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61" r:id="rId4"/>
    <p:sldId id="258" r:id="rId5"/>
    <p:sldId id="362" r:id="rId6"/>
    <p:sldId id="259" r:id="rId7"/>
    <p:sldId id="260" r:id="rId8"/>
    <p:sldId id="363" r:id="rId9"/>
    <p:sldId id="261" r:id="rId10"/>
    <p:sldId id="262" r:id="rId11"/>
    <p:sldId id="263" r:id="rId12"/>
    <p:sldId id="364" r:id="rId13"/>
    <p:sldId id="264" r:id="rId14"/>
    <p:sldId id="365" r:id="rId15"/>
    <p:sldId id="265" r:id="rId16"/>
    <p:sldId id="266" r:id="rId17"/>
    <p:sldId id="267" r:id="rId18"/>
    <p:sldId id="268" r:id="rId19"/>
    <p:sldId id="269" r:id="rId20"/>
    <p:sldId id="358" r:id="rId21"/>
    <p:sldId id="270" r:id="rId22"/>
    <p:sldId id="271" r:id="rId23"/>
    <p:sldId id="272" r:id="rId24"/>
    <p:sldId id="366" r:id="rId25"/>
    <p:sldId id="273" r:id="rId26"/>
    <p:sldId id="367" r:id="rId27"/>
    <p:sldId id="274" r:id="rId28"/>
    <p:sldId id="368" r:id="rId29"/>
    <p:sldId id="275" r:id="rId30"/>
    <p:sldId id="369" r:id="rId31"/>
    <p:sldId id="276" r:id="rId32"/>
    <p:sldId id="370" r:id="rId33"/>
    <p:sldId id="277" r:id="rId34"/>
    <p:sldId id="278" r:id="rId35"/>
    <p:sldId id="371" r:id="rId36"/>
    <p:sldId id="279" r:id="rId37"/>
    <p:sldId id="372" r:id="rId38"/>
    <p:sldId id="280" r:id="rId39"/>
    <p:sldId id="281" r:id="rId40"/>
    <p:sldId id="282" r:id="rId41"/>
    <p:sldId id="283" r:id="rId42"/>
    <p:sldId id="284" r:id="rId43"/>
    <p:sldId id="373" r:id="rId44"/>
    <p:sldId id="285" r:id="rId45"/>
    <p:sldId id="374" r:id="rId46"/>
    <p:sldId id="286" r:id="rId47"/>
    <p:sldId id="287" r:id="rId48"/>
    <p:sldId id="375" r:id="rId49"/>
    <p:sldId id="288" r:id="rId50"/>
    <p:sldId id="289" r:id="rId51"/>
    <p:sldId id="290" r:id="rId52"/>
    <p:sldId id="376" r:id="rId53"/>
    <p:sldId id="291" r:id="rId54"/>
    <p:sldId id="292" r:id="rId55"/>
    <p:sldId id="377" r:id="rId56"/>
    <p:sldId id="293" r:id="rId57"/>
    <p:sldId id="379" r:id="rId58"/>
    <p:sldId id="378" r:id="rId59"/>
    <p:sldId id="294" r:id="rId60"/>
    <p:sldId id="380" r:id="rId61"/>
    <p:sldId id="295" r:id="rId62"/>
    <p:sldId id="381" r:id="rId63"/>
    <p:sldId id="296" r:id="rId64"/>
    <p:sldId id="297" r:id="rId65"/>
    <p:sldId id="382" r:id="rId66"/>
    <p:sldId id="298" r:id="rId67"/>
    <p:sldId id="299" r:id="rId68"/>
    <p:sldId id="383" r:id="rId69"/>
    <p:sldId id="300" r:id="rId70"/>
    <p:sldId id="384" r:id="rId71"/>
    <p:sldId id="301" r:id="rId72"/>
    <p:sldId id="359" r:id="rId73"/>
    <p:sldId id="385" r:id="rId74"/>
    <p:sldId id="302" r:id="rId75"/>
    <p:sldId id="386" r:id="rId76"/>
    <p:sldId id="303" r:id="rId77"/>
    <p:sldId id="387" r:id="rId78"/>
    <p:sldId id="304" r:id="rId79"/>
    <p:sldId id="388" r:id="rId80"/>
    <p:sldId id="305" r:id="rId81"/>
    <p:sldId id="389" r:id="rId82"/>
    <p:sldId id="306" r:id="rId83"/>
    <p:sldId id="390" r:id="rId84"/>
    <p:sldId id="307" r:id="rId85"/>
    <p:sldId id="308" r:id="rId86"/>
    <p:sldId id="309" r:id="rId87"/>
    <p:sldId id="310" r:id="rId88"/>
    <p:sldId id="311" r:id="rId89"/>
    <p:sldId id="391" r:id="rId90"/>
    <p:sldId id="360" r:id="rId91"/>
    <p:sldId id="392" r:id="rId92"/>
    <p:sldId id="312" r:id="rId93"/>
    <p:sldId id="393" r:id="rId94"/>
    <p:sldId id="313" r:id="rId95"/>
    <p:sldId id="394" r:id="rId96"/>
    <p:sldId id="395" r:id="rId97"/>
    <p:sldId id="314" r:id="rId98"/>
    <p:sldId id="396" r:id="rId99"/>
    <p:sldId id="315" r:id="rId100"/>
    <p:sldId id="316" r:id="rId101"/>
    <p:sldId id="397" r:id="rId102"/>
    <p:sldId id="317" r:id="rId103"/>
    <p:sldId id="398" r:id="rId104"/>
    <p:sldId id="318" r:id="rId105"/>
    <p:sldId id="399" r:id="rId106"/>
    <p:sldId id="400" r:id="rId107"/>
    <p:sldId id="319" r:id="rId108"/>
    <p:sldId id="320" r:id="rId109"/>
    <p:sldId id="321" r:id="rId110"/>
    <p:sldId id="401" r:id="rId111"/>
    <p:sldId id="356" r:id="rId11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dirty="0" smtClean="0"/>
              <a:t>Banka Ceza Hukuku</a:t>
            </a:r>
            <a:endParaRPr lang="tr-T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Bankacılık Suçları ve Uygulanan Yaptırımlar</a:t>
            </a:r>
            <a:endParaRPr lang="tr-TR" dirty="0"/>
          </a:p>
        </p:txBody>
      </p:sp>
      <p:sp>
        <p:nvSpPr>
          <p:cNvPr id="3" name="2 İçerik Yer Tutucusu"/>
          <p:cNvSpPr>
            <a:spLocks noGrp="1"/>
          </p:cNvSpPr>
          <p:nvPr>
            <p:ph idx="1"/>
          </p:nvPr>
        </p:nvSpPr>
        <p:spPr/>
        <p:txBody>
          <a:bodyPr/>
          <a:lstStyle/>
          <a:p>
            <a:r>
              <a:rPr lang="tr-TR" dirty="0" smtClean="0"/>
              <a:t>Bankacılık sektörünü düzenleyen kanuna yönelik aykırı filler kanunda düzenlenmiştir. </a:t>
            </a:r>
          </a:p>
          <a:p>
            <a:r>
              <a:rPr lang="tr-TR" dirty="0" smtClean="0"/>
              <a:t>Bu fillere aykırılıklar çeşitli yaptırımlarla caydırılmak istenir. </a:t>
            </a:r>
          </a:p>
          <a:p>
            <a:r>
              <a:rPr lang="tr-TR" dirty="0" smtClean="0"/>
              <a:t>Bu noktada </a:t>
            </a:r>
            <a:r>
              <a:rPr lang="tr-TR" dirty="0" err="1" smtClean="0"/>
              <a:t>BK’nin</a:t>
            </a:r>
            <a:r>
              <a:rPr lang="tr-TR" dirty="0" smtClean="0"/>
              <a:t> muhtelif maddelerinde idari para cezaları ve adli cezalar düzenlenmiştir. </a:t>
            </a:r>
          </a:p>
          <a:p>
            <a:endParaRPr lang="tr-T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Bilirkişi İncelemesi</a:t>
            </a:r>
            <a:endParaRPr lang="tr-TR" dirty="0"/>
          </a:p>
        </p:txBody>
      </p:sp>
      <p:sp>
        <p:nvSpPr>
          <p:cNvPr id="3" name="2 İçerik Yer Tutucusu"/>
          <p:cNvSpPr>
            <a:spLocks noGrp="1"/>
          </p:cNvSpPr>
          <p:nvPr>
            <p:ph idx="1"/>
          </p:nvPr>
        </p:nvSpPr>
        <p:spPr/>
        <p:txBody>
          <a:bodyPr>
            <a:normAutofit/>
          </a:bodyPr>
          <a:lstStyle/>
          <a:p>
            <a:r>
              <a:rPr lang="tr-TR" dirty="0" smtClean="0"/>
              <a:t>Bankacılık suçlarına yönelik olarak kovuşturma evresinde hâkim bilirkişi görevlendirebilir. Bilirkişiler raporlarını dosyanın kendisine verildiği tarihten başlayarak </a:t>
            </a:r>
            <a:r>
              <a:rPr lang="tr-TR" b="1" dirty="0" smtClean="0"/>
              <a:t>3 ay içinde mahkemeye sunmak zorundadır </a:t>
            </a:r>
            <a:r>
              <a:rPr lang="tr-TR" dirty="0" smtClean="0"/>
              <a:t>(BK, md. 165/1). </a:t>
            </a: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 süre hâkim tarafından iki aya kadar uzatılabilir (BK, md. 165/1). 3 aylık süre yahut uzatmayla birlikte bilirkişiye tanına süre içinde raporun düzenlenmemesi halinde bilirkişiden dosya alınarak, yani bilirkişi tayin edilir (BK, md. 165/1). </a:t>
            </a:r>
          </a:p>
          <a:p>
            <a:r>
              <a:rPr lang="tr-TR" dirty="0" smtClean="0"/>
              <a:t>Süresi içinde dosyayı mahkemeye iletmeyen bilirkişiye bir yıl süreyle BK kapsamında hiçbir davada bilirkişilik görevi verilemez (BK, md. 165/1).</a:t>
            </a:r>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Ayrıca bu bilirkişiler, raporların süresinde verilmemesinden dolayı sebep oldukları masrafları ödemeye ve ayrıca 500 güne kadar adlî para cezasına mahkûm edilirler (BK, md. 165/1). </a:t>
            </a:r>
          </a:p>
          <a:p>
            <a:r>
              <a:rPr lang="tr-TR" dirty="0" smtClean="0"/>
              <a:t>Dosyanın bilirkişiye tevdi tarihinde, dava zamanaşımı süresi durur (BK, md. 165/1). </a:t>
            </a:r>
            <a:r>
              <a:rPr lang="tr-TR" b="1" dirty="0" smtClean="0"/>
              <a:t>    </a:t>
            </a:r>
            <a:endParaRPr lang="tr-TR" dirty="0" smtClean="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Bilirkişinin raporunu mahkemeye verdiği tarihten itibaren bu süre kaldığı yerden işlemeye devam eder (BK, md. 165/1). </a:t>
            </a:r>
          </a:p>
          <a:p>
            <a:r>
              <a:rPr lang="tr-TR" dirty="0" smtClean="0"/>
              <a:t>Bilirkişilere yönelik yukarıdaki düzenlemeler BDDK, TMSF, </a:t>
            </a:r>
            <a:r>
              <a:rPr lang="tr-TR" dirty="0" err="1" smtClean="0"/>
              <a:t>TMSF’ye</a:t>
            </a:r>
            <a:r>
              <a:rPr lang="tr-TR" dirty="0" smtClean="0"/>
              <a:t> devredilen bankalar ile tasfiye sürecindeki bankaların iflas idareleri tarafından açılan hukuk davalarında da uygulanır (BK, md. 165/1).</a:t>
            </a:r>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Bankacılık Düzenleme Denetleme Kurulu Üyeleri ile BDDK Personelinin Cezaî ve Hukukî Sorumluluğu</a:t>
            </a:r>
            <a:endParaRPr lang="tr-TR" dirty="0"/>
          </a:p>
        </p:txBody>
      </p:sp>
      <p:sp>
        <p:nvSpPr>
          <p:cNvPr id="3" name="2 İçerik Yer Tutucusu"/>
          <p:cNvSpPr>
            <a:spLocks noGrp="1"/>
          </p:cNvSpPr>
          <p:nvPr>
            <p:ph idx="1"/>
          </p:nvPr>
        </p:nvSpPr>
        <p:spPr>
          <a:xfrm>
            <a:off x="457200" y="1772817"/>
            <a:ext cx="8229600" cy="4896544"/>
          </a:xfrm>
        </p:spPr>
        <p:txBody>
          <a:bodyPr>
            <a:normAutofit/>
          </a:bodyPr>
          <a:lstStyle/>
          <a:p>
            <a:r>
              <a:rPr lang="tr-TR" dirty="0" smtClean="0"/>
              <a:t>Bazı suçların muhakemesi kanunlarda izin şartına bağlanmıştır. </a:t>
            </a:r>
          </a:p>
          <a:p>
            <a:r>
              <a:rPr lang="tr-TR" dirty="0" smtClean="0"/>
              <a:t>Yani savcılığın soruşturması ancak ilgili makamın izni ile gerçekleşebilir. </a:t>
            </a:r>
          </a:p>
          <a:p>
            <a:r>
              <a:rPr lang="tr-TR" dirty="0" smtClean="0"/>
              <a:t>İzin şartı, BDDK başkan ve üyeleri ile personelinin görevlerini yerine getirmeleri sırasında herhangi bir baskıya maruz kalmalarını bertaraf etmek amacına yönelmiştir. </a:t>
            </a:r>
          </a:p>
          <a:p>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441579"/>
          </a:xfrm>
        </p:spPr>
        <p:txBody>
          <a:bodyPr>
            <a:normAutofit/>
          </a:bodyPr>
          <a:lstStyle/>
          <a:p>
            <a:r>
              <a:rPr lang="tr-TR" dirty="0" smtClean="0"/>
              <a:t>Bu noktada BDDK başkanı ve üyelerinin işledikleri suçlara yönelik olarak soruşturma süreci, bağlı olduğu bakanlık iznine bağlıdır. </a:t>
            </a:r>
          </a:p>
          <a:p>
            <a:r>
              <a:rPr lang="tr-TR" dirty="0" smtClean="0"/>
              <a:t>BDDK personeli için soruşturma iznini verme yetkisi idari amir konumundaki BDDK başkanına verilmiştir. </a:t>
            </a:r>
          </a:p>
          <a:p>
            <a:r>
              <a:rPr lang="tr-TR" dirty="0" smtClean="0"/>
              <a:t>İlgili bakan ya da BDDK başkanı izin vermedikçe görevleriyle ilgili işledikleri suçlardan dolayı sırasıyla BDDK başkan ve üyeleri ile BDDK personeli hakkında soruşturmaya başlanamaz. </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99789"/>
            <a:ext cx="8229600" cy="6297563"/>
          </a:xfrm>
        </p:spPr>
        <p:txBody>
          <a:bodyPr/>
          <a:lstStyle/>
          <a:p>
            <a:r>
              <a:rPr lang="tr-TR" dirty="0" smtClean="0"/>
              <a:t>Göreve ilişkin suça BDDK üyeleri ve personeli birlikte iştirak etmişlerse soruşturma izni bu takdirde bakan tarafından verilir (BK, md. 104/1).</a:t>
            </a:r>
          </a:p>
          <a:p>
            <a:r>
              <a:rPr lang="tr-TR" dirty="0" smtClean="0"/>
              <a:t>Görev nedeniyle işlenen suçlarda muhakeme şartı olan soruşturma izninin verilmesinde; kendilerine veya üçüncü kişilere çıkar sağlamak veya BDDK ya da üçüncü kişilere zarar vermek amacıyla hareket edilerek, işlenen fiilin kendilerine veya üçüncü kişilere çıkar sağlamış olduğu konusunda açık ve yeterli şüphenin olması aranır (BK, md. 104/2).</a:t>
            </a:r>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Yetkilinin soruşturma izni vermesi hâlinde, hakkında soruşturma başlatılacak olana mevcut hal tebliğ edilir (BK, md. 104/2). Soruşturma iznini verecek olan bakan ya da BDDK başkanının kararı idari bir karardır. </a:t>
            </a:r>
          </a:p>
          <a:p>
            <a:r>
              <a:rPr lang="tr-TR" dirty="0" smtClean="0"/>
              <a:t>Bakan ya da başkanın soruşturmaya izin vermesi ya da vermemesine dair kararları aleyhine, tebliğ tarihinden itibaren </a:t>
            </a:r>
            <a:r>
              <a:rPr lang="tr-TR" b="1" dirty="0" smtClean="0"/>
              <a:t>15 gün içerisinde yüksek idari yargı merci Danıştay nezdinde itiraz yoluna başvurulabilir</a:t>
            </a:r>
            <a:r>
              <a:rPr lang="tr-TR" dirty="0" smtClean="0"/>
              <a:t> (BK, md. 104/2).</a:t>
            </a:r>
          </a:p>
          <a:p>
            <a:endParaRPr lang="tr-T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lnSpcReduction="10000"/>
          </a:bodyPr>
          <a:lstStyle/>
          <a:p>
            <a:r>
              <a:rPr lang="tr-TR" dirty="0" smtClean="0"/>
              <a:t>Bakan ya da başkan soruşturma izni vermiş olsa dahi, itiraz süresi geçene kadar veya Danıştay’a yapılan itiraz sonucunda hüküm tesis olunana kadar soruşturma başlatılamaz (BK, md. 104/2). </a:t>
            </a:r>
          </a:p>
          <a:p>
            <a:r>
              <a:rPr lang="tr-TR" dirty="0" smtClean="0"/>
              <a:t>BDDK başkan ve üyeleri ile personeli görevden ayrılmış olsalar dahi bunlar hakkında soruşturma ve kovuşturma yapılabilir. </a:t>
            </a:r>
          </a:p>
          <a:p>
            <a:r>
              <a:rPr lang="tr-TR" dirty="0" smtClean="0"/>
              <a:t>Bunlar hakkında açılan davalarda BDDK, hakkında soruşturma açılan üye ya da personelin talebi üzerine kanuni sınıra kadar ücreti BDDK bütçesinden ödenmek üzere avukat tahsis edebilir (BK, md. 104/3). </a:t>
            </a:r>
          </a:p>
          <a:p>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BDDK başkan ve üyeleri ile BDDK personelinin işlemleri nedeniyle sebep oldukları zararlara yönelik, gerek görevleri sırasında gerekse de görevden ayrıldıktan sonra haklarında açılan tazminat davaları BDDK aleyhine açılmış kabul edilir (BK, md. 104/4).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İdari Suç ve Cezalar</a:t>
            </a:r>
            <a:endParaRPr lang="tr-TR" dirty="0"/>
          </a:p>
        </p:txBody>
      </p:sp>
      <p:sp>
        <p:nvSpPr>
          <p:cNvPr id="3" name="2 İçerik Yer Tutucusu"/>
          <p:cNvSpPr>
            <a:spLocks noGrp="1"/>
          </p:cNvSpPr>
          <p:nvPr>
            <p:ph idx="1"/>
          </p:nvPr>
        </p:nvSpPr>
        <p:spPr/>
        <p:txBody>
          <a:bodyPr>
            <a:normAutofit/>
          </a:bodyPr>
          <a:lstStyle/>
          <a:p>
            <a:r>
              <a:rPr lang="tr-TR" b="1" dirty="0" smtClean="0"/>
              <a:t>İdari yaptırımlar</a:t>
            </a:r>
            <a:r>
              <a:rPr lang="tr-TR" dirty="0" smtClean="0"/>
              <a:t>, </a:t>
            </a:r>
            <a:r>
              <a:rPr lang="tr-TR" dirty="0" smtClean="0">
                <a:solidFill>
                  <a:srgbClr val="FF0000"/>
                </a:solidFill>
              </a:rPr>
              <a:t>herhangi bir yargı organı araya girmeksizin, kamu otoritesi tarafından, kanunlarla verilen yetkiye istinaden hürriyetin kısıtlanması cezası hariç, doğrudan idare tarafından uygulanan yaptırımları </a:t>
            </a:r>
            <a:r>
              <a:rPr lang="tr-TR" dirty="0" smtClean="0"/>
              <a:t>açıklamaktadır.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Ödeme yapan BDDK, ödediği meblağı, ilgililere </a:t>
            </a:r>
            <a:r>
              <a:rPr lang="tr-TR" dirty="0" err="1" smtClean="0"/>
              <a:t>rücu</a:t>
            </a:r>
            <a:r>
              <a:rPr lang="tr-TR" dirty="0" smtClean="0"/>
              <a:t> eder. </a:t>
            </a:r>
            <a:r>
              <a:rPr lang="tr-TR" dirty="0" err="1" smtClean="0"/>
              <a:t>BDDK’nin</a:t>
            </a:r>
            <a:r>
              <a:rPr lang="tr-TR" dirty="0" smtClean="0"/>
              <a:t>, yaptığı ödemeleri ilgililerinden talep edebilmesinin şartı, bu kişilerin işlemlerinde kusurlu olduklarına yönelik mahkeme kararının kesinleşmesidir (BK, md. 104/4). </a:t>
            </a:r>
            <a:endParaRPr lang="tr-T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kişiler için BDDK, (asgari ücret tarifesinde belirlenen avukatlık ücretinin 15 katını aşmamak üzere) avukatlık ücreti kendi bütçesinden karşılanmak suretiyle avukat görevlendirebilir (BK, md. 104/3).</a:t>
            </a: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tanımda hürriyeti kısıtlama cezasının hariç tutulması, önemli bir anayasal ilkeyi ortaya koymaktadır.</a:t>
            </a:r>
            <a:r>
              <a:rPr lang="tr-TR" i="1" dirty="0" smtClean="0"/>
              <a:t> </a:t>
            </a:r>
          </a:p>
          <a:p>
            <a:r>
              <a:rPr lang="tr-TR" dirty="0" smtClean="0"/>
              <a:t>Buna göre idare, kişi hürriyetinin kısıtlanması sonucunu doğuran bir müeyyide uygulayamaz  (AY, md. 38/10).</a:t>
            </a:r>
            <a:endParaRPr lang="tr-T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İdari cezalardan biri </a:t>
            </a:r>
            <a:r>
              <a:rPr lang="tr-TR" b="1" dirty="0" smtClean="0"/>
              <a:t>idari para cezaları</a:t>
            </a:r>
            <a:r>
              <a:rPr lang="tr-TR" dirty="0" smtClean="0"/>
              <a:t>dır. </a:t>
            </a:r>
            <a:r>
              <a:rPr lang="tr-TR" dirty="0" err="1" smtClean="0"/>
              <a:t>BK’de</a:t>
            </a:r>
            <a:r>
              <a:rPr lang="tr-TR" dirty="0" smtClean="0"/>
              <a:t> idari para cezaları </a:t>
            </a:r>
            <a:r>
              <a:rPr lang="tr-TR" b="1" dirty="0" smtClean="0"/>
              <a:t>üç başlık altında toplanmış</a:t>
            </a:r>
            <a:r>
              <a:rPr lang="tr-TR" dirty="0" smtClean="0"/>
              <a:t>tır. </a:t>
            </a:r>
          </a:p>
          <a:p>
            <a:r>
              <a:rPr lang="tr-TR" dirty="0" smtClean="0"/>
              <a:t>BK md. 146’da </a:t>
            </a:r>
            <a:r>
              <a:rPr lang="tr-TR" b="1" dirty="0" smtClean="0"/>
              <a:t>kuruluşlara ilişkin para cezaları</a:t>
            </a:r>
            <a:r>
              <a:rPr lang="tr-TR" dirty="0" smtClean="0"/>
              <a:t>, BK md. 147’de ilgili </a:t>
            </a:r>
            <a:r>
              <a:rPr lang="tr-TR" b="1" dirty="0" smtClean="0"/>
              <a:t>kişilere ilişkin para cezaları</a:t>
            </a:r>
            <a:r>
              <a:rPr lang="tr-TR" dirty="0" smtClean="0"/>
              <a:t> ve BK md. 148’de </a:t>
            </a:r>
            <a:r>
              <a:rPr lang="tr-TR" b="1" dirty="0" smtClean="0"/>
              <a:t>sınırlamalara, kararlara ve düzenlemelere aykırı hareketlere ilişkin idarî para cezaları</a:t>
            </a:r>
            <a:r>
              <a:rPr lang="tr-TR" dirty="0" smtClean="0"/>
              <a:t> düzenlenmiştir. </a:t>
            </a:r>
          </a:p>
          <a:p>
            <a:r>
              <a:rPr lang="tr-TR" dirty="0" smtClean="0"/>
              <a:t>Bu idari para cezaları ilgili olduğu bölümlerde ifade edildiğinden, burada tekrar ele alınmayacaktır. </a:t>
            </a:r>
          </a:p>
          <a:p>
            <a:endParaRPr lang="tr-T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İdari para cezalara </a:t>
            </a:r>
            <a:r>
              <a:rPr lang="tr-TR" b="1" dirty="0" err="1" smtClean="0"/>
              <a:t>BDDKur</a:t>
            </a:r>
            <a:r>
              <a:rPr lang="tr-TR" b="1" dirty="0" smtClean="0"/>
              <a:t> tarafından tatbik edilir</a:t>
            </a:r>
            <a:r>
              <a:rPr lang="tr-TR" dirty="0" smtClean="0"/>
              <a:t>. </a:t>
            </a:r>
          </a:p>
          <a:p>
            <a:r>
              <a:rPr lang="tr-TR" dirty="0" smtClean="0"/>
              <a:t>İdari para cezalarının, </a:t>
            </a:r>
            <a:r>
              <a:rPr lang="tr-TR" b="1" dirty="0" smtClean="0"/>
              <a:t>ilgililerin savunmaları alındıktan sonra </a:t>
            </a:r>
            <a:r>
              <a:rPr lang="tr-TR" dirty="0" smtClean="0"/>
              <a:t>uygulanıp uygulanmayacağına karar verilir (BK, md. 149). </a:t>
            </a:r>
          </a:p>
          <a:p>
            <a:r>
              <a:rPr lang="tr-TR" dirty="0" err="1" smtClean="0"/>
              <a:t>BDDKur</a:t>
            </a:r>
            <a:r>
              <a:rPr lang="tr-TR" dirty="0" smtClean="0"/>
              <a:t> tarafından gönderilen </a:t>
            </a:r>
            <a:r>
              <a:rPr lang="tr-TR" b="1" dirty="0" smtClean="0"/>
              <a:t>savunma yazısının tebellüğ edildiği tarihten itibaren</a:t>
            </a:r>
            <a:r>
              <a:rPr lang="tr-TR" dirty="0" smtClean="0"/>
              <a:t>, ilgililerin </a:t>
            </a:r>
            <a:r>
              <a:rPr lang="tr-TR" b="1" dirty="0" smtClean="0">
                <a:solidFill>
                  <a:srgbClr val="FF0000"/>
                </a:solidFill>
              </a:rPr>
              <a:t>1 ay içinde </a:t>
            </a:r>
            <a:r>
              <a:rPr lang="tr-TR" b="1" dirty="0" smtClean="0"/>
              <a:t>savunmalarını vermeleri</a:t>
            </a:r>
            <a:r>
              <a:rPr lang="tr-TR" dirty="0" smtClean="0"/>
              <a:t> gerekir. </a:t>
            </a:r>
          </a:p>
          <a:p>
            <a:r>
              <a:rPr lang="tr-TR" dirty="0" smtClean="0"/>
              <a:t>Bu süre içersinde savunmanın verilmemesi halinde ilgilinin </a:t>
            </a:r>
            <a:r>
              <a:rPr lang="tr-TR" b="1" dirty="0" smtClean="0"/>
              <a:t>savunmadan vazgeçtiği kabul </a:t>
            </a:r>
            <a:r>
              <a:rPr lang="tr-TR" dirty="0" smtClean="0"/>
              <a:t>edilir (BK, md. 149).</a:t>
            </a:r>
            <a:endParaRPr lang="tr-T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Özellikle kuruluşlara ilişkin para cezalarının düzenlendiği md. 146’da, uygulanacak cezaların nispetine yönelik bir belirlemeye gidilmiştir.  </a:t>
            </a:r>
          </a:p>
          <a:p>
            <a:r>
              <a:rPr lang="tr-TR" dirty="0" smtClean="0"/>
              <a:t>BK md. 146 uyarınca verilecek idari para cezalarında </a:t>
            </a:r>
            <a:r>
              <a:rPr lang="tr-TR" dirty="0" err="1" smtClean="0"/>
              <a:t>BDDKur</a:t>
            </a:r>
            <a:r>
              <a:rPr lang="tr-TR" dirty="0" smtClean="0"/>
              <a:t> cezayı; düzeltici, </a:t>
            </a:r>
            <a:r>
              <a:rPr lang="tr-TR" b="1" dirty="0" smtClean="0"/>
              <a:t>kısıtlayıcı ve iyileştirici önlemlerin uygulandığı bankalar için % 50’sine</a:t>
            </a:r>
            <a:r>
              <a:rPr lang="tr-TR" dirty="0" smtClean="0"/>
              <a:t>, </a:t>
            </a:r>
            <a:r>
              <a:rPr lang="tr-TR" b="1" dirty="0" smtClean="0">
                <a:solidFill>
                  <a:srgbClr val="FF0000"/>
                </a:solidFill>
              </a:rPr>
              <a:t>faaliyet izni kaldırılan yahut </a:t>
            </a:r>
            <a:r>
              <a:rPr lang="tr-TR" b="1" dirty="0" err="1" smtClean="0">
                <a:solidFill>
                  <a:srgbClr val="FF0000"/>
                </a:solidFill>
              </a:rPr>
              <a:t>TMSF’ye</a:t>
            </a:r>
            <a:r>
              <a:rPr lang="tr-TR" b="1" dirty="0" smtClean="0">
                <a:solidFill>
                  <a:srgbClr val="FF0000"/>
                </a:solidFill>
              </a:rPr>
              <a:t> devredilen bankalar içinse % 100’üne kadar indirmeye </a:t>
            </a:r>
            <a:r>
              <a:rPr lang="tr-TR" b="1" u="sng" dirty="0" smtClean="0">
                <a:solidFill>
                  <a:srgbClr val="FF0000"/>
                </a:solidFill>
              </a:rPr>
              <a:t>yetkilidir</a:t>
            </a:r>
            <a:r>
              <a:rPr lang="tr-TR" dirty="0" smtClean="0"/>
              <a:t>(BK, md. 146/2). </a:t>
            </a:r>
          </a:p>
          <a:p>
            <a:endParaRPr lang="tr-T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İdari para cezası gerektiren fiillerden BK md. 146 ve md. 147’de düzenlenenler, ilgili bölümlerde açıklandığına daha önce değinilmişti. </a:t>
            </a:r>
          </a:p>
          <a:p>
            <a:r>
              <a:rPr lang="tr-TR" dirty="0" smtClean="0"/>
              <a:t>İdari para cezası gerektiren fiillerden BK md. 148’de yer alan </a:t>
            </a:r>
            <a:r>
              <a:rPr lang="tr-TR" i="1" dirty="0" smtClean="0"/>
              <a:t>“</a:t>
            </a:r>
            <a:r>
              <a:rPr lang="tr-TR" i="1" dirty="0" smtClean="0">
                <a:solidFill>
                  <a:srgbClr val="FF0000"/>
                </a:solidFill>
              </a:rPr>
              <a:t>sınırlamalara, kararlara ve düzenlemelere aykırı hareketlere ilişkin idarî para cezaları</a:t>
            </a:r>
            <a:r>
              <a:rPr lang="tr-TR" i="1" dirty="0" smtClean="0"/>
              <a:t>”</a:t>
            </a:r>
            <a:r>
              <a:rPr lang="tr-TR" dirty="0" smtClean="0"/>
              <a:t> ise </a:t>
            </a:r>
            <a:r>
              <a:rPr lang="tr-TR" b="1" dirty="0" smtClean="0"/>
              <a:t>şu şekilde</a:t>
            </a:r>
            <a:r>
              <a:rPr lang="tr-TR" dirty="0" smtClean="0"/>
              <a:t>dir: </a:t>
            </a:r>
          </a:p>
          <a:p>
            <a:endParaRPr lang="tr-T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dirty="0" smtClean="0"/>
              <a:t>Bankacılık mevzuatında yer alan ve bankalara yönelik olarak emredilen </a:t>
            </a:r>
            <a:r>
              <a:rPr lang="tr-TR" b="1" dirty="0" smtClean="0"/>
              <a:t>sınırlamalara uyulmaması hâlinde</a:t>
            </a:r>
            <a:r>
              <a:rPr lang="tr-TR" dirty="0" smtClean="0"/>
              <a:t> </a:t>
            </a:r>
            <a:r>
              <a:rPr lang="tr-TR" b="1" dirty="0" smtClean="0">
                <a:solidFill>
                  <a:srgbClr val="FF0000"/>
                </a:solidFill>
              </a:rPr>
              <a:t>10.000 TL’den az olmamak üzere aykırılık oluşturan tutarın </a:t>
            </a:r>
            <a:r>
              <a:rPr lang="tr-TR" b="1" dirty="0" smtClean="0">
                <a:solidFill>
                  <a:srgbClr val="00B050"/>
                </a:solidFill>
              </a:rPr>
              <a:t>‰ 5’ine kadar</a:t>
            </a:r>
            <a:r>
              <a:rPr lang="tr-TR" dirty="0" smtClean="0"/>
              <a:t> (BK, md. 148/1-a),</a:t>
            </a:r>
          </a:p>
          <a:p>
            <a:endParaRPr lang="tr-T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pPr lvl="0"/>
            <a:r>
              <a:rPr lang="tr-TR" dirty="0" err="1" smtClean="0"/>
              <a:t>BDDKur</a:t>
            </a:r>
            <a:r>
              <a:rPr lang="tr-TR" dirty="0" smtClean="0"/>
              <a:t> ve BDDK tarafından </a:t>
            </a:r>
            <a:r>
              <a:rPr lang="tr-TR" dirty="0" err="1" smtClean="0"/>
              <a:t>BK’ye</a:t>
            </a:r>
            <a:r>
              <a:rPr lang="tr-TR" dirty="0" smtClean="0"/>
              <a:t> dayanılarak alınan </a:t>
            </a:r>
            <a:r>
              <a:rPr lang="tr-TR" dirty="0" smtClean="0">
                <a:solidFill>
                  <a:srgbClr val="FF0000"/>
                </a:solidFill>
                <a:effectLst>
                  <a:outerShdw blurRad="38100" dist="38100" dir="2700000" algn="tl">
                    <a:srgbClr val="000000">
                      <a:alpha val="43137"/>
                    </a:srgbClr>
                  </a:outerShdw>
                </a:effectLst>
              </a:rPr>
              <a:t>kararlara, çıkarılan yönetmelik ve tebliğlere ve yapılan diğer düzenlemelere uyulmaması hâlinde </a:t>
            </a:r>
            <a:r>
              <a:rPr lang="tr-TR" b="1" dirty="0" smtClean="0"/>
              <a:t>5.000 TL’den 10.000 TL’ye </a:t>
            </a:r>
            <a:r>
              <a:rPr lang="tr-TR" dirty="0" smtClean="0"/>
              <a:t>kadar (BK, md. 148/1-b), </a:t>
            </a:r>
          </a:p>
          <a:p>
            <a:r>
              <a:rPr lang="tr-TR" dirty="0" smtClean="0"/>
              <a:t>BK kapsamındaki kuruluşlar ile ilgili gerçek ve tüzel kişilere idari para cezası uygulanır.</a:t>
            </a:r>
          </a:p>
          <a:p>
            <a:endParaRPr lang="tr-T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Adli Suç ve Cezalar</a:t>
            </a:r>
            <a:endParaRPr lang="tr-TR" dirty="0"/>
          </a:p>
        </p:txBody>
      </p:sp>
      <p:sp>
        <p:nvSpPr>
          <p:cNvPr id="3" name="2 İçerik Yer Tutucusu"/>
          <p:cNvSpPr>
            <a:spLocks noGrp="1"/>
          </p:cNvSpPr>
          <p:nvPr>
            <p:ph idx="1"/>
          </p:nvPr>
        </p:nvSpPr>
        <p:spPr/>
        <p:txBody>
          <a:bodyPr>
            <a:normAutofit/>
          </a:bodyPr>
          <a:lstStyle/>
          <a:p>
            <a:r>
              <a:rPr lang="tr-TR" dirty="0" smtClean="0"/>
              <a:t>BK md. 150 ile md. 159 arasında bankacılık suçlarına yönelik düzenlemeler yer almaktadır. </a:t>
            </a:r>
          </a:p>
          <a:p>
            <a:r>
              <a:rPr lang="tr-TR" dirty="0" smtClean="0"/>
              <a:t>Bankacılık suçlarına yönelik yaptırımlar genelde </a:t>
            </a:r>
            <a:r>
              <a:rPr lang="tr-TR" b="1" dirty="0" smtClean="0"/>
              <a:t>adli hapis cezası ve adli para cezası </a:t>
            </a:r>
            <a:r>
              <a:rPr lang="tr-TR" dirty="0" smtClean="0"/>
              <a:t>şeklinde düzenlenmiştir. </a:t>
            </a:r>
          </a:p>
          <a:p>
            <a:r>
              <a:rPr lang="tr-TR" dirty="0" smtClean="0"/>
              <a:t>Bankacılık mevzuatına göre suçlar </a:t>
            </a:r>
            <a:r>
              <a:rPr lang="tr-TR" b="1" dirty="0" smtClean="0"/>
              <a:t>11 başlık altında toplanmış</a:t>
            </a:r>
            <a:r>
              <a:rPr lang="tr-TR" dirty="0" smtClean="0"/>
              <a:t>tır (Yiğit, 2006:149). </a:t>
            </a:r>
            <a:endParaRPr lang="tr-T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Hukuk Kuralları, Suç ve Ceza Kavramı ve Genel İlkeler</a:t>
            </a:r>
            <a:endParaRPr lang="tr-TR" dirty="0"/>
          </a:p>
        </p:txBody>
      </p:sp>
      <p:sp>
        <p:nvSpPr>
          <p:cNvPr id="3" name="2 İçerik Yer Tutucusu"/>
          <p:cNvSpPr>
            <a:spLocks noGrp="1"/>
          </p:cNvSpPr>
          <p:nvPr>
            <p:ph idx="1"/>
          </p:nvPr>
        </p:nvSpPr>
        <p:spPr/>
        <p:txBody>
          <a:bodyPr>
            <a:normAutofit/>
          </a:bodyPr>
          <a:lstStyle/>
          <a:p>
            <a:r>
              <a:rPr lang="tr-TR" dirty="0" smtClean="0"/>
              <a:t>Sosyal düzen kurallarından biri de hukuk kurallarıdır. </a:t>
            </a:r>
            <a:r>
              <a:rPr lang="tr-TR" b="1" dirty="0" smtClean="0"/>
              <a:t>Hukuk kuralları</a:t>
            </a:r>
            <a:r>
              <a:rPr lang="tr-TR" dirty="0" smtClean="0"/>
              <a:t>,  </a:t>
            </a:r>
            <a:r>
              <a:rPr lang="tr-TR" dirty="0" smtClean="0">
                <a:solidFill>
                  <a:srgbClr val="FF0000"/>
                </a:solidFill>
              </a:rPr>
              <a:t>bir toplumda kural koyma yöntemlerine bağlı olarak yetkili mercilerce konulan, uyulması zorunlu, aksi halde yaptırımlarla güçlenmiş, kişiler arası veya devletle diğer kişiler arasındaki ilişkileri düzenleyen, toplumun ve bireylerin yararını koruyan kurallar bütünü </a:t>
            </a:r>
            <a:r>
              <a:rPr lang="tr-TR" dirty="0" smtClean="0"/>
              <a:t>olarak tanımlanır (Bayraklı, 2015:7).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77500" lnSpcReduction="20000"/>
          </a:bodyPr>
          <a:lstStyle/>
          <a:p>
            <a:r>
              <a:rPr lang="tr-TR" dirty="0" smtClean="0"/>
              <a:t>Sırasıyla bankacılık suçları; </a:t>
            </a:r>
          </a:p>
          <a:p>
            <a:pPr lvl="1"/>
            <a:r>
              <a:rPr lang="tr-TR" dirty="0" smtClean="0"/>
              <a:t>İzinsiz faaliyette bulunmak (BK, md. 150),</a:t>
            </a:r>
          </a:p>
          <a:p>
            <a:pPr lvl="1"/>
            <a:r>
              <a:rPr lang="tr-TR" dirty="0" smtClean="0"/>
              <a:t>Mevduat ve katılım fonu sahiplerinin haklarını engellemek </a:t>
            </a:r>
            <a:r>
              <a:rPr lang="en-US" dirty="0" smtClean="0"/>
              <a:t>(BK, </a:t>
            </a:r>
            <a:r>
              <a:rPr lang="en-US" dirty="0" err="1" smtClean="0"/>
              <a:t>md</a:t>
            </a:r>
            <a:r>
              <a:rPr lang="en-US" dirty="0" smtClean="0"/>
              <a:t>. 151)</a:t>
            </a:r>
            <a:r>
              <a:rPr lang="tr-TR" dirty="0" smtClean="0"/>
              <a:t>,</a:t>
            </a:r>
          </a:p>
          <a:p>
            <a:pPr lvl="1"/>
            <a:r>
              <a:rPr lang="tr-TR" dirty="0" smtClean="0"/>
              <a:t>Düzeltici, iyileştirici ve kısıtlayıcı önlemleri almamak (BK, md. 152),</a:t>
            </a:r>
          </a:p>
          <a:p>
            <a:pPr lvl="1"/>
            <a:r>
              <a:rPr lang="tr-TR" dirty="0" smtClean="0"/>
              <a:t>Yetkili merciler ile denetim görevlilerince istenen bilgi ve belgeleri vermemek ve görevlerini yapmalarını engellemek (BK, md. 153),</a:t>
            </a:r>
          </a:p>
          <a:p>
            <a:pPr lvl="1"/>
            <a:r>
              <a:rPr lang="tr-TR" dirty="0" smtClean="0"/>
              <a:t>Belgelerin saklanması yükümlülüğüne aykırı davranmak (BK, md. 154),</a:t>
            </a:r>
          </a:p>
          <a:p>
            <a:pPr lvl="1"/>
            <a:r>
              <a:rPr lang="tr-TR" dirty="0" smtClean="0"/>
              <a:t>Gerçeğe aykırı beyanda bulunmak (BK, md. 155),</a:t>
            </a:r>
          </a:p>
          <a:p>
            <a:pPr lvl="1"/>
            <a:r>
              <a:rPr lang="tr-TR" dirty="0" smtClean="0"/>
              <a:t>İşlemleri kayıt dışı bırakmak ve gerçeğe aykırı muhasebeleştirmek (BK, md. 156),</a:t>
            </a:r>
          </a:p>
          <a:p>
            <a:pPr lvl="1"/>
            <a:r>
              <a:rPr lang="tr-TR" dirty="0" smtClean="0"/>
              <a:t>Sistemi engellemek, bozmak, verileri yok etmek veya değiştirmek (BK, md. 156),</a:t>
            </a:r>
          </a:p>
          <a:p>
            <a:pPr lvl="1"/>
            <a:r>
              <a:rPr lang="tr-TR" dirty="0" smtClean="0"/>
              <a:t>İtibarı zedelenmek (BK, md. 158),</a:t>
            </a:r>
          </a:p>
          <a:p>
            <a:pPr lvl="1"/>
            <a:r>
              <a:rPr lang="tr-TR" dirty="0" smtClean="0"/>
              <a:t>Sırları açıklanmak (BK, md. 159),</a:t>
            </a:r>
          </a:p>
          <a:p>
            <a:pPr lvl="1"/>
            <a:r>
              <a:rPr lang="tr-TR" dirty="0" smtClean="0"/>
              <a:t>Zimmet (BK, md. 160) şeklindedir.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11 başlık altında sıralanan suçlara ilave olarak BK md. 135’de; </a:t>
            </a:r>
            <a:r>
              <a:rPr lang="tr-TR" dirty="0" smtClean="0">
                <a:solidFill>
                  <a:srgbClr val="FF0000"/>
                </a:solidFill>
              </a:rPr>
              <a:t>hesabı olmamasına rağmen banka müşterisinin, faaliyet izni kaldırılan ve </a:t>
            </a:r>
            <a:r>
              <a:rPr lang="tr-TR" dirty="0" err="1" smtClean="0">
                <a:solidFill>
                  <a:srgbClr val="FF0000"/>
                </a:solidFill>
              </a:rPr>
              <a:t>TMSF’ye</a:t>
            </a:r>
            <a:r>
              <a:rPr lang="tr-TR" dirty="0" smtClean="0">
                <a:solidFill>
                  <a:srgbClr val="FF0000"/>
                </a:solidFill>
              </a:rPr>
              <a:t> devredilen bankalardan sahte belge düzenlemek suretiyle sigorta kapsamında mevduat veya katılım fonu talep etmek ve almak şeklinde düzenlenen bir fiilin daha olduğu</a:t>
            </a:r>
            <a:r>
              <a:rPr lang="tr-TR" dirty="0" smtClean="0"/>
              <a:t> görülmektedir.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Bankacılık suçlarına ilişkin ceza düzenlemeleri ayrıntılı bir şekilde kanunda yer almaktadır. </a:t>
            </a:r>
          </a:p>
          <a:p>
            <a:r>
              <a:rPr lang="tr-TR" dirty="0" err="1" smtClean="0"/>
              <a:t>BK’ye</a:t>
            </a:r>
            <a:r>
              <a:rPr lang="tr-TR" dirty="0" smtClean="0"/>
              <a:t> göre </a:t>
            </a:r>
            <a:r>
              <a:rPr lang="tr-TR" b="1" dirty="0" smtClean="0"/>
              <a:t>suç kabul edilen hareket ve fiiller başka kanunlarda da suç olarak kabul </a:t>
            </a:r>
            <a:r>
              <a:rPr lang="tr-TR" dirty="0" smtClean="0"/>
              <a:t>edilebilir. </a:t>
            </a:r>
          </a:p>
          <a:p>
            <a:r>
              <a:rPr lang="tr-TR" dirty="0" smtClean="0"/>
              <a:t>Bu durumda; failleri hakkında verilecek ceza her iki kanunda belirtilen cezalardan </a:t>
            </a:r>
            <a:r>
              <a:rPr lang="tr-TR" b="1" dirty="0" smtClean="0"/>
              <a:t>ağır olanının uygulanması ile tatbik edilecektir </a:t>
            </a:r>
            <a:r>
              <a:rPr lang="tr-TR" dirty="0" smtClean="0"/>
              <a:t>(BK, md. 161). </a:t>
            </a:r>
          </a:p>
          <a:p>
            <a:r>
              <a:rPr lang="tr-TR" dirty="0" smtClean="0"/>
              <a:t>6102 sayılı TTK’nin sorumluluk gerektiren hükümleri saklıdır (BK, md. 161).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İzinsiz Faaliyette Bulunmak</a:t>
            </a:r>
            <a:endParaRPr lang="tr-TR" dirty="0"/>
          </a:p>
        </p:txBody>
      </p:sp>
      <p:sp>
        <p:nvSpPr>
          <p:cNvPr id="3" name="2 İçerik Yer Tutucusu"/>
          <p:cNvSpPr>
            <a:spLocks noGrp="1"/>
          </p:cNvSpPr>
          <p:nvPr>
            <p:ph idx="1"/>
          </p:nvPr>
        </p:nvSpPr>
        <p:spPr/>
        <p:txBody>
          <a:bodyPr>
            <a:normAutofit/>
          </a:bodyPr>
          <a:lstStyle/>
          <a:p>
            <a:r>
              <a:rPr lang="tr-TR" dirty="0" err="1" smtClean="0"/>
              <a:t>BK’ye</a:t>
            </a:r>
            <a:r>
              <a:rPr lang="tr-TR" dirty="0" smtClean="0"/>
              <a:t> göre bankalar </a:t>
            </a:r>
            <a:r>
              <a:rPr lang="tr-TR" b="1" dirty="0" smtClean="0"/>
              <a:t>kuruluşları sırasında ya da faaliyete geçmelerinde</a:t>
            </a:r>
            <a:r>
              <a:rPr lang="tr-TR" dirty="0" smtClean="0"/>
              <a:t> kanunda yazılı makamlardan </a:t>
            </a:r>
            <a:r>
              <a:rPr lang="tr-TR" b="1" dirty="0" smtClean="0"/>
              <a:t>izin almak zorundadırlar</a:t>
            </a:r>
            <a:r>
              <a:rPr lang="tr-TR" dirty="0" smtClean="0"/>
              <a:t>. </a:t>
            </a:r>
          </a:p>
          <a:p>
            <a:r>
              <a:rPr lang="tr-TR" b="1" dirty="0" smtClean="0"/>
              <a:t>İzin alınmaksızın faaliyette bulunmaları</a:t>
            </a:r>
            <a:r>
              <a:rPr lang="tr-TR" dirty="0" smtClean="0"/>
              <a:t>, mevduat ya da katılım fonu toplamaları </a:t>
            </a:r>
            <a:r>
              <a:rPr lang="tr-TR" b="1" dirty="0" smtClean="0"/>
              <a:t>mümkün değildir</a:t>
            </a:r>
            <a:r>
              <a:rPr lang="tr-TR" dirty="0" smtClean="0"/>
              <a:t>. </a:t>
            </a:r>
          </a:p>
          <a:p>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669360"/>
          </a:xfrm>
        </p:spPr>
        <p:txBody>
          <a:bodyPr>
            <a:normAutofit lnSpcReduction="10000"/>
          </a:bodyPr>
          <a:lstStyle/>
          <a:p>
            <a:r>
              <a:rPr lang="tr-TR" dirty="0" smtClean="0"/>
              <a:t>Aksi halde yani izin alınmaksızın faaliyet gösteren ya da mevduat kabul eden yahut katılım fonu toplayan </a:t>
            </a:r>
            <a:r>
              <a:rPr lang="tr-TR" b="1" dirty="0" smtClean="0"/>
              <a:t>gerçek kişiler ile tüzel kişilerin görevlileri</a:t>
            </a:r>
            <a:r>
              <a:rPr lang="tr-TR" dirty="0" smtClean="0"/>
              <a:t> hapis cezası ile cezalandırılırlar. </a:t>
            </a:r>
          </a:p>
          <a:p>
            <a:r>
              <a:rPr lang="tr-TR" dirty="0" smtClean="0"/>
              <a:t>Ceza </a:t>
            </a:r>
            <a:r>
              <a:rPr lang="tr-TR" b="1" dirty="0" smtClean="0"/>
              <a:t>3 yıldan 5 yıla kadar hapis cezası</a:t>
            </a:r>
            <a:r>
              <a:rPr lang="tr-TR" dirty="0" smtClean="0"/>
              <a:t>dır (BK, md. 150/1). </a:t>
            </a:r>
          </a:p>
          <a:p>
            <a:r>
              <a:rPr lang="tr-TR" dirty="0" smtClean="0"/>
              <a:t>Bunun yanında bu kişilere </a:t>
            </a:r>
            <a:r>
              <a:rPr lang="tr-TR" b="1" dirty="0" smtClean="0"/>
              <a:t>5.000 güne kadar adlî para cezası tatbik</a:t>
            </a:r>
            <a:r>
              <a:rPr lang="tr-TR" dirty="0" smtClean="0"/>
              <a:t> edilir (BK, md. 150/1). </a:t>
            </a:r>
          </a:p>
          <a:p>
            <a:r>
              <a:rPr lang="tr-TR" dirty="0" smtClean="0"/>
              <a:t>Suç sayılan bu fiillerin bir </a:t>
            </a:r>
            <a:r>
              <a:rPr lang="tr-TR" b="1" dirty="0" smtClean="0"/>
              <a:t>işyeri bünyesinde işlenmesi hâlinde</a:t>
            </a:r>
            <a:r>
              <a:rPr lang="tr-TR" dirty="0" smtClean="0"/>
              <a:t>, bu işyerlerinin </a:t>
            </a:r>
            <a:r>
              <a:rPr lang="tr-TR" b="1" dirty="0" smtClean="0"/>
              <a:t>1 aydan 1 yıla kadar, fiilin tekrar etmesi halinde ise işyerinin sürekli olarak </a:t>
            </a:r>
            <a:r>
              <a:rPr lang="tr-TR" b="1" dirty="0" smtClean="0">
                <a:solidFill>
                  <a:srgbClr val="FF0000"/>
                </a:solidFill>
              </a:rPr>
              <a:t>kapatılmasına </a:t>
            </a:r>
            <a:r>
              <a:rPr lang="tr-TR" dirty="0" smtClean="0">
                <a:solidFill>
                  <a:srgbClr val="FF0000"/>
                </a:solidFill>
              </a:rPr>
              <a:t>k</a:t>
            </a:r>
            <a:r>
              <a:rPr lang="tr-TR" dirty="0" smtClean="0"/>
              <a:t>arar verilebilir (BK, md. 150/1).</a:t>
            </a:r>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Suç kabul edilen bir diğer fiil; kanuni düzenlemelere aykırı olarak izin alınmaksızın </a:t>
            </a:r>
            <a:r>
              <a:rPr lang="tr-TR" i="1" dirty="0" smtClean="0">
                <a:solidFill>
                  <a:srgbClr val="FF0000"/>
                </a:solidFill>
              </a:rPr>
              <a:t>“...ticaret unvanlarında, her türlü belge, ilân ve reklamlarında veya kamuoyuna yaptıkları açıklamalarda banka adını ya da banka gibi faaliyet gösterdikleri ya da banka gibi mevduat veya katılım fonu topladıkları izlenimini uyandıracak söz ve deyimleri...”</a:t>
            </a:r>
            <a:r>
              <a:rPr lang="tr-TR" dirty="0" smtClean="0">
                <a:solidFill>
                  <a:srgbClr val="FF0000"/>
                </a:solidFill>
              </a:rPr>
              <a:t> </a:t>
            </a:r>
            <a:r>
              <a:rPr lang="tr-TR" dirty="0" smtClean="0"/>
              <a:t>kullanmaktır. </a:t>
            </a:r>
          </a:p>
          <a:p>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Bu fiile neden olan gerçek ya da tüzel kişilerin görevlileri, </a:t>
            </a:r>
            <a:r>
              <a:rPr lang="tr-TR" b="1" dirty="0" smtClean="0"/>
              <a:t>1 yıldan 3 yıla kadar hapis cezası yanında 5.000 güne kadar adlî para cezası </a:t>
            </a:r>
            <a:r>
              <a:rPr lang="tr-TR" dirty="0" smtClean="0"/>
              <a:t>ile cezalandırılırlar (BK, md. 150/2). </a:t>
            </a:r>
          </a:p>
          <a:p>
            <a:r>
              <a:rPr lang="tr-TR" dirty="0" smtClean="0"/>
              <a:t>Bunun dışında,  bu </a:t>
            </a:r>
            <a:r>
              <a:rPr lang="tr-TR" b="1" dirty="0" smtClean="0">
                <a:solidFill>
                  <a:srgbClr val="FF0000"/>
                </a:solidFill>
              </a:rPr>
              <a:t>işyerlerinin</a:t>
            </a:r>
            <a:r>
              <a:rPr lang="tr-TR" dirty="0" smtClean="0"/>
              <a:t> 1 aydan 1 yıla kadar, fiilin tekrar etmesi halinde ise işyerinin sürekli olarak </a:t>
            </a:r>
            <a:r>
              <a:rPr lang="tr-TR" b="1" dirty="0" smtClean="0">
                <a:solidFill>
                  <a:srgbClr val="FF0000"/>
                </a:solidFill>
              </a:rPr>
              <a:t>kapatılmasına karar verilebilir </a:t>
            </a:r>
            <a:r>
              <a:rPr lang="tr-TR" dirty="0" smtClean="0"/>
              <a:t>(BK, md. 150/2).</a:t>
            </a:r>
          </a:p>
          <a:p>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Yukarıda izinsiz olarak yapılan faaliyetlere ilişkin </a:t>
            </a:r>
            <a:r>
              <a:rPr lang="tr-TR" b="1" dirty="0" smtClean="0"/>
              <a:t>fiilin tespiti ardından BDDK</a:t>
            </a:r>
            <a:r>
              <a:rPr lang="tr-TR" dirty="0" smtClean="0"/>
              <a:t>, </a:t>
            </a:r>
            <a:r>
              <a:rPr lang="tr-TR" b="1" dirty="0" smtClean="0"/>
              <a:t>Cumhuriyet Başsavcılığına başvurmak </a:t>
            </a:r>
            <a:r>
              <a:rPr lang="tr-TR" dirty="0" smtClean="0"/>
              <a:t>durumundadır. </a:t>
            </a:r>
          </a:p>
          <a:p>
            <a:r>
              <a:rPr lang="tr-TR" dirty="0" smtClean="0"/>
              <a:t>Cumhuriyet savcısı soruşturmayı yürütmekle görevli adli mercidir.</a:t>
            </a:r>
          </a:p>
          <a:p>
            <a:r>
              <a:rPr lang="tr-TR" dirty="0" smtClean="0"/>
              <a:t>Cumhuriyet savcısı soruşturma evresinde daha dava açılmadığı hallerde </a:t>
            </a:r>
            <a:r>
              <a:rPr lang="tr-TR" b="1" dirty="0" smtClean="0"/>
              <a:t>sulh ceza hâkiminde</a:t>
            </a:r>
            <a:r>
              <a:rPr lang="tr-TR" dirty="0" smtClean="0"/>
              <a:t>n </a:t>
            </a:r>
            <a:r>
              <a:rPr lang="tr-TR" dirty="0" smtClean="0">
                <a:solidFill>
                  <a:srgbClr val="FF0000"/>
                </a:solidFill>
              </a:rPr>
              <a:t>ilgili gerçek ya da tüzel kişinin faaliyetlerinin ve reklamların geçici olarak durdurulmasını, ilânlarının toplatılmasını talep edebilir</a:t>
            </a:r>
            <a:r>
              <a:rPr lang="tr-TR" dirty="0" smtClean="0"/>
              <a:t>. </a:t>
            </a:r>
          </a:p>
          <a:p>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BDDK benzer şekilde bu isteğini; Cumhuriyet savcısının soruşturma sonunda mütalaasını hazırlayıp kovuşturma makamı olan mahkeme başkanına iddianameyi sunması ve dava açılması sürecinde de talep edebilir.   </a:t>
            </a:r>
          </a:p>
          <a:p>
            <a:r>
              <a:rPr lang="tr-TR" dirty="0" smtClean="0"/>
              <a:t>Her iki durumda da soruşturma evresinde sulh ceza hâkimi ve kovuşturma evresinde mahkeme başkanı tarafından, </a:t>
            </a:r>
            <a:r>
              <a:rPr lang="tr-TR" b="1" dirty="0" smtClean="0"/>
              <a:t>gerçek ya da tüzel kişinin faaliyetlerinin ve reklamların geçici olarak durdurulmasına, ilânlarının toplatılmasına karar verilebilir </a:t>
            </a:r>
            <a:r>
              <a:rPr lang="tr-TR" dirty="0" smtClean="0"/>
              <a:t>(BK, md. 150/3).</a:t>
            </a: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Mevduat ve Katılım Fonu Sahiplerinin Haklarını Engellemek</a:t>
            </a:r>
            <a:endParaRPr lang="tr-TR" dirty="0"/>
          </a:p>
        </p:txBody>
      </p:sp>
      <p:sp>
        <p:nvSpPr>
          <p:cNvPr id="3" name="2 İçerik Yer Tutucusu"/>
          <p:cNvSpPr>
            <a:spLocks noGrp="1"/>
          </p:cNvSpPr>
          <p:nvPr>
            <p:ph idx="1"/>
          </p:nvPr>
        </p:nvSpPr>
        <p:spPr>
          <a:xfrm>
            <a:off x="457200" y="1484784"/>
            <a:ext cx="8229600" cy="5112568"/>
          </a:xfrm>
        </p:spPr>
        <p:txBody>
          <a:bodyPr>
            <a:normAutofit/>
          </a:bodyPr>
          <a:lstStyle/>
          <a:p>
            <a:r>
              <a:rPr lang="tr-TR" dirty="0" smtClean="0"/>
              <a:t>Mevduat ve katılım fonunun, hak sahipleri tarafından hesaplarından çekilmesine yönelik açıklamalara daha önce değinilmişti. </a:t>
            </a:r>
          </a:p>
          <a:p>
            <a:r>
              <a:rPr lang="tr-TR" dirty="0" smtClean="0"/>
              <a:t>Bankaların hak sahipleri ile yapmış olduğu mevduat ve katılım fonu sözleşmesinde belirtilen vade ve ihbar süresine ilişkin şartlar ile diğer kanunlarda düzenlenen sınırlamalar hariç, </a:t>
            </a:r>
            <a:r>
              <a:rPr lang="tr-TR" b="1" dirty="0" smtClean="0"/>
              <a:t>hak sahibinin mevduat ve katılım fonunu geri talep etmesi hiç bir şekilde sınırlandırılamaz</a:t>
            </a:r>
            <a:r>
              <a:rPr lang="tr-TR" dirty="0" smtClean="0"/>
              <a:t>. </a:t>
            </a: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lnSpcReduction="10000"/>
          </a:bodyPr>
          <a:lstStyle/>
          <a:p>
            <a:r>
              <a:rPr lang="tr-TR" dirty="0" smtClean="0"/>
              <a:t>Hukuk kuralları emredici ya da yasaklayıcıdır. Buna göre; konulan hukuk kurallarına aykırı davranılması ya da uygun davranılmaması halinde bir haksızlık ortaya çıkmaktadır. </a:t>
            </a:r>
          </a:p>
          <a:p>
            <a:r>
              <a:rPr lang="tr-TR" b="1" dirty="0" smtClean="0"/>
              <a:t>Haksızlığa neden olanlardan bir kısmının filleri</a:t>
            </a:r>
            <a:r>
              <a:rPr lang="tr-TR" dirty="0" smtClean="0"/>
              <a:t> </a:t>
            </a:r>
            <a:r>
              <a:rPr lang="tr-TR" b="1" dirty="0" smtClean="0"/>
              <a:t>suç</a:t>
            </a:r>
            <a:r>
              <a:rPr lang="tr-TR" dirty="0" smtClean="0"/>
              <a:t> kabul edilirken, diğer kısmının filleri de </a:t>
            </a:r>
            <a:r>
              <a:rPr lang="tr-TR" b="1" dirty="0" smtClean="0"/>
              <a:t>kabahat</a:t>
            </a:r>
            <a:r>
              <a:rPr lang="tr-TR" dirty="0" smtClean="0"/>
              <a:t> olarak nitelendirilir.  </a:t>
            </a:r>
          </a:p>
          <a:p>
            <a:r>
              <a:rPr lang="tr-TR" dirty="0" smtClean="0"/>
              <a:t>Burada geçen suç kavramınıysa, “...</a:t>
            </a:r>
            <a:r>
              <a:rPr lang="tr-TR" i="1" dirty="0" smtClean="0">
                <a:solidFill>
                  <a:srgbClr val="FF0000"/>
                </a:solidFill>
              </a:rPr>
              <a:t>insanların toplum içinde birlikte yaşamalarının temini, toplumsal düzeninin devamı için korunması gereken hukuki değerleri ihlal eden belli insan davranışları</a:t>
            </a:r>
            <a:r>
              <a:rPr lang="tr-TR" i="1" dirty="0" smtClean="0"/>
              <a:t>...” </a:t>
            </a:r>
            <a:r>
              <a:rPr lang="tr-TR" dirty="0" smtClean="0"/>
              <a:t>şeklinde tanımlamak mümkündür (Koca ve Üzülmez, 2016:4). </a:t>
            </a:r>
          </a:p>
          <a:p>
            <a:endParaRPr lang="tr-T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düzenlemeye aykırı davrananlar, </a:t>
            </a:r>
            <a:r>
              <a:rPr lang="tr-TR" b="1" dirty="0" smtClean="0"/>
              <a:t>6 aydan 2 yıla kadar hapis</a:t>
            </a:r>
            <a:r>
              <a:rPr lang="tr-TR" dirty="0" smtClean="0"/>
              <a:t> ve </a:t>
            </a:r>
            <a:r>
              <a:rPr lang="tr-TR" b="1" dirty="0" smtClean="0"/>
              <a:t>500 güne kadar adlî para cezası</a:t>
            </a:r>
            <a:r>
              <a:rPr lang="tr-TR" dirty="0" smtClean="0"/>
              <a:t> ile cezalandırılır (BK, md. 151).</a:t>
            </a:r>
          </a:p>
          <a:p>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Düzeltici, İyileştirici ve Kısıtlayıcı Önlemleri Almamak</a:t>
            </a:r>
            <a:endParaRPr lang="tr-TR" dirty="0"/>
          </a:p>
        </p:txBody>
      </p:sp>
      <p:sp>
        <p:nvSpPr>
          <p:cNvPr id="3" name="2 İçerik Yer Tutucusu"/>
          <p:cNvSpPr>
            <a:spLocks noGrp="1"/>
          </p:cNvSpPr>
          <p:nvPr>
            <p:ph idx="1"/>
          </p:nvPr>
        </p:nvSpPr>
        <p:spPr/>
        <p:txBody>
          <a:bodyPr>
            <a:normAutofit/>
          </a:bodyPr>
          <a:lstStyle/>
          <a:p>
            <a:r>
              <a:rPr lang="tr-TR" dirty="0" smtClean="0"/>
              <a:t>Bilindiği üzere bankaların mali bünyelerin bozulması sonrasında kendilerine düzeltici, iyileştirici ya da kısıtlayıcı önlemler öngörülebilir. </a:t>
            </a:r>
          </a:p>
          <a:p>
            <a:r>
              <a:rPr lang="tr-TR" dirty="0" smtClean="0"/>
              <a:t>Bankalar alınmasını istenen önlemleri yerine getirmek zorundadırlar. </a:t>
            </a:r>
            <a:endParaRPr lang="tr-T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Buna aykırı fiiller suç kabul edilerek, önlemleri almakla sorumlu </a:t>
            </a:r>
            <a:r>
              <a:rPr lang="tr-TR" b="1" dirty="0" smtClean="0"/>
              <a:t>banka yetkilisi ya da yetkilileri cezalandırılır</a:t>
            </a:r>
            <a:r>
              <a:rPr lang="tr-TR" dirty="0" smtClean="0"/>
              <a:t>. </a:t>
            </a:r>
          </a:p>
          <a:p>
            <a:r>
              <a:rPr lang="tr-TR" dirty="0" smtClean="0"/>
              <a:t>Buna göre; BDDK ya da </a:t>
            </a:r>
            <a:r>
              <a:rPr lang="tr-TR" dirty="0" err="1" smtClean="0"/>
              <a:t>BDDKur</a:t>
            </a:r>
            <a:r>
              <a:rPr lang="tr-TR" dirty="0" smtClean="0"/>
              <a:t> tarafından </a:t>
            </a:r>
            <a:r>
              <a:rPr lang="tr-TR" b="1" dirty="0" smtClean="0"/>
              <a:t>alınması istenen önlemleri almayan banka yetkilileri</a:t>
            </a:r>
            <a:r>
              <a:rPr lang="tr-TR" dirty="0" smtClean="0"/>
              <a:t>, </a:t>
            </a:r>
            <a:r>
              <a:rPr lang="tr-TR" b="1" dirty="0" smtClean="0">
                <a:solidFill>
                  <a:srgbClr val="FF0000"/>
                </a:solidFill>
              </a:rPr>
              <a:t>2 yıldan 4 yıla kadar hapis ve 1.000 günden 5.000 güne kadar adlî para cezası</a:t>
            </a:r>
            <a:r>
              <a:rPr lang="tr-TR" dirty="0" smtClean="0"/>
              <a:t>yla cezalandırılırlar (BK, md.152/1).</a:t>
            </a:r>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Suçun nitelikli hali BK md. 152/2 de düzenlenmiştir. </a:t>
            </a:r>
          </a:p>
          <a:p>
            <a:r>
              <a:rPr lang="tr-TR" dirty="0" smtClean="0"/>
              <a:t>O halde suçun nitelikli hali; önlemlerin alınmamasının </a:t>
            </a:r>
            <a:r>
              <a:rPr lang="tr-TR" i="1" dirty="0" smtClean="0">
                <a:solidFill>
                  <a:srgbClr val="FF0000"/>
                </a:solidFill>
              </a:rPr>
              <a:t>“...bankanın nitelikli paya sahip ortaklarına veya bunların iştirak ve kuruluşlarına yarar sağlamak...”</a:t>
            </a:r>
            <a:r>
              <a:rPr lang="tr-TR" dirty="0" smtClean="0"/>
              <a:t> amacıyla yapılmasıdır.  </a:t>
            </a:r>
          </a:p>
          <a:p>
            <a:r>
              <a:rPr lang="tr-TR" dirty="0" smtClean="0"/>
              <a:t>Bu halde suç sayılan fiili işleyen yani önlemleri almakla yetkili banka görevlisine </a:t>
            </a:r>
            <a:r>
              <a:rPr lang="tr-TR" b="1" dirty="0" smtClean="0">
                <a:solidFill>
                  <a:srgbClr val="FF0000"/>
                </a:solidFill>
              </a:rPr>
              <a:t>4 yıldan 6 yıla kadar hapis cezası ve 10.000 güne kadar adlî para cezası</a:t>
            </a:r>
            <a:r>
              <a:rPr lang="tr-TR" dirty="0" smtClean="0"/>
              <a:t> tatbik edilir (BK, md. 152/2).</a:t>
            </a:r>
          </a:p>
          <a:p>
            <a:endParaRPr lang="tr-TR" dirty="0" smtClean="0"/>
          </a:p>
          <a:p>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2218258"/>
          </a:xfrm>
        </p:spPr>
        <p:txBody>
          <a:bodyPr>
            <a:normAutofit fontScale="90000"/>
          </a:bodyPr>
          <a:lstStyle/>
          <a:p>
            <a:r>
              <a:rPr lang="tr-TR" b="1" i="1" dirty="0" smtClean="0"/>
              <a:t>Yetkili Merciler ile Denetim Görevlilerince İstenen Bilgi ve Belgeleri Vermemek ve Görevlerini Yapmalarını Engellemek</a:t>
            </a:r>
            <a:endParaRPr lang="tr-TR" dirty="0"/>
          </a:p>
        </p:txBody>
      </p:sp>
      <p:sp>
        <p:nvSpPr>
          <p:cNvPr id="3" name="2 İçerik Yer Tutucusu"/>
          <p:cNvSpPr>
            <a:spLocks noGrp="1"/>
          </p:cNvSpPr>
          <p:nvPr>
            <p:ph idx="1"/>
          </p:nvPr>
        </p:nvSpPr>
        <p:spPr>
          <a:xfrm>
            <a:off x="457200" y="2780928"/>
            <a:ext cx="8229600" cy="3345235"/>
          </a:xfrm>
        </p:spPr>
        <p:txBody>
          <a:bodyPr>
            <a:normAutofit/>
          </a:bodyPr>
          <a:lstStyle/>
          <a:p>
            <a:r>
              <a:rPr lang="tr-TR" dirty="0" smtClean="0"/>
              <a:t>BK ile düzenleyici ve denetleyici kurumlar yanında bunların denetçileri ya da diğer denetim görevlileri konularına göre </a:t>
            </a:r>
            <a:r>
              <a:rPr lang="tr-TR" b="1" dirty="0" smtClean="0"/>
              <a:t>bankalardan bilgi ve belge talep etmekle yetkilendirilmiş</a:t>
            </a:r>
            <a:r>
              <a:rPr lang="tr-TR" dirty="0" smtClean="0"/>
              <a:t>tir. </a:t>
            </a:r>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err="1" smtClean="0"/>
              <a:t>BK’nin</a:t>
            </a:r>
            <a:r>
              <a:rPr lang="tr-TR" dirty="0" smtClean="0"/>
              <a:t> muhtelif maddelerinde bankalar, kamu kurum ve kuruluşları, TCBM ve benzeri kuruluşlar ile Risk Merkezi gibi kuruluşlar </a:t>
            </a:r>
            <a:r>
              <a:rPr lang="tr-TR" dirty="0" err="1" smtClean="0"/>
              <a:t>BDDK’nin</a:t>
            </a:r>
            <a:r>
              <a:rPr lang="tr-TR" dirty="0" smtClean="0"/>
              <a:t> talep ettiği bilgileri vermekle mükelleftirler.</a:t>
            </a:r>
          </a:p>
          <a:p>
            <a:r>
              <a:rPr lang="tr-TR" dirty="0" smtClean="0"/>
              <a:t>Bunun yanında </a:t>
            </a:r>
            <a:r>
              <a:rPr lang="tr-TR" b="1" dirty="0" smtClean="0"/>
              <a:t>bankalar</a:t>
            </a:r>
            <a:r>
              <a:rPr lang="tr-TR" dirty="0" smtClean="0"/>
              <a:t> kamu ya da özel denetim kapsamında </a:t>
            </a:r>
            <a:r>
              <a:rPr lang="tr-TR" b="1" dirty="0" smtClean="0"/>
              <a:t>denetçiler tarafından istenen bilgi ve belgeleri de tedarik etmek zorunda</a:t>
            </a:r>
            <a:r>
              <a:rPr lang="tr-TR" dirty="0" smtClean="0"/>
              <a:t>dırlar.</a:t>
            </a:r>
            <a:endParaRPr lang="tr-T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Ayrıca BK md. 38’e göre konsolide finansal raporların hazırlanması amacıyla banka; </a:t>
            </a:r>
            <a:r>
              <a:rPr lang="tr-TR" b="1" dirty="0" smtClean="0"/>
              <a:t>kendisinin de bulunduğu ana ortaklığa ait her türlü bilgi ve belgeyi vermekle </a:t>
            </a:r>
            <a:r>
              <a:rPr lang="tr-TR" dirty="0" smtClean="0"/>
              <a:t>yükümlüdür. </a:t>
            </a:r>
          </a:p>
          <a:p>
            <a:r>
              <a:rPr lang="tr-TR" dirty="0" smtClean="0"/>
              <a:t>Ana ortaklıkça talep edilen bilgi ve belgelerin bankaca ana ortaklığa verilmemesi halinde, </a:t>
            </a:r>
            <a:r>
              <a:rPr lang="tr-TR" b="1" dirty="0" smtClean="0">
                <a:solidFill>
                  <a:srgbClr val="FF0000"/>
                </a:solidFill>
              </a:rPr>
              <a:t>bilgi ve belgeleri vermeyen kişinin </a:t>
            </a:r>
            <a:r>
              <a:rPr lang="tr-TR" b="1" dirty="0" smtClean="0">
                <a:solidFill>
                  <a:srgbClr val="00B050"/>
                </a:solidFill>
              </a:rPr>
              <a:t>1 yıldan 3 yıla kadar hapis </a:t>
            </a:r>
            <a:r>
              <a:rPr lang="tr-TR" b="1" dirty="0" smtClean="0">
                <a:solidFill>
                  <a:srgbClr val="FF0000"/>
                </a:solidFill>
              </a:rPr>
              <a:t>ve </a:t>
            </a:r>
            <a:r>
              <a:rPr lang="tr-TR" b="1" dirty="0" smtClean="0">
                <a:solidFill>
                  <a:srgbClr val="00B050"/>
                </a:solidFill>
              </a:rPr>
              <a:t>500 günden 1.500 güne </a:t>
            </a:r>
            <a:r>
              <a:rPr lang="tr-TR" b="1" dirty="0" smtClean="0">
                <a:solidFill>
                  <a:srgbClr val="FF0000"/>
                </a:solidFill>
              </a:rPr>
              <a:t>kadar adlî para cezası ile cezalandırılması </a:t>
            </a:r>
            <a:r>
              <a:rPr lang="tr-TR" dirty="0" smtClean="0"/>
              <a:t>gerekecektir (BK, md. 153/1). </a:t>
            </a:r>
          </a:p>
          <a:p>
            <a:endParaRPr lang="tr-TR" dirty="0" smtClean="0"/>
          </a:p>
          <a:p>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effectLst>
                  <a:outerShdw blurRad="38100" dist="38100" dir="2700000" algn="tl">
                    <a:srgbClr val="000000">
                      <a:alpha val="43137"/>
                    </a:srgbClr>
                  </a:outerShdw>
                </a:effectLst>
              </a:rPr>
              <a:t>Denetim yapmakla yetkilendirilmiş görevlilerin, görevlerini yapmalarına engelleyen kişiye</a:t>
            </a:r>
            <a:r>
              <a:rPr lang="tr-TR" dirty="0" smtClean="0"/>
              <a:t> de </a:t>
            </a:r>
            <a:r>
              <a:rPr lang="tr-TR" b="1" dirty="0" smtClean="0">
                <a:solidFill>
                  <a:srgbClr val="FF0000"/>
                </a:solidFill>
              </a:rPr>
              <a:t>2 yıldan 5 yıla kadar hapis cezasına hükmolunur </a:t>
            </a:r>
            <a:r>
              <a:rPr lang="tr-TR" dirty="0" smtClean="0"/>
              <a:t>(BK, md. 153/1).</a:t>
            </a:r>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Belgelerin Saklanması Yükümlülüğüne Aykırı Davranmak</a:t>
            </a:r>
            <a:endParaRPr lang="tr-TR" dirty="0"/>
          </a:p>
        </p:txBody>
      </p:sp>
      <p:sp>
        <p:nvSpPr>
          <p:cNvPr id="3" name="2 İçerik Yer Tutucusu"/>
          <p:cNvSpPr>
            <a:spLocks noGrp="1"/>
          </p:cNvSpPr>
          <p:nvPr>
            <p:ph idx="1"/>
          </p:nvPr>
        </p:nvSpPr>
        <p:spPr/>
        <p:txBody>
          <a:bodyPr>
            <a:normAutofit/>
          </a:bodyPr>
          <a:lstStyle/>
          <a:p>
            <a:r>
              <a:rPr lang="tr-TR" dirty="0" smtClean="0"/>
              <a:t>Bankalar </a:t>
            </a:r>
            <a:r>
              <a:rPr lang="tr-TR" dirty="0" smtClean="0">
                <a:solidFill>
                  <a:srgbClr val="FF0000"/>
                </a:solidFill>
              </a:rPr>
              <a:t>10 yıl süreyle, aldığı yazıları ve faaliyetleri ile ilgili belgelerin asıllarını veya bunun mümkün olmadığı hâllerde gerçeğe aykırı olmadıkları net bir şekilde anlaşılması şartıyla kopyalarını ve yazılan yazıların makine ile alınmış, tarih ve numara sırası verilerek düzenlenecek suretlerini saklamak</a:t>
            </a:r>
            <a:r>
              <a:rPr lang="tr-TR" dirty="0" smtClean="0"/>
              <a:t> zorundadır (BK, md. 42). </a:t>
            </a:r>
          </a:p>
          <a:p>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Bu belgelerin mikrofilm, </a:t>
            </a:r>
            <a:r>
              <a:rPr lang="tr-TR" dirty="0" err="1" smtClean="0"/>
              <a:t>mikrofiş</a:t>
            </a:r>
            <a:r>
              <a:rPr lang="tr-TR" dirty="0" smtClean="0"/>
              <a:t> şeklinde veya elektronik, manyetik veya benzeri ortamlarda saklanmaları mümkündür (BK, md. 42). </a:t>
            </a:r>
          </a:p>
          <a:p>
            <a:r>
              <a:rPr lang="tr-TR" dirty="0" smtClean="0">
                <a:solidFill>
                  <a:srgbClr val="FF0000"/>
                </a:solidFill>
              </a:rPr>
              <a:t>Belgelerin saklanması yükümlülüğüne aykırı davrananlara </a:t>
            </a:r>
            <a:r>
              <a:rPr lang="tr-TR" b="1" dirty="0" smtClean="0"/>
              <a:t>1 yıldan 3 yıla kadar hapis ve 500 günden 1.500 güne kadar adlî para cezası </a:t>
            </a:r>
            <a:r>
              <a:rPr lang="tr-TR" dirty="0" smtClean="0"/>
              <a:t>hükmolunur (BK, md. 154).</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lnSpcReduction="10000"/>
          </a:bodyPr>
          <a:lstStyle/>
          <a:p>
            <a:r>
              <a:rPr lang="tr-TR" dirty="0" smtClean="0"/>
              <a:t>Hukuk aleminde her tür </a:t>
            </a:r>
            <a:r>
              <a:rPr lang="tr-TR" dirty="0" smtClean="0">
                <a:solidFill>
                  <a:srgbClr val="FF0000"/>
                </a:solidFill>
              </a:rPr>
              <a:t>haksızlığın karşılığı yaptırım</a:t>
            </a:r>
            <a:r>
              <a:rPr lang="tr-TR" dirty="0" smtClean="0"/>
              <a:t>dır. </a:t>
            </a:r>
          </a:p>
          <a:p>
            <a:r>
              <a:rPr lang="tr-TR" b="1" dirty="0" smtClean="0"/>
              <a:t>Yaptırım</a:t>
            </a:r>
            <a:r>
              <a:rPr lang="tr-TR" dirty="0" smtClean="0"/>
              <a:t>; </a:t>
            </a:r>
            <a:r>
              <a:rPr lang="tr-TR" dirty="0" smtClean="0">
                <a:solidFill>
                  <a:srgbClr val="FF0000"/>
                </a:solidFill>
              </a:rPr>
              <a:t>emredici hukuk normlarına aykırı fiilleri işleyenlere ya da uygun şekilde davranmayanlara, devlet eliyle uygulanan maddi nitelikli tepki </a:t>
            </a:r>
            <a:r>
              <a:rPr lang="tr-TR" dirty="0" smtClean="0"/>
              <a:t>(</a:t>
            </a:r>
            <a:r>
              <a:rPr lang="tr-TR" dirty="0" err="1" smtClean="0"/>
              <a:t>Gültekin</a:t>
            </a:r>
            <a:r>
              <a:rPr lang="tr-TR" dirty="0" smtClean="0"/>
              <a:t> ve </a:t>
            </a:r>
            <a:r>
              <a:rPr lang="tr-TR" dirty="0" err="1" smtClean="0"/>
              <a:t>Çiyiltepe</a:t>
            </a:r>
            <a:r>
              <a:rPr lang="tr-TR" dirty="0" smtClean="0"/>
              <a:t>, 2013: 8) şeklinde tanımlanmaktadır. </a:t>
            </a:r>
          </a:p>
          <a:p>
            <a:r>
              <a:rPr lang="tr-TR" dirty="0" smtClean="0"/>
              <a:t>Yani yaptırımların dayanağı hukukun kendisi, garantörü devlettir. </a:t>
            </a:r>
          </a:p>
          <a:p>
            <a:r>
              <a:rPr lang="tr-TR" dirty="0" smtClean="0"/>
              <a:t>Yaptırımlar; </a:t>
            </a:r>
            <a:r>
              <a:rPr lang="tr-TR" b="1" dirty="0" smtClean="0"/>
              <a:t>ceza, cebri icra, tazminat, iptal, müsadere</a:t>
            </a:r>
            <a:r>
              <a:rPr lang="tr-TR" dirty="0" smtClean="0"/>
              <a:t> ve hükümsüzlük gibi başlıklar altında toplanır. </a:t>
            </a:r>
          </a:p>
          <a:p>
            <a:endParaRPr lang="tr-T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Gerçeğe Aykırı Beyanda Bulunmak</a:t>
            </a:r>
            <a:endParaRPr lang="tr-TR" dirty="0"/>
          </a:p>
        </p:txBody>
      </p:sp>
      <p:sp>
        <p:nvSpPr>
          <p:cNvPr id="3" name="2 İçerik Yer Tutucusu"/>
          <p:cNvSpPr>
            <a:spLocks noGrp="1"/>
          </p:cNvSpPr>
          <p:nvPr>
            <p:ph idx="1"/>
          </p:nvPr>
        </p:nvSpPr>
        <p:spPr>
          <a:xfrm>
            <a:off x="457200" y="1340768"/>
            <a:ext cx="8229600" cy="4785395"/>
          </a:xfrm>
        </p:spPr>
        <p:txBody>
          <a:bodyPr>
            <a:normAutofit/>
          </a:bodyPr>
          <a:lstStyle/>
          <a:p>
            <a:r>
              <a:rPr lang="tr-TR" b="1" dirty="0" smtClean="0"/>
              <a:t>Bankalar</a:t>
            </a:r>
            <a:r>
              <a:rPr lang="tr-TR" dirty="0" smtClean="0"/>
              <a:t>, banka mevzuatına dayalı olarak kendilerinden istenen belgelere yönelik </a:t>
            </a:r>
            <a:r>
              <a:rPr lang="tr-TR" b="1" dirty="0" smtClean="0"/>
              <a:t>bulundukları beyanlarda gerçeğe uygun davranmak zorunda</a:t>
            </a:r>
            <a:r>
              <a:rPr lang="tr-TR" dirty="0" smtClean="0"/>
              <a:t>dırlar. </a:t>
            </a:r>
          </a:p>
          <a:p>
            <a:r>
              <a:rPr lang="tr-TR" dirty="0" smtClean="0"/>
              <a:t>Ayrıca </a:t>
            </a:r>
            <a:r>
              <a:rPr lang="tr-TR" dirty="0" smtClean="0">
                <a:solidFill>
                  <a:srgbClr val="FF0000"/>
                </a:solidFill>
              </a:rPr>
              <a:t>denetim görevlileri ve mahkemelerce bankadan istenen belgeye dayalı </a:t>
            </a:r>
            <a:r>
              <a:rPr lang="tr-TR" b="1" dirty="0" smtClean="0"/>
              <a:t>beyanlarda da gerçeğe uygun davranış</a:t>
            </a:r>
            <a:r>
              <a:rPr lang="tr-TR" dirty="0" smtClean="0"/>
              <a:t>, kendilerinden beklenmektedir. </a:t>
            </a:r>
          </a:p>
          <a:p>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kanuni yükümlülüğe aykırı hareketler suç kabul edilmekte, </a:t>
            </a:r>
            <a:r>
              <a:rPr lang="tr-TR" b="1" dirty="0" smtClean="0"/>
              <a:t>hem gerçeğe aykırı belge düzenleyenler hem de bu belgelerin düzenlenmesine esas teşkil eden her türlü belgeleri imzalayanlar</a:t>
            </a:r>
            <a:r>
              <a:rPr lang="tr-TR" dirty="0" smtClean="0"/>
              <a:t>, </a:t>
            </a:r>
            <a:r>
              <a:rPr lang="tr-TR" dirty="0" smtClean="0">
                <a:solidFill>
                  <a:srgbClr val="FF0000"/>
                </a:solidFill>
                <a:effectLst>
                  <a:outerShdw blurRad="38100" dist="38100" dir="2700000" algn="tl">
                    <a:srgbClr val="000000">
                      <a:alpha val="43137"/>
                    </a:srgbClr>
                  </a:outerShdw>
                </a:effectLst>
              </a:rPr>
              <a:t>1 yıldan 3 yıla kadar hapis ve 1.500 günden az olmamak üzere adlî para cezası ile cezalandırılır</a:t>
            </a:r>
            <a:r>
              <a:rPr lang="tr-TR" dirty="0" smtClean="0"/>
              <a:t> (BK, md. 155).</a:t>
            </a:r>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İşlemlerin Kayıt Dışı Bırakılması ve Gerçeğe Aykırı Muhasebeleştirme </a:t>
            </a:r>
            <a:endParaRPr lang="tr-TR" dirty="0"/>
          </a:p>
        </p:txBody>
      </p:sp>
      <p:sp>
        <p:nvSpPr>
          <p:cNvPr id="3" name="2 İçerik Yer Tutucusu"/>
          <p:cNvSpPr>
            <a:spLocks noGrp="1"/>
          </p:cNvSpPr>
          <p:nvPr>
            <p:ph idx="1"/>
          </p:nvPr>
        </p:nvSpPr>
        <p:spPr/>
        <p:txBody>
          <a:bodyPr>
            <a:normAutofit/>
          </a:bodyPr>
          <a:lstStyle/>
          <a:p>
            <a:r>
              <a:rPr lang="tr-TR" b="1" dirty="0" smtClean="0"/>
              <a:t>Bankalar</a:t>
            </a:r>
            <a:r>
              <a:rPr lang="tr-TR" dirty="0" smtClean="0"/>
              <a:t> </a:t>
            </a:r>
            <a:r>
              <a:rPr lang="tr-TR" dirty="0" smtClean="0">
                <a:solidFill>
                  <a:srgbClr val="FF0000"/>
                </a:solidFill>
              </a:rPr>
              <a:t>işlemlerini kayıt dışı bırakmamak, içeriklerini doğru bir şekilde muhasebeleştirmek, hesap mutabakatı sağlayarak yılsonu bilançolarını hazırlamak durumundadır</a:t>
            </a:r>
            <a:r>
              <a:rPr lang="tr-TR" dirty="0" smtClean="0"/>
              <a:t>lar. </a:t>
            </a:r>
          </a:p>
          <a:p>
            <a:r>
              <a:rPr lang="tr-TR" dirty="0" smtClean="0"/>
              <a:t>Hesap mutabakatı, işlemlerin doğruluğu ya da uygunluğunun test edilerek karşılaştırılması eylemi olduğu kabul edilebilir. </a:t>
            </a:r>
            <a:endParaRPr lang="tr-T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fontScale="92500" lnSpcReduction="20000"/>
          </a:bodyPr>
          <a:lstStyle/>
          <a:p>
            <a:r>
              <a:rPr lang="tr-TR" dirty="0" smtClean="0"/>
              <a:t>Bu açıdan bankalar kanunî ve yardımcı defter ve kayıtları, şubeleri, yurt içi ve yurt dışındaki muhabirleri ile hesap mutabakatı sağlayarak yılsonu bilançolarını kapatmaları gerekir. </a:t>
            </a:r>
          </a:p>
          <a:p>
            <a:r>
              <a:rPr lang="tr-TR" dirty="0" smtClean="0"/>
              <a:t>Yukarıda belirtilen yükümlülükleri yerine getirmeyen ya da yükümlülüklerin yerine getirilmeksizin hazırlanmasına esas teşkil eden </a:t>
            </a:r>
            <a:r>
              <a:rPr lang="tr-TR" b="1" dirty="0" smtClean="0">
                <a:solidFill>
                  <a:srgbClr val="FF0000"/>
                </a:solidFill>
              </a:rPr>
              <a:t>her türlü belgeyi imza edenler 1 yıldan 3 yıla kadar hapis ayrıca 1.500 günden az olmamak üzere adlî para cezası </a:t>
            </a:r>
            <a:r>
              <a:rPr lang="tr-TR" dirty="0" smtClean="0"/>
              <a:t>ile cezalandırılır (BK, md. 156). </a:t>
            </a:r>
          </a:p>
          <a:p>
            <a:r>
              <a:rPr lang="tr-TR" dirty="0" smtClean="0"/>
              <a:t>Bu madde kapsamındaki yükümlülüğe ek olarak </a:t>
            </a:r>
            <a:r>
              <a:rPr lang="tr-TR" b="1" dirty="0" smtClean="0"/>
              <a:t>gerçeğe aykırı şekilde düzenlendiğini bildiği halde bu belgeleri onaylayan bağımsız denetim kuruluşunun görevlilerine de </a:t>
            </a:r>
            <a:r>
              <a:rPr lang="tr-TR" b="1" dirty="0" smtClean="0">
                <a:solidFill>
                  <a:srgbClr val="FF0000"/>
                </a:solidFill>
              </a:rPr>
              <a:t>aynı ceza </a:t>
            </a:r>
            <a:r>
              <a:rPr lang="tr-TR" dirty="0" smtClean="0"/>
              <a:t>tatbik edilir (BK, md. 156).</a:t>
            </a:r>
          </a:p>
          <a:p>
            <a:endParaRPr lang="tr-T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Sistemi Engelleme, Bozma, Verileri Yok Etme veya Değiştirme</a:t>
            </a:r>
            <a:endParaRPr lang="tr-TR" dirty="0"/>
          </a:p>
        </p:txBody>
      </p:sp>
      <p:sp>
        <p:nvSpPr>
          <p:cNvPr id="3" name="2 İçerik Yer Tutucusu"/>
          <p:cNvSpPr>
            <a:spLocks noGrp="1"/>
          </p:cNvSpPr>
          <p:nvPr>
            <p:ph idx="1"/>
          </p:nvPr>
        </p:nvSpPr>
        <p:spPr/>
        <p:txBody>
          <a:bodyPr>
            <a:normAutofit/>
          </a:bodyPr>
          <a:lstStyle/>
          <a:p>
            <a:r>
              <a:rPr lang="tr-TR" dirty="0" smtClean="0"/>
              <a:t>Bilişim suçları, bilişim sisteminin güvenliğini veya veri işlemini hedef alan hukuka aykırı fiiller olarak tanımlanabilir (Avşar ve Öngören, 2010: 123). </a:t>
            </a:r>
          </a:p>
          <a:p>
            <a:r>
              <a:rPr lang="tr-TR" dirty="0" smtClean="0"/>
              <a:t>Gelişen teknoloji ile birlikte suça yönelik fiil çeşitliliğinin her geçen gün artış gösterdiği </a:t>
            </a:r>
            <a:r>
              <a:rPr lang="tr-TR" b="1" dirty="0" smtClean="0"/>
              <a:t>bilişim suçları pek çok farklı gruba ayrılmıştır</a:t>
            </a:r>
            <a:r>
              <a:rPr lang="tr-TR" dirty="0" smtClean="0"/>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a:bodyPr>
          <a:lstStyle/>
          <a:p>
            <a:r>
              <a:rPr lang="tr-TR" dirty="0" smtClean="0"/>
              <a:t>Türk hukukunda bilişim suçları, TCK md. 244’te “bilişim sistemlerine yönelik suçlar” başlığı altında ayrıca suça ilişkin cezalar ile birlikte düzenlenmiştir. </a:t>
            </a:r>
          </a:p>
          <a:p>
            <a:r>
              <a:rPr lang="tr-TR" dirty="0" smtClean="0"/>
              <a:t>Bu maddede de bilişim sistemlerine yönelik engelleme, bozma, verileri yok etme veya değiştirme fiilleri suç olarak kabul edilmektedir. </a:t>
            </a:r>
          </a:p>
          <a:p>
            <a:r>
              <a:rPr lang="tr-TR" dirty="0" smtClean="0"/>
              <a:t>BK md. 157’de ise bilişim suçunu işleyeceklerin ancak banka ve benzeri kredi kuruluşları olabileceği, </a:t>
            </a:r>
            <a:r>
              <a:rPr lang="tr-TR" b="1" dirty="0" smtClean="0"/>
              <a:t>bu suçu işleyen banka ve benzeri kredi kuruluşlarının TCK md 244’e göre </a:t>
            </a:r>
            <a:r>
              <a:rPr lang="tr-TR" dirty="0" smtClean="0"/>
              <a:t>cezalandırılacağı düzenlenmiştir. </a:t>
            </a:r>
          </a:p>
          <a:p>
            <a:r>
              <a:rPr lang="tr-TR" dirty="0" smtClean="0"/>
              <a:t>TCK md. 244’e göre;</a:t>
            </a:r>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a:t>
            </a:r>
            <a:r>
              <a:rPr lang="tr-TR" i="1" dirty="0" smtClean="0"/>
              <a:t>...</a:t>
            </a:r>
            <a:endParaRPr lang="tr-TR" dirty="0" smtClean="0"/>
          </a:p>
          <a:p>
            <a:r>
              <a:rPr lang="tr-TR" i="1" dirty="0" smtClean="0">
                <a:solidFill>
                  <a:srgbClr val="FF0000"/>
                </a:solidFill>
              </a:rPr>
              <a:t>(1) Bir bilişim sisteminin işleyişini engelleyen veya bozan kişi, 1 yıldan 5 yıla kadar hapis cezası ile cezalandırılır.</a:t>
            </a:r>
            <a:endParaRPr lang="tr-TR" dirty="0" smtClean="0">
              <a:solidFill>
                <a:srgbClr val="FF0000"/>
              </a:solidFill>
            </a:endParaRPr>
          </a:p>
          <a:p>
            <a:r>
              <a:rPr lang="tr-TR" i="1" dirty="0" smtClean="0">
                <a:solidFill>
                  <a:srgbClr val="FF0000"/>
                </a:solidFill>
              </a:rPr>
              <a:t>(2) Bir bilişim sistemindeki verileri bozan, yok eden, değiştiren veya erişilmez kılan, sisteme veri yerleştiren, var olan verileri başka bir yere gönderen kişi, 6 aydan 3 yıla kadar hapis cezası ile cezalandırılır.</a:t>
            </a:r>
            <a:endParaRPr lang="tr-TR" dirty="0" smtClean="0">
              <a:solidFill>
                <a:srgbClr val="FF0000"/>
              </a:solidFill>
            </a:endParaRPr>
          </a:p>
          <a:p>
            <a:r>
              <a:rPr lang="tr-TR" i="1" dirty="0" smtClean="0"/>
              <a:t>...</a:t>
            </a:r>
            <a:r>
              <a:rPr lang="tr-TR" dirty="0" smtClean="0"/>
              <a:t>”</a:t>
            </a:r>
          </a:p>
          <a:p>
            <a:endParaRPr lang="tr-TR" dirty="0" smtClean="0"/>
          </a:p>
          <a:p>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Yukarıda görüldüğü üzere </a:t>
            </a:r>
            <a:r>
              <a:rPr lang="tr-TR" dirty="0" smtClean="0">
                <a:solidFill>
                  <a:srgbClr val="FF0000"/>
                </a:solidFill>
              </a:rPr>
              <a:t>bilişim sisteminin işleyişini engelleyen ya da bozan veyahut bilişim sistemindeki verileri bozan, yok eden, değiştiren veya erişilemez hale getiren kişiler </a:t>
            </a:r>
            <a:r>
              <a:rPr lang="tr-TR" dirty="0" smtClean="0"/>
              <a:t>cezalandırılır. </a:t>
            </a:r>
          </a:p>
          <a:p>
            <a:r>
              <a:rPr lang="tr-TR" dirty="0" smtClean="0"/>
              <a:t>Buradaki kişi tanımından banka tüzel kişiliği anlaşılmamalıdır. </a:t>
            </a:r>
          </a:p>
          <a:p>
            <a:r>
              <a:rPr lang="tr-TR" dirty="0" smtClean="0"/>
              <a:t>Çünkü tüzel kişilere adli hapis cezası uygulanamaz.  </a:t>
            </a:r>
          </a:p>
          <a:p>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O zaman buradaki “kişi” deyiminden, kanuna aykırı fiillere neden olan kişi anlaşılması gerekir. </a:t>
            </a:r>
          </a:p>
          <a:p>
            <a:r>
              <a:rPr lang="tr-TR" dirty="0" smtClean="0"/>
              <a:t>Bu kişi üst düzey bir banka yetkilisi ya da banka personeli olabilir.</a:t>
            </a:r>
            <a:endParaRPr lang="tr-T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Diğer taraftan TCK md. 244’ün devam eden 3’üncü ve 4’üncü fıkralarında </a:t>
            </a:r>
            <a:r>
              <a:rPr lang="tr-TR" b="1" dirty="0" smtClean="0"/>
              <a:t>suçun nitelikli halleri</a:t>
            </a:r>
            <a:r>
              <a:rPr lang="tr-TR" dirty="0" smtClean="0"/>
              <a:t> düzenlenmiştir. </a:t>
            </a:r>
          </a:p>
          <a:p>
            <a:r>
              <a:rPr lang="tr-TR" dirty="0" smtClean="0"/>
              <a:t>Bilişim sistemlerine yönelik olan ve suç sayılan fiil; </a:t>
            </a:r>
            <a:r>
              <a:rPr lang="tr-TR" dirty="0" smtClean="0">
                <a:solidFill>
                  <a:srgbClr val="FF0000"/>
                </a:solidFill>
              </a:rPr>
              <a:t>bir banka veya kredi kurumuna ya da bir kamu kurum veya kuruluşuna ait bilişim sistemi üzerinde işlenmesi ile suçu işleyenin kendisi veya başkasının yararına haksız bir çıkar sağlaması </a:t>
            </a:r>
            <a:r>
              <a:rPr lang="tr-TR" dirty="0" smtClean="0"/>
              <a:t>halidir. </a:t>
            </a:r>
          </a:p>
          <a:p>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Buradan ceza hukuku gibi bir kavrama ulaşılır ki; </a:t>
            </a:r>
            <a:r>
              <a:rPr lang="tr-TR" b="1" dirty="0" smtClean="0"/>
              <a:t>suç sayılan fiilleri işleyenlerin hangi tür yaptırımlarla karşı karşıya kalacağı</a:t>
            </a:r>
            <a:r>
              <a:rPr lang="tr-TR" dirty="0" smtClean="0"/>
              <a:t> bu hukuk dalının kapsamına girmektedir. </a:t>
            </a:r>
          </a:p>
          <a:p>
            <a:r>
              <a:rPr lang="tr-TR" dirty="0" smtClean="0"/>
              <a:t>Suçun karşısındaki cezalar; ceza ve güvenlik tedbirleri ana başlığı altında </a:t>
            </a:r>
            <a:r>
              <a:rPr lang="tr-TR" b="1" dirty="0" smtClean="0"/>
              <a:t>adli, idari cezalar ile belli hakları kullanmaktan yoksun kalma, müsadere gibi</a:t>
            </a:r>
            <a:r>
              <a:rPr lang="tr-TR" dirty="0" smtClean="0"/>
              <a:t> başlıklar altında incelenir.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lnSpcReduction="10000"/>
          </a:bodyPr>
          <a:lstStyle/>
          <a:p>
            <a:pPr>
              <a:buNone/>
            </a:pPr>
            <a:r>
              <a:rPr lang="tr-TR" dirty="0" smtClean="0"/>
              <a:t>Buna göre;</a:t>
            </a:r>
          </a:p>
          <a:p>
            <a:pPr>
              <a:buNone/>
            </a:pPr>
            <a:r>
              <a:rPr lang="tr-TR" dirty="0" smtClean="0"/>
              <a:t>“</a:t>
            </a:r>
            <a:r>
              <a:rPr lang="tr-TR" i="1" dirty="0" smtClean="0"/>
              <a:t>...</a:t>
            </a:r>
            <a:endParaRPr lang="tr-TR" dirty="0" smtClean="0"/>
          </a:p>
          <a:p>
            <a:r>
              <a:rPr lang="tr-TR" i="1" dirty="0" smtClean="0"/>
              <a:t>(3) Bu fiillerin bir banka veya kredi kurumuna ya da bir kamu kurum veya kuruluşuna ait bilişim sistemi üzerinde işlenmesi halinde, verilecek ceza </a:t>
            </a:r>
            <a:r>
              <a:rPr lang="tr-TR" b="1" i="1" dirty="0" smtClean="0">
                <a:solidFill>
                  <a:srgbClr val="FF0000"/>
                </a:solidFill>
              </a:rPr>
              <a:t>yarı oranında artırılır</a:t>
            </a:r>
            <a:r>
              <a:rPr lang="tr-TR" i="1" dirty="0" smtClean="0"/>
              <a:t>.</a:t>
            </a:r>
            <a:endParaRPr lang="tr-TR" dirty="0" smtClean="0"/>
          </a:p>
          <a:p>
            <a:r>
              <a:rPr lang="tr-TR" i="1" dirty="0" smtClean="0"/>
              <a:t>(4) Yukarıdaki fıkralarda tanımlanan fiillerin işlenmesi suretiyle kişinin </a:t>
            </a:r>
            <a:r>
              <a:rPr lang="tr-TR" b="1" i="1" dirty="0" smtClean="0"/>
              <a:t>kendisinin veya başkasının yararına haksız bir çıkar sağlaması</a:t>
            </a:r>
            <a:r>
              <a:rPr lang="tr-TR" i="1" dirty="0" smtClean="0"/>
              <a:t>nın başka bir suç oluşturmaması halinde, </a:t>
            </a:r>
            <a:r>
              <a:rPr lang="tr-TR" b="1" i="1" dirty="0" smtClean="0"/>
              <a:t>2 yıldan 6 yıla kadar hapis ve 5.000 güne kadar adlî para </a:t>
            </a:r>
            <a:r>
              <a:rPr lang="tr-TR" i="1" dirty="0" smtClean="0"/>
              <a:t>cezasına hükmolunur.</a:t>
            </a:r>
            <a:endParaRPr lang="tr-TR" dirty="0" smtClean="0"/>
          </a:p>
          <a:p>
            <a:pPr>
              <a:buNone/>
            </a:pPr>
            <a:r>
              <a:rPr lang="tr-TR" i="1" dirty="0" smtClean="0"/>
              <a:t>...</a:t>
            </a:r>
            <a:r>
              <a:rPr lang="tr-TR" dirty="0" smtClean="0"/>
              <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İtibarın Zedelenmesi</a:t>
            </a:r>
            <a:br>
              <a:rPr lang="tr-TR" b="1" i="1" dirty="0" smtClean="0"/>
            </a:br>
            <a:endParaRPr lang="tr-TR" dirty="0"/>
          </a:p>
        </p:txBody>
      </p:sp>
      <p:sp>
        <p:nvSpPr>
          <p:cNvPr id="3" name="2 İçerik Yer Tutucusu"/>
          <p:cNvSpPr>
            <a:spLocks noGrp="1"/>
          </p:cNvSpPr>
          <p:nvPr>
            <p:ph idx="1"/>
          </p:nvPr>
        </p:nvSpPr>
        <p:spPr>
          <a:xfrm>
            <a:off x="457200" y="980728"/>
            <a:ext cx="8435280" cy="5616624"/>
          </a:xfrm>
        </p:spPr>
        <p:txBody>
          <a:bodyPr>
            <a:normAutofit/>
          </a:bodyPr>
          <a:lstStyle/>
          <a:p>
            <a:r>
              <a:rPr lang="tr-TR" dirty="0" smtClean="0"/>
              <a:t>(Süreli yayın, yaygın süreli yayın, bölgesel süreli yayın gibi)  Basın araçları ya da radyo, televizyon, video, internet, kablolu yayın veya elektronik bilgi iletişim araçları vb. yayın araçlarından herhangi birini kullanarak; </a:t>
            </a:r>
            <a:r>
              <a:rPr lang="tr-TR" b="1" dirty="0" smtClean="0"/>
              <a:t>bir bankanın itibarını zedeleyebilecek veya şöhretine ya da servetine zarar verebilecek bir hususa kasten neden olunamaz veya bu yolla banka hakkında asılsız haber yayınlanamaz </a:t>
            </a:r>
            <a:r>
              <a:rPr lang="tr-TR" dirty="0" smtClean="0"/>
              <a:t>(BK, md. 74).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8032"/>
            <a:ext cx="8229600" cy="6669360"/>
          </a:xfrm>
        </p:spPr>
        <p:txBody>
          <a:bodyPr>
            <a:normAutofit/>
          </a:bodyPr>
          <a:lstStyle/>
          <a:p>
            <a:r>
              <a:rPr lang="tr-TR" dirty="0" smtClean="0"/>
              <a:t>Bu kanuni yüküme aykırı hareket edenlere </a:t>
            </a:r>
            <a:r>
              <a:rPr lang="tr-TR" b="1" dirty="0" smtClean="0"/>
              <a:t>1 yıldan 3 yıla kadar hapis ve 1000 günden 2000 güne kadar adlî para cezası</a:t>
            </a:r>
            <a:r>
              <a:rPr lang="tr-TR" dirty="0" smtClean="0"/>
              <a:t>na hükmedilir. </a:t>
            </a:r>
          </a:p>
          <a:p>
            <a:r>
              <a:rPr lang="tr-TR" b="1" dirty="0" smtClean="0"/>
              <a:t>Suçun nitelikli hali </a:t>
            </a:r>
            <a:r>
              <a:rPr lang="tr-TR" dirty="0" smtClean="0"/>
              <a:t>yani cezanın ağırlaşmasına sebebiyet veren hal, </a:t>
            </a:r>
            <a:r>
              <a:rPr lang="tr-TR" b="1" dirty="0" smtClean="0"/>
              <a:t>işlenen fiil neticesinde özel ya da kamusal bir zararın doğması</a:t>
            </a:r>
            <a:r>
              <a:rPr lang="tr-TR" dirty="0" smtClean="0"/>
              <a:t>dır. </a:t>
            </a:r>
          </a:p>
          <a:p>
            <a:r>
              <a:rPr lang="tr-TR" dirty="0" smtClean="0"/>
              <a:t>Suç işlenmesiyle birlikte ayrıca özel ya da kamusal bir zarar doğarsa; hâkim faile vereceği </a:t>
            </a:r>
            <a:r>
              <a:rPr lang="tr-TR" b="1" dirty="0" smtClean="0"/>
              <a:t>cezayı </a:t>
            </a:r>
            <a:r>
              <a:rPr lang="tr-TR" b="1" dirty="0" smtClean="0">
                <a:solidFill>
                  <a:srgbClr val="FF0000"/>
                </a:solidFill>
              </a:rPr>
              <a:t>altıda bir oranında </a:t>
            </a:r>
            <a:r>
              <a:rPr lang="tr-TR" b="1" dirty="0" smtClean="0"/>
              <a:t>arttırarak tatbik eder </a:t>
            </a:r>
            <a:r>
              <a:rPr lang="tr-TR" dirty="0" smtClean="0"/>
              <a:t>(BK, md. 158). </a:t>
            </a:r>
          </a:p>
          <a:p>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Sırların Açıklanması </a:t>
            </a:r>
            <a:endParaRPr lang="tr-TR" dirty="0"/>
          </a:p>
        </p:txBody>
      </p:sp>
      <p:sp>
        <p:nvSpPr>
          <p:cNvPr id="3" name="2 İçerik Yer Tutucusu"/>
          <p:cNvSpPr>
            <a:spLocks noGrp="1"/>
          </p:cNvSpPr>
          <p:nvPr>
            <p:ph idx="1"/>
          </p:nvPr>
        </p:nvSpPr>
        <p:spPr>
          <a:xfrm>
            <a:off x="457200" y="1340768"/>
            <a:ext cx="8229600" cy="5256584"/>
          </a:xfrm>
        </p:spPr>
        <p:txBody>
          <a:bodyPr>
            <a:normAutofit/>
          </a:bodyPr>
          <a:lstStyle/>
          <a:p>
            <a:r>
              <a:rPr lang="tr-TR" dirty="0" smtClean="0"/>
              <a:t>Sırların saklanmasına yönelik yükümlülükler BK md. 73’te düzenlenmiştir. </a:t>
            </a:r>
          </a:p>
          <a:p>
            <a:r>
              <a:rPr lang="tr-TR" dirty="0" err="1" smtClean="0"/>
              <a:t>BDDKur</a:t>
            </a:r>
            <a:r>
              <a:rPr lang="tr-TR" dirty="0" smtClean="0"/>
              <a:t> ve </a:t>
            </a:r>
            <a:r>
              <a:rPr lang="tr-TR" dirty="0" err="1" smtClean="0"/>
              <a:t>TMSFKur</a:t>
            </a:r>
            <a:r>
              <a:rPr lang="tr-TR" dirty="0" smtClean="0"/>
              <a:t> başkan ve üyeleri ile </a:t>
            </a:r>
            <a:r>
              <a:rPr lang="tr-TR" dirty="0" err="1" smtClean="0"/>
              <a:t>BDDK’nin</a:t>
            </a:r>
            <a:r>
              <a:rPr lang="tr-TR" dirty="0" smtClean="0"/>
              <a:t> ve </a:t>
            </a:r>
            <a:r>
              <a:rPr lang="tr-TR" dirty="0" err="1" smtClean="0"/>
              <a:t>TMSF’nin</a:t>
            </a:r>
            <a:r>
              <a:rPr lang="tr-TR" dirty="0" smtClean="0"/>
              <a:t> personeli yanında </a:t>
            </a:r>
            <a:r>
              <a:rPr lang="tr-TR" dirty="0" err="1" smtClean="0"/>
              <a:t>BDDK’nin</a:t>
            </a:r>
            <a:r>
              <a:rPr lang="tr-TR" dirty="0" smtClean="0"/>
              <a:t> dışarıdan destek aldığı kişi ya da kuruluşlarla birlikte </a:t>
            </a:r>
            <a:r>
              <a:rPr lang="tr-TR" b="1" dirty="0" smtClean="0"/>
              <a:t>sıfat ve görevleri dolayısıyla bankalara veya müşterilerine ait sırları öğrenenler bu sırları ifşa edemezler</a:t>
            </a:r>
            <a:r>
              <a:rPr lang="tr-TR" dirty="0" smtClean="0"/>
              <a:t>. </a:t>
            </a:r>
          </a:p>
          <a:p>
            <a:endParaRPr lang="tr-T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err="1" smtClean="0"/>
              <a:t>BDDKur</a:t>
            </a:r>
            <a:r>
              <a:rPr lang="tr-TR" dirty="0" smtClean="0"/>
              <a:t> ve </a:t>
            </a:r>
            <a:r>
              <a:rPr lang="tr-TR" dirty="0" err="1" smtClean="0"/>
              <a:t>TMSFKur</a:t>
            </a:r>
            <a:r>
              <a:rPr lang="tr-TR" dirty="0" smtClean="0"/>
              <a:t> başkan ve üyeleri ile </a:t>
            </a:r>
            <a:r>
              <a:rPr lang="tr-TR" dirty="0" err="1" smtClean="0"/>
              <a:t>BDDK’nin</a:t>
            </a:r>
            <a:r>
              <a:rPr lang="tr-TR" dirty="0" smtClean="0"/>
              <a:t> ve </a:t>
            </a:r>
            <a:r>
              <a:rPr lang="tr-TR" dirty="0" err="1" smtClean="0"/>
              <a:t>TMSF’nin</a:t>
            </a:r>
            <a:r>
              <a:rPr lang="tr-TR" dirty="0" smtClean="0"/>
              <a:t> personeli</a:t>
            </a:r>
            <a:r>
              <a:rPr lang="tr-TR" b="1" dirty="0" smtClean="0"/>
              <a:t> </a:t>
            </a:r>
            <a:r>
              <a:rPr lang="tr-TR" dirty="0" smtClean="0"/>
              <a:t>ayrıca</a:t>
            </a:r>
            <a:r>
              <a:rPr lang="tr-TR" b="1" dirty="0" smtClean="0"/>
              <a:t> </a:t>
            </a:r>
            <a:r>
              <a:rPr lang="tr-TR" dirty="0" err="1" smtClean="0"/>
              <a:t>BDDK’nin</a:t>
            </a:r>
            <a:r>
              <a:rPr lang="tr-TR" dirty="0" smtClean="0"/>
              <a:t> dışarıdan destek aldığı kişi ya da kuruluşlar, görevleri sırasında öğrendikleri; bankalara ve bunların bağlı ortaklık, iştirak, birlikte kontrol edilen ortaklıkları ve müşterilerine, ait sırları ifşa edemezler, kendilerinin veya başkalarının yararlarına kullanamazlar.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Bu yükümlülüğün </a:t>
            </a:r>
            <a:r>
              <a:rPr lang="tr-TR" b="1" dirty="0" smtClean="0"/>
              <a:t>tek istisnası</a:t>
            </a:r>
            <a:r>
              <a:rPr lang="tr-TR" dirty="0" smtClean="0"/>
              <a:t>, </a:t>
            </a:r>
            <a:r>
              <a:rPr lang="tr-TR" dirty="0" smtClean="0">
                <a:solidFill>
                  <a:srgbClr val="FF0000"/>
                </a:solidFill>
              </a:rPr>
              <a:t>bilginin bankacılık mevzuatı ve diğer özel kanunlarda yetkili olarak belirtilenlere açıklanması</a:t>
            </a:r>
            <a:r>
              <a:rPr lang="tr-TR" dirty="0" smtClean="0"/>
              <a:t>na yönelik düzenlenmiştir.  </a:t>
            </a:r>
          </a:p>
          <a:p>
            <a:r>
              <a:rPr lang="tr-TR" dirty="0" smtClean="0"/>
              <a:t>Dolayısıyla BDDK ve </a:t>
            </a:r>
            <a:r>
              <a:rPr lang="tr-TR" dirty="0" err="1" smtClean="0"/>
              <a:t>TMSFKur</a:t>
            </a:r>
            <a:r>
              <a:rPr lang="tr-TR" dirty="0" smtClean="0"/>
              <a:t> başkan ve üyeleri ile personeli, bankacılık mevzuatı ve diğer özel kanunlarda yetkili olarak belirtilenlerin talebi halinde sırrı ifşa etmeleri suç kabul edilmemektedir.  </a:t>
            </a:r>
          </a:p>
          <a:p>
            <a:r>
              <a:rPr lang="tr-TR" dirty="0" smtClean="0"/>
              <a:t>Bu yükümlülük kişilerin görevden ayrılmalarından sonra da devam eder (BK, md. 73/1).</a:t>
            </a:r>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Diğer taraftan </a:t>
            </a:r>
            <a:r>
              <a:rPr lang="tr-TR" dirty="0" smtClean="0">
                <a:solidFill>
                  <a:srgbClr val="FF0000"/>
                </a:solidFill>
                <a:effectLst>
                  <a:outerShdw blurRad="38100" dist="38100" dir="2700000" algn="tl">
                    <a:srgbClr val="000000">
                      <a:alpha val="43137"/>
                    </a:srgbClr>
                  </a:outerShdw>
                </a:effectLst>
              </a:rPr>
              <a:t>sıfat ve görevleri dolayısıyla bankalara veya müşterilerine ait sırları öğrenenler de</a:t>
            </a:r>
            <a:r>
              <a:rPr lang="tr-TR" dirty="0" smtClean="0"/>
              <a:t>, öğrendikleri </a:t>
            </a:r>
            <a:r>
              <a:rPr lang="tr-TR" b="1" dirty="0" smtClean="0"/>
              <a:t>sırları saklamakla yükümlü</a:t>
            </a:r>
            <a:r>
              <a:rPr lang="tr-TR" dirty="0" smtClean="0"/>
              <a:t>dürler. </a:t>
            </a:r>
          </a:p>
          <a:p>
            <a:r>
              <a:rPr lang="tr-TR" dirty="0" smtClean="0"/>
              <a:t>Yukarıda açıklanmış istisnai düzenleme burada da geçerlidir. </a:t>
            </a:r>
          </a:p>
          <a:p>
            <a:r>
              <a:rPr lang="tr-TR" dirty="0" smtClean="0"/>
              <a:t>Ayrıca bu yükümlülük kişilerin görevden ayrılmalarından sonra da devam eder. </a:t>
            </a:r>
          </a:p>
          <a:p>
            <a:r>
              <a:rPr lang="tr-TR" dirty="0" smtClean="0"/>
              <a:t>Burada başka bir istisnai düzenleme daha bulunmaktadır. </a:t>
            </a:r>
          </a:p>
          <a:p>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Kendi özel kanunlarına tabi olarak çalışan işçi, gemi adamı ve gazetecinin ücret, prim, ikramiye ve bu nitelikte her çeşit istihkak ödemeleri adlarına özel olarak açılan banka hesabı üzerinden ödenir. </a:t>
            </a:r>
          </a:p>
          <a:p>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ödemelerin yapıldığı hesaba ilişkin özetlerin ya da hesap hareketlerinin; Çalışma ve Sosyal Güvenlik Bakanlığı, Maliye Bakanlığı ve Hazine Müsteşarlığı ile bunlara bağlı ve ilgili kurum ve kuruluşlara verilmesi yanında, özel kanunlardaki düzenlemelere istinaden </a:t>
            </a:r>
            <a:r>
              <a:rPr lang="tr-TR" dirty="0" err="1" smtClean="0"/>
              <a:t>SGK’ye</a:t>
            </a:r>
            <a:r>
              <a:rPr lang="tr-TR" dirty="0" smtClean="0"/>
              <a:t> ve Aile ve Sosyal Politikalar Bakanlığı Sosyal Yardımlar Genel Müdürlüğüne verilmesi sırrın ifşası sayılmamaktadır (BK, md. 73/3).</a:t>
            </a:r>
            <a:endParaRPr lang="tr-T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Yukarıda </a:t>
            </a:r>
            <a:r>
              <a:rPr lang="tr-TR" b="1" dirty="0" smtClean="0"/>
              <a:t>sır saklamakla yükümlü olanlara</a:t>
            </a:r>
            <a:r>
              <a:rPr lang="tr-TR" dirty="0" smtClean="0"/>
              <a:t>; </a:t>
            </a:r>
            <a:r>
              <a:rPr lang="tr-TR" b="1" dirty="0" smtClean="0">
                <a:solidFill>
                  <a:srgbClr val="FF0000"/>
                </a:solidFill>
              </a:rPr>
              <a:t>sırrı ifşa etmeleri halinde, 1 yıldan 3 yıla kadar hapis ve 1.000 günden 2.000 güne kadar adlî para cezası</a:t>
            </a:r>
            <a:r>
              <a:rPr lang="tr-TR" dirty="0" smtClean="0"/>
              <a:t>na hükmolunur (BK, md. 159/1).</a:t>
            </a:r>
          </a:p>
          <a:p>
            <a:r>
              <a:rPr lang="tr-TR" dirty="0" smtClean="0"/>
              <a:t>Ayrıca bu suçun üçüncü kişiler tarafından işlenmesi yani bankaya ve müşterisine ait sırların üçüncü kişi tarafından ifşa edilmesi halinde de aynı ceza uygulanır (BK, md. 159/1). </a:t>
            </a:r>
          </a:p>
          <a:p>
            <a:r>
              <a:rPr lang="tr-TR" dirty="0" smtClean="0"/>
              <a:t>Suçun </a:t>
            </a:r>
            <a:r>
              <a:rPr lang="tr-TR" b="1" dirty="0" smtClean="0"/>
              <a:t>nitelikli hal</a:t>
            </a:r>
            <a:r>
              <a:rPr lang="tr-TR" dirty="0" smtClean="0"/>
              <a:t>i; </a:t>
            </a:r>
            <a:r>
              <a:rPr lang="tr-TR" dirty="0" smtClean="0">
                <a:solidFill>
                  <a:srgbClr val="FF0000"/>
                </a:solidFill>
              </a:rPr>
              <a:t>sırra sahip olanların, sahip oldukları sırları kendileri ya da başkaları için yarar sağlamak suretiyle açıklamaları</a:t>
            </a:r>
            <a:r>
              <a:rPr lang="tr-TR" dirty="0" smtClean="0"/>
              <a:t> şeklinde düzenlenmiştir (BK, md. 159/2). </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Bir suçun karşılığında cezanın uygulanması için suçu işleyenin gerçekleştirdiği haksızlık dolayısıyla </a:t>
            </a:r>
            <a:r>
              <a:rPr lang="tr-TR" b="1" dirty="0" smtClean="0"/>
              <a:t>kusurlu bulunması gerekirken</a:t>
            </a:r>
            <a:r>
              <a:rPr lang="tr-TR" dirty="0" smtClean="0"/>
              <a:t>, güvenlik tedbirlerinin uygulanması için suçu işleyenin gerçekleştirdiği haksızlık dolayısıyla kusurlu bulunması gerekmemektedir.</a:t>
            </a:r>
          </a:p>
          <a:p>
            <a:r>
              <a:rPr lang="tr-TR" b="1" dirty="0" smtClean="0"/>
              <a:t>Ceza hukuku kamu hukukunun bir alt dalıdır</a:t>
            </a:r>
            <a:r>
              <a:rPr lang="tr-TR" dirty="0" smtClean="0"/>
              <a:t>. Çünkü yaptırımı uygulayacak devletin karşısında suça neden olan fiili işleyenler bulunmaktadır. </a:t>
            </a:r>
          </a:p>
          <a:p>
            <a:r>
              <a:rPr lang="tr-TR" dirty="0" smtClean="0"/>
              <a:t>Bir tarafta devletin olduğu hukuk alanı kamu hukukudur. </a:t>
            </a:r>
          </a:p>
          <a:p>
            <a:endParaRPr lang="tr-TR"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Suç bu nitelikli hallerle işlendiği takdirde; ceza, </a:t>
            </a:r>
            <a:r>
              <a:rPr lang="tr-TR" b="1" dirty="0" smtClean="0"/>
              <a:t>altıda bir oranında </a:t>
            </a:r>
            <a:r>
              <a:rPr lang="tr-TR" dirty="0" smtClean="0"/>
              <a:t>artırılır (BK, md. 159/2). </a:t>
            </a:r>
          </a:p>
          <a:p>
            <a:r>
              <a:rPr lang="tr-TR" dirty="0" smtClean="0"/>
              <a:t>Ayrıca, suç sayılan fiilin önemine göre sorumluların bankacılık sektöründe yer alan (BDDK, TMSF, banka ya da kredi kuruluşu gibi) kuruluşlarda görev yapmaları halinde, bunlar 2 yıldan az olmamak üzere geçici veya sürekli olarak kısıtlanır (BK, md. 159/2). </a:t>
            </a:r>
          </a:p>
          <a:p>
            <a:r>
              <a:rPr lang="tr-TR" dirty="0" smtClean="0"/>
              <a:t>Kısıtlama onların bankacılık sektöründe çalışmalarına yönelik olan bir yaptırımdır.</a:t>
            </a:r>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Bilindiği üzere TBB bünyesinde oluşturulan risk merkezi pek çok müşteri ya da banka hakkında bilgi depolamaktadır. </a:t>
            </a:r>
          </a:p>
          <a:p>
            <a:r>
              <a:rPr lang="tr-TR" dirty="0" smtClean="0"/>
              <a:t>Bu bilgilerin mahremiyeti önem taşımaktadır. </a:t>
            </a:r>
          </a:p>
          <a:p>
            <a:r>
              <a:rPr lang="tr-TR" dirty="0" smtClean="0"/>
              <a:t>Bu nedenle risk merkezinin kurulmasına ilişkin olarak </a:t>
            </a:r>
            <a:r>
              <a:rPr lang="tr-TR" dirty="0" err="1" smtClean="0"/>
              <a:t>BK’ye</a:t>
            </a:r>
            <a:r>
              <a:rPr lang="tr-TR" dirty="0" smtClean="0"/>
              <a:t> eklenen Ek md. 1’in 9’uncu fıkrasıyla, mahremiyet ihlallerinin hangi yaptırımlarla korunacağını düzenlemiştir. </a:t>
            </a:r>
            <a:endParaRPr lang="tr-T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Buna göre; </a:t>
            </a:r>
            <a:r>
              <a:rPr lang="tr-TR" dirty="0" smtClean="0">
                <a:solidFill>
                  <a:srgbClr val="FF0000"/>
                </a:solidFill>
              </a:rPr>
              <a:t>risk merkezi bünyesinde yer alan “</a:t>
            </a:r>
            <a:r>
              <a:rPr lang="tr-TR" i="1" dirty="0" smtClean="0">
                <a:solidFill>
                  <a:srgbClr val="FF0000"/>
                </a:solidFill>
              </a:rPr>
              <a:t>...sır niteliğindeki bilgileri, bu konuda kanunen yetkili kılınan mercilerden başkalarına açıklayanlar, hukuka aykırı olarak kendisi ya da başkası yararına kullananlar, yayanlar, verenler, aktaranlar veya ele geçirenler hakkında...</a:t>
            </a:r>
            <a:r>
              <a:rPr lang="tr-TR" dirty="0" smtClean="0">
                <a:solidFill>
                  <a:srgbClr val="FF0000"/>
                </a:solidFill>
              </a:rPr>
              <a:t>” sırların açıklanmasına yönelik</a:t>
            </a:r>
            <a:r>
              <a:rPr lang="tr-TR" dirty="0" smtClean="0"/>
              <a:t> yukarıda yapılan düzenlemeler geçerli olacaktır (BK,  Ek md. 1/9).</a:t>
            </a:r>
            <a:endParaRPr lang="tr-T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dirty="0" smtClean="0"/>
              <a:t>Yani bu kişiler hakkında </a:t>
            </a:r>
            <a:r>
              <a:rPr lang="tr-TR" b="1" dirty="0" smtClean="0"/>
              <a:t>1 yıldan 3 yıla kadar hapis ve 1.000 günden 2.000 güne kadar adlî para cezasına</a:t>
            </a:r>
            <a:r>
              <a:rPr lang="tr-TR" dirty="0" smtClean="0"/>
              <a:t> hükmolunur (BK, md. 159/1). </a:t>
            </a:r>
          </a:p>
          <a:p>
            <a:r>
              <a:rPr lang="tr-TR" dirty="0" smtClean="0"/>
              <a:t>Ayrıca bu suçun üçüncü kişiler tarafından işlenmesi yani bankaya ve müşterisine ait sırların </a:t>
            </a:r>
            <a:r>
              <a:rPr lang="tr-TR" b="1" dirty="0" smtClean="0"/>
              <a:t>üçüncü kişi tarafından ifşa edilmesi halinde de aynı ceza </a:t>
            </a:r>
            <a:r>
              <a:rPr lang="tr-TR" dirty="0" smtClean="0"/>
              <a:t>uygulanır (BK, md. 159/1). </a:t>
            </a:r>
          </a:p>
          <a:p>
            <a:r>
              <a:rPr lang="tr-TR" dirty="0" smtClean="0">
                <a:solidFill>
                  <a:srgbClr val="FF0000"/>
                </a:solidFill>
              </a:rPr>
              <a:t>Risk merkezinin sahip olduğu bilgiler</a:t>
            </a:r>
            <a:r>
              <a:rPr lang="tr-TR" dirty="0" smtClean="0"/>
              <a:t>e yönelik mahremiyet </a:t>
            </a:r>
            <a:r>
              <a:rPr lang="tr-TR" dirty="0" smtClean="0">
                <a:solidFill>
                  <a:srgbClr val="FF0000"/>
                </a:solidFill>
              </a:rPr>
              <a:t>bir tüzel kişi tarafından ihlal edilirse</a:t>
            </a:r>
            <a:r>
              <a:rPr lang="tr-TR" dirty="0" smtClean="0"/>
              <a:t>; bu durumda tüzel kişi hakkında </a:t>
            </a:r>
            <a:r>
              <a:rPr lang="tr-TR" b="1" dirty="0" smtClean="0"/>
              <a:t>TCK’nin tüzel kişilere özgü güvenlik tedbirlerine hükmolunur </a:t>
            </a:r>
            <a:r>
              <a:rPr lang="tr-TR" dirty="0" smtClean="0"/>
              <a:t>(BK,  Ek md. 1/9).</a:t>
            </a:r>
          </a:p>
          <a:p>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Zimmet</a:t>
            </a:r>
            <a:endParaRPr lang="tr-TR" dirty="0"/>
          </a:p>
        </p:txBody>
      </p:sp>
      <p:sp>
        <p:nvSpPr>
          <p:cNvPr id="3" name="2 İçerik Yer Tutucusu"/>
          <p:cNvSpPr>
            <a:spLocks noGrp="1"/>
          </p:cNvSpPr>
          <p:nvPr>
            <p:ph idx="1"/>
          </p:nvPr>
        </p:nvSpPr>
        <p:spPr>
          <a:xfrm>
            <a:off x="457200" y="1268760"/>
            <a:ext cx="8229600" cy="5328592"/>
          </a:xfrm>
        </p:spPr>
        <p:txBody>
          <a:bodyPr>
            <a:normAutofit fontScale="92500"/>
          </a:bodyPr>
          <a:lstStyle/>
          <a:p>
            <a:r>
              <a:rPr lang="tr-TR" dirty="0" smtClean="0"/>
              <a:t>Zimmet suçu asıl itibariyle TCK md. 247’de düzenlenmekle birlikte, BK md. 160’da da TCK’ye paralel bir düzenlemeye gidilmiştir. </a:t>
            </a:r>
          </a:p>
          <a:p>
            <a:r>
              <a:rPr lang="tr-TR" dirty="0" smtClean="0"/>
              <a:t>Suçun tanımı her iki kanunda da bir birine yakın şekilde yapılmıştır. </a:t>
            </a:r>
          </a:p>
          <a:p>
            <a:r>
              <a:rPr lang="tr-TR" dirty="0" smtClean="0"/>
              <a:t>BK md. 160’a göre zimmet suçu; “</a:t>
            </a:r>
            <a:r>
              <a:rPr lang="tr-TR" i="1" dirty="0" smtClean="0">
                <a:solidFill>
                  <a:srgbClr val="FF0000"/>
                </a:solidFill>
              </a:rPr>
              <a:t>görevi nedeniyle zilyetliği kendisine devredilmiş olan veya koruma ve gözetimiyle yükümlü olduğu para veya para yerine geçen evrak veya senetleri veya diğer malları kendisinin ya da başkasının zimmetine geçirmek...</a:t>
            </a:r>
            <a:r>
              <a:rPr lang="tr-TR" dirty="0" smtClean="0">
                <a:solidFill>
                  <a:srgbClr val="FF0000"/>
                </a:solidFill>
              </a:rPr>
              <a:t>” </a:t>
            </a:r>
            <a:r>
              <a:rPr lang="tr-TR" dirty="0" smtClean="0"/>
              <a:t>şeklinde tanımlanmıştır.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Bu fiile neden </a:t>
            </a:r>
            <a:r>
              <a:rPr lang="tr-TR" dirty="0" smtClean="0">
                <a:solidFill>
                  <a:srgbClr val="FF0000"/>
                </a:solidFill>
              </a:rPr>
              <a:t>banka yönetim kurulu başkanı ile üyeleri ve bankanın diğer mensupları</a:t>
            </a:r>
            <a:r>
              <a:rPr lang="tr-TR" dirty="0" smtClean="0"/>
              <a:t>, </a:t>
            </a:r>
            <a:r>
              <a:rPr lang="tr-TR" b="1" dirty="0" smtClean="0"/>
              <a:t>6 yıldan 12 yıla kadar hapis ve 5.000 güne kadar adlî para cezası</a:t>
            </a:r>
            <a:r>
              <a:rPr lang="tr-TR" dirty="0" smtClean="0"/>
              <a:t> ile cezalandırılacakları gibi bankanın uğradığı zararın tazminine mahkûm edilirler (BK, md 160/1). </a:t>
            </a:r>
          </a:p>
          <a:p>
            <a:r>
              <a:rPr lang="tr-TR" dirty="0" smtClean="0"/>
              <a:t>Bu suçun TCK’deki alt sınırı 5 yıl üst sınırı ise yine 12 yıldır.</a:t>
            </a:r>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BK md 160’ın devam eden ikinci fıkrasında suçun nitelikli (daha fazla ceza gerektiren) haline değinilmiştir. </a:t>
            </a:r>
          </a:p>
          <a:p>
            <a:r>
              <a:rPr lang="tr-TR" dirty="0" smtClean="0"/>
              <a:t>Fail; </a:t>
            </a:r>
            <a:r>
              <a:rPr lang="tr-TR" dirty="0" smtClean="0">
                <a:solidFill>
                  <a:srgbClr val="FF0000"/>
                </a:solidFill>
              </a:rPr>
              <a:t>zimmet suçunu açığa çıkmayacak şekilde hileli davranışlarla işlemesi hali</a:t>
            </a:r>
            <a:r>
              <a:rPr lang="tr-TR" dirty="0" smtClean="0"/>
              <a:t>nde ceza, </a:t>
            </a:r>
            <a:r>
              <a:rPr lang="tr-TR" b="1" dirty="0" smtClean="0"/>
              <a:t>12 yıldan az olmamak üzere hapis</a:t>
            </a:r>
            <a:r>
              <a:rPr lang="tr-TR" dirty="0" smtClean="0"/>
              <a:t> ve </a:t>
            </a:r>
            <a:r>
              <a:rPr lang="tr-TR" b="1" dirty="0" smtClean="0"/>
              <a:t>bankanın uğradığı zararın 3 katından az olmamak şartıyla 20.000 güne kadar adli para cezası </a:t>
            </a:r>
            <a:r>
              <a:rPr lang="tr-TR" dirty="0" smtClean="0"/>
              <a:t>şeklinde uygulanacaktır (BK, md. 160/2). </a:t>
            </a:r>
          </a:p>
          <a:p>
            <a:r>
              <a:rPr lang="tr-TR" dirty="0" smtClean="0"/>
              <a:t>Ayrıca meydana gelen zararın ödenmemesi hâlinde mahkeme; zararın ödenmesini emredebilecektir (BK, md. 160/2).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fontScale="92500" lnSpcReduction="10000"/>
          </a:bodyPr>
          <a:lstStyle/>
          <a:p>
            <a:r>
              <a:rPr lang="tr-TR" dirty="0" smtClean="0"/>
              <a:t>Suçun diğer nitelikli hali faaliyet izni kaldırılan veya </a:t>
            </a:r>
            <a:r>
              <a:rPr lang="tr-TR" dirty="0" err="1" smtClean="0"/>
              <a:t>TMSF’ye</a:t>
            </a:r>
            <a:r>
              <a:rPr lang="tr-TR" dirty="0" smtClean="0"/>
              <a:t> devredilen bankalarla ilgilidir. </a:t>
            </a:r>
          </a:p>
          <a:p>
            <a:r>
              <a:rPr lang="tr-TR" dirty="0" smtClean="0"/>
              <a:t>Faaliyet izni kaldırılmış ya da </a:t>
            </a:r>
            <a:r>
              <a:rPr lang="tr-TR" dirty="0" err="1" smtClean="0"/>
              <a:t>TMSF’ye</a:t>
            </a:r>
            <a:r>
              <a:rPr lang="tr-TR" dirty="0" smtClean="0"/>
              <a:t> devredilmiş bankların; “</a:t>
            </a:r>
            <a:r>
              <a:rPr lang="tr-TR" i="1" dirty="0" smtClean="0"/>
              <a:t>...</a:t>
            </a:r>
            <a:r>
              <a:rPr lang="tr-TR" i="1" dirty="0" smtClean="0">
                <a:solidFill>
                  <a:srgbClr val="FF0000"/>
                </a:solidFill>
              </a:rPr>
              <a:t>hukuken veya fiilen yönetim ve denetimini elinde bulundurmuş olan gerçek kişi ortaklarının, kredi kuruluşunun kaynaklarını, kredi kuruluşunun emin bir şekilde çalışmasını tehlikeye düşürecek şekilde doğrudan veya dolaylı olarak kendilerinin veya başkalarının menfaatlerine kullandırmak suretiyle, kredi kuruluşunu her ne suretle olursa olsun zarara uğratmaları</a:t>
            </a:r>
            <a:r>
              <a:rPr lang="tr-TR" i="1" dirty="0" smtClean="0"/>
              <a:t>...</a:t>
            </a:r>
            <a:r>
              <a:rPr lang="tr-TR" dirty="0" smtClean="0"/>
              <a:t>”  (BK, md. 160/3) zimmet suçunun nitelikli halidir ve failin daha ağır bir cezayla cezalandırılmasını gerektirir.  </a:t>
            </a:r>
          </a:p>
          <a:p>
            <a:endParaRPr lang="tr-TR" dirty="0" smtClean="0"/>
          </a:p>
          <a:p>
            <a:endParaRPr lang="tr-TR" dirty="0" smtClean="0"/>
          </a:p>
          <a:p>
            <a:endParaRPr lang="tr-T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Bu durumda fail hakkında </a:t>
            </a:r>
            <a:r>
              <a:rPr lang="tr-TR" b="1" dirty="0" smtClean="0"/>
              <a:t>10 yıldan 20 yıla kadar hapis ve bankanın uğradığı zararın 3 katından az olmamak şartıyla 20.000 güne kadar adli para cezası </a:t>
            </a:r>
            <a:r>
              <a:rPr lang="tr-TR" dirty="0" smtClean="0"/>
              <a:t>uygulanır (BK, md. 160/3). </a:t>
            </a:r>
          </a:p>
          <a:p>
            <a:r>
              <a:rPr lang="tr-TR" dirty="0" smtClean="0"/>
              <a:t>Ayrıca fail ya da faillerin meydana getirdikleri zararların ödemesine hükmedilir (BK, md. 160/3). </a:t>
            </a:r>
          </a:p>
          <a:p>
            <a:r>
              <a:rPr lang="tr-TR" dirty="0" smtClean="0"/>
              <a:t>Fail ya da failler zarardan </a:t>
            </a:r>
            <a:r>
              <a:rPr lang="tr-TR" dirty="0" err="1" smtClean="0"/>
              <a:t>müteselsilen</a:t>
            </a:r>
            <a:r>
              <a:rPr lang="tr-TR" dirty="0" smtClean="0"/>
              <a:t> sorumlu olacaklardır (BK, md. 160/3).</a:t>
            </a:r>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Elbette suçu ağırlaştıran nitelikli haller yanında, daha az cezayı gerektiren ya da </a:t>
            </a:r>
            <a:r>
              <a:rPr lang="tr-TR" b="1" dirty="0" smtClean="0"/>
              <a:t>cezada indirim gerektiren haller</a:t>
            </a:r>
            <a:r>
              <a:rPr lang="tr-TR" dirty="0" smtClean="0"/>
              <a:t> yine BK md. 160’da düzenlenmiştir. </a:t>
            </a:r>
          </a:p>
          <a:p>
            <a:r>
              <a:rPr lang="tr-TR" dirty="0" smtClean="0"/>
              <a:t>Buna göre zimmet fiilini işleyenler, </a:t>
            </a:r>
            <a:r>
              <a:rPr lang="tr-TR" dirty="0" smtClean="0">
                <a:solidFill>
                  <a:srgbClr val="FF0000"/>
                </a:solidFill>
              </a:rPr>
              <a:t>soruşturma evresi başlamadan önce, zimmetlerine geçirdikleri para vb. değerleri aynen iade etmeleri veya yarattıkları zararı tamamen tazmin etmeleri halinde</a:t>
            </a:r>
            <a:r>
              <a:rPr lang="tr-TR" dirty="0" smtClean="0"/>
              <a:t>, </a:t>
            </a:r>
            <a:r>
              <a:rPr lang="tr-TR" b="1" dirty="0" smtClean="0"/>
              <a:t>verilecek cezanın ⅔’ü indirilir</a:t>
            </a:r>
            <a:r>
              <a:rPr lang="tr-TR" dirty="0" smtClean="0"/>
              <a:t> (BK, md. 160/5). </a:t>
            </a:r>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normAutofit/>
          </a:bodyPr>
          <a:lstStyle/>
          <a:p>
            <a:r>
              <a:rPr lang="tr-TR" dirty="0" smtClean="0"/>
              <a:t>Suç ve cezaya ilişkin önemli ilkeler 2709 sayılı T.C. Anayasası md. 38’de sıralanmıştır. </a:t>
            </a:r>
          </a:p>
          <a:p>
            <a:r>
              <a:rPr lang="tr-TR" dirty="0" smtClean="0"/>
              <a:t>Suç ve cezaya ilişkin en önemli ilke; </a:t>
            </a:r>
            <a:r>
              <a:rPr lang="tr-TR" b="1" dirty="0" smtClean="0"/>
              <a:t>suç ve cezanın kanuniliği ilkesi</a:t>
            </a:r>
            <a:r>
              <a:rPr lang="tr-TR" dirty="0" smtClean="0"/>
              <a:t>dir. </a:t>
            </a:r>
          </a:p>
          <a:p>
            <a:r>
              <a:rPr lang="tr-TR" b="1" dirty="0" smtClean="0"/>
              <a:t>Kanunsuz suç ve ceza </a:t>
            </a:r>
            <a:r>
              <a:rPr lang="tr-TR" dirty="0" smtClean="0"/>
              <a:t>olmaz. </a:t>
            </a:r>
          </a:p>
          <a:p>
            <a:r>
              <a:rPr lang="tr-TR" dirty="0" smtClean="0"/>
              <a:t>Yani suçun tabirinin ve cezasının kanunda yazılı olması gerekir. </a:t>
            </a:r>
          </a:p>
          <a:p>
            <a:endParaRPr lang="tr-T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fontScale="92500" lnSpcReduction="10000"/>
          </a:bodyPr>
          <a:lstStyle/>
          <a:p>
            <a:r>
              <a:rPr lang="tr-TR" dirty="0" smtClean="0"/>
              <a:t>Benzer şekilde, </a:t>
            </a:r>
            <a:r>
              <a:rPr lang="tr-TR" b="1" dirty="0" smtClean="0"/>
              <a:t>kovuşturma evresi başlamadan önce</a:t>
            </a:r>
            <a:r>
              <a:rPr lang="tr-TR" dirty="0" smtClean="0"/>
              <a:t>, </a:t>
            </a:r>
            <a:r>
              <a:rPr lang="tr-TR" dirty="0" smtClean="0">
                <a:solidFill>
                  <a:srgbClr val="FF0000"/>
                </a:solidFill>
              </a:rPr>
              <a:t>zimmet fiilini işleyenin gönüllü olarak, zimmetine geçirdiği para vb. değerleri aynen iade etmesi ya da yarattığı zararı tamamen tazmin etmesi hâlinde</a:t>
            </a:r>
            <a:r>
              <a:rPr lang="tr-TR" dirty="0" smtClean="0"/>
              <a:t>, </a:t>
            </a:r>
            <a:r>
              <a:rPr lang="tr-TR" b="1" dirty="0" smtClean="0"/>
              <a:t>verilecek cezanın ½’si indirilir </a:t>
            </a:r>
            <a:r>
              <a:rPr lang="tr-TR" dirty="0" smtClean="0"/>
              <a:t>(BK, md. 160/6). </a:t>
            </a:r>
          </a:p>
          <a:p>
            <a:r>
              <a:rPr lang="tr-TR" dirty="0" smtClean="0"/>
              <a:t>Zimmet suçunu işleyen aynen iade ya da tazmin şartını </a:t>
            </a:r>
            <a:r>
              <a:rPr lang="tr-TR" b="1" dirty="0" smtClean="0"/>
              <a:t>hükümden önce yerine getirmesi hâlinde</a:t>
            </a:r>
            <a:r>
              <a:rPr lang="tr-TR" dirty="0" smtClean="0"/>
              <a:t>, </a:t>
            </a:r>
            <a:r>
              <a:rPr lang="tr-TR" b="1" dirty="0" smtClean="0">
                <a:solidFill>
                  <a:srgbClr val="FF0000"/>
                </a:solidFill>
              </a:rPr>
              <a:t>verilecek cezanın ⅟</a:t>
            </a:r>
            <a:r>
              <a:rPr lang="tr-TR" b="1" baseline="-25000" dirty="0" smtClean="0">
                <a:solidFill>
                  <a:srgbClr val="FF0000"/>
                </a:solidFill>
              </a:rPr>
              <a:t>3</a:t>
            </a:r>
            <a:r>
              <a:rPr lang="tr-TR" b="1" dirty="0" smtClean="0">
                <a:solidFill>
                  <a:srgbClr val="FF0000"/>
                </a:solidFill>
              </a:rPr>
              <a:t>’ü indirilir </a:t>
            </a:r>
            <a:r>
              <a:rPr lang="tr-TR" dirty="0" smtClean="0"/>
              <a:t>(BK, md. 160/6). </a:t>
            </a:r>
          </a:p>
          <a:p>
            <a:r>
              <a:rPr lang="tr-TR" dirty="0" smtClean="0"/>
              <a:t>Diğer taraftan, zimmet suçunun konusunu oluşturan </a:t>
            </a:r>
            <a:r>
              <a:rPr lang="tr-TR" b="1" dirty="0" smtClean="0"/>
              <a:t>para vb. unsurların değerinin azlığı nedeniyle</a:t>
            </a:r>
            <a:r>
              <a:rPr lang="tr-TR" dirty="0" smtClean="0"/>
              <a:t>, </a:t>
            </a:r>
            <a:r>
              <a:rPr lang="tr-TR" b="1" dirty="0" smtClean="0">
                <a:solidFill>
                  <a:srgbClr val="FF0000"/>
                </a:solidFill>
              </a:rPr>
              <a:t>verilecek ceza ⅟</a:t>
            </a:r>
            <a:r>
              <a:rPr lang="tr-TR" b="1" baseline="-25000" dirty="0" smtClean="0">
                <a:solidFill>
                  <a:srgbClr val="FF0000"/>
                </a:solidFill>
              </a:rPr>
              <a:t>3</a:t>
            </a:r>
            <a:r>
              <a:rPr lang="tr-TR" b="1" dirty="0" smtClean="0">
                <a:solidFill>
                  <a:srgbClr val="FF0000"/>
                </a:solidFill>
              </a:rPr>
              <a:t>’ünden  ½’sine kadar indirilir</a:t>
            </a:r>
            <a:r>
              <a:rPr lang="tr-TR" dirty="0" smtClean="0"/>
              <a:t> (BK, md. 160/6).</a:t>
            </a:r>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dirty="0" smtClean="0"/>
              <a:t>Zimmet suçundan mahkûm olanlar, bu suçtan dolayı </a:t>
            </a:r>
            <a:r>
              <a:rPr lang="tr-TR" b="1" dirty="0" err="1" smtClean="0"/>
              <a:t>TMSF’ye</a:t>
            </a:r>
            <a:r>
              <a:rPr lang="tr-TR" b="1" dirty="0" smtClean="0"/>
              <a:t> yahut hazineye olan borçları</a:t>
            </a:r>
            <a:r>
              <a:rPr lang="tr-TR" dirty="0" smtClean="0"/>
              <a:t> ve tazminatları ödemekleri ya da bu borç ve tazminatlar malvarlıklarından takip edilerek </a:t>
            </a:r>
            <a:r>
              <a:rPr lang="tr-TR" b="1" dirty="0" smtClean="0">
                <a:solidFill>
                  <a:srgbClr val="FF0000"/>
                </a:solidFill>
              </a:rPr>
              <a:t>tahsil edilemediği sürece </a:t>
            </a:r>
            <a:r>
              <a:rPr lang="tr-TR" b="1" dirty="0" smtClean="0"/>
              <a:t>koşullu salıverilme hükümlerinden yararlanamazlar </a:t>
            </a:r>
            <a:r>
              <a:rPr lang="tr-TR" dirty="0" smtClean="0"/>
              <a:t>(BK, md. 167).</a:t>
            </a:r>
          </a:p>
          <a:p>
            <a:endParaRPr lang="tr-T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smtClean="0"/>
              <a:t>Bu suça ilişkin </a:t>
            </a:r>
            <a:r>
              <a:rPr lang="tr-TR" dirty="0" smtClean="0">
                <a:solidFill>
                  <a:srgbClr val="FF0000"/>
                </a:solidFill>
              </a:rPr>
              <a:t>soruşturma ve kovuşturma özel usule tabi</a:t>
            </a:r>
            <a:r>
              <a:rPr lang="tr-TR" dirty="0" smtClean="0"/>
              <a:t>dir (BK, md. 166). </a:t>
            </a:r>
          </a:p>
          <a:p>
            <a:r>
              <a:rPr lang="tr-TR" dirty="0" smtClean="0"/>
              <a:t>Buna göre; soruşturma evresinde soruşturmayı yürütecek savcı, bizzat başsavcı yahut görevlendireceği cumhuriyet savcısıdır. </a:t>
            </a:r>
          </a:p>
          <a:p>
            <a:r>
              <a:rPr lang="tr-TR" dirty="0" smtClean="0"/>
              <a:t>Suçun görev sırasında ya da görevden dolayı işlenmiş olması onun doğrudan soruşturulmasına engel değildir.  </a:t>
            </a:r>
          </a:p>
          <a:p>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dirty="0" smtClean="0"/>
              <a:t>Yani </a:t>
            </a:r>
            <a:r>
              <a:rPr lang="tr-TR" dirty="0" smtClean="0">
                <a:solidFill>
                  <a:srgbClr val="FF0000"/>
                </a:solidFill>
              </a:rPr>
              <a:t>cumhuriyet savcıları ihbar almaksızın öğrendikleri zimmete ilişkin fiilleri doğrudan soruşturabilirler </a:t>
            </a:r>
            <a:r>
              <a:rPr lang="tr-TR" dirty="0" smtClean="0"/>
              <a:t>(BK, md. 166/1-a). </a:t>
            </a:r>
          </a:p>
          <a:p>
            <a:r>
              <a:rPr lang="tr-TR" dirty="0" smtClean="0"/>
              <a:t>Bu suçla ilgili savcılar; </a:t>
            </a:r>
            <a:r>
              <a:rPr lang="tr-TR" b="1" dirty="0" smtClean="0"/>
              <a:t>iletişimin tespiti, dinlenmesi ve kayda alınması,  müdafiin bürosu ve yerleşim yerinin aranması</a:t>
            </a:r>
            <a:r>
              <a:rPr lang="tr-TR" dirty="0" smtClean="0"/>
              <a:t> gibi haller için Ceza Muhakemesi Kanunu’nun (</a:t>
            </a:r>
            <a:r>
              <a:rPr lang="tr-TR" dirty="0" err="1" smtClean="0"/>
              <a:t>CMK’nin</a:t>
            </a:r>
            <a:r>
              <a:rPr lang="tr-TR" dirty="0" smtClean="0"/>
              <a:t>) md. 135 ile md.138’deki hükümlerini uygulayabilir (BK, md. 166/1-b).</a:t>
            </a:r>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71797"/>
            <a:ext cx="8229600" cy="5937523"/>
          </a:xfrm>
        </p:spPr>
        <p:txBody>
          <a:bodyPr>
            <a:normAutofit/>
          </a:bodyPr>
          <a:lstStyle/>
          <a:p>
            <a:r>
              <a:rPr lang="tr-TR" dirty="0" smtClean="0"/>
              <a:t>Zimmet suçu ile ilgili soruşturma ve kovuşturmalarda </a:t>
            </a:r>
            <a:r>
              <a:rPr lang="tr-TR" b="1" dirty="0" smtClean="0"/>
              <a:t>kolluk</a:t>
            </a:r>
            <a:r>
              <a:rPr lang="tr-TR" dirty="0" smtClean="0"/>
              <a:t>; </a:t>
            </a:r>
            <a:r>
              <a:rPr lang="tr-TR" dirty="0" smtClean="0">
                <a:solidFill>
                  <a:srgbClr val="FF0000"/>
                </a:solidFill>
              </a:rPr>
              <a:t>soruşturma ve kovuşturma sırasında cumhuriyet savcısı, davaya bakmakla görevli hâkim ya da hukuki yardım talep edilen mahkeme başkanının emriyle şüpheli, sanık, tanık, bilirkişi ve suçtan zarar görenleri, belirtilen gün, saat ve yerde hazır bulundurmaya mecbur</a:t>
            </a:r>
            <a:r>
              <a:rPr lang="tr-TR" dirty="0" smtClean="0"/>
              <a:t>dur. </a:t>
            </a:r>
          </a:p>
          <a:p>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 emir ile çağrılanlar belirtilen gün, saat ve yerde bulunmak zorundadırlar aksi takdirde zorla getirtilirler (BK, md. 166/1-c). </a:t>
            </a:r>
          </a:p>
          <a:p>
            <a:r>
              <a:rPr lang="tr-TR" dirty="0" smtClean="0"/>
              <a:t>Zimmet suçunun soruşturulması sırasında </a:t>
            </a:r>
            <a:r>
              <a:rPr lang="tr-TR" b="1" dirty="0" smtClean="0"/>
              <a:t>savcı</a:t>
            </a:r>
            <a:r>
              <a:rPr lang="tr-TR" dirty="0" smtClean="0"/>
              <a:t>, geçici olmak suretiyle birlikte </a:t>
            </a:r>
            <a:r>
              <a:rPr lang="tr-TR" i="1" dirty="0" smtClean="0">
                <a:solidFill>
                  <a:srgbClr val="FF0000"/>
                </a:solidFill>
              </a:rPr>
              <a:t>“...yargı çevresi içerisinde veya dışındaki, genel bütçeli dairelere ve katma bütçeli idarelere, bütün kamu kurum ve kuruluşlarına, belediyelere, bankalara ait bina, araç, gereç ve personelden yararlanmak için istemde...</a:t>
            </a:r>
            <a:r>
              <a:rPr lang="tr-TR" dirty="0" smtClean="0">
                <a:solidFill>
                  <a:srgbClr val="FF0000"/>
                </a:solidFill>
              </a:rPr>
              <a:t>” </a:t>
            </a:r>
            <a:r>
              <a:rPr lang="tr-TR" dirty="0" smtClean="0"/>
              <a:t>bulunabilir (BK, md. 166/1-d).</a:t>
            </a:r>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126163"/>
          </a:xfrm>
        </p:spPr>
        <p:txBody>
          <a:bodyPr>
            <a:normAutofit/>
          </a:bodyPr>
          <a:lstStyle/>
          <a:p>
            <a:r>
              <a:rPr lang="tr-TR" dirty="0" smtClean="0"/>
              <a:t>Savcının bu talepleri, ilgili kurum ya da makamlarca geciktirilmeksizin yerine getirilmek zorundadır. </a:t>
            </a:r>
          </a:p>
          <a:p>
            <a:r>
              <a:rPr lang="tr-TR" dirty="0" smtClean="0">
                <a:solidFill>
                  <a:srgbClr val="FF0000"/>
                </a:solidFill>
              </a:rPr>
              <a:t>Savcının isteklerini mazeretsiz yerine getirmeyen kurum ya da makamların sorumlu kişileri hakkında</a:t>
            </a:r>
            <a:r>
              <a:rPr lang="tr-TR" dirty="0" smtClean="0"/>
              <a:t>, </a:t>
            </a:r>
            <a:r>
              <a:rPr lang="tr-TR" b="1" dirty="0" smtClean="0"/>
              <a:t>3 aydan 6 aya kadar hapis cezası</a:t>
            </a:r>
            <a:r>
              <a:rPr lang="tr-TR" dirty="0" smtClean="0"/>
              <a:t> uygulanır (BK, md. 166/1-d). </a:t>
            </a:r>
          </a:p>
          <a:p>
            <a:r>
              <a:rPr lang="tr-TR" dirty="0" smtClean="0"/>
              <a:t>Savcı, soruşturmanın sefahati açısından gerekli gördüğü hallerde suç mahalli veya delillerin bulunduğu yerlere giderek soruşturma yapma yetkisine sahiptir (BK, md. 166/1-e).  </a:t>
            </a:r>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Bu faaliyet </a:t>
            </a:r>
            <a:r>
              <a:rPr lang="tr-TR" b="1" dirty="0" smtClean="0"/>
              <a:t>keşif </a:t>
            </a:r>
            <a:r>
              <a:rPr lang="tr-TR" dirty="0" smtClean="0"/>
              <a:t>olarak değerlendirilebilir. </a:t>
            </a:r>
          </a:p>
          <a:p>
            <a:r>
              <a:rPr lang="tr-TR" dirty="0" smtClean="0"/>
              <a:t>Soruşturma süresince savcı gerekli güvenlik tedbirlerini alır. </a:t>
            </a:r>
          </a:p>
          <a:p>
            <a:r>
              <a:rPr lang="tr-TR" dirty="0" smtClean="0"/>
              <a:t>Bu </a:t>
            </a:r>
            <a:r>
              <a:rPr lang="tr-TR" dirty="0" smtClean="0">
                <a:solidFill>
                  <a:srgbClr val="FF0000"/>
                </a:solidFill>
              </a:rPr>
              <a:t>tedbirlerden biride</a:t>
            </a:r>
            <a:r>
              <a:rPr lang="tr-TR" dirty="0" smtClean="0"/>
              <a:t> </a:t>
            </a:r>
            <a:r>
              <a:rPr lang="tr-TR" b="1" dirty="0" smtClean="0"/>
              <a:t>zimmet suçu işleyen faalin</a:t>
            </a:r>
            <a:r>
              <a:rPr lang="tr-TR" dirty="0" smtClean="0"/>
              <a:t> </a:t>
            </a:r>
            <a:r>
              <a:rPr lang="tr-TR" b="1" dirty="0" smtClean="0">
                <a:solidFill>
                  <a:srgbClr val="FF0000"/>
                </a:solidFill>
              </a:rPr>
              <a:t>mal ve haklarına el konulmasıdır</a:t>
            </a:r>
            <a:r>
              <a:rPr lang="tr-TR" dirty="0" smtClean="0"/>
              <a:t>.</a:t>
            </a:r>
          </a:p>
          <a:p>
            <a:r>
              <a:rPr lang="tr-TR" dirty="0" smtClean="0"/>
              <a:t>Buna göre soruşturma sürecinde; </a:t>
            </a:r>
            <a:r>
              <a:rPr lang="tr-TR" b="1" dirty="0" smtClean="0"/>
              <a:t>sulh ceza hâkiminin kararı ya da gecikmesinde sakınca olunan hallerde bizzat Cumhuriyet savcısının emriyle </a:t>
            </a:r>
            <a:r>
              <a:rPr lang="tr-TR" dirty="0" smtClean="0"/>
              <a:t>failin her türlü mal, alacak, para ve sair eşyalarına el konulur (BK, md. 166/1-f).</a:t>
            </a:r>
            <a:endParaRPr lang="tr-T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 tedbir; suçlara iştirak edenler ile suç faillerinin, bu suçlar nedeniyle elde ettiği her türlü haksız kazanımın transferi sonucu elde edilen, kan ve kayın hısımlar ile üçüncü şahıslar </a:t>
            </a:r>
            <a:r>
              <a:rPr lang="tr-TR" dirty="0" err="1" smtClean="0"/>
              <a:t>nezdindeki</a:t>
            </a:r>
            <a:r>
              <a:rPr lang="tr-TR" dirty="0" smtClean="0"/>
              <a:t> mal, alacak veya sair her türlü unsur üzerine de uygulanır (BK, md. 166/1-f). </a:t>
            </a:r>
          </a:p>
          <a:p>
            <a:r>
              <a:rPr lang="tr-TR" dirty="0" smtClean="0"/>
              <a:t>Her iki el koyma tedbirindeki farklılık, ikinci halde el koyma emri verme yetkisi Cumhuriyet savcısındadır.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Cumhuriyet savcısının el koyma kararı 24 saat içinde yetkili ve görevli sulh ceza hâkiminin onayına sunulur (BK, md. 166/1-g). </a:t>
            </a:r>
          </a:p>
          <a:p>
            <a:r>
              <a:rPr lang="tr-TR" dirty="0" smtClean="0"/>
              <a:t>Sulh ceza hâkimi 48 saat içinde kararını açıklaması gerekir aksi halde el koyma hükümsüz kalır (BK, md. 166/1-g).</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Buna göre, hiç bir kişinin kanunda açık bir şekilde suç sayılmayan bir fiilden dolayı cezalandırılmasının; yine hiç bir kişinin işlediği bir fiil için kanunda gösterilen yaptırım/ceza dışında bir yaptırım/ceza veyahut kanunda düzenlenmiş yaptırımdan/cezadan daha ağır bir yaptırım/ceza ile ceza ya da ceza yerine geçen güvenlik tedbirine tabi tutulması mümkün değildir (AY, md. 38/1).   </a:t>
            </a:r>
          </a:p>
          <a:p>
            <a:r>
              <a:rPr lang="tr-TR" dirty="0" smtClean="0"/>
              <a:t>Ceza ve ceza yerine geçen güvenlik tedbirleri ancak kanunla konulur (AY, md. 38/3).</a:t>
            </a:r>
            <a:endParaRPr lang="tr-TR"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78694"/>
            <a:ext cx="8229600" cy="1786210"/>
          </a:xfrm>
        </p:spPr>
        <p:txBody>
          <a:bodyPr>
            <a:normAutofit fontScale="90000"/>
          </a:bodyPr>
          <a:lstStyle/>
          <a:p>
            <a:r>
              <a:rPr lang="tr-TR" b="1" i="1" dirty="0" smtClean="0"/>
              <a:t>Faaliyet İzni Kaldırılan Bankadan Sahte Belge İle Sigortalanmış Mevduat veya Katılma Fonu Talep Edilmesi</a:t>
            </a:r>
            <a:br>
              <a:rPr lang="tr-TR" b="1" i="1" dirty="0" smtClean="0"/>
            </a:br>
            <a:endParaRPr lang="tr-TR" dirty="0"/>
          </a:p>
        </p:txBody>
      </p:sp>
      <p:sp>
        <p:nvSpPr>
          <p:cNvPr id="3" name="2 İçerik Yer Tutucusu"/>
          <p:cNvSpPr>
            <a:spLocks noGrp="1"/>
          </p:cNvSpPr>
          <p:nvPr>
            <p:ph idx="1"/>
          </p:nvPr>
        </p:nvSpPr>
        <p:spPr>
          <a:xfrm>
            <a:off x="457200" y="2492896"/>
            <a:ext cx="8229600" cy="4104456"/>
          </a:xfrm>
        </p:spPr>
        <p:txBody>
          <a:bodyPr>
            <a:normAutofit/>
          </a:bodyPr>
          <a:lstStyle/>
          <a:p>
            <a:r>
              <a:rPr lang="tr-TR" dirty="0" smtClean="0"/>
              <a:t>Banka nezdinde mevduat ve katılma fonuna sahip olanların mevduat ve katılma fonlarının TMSF tarafından sigortalandığına daha önce değinilmişti. </a:t>
            </a:r>
          </a:p>
          <a:p>
            <a:r>
              <a:rPr lang="tr-TR" dirty="0" smtClean="0"/>
              <a:t>Faaliyet izni kaldırılan bir bankada mevduatı ya da katılım fonu bulunanların hakları, TMSF tarafından kendilerine ödenir. </a:t>
            </a:r>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a:bodyPr>
          <a:lstStyle/>
          <a:p>
            <a:r>
              <a:rPr lang="tr-TR" dirty="0" smtClean="0"/>
              <a:t>Ancak, bir banka müşterisi; bankacılık işlemleri yapma ve mevduat ve katılım fonu kabul etme izni kaldırılan bir bankada, mevduat ve katılım fonu hesabı bulunmamasına rağmen,  sahte olarak düzenlediği belgeler veya sahte olduğunu bildiği belgeleri </a:t>
            </a:r>
            <a:r>
              <a:rPr lang="tr-TR" dirty="0" err="1" smtClean="0"/>
              <a:t>TMSF’ye</a:t>
            </a:r>
            <a:r>
              <a:rPr lang="tr-TR" dirty="0" smtClean="0"/>
              <a:t> ibraz ederek veya ettirerek, kendisine veya bir başkasına TMSF tarafından ödeme yapılmasını talep etmesi BK md. 135/6’da suç oluşturan fiil olarak düzenlenmiştir.</a:t>
            </a:r>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Bu kişiler hakkında açılan kamu davalarında, zimmet veya dolandırıcılık ile belgede sahtecilik, işlemlerin kayıt dışı bırakılması ve gerçeğe aykırı muhasebeleştirme veya bilişim sistemini engelleme, bozma, verileri yok etme veya değiştirme suçlarından dolayı gerçek içtima hükümlerine göre cezaya hükmolunur (BK, md. 135/6). </a:t>
            </a:r>
          </a:p>
          <a:p>
            <a:r>
              <a:rPr lang="tr-TR" dirty="0" smtClean="0"/>
              <a:t>Yani suç işleyenin fiili ile kaç suç oluşmuşsa, o kadar suç oluşmuş kabul edilecek ve buna bağlı olarak kaç suç varsa o kadar ceza uygulamasına gidilecektir.  </a:t>
            </a:r>
          </a:p>
          <a:p>
            <a:endParaRPr lang="tr-TR" dirty="0" smtClean="0"/>
          </a:p>
          <a:p>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Buna göre fail; her bir suçtan ayrı ayrı cezalandırılması gerecektir. </a:t>
            </a:r>
          </a:p>
          <a:p>
            <a:r>
              <a:rPr lang="tr-TR" dirty="0" smtClean="0"/>
              <a:t>O halde bu suçlara yönelik uygulanacak yaptırımların belirtilmesinde yarar vardır.</a:t>
            </a:r>
          </a:p>
          <a:p>
            <a:r>
              <a:rPr lang="tr-TR" dirty="0" smtClean="0"/>
              <a:t>Belgede sahtecilik, işlemlerin kayıt dışı bırakılması ve gerçeğe aykırı muhasebeleştirme veya bilişim sistemini engelleme, bozma, verileri yok etme veya değiştirme suçlarının temel hallerine uygulanan cezalar sırasıyla;</a:t>
            </a:r>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dirty="0" smtClean="0"/>
              <a:t>Bir resmi belgeyi sahte olarak düzenleyen, gerçek bir resmi belgeyi başkalarını aldatacak şekilde değiştiren veya sahte resmi belgeyi kullanan kişi, 2 yıldan 5 yıla kadar hapis cezası ile cezalandırılır (TCK, md. 204). </a:t>
            </a:r>
          </a:p>
          <a:p>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dirty="0" smtClean="0"/>
              <a:t>İşlemlerin kayıt dışı bırakılması ve gerçeğe aykırı muhasebeleştirmesi halinde 1 yıldan 3 yıla kadar hapis ayrıca 1.500 günden az olmamak üzere adlî para cezası ile cezalandırılır (BK, md. 156).</a:t>
            </a:r>
          </a:p>
          <a:p>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pPr lvl="0"/>
            <a:r>
              <a:rPr lang="tr-TR" i="1" dirty="0" smtClean="0"/>
              <a:t>Bir bilişim sisteminin işleyişini engelleyen veya bozan kişi, 1 yıldan 5 yıla kadar hapis cezası ile cezalandırılır.</a:t>
            </a:r>
            <a:r>
              <a:rPr lang="tr-TR" dirty="0" smtClean="0"/>
              <a:t> </a:t>
            </a:r>
            <a:r>
              <a:rPr lang="tr-TR" i="1" dirty="0" smtClean="0"/>
              <a:t>Bir bilişim sistemindeki verileri bozan, yok eden, değiştiren veya erişilmez kılan, sisteme veri yerleştiren, var olan verileri başka bir yere gönderen kişi, 6 aydan 3 yıla kadar hapis cezası ile cezalandırılır (</a:t>
            </a:r>
            <a:r>
              <a:rPr lang="tr-TR" dirty="0" smtClean="0"/>
              <a:t>TCK md. 244)</a:t>
            </a:r>
            <a:r>
              <a:rPr lang="tr-TR" i="1" dirty="0" smtClean="0"/>
              <a:t>.</a:t>
            </a:r>
            <a:endParaRPr lang="tr-TR" dirty="0" smtClean="0"/>
          </a:p>
          <a:p>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Kovuşturma Usulü</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Yazılı Başvuru ve Davaya (Katılma) Müdahale</a:t>
            </a:r>
            <a:endParaRPr lang="tr-TR" dirty="0"/>
          </a:p>
        </p:txBody>
      </p:sp>
      <p:sp>
        <p:nvSpPr>
          <p:cNvPr id="3" name="2 İçerik Yer Tutucusu"/>
          <p:cNvSpPr>
            <a:spLocks noGrp="1"/>
          </p:cNvSpPr>
          <p:nvPr>
            <p:ph idx="1"/>
          </p:nvPr>
        </p:nvSpPr>
        <p:spPr/>
        <p:txBody>
          <a:bodyPr>
            <a:normAutofit/>
          </a:bodyPr>
          <a:lstStyle/>
          <a:p>
            <a:r>
              <a:rPr lang="tr-TR" dirty="0" smtClean="0"/>
              <a:t>BDDK ya da TMSF, </a:t>
            </a:r>
            <a:r>
              <a:rPr lang="tr-TR" dirty="0" err="1" smtClean="0"/>
              <a:t>BK’ye</a:t>
            </a:r>
            <a:r>
              <a:rPr lang="tr-TR" dirty="0" smtClean="0"/>
              <a:t> göre suç kabul edilen fiilleri tespit etmeleri ardından Cumhuriyet Başsavcılığı’nı bir yazı ile haberdar ederler. </a:t>
            </a:r>
          </a:p>
          <a:p>
            <a:r>
              <a:rPr lang="tr-TR" dirty="0" smtClean="0"/>
              <a:t>Bu durum ihbar olarak kabul edilir. </a:t>
            </a:r>
          </a:p>
          <a:p>
            <a:r>
              <a:rPr lang="tr-TR" dirty="0" smtClean="0"/>
              <a:t>Bu başvuru muhakeme şartı niteliğindedir (BK, md. 162). </a:t>
            </a:r>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lstStyle/>
          <a:p>
            <a:r>
              <a:rPr lang="tr-TR" dirty="0" smtClean="0"/>
              <a:t>Ancak Cumhuriyet savcılığının soruşturmaya başlaması her zaman BDDK veya </a:t>
            </a:r>
            <a:r>
              <a:rPr lang="tr-TR" dirty="0" err="1" smtClean="0"/>
              <a:t>TMSF’nin</a:t>
            </a:r>
            <a:r>
              <a:rPr lang="tr-TR" dirty="0" smtClean="0"/>
              <a:t> ihbarına bağlı olarak gerçekleşmemektedir. </a:t>
            </a:r>
          </a:p>
          <a:p>
            <a:r>
              <a:rPr lang="tr-TR" dirty="0" smtClean="0"/>
              <a:t>Bazı hallerde suçtan (örneğin zimmet suçuna ilişkin BK md. 160/3’ten) haberdar olan Cumhuriyet savcısı kendiliğinden soruşturmayı başlatabilir, başlayan soruşturma </a:t>
            </a:r>
            <a:r>
              <a:rPr lang="tr-TR" dirty="0" err="1" smtClean="0"/>
              <a:t>BBDK’ye</a:t>
            </a:r>
            <a:r>
              <a:rPr lang="tr-TR" dirty="0" smtClean="0"/>
              <a:t> ve </a:t>
            </a:r>
            <a:r>
              <a:rPr lang="tr-TR" dirty="0" err="1" smtClean="0"/>
              <a:t>TMSF’ye</a:t>
            </a:r>
            <a:r>
              <a:rPr lang="tr-TR" dirty="0" smtClean="0"/>
              <a:t> bildirilir (BK, md. 162).</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Bir diğeri ilke ise suçun şahsiliği ilkesidir (AY, md. 38/7). </a:t>
            </a:r>
          </a:p>
          <a:p>
            <a:r>
              <a:rPr lang="tr-TR" dirty="0" smtClean="0"/>
              <a:t>Suçluluğu hükmen sabit oluncaya kadar, hiç kimse suçlu sayılamaz (AY, md. 38/4). </a:t>
            </a:r>
          </a:p>
          <a:p>
            <a:r>
              <a:rPr lang="tr-TR" dirty="0" smtClean="0"/>
              <a:t>Görüldüğü üzere Anayasa md. 38, suç ve cezaya ilişkin pek çok konuda önemli ilkeleri bünyesinde barındırmaktadır.</a:t>
            </a:r>
          </a:p>
          <a:p>
            <a:endParaRPr lang="tr-TR"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Cumhuriyet savcısı; konuyu soruşturması ardından, </a:t>
            </a:r>
            <a:r>
              <a:rPr lang="tr-TR" b="1" dirty="0" smtClean="0"/>
              <a:t>yeterli şüpheyi </a:t>
            </a:r>
            <a:r>
              <a:rPr lang="tr-TR" dirty="0" smtClean="0"/>
              <a:t>ispatlayacak kanıta ulaşması halinde, suç hakkında yargılamanın (kovuşturmanın) yapılması için iddianameyi hazırlar ve mahkemeye sunar. </a:t>
            </a:r>
          </a:p>
          <a:p>
            <a:r>
              <a:rPr lang="tr-TR" dirty="0" smtClean="0"/>
              <a:t>Bu başlıkta bahsedilen soruşturma ve kovuşturma kavramları CMK md. 2’de tanımlanmıştır.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Buna göre soruşturma; yetkili mercilerce suç şüphesinin öğrenilmesinden iddianamenin mahkeme tarafından kabulüne kadar geçen evreyi ifade ederken,  kovuşturma, iddianamenin mahkeme tarafından kabulüyle başlayıp hükmün kesinleşmesine kadar geçen evredir (CMK, md. 2/1-e ve f).</a:t>
            </a:r>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Cumhuriyet savcısının dava açılmasına yer olduğu kararını (iddianame şeklinde) mahkemeye sunması ve mahkemenin iddianameye kabul etmesi ardından, kovuşturma evresi yani kamu davası başlar. </a:t>
            </a:r>
          </a:p>
          <a:p>
            <a:r>
              <a:rPr lang="tr-TR" dirty="0" smtClean="0"/>
              <a:t>Kamu davası açılması hâlinde, iddianamenin bir örneği </a:t>
            </a:r>
            <a:r>
              <a:rPr lang="tr-TR" dirty="0" err="1" smtClean="0"/>
              <a:t>BDDK’ye</a:t>
            </a:r>
            <a:r>
              <a:rPr lang="tr-TR" dirty="0" smtClean="0"/>
              <a:t> veya </a:t>
            </a:r>
            <a:r>
              <a:rPr lang="tr-TR" dirty="0" err="1" smtClean="0"/>
              <a:t>TMSF’ye</a:t>
            </a:r>
            <a:r>
              <a:rPr lang="tr-TR" dirty="0" smtClean="0"/>
              <a:t> tebliğ edilir (BK, 163/2). </a:t>
            </a:r>
          </a:p>
          <a:p>
            <a:r>
              <a:rPr lang="tr-TR" dirty="0" smtClean="0"/>
              <a:t>BDDK ve TMSF, başvurdukları takdirde davaya (asli) müdahil olabilirler (BK, md. 162). </a:t>
            </a:r>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Müdahil olmak davaya katılmak yani davacı sıfatını kazanmak anlamındadır. </a:t>
            </a:r>
          </a:p>
          <a:p>
            <a:r>
              <a:rPr lang="tr-TR" dirty="0" smtClean="0"/>
              <a:t>Bu fıkra uyarınca yapılan soruşturmalar neticesinde açılan kamu davalarında, </a:t>
            </a:r>
            <a:r>
              <a:rPr lang="tr-TR" dirty="0" err="1" smtClean="0"/>
              <a:t>BDDK’nin</a:t>
            </a:r>
            <a:r>
              <a:rPr lang="tr-TR" dirty="0" smtClean="0"/>
              <a:t> veya </a:t>
            </a:r>
            <a:r>
              <a:rPr lang="tr-TR" dirty="0" err="1" smtClean="0"/>
              <a:t>TMSF’nin</a:t>
            </a:r>
            <a:r>
              <a:rPr lang="tr-TR" dirty="0" smtClean="0"/>
              <a:t> başvuruda bulunması hâlinde bunlar, başvuru tarihinden itibaren müdahil sıfatını kazanırlar (BK, md. 162). </a:t>
            </a:r>
          </a:p>
          <a:p>
            <a:r>
              <a:rPr lang="tr-TR" dirty="0" smtClean="0"/>
              <a:t>İtibarın zedelenmesi, sırların açıklanması ve zimmet suçlarından zarar görenin BDDK ve TMSF dışındaki kişiler olması nedeniyle, suçtan zarar görenlerin dava hakları saklıdır (BK, md. 162).</a:t>
            </a:r>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Cumhuriyet savcısı BDDK ya da </a:t>
            </a:r>
            <a:r>
              <a:rPr lang="tr-TR" dirty="0" err="1" smtClean="0"/>
              <a:t>TMSF’nin</a:t>
            </a:r>
            <a:r>
              <a:rPr lang="tr-TR" dirty="0" smtClean="0"/>
              <a:t> ihbarı üzerine yürüttüğü soruşturma sonunda, (yeterli şüpheye ulaşamadığı ya da kovuşturma olanağı bulunmuyorsa) davaya yer olmadığına karar verebilir. </a:t>
            </a:r>
          </a:p>
          <a:p>
            <a:r>
              <a:rPr lang="tr-TR" dirty="0" smtClean="0"/>
              <a:t>Cumhuriyet savcısının kararı ilgilisine (BDDK, TMSF ya da bankaya) tebliğ edilir (BK, md. 163/1). </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Tebliğ üzerine BDDK, TMSF ya da ilgili banka; itiraz yoluna başvurabilir. </a:t>
            </a:r>
            <a:r>
              <a:rPr lang="tr-TR" b="1" dirty="0" smtClean="0"/>
              <a:t>İtiraz konun yolu </a:t>
            </a:r>
            <a:r>
              <a:rPr lang="tr-TR" dirty="0" smtClean="0"/>
              <a:t>CMK md. 173’de düzenlenmekle birlikte, ilgililer (takipsizlik yani) kovuşturmaya yer olmadığına dair kararın kendisine tebliğ edildiği tarihten itibaren </a:t>
            </a:r>
            <a:r>
              <a:rPr lang="tr-TR" b="1" dirty="0" smtClean="0"/>
              <a:t>15 gün içinde</a:t>
            </a:r>
            <a:r>
              <a:rPr lang="tr-TR" dirty="0" smtClean="0"/>
              <a:t>, takipsizlik kararını veren Cumhuriyet savcısının </a:t>
            </a:r>
            <a:r>
              <a:rPr lang="tr-TR" b="1" dirty="0" smtClean="0"/>
              <a:t>yargı çevresinde görev yaptığı ağır ceza mahkemesinin bulunduğu yerdeki sulh ceza hâkimliğine</a:t>
            </a:r>
            <a:r>
              <a:rPr lang="tr-TR" dirty="0" smtClean="0"/>
              <a:t> itiraz edebilir (CMK, md. 173/1). </a:t>
            </a:r>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Sulh ceza hâkimliği talebi ya reddeder, bu takdirde ilgilisine </a:t>
            </a:r>
            <a:r>
              <a:rPr lang="tr-TR" dirty="0" err="1" smtClean="0"/>
              <a:t>red</a:t>
            </a:r>
            <a:r>
              <a:rPr lang="tr-TR" dirty="0" smtClean="0"/>
              <a:t> kararı tebliğ eder, ya da itirazı kabul eder, bu halde Cumhuriyet savcısından soruşturmanın genişletilmesini talep eder. </a:t>
            </a:r>
          </a:p>
          <a:p>
            <a:r>
              <a:rPr lang="tr-TR" dirty="0" smtClean="0"/>
              <a:t>Bu karar ardından, Cumhuriyet savcısı soruşturmayı tamamlayarak iddianameyi mahkemeye sunar (CMK, md. 173/3 ve 4).</a:t>
            </a:r>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Özel Görevli Mahkeme </a:t>
            </a:r>
            <a:endParaRPr lang="tr-TR" dirty="0"/>
          </a:p>
        </p:txBody>
      </p:sp>
      <p:sp>
        <p:nvSpPr>
          <p:cNvPr id="3" name="2 İçerik Yer Tutucusu"/>
          <p:cNvSpPr>
            <a:spLocks noGrp="1"/>
          </p:cNvSpPr>
          <p:nvPr>
            <p:ph idx="1"/>
          </p:nvPr>
        </p:nvSpPr>
        <p:spPr>
          <a:xfrm>
            <a:off x="457200" y="1268760"/>
            <a:ext cx="8229600" cy="5400600"/>
          </a:xfrm>
        </p:spPr>
        <p:txBody>
          <a:bodyPr>
            <a:normAutofit/>
          </a:bodyPr>
          <a:lstStyle/>
          <a:p>
            <a:r>
              <a:rPr lang="tr-TR" dirty="0" smtClean="0"/>
              <a:t>BK md. 164 ile bazı suçlarda (1) numaralı ağır ceza mahkemelerinin görevli olduğu düzenlenmiştir.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fontScale="92500"/>
          </a:bodyPr>
          <a:lstStyle/>
          <a:p>
            <a:r>
              <a:rPr lang="tr-TR" dirty="0" smtClean="0"/>
              <a:t>Bu suçlar; </a:t>
            </a:r>
          </a:p>
          <a:p>
            <a:pPr lvl="1"/>
            <a:r>
              <a:rPr lang="tr-TR" dirty="0" smtClean="0"/>
              <a:t>Düzeltici, iyileştirici ve kısıtlayıcı önlemleri almamak, </a:t>
            </a:r>
          </a:p>
          <a:p>
            <a:pPr lvl="1"/>
            <a:r>
              <a:rPr lang="tr-TR" dirty="0" smtClean="0"/>
              <a:t>İşlemleri kayıt dışı bırakmak ve gerçeğe aykırı muhasebeleştirmek, </a:t>
            </a:r>
          </a:p>
          <a:p>
            <a:pPr lvl="1"/>
            <a:r>
              <a:rPr lang="tr-TR" dirty="0" smtClean="0"/>
              <a:t>Zimmet suçunu işlemek, </a:t>
            </a:r>
          </a:p>
          <a:p>
            <a:pPr lvl="1"/>
            <a:r>
              <a:rPr lang="tr-TR" dirty="0" smtClean="0"/>
              <a:t>Sistemi engellemek, bozmak, verileri yok etmek veya değiştirmek, </a:t>
            </a:r>
          </a:p>
          <a:p>
            <a:pPr lvl="1"/>
            <a:r>
              <a:rPr lang="tr-TR" dirty="0" smtClean="0"/>
              <a:t>Sırları  ifşa etmek, </a:t>
            </a:r>
          </a:p>
          <a:p>
            <a:pPr lvl="1"/>
            <a:r>
              <a:rPr lang="tr-TR" dirty="0" smtClean="0"/>
              <a:t>Bankacılık faaliyeti çerçevesinde nitelikli dolandırıcılık suçunu işlemek, </a:t>
            </a:r>
          </a:p>
          <a:p>
            <a:pPr lvl="1"/>
            <a:r>
              <a:rPr lang="tr-TR" dirty="0" smtClean="0"/>
              <a:t>Yukarıda sıralanan suçların işlenmesi amacına yönelik olarak örgüt kurmak, yönetmek veya örgüte üye olmak </a:t>
            </a:r>
          </a:p>
          <a:p>
            <a:r>
              <a:rPr lang="tr-TR" dirty="0" smtClean="0"/>
              <a:t>şeklindedir. </a:t>
            </a:r>
          </a:p>
          <a:p>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86800" cy="6480720"/>
          </a:xfrm>
        </p:spPr>
        <p:txBody>
          <a:bodyPr>
            <a:normAutofit lnSpcReduction="10000"/>
          </a:bodyPr>
          <a:lstStyle/>
          <a:p>
            <a:r>
              <a:rPr lang="tr-TR" dirty="0" smtClean="0"/>
              <a:t>Buna ilave olarak yukarıdaki suçlarla bağlantılı olup, ağır ceza mahkemesinin görev alanına giren suçlar da ağır ceza mahkemelerinde görülecektir (BK, md. 164). </a:t>
            </a:r>
          </a:p>
          <a:p>
            <a:r>
              <a:rPr lang="tr-TR" dirty="0" smtClean="0"/>
              <a:t>Sıralanan bu suçlarda görevli mahkeme, fiilin işlendiği yerin bağlı olduğu ilin adıyla anılan (1) numaralı ağır ceza mahkemesidir (BK, md. 164). </a:t>
            </a:r>
          </a:p>
          <a:p>
            <a:r>
              <a:rPr lang="tr-TR" dirty="0" smtClean="0"/>
              <a:t>Gerekli görülen yerlerde Adalet Bakanlığı’nın teklifi üzerine Hâkimler ve Savcılar Kurulu (HSK), bu tür suçlarda o yerlerdeki diğer ağır ceza mahkemelerini görevli kılabilir yahut kurulan yeni bir ağır ceza mahkemesini görevlendirilebilir (BK, md. 164). </a:t>
            </a:r>
          </a:p>
          <a:p>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6305</Words>
  <Application>Microsoft Office PowerPoint</Application>
  <PresentationFormat>Ekran Gösterisi (4:3)</PresentationFormat>
  <Paragraphs>282</Paragraphs>
  <Slides>111</Slides>
  <Notes>0</Notes>
  <HiddenSlides>0</HiddenSlides>
  <MMClips>0</MMClips>
  <ScaleCrop>false</ScaleCrop>
  <HeadingPairs>
    <vt:vector size="4" baseType="variant">
      <vt:variant>
        <vt:lpstr>Tema</vt:lpstr>
      </vt:variant>
      <vt:variant>
        <vt:i4>1</vt:i4>
      </vt:variant>
      <vt:variant>
        <vt:lpstr>Slayt Başlıkları</vt:lpstr>
      </vt:variant>
      <vt:variant>
        <vt:i4>111</vt:i4>
      </vt:variant>
    </vt:vector>
  </HeadingPairs>
  <TitlesOfParts>
    <vt:vector size="112" baseType="lpstr">
      <vt:lpstr>Ofis Teması</vt:lpstr>
      <vt:lpstr>BANKACILIK HUKUKU</vt:lpstr>
      <vt:lpstr>Hukuk Kuralları, Suç ve Ceza Kavramı ve Genel İlkeler</vt:lpstr>
      <vt:lpstr>Slayt 3</vt:lpstr>
      <vt:lpstr>Slayt 4</vt:lpstr>
      <vt:lpstr>Slayt 5</vt:lpstr>
      <vt:lpstr>Slayt 6</vt:lpstr>
      <vt:lpstr>Slayt 7</vt:lpstr>
      <vt:lpstr>Slayt 8</vt:lpstr>
      <vt:lpstr>Slayt 9</vt:lpstr>
      <vt:lpstr>Bankacılık Suçları ve Uygulanan Yaptırımlar</vt:lpstr>
      <vt:lpstr>İdari Suç ve Cezalar</vt:lpstr>
      <vt:lpstr>Slayt 12</vt:lpstr>
      <vt:lpstr>Slayt 13</vt:lpstr>
      <vt:lpstr>Slayt 14</vt:lpstr>
      <vt:lpstr>Slayt 15</vt:lpstr>
      <vt:lpstr>Slayt 16</vt:lpstr>
      <vt:lpstr>Slayt 17</vt:lpstr>
      <vt:lpstr>Slayt 18</vt:lpstr>
      <vt:lpstr>Adli Suç ve Cezalar</vt:lpstr>
      <vt:lpstr>Slayt 20</vt:lpstr>
      <vt:lpstr>Slayt 21</vt:lpstr>
      <vt:lpstr>Slayt 22</vt:lpstr>
      <vt:lpstr>İzinsiz Faaliyette Bulunmak</vt:lpstr>
      <vt:lpstr>Slayt 24</vt:lpstr>
      <vt:lpstr>Slayt 25</vt:lpstr>
      <vt:lpstr>Slayt 26</vt:lpstr>
      <vt:lpstr>Slayt 27</vt:lpstr>
      <vt:lpstr>Slayt 28</vt:lpstr>
      <vt:lpstr>Mevduat ve Katılım Fonu Sahiplerinin Haklarını Engellemek</vt:lpstr>
      <vt:lpstr>Slayt 30</vt:lpstr>
      <vt:lpstr>Düzeltici, İyileştirici ve Kısıtlayıcı Önlemleri Almamak</vt:lpstr>
      <vt:lpstr>Slayt 32</vt:lpstr>
      <vt:lpstr>Slayt 33</vt:lpstr>
      <vt:lpstr>Yetkili Merciler ile Denetim Görevlilerince İstenen Bilgi ve Belgeleri Vermemek ve Görevlerini Yapmalarını Engellemek</vt:lpstr>
      <vt:lpstr>Slayt 35</vt:lpstr>
      <vt:lpstr>Slayt 36</vt:lpstr>
      <vt:lpstr>Slayt 37</vt:lpstr>
      <vt:lpstr>Belgelerin Saklanması Yükümlülüğüne Aykırı Davranmak</vt:lpstr>
      <vt:lpstr>Slayt 39</vt:lpstr>
      <vt:lpstr>Gerçeğe Aykırı Beyanda Bulunmak</vt:lpstr>
      <vt:lpstr>Slayt 41</vt:lpstr>
      <vt:lpstr>İşlemlerin Kayıt Dışı Bırakılması ve Gerçeğe Aykırı Muhasebeleştirme </vt:lpstr>
      <vt:lpstr>Slayt 43</vt:lpstr>
      <vt:lpstr>Sistemi Engelleme, Bozma, Verileri Yok Etme veya Değiştirme</vt:lpstr>
      <vt:lpstr>Slayt 45</vt:lpstr>
      <vt:lpstr>Slayt 46</vt:lpstr>
      <vt:lpstr>Slayt 47</vt:lpstr>
      <vt:lpstr>Slayt 48</vt:lpstr>
      <vt:lpstr>Slayt 49</vt:lpstr>
      <vt:lpstr>Slayt 50</vt:lpstr>
      <vt:lpstr>İtibarın Zedelenmesi </vt:lpstr>
      <vt:lpstr>Slayt 52</vt:lpstr>
      <vt:lpstr>Sırların Açıklanması </vt:lpstr>
      <vt:lpstr>Slayt 54</vt:lpstr>
      <vt:lpstr>Slayt 55</vt:lpstr>
      <vt:lpstr>Slayt 56</vt:lpstr>
      <vt:lpstr>Slayt 57</vt:lpstr>
      <vt:lpstr>Slayt 58</vt:lpstr>
      <vt:lpstr>Slayt 59</vt:lpstr>
      <vt:lpstr>Slayt 60</vt:lpstr>
      <vt:lpstr>Slayt 61</vt:lpstr>
      <vt:lpstr>Slayt 62</vt:lpstr>
      <vt:lpstr>Slayt 63</vt:lpstr>
      <vt:lpstr>Zimmet</vt:lpstr>
      <vt:lpstr>Slayt 65</vt:lpstr>
      <vt:lpstr>Slayt 66</vt:lpstr>
      <vt:lpstr>Slayt 67</vt:lpstr>
      <vt:lpstr>Slayt 68</vt:lpstr>
      <vt:lpstr>Slayt 69</vt:lpstr>
      <vt:lpstr>Slayt 70</vt:lpstr>
      <vt:lpstr>Slayt 71</vt:lpstr>
      <vt:lpstr>Slayt 72</vt:lpstr>
      <vt:lpstr>Slayt 73</vt:lpstr>
      <vt:lpstr>Slayt 74</vt:lpstr>
      <vt:lpstr>Slayt 75</vt:lpstr>
      <vt:lpstr>Slayt 76</vt:lpstr>
      <vt:lpstr>Slayt 77</vt:lpstr>
      <vt:lpstr>Slayt 78</vt:lpstr>
      <vt:lpstr>Slayt 79</vt:lpstr>
      <vt:lpstr>Faaliyet İzni Kaldırılan Bankadan Sahte Belge İle Sigortalanmış Mevduat veya Katılma Fonu Talep Edilmesi </vt:lpstr>
      <vt:lpstr>Slayt 81</vt:lpstr>
      <vt:lpstr>Slayt 82</vt:lpstr>
      <vt:lpstr>Slayt 83</vt:lpstr>
      <vt:lpstr>Slayt 84</vt:lpstr>
      <vt:lpstr>Slayt 85</vt:lpstr>
      <vt:lpstr>Slayt 86</vt:lpstr>
      <vt:lpstr>Kovuşturma Usulü</vt:lpstr>
      <vt:lpstr>Yazılı Başvuru ve Davaya (Katılma) Müdahale</vt:lpstr>
      <vt:lpstr>Slayt 89</vt:lpstr>
      <vt:lpstr>Slayt 90</vt:lpstr>
      <vt:lpstr>Slayt 91</vt:lpstr>
      <vt:lpstr>Slayt 92</vt:lpstr>
      <vt:lpstr>Slayt 93</vt:lpstr>
      <vt:lpstr>Slayt 94</vt:lpstr>
      <vt:lpstr>Slayt 95</vt:lpstr>
      <vt:lpstr>Slayt 96</vt:lpstr>
      <vt:lpstr>Özel Görevli Mahkeme </vt:lpstr>
      <vt:lpstr>Slayt 98</vt:lpstr>
      <vt:lpstr>Slayt 99</vt:lpstr>
      <vt:lpstr>Bilirkişi İncelemesi</vt:lpstr>
      <vt:lpstr>Slayt 101</vt:lpstr>
      <vt:lpstr>Slayt 102</vt:lpstr>
      <vt:lpstr>Slayt 103</vt:lpstr>
      <vt:lpstr>Bankacılık Düzenleme Denetleme Kurulu Üyeleri ile BDDK Personelinin Cezaî ve Hukukî Sorumluluğu</vt:lpstr>
      <vt:lpstr>Slayt 105</vt:lpstr>
      <vt:lpstr>Slayt 106</vt:lpstr>
      <vt:lpstr>Slayt 107</vt:lpstr>
      <vt:lpstr>Slayt 108</vt:lpstr>
      <vt:lpstr>Slayt 109</vt:lpstr>
      <vt:lpstr>Slayt 110</vt:lpstr>
      <vt:lpstr>Slayt 111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38</cp:revision>
  <dcterms:created xsi:type="dcterms:W3CDTF">2017-09-17T20:29:45Z</dcterms:created>
  <dcterms:modified xsi:type="dcterms:W3CDTF">2018-09-22T23:23:57Z</dcterms:modified>
</cp:coreProperties>
</file>