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y="6858000" cx="9144000"/>
  <p:notesSz cx="6858000" cy="9144000"/>
  <p:embeddedFontLst>
    <p:embeddedFont>
      <p:font typeface="Century Gothic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47" roundtripDataSignature="AMtx7mh54n8WFHtawxb9F/MwvrgzA6WR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font" Target="fonts/CenturyGothic-bold.fntdata"/><Relationship Id="rId21" Type="http://schemas.openxmlformats.org/officeDocument/2006/relationships/slide" Target="slides/slide16.xml"/><Relationship Id="rId43" Type="http://schemas.openxmlformats.org/officeDocument/2006/relationships/font" Target="fonts/CenturyGothic-regular.fntdata"/><Relationship Id="rId24" Type="http://schemas.openxmlformats.org/officeDocument/2006/relationships/slide" Target="slides/slide19.xml"/><Relationship Id="rId46" Type="http://schemas.openxmlformats.org/officeDocument/2006/relationships/font" Target="fonts/CenturyGothic-boldItalic.fntdata"/><Relationship Id="rId23" Type="http://schemas.openxmlformats.org/officeDocument/2006/relationships/slide" Target="slides/slide18.xml"/><Relationship Id="rId45" Type="http://schemas.openxmlformats.org/officeDocument/2006/relationships/font" Target="fonts/CenturyGothic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47" Type="http://customschemas.google.com/relationships/presentationmetadata" Target="meta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1e2bdfdbd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1e2bdfd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1e2bdfdbd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1e2bdfdbd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51e2bdfdbd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51e2bdfdbd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1e2bdfdbd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1e2bdfdb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51e2bdfdbd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51e2bdfdbd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 Slaydı" showMasterSp="0" type="title">
  <p:cSld name="TITLE">
    <p:bg>
      <p:bgPr>
        <a:gradFill>
          <a:gsLst>
            <a:gs pos="0">
              <a:srgbClr val="E1DBC9"/>
            </a:gs>
            <a:gs pos="77000">
              <a:srgbClr val="C8C1B0"/>
            </a:gs>
            <a:gs pos="100000">
              <a:srgbClr val="C0BAAA"/>
            </a:gs>
          </a:gsLst>
          <a:lin ang="5400000" scaled="0"/>
        </a:gra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 amt="45000"/>
            </a:blip>
            <a:tile algn="tl" flip="none" tx="-44450" sx="85000" ty="38100" sy="85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34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ctr">
              <a:srgbClr val="000000">
                <a:alpha val="65882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34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cap="sq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" name="Google Shape;17;p34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8" name="Google Shape;18;p34"/>
            <p:cNvCxnSpPr/>
            <p:nvPr/>
          </p:nvCxnSpPr>
          <p:spPr>
            <a:xfrm>
              <a:off x="5318306" y="1386268"/>
              <a:ext cx="0" cy="640080"/>
            </a:xfrm>
            <a:prstGeom prst="straightConnector1">
              <a:avLst/>
            </a:prstGeom>
            <a:solidFill>
              <a:srgbClr val="262626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9" name="Google Shape;19;p34"/>
            <p:cNvCxnSpPr/>
            <p:nvPr/>
          </p:nvCxnSpPr>
          <p:spPr>
            <a:xfrm>
              <a:off x="6885637" y="1386268"/>
              <a:ext cx="0" cy="640080"/>
            </a:xfrm>
            <a:prstGeom prst="straightConnector1">
              <a:avLst/>
            </a:prstGeom>
            <a:solidFill>
              <a:srgbClr val="262626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" name="Google Shape;20;p34"/>
            <p:cNvCxnSpPr/>
            <p:nvPr/>
          </p:nvCxnSpPr>
          <p:spPr>
            <a:xfrm>
              <a:off x="5318306" y="2031563"/>
              <a:ext cx="1567331" cy="0"/>
            </a:xfrm>
            <a:prstGeom prst="straightConnector1">
              <a:avLst/>
            </a:prstGeom>
            <a:solidFill>
              <a:srgbClr val="262626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1" name="Google Shape;21;p34"/>
          <p:cNvSpPr txBox="1"/>
          <p:nvPr>
            <p:ph type="ctrTitle"/>
          </p:nvPr>
        </p:nvSpPr>
        <p:spPr>
          <a:xfrm>
            <a:off x="1171281" y="2091263"/>
            <a:ext cx="680144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200"/>
              <a:buFont typeface="Century Gothic"/>
              <a:buNone/>
              <a:defRPr b="0" sz="6200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4"/>
          <p:cNvSpPr txBox="1"/>
          <p:nvPr>
            <p:ph idx="1" type="subTitle"/>
          </p:nvPr>
        </p:nvSpPr>
        <p:spPr>
          <a:xfrm>
            <a:off x="1171575" y="4682062"/>
            <a:ext cx="6803136" cy="502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23" name="Google Shape;23;p34"/>
          <p:cNvSpPr txBox="1"/>
          <p:nvPr>
            <p:ph idx="10" type="dt"/>
          </p:nvPr>
        </p:nvSpPr>
        <p:spPr>
          <a:xfrm>
            <a:off x="3931920" y="1327188"/>
            <a:ext cx="12801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4"/>
          <p:cNvSpPr txBox="1"/>
          <p:nvPr>
            <p:ph idx="11" type="ftr"/>
          </p:nvPr>
        </p:nvSpPr>
        <p:spPr>
          <a:xfrm>
            <a:off x="1104936" y="5211060"/>
            <a:ext cx="4429125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4"/>
          <p:cNvSpPr txBox="1"/>
          <p:nvPr>
            <p:ph idx="12" type="sldNum"/>
          </p:nvPr>
        </p:nvSpPr>
        <p:spPr>
          <a:xfrm>
            <a:off x="6455190" y="5212080"/>
            <a:ext cx="1583911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 ve Dikey Metin" type="vertTx">
  <p:cSld name="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3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43"/>
          <p:cNvSpPr txBox="1"/>
          <p:nvPr>
            <p:ph idx="1" type="body"/>
          </p:nvPr>
        </p:nvSpPr>
        <p:spPr>
          <a:xfrm rot="5400000">
            <a:off x="2606040" y="228600"/>
            <a:ext cx="3931920" cy="7680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3" name="Google Shape;93;p43"/>
          <p:cNvSpPr txBox="1"/>
          <p:nvPr>
            <p:ph idx="10" type="dt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43"/>
          <p:cNvSpPr txBox="1"/>
          <p:nvPr>
            <p:ph idx="11" type="ftr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43"/>
          <p:cNvSpPr txBox="1"/>
          <p:nvPr>
            <p:ph idx="12" type="sldNum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key Başlık ve Metin" type="vertTitleAndTx">
  <p:cSld name="VERTICAL_TITLE_AND_VERTICAL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4"/>
          <p:cNvSpPr txBox="1"/>
          <p:nvPr>
            <p:ph type="title"/>
          </p:nvPr>
        </p:nvSpPr>
        <p:spPr>
          <a:xfrm rot="5400000">
            <a:off x="5000625" y="2505075"/>
            <a:ext cx="5257800" cy="177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44"/>
          <p:cNvSpPr txBox="1"/>
          <p:nvPr>
            <p:ph idx="1" type="body"/>
          </p:nvPr>
        </p:nvSpPr>
        <p:spPr>
          <a:xfrm rot="5400000">
            <a:off x="1028700" y="361950"/>
            <a:ext cx="5257800" cy="60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9" name="Google Shape;99;p44"/>
          <p:cNvSpPr txBox="1"/>
          <p:nvPr>
            <p:ph idx="10" type="dt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44"/>
          <p:cNvSpPr txBox="1"/>
          <p:nvPr>
            <p:ph idx="11" type="ftr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44"/>
          <p:cNvSpPr txBox="1"/>
          <p:nvPr>
            <p:ph idx="12" type="sldNum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 ve İçerik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5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5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29" name="Google Shape;29;p35"/>
          <p:cNvSpPr txBox="1"/>
          <p:nvPr>
            <p:ph idx="10" type="dt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5"/>
          <p:cNvSpPr txBox="1"/>
          <p:nvPr>
            <p:ph idx="11" type="ftr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5"/>
          <p:cNvSpPr txBox="1"/>
          <p:nvPr>
            <p:ph idx="12" type="sldNum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ölüm Üst Bilgisi" showMasterSp="0" type="secHead">
  <p:cSld name="SECTION_HEADER">
    <p:bg>
      <p:bgPr>
        <a:gradFill>
          <a:gsLst>
            <a:gs pos="0">
              <a:srgbClr val="E1DBC9"/>
            </a:gs>
            <a:gs pos="77000">
              <a:srgbClr val="C8C1B0"/>
            </a:gs>
            <a:gs pos="100000">
              <a:srgbClr val="C0BAAA"/>
            </a:gs>
          </a:gsLst>
          <a:lin ang="5400000" scaled="0"/>
        </a:gra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 amt="45000"/>
            </a:blip>
            <a:tile algn="tl" flip="none" tx="-44450" sx="85000" ty="38100" sy="85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36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ctr">
              <a:srgbClr val="000000">
                <a:alpha val="65882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36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cap="sq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36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7" name="Google Shape;37;p36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8" name="Google Shape;38;p36"/>
            <p:cNvCxnSpPr/>
            <p:nvPr/>
          </p:nvCxnSpPr>
          <p:spPr>
            <a:xfrm>
              <a:off x="5318306" y="1386268"/>
              <a:ext cx="0" cy="640080"/>
            </a:xfrm>
            <a:prstGeom prst="straightConnector1">
              <a:avLst/>
            </a:prstGeom>
            <a:solidFill>
              <a:srgbClr val="262626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9" name="Google Shape;39;p36"/>
            <p:cNvCxnSpPr/>
            <p:nvPr/>
          </p:nvCxnSpPr>
          <p:spPr>
            <a:xfrm>
              <a:off x="6885637" y="1386268"/>
              <a:ext cx="0" cy="640080"/>
            </a:xfrm>
            <a:prstGeom prst="straightConnector1">
              <a:avLst/>
            </a:prstGeom>
            <a:solidFill>
              <a:srgbClr val="262626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0" name="Google Shape;40;p36"/>
            <p:cNvCxnSpPr/>
            <p:nvPr/>
          </p:nvCxnSpPr>
          <p:spPr>
            <a:xfrm>
              <a:off x="5318306" y="2031563"/>
              <a:ext cx="1567331" cy="0"/>
            </a:xfrm>
            <a:prstGeom prst="straightConnector1">
              <a:avLst/>
            </a:prstGeom>
            <a:solidFill>
              <a:srgbClr val="262626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1" name="Google Shape;41;p36"/>
          <p:cNvSpPr txBox="1"/>
          <p:nvPr>
            <p:ph type="title"/>
          </p:nvPr>
        </p:nvSpPr>
        <p:spPr>
          <a:xfrm>
            <a:off x="1172717" y="2094309"/>
            <a:ext cx="6803136" cy="25877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200"/>
              <a:buFont typeface="Century Gothic"/>
              <a:buNone/>
              <a:defRPr sz="6200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6"/>
          <p:cNvSpPr txBox="1"/>
          <p:nvPr>
            <p:ph idx="1" type="body"/>
          </p:nvPr>
        </p:nvSpPr>
        <p:spPr>
          <a:xfrm>
            <a:off x="1172718" y="4682062"/>
            <a:ext cx="6803136" cy="502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36"/>
          <p:cNvSpPr txBox="1"/>
          <p:nvPr>
            <p:ph idx="10" type="dt"/>
          </p:nvPr>
        </p:nvSpPr>
        <p:spPr>
          <a:xfrm>
            <a:off x="3931920" y="1325880"/>
            <a:ext cx="12801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6"/>
          <p:cNvSpPr txBox="1"/>
          <p:nvPr>
            <p:ph idx="11" type="ftr"/>
          </p:nvPr>
        </p:nvSpPr>
        <p:spPr>
          <a:xfrm>
            <a:off x="1104679" y="5211060"/>
            <a:ext cx="4430268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36"/>
          <p:cNvSpPr txBox="1"/>
          <p:nvPr>
            <p:ph idx="12" type="sldNum"/>
          </p:nvPr>
        </p:nvSpPr>
        <p:spPr>
          <a:xfrm>
            <a:off x="6453378" y="5211060"/>
            <a:ext cx="1584198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İki İçerik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7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7"/>
          <p:cNvSpPr txBox="1"/>
          <p:nvPr>
            <p:ph idx="1" type="body"/>
          </p:nvPr>
        </p:nvSpPr>
        <p:spPr>
          <a:xfrm>
            <a:off x="731520" y="2103120"/>
            <a:ext cx="365760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indent="-3302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indent="-3175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/>
        </p:txBody>
      </p:sp>
      <p:sp>
        <p:nvSpPr>
          <p:cNvPr id="49" name="Google Shape;49;p37"/>
          <p:cNvSpPr txBox="1"/>
          <p:nvPr>
            <p:ph idx="2" type="body"/>
          </p:nvPr>
        </p:nvSpPr>
        <p:spPr>
          <a:xfrm>
            <a:off x="4754880" y="2103120"/>
            <a:ext cx="365760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indent="-3302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indent="-3175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/>
        </p:txBody>
      </p:sp>
      <p:sp>
        <p:nvSpPr>
          <p:cNvPr id="50" name="Google Shape;50;p37"/>
          <p:cNvSpPr txBox="1"/>
          <p:nvPr>
            <p:ph idx="10" type="dt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7"/>
          <p:cNvSpPr txBox="1"/>
          <p:nvPr>
            <p:ph idx="11" type="ftr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7"/>
          <p:cNvSpPr txBox="1"/>
          <p:nvPr>
            <p:ph idx="12" type="sldNum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şılaştırma" type="twoTxTwoObj">
  <p:cSld name="TWO_OBJECTS_WITH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8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8"/>
          <p:cNvSpPr txBox="1"/>
          <p:nvPr>
            <p:ph idx="1" type="body"/>
          </p:nvPr>
        </p:nvSpPr>
        <p:spPr>
          <a:xfrm>
            <a:off x="731520" y="2074334"/>
            <a:ext cx="3657600" cy="64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b="0" sz="1900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900"/>
              <a:buNone/>
              <a:defRPr b="1" sz="19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6" name="Google Shape;56;p38"/>
          <p:cNvSpPr txBox="1"/>
          <p:nvPr>
            <p:ph idx="2" type="body"/>
          </p:nvPr>
        </p:nvSpPr>
        <p:spPr>
          <a:xfrm>
            <a:off x="731520" y="2755898"/>
            <a:ext cx="36576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indent="-3302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indent="-3175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/>
        </p:txBody>
      </p:sp>
      <p:sp>
        <p:nvSpPr>
          <p:cNvPr id="57" name="Google Shape;57;p38"/>
          <p:cNvSpPr txBox="1"/>
          <p:nvPr>
            <p:ph idx="3" type="body"/>
          </p:nvPr>
        </p:nvSpPr>
        <p:spPr>
          <a:xfrm>
            <a:off x="4754880" y="2074334"/>
            <a:ext cx="3657600" cy="64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b="0" sz="19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900"/>
              <a:buNone/>
              <a:defRPr b="1" sz="19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8" name="Google Shape;58;p38"/>
          <p:cNvSpPr txBox="1"/>
          <p:nvPr>
            <p:ph idx="4" type="body"/>
          </p:nvPr>
        </p:nvSpPr>
        <p:spPr>
          <a:xfrm>
            <a:off x="4754880" y="2756581"/>
            <a:ext cx="36576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indent="-3302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indent="-3175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/>
        </p:txBody>
      </p:sp>
      <p:sp>
        <p:nvSpPr>
          <p:cNvPr id="59" name="Google Shape;59;p38"/>
          <p:cNvSpPr txBox="1"/>
          <p:nvPr>
            <p:ph idx="10" type="dt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8"/>
          <p:cNvSpPr txBox="1"/>
          <p:nvPr>
            <p:ph idx="11" type="ftr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8"/>
          <p:cNvSpPr txBox="1"/>
          <p:nvPr>
            <p:ph idx="12" type="sldNum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Yalnızca Başlık" type="titleOnly">
  <p:cSld name="TITLE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9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9"/>
          <p:cNvSpPr txBox="1"/>
          <p:nvPr>
            <p:ph idx="10" type="dt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9"/>
          <p:cNvSpPr txBox="1"/>
          <p:nvPr>
            <p:ph idx="11" type="ftr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9"/>
          <p:cNvSpPr txBox="1"/>
          <p:nvPr>
            <p:ph idx="12" type="sldNum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ş" type="blank">
  <p:cSld name="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0"/>
          <p:cNvSpPr txBox="1"/>
          <p:nvPr>
            <p:ph idx="10" type="dt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40"/>
          <p:cNvSpPr txBox="1"/>
          <p:nvPr>
            <p:ph idx="11" type="ftr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0"/>
          <p:cNvSpPr txBox="1"/>
          <p:nvPr>
            <p:ph idx="12" type="sldNum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lı İçerik" showMasterSp="0" type="objTx">
  <p:cSld name="OBJECT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1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41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41"/>
          <p:cNvSpPr txBox="1"/>
          <p:nvPr>
            <p:ph type="title"/>
          </p:nvPr>
        </p:nvSpPr>
        <p:spPr>
          <a:xfrm>
            <a:off x="6972300" y="607392"/>
            <a:ext cx="1823085" cy="1645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entury Gothic"/>
              <a:buNone/>
              <a:defRPr b="0" sz="2400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41"/>
          <p:cNvSpPr txBox="1"/>
          <p:nvPr>
            <p:ph idx="1" type="body"/>
          </p:nvPr>
        </p:nvSpPr>
        <p:spPr>
          <a:xfrm>
            <a:off x="668976" y="907143"/>
            <a:ext cx="5428856" cy="50437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indent="-3302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indent="-3175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/>
        </p:txBody>
      </p:sp>
      <p:sp>
        <p:nvSpPr>
          <p:cNvPr id="76" name="Google Shape;76;p41"/>
          <p:cNvSpPr txBox="1"/>
          <p:nvPr>
            <p:ph idx="2" type="body"/>
          </p:nvPr>
        </p:nvSpPr>
        <p:spPr>
          <a:xfrm>
            <a:off x="6972300" y="2286000"/>
            <a:ext cx="1823085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300"/>
              <a:buNone/>
              <a:defRPr sz="13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7" name="Google Shape;77;p41"/>
          <p:cNvSpPr txBox="1"/>
          <p:nvPr>
            <p:ph idx="10" type="dt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1"/>
          <p:cNvSpPr txBox="1"/>
          <p:nvPr>
            <p:ph idx="11" type="ftr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1"/>
          <p:cNvSpPr txBox="1"/>
          <p:nvPr>
            <p:ph idx="12" type="sldNum"/>
          </p:nvPr>
        </p:nvSpPr>
        <p:spPr>
          <a:xfrm>
            <a:off x="7795258" y="6310086"/>
            <a:ext cx="10972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80" name="Google Shape;80;p4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cap="sq" cmpd="sng" w="952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lı Resim" showMasterSp="0" type="picTx">
  <p:cSld name="PICTURE_WITH_CAPTIO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2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42"/>
          <p:cNvSpPr txBox="1"/>
          <p:nvPr>
            <p:ph type="title"/>
          </p:nvPr>
        </p:nvSpPr>
        <p:spPr>
          <a:xfrm>
            <a:off x="6972300" y="603504"/>
            <a:ext cx="1824228" cy="1645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entury Gothic"/>
              <a:buNone/>
              <a:defRPr b="0" sz="24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42"/>
          <p:cNvSpPr/>
          <p:nvPr>
            <p:ph idx="2" type="pic"/>
          </p:nvPr>
        </p:nvSpPr>
        <p:spPr>
          <a:xfrm>
            <a:off x="171449" y="173736"/>
            <a:ext cx="6398514" cy="6510528"/>
          </a:xfrm>
          <a:prstGeom prst="rect">
            <a:avLst/>
          </a:prstGeom>
          <a:solidFill>
            <a:srgbClr val="76CEEF"/>
          </a:solidFill>
          <a:ln>
            <a:noFill/>
          </a:ln>
        </p:spPr>
      </p:sp>
      <p:sp>
        <p:nvSpPr>
          <p:cNvPr id="85" name="Google Shape;85;p42"/>
          <p:cNvSpPr txBox="1"/>
          <p:nvPr>
            <p:ph idx="1" type="body"/>
          </p:nvPr>
        </p:nvSpPr>
        <p:spPr>
          <a:xfrm>
            <a:off x="6972300" y="2286000"/>
            <a:ext cx="1824228" cy="35021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300"/>
              <a:buNone/>
              <a:defRPr sz="13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86" name="Google Shape;86;p42"/>
          <p:cNvSpPr txBox="1"/>
          <p:nvPr>
            <p:ph idx="10" type="dt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42"/>
          <p:cNvSpPr txBox="1"/>
          <p:nvPr>
            <p:ph idx="11" type="ftr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42"/>
          <p:cNvSpPr txBox="1"/>
          <p:nvPr>
            <p:ph idx="12" type="sldNum"/>
          </p:nvPr>
        </p:nvSpPr>
        <p:spPr>
          <a:xfrm>
            <a:off x="7797546" y="6309360"/>
            <a:ext cx="10972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89" name="Google Shape;89;p42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cap="sq" cmpd="sng" w="952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33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  <a:defRPr b="0" i="0" sz="40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33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" name="Google Shape;9;p33"/>
          <p:cNvSpPr txBox="1"/>
          <p:nvPr>
            <p:ph idx="10" type="dt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" name="Google Shape;10;p33"/>
          <p:cNvSpPr txBox="1"/>
          <p:nvPr>
            <p:ph idx="11" type="ftr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" name="Google Shape;11;p33"/>
          <p:cNvSpPr txBox="1"/>
          <p:nvPr>
            <p:ph idx="12" type="sldNum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1e2bdfdbd_0_0"/>
          <p:cNvSpPr txBox="1"/>
          <p:nvPr>
            <p:ph type="ctrTitle"/>
          </p:nvPr>
        </p:nvSpPr>
        <p:spPr>
          <a:xfrm>
            <a:off x="1171275" y="2091270"/>
            <a:ext cx="6801300" cy="1420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4400">
                <a:solidFill>
                  <a:srgbClr val="C00000"/>
                </a:solidFill>
              </a:rPr>
              <a:t>MENTAL RETARDASYON</a:t>
            </a:r>
            <a:endParaRPr sz="4400">
              <a:solidFill>
                <a:srgbClr val="C00000"/>
              </a:solidFill>
            </a:endParaRPr>
          </a:p>
        </p:txBody>
      </p:sp>
      <p:sp>
        <p:nvSpPr>
          <p:cNvPr id="107" name="Google Shape;107;g351e2bdfdbd_0_0"/>
          <p:cNvSpPr txBox="1"/>
          <p:nvPr>
            <p:ph idx="1" type="subTitle"/>
          </p:nvPr>
        </p:nvSpPr>
        <p:spPr>
          <a:xfrm>
            <a:off x="1171575" y="3764328"/>
            <a:ext cx="6803100" cy="1420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tr-TR" sz="1600"/>
              <a:t>Dr.Öğr.Üyesi Uğur Tekeoğlu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tr-TR" sz="1600"/>
              <a:t>Recep Tayyip Erdoğan Üniversitesi Tıp Fakültesi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tr-TR" sz="1600"/>
              <a:t>Çocuk ve Ergen Ruh Sağlığı ve Hastalıkları Anabilim Dalı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Epidemiyoloji</a:t>
            </a:r>
            <a:endParaRPr/>
          </a:p>
        </p:txBody>
      </p:sp>
      <p:sp>
        <p:nvSpPr>
          <p:cNvPr id="165" name="Google Shape;165;p5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Okul çağı çocuklardaki yaygınlık %5-15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Türkiye yaygınlık çalışması %0,31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Erişkinlerdeki yaygınlık %4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E/K= 2-3/1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Okuma bozukluğu-yazılı anlatım bozukluğu erkeklerde sık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Matematik bozukluğu kızlarda sık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Dil-konuşma bozukluğu öyküsü olanların %25-60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Sözel dil bozukluğu ve dil+konuşma bozukluğu olanlarda risk daha yüksek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DEHB, OSB ile birliktelik sık</a:t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Etiyoloji</a:t>
            </a:r>
            <a:endParaRPr/>
          </a:p>
        </p:txBody>
      </p:sp>
      <p:sp>
        <p:nvSpPr>
          <p:cNvPr id="171" name="Google Shape;171;p6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Genetik, epigenetik ve çevresel etmenler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Birinci derece akrabalarda 8-10 kat sık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Çevresel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Yoksulluk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Uygun eğitim olanaklarının olmaması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Erken doğum, düşük doğum ağırlığı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Gebelikte sigara kullanımı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7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Etiyoloji</a:t>
            </a:r>
            <a:endParaRPr/>
          </a:p>
        </p:txBody>
      </p:sp>
      <p:sp>
        <p:nvSpPr>
          <p:cNvPr id="177" name="Google Shape;177;p7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Okumayı öğrenme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Harf bilgisi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Fonem farkındalığı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Hızlı otomatik adlandırma ile ilişkilidir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8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Klinik Özellikler</a:t>
            </a:r>
            <a:endParaRPr/>
          </a:p>
        </p:txBody>
      </p:sp>
      <p:sp>
        <p:nvSpPr>
          <p:cNvPr id="183" name="Google Shape;183;p8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Özgüvende düşüklük, suisid riskinde artış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Motor becerileri zayıf, sakarlık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Yol, sağ-sol karıştırma</a:t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Tanısal Araçlar</a:t>
            </a:r>
            <a:endParaRPr/>
          </a:p>
        </p:txBody>
      </p:sp>
      <p:sp>
        <p:nvSpPr>
          <p:cNvPr id="189" name="Google Shape;189;p9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WISC-R, WISC-IV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ÖÖG Test Bataryası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Gesell figürleri</a:t>
            </a:r>
            <a:endParaRPr/>
          </a:p>
        </p:txBody>
      </p:sp>
      <p:pic>
        <p:nvPicPr>
          <p:cNvPr descr="C:\Users\win7\Desktop\indir.png" id="190" name="Google Shape;19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3438" y="1571611"/>
            <a:ext cx="3714776" cy="5134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0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</a:pPr>
            <a:r>
              <a:t/>
            </a:r>
            <a:endParaRPr/>
          </a:p>
        </p:txBody>
      </p:sp>
      <p:sp>
        <p:nvSpPr>
          <p:cNvPr id="196" name="Google Shape;196;p10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68579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descr="C:\Users\win7\Downloads\WhatsApp Image 2022-02-10 at 18.43.57.jpeg" id="197" name="Google Shape;197;p10"/>
          <p:cNvPicPr preferRelativeResize="0"/>
          <p:nvPr/>
        </p:nvPicPr>
        <p:blipFill rotWithShape="1">
          <a:blip r:embed="rId3">
            <a:alphaModFix/>
          </a:blip>
          <a:srcRect b="0" l="1582" r="316" t="316"/>
          <a:stretch/>
        </p:blipFill>
        <p:spPr>
          <a:xfrm>
            <a:off x="357158" y="285728"/>
            <a:ext cx="4007332" cy="54292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win7\Downloads\WhatsApp Image 2022-02-10 at 18.15.23.jpeg" id="198" name="Google Shape;19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438" y="357166"/>
            <a:ext cx="4018388" cy="535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Gidiş-Sonlanım ve Tedavi</a:t>
            </a:r>
            <a:endParaRPr/>
          </a:p>
        </p:txBody>
      </p:sp>
      <p:sp>
        <p:nvSpPr>
          <p:cNvPr id="204" name="Google Shape;204;p11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Akademik sorun ve işsizlik daha sık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İletişim bozuklukları, motor koordinasyon bozukluğu, otizm, depresyon, bipolar bozukluğu, DEHB daha sık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Tedavide özel eğitim ve rehabilitasyon önerilir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2"/>
          <p:cNvSpPr txBox="1"/>
          <p:nvPr>
            <p:ph type="ctrTitle"/>
          </p:nvPr>
        </p:nvSpPr>
        <p:spPr>
          <a:xfrm>
            <a:off x="685800" y="1544525"/>
            <a:ext cx="7772400" cy="105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6200"/>
              <a:buFont typeface="Century Gothic"/>
              <a:buNone/>
            </a:pPr>
            <a:r>
              <a:rPr lang="tr-TR" sz="4400">
                <a:solidFill>
                  <a:srgbClr val="C00000"/>
                </a:solidFill>
              </a:rPr>
              <a:t>İLETİŞİM</a:t>
            </a:r>
            <a:r>
              <a:rPr lang="tr-TR" sz="4400">
                <a:solidFill>
                  <a:srgbClr val="C00000"/>
                </a:solidFill>
              </a:rPr>
              <a:t> BOZUKLUKLARI</a:t>
            </a:r>
            <a:endParaRPr sz="4400"/>
          </a:p>
        </p:txBody>
      </p:sp>
      <p:sp>
        <p:nvSpPr>
          <p:cNvPr id="210" name="Google Shape;210;p12"/>
          <p:cNvSpPr txBox="1"/>
          <p:nvPr>
            <p:ph idx="1" type="subTitle"/>
          </p:nvPr>
        </p:nvSpPr>
        <p:spPr>
          <a:xfrm>
            <a:off x="1371600" y="4935726"/>
            <a:ext cx="6400800" cy="6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764"/>
              <a:buNone/>
            </a:pPr>
            <a:r>
              <a:rPr lang="tr-TR" sz="1700"/>
              <a:t>Dr.Öğr.Üyesi Uğur Tekeoğlu</a:t>
            </a:r>
            <a:endParaRPr sz="1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764"/>
              <a:buNone/>
            </a:pPr>
            <a:r>
              <a:rPr lang="tr-TR" sz="1700"/>
              <a:t>Recep Tayyip Erdoğan Üniversitesi Tıp Fakültesi </a:t>
            </a:r>
            <a:endParaRPr sz="1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764"/>
              <a:buNone/>
            </a:pPr>
            <a:r>
              <a:rPr lang="tr-TR" sz="1700"/>
              <a:t>Çocuk ve Ergen Ruh Sağlığı ve Hastalıkları Anabilim Dalı </a:t>
            </a:r>
            <a:endParaRPr sz="1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6666"/>
              <a:buNone/>
            </a:pPr>
            <a:r>
              <a:t/>
            </a:r>
            <a:endParaRPr sz="1200"/>
          </a:p>
        </p:txBody>
      </p:sp>
      <p:pic>
        <p:nvPicPr>
          <p:cNvPr descr="C:\Users\win7\Desktop\unnamed (1).jpg" id="211" name="Google Shape;21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1802" y="2443840"/>
            <a:ext cx="3000396" cy="2209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3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İletişim Bozuklukları</a:t>
            </a:r>
            <a:endParaRPr/>
          </a:p>
        </p:txBody>
      </p:sp>
      <p:sp>
        <p:nvSpPr>
          <p:cNvPr id="217" name="Google Shape;217;p13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Özgül Dil Bozukluğu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Konuşma Sesi(Sesletim) Bozukluğu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Akıcı Konuşma Bozukluğu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Başka Türlü Adlandırılamayan İletişim Bz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Sosyal İletişim Bozukluğu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</a:pPr>
            <a:r>
              <a:t/>
            </a:r>
            <a:endParaRPr/>
          </a:p>
        </p:txBody>
      </p:sp>
      <p:sp>
        <p:nvSpPr>
          <p:cNvPr id="223" name="Google Shape;223;p14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Dil bileşenleri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Dilin içeriği (anlam/semantik)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Dilin biçimi: ses bilgisi (fonoloji), biçimbirim(morfoloji), sözdizimi(sentaks)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Dilin kullanımı (pragmatik)</a:t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51e2bdfdbd_0_20"/>
          <p:cNvSpPr txBox="1"/>
          <p:nvPr>
            <p:ph type="title"/>
          </p:nvPr>
        </p:nvSpPr>
        <p:spPr>
          <a:xfrm>
            <a:off x="731520" y="642594"/>
            <a:ext cx="76809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rgbClr val="C00000"/>
                </a:solidFill>
              </a:rPr>
              <a:t>Tanım ve Sınıflandırma</a:t>
            </a:r>
            <a:endParaRPr>
              <a:solidFill>
                <a:srgbClr val="C00000"/>
              </a:solidFill>
            </a:endParaRPr>
          </a:p>
        </p:txBody>
      </p:sp>
      <p:sp>
        <p:nvSpPr>
          <p:cNvPr id="113" name="Google Shape;113;g351e2bdfdbd_0_20"/>
          <p:cNvSpPr txBox="1"/>
          <p:nvPr>
            <p:ph idx="1" type="body"/>
          </p:nvPr>
        </p:nvSpPr>
        <p:spPr>
          <a:xfrm>
            <a:off x="731525" y="1706951"/>
            <a:ext cx="7680900" cy="4933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Gelişim döneminde ortaya çıkan, entelektüel işlevler ve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uyumsal davranışlarda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belirgin yetersizlik ile karakterizedir.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Zekâ geriliği ve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uyumsal işlevsellikte bozulma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birlikte olmalıdır.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DSM-5'e göre: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Zekâ testinden çok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günlük yaşam becerilerindeki işlevsellik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ön plandadır.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Sınıflandırma (DSM-5’e göre):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Hafif: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En yaygın (%85), ilkokul düzeyinde akademik başarı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Destekle bağımsız yaşayabilir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Orta: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Basit iletişim, sınırlı akademik beceriler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Kısmen bağımsızlık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Ağır: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Günlük yaşamda yoğun destek gerekir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Çok Ağır: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Tam bağımlılık, ciddi motor ve konuşma sorunları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Özgül Dil Bozukluğu</a:t>
            </a:r>
            <a:endParaRPr/>
          </a:p>
        </p:txBody>
      </p:sp>
      <p:sp>
        <p:nvSpPr>
          <p:cNvPr id="229" name="Google Shape;229;p15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Sözcük dağarcığının azlığı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Cümle yapılarının sınırlılığı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Söylem bozuklukları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Dil yeterliliği yaşına göre düşük, toplumsal ve akademik işlevsellikte bozulma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Belirtiler erken gelişim evresinde başlar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Bu bozukluk işitme bozukluğu gibi duyusal sorunlara ve genel gelişim gecikmesi, bilişsel yetersizlikle daha iyi açıklanamaz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6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Özgül Dil Bozukluğu</a:t>
            </a:r>
            <a:endParaRPr/>
          </a:p>
        </p:txBody>
      </p:sp>
      <p:sp>
        <p:nvSpPr>
          <p:cNvPr id="235" name="Google Shape;235;p16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Hafif-orta derece: Düşünce ve isteklerin konuşmaya çevrilmesinde sorun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Ağır derece: İfade edici dil yanında alıcı dilde de sorunlar vardır. 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3 yaş altı sıklık %10-15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Okul çağında sıklık %3-7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E&gt;K 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Ailesel olarak kümelenmiştir.</a:t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Özgül Dil Bozukluğu</a:t>
            </a:r>
            <a:endParaRPr/>
          </a:p>
        </p:txBody>
      </p:sp>
      <p:sp>
        <p:nvSpPr>
          <p:cNvPr id="241" name="Google Shape;241;p17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Etyoloji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Genetik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Çevresel</a:t>
            </a:r>
            <a:endParaRPr/>
          </a:p>
          <a:p>
            <a:pPr indent="-182879" lvl="2" marL="73152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</a:pPr>
            <a:r>
              <a:rPr lang="tr-TR"/>
              <a:t>Düşük SED</a:t>
            </a:r>
            <a:endParaRPr/>
          </a:p>
          <a:p>
            <a:pPr indent="-182879" lvl="2" marL="73152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</a:pPr>
            <a:r>
              <a:rPr lang="tr-TR"/>
              <a:t>Tek ebeveyn ya da geniş aile</a:t>
            </a:r>
            <a:endParaRPr/>
          </a:p>
          <a:p>
            <a:pPr indent="-182879" lvl="2" marL="73152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</a:pPr>
            <a:r>
              <a:rPr lang="tr-TR"/>
              <a:t>Gebelik, doğum komplikasyonları</a:t>
            </a:r>
            <a:endParaRPr/>
          </a:p>
          <a:p>
            <a:pPr indent="-182879" lvl="2" marL="73152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</a:pPr>
            <a:r>
              <a:rPr lang="tr-TR"/>
              <a:t>İhmal, istismar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Nörogelişimsel immatürite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Özgül dil süreçleri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İşitsel süreçler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8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Özgül Dil Bozukluğu</a:t>
            </a:r>
            <a:endParaRPr/>
          </a:p>
        </p:txBody>
      </p:sp>
      <p:sp>
        <p:nvSpPr>
          <p:cNvPr id="247" name="Google Shape;247;p18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Ayırıcı tanı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OSB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Bilişsel yetersizlik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Konuşmaya ilişkin yapılarda motor bozukluk(CP vs)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İşitme kaybı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Yoksunluk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Bilingualizm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Seçici konuşmazlık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9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Klinik Değerlendirme</a:t>
            </a:r>
            <a:endParaRPr/>
          </a:p>
        </p:txBody>
      </p:sp>
      <p:sp>
        <p:nvSpPr>
          <p:cNvPr id="253" name="Google Shape;253;p19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Anamnez ve psikiyatrik ve tıbbi muayene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Genel gelişimin değerlendirilmesi: Denver II, AGTE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İşitme değerlendirmesi: odyometri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Dil-konuşma değerlendirmesi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Ağız-yüz muayenesi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Alıcı dilin değerlendirilmesi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İfade edici dilin değerlendirilmesi</a:t>
            </a:r>
            <a:endParaRPr/>
          </a:p>
          <a:p>
            <a:pPr indent="-81279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0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Değerlendirme Araçları</a:t>
            </a:r>
            <a:endParaRPr/>
          </a:p>
        </p:txBody>
      </p:sp>
      <p:sp>
        <p:nvSpPr>
          <p:cNvPr id="259" name="Google Shape;259;p20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Türkçe İletişim Davranışları Gelişimi Envanteri (TİGE): Aileden alınan bilgiler 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Peabody Resim Kelime Eşleştirme Testi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Türkçe İfade Edici ve Alıcı Dil Testi (TİFALDİ)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Türkçe Erken Dil Gelişim Testi (TEDİL)</a:t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1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Özgül Dil Bozukluğu</a:t>
            </a:r>
            <a:endParaRPr/>
          </a:p>
        </p:txBody>
      </p:sp>
      <p:sp>
        <p:nvSpPr>
          <p:cNvPr id="265" name="Google Shape;265;p21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Eşhastalanım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En sık konuşma sesi bozukluğu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Özgül öğrenme güçlüğü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Gelişimsel koordinasyon bozukluğu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DEHB, KOKGB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Anksiyete, düşük benlik saygısı, sosyal işlevsellikte sorunlar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Davranış bozuklukları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2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Özgül Dil Bozukluğu</a:t>
            </a:r>
            <a:endParaRPr/>
          </a:p>
        </p:txBody>
      </p:sp>
      <p:sp>
        <p:nvSpPr>
          <p:cNvPr id="271" name="Google Shape;271;p22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Gidiş-Sonlanım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%50-80: Okul öncesi dönemde düzelir. Uzun dönemde öğrenme güçlüğü riski daha düşük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Okulun erken yıllarına kadar sürenlerde öğrenme güçlükleri ve arkadaş ilişkilerinde sorun daha sık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Alıcı dilde de gecikme olan şiddetli olgularda sonlanım daha da kötü. Öğrenme güçlükleri ve ek psikiyatrik boz daha sık. %25’i müdahale ile kısmi düzelme gösterir. 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Tedavide dil ve konuşma terapisi önerilir</a:t>
            </a:r>
            <a:endParaRPr/>
          </a:p>
          <a:p>
            <a:pPr indent="-81279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3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Konuşma Sesi Bozukluğu</a:t>
            </a:r>
            <a:endParaRPr/>
          </a:p>
        </p:txBody>
      </p:sp>
      <p:sp>
        <p:nvSpPr>
          <p:cNvPr id="277" name="Google Shape;277;p23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Konuşma sesini çıkarmada kronik bir güçlük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Toplumsal ve akademik işlevsellikte bozulma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Belirtiler erken gelişim evresinde başlar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Bu bozukluk yarık damak-dudak, CP, işitme bozukluğu gibi duyusal sorunlara ve genel gelişim gecikmesi, bilişsel yetersizlikle daha iyi açıklanamaz</a:t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4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Konuşma Sesi Bozukluğu</a:t>
            </a:r>
            <a:endParaRPr/>
          </a:p>
        </p:txBody>
      </p:sp>
      <p:sp>
        <p:nvSpPr>
          <p:cNvPr id="283" name="Google Shape;283;p24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En sık ı, r, s, z, t, ç seslerinde sorun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Yaygınlık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Okul öncesi: %3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6-7 yaş: %2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Ergenlikte: %0,5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E/K: 4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Ailesel kümelenme sık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İşitme değerlendirmesi gerekli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51e2bdfdbd_0_25"/>
          <p:cNvSpPr txBox="1"/>
          <p:nvPr>
            <p:ph type="title"/>
          </p:nvPr>
        </p:nvSpPr>
        <p:spPr>
          <a:xfrm>
            <a:off x="731520" y="642594"/>
            <a:ext cx="76809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rgbClr val="C00000"/>
                </a:solidFill>
              </a:rPr>
              <a:t>Etiyoloji</a:t>
            </a:r>
            <a:endParaRPr>
              <a:solidFill>
                <a:srgbClr val="C00000"/>
              </a:solidFill>
            </a:endParaRPr>
          </a:p>
        </p:txBody>
      </p:sp>
      <p:sp>
        <p:nvSpPr>
          <p:cNvPr id="119" name="Google Shape;119;g351e2bdfdbd_0_25"/>
          <p:cNvSpPr txBox="1"/>
          <p:nvPr>
            <p:ph idx="1" type="body"/>
          </p:nvPr>
        </p:nvSpPr>
        <p:spPr>
          <a:xfrm>
            <a:off x="731525" y="1804100"/>
            <a:ext cx="7680900" cy="4440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Prenatal (doğum öncesi):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Genetik sendromlar: Down, Fragile X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Metabolik hastalıklar: PKU, konjenital hipotiroidi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Enfeksiyonlar: TORCH (Toxoplasma, Rubella, CMV, Herpes)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Teratojen maruziyeti: alkol (FAS), ilaçlar, radyasyon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Perinatal (doğum sırasında):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Hipoksi, prematürite, doğum travması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Postnatal: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Menenjit, ensefalit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Travma, epilepsi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Yetersiz çevresel uyarım, aşırı ihmal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Etiyoloji vakaların %30–50'sinde belirlenebilir.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5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Konuşma Sesi Bozukluğu</a:t>
            </a:r>
            <a:endParaRPr/>
          </a:p>
        </p:txBody>
      </p:sp>
      <p:sp>
        <p:nvSpPr>
          <p:cNvPr id="289" name="Google Shape;289;p25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Ankara Artikülasyon Testi ve Türkçe Sesletim-Sesbilgisi Testi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Gidiş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Hafif-orta: %75’i 6 yaşa kadar düzelir. 8-9 yaşa kadar ilerlemeler olur. Müdahale olmazsa kalan olgular kronikleşir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Orta ve ağır olgulara tedavi önerilir 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6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Konuşma Sesi Bozukluğu</a:t>
            </a:r>
            <a:endParaRPr/>
          </a:p>
        </p:txBody>
      </p:sp>
      <p:sp>
        <p:nvSpPr>
          <p:cNvPr id="295" name="Google Shape;295;p26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Tedavide dil-konuşma terapisi önerilir.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Dil-konuşma terapisi ihtiyacı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Az ya da hiç konuşmayan 2 yaş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Ailesi tarafından zor anlaşılan 3 yaş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Başka insanlar tarafından zor anlaşılan 4 yaş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Sosyal etkileşimde kaçınan tüm çocuklar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Ebeveyn ya da öğretmenin sıkıntı duyması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7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Akıcı Konuşma Bozukluğu</a:t>
            </a:r>
            <a:endParaRPr/>
          </a:p>
        </p:txBody>
      </p:sp>
      <p:sp>
        <p:nvSpPr>
          <p:cNvPr id="301" name="Google Shape;301;p27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Ses ya da hece tekrarları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Ünsüz ve ünlü ses uzatmaları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Kırık sözcükler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Sesli ya da sessiz duraklama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Dolambaçlı konuşma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Sözcükler gerginlikle çıkarılır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Tek heceli tam sözcük yinelemeleri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Toplumsal ve akademik işlevsellikte bozulma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Belirtiler erken gelişim evresinde başlar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Bu bozukluk başka bir durumla daha iyi açıklanamaz</a:t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8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Akıcı Konuşma Bozukluğu</a:t>
            </a:r>
            <a:endParaRPr/>
          </a:p>
        </p:txBody>
      </p:sp>
      <p:sp>
        <p:nvSpPr>
          <p:cNvPr id="307" name="Google Shape;307;p28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%1-3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E/K: 4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Başlangıç 2-7 yaşlar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Olguların %98’in de başlangıç 10 yaş altı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Kendiliğinden düzelme oranları %80, ergenlik sonrası gidiş iyi değil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Ailesellik %50 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Dil-konuşma terapisi ve eşlik eden kaygı vb durumların tedavisi önerilir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9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Toplumsal İletişim Bozukluğu</a:t>
            </a:r>
            <a:endParaRPr/>
          </a:p>
        </p:txBody>
      </p:sp>
      <p:sp>
        <p:nvSpPr>
          <p:cNvPr id="313" name="Google Shape;313;p29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Toplumsal bağlamla uyumsuz olacak şekilde selamlama ve bilgi paylaşımı gibi toplumsal amaçlı iletişimde eksiklikler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Sınıfta, sokakta, çocuğa ve büyüğe karşı olduğundan daha değişik konuşma ve biçimsel dil kullanmaktan kaçınma gibi, içinde bulunulan durumla ya da dinleyen kişinin gereksinimleriyle eşleşecek biçimde iletişimi değiştirme yeteneğinde yetersizlik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0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Toplumsal İletişim Bozukluğu</a:t>
            </a:r>
            <a:endParaRPr/>
          </a:p>
        </p:txBody>
      </p:sp>
      <p:sp>
        <p:nvSpPr>
          <p:cNvPr id="319" name="Google Shape;319;p30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Sırayla konuşma, yanlış anlaşıldığında yeniden söyleme ve etkileşimi düzenlemek için sözel ve sözel olmayan simgeleri nasıl kullanacağını bilme gibi konuşmanın ve anlatmanın kurallarına uymada güçlük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Açıkça söylenmeyeni ve dilin dolaylı ya da mecazi anlatımlarını anlamada güçlükler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Toplumsal ve akademik işlevsellikte bozulma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Belirtiler erken gelişim evresinde başlar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Bu bozukluk başka bir durumla daha iyi açıklanama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1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Toplumsal İletişim Bozukluğu</a:t>
            </a:r>
            <a:endParaRPr/>
          </a:p>
        </p:txBody>
      </p:sp>
      <p:sp>
        <p:nvSpPr>
          <p:cNvPr id="325" name="Google Shape;325;p31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Kısıtlı tekrarlayıcı davranış, ilgi etkinlik yoktur.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Pragmatik Dil Becerileri Envanteri ile tarama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Klinik değerlendirme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Neyi nasıl söylüyor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Tonlama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Göz teması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Konuşma kuralları(sıra)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Sözel olmayan ipuçları ve mecazları anlaması 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Sosyal beceri eğitimi önerilir.</a:t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2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Başka Türlü Adlandırılamayan İletişim Bozukluğu</a:t>
            </a:r>
            <a:endParaRPr/>
          </a:p>
        </p:txBody>
      </p:sp>
      <p:sp>
        <p:nvSpPr>
          <p:cNvPr id="331" name="Google Shape;331;p32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Ses bozuklukları: Sesin titreşim, kalite, ton, rezonans, tokluğundaki anormallikler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Hiperfonksiyonel ses boz: Travmatik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Psikojenik ses bozukluğu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Post mutasyonel falsetto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%6-23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E&gt;K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İyi seyirli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Larinjektomi, glossektomi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Tedavi: Altta yatan sorunun tedavisi</a:t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51e2bdfdbd_0_30"/>
          <p:cNvSpPr txBox="1"/>
          <p:nvPr>
            <p:ph type="title"/>
          </p:nvPr>
        </p:nvSpPr>
        <p:spPr>
          <a:xfrm>
            <a:off x="731520" y="642594"/>
            <a:ext cx="76809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rgbClr val="C00000"/>
                </a:solidFill>
              </a:rPr>
              <a:t>Tanı</a:t>
            </a:r>
            <a:endParaRPr>
              <a:solidFill>
                <a:srgbClr val="C00000"/>
              </a:solidFill>
            </a:endParaRPr>
          </a:p>
        </p:txBody>
      </p:sp>
      <p:sp>
        <p:nvSpPr>
          <p:cNvPr id="125" name="Google Shape;125;g351e2bdfdbd_0_30"/>
          <p:cNvSpPr txBox="1"/>
          <p:nvPr>
            <p:ph idx="1" type="body"/>
          </p:nvPr>
        </p:nvSpPr>
        <p:spPr>
          <a:xfrm>
            <a:off x="731520" y="2103120"/>
            <a:ext cx="76809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Değerlendirme Basamakları: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Zekâ değerlendirmesi: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Wechsler, Stanford-Binet gibi testlerle IQ ölçümü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Uyumsal davranışlar: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Günlük yaşam, iletişim, sosyal beceriler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Vineland veya ABAS gibi ölçeklerle ölçülür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Gelişim öyküsü: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Motor, dil, sosyal gelişim takibi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Ek incelemeler (gerektiğinde):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Genetik testler, metabolik taramala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EEG, MR, işitme-görme taramalar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ı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51e2bdfdbd_0_35"/>
          <p:cNvSpPr txBox="1"/>
          <p:nvPr>
            <p:ph type="title"/>
          </p:nvPr>
        </p:nvSpPr>
        <p:spPr>
          <a:xfrm>
            <a:off x="731520" y="642594"/>
            <a:ext cx="76809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rgbClr val="C00000"/>
                </a:solidFill>
              </a:rPr>
              <a:t>Tedavi ve Yönetim</a:t>
            </a:r>
            <a:endParaRPr>
              <a:solidFill>
                <a:srgbClr val="C00000"/>
              </a:solidFill>
            </a:endParaRPr>
          </a:p>
        </p:txBody>
      </p:sp>
      <p:sp>
        <p:nvSpPr>
          <p:cNvPr id="131" name="Google Shape;131;g351e2bdfdbd_0_35"/>
          <p:cNvSpPr txBox="1"/>
          <p:nvPr>
            <p:ph idx="1" type="body"/>
          </p:nvPr>
        </p:nvSpPr>
        <p:spPr>
          <a:xfrm>
            <a:off x="731525" y="1761576"/>
            <a:ext cx="7680900" cy="448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Tedavi yaklaşımları: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Eğitim: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Bireyselleştirilmiş özel eğitim programları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Dil ve konuşma terapisi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Ergoterapi / Fizyoterapi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Davranış terapileri: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Uyum sorunlarına müdahale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Aile eğitimi ve destek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İlaç tedavisi: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Zihinsel yetersizlik için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doğrudan ilaç yoktur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Ancak eşlik eden durumlar (DEHB, epilepsi, anksiyete) için ilaç kullanılabilir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İzlem: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Multidisipliner yaklaşım gereklidir (psikiyatrist, çocuk nörologu, özel eğitim uzmanı)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"/>
          <p:cNvSpPr txBox="1"/>
          <p:nvPr>
            <p:ph type="ctrTitle"/>
          </p:nvPr>
        </p:nvSpPr>
        <p:spPr>
          <a:xfrm>
            <a:off x="899592" y="1229722"/>
            <a:ext cx="7198568" cy="13871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lang="tr-TR" sz="4400">
                <a:solidFill>
                  <a:srgbClr val="C00000"/>
                </a:solidFill>
              </a:rPr>
              <a:t>ÖZGÜL ÖĞRENME GÜÇLÜĞÜ</a:t>
            </a:r>
            <a:endParaRPr/>
          </a:p>
        </p:txBody>
      </p:sp>
      <p:sp>
        <p:nvSpPr>
          <p:cNvPr id="137" name="Google Shape;137;p1"/>
          <p:cNvSpPr txBox="1"/>
          <p:nvPr>
            <p:ph idx="1" type="subTitle"/>
          </p:nvPr>
        </p:nvSpPr>
        <p:spPr>
          <a:xfrm>
            <a:off x="1298475" y="4727025"/>
            <a:ext cx="6400800" cy="8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tr-TR" sz="1600"/>
              <a:t>Dr.Öğr.Üyesi Uğur Tekeoğlu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tr-TR" sz="1600"/>
              <a:t>Recep Tayyip Erdoğan Üniversitesi Tıp Fakültesi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tr-TR" sz="1600"/>
              <a:t>Çocuk ve Ergen Ruh Sağlığı ve Hastalıkları Anabilim Dalı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C:\Users\win7\Desktop\unnamed.jpg" id="138" name="Google Shape;13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1831" y="2583881"/>
            <a:ext cx="4220338" cy="2143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Tanı Ölçütleri</a:t>
            </a:r>
            <a:endParaRPr/>
          </a:p>
        </p:txBody>
      </p:sp>
      <p:sp>
        <p:nvSpPr>
          <p:cNvPr id="144" name="Google Shape;144;p2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Sözcük </a:t>
            </a:r>
            <a:r>
              <a:rPr lang="tr-TR">
                <a:solidFill>
                  <a:srgbClr val="C00000"/>
                </a:solidFill>
              </a:rPr>
              <a:t>okuma</a:t>
            </a:r>
            <a:r>
              <a:rPr lang="tr-TR"/>
              <a:t>nın </a:t>
            </a:r>
            <a:r>
              <a:rPr lang="tr-TR">
                <a:solidFill>
                  <a:srgbClr val="C00000"/>
                </a:solidFill>
              </a:rPr>
              <a:t>yanlış</a:t>
            </a:r>
            <a:r>
              <a:rPr lang="tr-TR"/>
              <a:t> ya da </a:t>
            </a:r>
            <a:r>
              <a:rPr lang="tr-TR">
                <a:solidFill>
                  <a:srgbClr val="C00000"/>
                </a:solidFill>
              </a:rPr>
              <a:t>yavaş</a:t>
            </a:r>
            <a:r>
              <a:rPr lang="tr-TR"/>
              <a:t> ve çok </a:t>
            </a:r>
            <a:r>
              <a:rPr lang="tr-TR">
                <a:solidFill>
                  <a:srgbClr val="C00000"/>
                </a:solidFill>
              </a:rPr>
              <a:t>çaba</a:t>
            </a:r>
            <a:r>
              <a:rPr lang="tr-TR"/>
              <a:t> gerektiriyor olması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>
                <a:solidFill>
                  <a:srgbClr val="C00000"/>
                </a:solidFill>
              </a:rPr>
              <a:t>Okunanı</a:t>
            </a:r>
            <a:r>
              <a:rPr lang="tr-TR"/>
              <a:t>n anlamını </a:t>
            </a:r>
            <a:r>
              <a:rPr lang="tr-TR">
                <a:solidFill>
                  <a:srgbClr val="C00000"/>
                </a:solidFill>
              </a:rPr>
              <a:t>anlama güç</a:t>
            </a:r>
            <a:r>
              <a:rPr lang="tr-TR"/>
              <a:t>lüğü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Harf harf söyleme/</a:t>
            </a:r>
            <a:r>
              <a:rPr lang="tr-TR">
                <a:solidFill>
                  <a:srgbClr val="C00000"/>
                </a:solidFill>
              </a:rPr>
              <a:t>yazma</a:t>
            </a:r>
            <a:r>
              <a:rPr lang="tr-TR"/>
              <a:t> </a:t>
            </a:r>
            <a:r>
              <a:rPr lang="tr-TR">
                <a:solidFill>
                  <a:srgbClr val="C00000"/>
                </a:solidFill>
              </a:rPr>
              <a:t>güç</a:t>
            </a:r>
            <a:r>
              <a:rPr lang="tr-TR"/>
              <a:t>lüğü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>
                <a:solidFill>
                  <a:srgbClr val="C00000"/>
                </a:solidFill>
              </a:rPr>
              <a:t>Yazılı anlatım güçlük</a:t>
            </a:r>
            <a:r>
              <a:rPr lang="tr-TR"/>
              <a:t>leri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>
                <a:solidFill>
                  <a:srgbClr val="C00000"/>
                </a:solidFill>
              </a:rPr>
              <a:t>Sayı</a:t>
            </a:r>
            <a:r>
              <a:rPr lang="tr-TR"/>
              <a:t> algısı, sayı gerçekleri ya da </a:t>
            </a:r>
            <a:r>
              <a:rPr lang="tr-TR">
                <a:solidFill>
                  <a:srgbClr val="C00000"/>
                </a:solidFill>
              </a:rPr>
              <a:t>hesaplama güçlük</a:t>
            </a:r>
            <a:r>
              <a:rPr lang="tr-TR"/>
              <a:t>leri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>
                <a:solidFill>
                  <a:srgbClr val="C00000"/>
                </a:solidFill>
              </a:rPr>
              <a:t>Sayısal akıl yürütme güçlük</a:t>
            </a:r>
            <a:r>
              <a:rPr lang="tr-TR"/>
              <a:t>leri</a:t>
            </a:r>
            <a:endParaRPr/>
          </a:p>
        </p:txBody>
      </p:sp>
      <p:sp>
        <p:nvSpPr>
          <p:cNvPr id="145" name="Google Shape;145;p2"/>
          <p:cNvSpPr txBox="1"/>
          <p:nvPr/>
        </p:nvSpPr>
        <p:spPr>
          <a:xfrm>
            <a:off x="5436096" y="5517232"/>
            <a:ext cx="183806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r-TR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 az 6 ay süre ile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Tanı Ölçütleri</a:t>
            </a:r>
            <a:endParaRPr/>
          </a:p>
        </p:txBody>
      </p:sp>
      <p:sp>
        <p:nvSpPr>
          <p:cNvPr id="151" name="Google Shape;151;p3"/>
          <p:cNvSpPr txBox="1"/>
          <p:nvPr>
            <p:ph idx="1" type="body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Kronolojik yaşına göre beklenenden önemli ölçüde akademik gerilik</a:t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Eğitsel yetersizlik, düzeltilmemiş duyma ve görme sorunları, bilişsel yetersizlik, konuşulan dilin tam bilinmemesi, başka bir psikiyatrik bozuklukla daha iyi açıklanamaz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Okuma bozukluğu ile giden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Yazılı anlatım bozukluğu ile giden</a:t>
            </a:r>
            <a:endParaRPr/>
          </a:p>
          <a:p>
            <a:pPr indent="-182880" lvl="1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</a:pPr>
            <a:r>
              <a:rPr lang="tr-TR"/>
              <a:t>Sayısal(matematik) bozukluk ile giden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"/>
          <p:cNvSpPr txBox="1"/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entury Gothic"/>
              <a:buNone/>
            </a:pPr>
            <a:r>
              <a:rPr lang="tr-TR">
                <a:solidFill>
                  <a:srgbClr val="C00000"/>
                </a:solidFill>
              </a:rPr>
              <a:t>Öğrenme-Dikkat</a:t>
            </a:r>
            <a:endParaRPr>
              <a:solidFill>
                <a:srgbClr val="C00000"/>
              </a:solidFill>
            </a:endParaRPr>
          </a:p>
        </p:txBody>
      </p:sp>
      <p:sp>
        <p:nvSpPr>
          <p:cNvPr id="157" name="Google Shape;157;p4"/>
          <p:cNvSpPr txBox="1"/>
          <p:nvPr>
            <p:ph idx="1" type="body"/>
          </p:nvPr>
        </p:nvSpPr>
        <p:spPr>
          <a:xfrm>
            <a:off x="628650" y="2125266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Öğrenme ile ilgili sorunlar</a:t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68579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182880" lvl="0" marL="18288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</a:pPr>
            <a:r>
              <a:rPr lang="tr-TR"/>
              <a:t>Okuma muayenesi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58" name="Google Shape;158;p4"/>
          <p:cNvSpPr txBox="1"/>
          <p:nvPr/>
        </p:nvSpPr>
        <p:spPr>
          <a:xfrm>
            <a:off x="666675" y="2575128"/>
            <a:ext cx="7715250" cy="923330"/>
          </a:xfrm>
          <a:prstGeom prst="rect">
            <a:avLst/>
          </a:prstGeom>
          <a:solidFill>
            <a:srgbClr val="DFECEC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05740" lvl="0" marL="205740" marR="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50"/>
              <a:buFont typeface="Noto Sans Symbols"/>
              <a:buChar char="⚫"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Harf atlama (DEHB), Harf karıştırma (ÖÖG), Ayna görüntüsü (ÖÖG), Sonunu uydurma (DEHB)</a:t>
            </a:r>
            <a:endParaRPr/>
          </a:p>
          <a:p>
            <a:pPr indent="-205740" lvl="0" marL="205740" marR="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50"/>
              <a:buFont typeface="Noto Sans Symbols"/>
              <a:buChar char="⚫"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Yavaşlık (ÖÖG), Noktalama ve harflerde noktaları unutma (DEHB, ÖÖG)</a:t>
            </a:r>
            <a:endParaRPr/>
          </a:p>
          <a:p>
            <a:pPr indent="-205740" lvl="0" marL="205740" marR="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50"/>
              <a:buFont typeface="Noto Sans Symbols"/>
              <a:buChar char="⚫"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Dikte zorluğu (ÖÖG), Bakarak yazarken satır atlama (DEHB, ÖÖG)</a:t>
            </a:r>
            <a:endParaRPr/>
          </a:p>
        </p:txBody>
      </p:sp>
      <p:sp>
        <p:nvSpPr>
          <p:cNvPr id="159" name="Google Shape;159;p4"/>
          <p:cNvSpPr txBox="1"/>
          <p:nvPr/>
        </p:nvSpPr>
        <p:spPr>
          <a:xfrm>
            <a:off x="672142" y="3780068"/>
            <a:ext cx="7740337" cy="2169825"/>
          </a:xfrm>
          <a:prstGeom prst="rect">
            <a:avLst/>
          </a:prstGeom>
          <a:solidFill>
            <a:srgbClr val="BFD9D8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Eğer çocuk okula zamanında başlamış (&gt;72 ay) ve uygun bir eğitim almış ise ilk dönem sonunda okumayı öğrenir.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Öğrenemedi ise araştırılmalı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Okuma hızı: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1. sınıf (50)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2. sınıf (70-75)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3. sınıf (80-90)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4. sınıf (90-100)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5. sınıf (100-120)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35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Yavaş okuma: ÖÖG, Bilişsel yetersizlik, DEHB, OSB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abun">
  <a:themeElements>
    <a:clrScheme name="Sabun">
      <a:dk1>
        <a:srgbClr val="000000"/>
      </a:dk1>
      <a:lt1>
        <a:srgbClr val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2021-10-05T17:53:55Z</dcterms:created>
  <dc:creator>win7</dc:creator>
</cp:coreProperties>
</file>