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297" r:id="rId46"/>
    <p:sldId id="298" r:id="rId47"/>
    <p:sldId id="299" r:id="rId48"/>
    <p:sldId id="300" r:id="rId49"/>
  </p:sldIdLst>
  <p:sldSz cy="6858000" cx="12192000"/>
  <p:notesSz cx="6858000" cy="9144000"/>
  <p:embeddedFontLst>
    <p:embeddedFont>
      <p:font typeface="Roboto"/>
      <p:regular r:id="rId50"/>
      <p:bold r:id="rId51"/>
      <p:italic r:id="rId52"/>
      <p:boldItalic r:id="rId53"/>
    </p:embeddedFont>
    <p:embeddedFont>
      <p:font typeface="Merriweather"/>
      <p:regular r:id="rId54"/>
      <p:bold r:id="rId55"/>
      <p:italic r:id="rId56"/>
      <p:boldItalic r:id="rId57"/>
    </p:embeddedFont>
    <p:embeddedFont>
      <p:font typeface="Century Gothic"/>
      <p:regular r:id="rId58"/>
      <p:bold r:id="rId59"/>
      <p:italic r:id="rId60"/>
      <p:boldItalic r:id="rId6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62" roundtripDataSignature="AMtx7mhb7iHhz6qHE07i4z9Wewp8Be6rs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slide" Target="slides/slide40.xml"/><Relationship Id="rId43" Type="http://schemas.openxmlformats.org/officeDocument/2006/relationships/slide" Target="slides/slide39.xml"/><Relationship Id="rId46" Type="http://schemas.openxmlformats.org/officeDocument/2006/relationships/slide" Target="slides/slide42.xml"/><Relationship Id="rId45" Type="http://schemas.openxmlformats.org/officeDocument/2006/relationships/slide" Target="slides/slide41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slide" Target="slides/slide44.xml"/><Relationship Id="rId47" Type="http://schemas.openxmlformats.org/officeDocument/2006/relationships/slide" Target="slides/slide43.xml"/><Relationship Id="rId49" Type="http://schemas.openxmlformats.org/officeDocument/2006/relationships/slide" Target="slides/slide4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62" Type="http://customschemas.google.com/relationships/presentationmetadata" Target="metadata"/><Relationship Id="rId61" Type="http://schemas.openxmlformats.org/officeDocument/2006/relationships/font" Target="fonts/CenturyGothic-boldItalic.fntdata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60" Type="http://schemas.openxmlformats.org/officeDocument/2006/relationships/font" Target="fonts/CenturyGothic-italic.fntdata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51" Type="http://schemas.openxmlformats.org/officeDocument/2006/relationships/font" Target="fonts/Roboto-bold.fntdata"/><Relationship Id="rId50" Type="http://schemas.openxmlformats.org/officeDocument/2006/relationships/font" Target="fonts/Roboto-regular.fntdata"/><Relationship Id="rId53" Type="http://schemas.openxmlformats.org/officeDocument/2006/relationships/font" Target="fonts/Roboto-boldItalic.fntdata"/><Relationship Id="rId52" Type="http://schemas.openxmlformats.org/officeDocument/2006/relationships/font" Target="fonts/Roboto-italic.fntdata"/><Relationship Id="rId11" Type="http://schemas.openxmlformats.org/officeDocument/2006/relationships/slide" Target="slides/slide7.xml"/><Relationship Id="rId55" Type="http://schemas.openxmlformats.org/officeDocument/2006/relationships/font" Target="fonts/Merriweather-bold.fntdata"/><Relationship Id="rId10" Type="http://schemas.openxmlformats.org/officeDocument/2006/relationships/slide" Target="slides/slide6.xml"/><Relationship Id="rId54" Type="http://schemas.openxmlformats.org/officeDocument/2006/relationships/font" Target="fonts/Merriweather-regular.fntdata"/><Relationship Id="rId13" Type="http://schemas.openxmlformats.org/officeDocument/2006/relationships/slide" Target="slides/slide9.xml"/><Relationship Id="rId57" Type="http://schemas.openxmlformats.org/officeDocument/2006/relationships/font" Target="fonts/Merriweather-boldItalic.fntdata"/><Relationship Id="rId12" Type="http://schemas.openxmlformats.org/officeDocument/2006/relationships/slide" Target="slides/slide8.xml"/><Relationship Id="rId56" Type="http://schemas.openxmlformats.org/officeDocument/2006/relationships/font" Target="fonts/Merriweather-italic.fntdata"/><Relationship Id="rId15" Type="http://schemas.openxmlformats.org/officeDocument/2006/relationships/slide" Target="slides/slide11.xml"/><Relationship Id="rId59" Type="http://schemas.openxmlformats.org/officeDocument/2006/relationships/font" Target="fonts/CenturyGothic-bold.fntdata"/><Relationship Id="rId14" Type="http://schemas.openxmlformats.org/officeDocument/2006/relationships/slide" Target="slides/slide10.xml"/><Relationship Id="rId58" Type="http://schemas.openxmlformats.org/officeDocument/2006/relationships/font" Target="fonts/CenturyGothic-regular.fntdata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tr-TR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5" name="Google Shape;155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3" name="Google Shape;183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351c050f154_0_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351c050f154_0_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g351c050f154_0_3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351c050f154_0_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0" name="Google Shape;270;g351c050f154_0_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g351c050f154_0_5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351c050f154_0_5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Google Shape;277;g351c050f154_0_5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g351c050f154_0_5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351c050f154_0_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351c050f154_0_6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g351c050f154_0_6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351c050f154_0_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351c050f154_0_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9" name="Google Shape;299;g351c050f154_0_7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g351c050f154_0_8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5" name="Google Shape;305;g351c050f154_0_8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6" name="Google Shape;306;g351c050f154_0_8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2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p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351c050f154_0_9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351c050f154_0_9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3" name="Google Shape;333;g351c050f154_0_9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51c050f154_0_10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351c050f154_0_10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0" name="Google Shape;340;g351c050f154_0_10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6" name="Google Shape;346;p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351c050f154_0_10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351c050f154_0_10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g351c050f154_0_10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g351d6751c9d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8" name="Google Shape;378;g351d6751c9d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9" name="Google Shape;379;g351d6751c9d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351d6751c9d_0_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351d6751c9d_0_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g351d6751c9d_0_1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4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2" name="Google Shape;392;p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4" name="Shape 4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" name="Google Shape;415;g351d6751c9d_0_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6" name="Google Shape;416;g351d6751c9d_0_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g351d6751c9d_0_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51c050f154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51c050f154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g351c050f154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p4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3" name="Google Shape;423;p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351d6751c9d_0_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8" name="Google Shape;428;g351d6751c9d_0_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g351d6751c9d_0_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351d6751c9d_0_2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5" name="Google Shape;435;g351d6751c9d_0_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6" name="Google Shape;436;g351d6751c9d_0_2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351d6751c9d_0_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" name="Google Shape;442;g351d6751c9d_0_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3" name="Google Shape;443;g351d6751c9d_0_3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g351d6751c9d_0_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0" name="Google Shape;450;g351d6751c9d_0_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1" name="Google Shape;451;g351d6751c9d_0_4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g351d6751c9d_0_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7" name="Google Shape;457;g351d6751c9d_0_5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8" name="Google Shape;458;g351d6751c9d_0_5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g351d6751c9d_0_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4" name="Google Shape;464;g351d6751c9d_0_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5" name="Google Shape;465;g351d6751c9d_0_4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g351d6751c9d_0_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1" name="Google Shape;471;g351d6751c9d_0_6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2" name="Google Shape;472;g351d6751c9d_0_6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Google Shape;477;g351d6751c9d_0_7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78" name="Google Shape;478;g351d6751c9d_0_7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9" name="Google Shape;479;g351d6751c9d_0_7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g351d6751c9d_0_7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5" name="Google Shape;485;g351d6751c9d_0_7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6" name="Google Shape;486;g351d6751c9d_0_7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351d6751c9d_0_3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351d6751c9d_0_3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351d6751c9d_0_34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0" name="Shape 4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" name="Google Shape;491;g351d6751c9d_0_8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2" name="Google Shape;492;g351d6751c9d_0_8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3" name="Google Shape;493;g351d6751c9d_0_8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Google Shape;499;g351d6751c9d_0_9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0" name="Google Shape;500;g351d6751c9d_0_9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1" name="Google Shape;501;g351d6751c9d_0_9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Google Shape;506;g351d6751c9d_0_10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7" name="Google Shape;507;g351d6751c9d_0_10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8" name="Google Shape;508;g351d6751c9d_0_10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2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351d6751c9d_0_10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4" name="Google Shape;514;g351d6751c9d_0_10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5" name="Google Shape;515;g351d6751c9d_0_10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9" name="Shape 5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Google Shape;520;g351d6751c9d_0_1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1" name="Google Shape;521;g351d6751c9d_0_1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2" name="Google Shape;522;g351d6751c9d_0_11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Google Shape;527;g351d6751c9d_0_1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8" name="Google Shape;528;g351d6751c9d_0_1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9" name="Google Shape;529;g351d6751c9d_0_1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351c050f154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351c050f154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g351c050f154_0_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51c050f154_0_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51c050f154_0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g351c050f154_0_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351c050f154_0_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351c050f154_0_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351c050f154_0_2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351c050f154_0_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351c050f154_0_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351c050f154_0_2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351d6751c9d_0_3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351d6751c9d_0_35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351d6751c9d_0_35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351d6751c9d_0_286"/>
          <p:cNvSpPr/>
          <p:nvPr/>
        </p:nvSpPr>
        <p:spPr>
          <a:xfrm>
            <a:off x="-167" y="0"/>
            <a:ext cx="12192029" cy="5863987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5" name="Google Shape;15;g351d6751c9d_0_286"/>
          <p:cNvSpPr txBox="1"/>
          <p:nvPr>
            <p:ph type="ctrTitle"/>
          </p:nvPr>
        </p:nvSpPr>
        <p:spPr>
          <a:xfrm>
            <a:off x="415600" y="719633"/>
            <a:ext cx="11360700" cy="1710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6" name="Google Shape;16;g351d6751c9d_0_286"/>
          <p:cNvSpPr txBox="1"/>
          <p:nvPr>
            <p:ph idx="1" type="subTitle"/>
          </p:nvPr>
        </p:nvSpPr>
        <p:spPr>
          <a:xfrm>
            <a:off x="415600" y="2504747"/>
            <a:ext cx="5656800" cy="984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21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21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21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21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21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21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21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21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 sz="21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7" name="Google Shape;17;g351d6751c9d_0_286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351d6751c9d_0_331"/>
          <p:cNvSpPr txBox="1"/>
          <p:nvPr>
            <p:ph hasCustomPrompt="1" type="title"/>
          </p:nvPr>
        </p:nvSpPr>
        <p:spPr>
          <a:xfrm>
            <a:off x="415667" y="1108233"/>
            <a:ext cx="7113300" cy="16596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300"/>
              <a:buNone/>
              <a:defRPr sz="133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300"/>
              <a:buNone/>
              <a:defRPr sz="133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300"/>
              <a:buNone/>
              <a:defRPr sz="133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300"/>
              <a:buNone/>
              <a:defRPr sz="133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300"/>
              <a:buNone/>
              <a:defRPr sz="133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300"/>
              <a:buNone/>
              <a:defRPr sz="133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300"/>
              <a:buNone/>
              <a:defRPr sz="133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300"/>
              <a:buNone/>
              <a:defRPr sz="133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300"/>
              <a:buNone/>
              <a:defRPr sz="133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g351d6751c9d_0_331"/>
          <p:cNvSpPr txBox="1"/>
          <p:nvPr>
            <p:ph idx="1" type="body"/>
          </p:nvPr>
        </p:nvSpPr>
        <p:spPr>
          <a:xfrm>
            <a:off x="415600" y="2828567"/>
            <a:ext cx="7113300" cy="1256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Char char="●"/>
              <a:defRPr>
                <a:solidFill>
                  <a:schemeClr val="accent2"/>
                </a:solidFill>
              </a:defRPr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○"/>
              <a:defRPr>
                <a:solidFill>
                  <a:schemeClr val="accent2"/>
                </a:solidFill>
              </a:defRPr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■"/>
              <a:defRPr>
                <a:solidFill>
                  <a:schemeClr val="accent2"/>
                </a:solidFill>
              </a:defRPr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●"/>
              <a:defRPr>
                <a:solidFill>
                  <a:schemeClr val="accent2"/>
                </a:solidFill>
              </a:defRPr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○"/>
              <a:defRPr>
                <a:solidFill>
                  <a:schemeClr val="accent2"/>
                </a:solidFill>
              </a:defRPr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■"/>
              <a:defRPr>
                <a:solidFill>
                  <a:schemeClr val="accent2"/>
                </a:solidFill>
              </a:defRPr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●"/>
              <a:defRPr>
                <a:solidFill>
                  <a:schemeClr val="accent2"/>
                </a:solidFill>
              </a:defRPr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○"/>
              <a:defRPr>
                <a:solidFill>
                  <a:schemeClr val="accent2"/>
                </a:solidFill>
              </a:defRPr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61" name="Google Shape;61;g351d6751c9d_0_331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51d6751c9d_0_335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şlık ve İçerik" type="obj">
  <p:cSld name="OBJECT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351d6751c9d_0_337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66" name="Google Shape;66;g351d6751c9d_0_337"/>
          <p:cNvSpPr txBox="1"/>
          <p:nvPr>
            <p:ph idx="1" type="body"/>
          </p:nvPr>
        </p:nvSpPr>
        <p:spPr>
          <a:xfrm>
            <a:off x="1066800" y="2103120"/>
            <a:ext cx="10058400" cy="39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●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800"/>
              <a:buChar char="○"/>
              <a:defRPr/>
            </a:lvl2pPr>
            <a:lvl3pPr indent="-342900" lvl="2" marL="1371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3pPr>
            <a:lvl4pPr indent="-342900" lvl="3" marL="18288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algn="l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67" name="Google Shape;67;g351d6751c9d_0_337"/>
          <p:cNvSpPr txBox="1"/>
          <p:nvPr>
            <p:ph idx="10" type="dt"/>
          </p:nvPr>
        </p:nvSpPr>
        <p:spPr>
          <a:xfrm>
            <a:off x="274320" y="6307672"/>
            <a:ext cx="27432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g351d6751c9d_0_337"/>
          <p:cNvSpPr txBox="1"/>
          <p:nvPr>
            <p:ph idx="11" type="ftr"/>
          </p:nvPr>
        </p:nvSpPr>
        <p:spPr>
          <a:xfrm>
            <a:off x="3489960" y="6307672"/>
            <a:ext cx="52122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9" name="Google Shape;69;g351d6751c9d_0_337"/>
          <p:cNvSpPr txBox="1"/>
          <p:nvPr>
            <p:ph idx="12" type="sldNum"/>
          </p:nvPr>
        </p:nvSpPr>
        <p:spPr>
          <a:xfrm>
            <a:off x="10469880" y="6307672"/>
            <a:ext cx="1463100" cy="274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lnSpcReduction="10000"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g351d6751c9d_0_291"/>
          <p:cNvSpPr/>
          <p:nvPr/>
        </p:nvSpPr>
        <p:spPr>
          <a:xfrm>
            <a:off x="0" y="64132"/>
            <a:ext cx="12192029" cy="5863987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20" name="Google Shape;20;g351d6751c9d_0_291"/>
          <p:cNvSpPr/>
          <p:nvPr/>
        </p:nvSpPr>
        <p:spPr>
          <a:xfrm>
            <a:off x="0" y="0"/>
            <a:ext cx="12192029" cy="5863987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21" name="Google Shape;21;g351d6751c9d_0_291"/>
          <p:cNvSpPr txBox="1"/>
          <p:nvPr>
            <p:ph type="title"/>
          </p:nvPr>
        </p:nvSpPr>
        <p:spPr>
          <a:xfrm>
            <a:off x="415600" y="719633"/>
            <a:ext cx="11360700" cy="1710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22" name="Google Shape;22;g351d6751c9d_0_291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g351d6751c9d_0_296"/>
          <p:cNvSpPr/>
          <p:nvPr/>
        </p:nvSpPr>
        <p:spPr>
          <a:xfrm>
            <a:off x="0" y="0"/>
            <a:ext cx="57519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g351d6751c9d_0_296"/>
          <p:cNvSpPr/>
          <p:nvPr/>
        </p:nvSpPr>
        <p:spPr>
          <a:xfrm>
            <a:off x="0" y="58833"/>
            <a:ext cx="5751356" cy="5865687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6" name="Google Shape;26;g351d6751c9d_0_296"/>
          <p:cNvSpPr/>
          <p:nvPr/>
        </p:nvSpPr>
        <p:spPr>
          <a:xfrm>
            <a:off x="-167" y="0"/>
            <a:ext cx="5755723" cy="5860653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7" name="Google Shape;27;g351d6751c9d_0_296"/>
          <p:cNvSpPr txBox="1"/>
          <p:nvPr>
            <p:ph type="title"/>
          </p:nvPr>
        </p:nvSpPr>
        <p:spPr>
          <a:xfrm>
            <a:off x="415633" y="667900"/>
            <a:ext cx="4941900" cy="3345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8" name="Google Shape;28;g351d6751c9d_0_296"/>
          <p:cNvSpPr txBox="1"/>
          <p:nvPr>
            <p:ph idx="1" type="body"/>
          </p:nvPr>
        </p:nvSpPr>
        <p:spPr>
          <a:xfrm>
            <a:off x="6192900" y="667900"/>
            <a:ext cx="5555100" cy="54648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29" name="Google Shape;29;g351d6751c9d_0_296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g351d6751c9d_0_303"/>
          <p:cNvSpPr/>
          <p:nvPr/>
        </p:nvSpPr>
        <p:spPr>
          <a:xfrm>
            <a:off x="0" y="0"/>
            <a:ext cx="12192000" cy="1702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g351d6751c9d_0_303"/>
          <p:cNvSpPr txBox="1"/>
          <p:nvPr>
            <p:ph type="title"/>
          </p:nvPr>
        </p:nvSpPr>
        <p:spPr>
          <a:xfrm>
            <a:off x="415633" y="667900"/>
            <a:ext cx="11360700" cy="8316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3" name="Google Shape;33;g351d6751c9d_0_303"/>
          <p:cNvSpPr txBox="1"/>
          <p:nvPr>
            <p:ph idx="1" type="body"/>
          </p:nvPr>
        </p:nvSpPr>
        <p:spPr>
          <a:xfrm>
            <a:off x="415600" y="2007600"/>
            <a:ext cx="5333100" cy="41016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34" name="Google Shape;34;g351d6751c9d_0_303"/>
          <p:cNvSpPr txBox="1"/>
          <p:nvPr>
            <p:ph idx="2" type="body"/>
          </p:nvPr>
        </p:nvSpPr>
        <p:spPr>
          <a:xfrm>
            <a:off x="6443200" y="2007600"/>
            <a:ext cx="5333100" cy="41016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35" name="Google Shape;35;g351d6751c9d_0_303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351d6751c9d_0_309"/>
          <p:cNvSpPr/>
          <p:nvPr/>
        </p:nvSpPr>
        <p:spPr>
          <a:xfrm>
            <a:off x="0" y="0"/>
            <a:ext cx="12192000" cy="1702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g351d6751c9d_0_309"/>
          <p:cNvSpPr txBox="1"/>
          <p:nvPr>
            <p:ph type="title"/>
          </p:nvPr>
        </p:nvSpPr>
        <p:spPr>
          <a:xfrm>
            <a:off x="415633" y="667900"/>
            <a:ext cx="11360700" cy="8316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g351d6751c9d_0_309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351d6751c9d_0_313"/>
          <p:cNvSpPr/>
          <p:nvPr/>
        </p:nvSpPr>
        <p:spPr>
          <a:xfrm>
            <a:off x="0" y="0"/>
            <a:ext cx="50193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g351d6751c9d_0_313"/>
          <p:cNvSpPr txBox="1"/>
          <p:nvPr>
            <p:ph type="title"/>
          </p:nvPr>
        </p:nvSpPr>
        <p:spPr>
          <a:xfrm>
            <a:off x="415633" y="667900"/>
            <a:ext cx="4170000" cy="2438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3" name="Google Shape;43;g351d6751c9d_0_313"/>
          <p:cNvSpPr txBox="1"/>
          <p:nvPr>
            <p:ph idx="1" type="body"/>
          </p:nvPr>
        </p:nvSpPr>
        <p:spPr>
          <a:xfrm>
            <a:off x="415600" y="3187533"/>
            <a:ext cx="4170000" cy="30639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700"/>
              <a:buChar char="●"/>
              <a:defRPr>
                <a:solidFill>
                  <a:schemeClr val="accent2"/>
                </a:solidFill>
              </a:defRPr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○"/>
              <a:defRPr>
                <a:solidFill>
                  <a:schemeClr val="accent2"/>
                </a:solidFill>
              </a:defRPr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■"/>
              <a:defRPr>
                <a:solidFill>
                  <a:schemeClr val="accent2"/>
                </a:solidFill>
              </a:defRPr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●"/>
              <a:defRPr>
                <a:solidFill>
                  <a:schemeClr val="accent2"/>
                </a:solidFill>
              </a:defRPr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○"/>
              <a:defRPr>
                <a:solidFill>
                  <a:schemeClr val="accent2"/>
                </a:solidFill>
              </a:defRPr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■"/>
              <a:defRPr>
                <a:solidFill>
                  <a:schemeClr val="accent2"/>
                </a:solidFill>
              </a:defRPr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●"/>
              <a:defRPr>
                <a:solidFill>
                  <a:schemeClr val="accent2"/>
                </a:solidFill>
              </a:defRPr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○"/>
              <a:defRPr>
                <a:solidFill>
                  <a:schemeClr val="accent2"/>
                </a:solidFill>
              </a:defRPr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5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4" name="Google Shape;44;g351d6751c9d_0_313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g351d6751c9d_0_318"/>
          <p:cNvSpPr txBox="1"/>
          <p:nvPr>
            <p:ph type="title"/>
          </p:nvPr>
        </p:nvSpPr>
        <p:spPr>
          <a:xfrm>
            <a:off x="415567" y="1064800"/>
            <a:ext cx="8330400" cy="4728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7" name="Google Shape;47;g351d6751c9d_0_318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351d6751c9d_0_321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" name="Google Shape;50;g351d6751c9d_0_321"/>
          <p:cNvSpPr txBox="1"/>
          <p:nvPr>
            <p:ph type="title"/>
          </p:nvPr>
        </p:nvSpPr>
        <p:spPr>
          <a:xfrm>
            <a:off x="415067" y="667900"/>
            <a:ext cx="4939200" cy="2732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7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g351d6751c9d_0_321"/>
          <p:cNvSpPr txBox="1"/>
          <p:nvPr>
            <p:ph idx="1" type="subTitle"/>
          </p:nvPr>
        </p:nvSpPr>
        <p:spPr>
          <a:xfrm>
            <a:off x="406400" y="3502300"/>
            <a:ext cx="4939200" cy="1235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21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21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21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21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21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21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21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21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sz="21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2" name="Google Shape;52;g351d6751c9d_0_321"/>
          <p:cNvSpPr txBox="1"/>
          <p:nvPr>
            <p:ph idx="2" type="body"/>
          </p:nvPr>
        </p:nvSpPr>
        <p:spPr>
          <a:xfrm>
            <a:off x="6505367" y="667900"/>
            <a:ext cx="5271900" cy="54819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53" name="Google Shape;53;g351d6751c9d_0_321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351d6751c9d_0_327"/>
          <p:cNvSpPr/>
          <p:nvPr/>
        </p:nvSpPr>
        <p:spPr>
          <a:xfrm>
            <a:off x="0" y="5825333"/>
            <a:ext cx="12192000" cy="1032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g351d6751c9d_0_327"/>
          <p:cNvSpPr txBox="1"/>
          <p:nvPr>
            <p:ph idx="1" type="body"/>
          </p:nvPr>
        </p:nvSpPr>
        <p:spPr>
          <a:xfrm>
            <a:off x="415600" y="6028533"/>
            <a:ext cx="10639200" cy="6141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7" name="Google Shape;57;g351d6751c9d_0_327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radigm">
    <p:bg>
      <p:bgPr>
        <a:solidFill>
          <a:srgbClr val="F3F3F3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351d6751c9d_0_282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700"/>
              <a:buFont typeface="Merriweather"/>
              <a:buNone/>
              <a:defRPr sz="37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700"/>
              <a:buFont typeface="Merriweather"/>
              <a:buNone/>
              <a:defRPr sz="37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700"/>
              <a:buFont typeface="Merriweather"/>
              <a:buNone/>
              <a:defRPr sz="37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700"/>
              <a:buFont typeface="Merriweather"/>
              <a:buNone/>
              <a:defRPr sz="37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700"/>
              <a:buFont typeface="Merriweather"/>
              <a:buNone/>
              <a:defRPr sz="37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700"/>
              <a:buFont typeface="Merriweather"/>
              <a:buNone/>
              <a:defRPr sz="37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700"/>
              <a:buFont typeface="Merriweather"/>
              <a:buNone/>
              <a:defRPr sz="37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700"/>
              <a:buFont typeface="Merriweather"/>
              <a:buNone/>
              <a:defRPr sz="37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700"/>
              <a:buFont typeface="Merriweather"/>
              <a:buNone/>
              <a:defRPr sz="37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11" name="Google Shape;11;g351d6751c9d_0_282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65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oboto"/>
              <a:buChar char="●"/>
              <a:defRPr sz="17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238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○"/>
              <a:defRPr sz="15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238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■"/>
              <a:defRPr sz="15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238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238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○"/>
              <a:defRPr sz="15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238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■"/>
              <a:defRPr sz="15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238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●"/>
              <a:defRPr sz="15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238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○"/>
              <a:defRPr sz="15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238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Roboto"/>
              <a:buChar char="■"/>
              <a:defRPr sz="15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12" name="Google Shape;12;g351d6751c9d_0_282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algn="r">
              <a:buNone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tr-T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.jpg"/><Relationship Id="rId4" Type="http://schemas.openxmlformats.org/officeDocument/2006/relationships/image" Target="../media/image4.jpg"/><Relationship Id="rId5" Type="http://schemas.openxmlformats.org/officeDocument/2006/relationships/image" Target="../media/image1.jp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0.xml"/><Relationship Id="rId3" Type="http://schemas.openxmlformats.org/officeDocument/2006/relationships/image" Target="../media/image2.jp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5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2.xml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3.xml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4.xml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5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"/>
          <p:cNvSpPr txBox="1"/>
          <p:nvPr>
            <p:ph type="ctrTitle"/>
          </p:nvPr>
        </p:nvSpPr>
        <p:spPr>
          <a:xfrm>
            <a:off x="2807560" y="2192914"/>
            <a:ext cx="6796345" cy="123608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83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ct val="100000"/>
              <a:buFont typeface="Century Gothic"/>
              <a:buNone/>
            </a:pPr>
            <a:r>
              <a:rPr b="1" lang="tr-TR" sz="3800"/>
              <a:t>ÇOCUK VE ERGENLERDE SIK GÖRÜLEN </a:t>
            </a:r>
            <a:r>
              <a:rPr b="1" lang="tr-TR" sz="3800"/>
              <a:t>PSİKİYATRİK</a:t>
            </a:r>
            <a:r>
              <a:rPr b="1" lang="tr-TR" sz="3800"/>
              <a:t> </a:t>
            </a:r>
            <a:r>
              <a:rPr b="1" lang="tr-TR" sz="3800"/>
              <a:t>BELİRTİLER</a:t>
            </a:r>
            <a:r>
              <a:rPr b="1" lang="tr-TR" sz="3800"/>
              <a:t> VE HASTALIKLAR</a:t>
            </a:r>
            <a:endParaRPr/>
          </a:p>
        </p:txBody>
      </p:sp>
      <p:sp>
        <p:nvSpPr>
          <p:cNvPr id="75" name="Google Shape;75;p1"/>
          <p:cNvSpPr txBox="1"/>
          <p:nvPr>
            <p:ph idx="1" type="subTitle"/>
          </p:nvPr>
        </p:nvSpPr>
        <p:spPr>
          <a:xfrm>
            <a:off x="5214250" y="4144325"/>
            <a:ext cx="6599700" cy="1236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tr-TR" sz="2000"/>
              <a:t>Dr. Öğr. Üyesi Uğur Tekeoğlu</a:t>
            </a:r>
            <a:endParaRPr sz="2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tr-TR" sz="2000"/>
              <a:t>RTEÜ Çocuk ve Ergen Ruh Sağlığı ve Hastalıkları AD.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oogle Shape;157;p12"/>
          <p:cNvGrpSpPr/>
          <p:nvPr/>
        </p:nvGrpSpPr>
        <p:grpSpPr>
          <a:xfrm>
            <a:off x="3200990" y="667418"/>
            <a:ext cx="5713819" cy="5599363"/>
            <a:chOff x="1219790" y="57818"/>
            <a:chExt cx="5713819" cy="5599363"/>
          </a:xfrm>
        </p:grpSpPr>
        <p:sp>
          <p:nvSpPr>
            <p:cNvPr id="158" name="Google Shape;158;p12"/>
            <p:cNvSpPr/>
            <p:nvPr/>
          </p:nvSpPr>
          <p:spPr>
            <a:xfrm>
              <a:off x="3219449" y="2116178"/>
              <a:ext cx="1714500" cy="1714500"/>
            </a:xfrm>
            <a:prstGeom prst="roundRect">
              <a:avLst>
                <a:gd fmla="val 16667" name="adj"/>
              </a:avLst>
            </a:prstGeom>
            <a:solidFill>
              <a:srgbClr val="24CED7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12"/>
            <p:cNvSpPr txBox="1"/>
            <p:nvPr/>
          </p:nvSpPr>
          <p:spPr>
            <a:xfrm>
              <a:off x="3303144" y="2199873"/>
              <a:ext cx="1547110" cy="154711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6025" lIns="66025" spcFirstLastPara="1" rIns="66025" wrap="square" tIns="660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600"/>
                <a:buFont typeface="Century Gothic"/>
                <a:buNone/>
              </a:pPr>
              <a:r>
                <a:rPr b="1" lang="tr-TR" sz="26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Çevresel risk faktörleri</a:t>
              </a:r>
              <a:endParaRPr sz="26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160" name="Google Shape;160;p12"/>
            <p:cNvSpPr/>
            <p:nvPr/>
          </p:nvSpPr>
          <p:spPr>
            <a:xfrm rot="-5400000">
              <a:off x="3621877" y="1661355"/>
              <a:ext cx="909644" cy="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120000" y="0"/>
                  </a:lnTo>
                </a:path>
              </a:pathLst>
            </a:custGeom>
            <a:noFill/>
            <a:ln cap="flat" cmpd="sng" w="127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1" name="Google Shape;161;p12"/>
            <p:cNvSpPr/>
            <p:nvPr/>
          </p:nvSpPr>
          <p:spPr>
            <a:xfrm>
              <a:off x="3502342" y="57818"/>
              <a:ext cx="1148715" cy="1148715"/>
            </a:xfrm>
            <a:prstGeom prst="roundRect">
              <a:avLst>
                <a:gd fmla="val 16667" name="adj"/>
              </a:avLst>
            </a:prstGeom>
            <a:solidFill>
              <a:srgbClr val="28D1D2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2" name="Google Shape;162;p12"/>
            <p:cNvSpPr txBox="1"/>
            <p:nvPr/>
          </p:nvSpPr>
          <p:spPr>
            <a:xfrm>
              <a:off x="3558418" y="113894"/>
              <a:ext cx="1036563" cy="10365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5700" lIns="45700" spcFirstLastPara="1" rIns="45700" wrap="square" tIns="457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entury Gothic"/>
                <a:buNone/>
              </a:pPr>
              <a:r>
                <a:rPr lang="tr-TR" sz="18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İleri baba yaşı +++</a:t>
              </a:r>
              <a:endParaRPr/>
            </a:p>
          </p:txBody>
        </p:sp>
        <p:sp>
          <p:nvSpPr>
            <p:cNvPr id="163" name="Google Shape;163;p12"/>
            <p:cNvSpPr/>
            <p:nvPr/>
          </p:nvSpPr>
          <p:spPr>
            <a:xfrm rot="-2314286">
              <a:off x="4878299" y="2130755"/>
              <a:ext cx="510157" cy="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120000" y="0"/>
                  </a:lnTo>
                </a:path>
              </a:pathLst>
            </a:custGeom>
            <a:noFill/>
            <a:ln cap="flat" cmpd="sng" w="127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4" name="Google Shape;164;p12"/>
            <p:cNvSpPr/>
            <p:nvPr/>
          </p:nvSpPr>
          <p:spPr>
            <a:xfrm>
              <a:off x="5332807" y="939323"/>
              <a:ext cx="1148715" cy="1148715"/>
            </a:xfrm>
            <a:prstGeom prst="roundRect">
              <a:avLst>
                <a:gd fmla="val 16667" name="adj"/>
              </a:avLst>
            </a:prstGeom>
            <a:solidFill>
              <a:srgbClr val="2CCEC5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5" name="Google Shape;165;p12"/>
            <p:cNvSpPr txBox="1"/>
            <p:nvPr/>
          </p:nvSpPr>
          <p:spPr>
            <a:xfrm>
              <a:off x="5388883" y="995399"/>
              <a:ext cx="1036563" cy="10365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5875" lIns="55875" spcFirstLastPara="1" rIns="55875" wrap="square" tIns="558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200"/>
                <a:buFont typeface="Century Gothic"/>
                <a:buNone/>
              </a:pPr>
              <a:r>
                <a:rPr lang="tr-TR" sz="22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İleri anne yaşı+-</a:t>
              </a:r>
              <a:endParaRPr/>
            </a:p>
          </p:txBody>
        </p:sp>
        <p:sp>
          <p:nvSpPr>
            <p:cNvPr id="166" name="Google Shape;166;p12"/>
            <p:cNvSpPr/>
            <p:nvPr/>
          </p:nvSpPr>
          <p:spPr>
            <a:xfrm rot="771429">
              <a:off x="4923008" y="3266201"/>
              <a:ext cx="872828" cy="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120000" y="0"/>
                  </a:lnTo>
                </a:path>
              </a:pathLst>
            </a:custGeom>
            <a:noFill/>
            <a:ln cap="flat" cmpd="sng" w="127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67" name="Google Shape;167;p12"/>
            <p:cNvSpPr/>
            <p:nvPr/>
          </p:nvSpPr>
          <p:spPr>
            <a:xfrm>
              <a:off x="5784894" y="2920048"/>
              <a:ext cx="1148715" cy="1148715"/>
            </a:xfrm>
            <a:prstGeom prst="roundRect">
              <a:avLst>
                <a:gd fmla="val 16667" name="adj"/>
              </a:avLst>
            </a:prstGeom>
            <a:solidFill>
              <a:srgbClr val="30CABB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8" name="Google Shape;168;p12"/>
            <p:cNvSpPr txBox="1"/>
            <p:nvPr/>
          </p:nvSpPr>
          <p:spPr>
            <a:xfrm>
              <a:off x="5840970" y="2976124"/>
              <a:ext cx="1036563" cy="10365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0625" lIns="40625" spcFirstLastPara="1" rIns="40625" wrap="square" tIns="406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entury Gothic"/>
                <a:buNone/>
              </a:pPr>
              <a:r>
                <a:rPr lang="tr-TR" sz="16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D vitamini eksikliği +-</a:t>
              </a:r>
              <a:endParaRPr/>
            </a:p>
          </p:txBody>
        </p:sp>
        <p:sp>
          <p:nvSpPr>
            <p:cNvPr id="169" name="Google Shape;169;p12"/>
            <p:cNvSpPr/>
            <p:nvPr/>
          </p:nvSpPr>
          <p:spPr>
            <a:xfrm rot="3857143">
              <a:off x="4276588" y="4169572"/>
              <a:ext cx="752287" cy="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120000" y="0"/>
                  </a:lnTo>
                </a:path>
              </a:pathLst>
            </a:custGeom>
            <a:noFill/>
            <a:ln cap="flat" cmpd="sng" w="127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0" name="Google Shape;170;p12"/>
            <p:cNvSpPr/>
            <p:nvPr/>
          </p:nvSpPr>
          <p:spPr>
            <a:xfrm>
              <a:off x="4518173" y="4508466"/>
              <a:ext cx="1148715" cy="1148715"/>
            </a:xfrm>
            <a:prstGeom prst="roundRect">
              <a:avLst>
                <a:gd fmla="val 16667" name="adj"/>
              </a:avLst>
            </a:prstGeom>
            <a:solidFill>
              <a:srgbClr val="34C6B0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1" name="Google Shape;171;p12"/>
            <p:cNvSpPr txBox="1"/>
            <p:nvPr/>
          </p:nvSpPr>
          <p:spPr>
            <a:xfrm>
              <a:off x="4574249" y="4564542"/>
              <a:ext cx="1036563" cy="10365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0475" lIns="30475" spcFirstLastPara="1" rIns="30475" wrap="square" tIns="304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200"/>
                <a:buFont typeface="Century Gothic"/>
                <a:buNone/>
              </a:pPr>
              <a:r>
                <a:rPr lang="tr-TR" sz="12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Hamilelikte enfeksiyonlar ?</a:t>
              </a:r>
              <a:endParaRPr/>
            </a:p>
          </p:txBody>
        </p:sp>
        <p:sp>
          <p:nvSpPr>
            <p:cNvPr id="172" name="Google Shape;172;p12"/>
            <p:cNvSpPr/>
            <p:nvPr/>
          </p:nvSpPr>
          <p:spPr>
            <a:xfrm rot="6942857">
              <a:off x="3124523" y="4169572"/>
              <a:ext cx="752287" cy="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120000" y="0"/>
                  </a:lnTo>
                </a:path>
              </a:pathLst>
            </a:custGeom>
            <a:noFill/>
            <a:ln cap="flat" cmpd="sng" w="127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3" name="Google Shape;173;p12"/>
            <p:cNvSpPr/>
            <p:nvPr/>
          </p:nvSpPr>
          <p:spPr>
            <a:xfrm>
              <a:off x="2486511" y="4508466"/>
              <a:ext cx="1148715" cy="1148715"/>
            </a:xfrm>
            <a:prstGeom prst="roundRect">
              <a:avLst>
                <a:gd fmla="val 16667" name="adj"/>
              </a:avLst>
            </a:prstGeom>
            <a:solidFill>
              <a:srgbClr val="38C1A7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12"/>
            <p:cNvSpPr txBox="1"/>
            <p:nvPr/>
          </p:nvSpPr>
          <p:spPr>
            <a:xfrm>
              <a:off x="2542587" y="4564542"/>
              <a:ext cx="1036563" cy="10365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8100" lIns="38100" spcFirstLastPara="1" rIns="38100" wrap="square" tIns="381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tr-TR" sz="15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Cıva maruziyeti-</a:t>
              </a:r>
              <a:endParaRPr/>
            </a:p>
          </p:txBody>
        </p:sp>
        <p:sp>
          <p:nvSpPr>
            <p:cNvPr id="175" name="Google Shape;175;p12"/>
            <p:cNvSpPr/>
            <p:nvPr/>
          </p:nvSpPr>
          <p:spPr>
            <a:xfrm rot="10028571">
              <a:off x="2357563" y="3266201"/>
              <a:ext cx="872828" cy="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120000" y="0"/>
                  </a:lnTo>
                </a:path>
              </a:pathLst>
            </a:custGeom>
            <a:noFill/>
            <a:ln cap="flat" cmpd="sng" w="127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6" name="Google Shape;176;p12"/>
            <p:cNvSpPr/>
            <p:nvPr/>
          </p:nvSpPr>
          <p:spPr>
            <a:xfrm>
              <a:off x="1219790" y="2920048"/>
              <a:ext cx="1148715" cy="1148715"/>
            </a:xfrm>
            <a:prstGeom prst="roundRect">
              <a:avLst>
                <a:gd fmla="val 16667" name="adj"/>
              </a:avLst>
            </a:prstGeom>
            <a:solidFill>
              <a:srgbClr val="3CBD9D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12"/>
            <p:cNvSpPr txBox="1"/>
            <p:nvPr/>
          </p:nvSpPr>
          <p:spPr>
            <a:xfrm>
              <a:off x="1275866" y="2976124"/>
              <a:ext cx="1036563" cy="10365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3325" lIns="53325" spcFirstLastPara="1" rIns="53325" wrap="square" tIns="533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100"/>
                <a:buFont typeface="Century Gothic"/>
                <a:buNone/>
              </a:pPr>
              <a:r>
                <a:rPr lang="tr-TR" sz="21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Tarım ilaçları-</a:t>
              </a:r>
              <a:endParaRPr/>
            </a:p>
          </p:txBody>
        </p:sp>
        <p:sp>
          <p:nvSpPr>
            <p:cNvPr id="178" name="Google Shape;178;p12"/>
            <p:cNvSpPr/>
            <p:nvPr/>
          </p:nvSpPr>
          <p:spPr>
            <a:xfrm rot="-8485714">
              <a:off x="2764942" y="2130755"/>
              <a:ext cx="510157" cy="0"/>
            </a:xfrm>
            <a:custGeom>
              <a:rect b="b" l="l" r="r" t="t"/>
              <a:pathLst>
                <a:path extrusionOk="0" h="120000" w="120000">
                  <a:moveTo>
                    <a:pt x="0" y="0"/>
                  </a:moveTo>
                  <a:lnTo>
                    <a:pt x="120000" y="0"/>
                  </a:lnTo>
                </a:path>
              </a:pathLst>
            </a:custGeom>
            <a:noFill/>
            <a:ln cap="flat" cmpd="sng" w="12700">
              <a:solidFill>
                <a:schemeClr val="accent4"/>
              </a:solidFill>
              <a:prstDash val="solid"/>
              <a:round/>
              <a:headEnd len="sm" w="sm" type="none"/>
              <a:tailEnd len="sm" w="sm" type="none"/>
            </a:ln>
          </p:spPr>
        </p:sp>
        <p:sp>
          <p:nvSpPr>
            <p:cNvPr id="179" name="Google Shape;179;p12"/>
            <p:cNvSpPr/>
            <p:nvPr/>
          </p:nvSpPr>
          <p:spPr>
            <a:xfrm>
              <a:off x="1671877" y="939323"/>
              <a:ext cx="1148715" cy="1148715"/>
            </a:xfrm>
            <a:prstGeom prst="roundRect">
              <a:avLst>
                <a:gd fmla="val 16667" name="adj"/>
              </a:avLst>
            </a:prstGeom>
            <a:solidFill>
              <a:srgbClr val="40B995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0" name="Google Shape;180;p12"/>
            <p:cNvSpPr txBox="1"/>
            <p:nvPr/>
          </p:nvSpPr>
          <p:spPr>
            <a:xfrm>
              <a:off x="1727953" y="995399"/>
              <a:ext cx="1036563" cy="10365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1100" lIns="71100" spcFirstLastPara="1" rIns="71100" wrap="square" tIns="711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Century Gothic"/>
                <a:buNone/>
              </a:pPr>
              <a:r>
                <a:rPr lang="tr-TR" sz="28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Aşılar –</a:t>
              </a:r>
              <a:endParaRPr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Google Shape;185;p15"/>
          <p:cNvGrpSpPr/>
          <p:nvPr/>
        </p:nvGrpSpPr>
        <p:grpSpPr>
          <a:xfrm>
            <a:off x="209550" y="615616"/>
            <a:ext cx="5686425" cy="5740201"/>
            <a:chOff x="0" y="173571"/>
            <a:chExt cx="5686425" cy="5740201"/>
          </a:xfrm>
        </p:grpSpPr>
        <p:sp>
          <p:nvSpPr>
            <p:cNvPr id="186" name="Google Shape;186;p15"/>
            <p:cNvSpPr/>
            <p:nvPr/>
          </p:nvSpPr>
          <p:spPr>
            <a:xfrm>
              <a:off x="0" y="173571"/>
              <a:ext cx="5686425" cy="438750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7" name="Google Shape;187;p15"/>
            <p:cNvSpPr txBox="1"/>
            <p:nvPr/>
          </p:nvSpPr>
          <p:spPr>
            <a:xfrm>
              <a:off x="21418" y="194989"/>
              <a:ext cx="5643600" cy="396000"/>
            </a:xfrm>
            <a:prstGeom prst="rect">
              <a:avLst/>
            </a:prstGeom>
            <a:solidFill>
              <a:srgbClr val="FF9900"/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entury Gothic"/>
                <a:buNone/>
              </a:pPr>
              <a:r>
                <a:rPr b="1" i="0" lang="tr-TR" sz="1700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0-1 yaş belirtileri: </a:t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8" name="Google Shape;188;p15"/>
            <p:cNvSpPr/>
            <p:nvPr/>
          </p:nvSpPr>
          <p:spPr>
            <a:xfrm>
              <a:off x="0" y="655521"/>
              <a:ext cx="5686425" cy="438750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15"/>
            <p:cNvSpPr txBox="1"/>
            <p:nvPr/>
          </p:nvSpPr>
          <p:spPr>
            <a:xfrm>
              <a:off x="21418" y="676939"/>
              <a:ext cx="5643589" cy="3959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57150" lIns="57150" spcFirstLastPara="1" rIns="57150" wrap="square" tIns="571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tr-TR" sz="1700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Göz kontaktı yetersizliği</a:t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15"/>
            <p:cNvSpPr/>
            <p:nvPr/>
          </p:nvSpPr>
          <p:spPr>
            <a:xfrm>
              <a:off x="0" y="1137471"/>
              <a:ext cx="5686425" cy="438750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1" name="Google Shape;191;p15"/>
            <p:cNvSpPr txBox="1"/>
            <p:nvPr/>
          </p:nvSpPr>
          <p:spPr>
            <a:xfrm>
              <a:off x="21418" y="1158889"/>
              <a:ext cx="5643589" cy="3959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57150" lIns="57150" spcFirstLastPara="1" rIns="57150" wrap="square" tIns="571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tr-TR" sz="1700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Sosyal yanıt yetersizliği (öz. Sosyal gülümseme)</a:t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2" name="Google Shape;192;p15"/>
            <p:cNvSpPr/>
            <p:nvPr/>
          </p:nvSpPr>
          <p:spPr>
            <a:xfrm>
              <a:off x="0" y="1619422"/>
              <a:ext cx="5686425" cy="438750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3" name="Google Shape;193;p15"/>
            <p:cNvSpPr txBox="1"/>
            <p:nvPr/>
          </p:nvSpPr>
          <p:spPr>
            <a:xfrm>
              <a:off x="21418" y="1640840"/>
              <a:ext cx="5643589" cy="3959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57150" lIns="57150" spcFirstLastPara="1" rIns="57150" wrap="square" tIns="571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tr-TR" sz="1700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Motor taklit eksikliği</a:t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Google Shape;194;p15"/>
            <p:cNvSpPr/>
            <p:nvPr/>
          </p:nvSpPr>
          <p:spPr>
            <a:xfrm>
              <a:off x="0" y="2101372"/>
              <a:ext cx="5686425" cy="438750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195;p15"/>
            <p:cNvSpPr txBox="1"/>
            <p:nvPr/>
          </p:nvSpPr>
          <p:spPr>
            <a:xfrm>
              <a:off x="21418" y="2122790"/>
              <a:ext cx="5643589" cy="3959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57150" lIns="57150" spcFirstLastPara="1" rIns="57150" wrap="square" tIns="571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tr-TR" sz="1700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Babıldamanın olmayışı, anormal yüksek ağlama</a:t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6" name="Google Shape;196;p15"/>
            <p:cNvSpPr/>
            <p:nvPr/>
          </p:nvSpPr>
          <p:spPr>
            <a:xfrm>
              <a:off x="0" y="2583322"/>
              <a:ext cx="5686425" cy="438750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7" name="Google Shape;197;p15"/>
            <p:cNvSpPr txBox="1"/>
            <p:nvPr/>
          </p:nvSpPr>
          <p:spPr>
            <a:xfrm>
              <a:off x="21418" y="2604740"/>
              <a:ext cx="5643589" cy="3959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57150" lIns="57150" spcFirstLastPara="1" rIns="57150" wrap="square" tIns="571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tr-TR" sz="1700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Hipotoni, motor anormallikler, duyusal tepkilerde değişkenlik</a:t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8" name="Google Shape;198;p15"/>
            <p:cNvSpPr/>
            <p:nvPr/>
          </p:nvSpPr>
          <p:spPr>
            <a:xfrm>
              <a:off x="0" y="3065272"/>
              <a:ext cx="5686425" cy="438750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9" name="Google Shape;199;p15"/>
            <p:cNvSpPr txBox="1"/>
            <p:nvPr/>
          </p:nvSpPr>
          <p:spPr>
            <a:xfrm>
              <a:off x="21418" y="3086690"/>
              <a:ext cx="5643589" cy="3959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57150" lIns="57150" spcFirstLastPara="1" rIns="57150" wrap="square" tIns="571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tr-TR" sz="1700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Mimiklerin yokluğu veya yetersizliği</a:t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0" name="Google Shape;200;p15"/>
            <p:cNvSpPr/>
            <p:nvPr/>
          </p:nvSpPr>
          <p:spPr>
            <a:xfrm>
              <a:off x="0" y="3547222"/>
              <a:ext cx="5686425" cy="438750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1" name="Google Shape;201;p15"/>
            <p:cNvSpPr txBox="1"/>
            <p:nvPr/>
          </p:nvSpPr>
          <p:spPr>
            <a:xfrm>
              <a:off x="21418" y="3568640"/>
              <a:ext cx="5643589" cy="3959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57150" lIns="57150" spcFirstLastPara="1" rIns="57150" wrap="square" tIns="571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tr-TR" sz="1700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Yalnız kalmaktan mutlu, kucağa alınma isteğinde azlık</a:t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2" name="Google Shape;202;p15"/>
            <p:cNvSpPr/>
            <p:nvPr/>
          </p:nvSpPr>
          <p:spPr>
            <a:xfrm>
              <a:off x="0" y="4029172"/>
              <a:ext cx="5686425" cy="438750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3" name="Google Shape;203;p15"/>
            <p:cNvSpPr txBox="1"/>
            <p:nvPr/>
          </p:nvSpPr>
          <p:spPr>
            <a:xfrm>
              <a:off x="21418" y="4050590"/>
              <a:ext cx="5643589" cy="3959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57150" lIns="57150" spcFirstLastPara="1" rIns="57150" wrap="square" tIns="571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tr-TR" sz="1700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Yabancı kaygısı yokluğu</a:t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4" name="Google Shape;204;p15"/>
            <p:cNvSpPr/>
            <p:nvPr/>
          </p:nvSpPr>
          <p:spPr>
            <a:xfrm>
              <a:off x="0" y="4511122"/>
              <a:ext cx="5686425" cy="438750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5" name="Google Shape;205;p15"/>
            <p:cNvSpPr txBox="1"/>
            <p:nvPr/>
          </p:nvSpPr>
          <p:spPr>
            <a:xfrm>
              <a:off x="21418" y="4532540"/>
              <a:ext cx="5643589" cy="3959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57150" lIns="57150" spcFirstLastPara="1" rIns="57150" wrap="square" tIns="571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tr-TR" sz="1700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Seslenince bakmama (</a:t>
              </a:r>
              <a:r>
                <a:rPr b="1" lang="tr-TR" sz="1700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8-10 ay</a:t>
              </a:r>
              <a:r>
                <a:rPr lang="tr-TR" sz="1700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)</a:t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6" name="Google Shape;206;p15"/>
            <p:cNvSpPr/>
            <p:nvPr/>
          </p:nvSpPr>
          <p:spPr>
            <a:xfrm>
              <a:off x="0" y="4993072"/>
              <a:ext cx="5686425" cy="438750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7" name="Google Shape;207;p15"/>
            <p:cNvSpPr txBox="1"/>
            <p:nvPr/>
          </p:nvSpPr>
          <p:spPr>
            <a:xfrm>
              <a:off x="21418" y="5014490"/>
              <a:ext cx="5643589" cy="3959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57150" lIns="57150" spcFirstLastPara="1" rIns="57150" wrap="square" tIns="571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tr-TR" sz="1700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Görsel dikkatin başka bir uyarana çevrilmemesi</a:t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8" name="Google Shape;208;p15"/>
            <p:cNvSpPr/>
            <p:nvPr/>
          </p:nvSpPr>
          <p:spPr>
            <a:xfrm>
              <a:off x="0" y="5475022"/>
              <a:ext cx="5686425" cy="438750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9" name="Google Shape;209;p15"/>
            <p:cNvSpPr txBox="1"/>
            <p:nvPr/>
          </p:nvSpPr>
          <p:spPr>
            <a:xfrm>
              <a:off x="21418" y="5496440"/>
              <a:ext cx="5643589" cy="3959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57150" lIns="57150" spcFirstLastPara="1" rIns="57150" wrap="square" tIns="571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tr-TR" sz="1700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Bazı obje veya oyuncaklara aşırı ilgi (Landa 2011)</a:t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10" name="Google Shape;210;p15"/>
          <p:cNvGrpSpPr/>
          <p:nvPr/>
        </p:nvGrpSpPr>
        <p:grpSpPr>
          <a:xfrm>
            <a:off x="5895975" y="916127"/>
            <a:ext cx="6053138" cy="4819920"/>
            <a:chOff x="0" y="58873"/>
            <a:chExt cx="6053138" cy="5610429"/>
          </a:xfrm>
        </p:grpSpPr>
        <p:sp>
          <p:nvSpPr>
            <p:cNvPr id="211" name="Google Shape;211;p15"/>
            <p:cNvSpPr/>
            <p:nvPr/>
          </p:nvSpPr>
          <p:spPr>
            <a:xfrm>
              <a:off x="0" y="58873"/>
              <a:ext cx="6053138" cy="893816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Google Shape;212;p15"/>
            <p:cNvSpPr txBox="1"/>
            <p:nvPr/>
          </p:nvSpPr>
          <p:spPr>
            <a:xfrm>
              <a:off x="43633" y="102506"/>
              <a:ext cx="5965872" cy="806550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entury Gothic"/>
                <a:buNone/>
              </a:pPr>
              <a:r>
                <a:rPr b="1" lang="tr-TR" sz="1700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1-2 yaş belirtileri:</a:t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3" name="Google Shape;213;p15"/>
            <p:cNvSpPr/>
            <p:nvPr/>
          </p:nvSpPr>
          <p:spPr>
            <a:xfrm>
              <a:off x="0" y="1015902"/>
              <a:ext cx="6053138" cy="893816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Google Shape;214;p15"/>
            <p:cNvSpPr txBox="1"/>
            <p:nvPr/>
          </p:nvSpPr>
          <p:spPr>
            <a:xfrm>
              <a:off x="43633" y="1059535"/>
              <a:ext cx="5965872" cy="806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entury Gothic"/>
                <a:buNone/>
              </a:pPr>
              <a:r>
                <a:rPr lang="tr-TR" sz="1700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Görsel; görsel takip atipikliği ve nesneleri uzun gözlem, göz teması azlığı, dönen cisimlere ilgi</a:t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5" name="Google Shape;215;p15"/>
            <p:cNvSpPr/>
            <p:nvPr/>
          </p:nvSpPr>
          <p:spPr>
            <a:xfrm>
              <a:off x="0" y="1955798"/>
              <a:ext cx="6053138" cy="893816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6" name="Google Shape;216;p15"/>
            <p:cNvSpPr txBox="1"/>
            <p:nvPr/>
          </p:nvSpPr>
          <p:spPr>
            <a:xfrm>
              <a:off x="43633" y="1999431"/>
              <a:ext cx="5965872" cy="806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entury Gothic"/>
                <a:buNone/>
              </a:pPr>
              <a:r>
                <a:rPr lang="tr-TR" sz="1700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Motor; aktivite azlığı,ince-kaba motor beceri eksikliği,atipik motor manerizmler</a:t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7" name="Google Shape;217;p15"/>
            <p:cNvSpPr/>
            <p:nvPr/>
          </p:nvSpPr>
          <p:spPr>
            <a:xfrm>
              <a:off x="0" y="2895694"/>
              <a:ext cx="6053138" cy="893816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8" name="Google Shape;218;p15"/>
            <p:cNvSpPr txBox="1"/>
            <p:nvPr/>
          </p:nvSpPr>
          <p:spPr>
            <a:xfrm>
              <a:off x="43633" y="2939327"/>
              <a:ext cx="5965872" cy="806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entury Gothic"/>
                <a:buNone/>
              </a:pPr>
              <a:r>
                <a:rPr lang="tr-TR" sz="1700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Oyun; motor taklitte gerilik,oyuncakla kısıtlı oynama,oyuncaklarla tekrarlayıcı oyun, belli bir parçayla bir ilgilenme</a:t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9" name="Google Shape;219;p15"/>
            <p:cNvSpPr/>
            <p:nvPr/>
          </p:nvSpPr>
          <p:spPr>
            <a:xfrm>
              <a:off x="0" y="3835590"/>
              <a:ext cx="6053138" cy="893816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0" name="Google Shape;220;p15"/>
            <p:cNvSpPr txBox="1"/>
            <p:nvPr/>
          </p:nvSpPr>
          <p:spPr>
            <a:xfrm>
              <a:off x="43633" y="3879223"/>
              <a:ext cx="5965872" cy="806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entury Gothic"/>
                <a:buNone/>
              </a:pPr>
              <a:r>
                <a:rPr lang="tr-TR" sz="1700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Sosyal –iletişimsel; göz kontaktı,ismine bakmama, taklit ve sosyal gülümseme problemi,yanıt verme,sosyal ilgi ,ve olumlu duygu ifadesi azalması</a:t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1" name="Google Shape;221;p15"/>
            <p:cNvSpPr/>
            <p:nvPr/>
          </p:nvSpPr>
          <p:spPr>
            <a:xfrm>
              <a:off x="0" y="4775486"/>
              <a:ext cx="6053138" cy="893816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2" name="Google Shape;222;p15"/>
            <p:cNvSpPr txBox="1"/>
            <p:nvPr/>
          </p:nvSpPr>
          <p:spPr>
            <a:xfrm>
              <a:off x="43633" y="4819119"/>
              <a:ext cx="5965872" cy="8065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entury Gothic"/>
                <a:buNone/>
              </a:pPr>
              <a:r>
                <a:rPr lang="tr-TR" sz="1700">
                  <a:solidFill>
                    <a:srgbClr val="262626"/>
                  </a:solidFill>
                  <a:latin typeface="Calibri"/>
                  <a:ea typeface="Calibri"/>
                  <a:cs typeface="Calibri"/>
                  <a:sym typeface="Calibri"/>
                </a:rPr>
                <a:t>Dil; sözel ifade ve anlama da sorun, ekolali, jest ve mimik sorunu</a:t>
              </a:r>
              <a:endParaRPr sz="1700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oogle Shape;227;p16"/>
          <p:cNvGrpSpPr/>
          <p:nvPr/>
        </p:nvGrpSpPr>
        <p:grpSpPr>
          <a:xfrm>
            <a:off x="742951" y="319251"/>
            <a:ext cx="10944225" cy="6219497"/>
            <a:chOff x="0" y="112082"/>
            <a:chExt cx="10944225" cy="6219497"/>
          </a:xfrm>
        </p:grpSpPr>
        <p:sp>
          <p:nvSpPr>
            <p:cNvPr id="228" name="Google Shape;228;p16"/>
            <p:cNvSpPr/>
            <p:nvPr/>
          </p:nvSpPr>
          <p:spPr>
            <a:xfrm>
              <a:off x="0" y="112082"/>
              <a:ext cx="10944225" cy="433229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9" name="Google Shape;229;p16"/>
            <p:cNvSpPr txBox="1"/>
            <p:nvPr/>
          </p:nvSpPr>
          <p:spPr>
            <a:xfrm>
              <a:off x="21148" y="133230"/>
              <a:ext cx="10901929" cy="390933"/>
            </a:xfrm>
            <a:prstGeom prst="rect">
              <a:avLst/>
            </a:prstGeom>
            <a:solidFill>
              <a:srgbClr val="262626"/>
            </a:solidFill>
            <a:ln>
              <a:noFill/>
            </a:ln>
          </p:spPr>
          <p:txBody>
            <a:bodyPr anchorCtr="0" anchor="ctr" bIns="64750" lIns="64750" spcFirstLastPara="1" rIns="64750" wrap="square" tIns="647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Century Gothic"/>
                <a:buNone/>
              </a:pPr>
              <a:r>
                <a:rPr b="1" lang="tr-TR" sz="17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2-3 yaş belirtileri:</a:t>
              </a:r>
              <a:endParaRPr sz="17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30" name="Google Shape;230;p16"/>
            <p:cNvSpPr/>
            <p:nvPr/>
          </p:nvSpPr>
          <p:spPr>
            <a:xfrm>
              <a:off x="0" y="594271"/>
              <a:ext cx="10944225" cy="433229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1" name="Google Shape;231;p16"/>
            <p:cNvSpPr txBox="1"/>
            <p:nvPr/>
          </p:nvSpPr>
          <p:spPr>
            <a:xfrm>
              <a:off x="21148" y="615419"/>
              <a:ext cx="10901929" cy="3909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64750" lIns="64750" spcFirstLastPara="1" rIns="64750" wrap="square" tIns="647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Century Gothic"/>
                <a:buNone/>
              </a:pPr>
              <a:r>
                <a:rPr lang="tr-TR" sz="1700">
                  <a:latin typeface="Century Gothic"/>
                  <a:ea typeface="Century Gothic"/>
                  <a:cs typeface="Century Gothic"/>
                  <a:sym typeface="Century Gothic"/>
                </a:rPr>
                <a:t>En sık başvuru yaşı, genelde konuşmama ile başvuru</a:t>
              </a:r>
              <a:endParaRPr/>
            </a:p>
          </p:txBody>
        </p:sp>
        <p:sp>
          <p:nvSpPr>
            <p:cNvPr id="232" name="Google Shape;232;p16"/>
            <p:cNvSpPr/>
            <p:nvPr/>
          </p:nvSpPr>
          <p:spPr>
            <a:xfrm>
              <a:off x="0" y="1076460"/>
              <a:ext cx="10944225" cy="433229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3" name="Google Shape;233;p16"/>
            <p:cNvSpPr txBox="1"/>
            <p:nvPr/>
          </p:nvSpPr>
          <p:spPr>
            <a:xfrm>
              <a:off x="21148" y="1097608"/>
              <a:ext cx="10901929" cy="3909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64750" lIns="64750" spcFirstLastPara="1" rIns="64750" wrap="square" tIns="647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Century Gothic"/>
                <a:buNone/>
              </a:pPr>
              <a:r>
                <a:rPr lang="tr-TR" sz="1700">
                  <a:latin typeface="Century Gothic"/>
                  <a:ea typeface="Century Gothic"/>
                  <a:cs typeface="Century Gothic"/>
                  <a:sym typeface="Century Gothic"/>
                </a:rPr>
                <a:t>Kısıtlı taklit</a:t>
              </a:r>
              <a:endParaRPr sz="1700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234" name="Google Shape;234;p16"/>
            <p:cNvSpPr/>
            <p:nvPr/>
          </p:nvSpPr>
          <p:spPr>
            <a:xfrm>
              <a:off x="0" y="1558649"/>
              <a:ext cx="10944225" cy="433229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5" name="Google Shape;235;p16"/>
            <p:cNvSpPr txBox="1"/>
            <p:nvPr/>
          </p:nvSpPr>
          <p:spPr>
            <a:xfrm>
              <a:off x="21148" y="1579797"/>
              <a:ext cx="10901929" cy="3909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64750" lIns="64750" spcFirstLastPara="1" rIns="64750" wrap="square" tIns="647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Century Gothic"/>
                <a:buNone/>
              </a:pPr>
              <a:r>
                <a:rPr lang="tr-TR" sz="1700">
                  <a:latin typeface="Century Gothic"/>
                  <a:ea typeface="Century Gothic"/>
                  <a:cs typeface="Century Gothic"/>
                  <a:sym typeface="Century Gothic"/>
                </a:rPr>
                <a:t>Yalnızlığı tercih etme</a:t>
              </a:r>
              <a:endParaRPr/>
            </a:p>
          </p:txBody>
        </p:sp>
        <p:sp>
          <p:nvSpPr>
            <p:cNvPr id="236" name="Google Shape;236;p16"/>
            <p:cNvSpPr/>
            <p:nvPr/>
          </p:nvSpPr>
          <p:spPr>
            <a:xfrm>
              <a:off x="0" y="2040838"/>
              <a:ext cx="10944225" cy="433229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7" name="Google Shape;237;p16"/>
            <p:cNvSpPr txBox="1"/>
            <p:nvPr/>
          </p:nvSpPr>
          <p:spPr>
            <a:xfrm>
              <a:off x="21148" y="2061986"/>
              <a:ext cx="10901929" cy="3909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64750" lIns="64750" spcFirstLastPara="1" rIns="64750" wrap="square" tIns="647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Century Gothic"/>
                <a:buNone/>
              </a:pPr>
              <a:r>
                <a:rPr lang="tr-TR" sz="1700">
                  <a:latin typeface="Century Gothic"/>
                  <a:ea typeface="Century Gothic"/>
                  <a:cs typeface="Century Gothic"/>
                  <a:sym typeface="Century Gothic"/>
                </a:rPr>
                <a:t>Başkalarına bakmama</a:t>
              </a:r>
              <a:endParaRPr/>
            </a:p>
          </p:txBody>
        </p:sp>
        <p:sp>
          <p:nvSpPr>
            <p:cNvPr id="238" name="Google Shape;238;p16"/>
            <p:cNvSpPr/>
            <p:nvPr/>
          </p:nvSpPr>
          <p:spPr>
            <a:xfrm>
              <a:off x="0" y="2523027"/>
              <a:ext cx="10944225" cy="433229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9" name="Google Shape;239;p16"/>
            <p:cNvSpPr txBox="1"/>
            <p:nvPr/>
          </p:nvSpPr>
          <p:spPr>
            <a:xfrm>
              <a:off x="21148" y="2544175"/>
              <a:ext cx="10901929" cy="3909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64750" lIns="64750" spcFirstLastPara="1" rIns="64750" wrap="square" tIns="647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Century Gothic"/>
                <a:buNone/>
              </a:pPr>
              <a:r>
                <a:rPr lang="tr-TR" sz="1700">
                  <a:latin typeface="Century Gothic"/>
                  <a:ea typeface="Century Gothic"/>
                  <a:cs typeface="Century Gothic"/>
                  <a:sym typeface="Century Gothic"/>
                </a:rPr>
                <a:t>İşaret parmağını kullanmama</a:t>
              </a:r>
              <a:endParaRPr/>
            </a:p>
          </p:txBody>
        </p:sp>
        <p:sp>
          <p:nvSpPr>
            <p:cNvPr id="240" name="Google Shape;240;p16"/>
            <p:cNvSpPr/>
            <p:nvPr/>
          </p:nvSpPr>
          <p:spPr>
            <a:xfrm>
              <a:off x="0" y="3005216"/>
              <a:ext cx="10944225" cy="433229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1" name="Google Shape;241;p16"/>
            <p:cNvSpPr txBox="1"/>
            <p:nvPr/>
          </p:nvSpPr>
          <p:spPr>
            <a:xfrm>
              <a:off x="21148" y="3026364"/>
              <a:ext cx="10901929" cy="3909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64750" lIns="64750" spcFirstLastPara="1" rIns="64750" wrap="square" tIns="647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Century Gothic"/>
                <a:buNone/>
              </a:pPr>
              <a:r>
                <a:rPr lang="tr-TR" sz="1700">
                  <a:latin typeface="Century Gothic"/>
                  <a:ea typeface="Century Gothic"/>
                  <a:cs typeface="Century Gothic"/>
                  <a:sym typeface="Century Gothic"/>
                </a:rPr>
                <a:t>Sterotipik hareketler( el çırpma, kol sallama, diş gıcırdatma, dönme, sallanma, parmak ucu yürüme vb.)</a:t>
              </a:r>
              <a:endParaRPr/>
            </a:p>
          </p:txBody>
        </p:sp>
        <p:sp>
          <p:nvSpPr>
            <p:cNvPr id="242" name="Google Shape;242;p16"/>
            <p:cNvSpPr/>
            <p:nvPr/>
          </p:nvSpPr>
          <p:spPr>
            <a:xfrm>
              <a:off x="0" y="3487405"/>
              <a:ext cx="10944225" cy="433229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3" name="Google Shape;243;p16"/>
            <p:cNvSpPr txBox="1"/>
            <p:nvPr/>
          </p:nvSpPr>
          <p:spPr>
            <a:xfrm>
              <a:off x="21148" y="3508553"/>
              <a:ext cx="10901929" cy="3909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64750" lIns="64750" spcFirstLastPara="1" rIns="64750" wrap="square" tIns="647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Century Gothic"/>
                <a:buNone/>
              </a:pPr>
              <a:r>
                <a:rPr lang="tr-TR" sz="1700">
                  <a:latin typeface="Century Gothic"/>
                  <a:ea typeface="Century Gothic"/>
                  <a:cs typeface="Century Gothic"/>
                  <a:sym typeface="Century Gothic"/>
                </a:rPr>
                <a:t>Sosyal gülümseme eksikliği, yüz ifadesi kısıtlı, boş gülme</a:t>
              </a:r>
              <a:endParaRPr/>
            </a:p>
          </p:txBody>
        </p:sp>
        <p:sp>
          <p:nvSpPr>
            <p:cNvPr id="244" name="Google Shape;244;p16"/>
            <p:cNvSpPr/>
            <p:nvPr/>
          </p:nvSpPr>
          <p:spPr>
            <a:xfrm>
              <a:off x="0" y="3969594"/>
              <a:ext cx="10944225" cy="433229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5" name="Google Shape;245;p16"/>
            <p:cNvSpPr txBox="1"/>
            <p:nvPr/>
          </p:nvSpPr>
          <p:spPr>
            <a:xfrm>
              <a:off x="21148" y="3990742"/>
              <a:ext cx="10901929" cy="3909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64750" lIns="64750" spcFirstLastPara="1" rIns="64750" wrap="square" tIns="647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Century Gothic"/>
                <a:buNone/>
              </a:pPr>
              <a:r>
                <a:rPr lang="tr-TR" sz="1700">
                  <a:latin typeface="Century Gothic"/>
                  <a:ea typeface="Century Gothic"/>
                  <a:cs typeface="Century Gothic"/>
                  <a:sym typeface="Century Gothic"/>
                </a:rPr>
                <a:t>İsmine bakmama</a:t>
              </a:r>
              <a:endParaRPr/>
            </a:p>
          </p:txBody>
        </p:sp>
        <p:sp>
          <p:nvSpPr>
            <p:cNvPr id="246" name="Google Shape;246;p16"/>
            <p:cNvSpPr/>
            <p:nvPr/>
          </p:nvSpPr>
          <p:spPr>
            <a:xfrm>
              <a:off x="0" y="4451783"/>
              <a:ext cx="10944225" cy="433229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7" name="Google Shape;247;p16"/>
            <p:cNvSpPr txBox="1"/>
            <p:nvPr/>
          </p:nvSpPr>
          <p:spPr>
            <a:xfrm>
              <a:off x="21148" y="4472931"/>
              <a:ext cx="10901929" cy="3909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64750" lIns="64750" spcFirstLastPara="1" rIns="64750" wrap="square" tIns="647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Century Gothic"/>
                <a:buNone/>
              </a:pPr>
              <a:r>
                <a:rPr lang="tr-TR" sz="1700">
                  <a:latin typeface="Century Gothic"/>
                  <a:ea typeface="Century Gothic"/>
                  <a:cs typeface="Century Gothic"/>
                  <a:sym typeface="Century Gothic"/>
                </a:rPr>
                <a:t>Ağrıya duyarsızlık, gıda tadlarına duyarlılık</a:t>
              </a:r>
              <a:endParaRPr/>
            </a:p>
          </p:txBody>
        </p:sp>
        <p:sp>
          <p:nvSpPr>
            <p:cNvPr id="248" name="Google Shape;248;p16"/>
            <p:cNvSpPr/>
            <p:nvPr/>
          </p:nvSpPr>
          <p:spPr>
            <a:xfrm>
              <a:off x="0" y="4933972"/>
              <a:ext cx="10944225" cy="433229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9" name="Google Shape;249;p16"/>
            <p:cNvSpPr txBox="1"/>
            <p:nvPr/>
          </p:nvSpPr>
          <p:spPr>
            <a:xfrm>
              <a:off x="21148" y="4955120"/>
              <a:ext cx="10901929" cy="3909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64750" lIns="64750" spcFirstLastPara="1" rIns="64750" wrap="square" tIns="647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Century Gothic"/>
                <a:buNone/>
              </a:pPr>
              <a:r>
                <a:rPr lang="tr-TR" sz="1700">
                  <a:latin typeface="Century Gothic"/>
                  <a:ea typeface="Century Gothic"/>
                  <a:cs typeface="Century Gothic"/>
                  <a:sym typeface="Century Gothic"/>
                </a:rPr>
                <a:t>Konuşma patolojileri(alıcı dil ve ifade edici dil, zamir karıştırma)</a:t>
              </a:r>
              <a:endParaRPr/>
            </a:p>
          </p:txBody>
        </p:sp>
        <p:sp>
          <p:nvSpPr>
            <p:cNvPr id="250" name="Google Shape;250;p16"/>
            <p:cNvSpPr/>
            <p:nvPr/>
          </p:nvSpPr>
          <p:spPr>
            <a:xfrm>
              <a:off x="0" y="5416161"/>
              <a:ext cx="10944225" cy="433229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1" name="Google Shape;251;p16"/>
            <p:cNvSpPr txBox="1"/>
            <p:nvPr/>
          </p:nvSpPr>
          <p:spPr>
            <a:xfrm>
              <a:off x="21148" y="5437309"/>
              <a:ext cx="10901929" cy="3909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64750" lIns="64750" spcFirstLastPara="1" rIns="64750" wrap="square" tIns="647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700"/>
                <a:buFont typeface="Century Gothic"/>
                <a:buNone/>
              </a:pPr>
              <a:r>
                <a:rPr lang="tr-TR" sz="1700">
                  <a:latin typeface="Century Gothic"/>
                  <a:ea typeface="Century Gothic"/>
                  <a:cs typeface="Century Gothic"/>
                  <a:sym typeface="Century Gothic"/>
                </a:rPr>
                <a:t>Tekrarlayıcı davranışlar</a:t>
              </a:r>
              <a:endParaRPr/>
            </a:p>
          </p:txBody>
        </p:sp>
        <p:sp>
          <p:nvSpPr>
            <p:cNvPr id="252" name="Google Shape;252;p16"/>
            <p:cNvSpPr/>
            <p:nvPr/>
          </p:nvSpPr>
          <p:spPr>
            <a:xfrm>
              <a:off x="0" y="5898350"/>
              <a:ext cx="10944225" cy="433229"/>
            </a:xfrm>
            <a:prstGeom prst="roundRect">
              <a:avLst>
                <a:gd fmla="val 16667" name="adj"/>
              </a:avLst>
            </a:prstGeom>
            <a:solidFill>
              <a:srgbClr val="FFFFF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3" name="Google Shape;253;p16"/>
            <p:cNvSpPr txBox="1"/>
            <p:nvPr/>
          </p:nvSpPr>
          <p:spPr>
            <a:xfrm>
              <a:off x="21148" y="5919498"/>
              <a:ext cx="10901929" cy="3909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entury Gothic"/>
                <a:buNone/>
              </a:pPr>
              <a:r>
                <a:rPr lang="tr-TR" sz="1800">
                  <a:latin typeface="Century Gothic"/>
                  <a:ea typeface="Century Gothic"/>
                  <a:cs typeface="Century Gothic"/>
                  <a:sym typeface="Century Gothic"/>
                </a:rPr>
                <a:t>Uyum becerilerinde yetersizlik</a:t>
              </a:r>
              <a:endParaRPr sz="1800"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8"/>
          <p:cNvSpPr txBox="1"/>
          <p:nvPr>
            <p:ph idx="1" type="body"/>
          </p:nvPr>
        </p:nvSpPr>
        <p:spPr>
          <a:xfrm>
            <a:off x="2473725" y="2363325"/>
            <a:ext cx="3595500" cy="320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182880" lvl="0" marL="1828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b="1" lang="tr-TR" sz="1800">
                <a:latin typeface="Calibri"/>
                <a:ea typeface="Calibri"/>
                <a:cs typeface="Calibri"/>
                <a:sym typeface="Calibri"/>
              </a:rPr>
              <a:t>Ayırıcı tanı: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Dil bozuklukları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Mental Retardasyon (MR)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Tepkisel bağlanma bozukluğu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Selektif 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Mutizm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Sosyal İletişim Bozukluğu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Görme /işitme engelleri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Landau 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Kleffner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Sendromu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Çok erken başlangıçlı şizofreni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18"/>
          <p:cNvSpPr txBox="1"/>
          <p:nvPr/>
        </p:nvSpPr>
        <p:spPr>
          <a:xfrm>
            <a:off x="6774600" y="2363325"/>
            <a:ext cx="4350600" cy="3931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83464" lvl="0" marL="36576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rPr b="1" lang="tr-TR" sz="1800" u="sng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Gidiş:</a:t>
            </a:r>
            <a:endParaRPr b="1" sz="1800" u="sng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1701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Calibri"/>
              <a:buChar char="◦"/>
            </a:pPr>
            <a:r>
              <a:rPr lang="tr-T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IQ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1701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Calibri"/>
              <a:buChar char="◦"/>
            </a:pPr>
            <a:r>
              <a:rPr lang="tr-T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Adaptif beceriler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1701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Calibri"/>
              <a:buChar char="◦"/>
            </a:pPr>
            <a:r>
              <a:rPr lang="tr-T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Dil ve iletişim 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1701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Calibri"/>
              <a:buChar char="◦"/>
            </a:pPr>
            <a:r>
              <a:rPr lang="tr-T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Belirti şiddeti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1701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Calibri"/>
              <a:buChar char="◦"/>
            </a:pPr>
            <a:r>
              <a:rPr lang="tr-T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Komorbid durumlar 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1701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600"/>
              <a:buFont typeface="Calibri"/>
              <a:buChar char="◦"/>
            </a:pPr>
            <a:r>
              <a:rPr lang="tr-T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Sosyal yaşam ve bağımsızlık 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182880" lvl="0" marL="182880" marR="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262626"/>
              </a:buClr>
              <a:buSzPts val="1800"/>
              <a:buFont typeface="Garamond"/>
              <a:buNone/>
            </a:pPr>
            <a:r>
              <a:t/>
            </a:r>
            <a:endParaRPr sz="16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" name="Google Shape;260;p18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tr-TR">
                <a:solidFill>
                  <a:srgbClr val="262626"/>
                </a:solidFill>
              </a:rPr>
              <a:t>Otizm Spektrum Bozukluğu</a:t>
            </a:r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8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8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8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8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8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8">
                                            <p:txEl>
                                              <p:pRg end="9" st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351c050f154_0_36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tr-TR">
                <a:solidFill>
                  <a:srgbClr val="262626"/>
                </a:solidFill>
              </a:rPr>
              <a:t>Otizm Spektrum Bozukluğu</a:t>
            </a:r>
            <a:endParaRPr/>
          </a:p>
        </p:txBody>
      </p:sp>
      <p:sp>
        <p:nvSpPr>
          <p:cNvPr id="267" name="Google Shape;267;g351c050f154_0_36"/>
          <p:cNvSpPr txBox="1"/>
          <p:nvPr>
            <p:ph idx="1" type="body"/>
          </p:nvPr>
        </p:nvSpPr>
        <p:spPr>
          <a:xfrm>
            <a:off x="1066800" y="2103120"/>
            <a:ext cx="10058400" cy="3931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275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Tanı: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OSB için biyolojik bir test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yoktur.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Tanı klinik gözlem ve gelişimsel değerlendirme ile konur.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2 yaşından önce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belirtiler gözlenebilir;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1 yaş civarında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bazı sosyal ipuçları (göz teması eksikliği vb.) fark edilebilir.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Tanısal Değerlendirme: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Ebeveyn görüşmesi ve çocuk gözlemi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İşitme testi, göz muayenesi, genetik ve nörolojik incelemeler (gerekiyorsa EEG, MRI)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Tedavi: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Temel yaklaşım: </a:t>
            </a: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psikoeğitim ve özel eğitim</a:t>
            </a:r>
            <a:endParaRPr b="1" sz="16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Komorbid durumlara göre ilaç tedavisi gerekebilir.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SzPts val="275"/>
              <a:buNone/>
            </a:pPr>
            <a:r>
              <a:t/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g351c050f154_0_50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</a:pPr>
            <a:r>
              <a:rPr b="1" lang="tr-TR"/>
              <a:t>Öğrenme ve Dikkat</a:t>
            </a:r>
            <a:endParaRPr/>
          </a:p>
        </p:txBody>
      </p:sp>
      <p:sp>
        <p:nvSpPr>
          <p:cNvPr id="274" name="Google Shape;274;g351c050f154_0_50"/>
          <p:cNvSpPr txBox="1"/>
          <p:nvPr>
            <p:ph idx="1" type="body"/>
          </p:nvPr>
        </p:nvSpPr>
        <p:spPr>
          <a:xfrm>
            <a:off x="1066800" y="2103120"/>
            <a:ext cx="10058400" cy="3931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1. Öğrenme Güçlükleri – Okuma Sorunları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Okumada karşılaşılan bulgular: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Harf atlama → genellikle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DEHB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Harf karıştırma, ayna görüntüsü →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Özgül Öğrenme Güçlüğü (ÖÖG)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Sonunu uydurma, satır atlama →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DEHB / ÖÖG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Yavaş okuma →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ÖÖG, bilişsel yetersizlik, OSB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Okuma gelişimi beklentisi: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Uygun eğitim alan çocuklar 1. sınıf sonunda okumayı öğrenmelidir. Aksi takdirde değerlendirme gerekir.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351c050f154_0_57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tr-TR"/>
              <a:t>Öğrenme ve Dikkat</a:t>
            </a:r>
            <a:endParaRPr/>
          </a:p>
        </p:txBody>
      </p:sp>
      <p:sp>
        <p:nvSpPr>
          <p:cNvPr id="281" name="Google Shape;281;g351c050f154_0_57"/>
          <p:cNvSpPr txBox="1"/>
          <p:nvPr>
            <p:ph idx="1" type="body"/>
          </p:nvPr>
        </p:nvSpPr>
        <p:spPr>
          <a:xfrm>
            <a:off x="1066800" y="1851925"/>
            <a:ext cx="10058400" cy="4808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2. Dikkat Sorunları (DEHB Sinyalleri)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Dikkat türleri: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Selektif dikkat: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Bir şeye odaklanıp diğerlerini görmezden gelme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Bölünmüş dikkat: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Aynı anda birden fazla şeye odaklanabilme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Sürdürülen dikkat:</a:t>
            </a:r>
            <a:r>
              <a:rPr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Uzun süre bir işe odaklanabilme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Yürütücü dikkat: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Plan yapma, hataları fark etme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Dikkat sistemlerinin beyinde yerleşimi: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Ön dikkat: prefrontal korteks, anterior singulat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Arka dikkat: pariyetal alanlar, serebellum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3. Dikkat Sorunlarının Kliniği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Aşırı hareketlilik ve dürtüsellik varsa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DEHB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düşünülmeli.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Dikkat sorunları öğrenme, aile içi ilişkiler ve sosyal yaşamı etkileyebilir.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Muayene sırasında gözlem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ve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aile–öğretmen görüşmeleri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önemlidir.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351c050f154_0_63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tr-TR"/>
              <a:t>Öğrenme ve Dikkat</a:t>
            </a:r>
            <a:endParaRPr/>
          </a:p>
        </p:txBody>
      </p:sp>
      <p:sp>
        <p:nvSpPr>
          <p:cNvPr id="288" name="Google Shape;288;g351c050f154_0_63"/>
          <p:cNvSpPr txBox="1"/>
          <p:nvPr>
            <p:ph idx="1" type="body"/>
          </p:nvPr>
        </p:nvSpPr>
        <p:spPr>
          <a:xfrm>
            <a:off x="1066800" y="2103120"/>
            <a:ext cx="10058400" cy="3931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4. Resimle Değerlendirme: Aile Resmi Testi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Yaşa göre beklenen çizimler: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3 yaş: daire, göz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4 yaş: kollar-bacaklar kafadan çıkar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5 yaş: çöpten adam, üçgen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6–7 yaş: çizimde bütünlük artar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Gözlem: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Gelişimsel gecikme, dürtüsellik, öğrenme güçlüğü gibi bulgular çizimle fark edilebilir.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Soru örnekleri: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Bu ailede en mutlu kişi kim?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En çok kimi tercih edersin?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3" name="Google Shape;293;p23"/>
          <p:cNvPicPr preferRelativeResize="0"/>
          <p:nvPr/>
        </p:nvPicPr>
        <p:blipFill rotWithShape="1">
          <a:blip r:embed="rId3">
            <a:alphaModFix/>
          </a:blip>
          <a:srcRect b="0" l="24626" r="5002" t="11316"/>
          <a:stretch/>
        </p:blipFill>
        <p:spPr>
          <a:xfrm>
            <a:off x="1164169" y="3309673"/>
            <a:ext cx="3484031" cy="3293019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23"/>
          <p:cNvPicPr preferRelativeResize="0"/>
          <p:nvPr/>
        </p:nvPicPr>
        <p:blipFill rotWithShape="1">
          <a:blip r:embed="rId4">
            <a:alphaModFix/>
          </a:blip>
          <a:srcRect b="10387" l="18124" r="8419" t="20312"/>
          <a:stretch/>
        </p:blipFill>
        <p:spPr>
          <a:xfrm>
            <a:off x="838200" y="283104"/>
            <a:ext cx="4360095" cy="30850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95" name="Google Shape;295;p23"/>
          <p:cNvPicPr preferRelativeResize="0"/>
          <p:nvPr/>
        </p:nvPicPr>
        <p:blipFill rotWithShape="1">
          <a:blip r:embed="rId5">
            <a:alphaModFix/>
          </a:blip>
          <a:srcRect b="12499" l="14363" r="5266" t="9970"/>
          <a:stretch/>
        </p:blipFill>
        <p:spPr>
          <a:xfrm rot="5400000">
            <a:off x="5867400" y="1374245"/>
            <a:ext cx="5511800" cy="39878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g351c050f154_0_78"/>
          <p:cNvSpPr txBox="1"/>
          <p:nvPr>
            <p:ph idx="1" type="body"/>
          </p:nvPr>
        </p:nvSpPr>
        <p:spPr>
          <a:xfrm>
            <a:off x="1066800" y="1828950"/>
            <a:ext cx="10058400" cy="4824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Tanım: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Dikkatini toplamada güçlük, aşırı hareketlilik ve dürtüsellik ile giden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nörogelişimsel bir bozukluktur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Belirtiler, bireyin gelişim düzeyine göre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daha sık ve daha şiddetlidir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E/K oranı 3/1 iken klinik örneklerde 9/1 e kadar bildirilmiştir. Buna sebep olarak kızlarda davranış semptomlarına daha az rastlanması ve tedavi başvurusunun daha az oldugu düşünülmüştür. 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1. Tanı Kriterleri: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12 yaşından önce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başlamalıdır.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İki veya daha fazla ortamda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(ev, okul) gözlenmelidir.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İşlevsellikte belirgin bozulmaya yol açmalıdır.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Başka bir bozuklukla daha iyi açıklanamamalıdır.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g351c050f154_0_78"/>
          <p:cNvSpPr txBox="1"/>
          <p:nvPr>
            <p:ph type="title"/>
          </p:nvPr>
        </p:nvSpPr>
        <p:spPr>
          <a:xfrm>
            <a:off x="1066799" y="699744"/>
            <a:ext cx="10058400" cy="112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entury Gothic"/>
              <a:buNone/>
            </a:pPr>
            <a:r>
              <a:rPr b="1" lang="tr-TR"/>
              <a:t>Dikkat Eksikliği Hiperaktivite Bozukluğu</a:t>
            </a:r>
            <a:endParaRPr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"/>
          <p:cNvSpPr txBox="1"/>
          <p:nvPr>
            <p:ph type="title"/>
          </p:nvPr>
        </p:nvSpPr>
        <p:spPr>
          <a:xfrm>
            <a:off x="524741" y="620392"/>
            <a:ext cx="3808268" cy="550468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Font typeface="Century Gothic"/>
              <a:buNone/>
            </a:pPr>
            <a:r>
              <a:rPr lang="tr-TR" sz="6000">
                <a:solidFill>
                  <a:schemeClr val="accent5"/>
                </a:solidFill>
              </a:rPr>
              <a:t>Sunum Akışı</a:t>
            </a:r>
            <a:endParaRPr/>
          </a:p>
        </p:txBody>
      </p:sp>
      <p:grpSp>
        <p:nvGrpSpPr>
          <p:cNvPr id="81" name="Google Shape;81;p2"/>
          <p:cNvGrpSpPr/>
          <p:nvPr/>
        </p:nvGrpSpPr>
        <p:grpSpPr>
          <a:xfrm>
            <a:off x="5407425" y="1374213"/>
            <a:ext cx="4480382" cy="4109570"/>
            <a:chOff x="0" y="61073"/>
            <a:chExt cx="6263640" cy="5382541"/>
          </a:xfrm>
        </p:grpSpPr>
        <p:sp>
          <p:nvSpPr>
            <p:cNvPr id="82" name="Google Shape;82;p2"/>
            <p:cNvSpPr/>
            <p:nvPr/>
          </p:nvSpPr>
          <p:spPr>
            <a:xfrm>
              <a:off x="0" y="61073"/>
              <a:ext cx="6263640" cy="815490"/>
            </a:xfrm>
            <a:prstGeom prst="roundRect">
              <a:avLst>
                <a:gd fmla="val 16667" name="adj"/>
              </a:avLst>
            </a:prstGeom>
            <a:solidFill>
              <a:srgbClr val="3B8850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00"/>
            </a:p>
          </p:txBody>
        </p:sp>
        <p:sp>
          <p:nvSpPr>
            <p:cNvPr id="83" name="Google Shape;83;p2"/>
            <p:cNvSpPr txBox="1"/>
            <p:nvPr/>
          </p:nvSpPr>
          <p:spPr>
            <a:xfrm>
              <a:off x="39809" y="100882"/>
              <a:ext cx="6184022" cy="73587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9525" lIns="129525" spcFirstLastPara="1" rIns="129525" wrap="square" tIns="1295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400"/>
                <a:buFont typeface="Century Gothic"/>
                <a:buNone/>
              </a:pPr>
              <a:r>
                <a:rPr b="0" i="0" lang="tr-TR" sz="22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İletişim-etkileşim-OSB</a:t>
              </a:r>
              <a:endParaRPr b="0" i="0" sz="2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84" name="Google Shape;84;p2"/>
            <p:cNvSpPr/>
            <p:nvPr/>
          </p:nvSpPr>
          <p:spPr>
            <a:xfrm>
              <a:off x="0" y="974483"/>
              <a:ext cx="6263640" cy="815490"/>
            </a:xfrm>
            <a:prstGeom prst="roundRect">
              <a:avLst>
                <a:gd fmla="val 16667" name="adj"/>
              </a:avLst>
            </a:prstGeom>
            <a:solidFill>
              <a:srgbClr val="438D61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00"/>
            </a:p>
          </p:txBody>
        </p:sp>
        <p:sp>
          <p:nvSpPr>
            <p:cNvPr id="85" name="Google Shape;85;p2"/>
            <p:cNvSpPr txBox="1"/>
            <p:nvPr/>
          </p:nvSpPr>
          <p:spPr>
            <a:xfrm>
              <a:off x="39809" y="1014292"/>
              <a:ext cx="6184022" cy="73587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9525" lIns="129525" spcFirstLastPara="1" rIns="129525" wrap="square" tIns="1295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400"/>
                <a:buFont typeface="Century Gothic"/>
                <a:buNone/>
              </a:pPr>
              <a:r>
                <a:rPr b="0" i="0" lang="tr-TR" sz="22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Öğrenme-dikkat</a:t>
              </a:r>
              <a:endParaRPr b="0" i="0" sz="2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86" name="Google Shape;86;p2"/>
            <p:cNvSpPr/>
            <p:nvPr/>
          </p:nvSpPr>
          <p:spPr>
            <a:xfrm>
              <a:off x="0" y="1887893"/>
              <a:ext cx="6263640" cy="815490"/>
            </a:xfrm>
            <a:prstGeom prst="roundRect">
              <a:avLst>
                <a:gd fmla="val 16667" name="adj"/>
              </a:avLst>
            </a:prstGeom>
            <a:solidFill>
              <a:srgbClr val="499371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00"/>
            </a:p>
          </p:txBody>
        </p:sp>
        <p:sp>
          <p:nvSpPr>
            <p:cNvPr id="87" name="Google Shape;87;p2"/>
            <p:cNvSpPr txBox="1"/>
            <p:nvPr/>
          </p:nvSpPr>
          <p:spPr>
            <a:xfrm>
              <a:off x="39809" y="1927702"/>
              <a:ext cx="6184022" cy="73587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9525" lIns="129525" spcFirstLastPara="1" rIns="129525" wrap="square" tIns="129525">
              <a:noAutofit/>
            </a:bodyPr>
            <a:lstStyle/>
            <a:p>
              <a:pPr indent="0" lvl="0" marL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400"/>
                <a:buFont typeface="Century Gothic"/>
                <a:buNone/>
              </a:pPr>
              <a:r>
                <a:rPr lang="tr-TR" sz="22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DEHB-ÖÖG</a:t>
              </a:r>
              <a:endParaRPr b="0" i="0" sz="2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88" name="Google Shape;88;p2"/>
            <p:cNvSpPr/>
            <p:nvPr/>
          </p:nvSpPr>
          <p:spPr>
            <a:xfrm>
              <a:off x="0" y="2801303"/>
              <a:ext cx="6263640" cy="815490"/>
            </a:xfrm>
            <a:prstGeom prst="roundRect">
              <a:avLst>
                <a:gd fmla="val 16667" name="adj"/>
              </a:avLst>
            </a:prstGeom>
            <a:solidFill>
              <a:srgbClr val="4F9982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00"/>
            </a:p>
          </p:txBody>
        </p:sp>
        <p:sp>
          <p:nvSpPr>
            <p:cNvPr id="89" name="Google Shape;89;p2"/>
            <p:cNvSpPr txBox="1"/>
            <p:nvPr/>
          </p:nvSpPr>
          <p:spPr>
            <a:xfrm>
              <a:off x="39809" y="2841112"/>
              <a:ext cx="6184022" cy="73587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9525" lIns="129525" spcFirstLastPara="1" rIns="129525" wrap="square" tIns="1295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400"/>
                <a:buFont typeface="Century Gothic"/>
                <a:buNone/>
              </a:pPr>
              <a:r>
                <a:rPr lang="tr-TR" sz="22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Depresyon-</a:t>
              </a:r>
              <a:r>
                <a:rPr b="0" i="0" lang="tr-TR" sz="22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Anksiyete</a:t>
              </a:r>
              <a:endParaRPr b="0" i="0" sz="2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90" name="Google Shape;90;p2"/>
            <p:cNvSpPr/>
            <p:nvPr/>
          </p:nvSpPr>
          <p:spPr>
            <a:xfrm>
              <a:off x="0" y="3714714"/>
              <a:ext cx="6263640" cy="815490"/>
            </a:xfrm>
            <a:prstGeom prst="roundRect">
              <a:avLst>
                <a:gd fmla="val 16667" name="adj"/>
              </a:avLst>
            </a:prstGeom>
            <a:solidFill>
              <a:srgbClr val="569F90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00"/>
            </a:p>
          </p:txBody>
        </p:sp>
        <p:sp>
          <p:nvSpPr>
            <p:cNvPr id="91" name="Google Shape;91;p2"/>
            <p:cNvSpPr txBox="1"/>
            <p:nvPr/>
          </p:nvSpPr>
          <p:spPr>
            <a:xfrm>
              <a:off x="39809" y="3754523"/>
              <a:ext cx="6184022" cy="73587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9525" lIns="129525" spcFirstLastPara="1" rIns="129525" wrap="square" tIns="1295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400"/>
                <a:buFont typeface="Century Gothic"/>
                <a:buNone/>
              </a:pPr>
              <a:r>
                <a:rPr lang="tr-TR" sz="22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Enürezis-Enkoprezis-Tik</a:t>
              </a:r>
              <a:endParaRPr sz="22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  <p:sp>
          <p:nvSpPr>
            <p:cNvPr id="92" name="Google Shape;92;p2"/>
            <p:cNvSpPr/>
            <p:nvPr/>
          </p:nvSpPr>
          <p:spPr>
            <a:xfrm>
              <a:off x="0" y="4628124"/>
              <a:ext cx="6263640" cy="815490"/>
            </a:xfrm>
            <a:prstGeom prst="roundRect">
              <a:avLst>
                <a:gd fmla="val 16667" name="adj"/>
              </a:avLst>
            </a:prstGeom>
            <a:solidFill>
              <a:srgbClr val="60A29E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00"/>
            </a:p>
          </p:txBody>
        </p:sp>
        <p:sp>
          <p:nvSpPr>
            <p:cNvPr id="93" name="Google Shape;93;p2"/>
            <p:cNvSpPr txBox="1"/>
            <p:nvPr/>
          </p:nvSpPr>
          <p:spPr>
            <a:xfrm>
              <a:off x="39809" y="4667933"/>
              <a:ext cx="6184022" cy="73587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9525" lIns="129525" spcFirstLastPara="1" rIns="129525" wrap="square" tIns="1295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400"/>
                <a:buFont typeface="Century Gothic"/>
                <a:buNone/>
              </a:pPr>
              <a:r>
                <a:rPr b="0" i="0" lang="tr-TR" sz="22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Psikotik boz</a:t>
              </a:r>
              <a:r>
                <a:rPr lang="tr-TR" sz="22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.</a:t>
              </a:r>
              <a:r>
                <a:rPr b="0" i="0" lang="tr-TR" sz="2200" u="none" cap="none" strike="noStrike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/Bipolar boz.</a:t>
              </a:r>
              <a:endParaRPr b="0" i="0" sz="2200" u="none" cap="none" strike="noStrike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endParaRPr>
            </a:p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351c050f154_0_86"/>
          <p:cNvSpPr txBox="1"/>
          <p:nvPr>
            <p:ph idx="1" type="body"/>
          </p:nvPr>
        </p:nvSpPr>
        <p:spPr>
          <a:xfrm>
            <a:off x="6485950" y="2103125"/>
            <a:ext cx="4639200" cy="3931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B) </a:t>
            </a: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Aşırı hareketlilik ve dürtüsellik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 (en az 6 belirti):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Yerinde duramaz, kıpırdanır.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Oturması gereken yerde kalkar.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Ortam uygunsuzken koşturur/tırmanır.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Sessizce oyun oynayamaz.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“Motor takılmış” gibi sürekli hareket halindedir.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Aşırı konuşur.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Sorular tamamlanmadan cevap verir.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Sırasını bekleyemez.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Başkalarının sözünü keser/oyunlarına karışır.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g351c050f154_0_86"/>
          <p:cNvSpPr txBox="1"/>
          <p:nvPr>
            <p:ph type="title"/>
          </p:nvPr>
        </p:nvSpPr>
        <p:spPr>
          <a:xfrm>
            <a:off x="1066799" y="699744"/>
            <a:ext cx="10058400" cy="112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entury Gothic"/>
              <a:buNone/>
            </a:pPr>
            <a:r>
              <a:rPr b="1" lang="tr-TR"/>
              <a:t>Dikkat Eksikliği Hiperaktivite Bozukluğu</a:t>
            </a:r>
            <a:endParaRPr b="1"/>
          </a:p>
        </p:txBody>
      </p:sp>
      <p:sp>
        <p:nvSpPr>
          <p:cNvPr id="310" name="Google Shape;310;g351c050f154_0_86"/>
          <p:cNvSpPr txBox="1"/>
          <p:nvPr/>
        </p:nvSpPr>
        <p:spPr>
          <a:xfrm>
            <a:off x="1270525" y="1707675"/>
            <a:ext cx="4819200" cy="3558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b="1"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. Belirti Alanları:</a:t>
            </a:r>
            <a:endParaRPr b="1"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b="1"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A) </a:t>
            </a: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Dikkatsizlik </a:t>
            </a:r>
            <a:r>
              <a:rPr b="1"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(son 6 ay boyunca, en az 6 belirti):</a:t>
            </a:r>
            <a:endParaRPr b="1"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●"/>
            </a:pPr>
            <a:r>
              <a:rPr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Ayrıntılara dikkat etmez, dikkatsizce hatalar yapar.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Dikkatini sürdürmekte zorlanır.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Dinlemiyor gibi görünür.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Verilen yönergeleri takip edemez.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İşleri organize etmekte zorlanır.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Zihinsel çaba gerektiren işleri sevmez/kaçınır.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Eşyalarını sık kaybeder.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Dış uyaranlarla dikkati dağılır.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Günlük aktivitelerde unutkandır.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5" name="Google Shape;315;p28"/>
          <p:cNvGrpSpPr/>
          <p:nvPr/>
        </p:nvGrpSpPr>
        <p:grpSpPr>
          <a:xfrm>
            <a:off x="1066799" y="2325530"/>
            <a:ext cx="10058401" cy="3791264"/>
            <a:chOff x="0" y="120492"/>
            <a:chExt cx="10058401" cy="3791264"/>
          </a:xfrm>
        </p:grpSpPr>
        <p:sp>
          <p:nvSpPr>
            <p:cNvPr id="316" name="Google Shape;316;p28"/>
            <p:cNvSpPr/>
            <p:nvPr/>
          </p:nvSpPr>
          <p:spPr>
            <a:xfrm>
              <a:off x="0" y="120492"/>
              <a:ext cx="10058401" cy="595877"/>
            </a:xfrm>
            <a:prstGeom prst="roundRect">
              <a:avLst>
                <a:gd fmla="val 16667" name="adj"/>
              </a:avLst>
            </a:prstGeom>
            <a:solidFill>
              <a:srgbClr val="169BCE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7" name="Google Shape;317;p28"/>
            <p:cNvSpPr txBox="1"/>
            <p:nvPr/>
          </p:nvSpPr>
          <p:spPr>
            <a:xfrm>
              <a:off x="29088" y="149580"/>
              <a:ext cx="10000225" cy="5377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7150" lIns="57150" spcFirstLastPara="1" rIns="57150" wrap="square" tIns="571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tr-TR" sz="1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Davranışları ortama ve sonuçlarına göre düzenlemek ve yönlendirmekle ilgili bir sorundur.</a:t>
              </a:r>
              <a:endParaRPr sz="16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8" name="Google Shape;318;p28"/>
            <p:cNvSpPr/>
            <p:nvPr/>
          </p:nvSpPr>
          <p:spPr>
            <a:xfrm>
              <a:off x="0" y="759570"/>
              <a:ext cx="10058401" cy="595877"/>
            </a:xfrm>
            <a:prstGeom prst="roundRect">
              <a:avLst>
                <a:gd fmla="val 16667" name="adj"/>
              </a:avLst>
            </a:prstGeom>
            <a:solidFill>
              <a:srgbClr val="21A8E2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9" name="Google Shape;319;p28"/>
            <p:cNvSpPr txBox="1"/>
            <p:nvPr/>
          </p:nvSpPr>
          <p:spPr>
            <a:xfrm>
              <a:off x="29088" y="788658"/>
              <a:ext cx="10000225" cy="5377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7150" lIns="57150" spcFirstLastPara="1" rIns="57150" wrap="square" tIns="571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tr-TR" sz="1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Bir şey yapmadan önce sonucunu düşünmezler (“Bunu yaparsam ceza alırım”).</a:t>
              </a:r>
              <a:endParaRPr sz="16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0" name="Google Shape;320;p28"/>
            <p:cNvSpPr/>
            <p:nvPr/>
          </p:nvSpPr>
          <p:spPr>
            <a:xfrm>
              <a:off x="0" y="1398647"/>
              <a:ext cx="10058401" cy="595877"/>
            </a:xfrm>
            <a:prstGeom prst="roundRect">
              <a:avLst>
                <a:gd fmla="val 16667" name="adj"/>
              </a:avLst>
            </a:prstGeom>
            <a:solidFill>
              <a:srgbClr val="3FAEE4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1" name="Google Shape;321;p28"/>
            <p:cNvSpPr txBox="1"/>
            <p:nvPr/>
          </p:nvSpPr>
          <p:spPr>
            <a:xfrm>
              <a:off x="29088" y="1427735"/>
              <a:ext cx="10000225" cy="5377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7150" lIns="57150" spcFirstLastPara="1" rIns="57150" wrap="square" tIns="571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tr-TR" sz="1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Bir şey yapmadan önce o davranışın o ortam için uygun olup olmadığını düşünmezler (“Burada bu davranış yapılmaz”).</a:t>
              </a:r>
              <a:endParaRPr sz="16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2" name="Google Shape;322;p28"/>
            <p:cNvSpPr/>
            <p:nvPr/>
          </p:nvSpPr>
          <p:spPr>
            <a:xfrm>
              <a:off x="0" y="2037725"/>
              <a:ext cx="10058401" cy="595877"/>
            </a:xfrm>
            <a:prstGeom prst="roundRect">
              <a:avLst>
                <a:gd fmla="val 16667" name="adj"/>
              </a:avLst>
            </a:prstGeom>
            <a:solidFill>
              <a:srgbClr val="5CB6E6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3" name="Google Shape;323;p28"/>
            <p:cNvSpPr txBox="1"/>
            <p:nvPr/>
          </p:nvSpPr>
          <p:spPr>
            <a:xfrm>
              <a:off x="29088" y="2066813"/>
              <a:ext cx="10000225" cy="5377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7150" lIns="57150" spcFirstLastPara="1" rIns="57150" wrap="square" tIns="571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tr-TR" sz="1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Söyleyecekleri şeyin karşısındaki kişide nasıl bir etki yapacağını düşünmezler ( “Bunu söylersem bana kırılır”)</a:t>
              </a:r>
              <a:endParaRPr sz="16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4" name="Google Shape;324;p28"/>
            <p:cNvSpPr/>
            <p:nvPr/>
          </p:nvSpPr>
          <p:spPr>
            <a:xfrm>
              <a:off x="0" y="2676802"/>
              <a:ext cx="10058401" cy="595877"/>
            </a:xfrm>
            <a:prstGeom prst="roundRect">
              <a:avLst>
                <a:gd fmla="val 16667" name="adj"/>
              </a:avLst>
            </a:prstGeom>
            <a:solidFill>
              <a:srgbClr val="78BFE9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5" name="Google Shape;325;p28"/>
            <p:cNvSpPr txBox="1"/>
            <p:nvPr/>
          </p:nvSpPr>
          <p:spPr>
            <a:xfrm>
              <a:off x="29088" y="2705890"/>
              <a:ext cx="10000225" cy="5377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7150" lIns="57150" spcFirstLastPara="1" rIns="57150" wrap="square" tIns="571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tr-TR" sz="1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Aslında ne yapmaları ya da yapmamaları gerektiğini bilirler ama o bildikleri şeyi uygulayamazlar.</a:t>
              </a:r>
              <a:endParaRPr sz="16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6" name="Google Shape;326;p28"/>
            <p:cNvSpPr/>
            <p:nvPr/>
          </p:nvSpPr>
          <p:spPr>
            <a:xfrm>
              <a:off x="0" y="3315879"/>
              <a:ext cx="10058401" cy="595877"/>
            </a:xfrm>
            <a:prstGeom prst="roundRect">
              <a:avLst>
                <a:gd fmla="val 16667" name="adj"/>
              </a:avLst>
            </a:prstGeom>
            <a:solidFill>
              <a:srgbClr val="94C9EC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7" name="Google Shape;327;p28"/>
            <p:cNvSpPr txBox="1"/>
            <p:nvPr/>
          </p:nvSpPr>
          <p:spPr>
            <a:xfrm>
              <a:off x="29088" y="3344967"/>
              <a:ext cx="10000225" cy="53770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57150" lIns="57150" spcFirstLastPara="1" rIns="57150" wrap="square" tIns="5715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500"/>
                <a:buFont typeface="Century Gothic"/>
                <a:buNone/>
              </a:pPr>
              <a:r>
                <a:rPr lang="tr-TR" sz="16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Bir kuralı biliyorlardır, sorarsanız uygun bir biçimde açıklayabilirler ama düşünmeden hareket ettikleri için o kuralı yine bozabilirler.</a:t>
              </a:r>
              <a:endParaRPr sz="1600"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28" name="Google Shape;328;p28"/>
          <p:cNvSpPr txBox="1"/>
          <p:nvPr>
            <p:ph type="title"/>
          </p:nvPr>
        </p:nvSpPr>
        <p:spPr>
          <a:xfrm>
            <a:off x="1066799" y="699744"/>
            <a:ext cx="10058400" cy="112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entury Gothic"/>
              <a:buNone/>
            </a:pPr>
            <a:r>
              <a:rPr b="1" lang="tr-TR"/>
              <a:t>Dikkat Eksikliği Hiperaktivite Bozukluğu</a:t>
            </a:r>
            <a:endParaRPr b="1"/>
          </a:p>
        </p:txBody>
      </p:sp>
      <p:sp>
        <p:nvSpPr>
          <p:cNvPr id="329" name="Google Shape;329;p28"/>
          <p:cNvSpPr txBox="1"/>
          <p:nvPr/>
        </p:nvSpPr>
        <p:spPr>
          <a:xfrm>
            <a:off x="1066799" y="1835706"/>
            <a:ext cx="3714750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tr-T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3. </a:t>
            </a:r>
            <a:r>
              <a:rPr b="1" lang="tr-TR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Dürtüsellik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351c050f154_0_93"/>
          <p:cNvSpPr txBox="1"/>
          <p:nvPr>
            <p:ph idx="1" type="body"/>
          </p:nvPr>
        </p:nvSpPr>
        <p:spPr>
          <a:xfrm>
            <a:off x="1066800" y="2103125"/>
            <a:ext cx="10058400" cy="4182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4. Diğer sorunlar: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Zaman yönetimi ve planlamada zorluk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Sakarlık, sık kazalar (düşme, kırık)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Uyku sorunları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Ebeveynlerle zor ilişkiler → olumsuz disiplin döngüsü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Akran ilişkilerinde bozulma → özgüven düşüklüğü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6" name="Google Shape;336;g351c050f154_0_93"/>
          <p:cNvSpPr txBox="1"/>
          <p:nvPr>
            <p:ph type="title"/>
          </p:nvPr>
        </p:nvSpPr>
        <p:spPr>
          <a:xfrm>
            <a:off x="1066799" y="699744"/>
            <a:ext cx="10058400" cy="112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entury Gothic"/>
              <a:buNone/>
            </a:pPr>
            <a:r>
              <a:rPr b="1" lang="tr-TR"/>
              <a:t>Dikkat Eksikliği Hiperaktivite Bozukluğu</a:t>
            </a:r>
            <a:endParaRPr b="1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351c050f154_0_100"/>
          <p:cNvSpPr txBox="1"/>
          <p:nvPr>
            <p:ph idx="1" type="body"/>
          </p:nvPr>
        </p:nvSpPr>
        <p:spPr>
          <a:xfrm>
            <a:off x="1066800" y="2103120"/>
            <a:ext cx="10058400" cy="3931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5. Etiyoloji: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Genetik </a:t>
            </a: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%80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’e varan etkili faktördür.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Tek yumurta ikizlerinde yüksek konkordans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Ebeveyn ve kardeşlerde DEHB sıklığı artar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DRD4-DRD5-DAT1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Beyin yapısı ve kimyası: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Özellikle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prefrontal korteks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,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kortiko-striato-talamik yolaklar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Dopamin ve noradrenalin düzeyleri rol oynar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Beyaz cevherde farklılıklar (DTI çalışmaları)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3" name="Google Shape;343;g351c050f154_0_100"/>
          <p:cNvSpPr txBox="1"/>
          <p:nvPr>
            <p:ph type="title"/>
          </p:nvPr>
        </p:nvSpPr>
        <p:spPr>
          <a:xfrm>
            <a:off x="1066799" y="699744"/>
            <a:ext cx="10058400" cy="112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entury Gothic"/>
              <a:buNone/>
            </a:pPr>
            <a:r>
              <a:rPr b="1" lang="tr-TR"/>
              <a:t>Dikkat Eksikliği Hiperaktivite Bozukluğu</a:t>
            </a:r>
            <a:endParaRPr b="1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" name="Google Shape;348;p36"/>
          <p:cNvGrpSpPr/>
          <p:nvPr/>
        </p:nvGrpSpPr>
        <p:grpSpPr>
          <a:xfrm>
            <a:off x="1066800" y="2600752"/>
            <a:ext cx="10058399" cy="3835109"/>
            <a:chOff x="0" y="54719"/>
            <a:chExt cx="10058399" cy="3835109"/>
          </a:xfrm>
        </p:grpSpPr>
        <p:sp>
          <p:nvSpPr>
            <p:cNvPr id="349" name="Google Shape;349;p36"/>
            <p:cNvSpPr/>
            <p:nvPr/>
          </p:nvSpPr>
          <p:spPr>
            <a:xfrm>
              <a:off x="0" y="54719"/>
              <a:ext cx="10058399" cy="383760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302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600"/>
                <a:buFont typeface="Calibri"/>
                <a:buChar char="➔"/>
              </a:pPr>
              <a:r>
                <a:t/>
              </a:r>
              <a:endParaRPr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0" name="Google Shape;350;p36"/>
            <p:cNvSpPr txBox="1"/>
            <p:nvPr/>
          </p:nvSpPr>
          <p:spPr>
            <a:xfrm>
              <a:off x="18734" y="73453"/>
              <a:ext cx="10020931" cy="3462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-330200" lvl="0" marL="4572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600"/>
                <a:buFont typeface="Calibri"/>
                <a:buChar char="➔"/>
              </a:pPr>
              <a:r>
                <a:rPr lang="tr-TR" sz="1600">
                  <a:solidFill>
                    <a:schemeClr val="dk2"/>
                  </a:solidFill>
                  <a:latin typeface="Calibri"/>
                  <a:ea typeface="Calibri"/>
                  <a:cs typeface="Calibri"/>
                  <a:sym typeface="Calibri"/>
                </a:rPr>
                <a:t>Malnuritasyon, </a:t>
              </a:r>
              <a:r>
                <a:rPr lang="tr-TR" sz="1600">
                  <a:solidFill>
                    <a:schemeClr val="dk2"/>
                  </a:solidFill>
                  <a:latin typeface="Calibri"/>
                  <a:ea typeface="Calibri"/>
                  <a:cs typeface="Calibri"/>
                  <a:sym typeface="Calibri"/>
                </a:rPr>
                <a:t>poliansatüre</a:t>
              </a:r>
              <a:r>
                <a:rPr lang="tr-TR" sz="1600">
                  <a:solidFill>
                    <a:schemeClr val="dk2"/>
                  </a:solidFill>
                  <a:latin typeface="Calibri"/>
                  <a:ea typeface="Calibri"/>
                  <a:cs typeface="Calibri"/>
                  <a:sym typeface="Calibri"/>
                </a:rPr>
                <a:t> yağ asidi eksikliği</a:t>
              </a:r>
              <a:endParaRPr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1" name="Google Shape;351;p36"/>
            <p:cNvSpPr/>
            <p:nvPr/>
          </p:nvSpPr>
          <p:spPr>
            <a:xfrm>
              <a:off x="0" y="484559"/>
              <a:ext cx="10058399" cy="383760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302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600"/>
                <a:buFont typeface="Calibri"/>
                <a:buChar char="➔"/>
              </a:pPr>
              <a:r>
                <a:t/>
              </a:r>
              <a:endParaRPr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2" name="Google Shape;352;p36"/>
            <p:cNvSpPr txBox="1"/>
            <p:nvPr/>
          </p:nvSpPr>
          <p:spPr>
            <a:xfrm>
              <a:off x="18734" y="503293"/>
              <a:ext cx="10020931" cy="3462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-330200" lvl="0" marL="4572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600"/>
                <a:buFont typeface="Calibri"/>
                <a:buChar char="➔"/>
              </a:pPr>
              <a:r>
                <a:rPr lang="tr-TR" sz="1600">
                  <a:solidFill>
                    <a:schemeClr val="dk2"/>
                  </a:solidFill>
                  <a:latin typeface="Calibri"/>
                  <a:ea typeface="Calibri"/>
                  <a:cs typeface="Calibri"/>
                  <a:sym typeface="Calibri"/>
                </a:rPr>
                <a:t>Gebelikte madde kullanımı</a:t>
              </a:r>
              <a:endParaRPr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3" name="Google Shape;353;p36"/>
            <p:cNvSpPr/>
            <p:nvPr/>
          </p:nvSpPr>
          <p:spPr>
            <a:xfrm>
              <a:off x="0" y="914400"/>
              <a:ext cx="10058399" cy="383760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302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600"/>
                <a:buFont typeface="Calibri"/>
                <a:buChar char="➔"/>
              </a:pPr>
              <a:r>
                <a:t/>
              </a:r>
              <a:endParaRPr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4" name="Google Shape;354;p36"/>
            <p:cNvSpPr txBox="1"/>
            <p:nvPr/>
          </p:nvSpPr>
          <p:spPr>
            <a:xfrm>
              <a:off x="18734" y="933134"/>
              <a:ext cx="10020931" cy="3462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-330200" lvl="0" marL="4572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600"/>
                <a:buFont typeface="Calibri"/>
                <a:buChar char="➔"/>
              </a:pPr>
              <a:r>
                <a:rPr lang="tr-TR" sz="1600">
                  <a:solidFill>
                    <a:schemeClr val="dk2"/>
                  </a:solidFill>
                  <a:latin typeface="Calibri"/>
                  <a:ea typeface="Calibri"/>
                  <a:cs typeface="Calibri"/>
                  <a:sym typeface="Calibri"/>
                </a:rPr>
                <a:t>Gebelikte hipertansiyon</a:t>
              </a:r>
              <a:endParaRPr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5" name="Google Shape;355;p36"/>
            <p:cNvSpPr/>
            <p:nvPr/>
          </p:nvSpPr>
          <p:spPr>
            <a:xfrm>
              <a:off x="0" y="1344240"/>
              <a:ext cx="10058399" cy="383760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302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600"/>
                <a:buFont typeface="Calibri"/>
                <a:buChar char="➔"/>
              </a:pPr>
              <a:r>
                <a:t/>
              </a:r>
              <a:endParaRPr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6" name="Google Shape;356;p36"/>
            <p:cNvSpPr txBox="1"/>
            <p:nvPr/>
          </p:nvSpPr>
          <p:spPr>
            <a:xfrm>
              <a:off x="18734" y="1362974"/>
              <a:ext cx="10020931" cy="3462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-330200" lvl="0" marL="4572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600"/>
                <a:buFont typeface="Calibri"/>
                <a:buChar char="➔"/>
              </a:pPr>
              <a:r>
                <a:rPr lang="tr-TR" sz="1600">
                  <a:solidFill>
                    <a:schemeClr val="dk2"/>
                  </a:solidFill>
                  <a:latin typeface="Calibri"/>
                  <a:ea typeface="Calibri"/>
                  <a:cs typeface="Calibri"/>
                  <a:sym typeface="Calibri"/>
                </a:rPr>
                <a:t>Gebelikte strese maruz kalma</a:t>
              </a:r>
              <a:endParaRPr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7" name="Google Shape;357;p36"/>
            <p:cNvSpPr/>
            <p:nvPr/>
          </p:nvSpPr>
          <p:spPr>
            <a:xfrm>
              <a:off x="0" y="1731218"/>
              <a:ext cx="10058399" cy="383760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302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600"/>
                <a:buFont typeface="Calibri"/>
                <a:buChar char="➔"/>
              </a:pPr>
              <a:r>
                <a:t/>
              </a:r>
              <a:endParaRPr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8" name="Google Shape;358;p36"/>
            <p:cNvSpPr txBox="1"/>
            <p:nvPr/>
          </p:nvSpPr>
          <p:spPr>
            <a:xfrm>
              <a:off x="18734" y="1749952"/>
              <a:ext cx="10020931" cy="3462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-330200" lvl="0" marL="4572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600"/>
                <a:buFont typeface="Calibri"/>
                <a:buChar char="➔"/>
              </a:pPr>
              <a:r>
                <a:rPr lang="tr-TR" sz="1600">
                  <a:solidFill>
                    <a:schemeClr val="dk2"/>
                  </a:solidFill>
                  <a:latin typeface="Calibri"/>
                  <a:ea typeface="Calibri"/>
                  <a:cs typeface="Calibri"/>
                  <a:sym typeface="Calibri"/>
                </a:rPr>
                <a:t>Doğumda travmaya maruz kalma</a:t>
              </a:r>
              <a:endParaRPr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9" name="Google Shape;359;p36"/>
            <p:cNvSpPr/>
            <p:nvPr/>
          </p:nvSpPr>
          <p:spPr>
            <a:xfrm>
              <a:off x="0" y="2203920"/>
              <a:ext cx="10058399" cy="383760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302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600"/>
                <a:buFont typeface="Calibri"/>
                <a:buChar char="➔"/>
              </a:pPr>
              <a:r>
                <a:t/>
              </a:r>
              <a:endParaRPr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0" name="Google Shape;360;p36"/>
            <p:cNvSpPr txBox="1"/>
            <p:nvPr/>
          </p:nvSpPr>
          <p:spPr>
            <a:xfrm>
              <a:off x="18734" y="2222654"/>
              <a:ext cx="10020931" cy="3462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-330200" lvl="0" marL="4572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600"/>
                <a:buFont typeface="Calibri"/>
                <a:buChar char="➔"/>
              </a:pPr>
              <a:r>
                <a:rPr lang="tr-TR" sz="1600">
                  <a:solidFill>
                    <a:schemeClr val="dk2"/>
                  </a:solidFill>
                  <a:latin typeface="Calibri"/>
                  <a:ea typeface="Calibri"/>
                  <a:cs typeface="Calibri"/>
                  <a:sym typeface="Calibri"/>
                </a:rPr>
                <a:t>Düşük ağırlıklı doğum</a:t>
              </a:r>
              <a:endParaRPr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1" name="Google Shape;361;p36"/>
            <p:cNvSpPr/>
            <p:nvPr/>
          </p:nvSpPr>
          <p:spPr>
            <a:xfrm>
              <a:off x="0" y="2633760"/>
              <a:ext cx="10058399" cy="383760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302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600"/>
                <a:buFont typeface="Calibri"/>
                <a:buChar char="➔"/>
              </a:pPr>
              <a:r>
                <a:t/>
              </a:r>
              <a:endParaRPr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2" name="Google Shape;362;p36"/>
            <p:cNvSpPr txBox="1"/>
            <p:nvPr/>
          </p:nvSpPr>
          <p:spPr>
            <a:xfrm>
              <a:off x="18734" y="2652494"/>
              <a:ext cx="10020931" cy="3462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-330200" lvl="0" marL="4572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600"/>
                <a:buFont typeface="Calibri"/>
                <a:buChar char="➔"/>
              </a:pPr>
              <a:r>
                <a:rPr lang="tr-TR" sz="1600">
                  <a:solidFill>
                    <a:schemeClr val="dk2"/>
                  </a:solidFill>
                  <a:latin typeface="Calibri"/>
                  <a:ea typeface="Calibri"/>
                  <a:cs typeface="Calibri"/>
                  <a:sym typeface="Calibri"/>
                </a:rPr>
                <a:t>Erken bebeklikte oluşan </a:t>
              </a:r>
              <a:r>
                <a:rPr lang="tr-TR" sz="1600">
                  <a:solidFill>
                    <a:schemeClr val="dk2"/>
                  </a:solidFill>
                  <a:latin typeface="Calibri"/>
                  <a:ea typeface="Calibri"/>
                  <a:cs typeface="Calibri"/>
                  <a:sym typeface="Calibri"/>
                </a:rPr>
                <a:t>enfeksiyonlar</a:t>
              </a:r>
              <a:endParaRPr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3" name="Google Shape;363;p36"/>
            <p:cNvSpPr/>
            <p:nvPr/>
          </p:nvSpPr>
          <p:spPr>
            <a:xfrm>
              <a:off x="0" y="3063600"/>
              <a:ext cx="10058399" cy="383760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302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600"/>
                <a:buFont typeface="Calibri"/>
                <a:buChar char="➔"/>
              </a:pPr>
              <a:r>
                <a:t/>
              </a:r>
              <a:endParaRPr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4" name="Google Shape;364;p36"/>
            <p:cNvSpPr txBox="1"/>
            <p:nvPr/>
          </p:nvSpPr>
          <p:spPr>
            <a:xfrm>
              <a:off x="18734" y="3082334"/>
              <a:ext cx="10020931" cy="3462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-330200" lvl="0" marL="4572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600"/>
                <a:buFont typeface="Calibri"/>
                <a:buChar char="➔"/>
              </a:pPr>
              <a:r>
                <a:rPr lang="tr-TR" sz="1600">
                  <a:solidFill>
                    <a:schemeClr val="dk2"/>
                  </a:solidFill>
                  <a:latin typeface="Calibri"/>
                  <a:ea typeface="Calibri"/>
                  <a:cs typeface="Calibri"/>
                  <a:sym typeface="Calibri"/>
                </a:rPr>
                <a:t>Erken bebeklikte antikonvülzanların kullanımı</a:t>
              </a:r>
              <a:endParaRPr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5" name="Google Shape;365;p36"/>
            <p:cNvSpPr/>
            <p:nvPr/>
          </p:nvSpPr>
          <p:spPr>
            <a:xfrm>
              <a:off x="0" y="3506068"/>
              <a:ext cx="10058399" cy="383760"/>
            </a:xfrm>
            <a:prstGeom prst="roundRect">
              <a:avLst>
                <a:gd fmla="val 16667" name="adj"/>
              </a:avLst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-330200" lvl="0" marL="457200" rtl="0" algn="l"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600"/>
                <a:buFont typeface="Calibri"/>
                <a:buChar char="➔"/>
              </a:pPr>
              <a:r>
                <a:t/>
              </a:r>
              <a:endParaRPr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6" name="Google Shape;366;p36"/>
            <p:cNvSpPr txBox="1"/>
            <p:nvPr/>
          </p:nvSpPr>
          <p:spPr>
            <a:xfrm>
              <a:off x="18734" y="3524802"/>
              <a:ext cx="10020931" cy="34629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0950" lIns="60950" spcFirstLastPara="1" rIns="60950" wrap="square" tIns="60950">
              <a:noAutofit/>
            </a:bodyPr>
            <a:lstStyle/>
            <a:p>
              <a:pPr indent="-330200" lvl="0" marL="4572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600"/>
                <a:buFont typeface="Calibri"/>
                <a:buChar char="➔"/>
              </a:pPr>
              <a:r>
                <a:rPr lang="tr-TR" sz="1600">
                  <a:solidFill>
                    <a:schemeClr val="dk2"/>
                  </a:solidFill>
                  <a:latin typeface="Calibri"/>
                  <a:ea typeface="Calibri"/>
                  <a:cs typeface="Calibri"/>
                  <a:sym typeface="Calibri"/>
                </a:rPr>
                <a:t>Erken bebeklikte aşırı dozda kurşuna maruz kalma</a:t>
              </a:r>
              <a:endParaRPr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67" name="Google Shape;367;p36"/>
          <p:cNvSpPr txBox="1"/>
          <p:nvPr/>
        </p:nvSpPr>
        <p:spPr>
          <a:xfrm>
            <a:off x="1066800" y="2114550"/>
            <a:ext cx="73044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30200" lvl="0" marL="457200" marR="0" rtl="0" algn="l"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b="1" lang="tr-T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Çevresel Etkiler </a:t>
            </a:r>
            <a:r>
              <a:rPr lang="tr-T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(</a:t>
            </a:r>
            <a:r>
              <a:rPr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Aile tutumları doğrudan neden değildir</a:t>
            </a:r>
            <a:r>
              <a:rPr lang="tr-TR"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68" name="Google Shape;368;p36"/>
          <p:cNvSpPr txBox="1"/>
          <p:nvPr>
            <p:ph type="title"/>
          </p:nvPr>
        </p:nvSpPr>
        <p:spPr>
          <a:xfrm>
            <a:off x="1066799" y="699744"/>
            <a:ext cx="10058400" cy="112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entury Gothic"/>
              <a:buNone/>
            </a:pPr>
            <a:r>
              <a:rPr b="1" lang="tr-TR"/>
              <a:t>Dikkat Eksikliği Hiperaktivite Bozukluğu</a:t>
            </a:r>
            <a:endParaRPr b="1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g351c050f154_0_107"/>
          <p:cNvSpPr txBox="1"/>
          <p:nvPr>
            <p:ph idx="1" type="body"/>
          </p:nvPr>
        </p:nvSpPr>
        <p:spPr>
          <a:xfrm>
            <a:off x="1066800" y="2103120"/>
            <a:ext cx="10058400" cy="3931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6. Tedavi: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Psikoeğitim ve davranışsal müdahaleler: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Aile eğitimi, sınıf içi düzenlemeler, sosyal beceri eğitimi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Ancak çekirdek semptomlarda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tek başına yeterli değil</a:t>
            </a:r>
            <a:br>
              <a:rPr b="1" lang="tr-TR" sz="1600">
                <a:latin typeface="Calibri"/>
                <a:ea typeface="Calibri"/>
                <a:cs typeface="Calibri"/>
                <a:sym typeface="Calibri"/>
              </a:rPr>
            </a:b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İlaç tedavisi (semptomlara doğrudan etkilidir):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Psikostimulanlar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(metilfenidat – Ritalin, Concerta)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Atomoksetin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(non-stimülan)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Diğer: bupropion, alfa agonistler, antidepresanlar, atipik antipsikotikler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5" name="Google Shape;375;g351c050f154_0_107"/>
          <p:cNvSpPr txBox="1"/>
          <p:nvPr>
            <p:ph type="title"/>
          </p:nvPr>
        </p:nvSpPr>
        <p:spPr>
          <a:xfrm>
            <a:off x="1066799" y="699744"/>
            <a:ext cx="10058400" cy="1129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entury Gothic"/>
              <a:buNone/>
            </a:pPr>
            <a:r>
              <a:rPr b="1" lang="tr-TR"/>
              <a:t>Dikkat Eksikliği Hiperaktivite Bozukluğu</a:t>
            </a:r>
            <a:endParaRPr b="1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0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351d6751c9d_0_0"/>
          <p:cNvSpPr txBox="1"/>
          <p:nvPr>
            <p:ph idx="1" type="body"/>
          </p:nvPr>
        </p:nvSpPr>
        <p:spPr>
          <a:xfrm>
            <a:off x="1066800" y="2103125"/>
            <a:ext cx="10058400" cy="4222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Tanım: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Okuma, yazma, dinleme, konuşma, matematik gibi akademik becerilerde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yaşa ve zekâ düzeyine göre beklenenin altında başarı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ile giden bir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nörogelişimsel bozukluktur.</a:t>
            </a:r>
            <a:br>
              <a:rPr b="1" lang="tr-TR" sz="1600">
                <a:latin typeface="Calibri"/>
                <a:ea typeface="Calibri"/>
                <a:cs typeface="Calibri"/>
                <a:sym typeface="Calibri"/>
              </a:rPr>
            </a:b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Önemli Nokta: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Öğrenme güçlüğü tanısı için sorunların başka nedenlerle (örneğin zihinsel yetersizlik, duygusal bozukluklar, görsel/işitsel engel, sosyoekonomik yoksunluk)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açıklanamıyor olması gerekir.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Alt Türleri: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AutoNum type="arabicPeriod"/>
            </a:pP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Disleksi: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Okuma ve hecelemede zorluk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AutoNum type="arabicPeriod"/>
            </a:pP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Disgrafi:</a:t>
            </a:r>
            <a:r>
              <a:rPr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Yazma becerisinde güçlük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AutoNum type="arabicPeriod"/>
            </a:pP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Diskalkuli:</a:t>
            </a:r>
            <a:r>
              <a:rPr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Matematiksel işlemlerde zorluk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2" name="Google Shape;382;g351d6751c9d_0_0"/>
          <p:cNvSpPr txBox="1"/>
          <p:nvPr>
            <p:ph type="title"/>
          </p:nvPr>
        </p:nvSpPr>
        <p:spPr>
          <a:xfrm>
            <a:off x="835306" y="561571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entury Gothic"/>
              <a:buNone/>
            </a:pPr>
            <a:r>
              <a:rPr b="1" lang="tr-TR"/>
              <a:t>Özgül Öğrenme Güçlüğü</a:t>
            </a:r>
            <a:endParaRPr b="1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351d6751c9d_0_15"/>
          <p:cNvSpPr txBox="1"/>
          <p:nvPr>
            <p:ph idx="1" type="body"/>
          </p:nvPr>
        </p:nvSpPr>
        <p:spPr>
          <a:xfrm>
            <a:off x="1066800" y="2103126"/>
            <a:ext cx="10058400" cy="4332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Tanı Kriterleri (DSM-5'e göre):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Belirtiler: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En az 6 aydır sürer ve müdahaleye rağmen devam eder: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Sözcükleri yanlış, yavaş, çaba gerektirerek okuma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Okuduğunu anlamada güçlük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Yazarken harf-sözcük hataları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Yazılı anlatım zorluğu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Sayılarla işlem yapmada güçlük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Sayısal akıl yürütmede sorunlar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Etkisi: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Bu sorunlar çocuğun yaşına göre beklenen başarıdan anlamlı düzeyde düşüklük gösterir ve günlük yaşamda işlevselliği bozar.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Başlangıç: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Genellikle okul yıllarında belirginleşir ama ileri yaşta da fark edilebilir.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9" name="Google Shape;389;g351d6751c9d_0_15"/>
          <p:cNvSpPr txBox="1"/>
          <p:nvPr>
            <p:ph type="title"/>
          </p:nvPr>
        </p:nvSpPr>
        <p:spPr>
          <a:xfrm>
            <a:off x="835306" y="561571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entury Gothic"/>
              <a:buNone/>
            </a:pPr>
            <a:r>
              <a:rPr b="1" lang="tr-TR"/>
              <a:t>Özgül Öğrenme Güçlüğü</a:t>
            </a:r>
            <a:endParaRPr b="1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40"/>
          <p:cNvSpPr txBox="1"/>
          <p:nvPr>
            <p:ph type="title"/>
          </p:nvPr>
        </p:nvSpPr>
        <p:spPr>
          <a:xfrm>
            <a:off x="835306" y="561571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entury Gothic"/>
              <a:buNone/>
            </a:pPr>
            <a:r>
              <a:rPr b="1" lang="tr-TR"/>
              <a:t>Özgül Öğrenme Güçlüğü</a:t>
            </a:r>
            <a:endParaRPr b="1"/>
          </a:p>
        </p:txBody>
      </p:sp>
      <p:grpSp>
        <p:nvGrpSpPr>
          <p:cNvPr id="395" name="Google Shape;395;p40"/>
          <p:cNvGrpSpPr/>
          <p:nvPr/>
        </p:nvGrpSpPr>
        <p:grpSpPr>
          <a:xfrm>
            <a:off x="3182678" y="2211419"/>
            <a:ext cx="5826643" cy="4366751"/>
            <a:chOff x="1101807" y="654"/>
            <a:chExt cx="5826643" cy="4366751"/>
          </a:xfrm>
        </p:grpSpPr>
        <p:sp>
          <p:nvSpPr>
            <p:cNvPr id="396" name="Google Shape;396;p40"/>
            <p:cNvSpPr/>
            <p:nvPr/>
          </p:nvSpPr>
          <p:spPr>
            <a:xfrm rot="5400000">
              <a:off x="3566153" y="105857"/>
              <a:ext cx="1618511" cy="1408105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127EA5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7" name="Google Shape;397;p40"/>
            <p:cNvSpPr txBox="1"/>
            <p:nvPr/>
          </p:nvSpPr>
          <p:spPr>
            <a:xfrm>
              <a:off x="3890786" y="252872"/>
              <a:ext cx="969245" cy="1114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9525" lIns="49525" spcFirstLastPara="1" rIns="49525" wrap="square" tIns="495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Century Gothic"/>
                <a:buNone/>
              </a:pPr>
              <a:r>
                <a:rPr lang="tr-TR" sz="13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Harf karıştırma</a:t>
              </a:r>
              <a:endParaRPr/>
            </a:p>
          </p:txBody>
        </p:sp>
        <p:sp>
          <p:nvSpPr>
            <p:cNvPr id="398" name="Google Shape;398;p40"/>
            <p:cNvSpPr/>
            <p:nvPr/>
          </p:nvSpPr>
          <p:spPr>
            <a:xfrm>
              <a:off x="5122191" y="324356"/>
              <a:ext cx="1806259" cy="9711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99" name="Google Shape;399;p40"/>
            <p:cNvSpPr txBox="1"/>
            <p:nvPr/>
          </p:nvSpPr>
          <p:spPr>
            <a:xfrm>
              <a:off x="5122191" y="324356"/>
              <a:ext cx="1806259" cy="9711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9525" lIns="49525" spcFirstLastPara="1" rIns="49525" wrap="square" tIns="495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Century Gothic"/>
                <a:buNone/>
              </a:pPr>
              <a:r>
                <a:rPr lang="tr-TR" sz="130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Noktalama işareti 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455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Century Gothic"/>
                <a:buNone/>
              </a:pPr>
              <a:r>
                <a:rPr lang="tr-TR" sz="130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Kullanma güçlüğü</a:t>
              </a:r>
              <a:endParaRPr/>
            </a:p>
          </p:txBody>
        </p:sp>
        <p:sp>
          <p:nvSpPr>
            <p:cNvPr id="400" name="Google Shape;400;p40"/>
            <p:cNvSpPr/>
            <p:nvPr/>
          </p:nvSpPr>
          <p:spPr>
            <a:xfrm rot="5400000">
              <a:off x="2045400" y="105857"/>
              <a:ext cx="1618511" cy="1408105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26A3E0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1" name="Google Shape;401;p40"/>
            <p:cNvSpPr txBox="1"/>
            <p:nvPr/>
          </p:nvSpPr>
          <p:spPr>
            <a:xfrm>
              <a:off x="2370033" y="252872"/>
              <a:ext cx="969245" cy="1114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300"/>
                <a:buFont typeface="Century Gothic"/>
                <a:buNone/>
              </a:pPr>
              <a:r>
                <a:rPr lang="tr-TR" sz="23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Ters yazma</a:t>
              </a:r>
              <a:endParaRPr/>
            </a:p>
          </p:txBody>
        </p:sp>
        <p:sp>
          <p:nvSpPr>
            <p:cNvPr id="402" name="Google Shape;402;p40"/>
            <p:cNvSpPr/>
            <p:nvPr/>
          </p:nvSpPr>
          <p:spPr>
            <a:xfrm rot="5400000">
              <a:off x="2802863" y="1479650"/>
              <a:ext cx="1618511" cy="1408105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6FB9E6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3" name="Google Shape;403;p40"/>
            <p:cNvSpPr txBox="1"/>
            <p:nvPr/>
          </p:nvSpPr>
          <p:spPr>
            <a:xfrm>
              <a:off x="3127496" y="1626665"/>
              <a:ext cx="969245" cy="1114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9525" lIns="49525" spcFirstLastPara="1" rIns="49525" wrap="square" tIns="495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Century Gothic"/>
                <a:buNone/>
              </a:pPr>
              <a:r>
                <a:rPr lang="tr-TR" sz="13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Ayna görüntüsü</a:t>
              </a:r>
              <a:endParaRPr/>
            </a:p>
            <a:p>
              <a:pPr indent="0" lvl="0" marL="0" marR="0" rtl="0" algn="ctr">
                <a:lnSpc>
                  <a:spcPct val="90000"/>
                </a:lnSpc>
                <a:spcBef>
                  <a:spcPts val="455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Century Gothic"/>
                <a:buNone/>
              </a:pPr>
              <a:r>
                <a:rPr lang="tr-TR" sz="13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(yok-koy)</a:t>
              </a:r>
              <a:endParaRPr/>
            </a:p>
          </p:txBody>
        </p:sp>
        <p:sp>
          <p:nvSpPr>
            <p:cNvPr id="404" name="Google Shape;404;p40"/>
            <p:cNvSpPr/>
            <p:nvPr/>
          </p:nvSpPr>
          <p:spPr>
            <a:xfrm>
              <a:off x="1101807" y="1698149"/>
              <a:ext cx="1747992" cy="9711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5" name="Google Shape;405;p40"/>
            <p:cNvSpPr txBox="1"/>
            <p:nvPr/>
          </p:nvSpPr>
          <p:spPr>
            <a:xfrm>
              <a:off x="1101807" y="1698149"/>
              <a:ext cx="1747992" cy="9711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9525" lIns="49525" spcFirstLastPara="1" rIns="49525" wrap="square" tIns="49525">
              <a:noAutofit/>
            </a:bodyPr>
            <a:lstStyle/>
            <a:p>
              <a:pPr indent="0" lvl="0" marL="0" marR="0" rtl="0" algn="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Century Gothic"/>
                <a:buNone/>
              </a:pPr>
              <a:r>
                <a:rPr lang="tr-TR" sz="130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Çarpım tablosunu ezberleyememe</a:t>
              </a:r>
              <a:endParaRPr/>
            </a:p>
          </p:txBody>
        </p:sp>
        <p:sp>
          <p:nvSpPr>
            <p:cNvPr id="406" name="Google Shape;406;p40"/>
            <p:cNvSpPr/>
            <p:nvPr/>
          </p:nvSpPr>
          <p:spPr>
            <a:xfrm rot="5400000">
              <a:off x="4323617" y="1479650"/>
              <a:ext cx="1618511" cy="1408105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B4D6EF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7" name="Google Shape;407;p40"/>
            <p:cNvSpPr txBox="1"/>
            <p:nvPr/>
          </p:nvSpPr>
          <p:spPr>
            <a:xfrm>
              <a:off x="4648250" y="1626665"/>
              <a:ext cx="969245" cy="1114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600"/>
                <a:buFont typeface="Century Gothic"/>
                <a:buNone/>
              </a:pPr>
              <a:r>
                <a:rPr lang="tr-TR" sz="16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Yer yön karıştırma </a:t>
              </a:r>
              <a:endParaRPr/>
            </a:p>
          </p:txBody>
        </p:sp>
        <p:sp>
          <p:nvSpPr>
            <p:cNvPr id="408" name="Google Shape;408;p40"/>
            <p:cNvSpPr/>
            <p:nvPr/>
          </p:nvSpPr>
          <p:spPr>
            <a:xfrm rot="5400000">
              <a:off x="3566153" y="2854097"/>
              <a:ext cx="1618511" cy="1408105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6FB9E6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09" name="Google Shape;409;p40"/>
            <p:cNvSpPr txBox="1"/>
            <p:nvPr/>
          </p:nvSpPr>
          <p:spPr>
            <a:xfrm>
              <a:off x="3890786" y="3001112"/>
              <a:ext cx="969245" cy="1114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9525" lIns="49525" spcFirstLastPara="1" rIns="49525" wrap="square" tIns="495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Century Gothic"/>
                <a:buNone/>
              </a:pPr>
              <a:r>
                <a:rPr lang="tr-TR" sz="13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Zaman kavramını bilememe</a:t>
              </a:r>
              <a:endParaRPr/>
            </a:p>
          </p:txBody>
        </p:sp>
        <p:sp>
          <p:nvSpPr>
            <p:cNvPr id="410" name="Google Shape;410;p40"/>
            <p:cNvSpPr/>
            <p:nvPr/>
          </p:nvSpPr>
          <p:spPr>
            <a:xfrm>
              <a:off x="5122191" y="3071942"/>
              <a:ext cx="1806259" cy="9711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1" name="Google Shape;411;p40"/>
            <p:cNvSpPr txBox="1"/>
            <p:nvPr/>
          </p:nvSpPr>
          <p:spPr>
            <a:xfrm>
              <a:off x="5122191" y="3071942"/>
              <a:ext cx="1806259" cy="9711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9525" lIns="49525" spcFirstLastPara="1" rIns="49525" wrap="square" tIns="4952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Century Gothic"/>
                <a:buNone/>
              </a:pPr>
              <a:r>
                <a:rPr lang="tr-TR" sz="130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Dikte yapamama</a:t>
              </a:r>
              <a:endParaRPr/>
            </a:p>
            <a:p>
              <a:pPr indent="0" lvl="0" marL="0" marR="0" rtl="0" algn="l">
                <a:lnSpc>
                  <a:spcPct val="90000"/>
                </a:lnSpc>
                <a:spcBef>
                  <a:spcPts val="455"/>
                </a:spcBef>
                <a:spcAft>
                  <a:spcPts val="0"/>
                </a:spcAft>
                <a:buClr>
                  <a:schemeClr val="dk1"/>
                </a:buClr>
                <a:buSzPts val="1300"/>
                <a:buFont typeface="Century Gothic"/>
                <a:buNone/>
              </a:pPr>
              <a:r>
                <a:rPr lang="tr-TR" sz="1300">
                  <a:solidFill>
                    <a:schemeClr val="dk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Okurken karıştırma</a:t>
              </a:r>
              <a:endParaRPr/>
            </a:p>
          </p:txBody>
        </p:sp>
        <p:sp>
          <p:nvSpPr>
            <p:cNvPr id="412" name="Google Shape;412;p40"/>
            <p:cNvSpPr/>
            <p:nvPr/>
          </p:nvSpPr>
          <p:spPr>
            <a:xfrm rot="5400000">
              <a:off x="2045400" y="2853443"/>
              <a:ext cx="1618511" cy="1408105"/>
            </a:xfrm>
            <a:prstGeom prst="hexagon">
              <a:avLst>
                <a:gd fmla="val 25000" name="adj"/>
                <a:gd fmla="val 115470" name="vf"/>
              </a:avLst>
            </a:prstGeom>
            <a:solidFill>
              <a:srgbClr val="26A3E0"/>
            </a:solidFill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3" name="Google Shape;413;p40"/>
            <p:cNvSpPr txBox="1"/>
            <p:nvPr/>
          </p:nvSpPr>
          <p:spPr>
            <a:xfrm>
              <a:off x="2370033" y="3000458"/>
              <a:ext cx="969245" cy="111407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300"/>
                <a:buFont typeface="Century Gothic"/>
                <a:buNone/>
              </a:pPr>
              <a:r>
                <a:rPr lang="tr-TR" sz="13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Ritmik sayma yapamama</a:t>
              </a:r>
              <a:endParaRPr/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351d6751c9d_0_8"/>
          <p:cNvSpPr txBox="1"/>
          <p:nvPr>
            <p:ph idx="1" type="body"/>
          </p:nvPr>
        </p:nvSpPr>
        <p:spPr>
          <a:xfrm>
            <a:off x="1066800" y="2103120"/>
            <a:ext cx="10058400" cy="3931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Risk Faktörleri:</a:t>
            </a:r>
            <a:endParaRPr b="1" sz="16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Erkek cinsiyet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Genetik yatkınlık (tek yumurta ikizlerinde konkordans oranı %68)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Nörogelişimsel faktörler (örneğin bilgi işleme süreçlerinde bozulma)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Fonolojik farkındalık eksikliği (harf-ses eşleşmesinde zayıflık)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0" name="Google Shape;420;g351d6751c9d_0_8"/>
          <p:cNvSpPr txBox="1"/>
          <p:nvPr>
            <p:ph type="title"/>
          </p:nvPr>
        </p:nvSpPr>
        <p:spPr>
          <a:xfrm>
            <a:off x="835306" y="561571"/>
            <a:ext cx="10058400" cy="13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entury Gothic"/>
              <a:buNone/>
            </a:pPr>
            <a:r>
              <a:rPr b="1" lang="tr-TR"/>
              <a:t>Özgül Öğrenme Güçlüğü</a:t>
            </a:r>
            <a:endParaRPr b="1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351c050f154_0_0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</a:pPr>
            <a:r>
              <a:rPr b="1" lang="tr-TR"/>
              <a:t>Görünüm ve Tutum</a:t>
            </a:r>
            <a:endParaRPr/>
          </a:p>
        </p:txBody>
      </p:sp>
      <p:sp>
        <p:nvSpPr>
          <p:cNvPr id="100" name="Google Shape;100;g351c050f154_0_0"/>
          <p:cNvSpPr txBox="1"/>
          <p:nvPr>
            <p:ph idx="1" type="body"/>
          </p:nvPr>
        </p:nvSpPr>
        <p:spPr>
          <a:xfrm>
            <a:off x="1066800" y="1872400"/>
            <a:ext cx="10058400" cy="41625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M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uayene, çocuk odaya girmeden başlar.</a:t>
            </a:r>
            <a:br>
              <a:rPr b="1" lang="tr-TR" sz="1600">
                <a:latin typeface="Calibri"/>
                <a:ea typeface="Calibri"/>
                <a:cs typeface="Calibri"/>
                <a:sym typeface="Calibri"/>
              </a:rPr>
            </a:b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Gözlemler: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Odaya giriş şekli (çekingen mi, rahat mı?)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Nesnelere mi insanlara mı yöneliyor?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Göz teması kuruyor mu, yoksa kaçınıyor mu?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İş birliğine açık mı, soğuk mu?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Utangaçlık veya aşırı mesafelilik var mı?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Kendi kendine konuşma veya anlamsız seslenmeler:</a:t>
            </a:r>
            <a:br>
              <a:rPr b="1" lang="tr-TR" sz="1600">
                <a:latin typeface="Calibri"/>
                <a:ea typeface="Calibri"/>
                <a:cs typeface="Calibri"/>
                <a:sym typeface="Calibri"/>
              </a:rPr>
            </a:b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Otizm, psikotik bozukluk, travma sonrası belirtiler açısından anlamlı olabilir.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:\Users\ykaragoz\Desktop\thumbnail (1).jpg" id="425" name="Google Shape;425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19514" y="310344"/>
            <a:ext cx="8981953" cy="62373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g351d6751c9d_0_22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b="1" lang="tr-TR"/>
              <a:t>Depresyon (Çocuk ve Ergenlerde)</a:t>
            </a:r>
            <a:endParaRPr b="1"/>
          </a:p>
        </p:txBody>
      </p:sp>
      <p:sp>
        <p:nvSpPr>
          <p:cNvPr id="432" name="Google Shape;432;g351d6751c9d_0_22"/>
          <p:cNvSpPr txBox="1"/>
          <p:nvPr>
            <p:ph idx="1" type="body"/>
          </p:nvPr>
        </p:nvSpPr>
        <p:spPr>
          <a:xfrm>
            <a:off x="1066800" y="1884551"/>
            <a:ext cx="10058400" cy="4550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Sıklık: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12–18 yaşta: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1 yıllık prevalans: %8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Yaşam boyu prevalans: %11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Belirtiler: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Çocuklukta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erişkine göre farklı sunum: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Depresif duygudurum yerine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irritabilite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(huzursuzluk, sinirlilik)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Anhedoni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(keyif alamama) daha az belirgin olabilir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Uyku ve iştah değişiklikleri daha silik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Tedavi: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Hafif vakalarda: psikoterapi (tercihen BDT)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Orta-ağır: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SSRI + BDT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İntihar riski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mutlaka sorgulanmalı ve izlenmelidir.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7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351d6751c9d_0_29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b="1" lang="tr-TR"/>
              <a:t>Anksiyete Bozuklukları</a:t>
            </a:r>
            <a:endParaRPr b="1"/>
          </a:p>
        </p:txBody>
      </p:sp>
      <p:sp>
        <p:nvSpPr>
          <p:cNvPr id="439" name="Google Shape;439;g351d6751c9d_0_29"/>
          <p:cNvSpPr txBox="1"/>
          <p:nvPr>
            <p:ph idx="1" type="body"/>
          </p:nvPr>
        </p:nvSpPr>
        <p:spPr>
          <a:xfrm>
            <a:off x="1066800" y="2103125"/>
            <a:ext cx="10058400" cy="4209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Tanım: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“İçe atım” (internalizing) bozukluk grubundadır.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Sık görülür,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işlevselliği düşürür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Farklılaşmalar: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Korku: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Nesnesi bellidir (örneğin köpekten korkma)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Anksiyete: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Belirsiz, genelleşmiş tehdit hissi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Tipik Belirtiler: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Endişe, beklenti kaygısı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Somatik yakınmalar: karın ağrısı, çarpıntı, terleme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Kaçınma davranışları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Uyku ve iştah sorunları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g351d6751c9d_0_36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b="1" lang="tr-TR"/>
              <a:t>Anksiyete Bozuklukları</a:t>
            </a:r>
            <a:endParaRPr/>
          </a:p>
        </p:txBody>
      </p:sp>
      <p:sp>
        <p:nvSpPr>
          <p:cNvPr id="446" name="Google Shape;446;g351d6751c9d_0_36"/>
          <p:cNvSpPr txBox="1"/>
          <p:nvPr>
            <p:ph idx="1" type="body"/>
          </p:nvPr>
        </p:nvSpPr>
        <p:spPr>
          <a:xfrm>
            <a:off x="1066800" y="1798325"/>
            <a:ext cx="5651400" cy="45822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Sık Görülen Anksiyete Bozuklukları: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Ayrılık anksiyetesi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Yaygın anksiyete bozukluğu (YAB)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Sosyal anksiyete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Özgül fobiler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Obsesif kompulsif bozukluk (OKB)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Travma sonrası stres bozukluğu (TSSB)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Başlangıç Yaşları (yaklaşık):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Hayvan fobisi: 6–7 yaş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Ayrılık anksiyetesi: 7–8 yaş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YAB: 10–12 yaş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Sosyal kaygı: 11–13 yaş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OKB: 13–15 yaş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Panik bozukluk: 22–24 yaş (genellikle geç ergenlik/erişkinlik)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7" name="Google Shape;447;g351d6751c9d_0_36"/>
          <p:cNvSpPr txBox="1"/>
          <p:nvPr/>
        </p:nvSpPr>
        <p:spPr>
          <a:xfrm>
            <a:off x="7841625" y="2587175"/>
            <a:ext cx="3000000" cy="300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Gidiş:</a:t>
            </a:r>
            <a:endParaRPr b="1"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Kendiliğinden düzelme nadirdir.</a:t>
            </a:r>
            <a:endParaRPr b="1"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Ergenlikte depresyonla birlikte görülme riski artar.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b="1"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Yetişkinlikte:</a:t>
            </a:r>
            <a:r>
              <a:rPr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madde kullanımı, intihar riskinde artış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2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g351d6751c9d_0_43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262626"/>
              </a:buClr>
              <a:buSzPts val="4800"/>
              <a:buFont typeface="Century Gothic"/>
              <a:buNone/>
            </a:pPr>
            <a:r>
              <a:rPr b="1" lang="tr-TR"/>
              <a:t>Enürezis</a:t>
            </a:r>
            <a:endParaRPr/>
          </a:p>
        </p:txBody>
      </p:sp>
      <p:sp>
        <p:nvSpPr>
          <p:cNvPr id="454" name="Google Shape;454;g351d6751c9d_0_43"/>
          <p:cNvSpPr txBox="1"/>
          <p:nvPr>
            <p:ph idx="1" type="body"/>
          </p:nvPr>
        </p:nvSpPr>
        <p:spPr>
          <a:xfrm>
            <a:off x="1066800" y="2103120"/>
            <a:ext cx="10058400" cy="3931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Tanım: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5 yaşından sonra 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idrar kontrolünün beklenmesine rağmen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gece (noktürnal)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ve/veya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gündüz (diurnal)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idrar kaçırmanın devam etmesidir.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Sıklık: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5 yaş: %10–15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7 yaş: %10 noktürnal, %2–3 diurnal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Ergenlikte noktürnal: %1–2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Nitelikler: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Genellikle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fonksiyoneldir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(organik neden bulunmaz).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Komorbidite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oranı: %20–40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" name="Google Shape;460;g351d6751c9d_0_56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tr-TR"/>
              <a:t>Enürezis</a:t>
            </a:r>
            <a:endParaRPr/>
          </a:p>
        </p:txBody>
      </p:sp>
      <p:sp>
        <p:nvSpPr>
          <p:cNvPr id="461" name="Google Shape;461;g351d6751c9d_0_56"/>
          <p:cNvSpPr txBox="1"/>
          <p:nvPr>
            <p:ph idx="1" type="body"/>
          </p:nvPr>
        </p:nvSpPr>
        <p:spPr>
          <a:xfrm>
            <a:off x="1066800" y="2103120"/>
            <a:ext cx="10058400" cy="3931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Tedavi: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AutoNum type="arabicPeriod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Bilgilendirme, psikoeğitim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(müdahale yapılmasa bile yıllık %20 spontan düzelme)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Eşlik eden fiziksel hastalıklar araştırılmalı (çocuk hastalıkları, üroloji)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Sorumluluk paylaşımı: çocuk temizlenme ve kıyafet değiştirmeye katılır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Sıvı kısıtlaması, gece kaldırma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Davranışçı yöntemler (ödül çizelgesi, motivasyon)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İlaç tedavisi: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Calibri"/>
              <a:buChar char="○"/>
            </a:pP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Desmopressin</a:t>
            </a:r>
            <a:endParaRPr b="1" sz="16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Calibri"/>
              <a:buChar char="○"/>
            </a:pP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İmipramin</a:t>
            </a:r>
            <a:endParaRPr b="1" sz="16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AutoNum type="arabicPeriod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Alarm cihazı: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en etkili yöntemlerden bir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351d6751c9d_0_49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tr-TR"/>
              <a:t>Enkoprezis</a:t>
            </a:r>
            <a:endParaRPr/>
          </a:p>
        </p:txBody>
      </p:sp>
      <p:sp>
        <p:nvSpPr>
          <p:cNvPr id="468" name="Google Shape;468;g351d6751c9d_0_49"/>
          <p:cNvSpPr txBox="1"/>
          <p:nvPr>
            <p:ph idx="1" type="body"/>
          </p:nvPr>
        </p:nvSpPr>
        <p:spPr>
          <a:xfrm>
            <a:off x="1066800" y="1398975"/>
            <a:ext cx="10058400" cy="5205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Tanım: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4 yaşından sonra 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dışkı kontrolünün beklenmesine rağmen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istem dışı dışkı kaçırma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Gündüz/gece olabilir.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Sıklık: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%1–3; erkeklerde daha yaygın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2 formu vardır: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Kabızlıkla ilişkili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Kabızlık olmadan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Kabızlık olan vakalarda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prognoz daha kötüdür.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Komorbidite: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%30–50’sinde eşlik eden psikiyatrik bozukluk vardır: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Ayrılık anksiyetesi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Özgül fobiler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DEHB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Karşıt olma-karşı gelme bozukluğu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g351d6751c9d_0_63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tr-TR"/>
              <a:t>Enkoprezis</a:t>
            </a:r>
            <a:endParaRPr/>
          </a:p>
        </p:txBody>
      </p:sp>
      <p:sp>
        <p:nvSpPr>
          <p:cNvPr id="475" name="Google Shape;475;g351d6751c9d_0_63"/>
          <p:cNvSpPr txBox="1"/>
          <p:nvPr>
            <p:ph idx="1" type="body"/>
          </p:nvPr>
        </p:nvSpPr>
        <p:spPr>
          <a:xfrm>
            <a:off x="1066800" y="2103120"/>
            <a:ext cx="10058400" cy="3931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Tedavi: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Psikoeğitim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Aileyi bilgilendirme, yanlış ebeveyn tepkilerinin değiştirilmesi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Diyet düzenleme (lifli besinler, sıvı alımı)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Tuvalet eğitimi: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Yemeklerden sonra 3 kez, 5–10 dakika oturma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Ayaklar yere basmalı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Hedef: oturma alışkanlığı, dışkılama zorunluluğu yok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AutoNum type="arabicPeriod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Pozitif pekiştirme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ve ödül çizelgesi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AutoNum type="arabicPeriod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Eşlik eden psikiyatrik bozukluk varsa onun da tedavisi yapılmalıdır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0" name="Shape 4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" name="Google Shape;481;g351d6751c9d_0_70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tr-TR"/>
              <a:t>Tik Bozuklukları</a:t>
            </a:r>
            <a:endParaRPr/>
          </a:p>
        </p:txBody>
      </p:sp>
      <p:sp>
        <p:nvSpPr>
          <p:cNvPr id="482" name="Google Shape;482;g351d6751c9d_0_70"/>
          <p:cNvSpPr txBox="1"/>
          <p:nvPr>
            <p:ph idx="1" type="body"/>
          </p:nvPr>
        </p:nvSpPr>
        <p:spPr>
          <a:xfrm>
            <a:off x="1066800" y="1749450"/>
            <a:ext cx="10058400" cy="474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Tanım: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Tikler; ani, hızlı, istemsiz, tekrarlayıcı ve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ritmik olmayan hareketler veya seslerdir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Basit veya karmaşık olabilir.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Tik Türleri: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1. Motor Tikler: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Basit: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Göz kırpma, yüz buruşturma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Karmaşık: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Zıplama, çömelme, kendine zarar verme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2. Vokal Tikler: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Basit: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Boğaz temizleme, ses çıkarma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Karmaşık: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Kelime ya da cümle söyleme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Koprolali: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Uygunsuz/küfürlü sözler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Ekolali:</a:t>
            </a:r>
            <a:r>
              <a:rPr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Duyduğu sözü tekrar etme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Palilali: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Kendi söylediğini tekrar etme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7" name="Shape 4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Google Shape;488;g351d6751c9d_0_78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tr-TR"/>
              <a:t>Tik Bozuklukları</a:t>
            </a:r>
            <a:endParaRPr/>
          </a:p>
        </p:txBody>
      </p:sp>
      <p:sp>
        <p:nvSpPr>
          <p:cNvPr id="489" name="Google Shape;489;g351d6751c9d_0_78"/>
          <p:cNvSpPr txBox="1"/>
          <p:nvPr>
            <p:ph idx="1" type="body"/>
          </p:nvPr>
        </p:nvSpPr>
        <p:spPr>
          <a:xfrm>
            <a:off x="1066800" y="2103120"/>
            <a:ext cx="10058400" cy="3931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Etyoloji: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Genetik, nörobiyolojik ve çevresel faktörler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etkilidir.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Özellikle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kortiko-striato-talamo-kortikal devreler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ve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dopaminerjik sistem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rol oynar.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Bazal gangliyon, prefrontal korteks, insula gibi bölgelerde yapısal/metabolik farklılıklar gösterilmiştir.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Aile öyküsü önemli bir risk faktörüdür (yaklaşık %50 kalıtılabilirlik).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51d6751c9d_0_343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tr-TR"/>
              <a:t>Görünüm ve Tutum</a:t>
            </a:r>
            <a:endParaRPr/>
          </a:p>
        </p:txBody>
      </p:sp>
      <p:sp>
        <p:nvSpPr>
          <p:cNvPr id="107" name="Google Shape;107;g351d6751c9d_0_343"/>
          <p:cNvSpPr txBox="1"/>
          <p:nvPr>
            <p:ph idx="1" type="body"/>
          </p:nvPr>
        </p:nvSpPr>
        <p:spPr>
          <a:xfrm>
            <a:off x="1066800" y="2103120"/>
            <a:ext cx="10058400" cy="3931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30200" lvl="0" marL="457200" rtl="0" algn="l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Fiziksel görünüm ve hareket:</a:t>
            </a:r>
            <a:br>
              <a:rPr b="1" lang="tr-TR" sz="1600">
                <a:latin typeface="Calibri"/>
                <a:ea typeface="Calibri"/>
                <a:cs typeface="Calibri"/>
                <a:sym typeface="Calibri"/>
              </a:rPr>
            </a:b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Aşırı zayıf (kaşektik) ya da obez mi?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Yerinde durabiliyor mu? (Ajitasyon, DEHB, akatizi?)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Fiziksel Travma (Ergen-KZVD, küçük çocuk-OSB, davranış regülasyonu)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Bakımveren-çocuk ilişkisi:</a:t>
            </a:r>
            <a:br>
              <a:rPr b="1" lang="tr-TR" sz="1600">
                <a:latin typeface="Calibri"/>
                <a:ea typeface="Calibri"/>
                <a:cs typeface="Calibri"/>
                <a:sym typeface="Calibri"/>
              </a:rPr>
            </a:b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Sınır koyma becerisi var mı?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Ayrılık anksiyetesi belirtileri?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Çocuğundan nasıl bahsediyor? ("Biz çok sinirliyiz" gibi ifadeler önemli ipuçlarıdır.)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4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351d6751c9d_0_85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tr-TR"/>
              <a:t>Tik Bozuklukları</a:t>
            </a:r>
            <a:endParaRPr/>
          </a:p>
        </p:txBody>
      </p:sp>
      <p:sp>
        <p:nvSpPr>
          <p:cNvPr id="496" name="Google Shape;496;g351d6751c9d_0_85"/>
          <p:cNvSpPr txBox="1"/>
          <p:nvPr>
            <p:ph idx="1" type="body"/>
          </p:nvPr>
        </p:nvSpPr>
        <p:spPr>
          <a:xfrm>
            <a:off x="1066800" y="2103123"/>
            <a:ext cx="10058400" cy="2078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Geçici Tik Bozukluğu: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12 aydan kısa sürer, genellikle okul çağında görülür, tedavi gerekmez.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Tourette Sendromu: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En az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bir vokal tik + birkaç motor tik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1 yıldan uzun sürer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Başlangıç genellikle 18 yaş altındadır.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Screen Shot 2016-08-20 at 9.25.07 AM.png" id="497" name="Google Shape;497;g351d6751c9d_0_8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96229" y="4270141"/>
            <a:ext cx="5763492" cy="25437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2" name="Shape 5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Google Shape;503;g351d6751c9d_0_93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tr-TR"/>
              <a:t>Tik Bozuklukları</a:t>
            </a:r>
            <a:endParaRPr/>
          </a:p>
        </p:txBody>
      </p:sp>
      <p:sp>
        <p:nvSpPr>
          <p:cNvPr id="504" name="Google Shape;504;g351d6751c9d_0_93"/>
          <p:cNvSpPr txBox="1"/>
          <p:nvPr>
            <p:ph idx="1" type="body"/>
          </p:nvPr>
        </p:nvSpPr>
        <p:spPr>
          <a:xfrm>
            <a:off x="1066800" y="2103120"/>
            <a:ext cx="10058400" cy="3931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Tikleri Etkileyen Faktörler: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Artıran durumlar:</a:t>
            </a:r>
            <a:br>
              <a:rPr b="1" lang="tr-TR" sz="1600">
                <a:latin typeface="Calibri"/>
                <a:ea typeface="Calibri"/>
                <a:cs typeface="Calibri"/>
                <a:sym typeface="Calibri"/>
              </a:rPr>
            </a:b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Stres, korku, duygusal travma, sosyal baskı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Azaltan durumlar:</a:t>
            </a:r>
            <a:br>
              <a:rPr b="1" lang="tr-TR" sz="1600">
                <a:latin typeface="Calibri"/>
                <a:ea typeface="Calibri"/>
                <a:cs typeface="Calibri"/>
                <a:sym typeface="Calibri"/>
              </a:rPr>
            </a:b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Dikkatin başka yöne çekilmesi, yoğun dikkat gerektiren işler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Kötü Prognoz Göstergeleri: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Karmaşık motor/vokal tikler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Aile öyküsü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Eşlik eden bozukluklar (DEHB, OKB, davranış bozukluğu)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9" name="Shape 5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0" name="Google Shape;510;g351d6751c9d_0_100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tr-TR"/>
              <a:t>Tik Bozuklukları</a:t>
            </a:r>
            <a:endParaRPr/>
          </a:p>
        </p:txBody>
      </p:sp>
      <p:sp>
        <p:nvSpPr>
          <p:cNvPr id="511" name="Google Shape;511;g351d6751c9d_0_100"/>
          <p:cNvSpPr txBox="1"/>
          <p:nvPr>
            <p:ph idx="1" type="body"/>
          </p:nvPr>
        </p:nvSpPr>
        <p:spPr>
          <a:xfrm>
            <a:off x="1066800" y="2103126"/>
            <a:ext cx="10058400" cy="4755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Tedavi: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Psikososyal Müdahaleler: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Bilişsel davranışçı terapi (CBT):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Alışkanlığı tersine çevirme eğitimi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Maruz bırakma ve tepki önleme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Aile ve okul desteği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Gevşeme egzersizleri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İlaç Tedavisi (semptomlar işlevselliği bozuyorsa):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Genellikle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endikasyon dışı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kullanılır.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Başlıca ilaçlar: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Klonidin, </a:t>
            </a:r>
            <a:r>
              <a:rPr b="1" lang="tr-TR" sz="1600"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guanfasin</a:t>
            </a:r>
            <a:r>
              <a:rPr lang="tr-TR" sz="1600"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(alfa agonist)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Antipsikotikler: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Aripiprazol, risperidon, olanzapin, ketiapin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Tedaviye başlamadan önce: EKG, karaciğer fonksiyon testleri, EEG gibi tetkikler gerekebilir.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Google Shape;517;g351d6751c9d_0_107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tr-TR"/>
              <a:t>Prodromal Psikoz</a:t>
            </a:r>
            <a:endParaRPr b="1"/>
          </a:p>
        </p:txBody>
      </p:sp>
      <p:sp>
        <p:nvSpPr>
          <p:cNvPr id="518" name="Google Shape;518;g351d6751c9d_0_107"/>
          <p:cNvSpPr txBox="1"/>
          <p:nvPr>
            <p:ph idx="1" type="body"/>
          </p:nvPr>
        </p:nvSpPr>
        <p:spPr>
          <a:xfrm>
            <a:off x="1066800" y="2103120"/>
            <a:ext cx="10058400" cy="3931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Tanı koymak zor olabilir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, çünkü çocuk ve gençlerde belirtiler erişkinler kadar belirgin değildir.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Görülebilecek erken belirtiler: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Sosyal geri çekilme, içe kapanma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Basit halüsinasyonlar (örneğin sesler duyma)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Hezeyan benzeri düşünceler (yoğun şüphecilik, özel anlamlar yükleme)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Depresif belirtiler, obsesyonlar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Şiddetli anksiyete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Ailede psikoz öyküsü varsa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dikkatle izlenmelidir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Tedavi: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Gerekirse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antipsikotikler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(semptomlara göre doz ayarlanır)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Eşlik eden depresyon varsa: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antidepresanlar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Psikoeğitim ve psikososyal destek tedaviye eklenir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g351d6751c9d_0_115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b="1" lang="tr-TR"/>
              <a:t>Bipolar Bozukluk (Çocuk ve Ergenlerde)</a:t>
            </a:r>
            <a:endParaRPr b="1"/>
          </a:p>
        </p:txBody>
      </p:sp>
      <p:sp>
        <p:nvSpPr>
          <p:cNvPr id="525" name="Google Shape;525;g351d6751c9d_0_115"/>
          <p:cNvSpPr txBox="1"/>
          <p:nvPr>
            <p:ph idx="1" type="body"/>
          </p:nvPr>
        </p:nvSpPr>
        <p:spPr>
          <a:xfrm>
            <a:off x="1066800" y="1798325"/>
            <a:ext cx="10058400" cy="4941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Belirtiler: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Yetişkinlerden farklı olabilir; klasik manik dönem net olmayabilir.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Görülebilecek belirtiler: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İrritabilite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, öfke patlamaları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Disfori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(karışık öfke ve üzüntü hali)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Uyku ihtiyacında azalma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Amaca yönelik aktivitede artış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Aşırı neşelenme, aşırı güven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Tanı koyarken gelişimsel dönem ve aile öyküsü dikkate alınmalıdır.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Tedavi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Hafif vakalarda izlem, psikoeğitim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İlaç tedavisi: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Duygudurum düzenleyiciler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(örn. lityum, valproat),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Atipik antipsikotikler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(örn. aripiprazol)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Not: Çocuk ve ergenlerde ilaçların etki büyüklüğü erişkin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l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ere kıyasla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daha düşük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olabilir; izlem çok önemlidir.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351d6751c9d_0_122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400"/>
              </a:spcBef>
              <a:spcAft>
                <a:spcPts val="400"/>
              </a:spcAft>
              <a:buNone/>
            </a:pPr>
            <a:r>
              <a:rPr b="1" lang="tr-TR">
                <a:solidFill>
                  <a:schemeClr val="dk2"/>
                </a:solidFill>
              </a:rPr>
              <a:t>Genel Hatırlatma:</a:t>
            </a:r>
            <a:endParaRPr/>
          </a:p>
        </p:txBody>
      </p:sp>
      <p:sp>
        <p:nvSpPr>
          <p:cNvPr id="532" name="Google Shape;532;g351d6751c9d_0_122"/>
          <p:cNvSpPr txBox="1"/>
          <p:nvPr>
            <p:ph idx="1" type="body"/>
          </p:nvPr>
        </p:nvSpPr>
        <p:spPr>
          <a:xfrm>
            <a:off x="1066800" y="2103120"/>
            <a:ext cx="10058400" cy="3931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Psikiyatrik belirtiler çocuk ve ergenlerde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gelişimsel farklılıklarla karışabilir.</a:t>
            </a:r>
            <a:br>
              <a:rPr b="1" lang="tr-TR" sz="1600">
                <a:latin typeface="Calibri"/>
                <a:ea typeface="Calibri"/>
                <a:cs typeface="Calibri"/>
                <a:sym typeface="Calibri"/>
              </a:rPr>
            </a:b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Aileden, öğretmenden ve çocuktan alınan bilgi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bir arada değerlendirilmeli.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İşlevsellik bozuluyorsa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, psikiyatrik değerlendirme gerekir.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351c050f154_0_7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tr-TR"/>
              <a:t>İletişim-Etkileşim</a:t>
            </a:r>
            <a:endParaRPr/>
          </a:p>
        </p:txBody>
      </p:sp>
      <p:sp>
        <p:nvSpPr>
          <p:cNvPr id="114" name="Google Shape;114;g351c050f154_0_7"/>
          <p:cNvSpPr txBox="1"/>
          <p:nvPr>
            <p:ph idx="1" type="body"/>
          </p:nvPr>
        </p:nvSpPr>
        <p:spPr>
          <a:xfrm>
            <a:off x="1066800" y="2103125"/>
            <a:ext cx="5241600" cy="4250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1. Konuşma Gelişimi ve Bozukluklar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Konuşma gecikmesi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önemli bir gelişimsel işarettir. Nedenler arasında: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Otizm Spektrum Bozukluğu (OSB)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Bilişsel yetersizlik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Gelişimsel konuşma gecikmesi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Konuşma içeriği ile ilgili bozukluklar:</a:t>
            </a:r>
            <a:br>
              <a:rPr b="1" lang="tr-TR" sz="1600">
                <a:latin typeface="Calibri"/>
                <a:ea typeface="Calibri"/>
                <a:cs typeface="Calibri"/>
                <a:sym typeface="Calibri"/>
              </a:rPr>
            </a:b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Kekeleme - 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Fonolojik bozukluk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Ekolali (söyleneni tekrar etme)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Regresif (bebeksi) konuşm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a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g351c050f154_0_7"/>
          <p:cNvSpPr txBox="1"/>
          <p:nvPr/>
        </p:nvSpPr>
        <p:spPr>
          <a:xfrm>
            <a:off x="6663550" y="2472475"/>
            <a:ext cx="4767900" cy="31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Normal konuşma gelişimi özet:</a:t>
            </a:r>
            <a:br>
              <a:rPr b="1"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1"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2 ay: ağlama, ses çıkarma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6–9 ay: babıldama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Calibri"/>
              <a:buChar char="○"/>
            </a:pP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12–18 ay: ilk kelimeler</a:t>
            </a:r>
            <a:endParaRPr b="1" sz="16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2 yaş: iki kelimelik cümleler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3 yaş: basit sorular, geçmiş zaman kullanımı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4 yaş: kısa hikâye anlatma</a:t>
            </a:r>
            <a:endParaRPr sz="1600">
              <a:solidFill>
                <a:schemeClr val="dk2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Not:</a:t>
            </a:r>
            <a:r>
              <a:rPr lang="tr-TR" sz="16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 2 yaş altındaki ekolali gelişimin bir parçası olabilir, patolojik sayılmaz.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351c050f154_0_14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tr-TR"/>
              <a:t>İletişim-Etkileşim</a:t>
            </a:r>
            <a:endParaRPr/>
          </a:p>
        </p:txBody>
      </p:sp>
      <p:sp>
        <p:nvSpPr>
          <p:cNvPr id="122" name="Google Shape;122;g351c050f154_0_14"/>
          <p:cNvSpPr txBox="1"/>
          <p:nvPr>
            <p:ph idx="1" type="body"/>
          </p:nvPr>
        </p:nvSpPr>
        <p:spPr>
          <a:xfrm>
            <a:off x="1066800" y="1754625"/>
            <a:ext cx="10058400" cy="4844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2. Sosyal İletişim ve Oyun Gelişimi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Temel sosyal işaretler: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600"/>
              <a:buFont typeface="Calibri"/>
              <a:buChar char="○"/>
            </a:pP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2. ay: göz teması</a:t>
            </a:r>
            <a:endParaRPr b="1" sz="16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8–10 ay: ismine bakma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10–12 ay: isteme amaçlı işaret etme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18. ay: duygu paylaşımı için işaret etme </a:t>
            </a: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(ortak dikkat)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Oyun türleri yaşa göre: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0–12 ay: duyusal-motor oyun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b="1" i="1" lang="tr-TR" sz="1600">
                <a:latin typeface="Calibri"/>
                <a:ea typeface="Calibri"/>
                <a:cs typeface="Calibri"/>
                <a:sym typeface="Calibri"/>
              </a:rPr>
              <a:t>12-18 ay: 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işlevsel oyun: arabayı itmek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○"/>
            </a:pPr>
            <a:r>
              <a:rPr b="1" lang="tr-TR" sz="1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2 yaş: sembolik oyun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(başka bir şeyi cep telefonu gibi kullanmak...)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2.5–4 yaş: karmaşık sembolik oyun ve karşılıklı oyun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5–7 yaş: kurallı/topluluk oyunları (örneğin evcilik)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381000" marR="38100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İzlem Gerektiren Durumlar: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Ortak dikkatin gelişmemesi, sembolik oyunun olmaması → OSB veya gelişimsel gerilik şüphesi doğurur.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51c050f154_0_21"/>
          <p:cNvSpPr txBox="1"/>
          <p:nvPr>
            <p:ph type="title"/>
          </p:nvPr>
        </p:nvSpPr>
        <p:spPr>
          <a:xfrm>
            <a:off x="1066750" y="656269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Century Gothic"/>
              <a:buNone/>
            </a:pPr>
            <a:r>
              <a:rPr b="1" lang="tr-TR">
                <a:solidFill>
                  <a:srgbClr val="262626"/>
                </a:solidFill>
              </a:rPr>
              <a:t>Otizm Spektrum Bozukluğu</a:t>
            </a:r>
            <a:endParaRPr b="1">
              <a:solidFill>
                <a:srgbClr val="262626"/>
              </a:solidFill>
            </a:endParaRPr>
          </a:p>
        </p:txBody>
      </p:sp>
      <p:sp>
        <p:nvSpPr>
          <p:cNvPr id="129" name="Google Shape;129;g351c050f154_0_21"/>
          <p:cNvSpPr txBox="1"/>
          <p:nvPr>
            <p:ph idx="1" type="body"/>
          </p:nvPr>
        </p:nvSpPr>
        <p:spPr>
          <a:xfrm>
            <a:off x="7128025" y="2241275"/>
            <a:ext cx="4426500" cy="40440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Tarihçe: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1943 – Leo Kanner otizmi tanımlar.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1980 – DSM-III ile tanı sistemlerine girer.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DSM-IV: Otistik bozukluk, Asperger bozukluğu, Rett sendromu vb. alt başlıklarla yer aldı.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DSM-5 (2013): Tüm bu tanılar </a:t>
            </a: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Otizm Spektrum Bozukluğu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 adı altında birleştirildi.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30" name="Google Shape;130;g351c050f154_0_21"/>
          <p:cNvGrpSpPr/>
          <p:nvPr/>
        </p:nvGrpSpPr>
        <p:grpSpPr>
          <a:xfrm>
            <a:off x="433975" y="2241285"/>
            <a:ext cx="5683120" cy="4043882"/>
            <a:chOff x="44" y="215853"/>
            <a:chExt cx="9182614" cy="3236400"/>
          </a:xfrm>
        </p:grpSpPr>
        <p:sp>
          <p:nvSpPr>
            <p:cNvPr id="131" name="Google Shape;131;g351c050f154_0_21"/>
            <p:cNvSpPr/>
            <p:nvPr/>
          </p:nvSpPr>
          <p:spPr>
            <a:xfrm>
              <a:off x="44" y="215853"/>
              <a:ext cx="4290900" cy="547200"/>
            </a:xfrm>
            <a:prstGeom prst="rect">
              <a:avLst/>
            </a:prstGeom>
            <a:solidFill>
              <a:srgbClr val="24CED7"/>
            </a:solidFill>
            <a:ln cap="flat" cmpd="sng" w="12700">
              <a:solidFill>
                <a:srgbClr val="24CED7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2" name="Google Shape;132;g351c050f154_0_21"/>
            <p:cNvSpPr txBox="1"/>
            <p:nvPr/>
          </p:nvSpPr>
          <p:spPr>
            <a:xfrm>
              <a:off x="44" y="215853"/>
              <a:ext cx="4290900" cy="54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7200" lIns="135125" spcFirstLastPara="1" rIns="135125" wrap="square" tIns="772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900"/>
                <a:buFont typeface="Century Gothic"/>
                <a:buNone/>
              </a:pPr>
              <a:r>
                <a:rPr lang="tr-TR" sz="1900">
                  <a:solidFill>
                    <a:schemeClr val="lt1"/>
                  </a:solidFill>
                  <a:latin typeface="Century Gothic"/>
                  <a:ea typeface="Century Gothic"/>
                  <a:cs typeface="Century Gothic"/>
                  <a:sym typeface="Century Gothic"/>
                </a:rPr>
                <a:t>SOSYAL -İLETİŞİMSEL YETERSİZLİKLER</a:t>
              </a:r>
              <a:endParaRPr/>
            </a:p>
          </p:txBody>
        </p:sp>
        <p:sp>
          <p:nvSpPr>
            <p:cNvPr id="133" name="Google Shape;133;g351c050f154_0_21"/>
            <p:cNvSpPr/>
            <p:nvPr/>
          </p:nvSpPr>
          <p:spPr>
            <a:xfrm>
              <a:off x="44" y="763053"/>
              <a:ext cx="4290900" cy="2689200"/>
            </a:xfrm>
            <a:prstGeom prst="rect">
              <a:avLst/>
            </a:prstGeom>
            <a:solidFill>
              <a:srgbClr val="CBEDEF">
                <a:alpha val="89800"/>
              </a:srgbClr>
            </a:solidFill>
            <a:ln cap="flat" cmpd="sng" w="12700">
              <a:solidFill>
                <a:srgbClr val="CBEDEF">
                  <a:alpha val="89800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4" name="Google Shape;134;g351c050f154_0_21"/>
            <p:cNvSpPr txBox="1"/>
            <p:nvPr/>
          </p:nvSpPr>
          <p:spPr>
            <a:xfrm>
              <a:off x="44" y="763053"/>
              <a:ext cx="4290900" cy="268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52000" lIns="101325" spcFirstLastPara="1" rIns="135125" wrap="square" tIns="101325">
              <a:noAutofit/>
            </a:bodyPr>
            <a:lstStyle/>
            <a:p>
              <a:pPr indent="-330200" lvl="0" marL="4572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●"/>
              </a:pPr>
              <a:r>
                <a:rPr i="0" lang="tr-TR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Toplumsal-Duygusal karşılıkta yetersizlik</a:t>
              </a:r>
              <a:endPara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4572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330200" lvl="0" marL="4572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●"/>
              </a:pPr>
              <a:r>
                <a:rPr i="0" lang="tr-TR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Sözel olmayan iletişimde yetersizlik</a:t>
              </a:r>
              <a:endParaRPr sz="1600"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4572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600">
                <a:latin typeface="Calibri"/>
                <a:ea typeface="Calibri"/>
                <a:cs typeface="Calibri"/>
                <a:sym typeface="Calibri"/>
              </a:endParaRPr>
            </a:p>
            <a:p>
              <a:pPr indent="-330200" lvl="0" marL="4572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●"/>
              </a:pPr>
              <a:r>
                <a:rPr i="0" lang="tr-TR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İlişk</a:t>
              </a:r>
              <a:r>
                <a:rPr i="0" lang="tr-TR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i </a:t>
              </a:r>
              <a:r>
                <a:rPr i="0" lang="tr-TR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kurma ve sürdürmede yetersizlik</a:t>
              </a:r>
              <a:endParaRPr sz="1600"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5" name="Google Shape;135;g351c050f154_0_21"/>
            <p:cNvSpPr/>
            <p:nvPr/>
          </p:nvSpPr>
          <p:spPr>
            <a:xfrm>
              <a:off x="4891758" y="215853"/>
              <a:ext cx="4290900" cy="547200"/>
            </a:xfrm>
            <a:prstGeom prst="rect">
              <a:avLst/>
            </a:prstGeom>
            <a:solidFill>
              <a:srgbClr val="40B995"/>
            </a:solidFill>
            <a:ln cap="flat" cmpd="sng" w="12700">
              <a:solidFill>
                <a:srgbClr val="40B99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6" name="Google Shape;136;g351c050f154_0_21"/>
            <p:cNvSpPr txBox="1"/>
            <p:nvPr/>
          </p:nvSpPr>
          <p:spPr>
            <a:xfrm>
              <a:off x="4891758" y="215853"/>
              <a:ext cx="4290900" cy="547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77200" lIns="135125" spcFirstLastPara="1" rIns="135125" wrap="square" tIns="7720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900"/>
                <a:buFont typeface="Century Gothic"/>
                <a:buNone/>
              </a:pPr>
              <a:r>
                <a:rPr lang="tr-TR" sz="19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TEKRARLAYICI DAVRANIŞLAR</a:t>
              </a:r>
              <a:endParaRPr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37" name="Google Shape;137;g351c050f154_0_21"/>
            <p:cNvSpPr/>
            <p:nvPr/>
          </p:nvSpPr>
          <p:spPr>
            <a:xfrm>
              <a:off x="4891758" y="763053"/>
              <a:ext cx="4290900" cy="2689200"/>
            </a:xfrm>
            <a:prstGeom prst="rect">
              <a:avLst/>
            </a:prstGeom>
            <a:solidFill>
              <a:srgbClr val="CDE4DB">
                <a:alpha val="89800"/>
              </a:srgbClr>
            </a:solidFill>
            <a:ln cap="flat" cmpd="sng" w="12700">
              <a:solidFill>
                <a:srgbClr val="CDE4DB">
                  <a:alpha val="89800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g351c050f154_0_21"/>
            <p:cNvSpPr txBox="1"/>
            <p:nvPr/>
          </p:nvSpPr>
          <p:spPr>
            <a:xfrm>
              <a:off x="4891758" y="763053"/>
              <a:ext cx="4290900" cy="2689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152000" lIns="101325" spcFirstLastPara="1" rIns="135125" wrap="square" tIns="101325">
              <a:noAutofit/>
            </a:bodyPr>
            <a:lstStyle/>
            <a:p>
              <a:pPr indent="-330200" lvl="0" marL="45720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●"/>
              </a:pPr>
              <a:r>
                <a:rPr i="0" lang="tr-TR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Basmakalıp ve tekrarlayıcı motor hareketler</a:t>
              </a:r>
              <a:endParaRPr sz="1600"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457200" marR="0" rtl="0" algn="l">
                <a:lnSpc>
                  <a:spcPct val="90000"/>
                </a:lnSpc>
                <a:spcBef>
                  <a:spcPts val="285"/>
                </a:spcBef>
                <a:spcAft>
                  <a:spcPts val="0"/>
                </a:spcAft>
                <a:buNone/>
              </a:pPr>
              <a:r>
                <a:t/>
              </a:r>
              <a:endParaRPr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330200" lvl="0" marL="457200" marR="0" rtl="0" algn="l">
                <a:lnSpc>
                  <a:spcPct val="90000"/>
                </a:lnSpc>
                <a:spcBef>
                  <a:spcPts val="285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●"/>
              </a:pPr>
              <a:r>
                <a:rPr i="0" lang="tr-TR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Aynılıkta ısrar, rutine sıkı bağlılık </a:t>
              </a:r>
              <a:endParaRPr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457200" marR="0" rtl="0" algn="l">
                <a:lnSpc>
                  <a:spcPct val="90000"/>
                </a:lnSpc>
                <a:spcBef>
                  <a:spcPts val="285"/>
                </a:spcBef>
                <a:spcAft>
                  <a:spcPts val="0"/>
                </a:spcAft>
                <a:buNone/>
              </a:pPr>
              <a:r>
                <a:t/>
              </a:r>
              <a:endParaRPr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330200" lvl="0" marL="457200" marR="0" rtl="0" algn="l">
                <a:lnSpc>
                  <a:spcPct val="90000"/>
                </a:lnSpc>
                <a:spcBef>
                  <a:spcPts val="285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●"/>
              </a:pPr>
              <a:r>
                <a:rPr i="0" lang="tr-TR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Sınırlı ve yoğun ilgi alanı </a:t>
              </a:r>
              <a:endParaRPr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0" lvl="0" marL="457200" marR="0" rtl="0" algn="l">
                <a:lnSpc>
                  <a:spcPct val="90000"/>
                </a:lnSpc>
                <a:spcBef>
                  <a:spcPts val="285"/>
                </a:spcBef>
                <a:spcAft>
                  <a:spcPts val="0"/>
                </a:spcAft>
                <a:buNone/>
              </a:pPr>
              <a:r>
                <a:t/>
              </a:r>
              <a:endParaRPr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  <a:p>
              <a:pPr indent="-330200" lvl="0" marL="457200" marR="0" rtl="0" algn="l">
                <a:lnSpc>
                  <a:spcPct val="90000"/>
                </a:lnSpc>
                <a:spcBef>
                  <a:spcPts val="285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Char char="●"/>
              </a:pPr>
              <a:r>
                <a:rPr i="0" lang="tr-TR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Duyusal az veya çok uyarılama</a:t>
              </a:r>
              <a:endParaRPr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51c050f154_0_28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tr-TR">
                <a:solidFill>
                  <a:srgbClr val="262626"/>
                </a:solidFill>
              </a:rPr>
              <a:t>Otizm Spektrum Bozukluğu</a:t>
            </a:r>
            <a:endParaRPr/>
          </a:p>
        </p:txBody>
      </p:sp>
      <p:sp>
        <p:nvSpPr>
          <p:cNvPr id="145" name="Google Shape;145;g351c050f154_0_28"/>
          <p:cNvSpPr txBox="1"/>
          <p:nvPr>
            <p:ph idx="1" type="body"/>
          </p:nvPr>
        </p:nvSpPr>
        <p:spPr>
          <a:xfrm>
            <a:off x="1066800" y="2103120"/>
            <a:ext cx="10058400" cy="3931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Epidemiyoloji: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Erkeklerde kızlara göre daha sık görülür.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Normal IQ: Erkek/Kız oranı ≈ 5.7:1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Düşük IQ: ≈ 2:1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Char char="●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Genel toplumda OSB sıklığı artmaktadır (tanı farkındalığı ve tanı kriterleri nedeniyle).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351d6751c9d_0_351"/>
          <p:cNvSpPr txBox="1"/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tr-TR">
                <a:solidFill>
                  <a:srgbClr val="262626"/>
                </a:solidFill>
              </a:rPr>
              <a:t>Otizm Spektrum Bozukluğu</a:t>
            </a:r>
            <a:endParaRPr/>
          </a:p>
        </p:txBody>
      </p:sp>
      <p:sp>
        <p:nvSpPr>
          <p:cNvPr id="152" name="Google Shape;152;g351d6751c9d_0_351"/>
          <p:cNvSpPr txBox="1"/>
          <p:nvPr>
            <p:ph idx="1" type="body"/>
          </p:nvPr>
        </p:nvSpPr>
        <p:spPr>
          <a:xfrm>
            <a:off x="1066800" y="1681150"/>
            <a:ext cx="10058400" cy="4986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Etyopatogenez: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Genetik etkiler önemli: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Tek yumurta ikizlerinde %36–91 oranında birlikte görülür.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Ailede "geniş otizm fenotipi" sık görülür.</a:t>
            </a:r>
            <a:br>
              <a:rPr lang="tr-TR" sz="1600">
                <a:latin typeface="Calibri"/>
                <a:ea typeface="Calibri"/>
                <a:cs typeface="Calibri"/>
                <a:sym typeface="Calibri"/>
              </a:rPr>
            </a:b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Gen-çevre etkileşimi: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Nadir genetik varyantlar (örneğin CNV'ler)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Monogenik sendromlarla ilişkili olabilir (Fragile X, TSC, NF)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Beyindeki anatomik değişimler: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○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Beyin büyümesi:</a:t>
            </a: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En sık frontal lob, temporal lob ve amigdalada söz konusu.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●"/>
            </a:pPr>
            <a:r>
              <a:rPr b="1" lang="tr-TR" sz="1600">
                <a:latin typeface="Calibri"/>
                <a:ea typeface="Calibri"/>
                <a:cs typeface="Calibri"/>
                <a:sym typeface="Calibri"/>
              </a:rPr>
              <a:t>Nöronal bağlantılar: </a:t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Neokortekste, nöronal minikolumnların sayısal artışı var.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Minikolumnların sayısal artışı hücre yoğunluğunda artışa yol açmaktadır.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Beyaz maddenin büyümesi neokortikal alandaki bağlantılarla ilgili görülmektedir. 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-3302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alibri"/>
              <a:buChar char="○"/>
            </a:pPr>
            <a:r>
              <a:rPr lang="tr-TR" sz="1600">
                <a:latin typeface="Calibri"/>
                <a:ea typeface="Calibri"/>
                <a:cs typeface="Calibri"/>
                <a:sym typeface="Calibri"/>
              </a:rPr>
              <a:t>Bazı kortikal devreler de aşırı bağlantı, subkortikal bölgelerde de az bağlantı</a:t>
            </a:r>
            <a:endParaRPr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6500"/>
              <a:buFont typeface="Century Gothic"/>
              <a:buNone/>
            </a:pPr>
            <a:r>
              <a:t/>
            </a:r>
            <a:endParaRPr b="1" sz="16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sz="16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eması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2022-01-26T07:54:26Z</dcterms:created>
  <dc:creator>user</dc:creator>
</cp:coreProperties>
</file>