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5" r:id="rId9"/>
    <p:sldId id="267" r:id="rId10"/>
    <p:sldId id="270" r:id="rId11"/>
    <p:sldId id="273" r:id="rId12"/>
    <p:sldId id="279" r:id="rId13"/>
    <p:sldId id="275" r:id="rId14"/>
    <p:sldId id="276" r:id="rId15"/>
    <p:sldId id="278" r:id="rId16"/>
    <p:sldId id="280" r:id="rId17"/>
    <p:sldId id="281" r:id="rId18"/>
    <p:sldId id="282" r:id="rId19"/>
    <p:sldId id="283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91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C897674-B307-46CF-B426-AD4F8BC74B24}" type="datetimeFigureOut">
              <a:rPr lang="tr-TR" smtClean="0"/>
              <a:t>8.09.2024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63B6177-44AE-4EDF-8232-8DA19A99C2C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7545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97674-B307-46CF-B426-AD4F8BC74B24}" type="datetimeFigureOut">
              <a:rPr lang="tr-TR" smtClean="0"/>
              <a:t>8.09.2024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B6177-44AE-4EDF-8232-8DA19A99C2C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46744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C897674-B307-46CF-B426-AD4F8BC74B24}" type="datetimeFigureOut">
              <a:rPr lang="tr-TR" smtClean="0"/>
              <a:t>8.09.2024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63B6177-44AE-4EDF-8232-8DA19A99C2C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44003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97674-B307-46CF-B426-AD4F8BC74B24}" type="datetimeFigureOut">
              <a:rPr lang="tr-TR" smtClean="0"/>
              <a:t>8.09.2024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663B6177-44AE-4EDF-8232-8DA19A99C2C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58004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C897674-B307-46CF-B426-AD4F8BC74B24}" type="datetimeFigureOut">
              <a:rPr lang="tr-TR" smtClean="0"/>
              <a:t>8.09.2024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63B6177-44AE-4EDF-8232-8DA19A99C2C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8081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97674-B307-46CF-B426-AD4F8BC74B24}" type="datetimeFigureOut">
              <a:rPr lang="tr-TR" smtClean="0"/>
              <a:t>8.09.2024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B6177-44AE-4EDF-8232-8DA19A99C2C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85232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97674-B307-46CF-B426-AD4F8BC74B24}" type="datetimeFigureOut">
              <a:rPr lang="tr-TR" smtClean="0"/>
              <a:t>8.09.2024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B6177-44AE-4EDF-8232-8DA19A99C2C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78945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97674-B307-46CF-B426-AD4F8BC74B24}" type="datetimeFigureOut">
              <a:rPr lang="tr-TR" smtClean="0"/>
              <a:t>8.09.2024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B6177-44AE-4EDF-8232-8DA19A99C2C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93283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97674-B307-46CF-B426-AD4F8BC74B24}" type="datetimeFigureOut">
              <a:rPr lang="tr-TR" smtClean="0"/>
              <a:t>8.09.2024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B6177-44AE-4EDF-8232-8DA19A99C2C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15514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C897674-B307-46CF-B426-AD4F8BC74B24}" type="datetimeFigureOut">
              <a:rPr lang="tr-TR" smtClean="0"/>
              <a:t>8.09.2024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63B6177-44AE-4EDF-8232-8DA19A99C2C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79389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97674-B307-46CF-B426-AD4F8BC74B24}" type="datetimeFigureOut">
              <a:rPr lang="tr-TR" smtClean="0"/>
              <a:t>8.09.2024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B6177-44AE-4EDF-8232-8DA19A99C2C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16867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C897674-B307-46CF-B426-AD4F8BC74B24}" type="datetimeFigureOut">
              <a:rPr lang="tr-TR" smtClean="0"/>
              <a:t>8.09.2024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663B6177-44AE-4EDF-8232-8DA19A99C2CA}" type="slidenum">
              <a:rPr lang="tr-TR" smtClean="0"/>
              <a:t>‹#›</a:t>
            </a:fld>
            <a:endParaRPr lang="tr-TR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5689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r8MOPxoB48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2E536D5-47C1-F37F-AC88-34E616ACD9B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6000" dirty="0"/>
              <a:t>dehb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81EB46B2-891D-5DB7-997F-FED06AC1BC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1191" y="4067396"/>
            <a:ext cx="10993546" cy="1475013"/>
          </a:xfrm>
        </p:spPr>
        <p:txBody>
          <a:bodyPr>
            <a:normAutofit fontScale="47500" lnSpcReduction="20000"/>
          </a:bodyPr>
          <a:lstStyle/>
          <a:p>
            <a:pPr algn="r">
              <a:buClr>
                <a:schemeClr val="tx1">
                  <a:lumMod val="85000"/>
                  <a:lumOff val="15000"/>
                </a:schemeClr>
              </a:buClr>
              <a:defRPr/>
            </a:pPr>
            <a:r>
              <a:rPr lang="tr-TR" altLang="tr-TR" sz="4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Dr. Öğr. Üyesi Uğur Tekeoğlu</a:t>
            </a:r>
          </a:p>
          <a:p>
            <a:pPr algn="r">
              <a:buClr>
                <a:schemeClr val="tx1">
                  <a:lumMod val="85000"/>
                  <a:lumOff val="15000"/>
                </a:schemeClr>
              </a:buClr>
              <a:defRPr/>
            </a:pPr>
            <a:r>
              <a:rPr lang="tr-TR" altLang="tr-TR" sz="4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Rize Eğitim ve Araştırma Hastanesi</a:t>
            </a:r>
          </a:p>
          <a:p>
            <a:pPr algn="r">
              <a:buClr>
                <a:schemeClr val="tx1">
                  <a:lumMod val="85000"/>
                  <a:lumOff val="15000"/>
                </a:schemeClr>
              </a:buClr>
              <a:defRPr/>
            </a:pPr>
            <a:r>
              <a:rPr lang="tr-TR" altLang="tr-TR" sz="4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Çocuk Psikiyatrisi</a:t>
            </a:r>
          </a:p>
          <a:p>
            <a:r>
              <a:rPr lang="tr-TR" dirty="0"/>
              <a:t>S	</a:t>
            </a:r>
          </a:p>
        </p:txBody>
      </p:sp>
    </p:spTree>
    <p:extLst>
      <p:ext uri="{BB962C8B-B14F-4D97-AF65-F5344CB8AC3E}">
        <p14:creationId xmlns:p14="http://schemas.microsoft.com/office/powerpoint/2010/main" val="14191945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7022C01A-6BB6-FF7E-1B81-2488559389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1946788"/>
            <a:ext cx="2707697" cy="2081788"/>
          </a:xfrm>
        </p:spPr>
        <p:txBody>
          <a:bodyPr numCol="1">
            <a:normAutofit/>
          </a:bodyPr>
          <a:lstStyle/>
          <a:p>
            <a:pPr marL="0" indent="0">
              <a:buNone/>
            </a:pPr>
            <a:r>
              <a:rPr lang="tr-TR" altLang="tr-TR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Okul Öncesi</a:t>
            </a:r>
            <a:endParaRPr lang="tr-TR" altLang="tr-TR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Hareketlilik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Kazalara maruz kalma riski</a:t>
            </a:r>
          </a:p>
          <a:p>
            <a:endParaRPr lang="tr-TR" dirty="0">
              <a:solidFill>
                <a:schemeClr val="tx1"/>
              </a:solidFill>
            </a:endParaRPr>
          </a:p>
        </p:txBody>
      </p:sp>
      <p:sp>
        <p:nvSpPr>
          <p:cNvPr id="5" name="Başlık 4">
            <a:extLst>
              <a:ext uri="{FF2B5EF4-FFF2-40B4-BE49-F238E27FC236}">
                <a16:creationId xmlns:a16="http://schemas.microsoft.com/office/drawing/2014/main" id="{DCE25079-CACB-AD61-2303-57B1AFE32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Dönem BELİRTİLERİ</a:t>
            </a:r>
          </a:p>
        </p:txBody>
      </p:sp>
      <p:sp>
        <p:nvSpPr>
          <p:cNvPr id="6" name="İçerik Yer Tutucusu 2">
            <a:extLst>
              <a:ext uri="{FF2B5EF4-FFF2-40B4-BE49-F238E27FC236}">
                <a16:creationId xmlns:a16="http://schemas.microsoft.com/office/drawing/2014/main" id="{FA83D83D-A0A1-D3D4-9C1C-CA08B9A144E4}"/>
              </a:ext>
            </a:extLst>
          </p:cNvPr>
          <p:cNvSpPr txBox="1">
            <a:spLocks/>
          </p:cNvSpPr>
          <p:nvPr/>
        </p:nvSpPr>
        <p:spPr>
          <a:xfrm>
            <a:off x="3795251" y="5395644"/>
            <a:ext cx="3701845" cy="36783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tr-TR" dirty="0"/>
          </a:p>
        </p:txBody>
      </p:sp>
      <p:sp>
        <p:nvSpPr>
          <p:cNvPr id="7" name="İçerik Yer Tutucusu 2">
            <a:extLst>
              <a:ext uri="{FF2B5EF4-FFF2-40B4-BE49-F238E27FC236}">
                <a16:creationId xmlns:a16="http://schemas.microsoft.com/office/drawing/2014/main" id="{949F5728-A8C9-F847-114E-A413B2B44154}"/>
              </a:ext>
            </a:extLst>
          </p:cNvPr>
          <p:cNvSpPr txBox="1">
            <a:spLocks/>
          </p:cNvSpPr>
          <p:nvPr/>
        </p:nvSpPr>
        <p:spPr>
          <a:xfrm>
            <a:off x="7908962" y="1946788"/>
            <a:ext cx="3701845" cy="45572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anose="05020102010507070707" pitchFamily="18" charset="2"/>
              <a:buNone/>
            </a:pPr>
            <a:r>
              <a:rPr lang="tr-TR" altLang="tr-TR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Erişkinlik Dönemi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Plansızlık, organize olamama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Unutkanlık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İşleri bitirememe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Çok konuşma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Huzursuzluk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Trafik kazaları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İlişkilerden çabuk sıkılma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Laf kesme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Uygunsuz cinsel deneyimler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Madde ve alkol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A1A3EDF6-FC9A-7B07-1C96-4B06FF675970}"/>
              </a:ext>
            </a:extLst>
          </p:cNvPr>
          <p:cNvSpPr txBox="1"/>
          <p:nvPr/>
        </p:nvSpPr>
        <p:spPr>
          <a:xfrm>
            <a:off x="4028256" y="1985415"/>
            <a:ext cx="3141338" cy="32008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tr-TR" altLang="tr-TR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Okul Dönemi</a:t>
            </a:r>
          </a:p>
          <a:p>
            <a:pPr marL="285750" indent="-285750"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v"/>
            </a:pPr>
            <a:r>
              <a:rPr lang="tr-TR" altLang="tr-TR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 sık </a:t>
            </a: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klinik başvuru</a:t>
            </a:r>
          </a:p>
          <a:p>
            <a:pPr marL="285750" indent="-285750"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v"/>
            </a:pP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Ders dinleme zorluğu</a:t>
            </a:r>
          </a:p>
          <a:p>
            <a:pPr marL="285750" indent="-285750"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v"/>
            </a:pP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Ödev yapmakta zorluk</a:t>
            </a:r>
          </a:p>
          <a:p>
            <a:pPr marL="285750" indent="-285750"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v"/>
            </a:pP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Hareketlilik </a:t>
            </a:r>
          </a:p>
          <a:p>
            <a:pPr marL="285750" indent="-285750"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v"/>
            </a:pP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Kurallara uymakta güçlük</a:t>
            </a:r>
          </a:p>
          <a:p>
            <a:pPr marL="285750" indent="-285750"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v"/>
            </a:pP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Sorumluluk almada güçlük</a:t>
            </a:r>
          </a:p>
          <a:p>
            <a:pPr marL="285750" indent="-285750"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v"/>
            </a:pP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İnternet bağımlılığı</a:t>
            </a:r>
          </a:p>
          <a:p>
            <a:pPr marL="0" indent="0">
              <a:spcAft>
                <a:spcPts val="600"/>
              </a:spcAft>
              <a:buNone/>
            </a:pPr>
            <a:endParaRPr lang="tr-TR" altLang="tr-TR" b="1" u="sng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86342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9AF2068-6EB1-E546-55F8-98B4E1AAD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altLang="tr-TR" dirty="0">
                <a:latin typeface="Calibri" panose="020F0502020204030204" pitchFamily="34" charset="0"/>
                <a:cs typeface="Calibri" panose="020F0502020204030204" pitchFamily="34" charset="0"/>
              </a:rPr>
              <a:t>Tanı araçları</a:t>
            </a:r>
            <a:endParaRPr lang="tr-T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E13A8707-19F3-DF49-8686-77596539C9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1976284"/>
            <a:ext cx="11029615" cy="3882515"/>
          </a:xfrm>
        </p:spPr>
        <p:txBody>
          <a:bodyPr/>
          <a:lstStyle/>
          <a:p>
            <a:pPr eaLnBrk="1" hangingPunct="1">
              <a:defRPr/>
            </a:pPr>
            <a:r>
              <a:rPr lang="tr-TR" dirty="0">
                <a:solidFill>
                  <a:schemeClr val="tx1"/>
                </a:solidFill>
              </a:rPr>
              <a:t>Tanı </a:t>
            </a:r>
            <a:r>
              <a:rPr lang="tr-TR" b="1" dirty="0">
                <a:solidFill>
                  <a:srgbClr val="FF0000"/>
                </a:solidFill>
              </a:rPr>
              <a:t>klinik görüşme </a:t>
            </a:r>
            <a:r>
              <a:rPr lang="tr-TR" dirty="0">
                <a:solidFill>
                  <a:schemeClr val="tx1"/>
                </a:solidFill>
              </a:rPr>
              <a:t>ile konulur.</a:t>
            </a:r>
          </a:p>
          <a:p>
            <a:pPr marL="0" indent="0" eaLnBrk="1" hangingPunct="1">
              <a:buNone/>
              <a:defRPr/>
            </a:pPr>
            <a:r>
              <a:rPr lang="tr-TR" dirty="0">
                <a:solidFill>
                  <a:schemeClr val="tx1"/>
                </a:solidFill>
              </a:rPr>
              <a:t>Ölçekler;</a:t>
            </a:r>
          </a:p>
          <a:p>
            <a:pPr eaLnBrk="1" hangingPunct="1">
              <a:defRPr/>
            </a:pPr>
            <a:r>
              <a:rPr lang="tr-TR" dirty="0">
                <a:solidFill>
                  <a:schemeClr val="tx1"/>
                </a:solidFill>
              </a:rPr>
              <a:t>Atilla Turgay Ölçeği</a:t>
            </a:r>
          </a:p>
          <a:p>
            <a:pPr eaLnBrk="1" hangingPunct="1">
              <a:defRPr/>
            </a:pPr>
            <a:r>
              <a:rPr lang="tr-TR" dirty="0">
                <a:solidFill>
                  <a:schemeClr val="tx1"/>
                </a:solidFill>
              </a:rPr>
              <a:t>SNAP IV</a:t>
            </a:r>
          </a:p>
          <a:p>
            <a:pPr eaLnBrk="1" hangingPunct="1">
              <a:defRPr/>
            </a:pPr>
            <a:r>
              <a:rPr lang="tr-TR" dirty="0" err="1">
                <a:solidFill>
                  <a:schemeClr val="tx1"/>
                </a:solidFill>
              </a:rPr>
              <a:t>Conners</a:t>
            </a:r>
            <a:r>
              <a:rPr lang="tr-TR" dirty="0">
                <a:solidFill>
                  <a:schemeClr val="tx1"/>
                </a:solidFill>
              </a:rPr>
              <a:t> </a:t>
            </a:r>
          </a:p>
          <a:p>
            <a:pPr eaLnBrk="1" hangingPunct="1">
              <a:defRPr/>
            </a:pPr>
            <a:r>
              <a:rPr lang="tr-TR" dirty="0">
                <a:solidFill>
                  <a:schemeClr val="tx1"/>
                </a:solidFill>
              </a:rPr>
              <a:t>Öğretmen formu</a:t>
            </a:r>
          </a:p>
          <a:p>
            <a:pPr eaLnBrk="1" hangingPunct="1">
              <a:defRPr/>
            </a:pPr>
            <a:r>
              <a:rPr lang="tr-TR" dirty="0">
                <a:solidFill>
                  <a:schemeClr val="tx1"/>
                </a:solidFill>
              </a:rPr>
              <a:t>Zeka değerlendirmesi</a:t>
            </a:r>
          </a:p>
          <a:p>
            <a:pPr eaLnBrk="1" hangingPunct="1">
              <a:defRPr/>
            </a:pPr>
            <a:r>
              <a:rPr lang="tr-TR" dirty="0">
                <a:solidFill>
                  <a:schemeClr val="tx1"/>
                </a:solidFill>
              </a:rPr>
              <a:t>DİVA</a:t>
            </a:r>
          </a:p>
        </p:txBody>
      </p:sp>
    </p:spTree>
    <p:extLst>
      <p:ext uri="{BB962C8B-B14F-4D97-AF65-F5344CB8AC3E}">
        <p14:creationId xmlns:p14="http://schemas.microsoft.com/office/powerpoint/2010/main" val="39477650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0D04589-76BF-8895-18F8-145FAC2D4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ETİYOLOJİ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248AAB90-619C-2428-251D-80C4B15429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1715956"/>
            <a:ext cx="11029615" cy="4142843"/>
          </a:xfrm>
        </p:spPr>
        <p:txBody>
          <a:bodyPr>
            <a:normAutofit/>
          </a:bodyPr>
          <a:lstStyle/>
          <a:p>
            <a:pPr marL="0" indent="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None/>
              <a:defRPr/>
            </a:pPr>
            <a:r>
              <a:rPr lang="tr-TR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Genetik ve Biyolojik faktörlerin bileşimidir.</a:t>
            </a:r>
          </a:p>
          <a:p>
            <a:pPr marL="0" indent="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None/>
              <a:defRPr/>
            </a:pPr>
            <a:endParaRPr lang="tr-TR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None/>
              <a:defRPr/>
            </a:pPr>
            <a:r>
              <a:rPr lang="tr-TR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Genetik : </a:t>
            </a:r>
          </a:p>
          <a:p>
            <a:pPr marL="274320" indent="-27432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 3" charset="2"/>
              <a:buChar char=""/>
              <a:defRPr/>
            </a:pPr>
            <a:r>
              <a:rPr lang="tr-TR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%80</a:t>
            </a: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’lik kısmı açıkladığı belirtilmektedir.</a:t>
            </a:r>
          </a:p>
          <a:p>
            <a:pPr marL="274320" indent="-27432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 3" charset="2"/>
              <a:buChar char=""/>
              <a:defRPr/>
            </a:pP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İkiz çalışmaları tek yumurta ikizlerinde konkordansın %80 olması </a:t>
            </a:r>
            <a:r>
              <a:rPr lang="tr-TR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DEHB’nin</a:t>
            </a: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genetik bir temeli olduğunu doğrulamaktadır.</a:t>
            </a:r>
          </a:p>
          <a:p>
            <a:pPr marL="274320" indent="-27432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 3" charset="2"/>
              <a:buChar char=""/>
              <a:defRPr/>
            </a:pP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Yakın akrabalarda DEHB olması: </a:t>
            </a:r>
            <a:r>
              <a:rPr lang="tr-TR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DEHB’lilerin</a:t>
            </a: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anne babalarında ve kardeşlerinde DEHB olma olasılığı kontrollere göre 2-8 kat(% 20-25) daha fazladır.</a:t>
            </a:r>
          </a:p>
          <a:p>
            <a:pPr marL="274320" indent="-27432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 3" charset="2"/>
              <a:buChar char=""/>
              <a:defRPr/>
            </a:pP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 çok üzerinde durulan genler:</a:t>
            </a:r>
          </a:p>
          <a:p>
            <a:pPr marL="0" indent="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None/>
              <a:defRPr/>
            </a:pP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Dopaminerjik: </a:t>
            </a:r>
            <a:r>
              <a:rPr lang="tr-TR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DRD4</a:t>
            </a: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tr-TR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DAT1</a:t>
            </a: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tr-TR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DRD5</a:t>
            </a: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COMT</a:t>
            </a:r>
          </a:p>
          <a:p>
            <a:pPr marL="0" indent="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None/>
              <a:defRPr/>
            </a:pP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Serotonerjik: 5HTT, HTR1B, HTR2A</a:t>
            </a:r>
          </a:p>
          <a:p>
            <a:pPr marL="0" indent="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None/>
              <a:defRPr/>
            </a:pP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Kolinerjik ve SSS Yollarında: CHRNA4, SNAP25, </a:t>
            </a:r>
            <a:r>
              <a:rPr lang="tr-TR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BDNF’dir</a:t>
            </a: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74320" indent="-27432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 3" charset="2"/>
              <a:buChar char=""/>
              <a:defRPr/>
            </a:pP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Lakin DRD4, DAT1’de dahil hiçbir gen tek başına sorumlu tutulamamaktadır.</a:t>
            </a:r>
          </a:p>
        </p:txBody>
      </p:sp>
    </p:spTree>
    <p:extLst>
      <p:ext uri="{BB962C8B-B14F-4D97-AF65-F5344CB8AC3E}">
        <p14:creationId xmlns:p14="http://schemas.microsoft.com/office/powerpoint/2010/main" val="17664744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7375CE6-0F94-9F6F-30E1-41B5313D6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ETİYOLOJİ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FC0A3E6-1DB4-540B-4FE3-69FF7A007F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None/>
              <a:defRPr/>
            </a:pPr>
            <a:r>
              <a:rPr lang="tr-TR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Nörogelişimsel</a:t>
            </a: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274320" indent="-27432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 3" charset="2"/>
              <a:buChar char=""/>
              <a:defRPr/>
            </a:pPr>
            <a:r>
              <a:rPr lang="tr-TR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Frontal bölge </a:t>
            </a: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önemli rol oynamaktadır. Bunun yanında son yıllardaki çalışmalar beynin tüm bölgelerinin etkilendiğini göstermiştir.</a:t>
            </a:r>
          </a:p>
          <a:p>
            <a:pPr marL="274320" indent="-27432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 3" charset="2"/>
              <a:buChar char=""/>
              <a:defRPr/>
            </a:pP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DTI (</a:t>
            </a:r>
            <a:r>
              <a:rPr lang="tr-TR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Diffuzyon</a:t>
            </a: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tensor</a:t>
            </a: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imaging</a:t>
            </a: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yapılan çalışmalarda </a:t>
            </a:r>
            <a:r>
              <a:rPr lang="tr-TR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beyaz cevher ve kortikal kalınlıkta farklılıklar </a:t>
            </a: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görüldüğünü göstermiştir.</a:t>
            </a:r>
          </a:p>
          <a:p>
            <a:pPr marL="274320" indent="-27432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 3" charset="2"/>
              <a:buChar char=""/>
              <a:defRPr/>
            </a:pPr>
            <a:r>
              <a:rPr lang="tr-TR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Kortiko-striato-talamik</a:t>
            </a: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bölgeler, DEHB ile ilişkili dopamin konsantrasyonun yüksek olduğu bölgelerdir. </a:t>
            </a:r>
          </a:p>
          <a:p>
            <a:pPr marL="274320" indent="-27432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 3" charset="2"/>
              <a:buChar char=""/>
              <a:defRPr/>
            </a:pPr>
            <a:r>
              <a:rPr lang="tr-TR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Dopamin ve noradrenalin </a:t>
            </a: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düzeylerinin </a:t>
            </a:r>
            <a:r>
              <a:rPr lang="tr-TR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optimal olması </a:t>
            </a: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prefrontal korteks için önemlidir.</a:t>
            </a:r>
          </a:p>
          <a:p>
            <a:pPr marL="274320" indent="-27432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 3" charset="2"/>
              <a:buChar char=""/>
              <a:defRPr/>
            </a:pPr>
            <a:endParaRPr lang="tr-TR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tr-TR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73912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82B8C042-CE4E-5E86-9BF9-E6E7EDCC08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1932040"/>
            <a:ext cx="11029615" cy="3926760"/>
          </a:xfr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None/>
              <a:defRPr/>
            </a:pP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DEHB anne baba yanlış tutumları sonucu ortaya çıkan bir bozukluk değil. </a:t>
            </a:r>
            <a:endParaRPr lang="tr-TR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None/>
              <a:defRPr/>
            </a:pPr>
            <a:r>
              <a:rPr lang="tr-TR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Çevre ve anne</a:t>
            </a:r>
          </a:p>
          <a:p>
            <a:pPr marL="182880" indent="-182880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 3" panose="05040102010807070707" pitchFamily="18" charset="2"/>
              <a:buChar char=""/>
              <a:defRPr/>
            </a:pPr>
            <a:r>
              <a:rPr lang="tr-TR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Malnuritasyon</a:t>
            </a: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tr-TR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poliansature</a:t>
            </a: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yağ asidi </a:t>
            </a:r>
            <a:r>
              <a:rPr lang="tr-TR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eks</a:t>
            </a: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marL="182880" indent="-182880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 3" panose="05040102010807070707" pitchFamily="18" charset="2"/>
              <a:buChar char=""/>
              <a:defRPr/>
            </a:pPr>
            <a:r>
              <a:rPr lang="tr-TR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Gebelikte</a:t>
            </a: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madde kullanımı</a:t>
            </a:r>
          </a:p>
          <a:p>
            <a:pPr marL="182880" indent="-182880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 3" panose="05040102010807070707" pitchFamily="18" charset="2"/>
              <a:buChar char=""/>
              <a:defRPr/>
            </a:pPr>
            <a:r>
              <a:rPr lang="tr-TR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Gebelikte</a:t>
            </a: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hipertansiyon</a:t>
            </a:r>
          </a:p>
          <a:p>
            <a:pPr marL="182880" indent="-182880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 3" panose="05040102010807070707" pitchFamily="18" charset="2"/>
              <a:buChar char=""/>
              <a:defRPr/>
            </a:pPr>
            <a:r>
              <a:rPr lang="tr-TR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Gebelikte</a:t>
            </a: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strese maruz kalma</a:t>
            </a:r>
          </a:p>
          <a:p>
            <a:pPr marL="182880" indent="-182880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 3" panose="05040102010807070707" pitchFamily="18" charset="2"/>
              <a:buChar char=""/>
              <a:defRPr/>
            </a:pPr>
            <a:r>
              <a:rPr lang="tr-TR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Doğumda</a:t>
            </a: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travmaya maruz kalma</a:t>
            </a:r>
          </a:p>
          <a:p>
            <a:pPr marL="182880" indent="-182880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 3" panose="05040102010807070707" pitchFamily="18" charset="2"/>
              <a:buChar char=""/>
              <a:defRPr/>
            </a:pP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Düşük ağırlıklı </a:t>
            </a:r>
            <a:r>
              <a:rPr lang="tr-TR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doğum</a:t>
            </a:r>
          </a:p>
          <a:p>
            <a:pPr marL="182880" indent="-182880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 3" panose="05040102010807070707" pitchFamily="18" charset="2"/>
              <a:buChar char=""/>
              <a:defRPr/>
            </a:pPr>
            <a:r>
              <a:rPr lang="tr-TR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Erken bebeklikte </a:t>
            </a: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oluşan infeksiyonlar</a:t>
            </a:r>
          </a:p>
          <a:p>
            <a:pPr marL="182880" indent="-182880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 3" panose="05040102010807070707" pitchFamily="18" charset="2"/>
              <a:buChar char=""/>
              <a:defRPr/>
            </a:pPr>
            <a:r>
              <a:rPr lang="tr-TR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Erken bebeklikte </a:t>
            </a:r>
            <a:r>
              <a:rPr lang="tr-TR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antikonvülzanlar</a:t>
            </a: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ın kullanımı</a:t>
            </a:r>
          </a:p>
          <a:p>
            <a:pPr marL="182880" indent="-182880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 3" panose="05040102010807070707" pitchFamily="18" charset="2"/>
              <a:buChar char=""/>
              <a:defRPr/>
            </a:pPr>
            <a:r>
              <a:rPr lang="tr-TR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Erken bebeklikte </a:t>
            </a: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aşırı dozda </a:t>
            </a:r>
            <a:r>
              <a:rPr lang="tr-TR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kurşun</a:t>
            </a: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maruz kalma</a:t>
            </a:r>
          </a:p>
        </p:txBody>
      </p:sp>
      <p:sp>
        <p:nvSpPr>
          <p:cNvPr id="6" name="Başlık 1">
            <a:extLst>
              <a:ext uri="{FF2B5EF4-FFF2-40B4-BE49-F238E27FC236}">
                <a16:creationId xmlns:a16="http://schemas.microsoft.com/office/drawing/2014/main" id="{33FB49D8-7085-8E08-A210-1FD58B5DE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>
            <a:normAutofit/>
          </a:bodyPr>
          <a:lstStyle/>
          <a:p>
            <a:r>
              <a:rPr lang="tr-TR" dirty="0">
                <a:latin typeface="Calibri" panose="020F0502020204030204" pitchFamily="34" charset="0"/>
                <a:cs typeface="Calibri" panose="020F0502020204030204" pitchFamily="34" charset="0"/>
              </a:rPr>
              <a:t>ETİYOLOJİ</a:t>
            </a:r>
          </a:p>
        </p:txBody>
      </p:sp>
    </p:spTree>
    <p:extLst>
      <p:ext uri="{BB962C8B-B14F-4D97-AF65-F5344CB8AC3E}">
        <p14:creationId xmlns:p14="http://schemas.microsoft.com/office/powerpoint/2010/main" val="18132425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6362A26-9509-BBC3-C19B-BAB9EC44CC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altLang="tr-TR" dirty="0">
                <a:latin typeface="Calibri" panose="020F0502020204030204" pitchFamily="34" charset="0"/>
                <a:cs typeface="Calibri" panose="020F0502020204030204" pitchFamily="34" charset="0"/>
              </a:rPr>
              <a:t>Ayırıcı Tanı</a:t>
            </a:r>
            <a:endParaRPr lang="tr-T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E696CE2C-6D39-B8D0-45D7-55DDD7DD5C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ÖÖB</a:t>
            </a:r>
          </a:p>
          <a:p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MR</a:t>
            </a:r>
          </a:p>
          <a:p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Depresyon </a:t>
            </a:r>
          </a:p>
          <a:p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Mani</a:t>
            </a:r>
          </a:p>
          <a:p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AB</a:t>
            </a:r>
          </a:p>
          <a:p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MKB</a:t>
            </a:r>
          </a:p>
        </p:txBody>
      </p:sp>
    </p:spTree>
    <p:extLst>
      <p:ext uri="{BB962C8B-B14F-4D97-AF65-F5344CB8AC3E}">
        <p14:creationId xmlns:p14="http://schemas.microsoft.com/office/powerpoint/2010/main" val="41071056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437D394-471A-0116-86C5-52459BBFD5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altLang="tr-TR" dirty="0">
                <a:latin typeface="Calibri" panose="020F0502020204030204" pitchFamily="34" charset="0"/>
                <a:cs typeface="Calibri" panose="020F0502020204030204" pitchFamily="34" charset="0"/>
              </a:rPr>
              <a:t>Gidişat </a:t>
            </a:r>
            <a:endParaRPr lang="tr-T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DFACC972-BD0E-6FAA-B502-497D4B6537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Hareketlilik ve dürtüsellik yaşla azalabilir.</a:t>
            </a:r>
          </a:p>
          <a:p>
            <a:pPr marL="0" indent="0">
              <a:buNone/>
              <a:defRPr/>
            </a:pPr>
            <a:endParaRPr lang="tr-TR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  <a:defRPr/>
            </a:pPr>
            <a:r>
              <a:rPr lang="tr-TR" b="1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İYİ PROGNOZ KRİTERLERİ</a:t>
            </a:r>
          </a:p>
          <a:p>
            <a:pPr>
              <a:defRPr/>
            </a:pP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Yüksek IQ </a:t>
            </a:r>
          </a:p>
          <a:p>
            <a:pPr>
              <a:defRPr/>
            </a:pP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Komorbidite olmaması</a:t>
            </a:r>
          </a:p>
          <a:p>
            <a:pPr>
              <a:defRPr/>
            </a:pP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Belirti şiddetinin azlığı </a:t>
            </a:r>
          </a:p>
          <a:p>
            <a:pPr>
              <a:defRPr/>
            </a:pP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Aile ve öğretmenin uygun ortam sağlaması</a:t>
            </a:r>
          </a:p>
          <a:p>
            <a:pPr>
              <a:defRPr/>
            </a:pP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Erken teşhis ve düzenli ilaç kullanımı</a:t>
            </a:r>
          </a:p>
          <a:p>
            <a:pPr marL="0" indent="0">
              <a:buNone/>
              <a:defRPr/>
            </a:pPr>
            <a:endParaRPr lang="tr-TR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48858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C06D604-BC74-495E-2EEE-BD4468CE9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altLang="tr-TR" dirty="0"/>
              <a:t>Tedavi 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83C58552-D86B-8E3D-778A-D80C2EA41E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tr-TR" altLang="tr-TR" dirty="0">
                <a:latin typeface="Calibri" panose="020F0502020204030204" pitchFamily="34" charset="0"/>
                <a:cs typeface="Calibri" panose="020F0502020204030204" pitchFamily="34" charset="0"/>
              </a:rPr>
              <a:t>Psikoeğitim </a:t>
            </a:r>
          </a:p>
          <a:p>
            <a:pPr eaLnBrk="1" hangingPunct="1"/>
            <a:r>
              <a:rPr lang="tr-TR" altLang="tr-TR" i="1" dirty="0">
                <a:latin typeface="Calibri" panose="020F0502020204030204" pitchFamily="34" charset="0"/>
                <a:cs typeface="Calibri" panose="020F0502020204030204" pitchFamily="34" charset="0"/>
              </a:rPr>
              <a:t>Davranış değişimi, anne-baba eğitimi, aile terapisi, sosyal beceri eğitimi, akademik beceri eğitimi, bireysel psikoterapi, bilişsel davranışçı terapi gibi birçok psikososyal müdahale yöntemi </a:t>
            </a:r>
            <a:r>
              <a:rPr lang="tr-TR" altLang="tr-TR" dirty="0">
                <a:latin typeface="Calibri" panose="020F0502020204030204" pitchFamily="34" charset="0"/>
                <a:cs typeface="Calibri" panose="020F0502020204030204" pitchFamily="34" charset="0"/>
              </a:rPr>
              <a:t>vardır. </a:t>
            </a:r>
          </a:p>
          <a:p>
            <a:pPr eaLnBrk="1" hangingPunct="1"/>
            <a:r>
              <a:rPr lang="tr-TR" altLang="tr-TR" dirty="0">
                <a:latin typeface="Calibri" panose="020F0502020204030204" pitchFamily="34" charset="0"/>
                <a:cs typeface="Calibri" panose="020F0502020204030204" pitchFamily="34" charset="0"/>
              </a:rPr>
              <a:t>Ancak, bunların </a:t>
            </a:r>
            <a:r>
              <a:rPr lang="tr-TR" altLang="tr-TR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hiçbirisi</a:t>
            </a:r>
            <a:r>
              <a:rPr lang="tr-TR" altLang="tr-TR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altLang="tr-TR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DEHB'nin</a:t>
            </a: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çekirdek semptomları üzerinde etkili değildir.</a:t>
            </a:r>
          </a:p>
          <a:p>
            <a:pPr eaLnBrk="1" hangingPunct="1"/>
            <a:r>
              <a:rPr lang="tr-TR" altLang="tr-TR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DEHB'nin</a:t>
            </a: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çekirdek semptomları üzerinde etkili olduğu gösterilmiş olan tedaviler, </a:t>
            </a:r>
            <a:r>
              <a:rPr lang="tr-TR" altLang="tr-TR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ilaç tedavileridir.</a:t>
            </a:r>
          </a:p>
        </p:txBody>
      </p:sp>
    </p:spTree>
    <p:extLst>
      <p:ext uri="{BB962C8B-B14F-4D97-AF65-F5344CB8AC3E}">
        <p14:creationId xmlns:p14="http://schemas.microsoft.com/office/powerpoint/2010/main" val="40016880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DC67C10-8C47-563B-CC8D-638F521F3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altLang="tr-TR" dirty="0"/>
              <a:t>Tedavi 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06E1661-4086-CFCA-8321-031CB30C29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8980" y="2829425"/>
            <a:ext cx="4536498" cy="2494743"/>
          </a:xfrm>
        </p:spPr>
        <p:txBody>
          <a:bodyPr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None/>
              <a:defRPr/>
            </a:pPr>
            <a:r>
              <a:rPr lang="tr-TR" altLang="tr-TR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1. BASAMAK TEDAVİLER:</a:t>
            </a:r>
          </a:p>
          <a:p>
            <a:pPr marL="182880" indent="-182880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 3" panose="05040102010807070707" pitchFamily="18" charset="2"/>
              <a:buChar char=""/>
              <a:defRPr/>
            </a:pPr>
            <a:r>
              <a:rPr lang="tr-TR" altLang="tr-TR" b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Psikostimulanlar</a:t>
            </a: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731520" lvl="2" indent="-342900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 3" panose="05040102010807070707" pitchFamily="18" charset="2"/>
              <a:buChar char=""/>
              <a:defRPr/>
            </a:pPr>
            <a:r>
              <a:rPr lang="tr-TR" altLang="tr-TR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Metilfenidat (</a:t>
            </a:r>
            <a:r>
              <a:rPr lang="tr-TR" altLang="tr-TR" sz="18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ritalin</a:t>
            </a:r>
            <a:r>
              <a:rPr lang="tr-TR" altLang="tr-TR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tr-TR" altLang="tr-TR" sz="18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medikinet</a:t>
            </a:r>
            <a:r>
              <a:rPr lang="tr-TR" altLang="tr-TR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altLang="tr-TR" sz="18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retard</a:t>
            </a:r>
            <a:r>
              <a:rPr lang="tr-TR" altLang="tr-TR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tr-TR" altLang="tr-TR" sz="18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concerta</a:t>
            </a:r>
            <a:r>
              <a:rPr lang="tr-TR" altLang="tr-TR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tr-TR" altLang="tr-TR" sz="18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konsenidat</a:t>
            </a:r>
            <a:r>
              <a:rPr lang="tr-TR" altLang="tr-TR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731520" lvl="2" indent="-342900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 3" panose="05040102010807070707" pitchFamily="18" charset="2"/>
              <a:buChar char=""/>
              <a:defRPr/>
            </a:pPr>
            <a:r>
              <a:rPr lang="tr-TR" altLang="tr-TR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Amfetamin türevleri </a:t>
            </a:r>
          </a:p>
          <a:p>
            <a:pPr marL="182880" indent="-182880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 3" panose="05040102010807070707" pitchFamily="18" charset="2"/>
              <a:buChar char=""/>
              <a:defRPr/>
            </a:pPr>
            <a:r>
              <a:rPr lang="tr-TR" altLang="tr-TR" b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Atomoksetin</a:t>
            </a:r>
            <a:endParaRPr lang="tr-TR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İçerik Yer Tutucusu 2">
            <a:extLst>
              <a:ext uri="{FF2B5EF4-FFF2-40B4-BE49-F238E27FC236}">
                <a16:creationId xmlns:a16="http://schemas.microsoft.com/office/drawing/2014/main" id="{D6080E19-6AA4-6A86-730B-2797181F3B2D}"/>
              </a:ext>
            </a:extLst>
          </p:cNvPr>
          <p:cNvSpPr txBox="1">
            <a:spLocks/>
          </p:cNvSpPr>
          <p:nvPr/>
        </p:nvSpPr>
        <p:spPr>
          <a:xfrm>
            <a:off x="6386052" y="2639962"/>
            <a:ext cx="4866968" cy="32188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None/>
              <a:defRPr/>
            </a:pPr>
            <a:r>
              <a:rPr lang="tr-TR" altLang="tr-TR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DİĞERLERİ:</a:t>
            </a:r>
          </a:p>
          <a:p>
            <a:pPr marL="182880" indent="-182880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 3" panose="05040102010807070707" pitchFamily="18" charset="2"/>
              <a:buChar char=""/>
              <a:defRPr/>
            </a:pPr>
            <a:r>
              <a:rPr lang="tr-TR" altLang="tr-TR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Alfa agonistler</a:t>
            </a:r>
          </a:p>
          <a:p>
            <a:pPr marL="182880" indent="-182880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 3" panose="05040102010807070707" pitchFamily="18" charset="2"/>
              <a:buChar char=""/>
              <a:defRPr/>
            </a:pPr>
            <a:r>
              <a:rPr lang="tr-TR" altLang="tr-TR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Antidepresanlar</a:t>
            </a: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731520" lvl="2" indent="-182880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 3" panose="05040102010807070707" pitchFamily="18" charset="2"/>
              <a:buChar char=""/>
              <a:defRPr/>
            </a:pPr>
            <a:r>
              <a:rPr lang="tr-TR" altLang="tr-TR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TCA(</a:t>
            </a:r>
            <a:r>
              <a:rPr lang="tr-TR" altLang="tr-TR" sz="18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İmipramin</a:t>
            </a:r>
            <a:r>
              <a:rPr lang="tr-TR" altLang="tr-TR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731520" lvl="2" indent="-182880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 3" panose="05040102010807070707" pitchFamily="18" charset="2"/>
              <a:buChar char=""/>
              <a:defRPr/>
            </a:pPr>
            <a:r>
              <a:rPr lang="tr-TR" altLang="tr-TR" sz="18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Reboksetin</a:t>
            </a:r>
            <a:r>
              <a:rPr lang="tr-TR" altLang="tr-TR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731520" lvl="2" indent="-182880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 3" panose="05040102010807070707" pitchFamily="18" charset="2"/>
              <a:buChar char=""/>
              <a:defRPr/>
            </a:pPr>
            <a:r>
              <a:rPr lang="tr-TR" altLang="tr-TR" sz="18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Bupropion</a:t>
            </a:r>
            <a:r>
              <a:rPr lang="tr-TR" altLang="tr-TR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731520" lvl="2" indent="-182880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 3" panose="05040102010807070707" pitchFamily="18" charset="2"/>
              <a:buChar char=""/>
              <a:defRPr/>
            </a:pPr>
            <a:r>
              <a:rPr lang="tr-TR" altLang="tr-TR" sz="18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Modafinil</a:t>
            </a:r>
            <a:endParaRPr lang="tr-TR" altLang="tr-TR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82880" indent="-182880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 3" panose="05040102010807070707" pitchFamily="18" charset="2"/>
              <a:buChar char=""/>
              <a:defRPr/>
            </a:pPr>
            <a:r>
              <a:rPr lang="tr-TR" altLang="tr-TR" b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Atipik antipsikotikler</a:t>
            </a:r>
          </a:p>
        </p:txBody>
      </p:sp>
    </p:spTree>
    <p:extLst>
      <p:ext uri="{BB962C8B-B14F-4D97-AF65-F5344CB8AC3E}">
        <p14:creationId xmlns:p14="http://schemas.microsoft.com/office/powerpoint/2010/main" val="30337376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İçerik Yer Tutucusu 4">
            <a:extLst>
              <a:ext uri="{FF2B5EF4-FFF2-40B4-BE49-F238E27FC236}">
                <a16:creationId xmlns:a16="http://schemas.microsoft.com/office/drawing/2014/main" id="{EFED66DA-1162-3FA4-ACF0-07533606C7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80496"/>
            <a:ext cx="11129027" cy="36783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4800" b="1" dirty="0">
                <a:solidFill>
                  <a:schemeClr val="accent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TEŞEKKÜRLER</a:t>
            </a:r>
          </a:p>
        </p:txBody>
      </p:sp>
    </p:spTree>
    <p:extLst>
      <p:ext uri="{BB962C8B-B14F-4D97-AF65-F5344CB8AC3E}">
        <p14:creationId xmlns:p14="http://schemas.microsoft.com/office/powerpoint/2010/main" val="1503393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01DB918-725B-5AEB-0892-723B1B48B77E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None/>
              <a:defRPr/>
            </a:pPr>
            <a:r>
              <a:rPr lang="tr-TR" altLang="tr-TR">
                <a:solidFill>
                  <a:schemeClr val="tx1">
                    <a:lumMod val="75000"/>
                    <a:lumOff val="25000"/>
                  </a:schemeClr>
                </a:solidFill>
                <a:hlinkClick r:id="rId2"/>
              </a:rPr>
              <a:t>http://www.youtube.com/watch?v=r8MOPxoB48E</a:t>
            </a:r>
            <a:endParaRPr lang="tr-TR" altLang="tr-TR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None/>
              <a:defRPr/>
            </a:pPr>
            <a:endParaRPr lang="tr-TR" altLang="tr-TR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None/>
              <a:defRPr/>
            </a:pPr>
            <a:endParaRPr lang="tr-TR" altLang="tr-TR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82880" indent="-182880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 3" charset="2"/>
              <a:buChar char=""/>
              <a:defRPr/>
            </a:pPr>
            <a:endParaRPr lang="tr-TR" altLang="tr-T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950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F7CE584-34FE-CC41-2FF3-355474F59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altLang="tr-TR" sz="3200" dirty="0">
                <a:latin typeface="Calibri" panose="020F0502020204030204" pitchFamily="34" charset="0"/>
                <a:cs typeface="Calibri" panose="020F0502020204030204" pitchFamily="34" charset="0"/>
              </a:rPr>
              <a:t>TANIMLAR</a:t>
            </a:r>
            <a:endParaRPr lang="tr-TR" sz="3200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409CF991-1CE4-57F9-8DFA-2EAE592923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82880" indent="-182880" algn="just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 3" charset="2"/>
              <a:buChar char=""/>
              <a:defRPr/>
            </a:pP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Bir kişinin dikkatini görev ve sorumluluklarına vermesinde güçlük çekmesi veya çok hareketli, konuşkan, aceleci olması durumudur.</a:t>
            </a:r>
          </a:p>
          <a:p>
            <a:pPr marL="182880" indent="-182880" algn="just" eaLnBrk="1" fontAlgn="auto" hangingPunct="1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 3" charset="2"/>
              <a:buChar char=""/>
              <a:defRPr/>
            </a:pP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Kalıcı ve sürekli dikkatsizlik ve/veya benzer gelişim düzeylerindeki bireylere göre daha sık ve şiddetli aşırı hareketlilik-dürtüsellik</a:t>
            </a:r>
          </a:p>
          <a:p>
            <a:pPr marL="182880" indent="-182880" algn="just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 3" charset="2"/>
              <a:buChar char=""/>
              <a:defRPr/>
            </a:pP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temel sorun alanı vardır: </a:t>
            </a:r>
          </a:p>
          <a:p>
            <a:pPr marL="182880" indent="-182880" algn="just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None/>
              <a:defRPr/>
            </a:pP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-Dikkat eksikliği</a:t>
            </a:r>
          </a:p>
          <a:p>
            <a:pPr marL="182880" indent="-182880" algn="just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None/>
              <a:defRPr/>
            </a:pP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-Hiperaktivite</a:t>
            </a:r>
          </a:p>
          <a:p>
            <a:endParaRPr lang="tr-T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980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2314C22-AB80-E212-93EE-B0D352494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200" dirty="0">
                <a:latin typeface="Calibri" panose="020F0502020204030204" pitchFamily="34" charset="0"/>
                <a:cs typeface="Calibri" panose="020F0502020204030204" pitchFamily="34" charset="0"/>
              </a:rPr>
              <a:t>ANNE-BABA VE ÖĞRETMENLERİN TANIMLAMALARI </a:t>
            </a:r>
            <a:endParaRPr lang="tr-TR" sz="3200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A4E5C10-12AA-1072-C4FF-0BFC559402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182880" indent="-18288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 3" charset="2"/>
              <a:buChar char=""/>
              <a:defRPr/>
            </a:pPr>
            <a:endParaRPr lang="tr-TR" altLang="tr-TR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82880" indent="-18288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 3" charset="2"/>
              <a:buChar char=""/>
              <a:defRPr/>
            </a:pP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 Söylediklerim bir kulağından girip diğerinden çıkıyor ”</a:t>
            </a:r>
          </a:p>
          <a:p>
            <a:pPr marL="182880" indent="-18288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 3" charset="2"/>
              <a:buChar char=""/>
              <a:defRPr/>
            </a:pP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 Tüm araba markalarını biliyor ama bir dakika önce söylediğim şeyi </a:t>
            </a:r>
            <a:r>
              <a:rPr lang="tr-TR" altLang="tr-TR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hatılamıyor</a:t>
            </a: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</a:p>
          <a:p>
            <a:pPr marL="182880" indent="-18288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 3" charset="2"/>
              <a:buChar char=""/>
              <a:defRPr/>
            </a:pP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 Bilgisayar başında saatlerce oturabiliyor ama ödev başında en çok 10 dk ”</a:t>
            </a:r>
          </a:p>
          <a:p>
            <a:pPr marL="182880" indent="-18288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 3" charset="2"/>
              <a:buChar char=""/>
              <a:defRPr/>
            </a:pP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 Sınavlarda dikkatsizce hatalar yapıyor ”</a:t>
            </a:r>
          </a:p>
          <a:p>
            <a:pPr marL="182880" indent="-18288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 3" charset="2"/>
              <a:buChar char=""/>
              <a:defRPr/>
            </a:pP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 Dersi dinleyemiyor, sürekli etrafı ile ilgili ”</a:t>
            </a:r>
          </a:p>
          <a:p>
            <a:pPr marL="182880" indent="-18288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 3" charset="2"/>
              <a:buChar char=""/>
              <a:defRPr/>
            </a:pP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 Başladığı işi bitirmiyor”</a:t>
            </a:r>
          </a:p>
          <a:p>
            <a:pPr marL="182880" indent="-18288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 3" charset="2"/>
              <a:buChar char=""/>
              <a:defRPr/>
            </a:pP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 Doğum öncesinden beri hareketli “</a:t>
            </a:r>
          </a:p>
          <a:p>
            <a:pPr marL="182880" indent="-18288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 3" charset="2"/>
              <a:buChar char=""/>
              <a:defRPr/>
            </a:pP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 Eli dursa ayağı oynar “</a:t>
            </a:r>
          </a:p>
          <a:p>
            <a:pPr marL="182880" indent="-18288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 3" charset="2"/>
              <a:buChar char=""/>
              <a:defRPr/>
            </a:pP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 Sürekli hareket halinde , yürümez koşar “</a:t>
            </a:r>
          </a:p>
          <a:p>
            <a:pPr marL="182880" indent="-18288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 3" charset="2"/>
              <a:buChar char=""/>
              <a:defRPr/>
            </a:pP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 Ya konuşur ya sesler çıkarır “</a:t>
            </a:r>
          </a:p>
          <a:p>
            <a:pPr marL="182880" indent="-18288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 3" charset="2"/>
              <a:buChar char=""/>
              <a:defRPr/>
            </a:pP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 TV izlerken bile hareket eder “</a:t>
            </a:r>
          </a:p>
          <a:p>
            <a:pPr marL="182880" indent="-18288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 3" charset="2"/>
              <a:buChar char=""/>
              <a:defRPr/>
            </a:pP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 Sandalyede oturmanın 50 çeşidini gösterebilir ”</a:t>
            </a:r>
          </a:p>
          <a:p>
            <a:pPr marL="182880" indent="-18288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 3" charset="2"/>
              <a:buChar char=""/>
              <a:defRPr/>
            </a:pP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 Sınıfta nereye baksam onu görüyorum “</a:t>
            </a:r>
          </a:p>
          <a:p>
            <a:pPr marL="182880" indent="-18288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 3" charset="2"/>
              <a:buChar char=""/>
              <a:defRPr/>
            </a:pP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 Sırada otururken bile eli ayağı hareket ediyor”</a:t>
            </a:r>
          </a:p>
          <a:p>
            <a:pPr algn="just"/>
            <a:endParaRPr lang="tr-T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451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848D17A-4EB3-5E42-E6C5-707817521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altLang="tr-TR" dirty="0">
                <a:latin typeface="Calibri" panose="020F0502020204030204" pitchFamily="34" charset="0"/>
                <a:cs typeface="Calibri" panose="020F0502020204030204" pitchFamily="34" charset="0"/>
              </a:rPr>
              <a:t>DSM-V DEHB Tanı Ölçütleri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94BB944-6396-97B6-8279-A993DD6696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013001"/>
            <a:ext cx="4654485" cy="4142843"/>
          </a:xfrm>
        </p:spPr>
        <p:txBody>
          <a:bodyPr>
            <a:normAutofit/>
          </a:bodyPr>
          <a:lstStyle/>
          <a:p>
            <a:pPr marL="0" indent="0" algn="just" eaLnBrk="1" hangingPunct="1">
              <a:buNone/>
            </a:pPr>
            <a:r>
              <a:rPr lang="tr-TR" altLang="tr-TR" b="1" dirty="0">
                <a:solidFill>
                  <a:schemeClr val="tx1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A. </a:t>
            </a: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Aşağıdakilerden (1) ve/ya da (2) ile belirli, işlevselliği ya da gelişimi bozan,  süregiden bir dikkatsizlik ve/ya da aşırı hareketlilik/dürtüsellik örüntüsü:</a:t>
            </a:r>
          </a:p>
          <a:p>
            <a:pPr marL="0" indent="0" algn="just" eaLnBrk="1" hangingPunct="1">
              <a:buNone/>
            </a:pPr>
            <a:r>
              <a:rPr lang="tr-TR" altLang="tr-TR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1. Dikkatsizlik: </a:t>
            </a:r>
            <a:r>
              <a:rPr lang="tr-TR" altLang="tr-TR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Gelişimsel düzeye göre uygun olmayan</a:t>
            </a: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ve toplumsal ve okulla/işle ilgili etkinlikleri doğrudan etkileyen, aşağıdaki en az </a:t>
            </a:r>
            <a:r>
              <a:rPr lang="tr-TR" altLang="tr-TR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 belirti </a:t>
            </a: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 az </a:t>
            </a:r>
            <a:r>
              <a:rPr lang="tr-TR" altLang="tr-TR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 ay</a:t>
            </a: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dır sürmektedir:</a:t>
            </a:r>
            <a:endParaRPr lang="tr-TR" altLang="tr-TR" sz="36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 eaLnBrk="1" hangingPunct="1">
              <a:buNone/>
            </a:pPr>
            <a:r>
              <a:rPr lang="tr-TR" altLang="tr-TR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Not: </a:t>
            </a:r>
            <a:r>
              <a:rPr lang="tr-TR" altLang="tr-TR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belirtiler yalnızca, karşıt olmanın, karşı gelmenin, </a:t>
            </a:r>
            <a:r>
              <a:rPr lang="tr-TR" altLang="tr-TR" sz="18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düşmancıl</a:t>
            </a:r>
            <a:r>
              <a:rPr lang="tr-TR" altLang="tr-TR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tutumun ya da yönergeleri anlayamamanın bir dışavurumu değildir. Yaşı ileri gençlerde ve erişkinlerde (</a:t>
            </a:r>
            <a:r>
              <a:rPr lang="tr-TR" altLang="tr-TR" sz="1800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17 yaş ve üzeri</a:t>
            </a:r>
            <a:r>
              <a:rPr lang="tr-TR" altLang="tr-TR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en az </a:t>
            </a:r>
            <a:r>
              <a:rPr lang="tr-TR" altLang="tr-TR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tr-TR" altLang="tr-TR" sz="1800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belirti</a:t>
            </a:r>
            <a:r>
              <a:rPr lang="tr-TR" altLang="tr-TR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altLang="tr-TR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gerekir.</a:t>
            </a:r>
            <a:endParaRPr lang="tr-TR" dirty="0">
              <a:solidFill>
                <a:schemeClr val="tx1"/>
              </a:solidFill>
            </a:endParaRPr>
          </a:p>
        </p:txBody>
      </p:sp>
      <p:sp>
        <p:nvSpPr>
          <p:cNvPr id="4" name="İçerik Yer Tutucusu 2">
            <a:extLst>
              <a:ext uri="{FF2B5EF4-FFF2-40B4-BE49-F238E27FC236}">
                <a16:creationId xmlns:a16="http://schemas.microsoft.com/office/drawing/2014/main" id="{02B15651-D96B-A7F7-B09E-8CB26FB04793}"/>
              </a:ext>
            </a:extLst>
          </p:cNvPr>
          <p:cNvSpPr txBox="1">
            <a:spLocks/>
          </p:cNvSpPr>
          <p:nvPr/>
        </p:nvSpPr>
        <p:spPr>
          <a:xfrm>
            <a:off x="5442156" y="1858297"/>
            <a:ext cx="6168652" cy="46752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defRPr/>
            </a:pP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Çoğu kez ayrıntılara özen göstermez ya da derslerde, işte ya da etkinlikler sırasında </a:t>
            </a:r>
            <a:r>
              <a:rPr lang="tr-TR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dikkatsizce yanlışlar</a:t>
            </a: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yapar</a:t>
            </a:r>
          </a:p>
          <a:p>
            <a:pPr algn="just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defRPr/>
            </a:pP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Çoğu kez ,iş yaparken ya da oyun oynarken </a:t>
            </a:r>
            <a:r>
              <a:rPr lang="tr-TR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dikkatini sürdürmekte güçlük </a:t>
            </a: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çeker.</a:t>
            </a:r>
          </a:p>
          <a:p>
            <a:pPr algn="just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defRPr/>
            </a:pP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Çoğu kez, doğrudan kendisine doğru konuşulurken, </a:t>
            </a:r>
            <a:r>
              <a:rPr lang="tr-TR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dinlemiyor gibi </a:t>
            </a: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görünür.</a:t>
            </a:r>
          </a:p>
          <a:p>
            <a:pPr algn="just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defRPr/>
            </a:pP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Çoğu kez, verilen yönergeleri izlemez ve okulda verilen görevleri, sıradan günlük işleri ya da iş yeri </a:t>
            </a:r>
            <a:r>
              <a:rPr lang="tr-TR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sorumluluklarını tamamlayamaz</a:t>
            </a: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Çoğu kez, işleri ve etkinlikleri düzenlemekte güçlük çeker.</a:t>
            </a:r>
          </a:p>
          <a:p>
            <a:pPr algn="just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defRPr/>
            </a:pP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Çoğu kez, sürekli zihinsel çaba gerektiren işlerden </a:t>
            </a:r>
            <a:r>
              <a:rPr lang="tr-TR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kaçınır</a:t>
            </a: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bu tür işleri sevmez ya da bu tür işlere girmek istemez.</a:t>
            </a:r>
          </a:p>
          <a:p>
            <a:pPr algn="just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defRPr/>
            </a:pP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Çoğu kez işi ya da etkinlikleri için gerekli nesneleri </a:t>
            </a:r>
            <a:r>
              <a:rPr lang="tr-TR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kaybeder</a:t>
            </a: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just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defRPr/>
            </a:pP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Çoğu kez </a:t>
            </a:r>
            <a:r>
              <a:rPr lang="tr-TR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dış uyaranlar</a:t>
            </a: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dikkati kolaylıkla dağılır.</a:t>
            </a:r>
          </a:p>
          <a:p>
            <a:pPr algn="just"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defRPr/>
            </a:pP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Çoğu kez günlük etkinliklerde </a:t>
            </a:r>
            <a:r>
              <a:rPr lang="tr-TR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unutkan</a:t>
            </a: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dır.</a:t>
            </a:r>
            <a:endParaRPr lang="tr-TR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tr-T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9104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39932E4-34FD-D8F6-E69B-CFCA4DA235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3" y="2180496"/>
            <a:ext cx="4521749" cy="3678303"/>
          </a:xfrm>
        </p:spPr>
        <p:txBody>
          <a:bodyPr>
            <a:normAutofit/>
          </a:bodyPr>
          <a:lstStyle/>
          <a:p>
            <a:pPr marL="0" indent="0" algn="just" eaLnBrk="1" hangingPunct="1">
              <a:buNone/>
            </a:pPr>
            <a:r>
              <a:rPr lang="tr-TR" altLang="tr-TR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2. Aşırı Hareketlilik ve Dürtüsellik</a:t>
            </a: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tr-TR" altLang="tr-TR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Gelişimsel düzeye göre uygun olmayan </a:t>
            </a: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 toplumsal ve okulla/işle ilgili etkinlikleri doğrudan etkileyen, aşağıdaki en az </a:t>
            </a:r>
            <a:r>
              <a:rPr lang="tr-TR" altLang="tr-TR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 belirti </a:t>
            </a: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 az </a:t>
            </a:r>
            <a:r>
              <a:rPr lang="tr-TR" altLang="tr-TR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 ay</a:t>
            </a: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dır sürmektedir:</a:t>
            </a:r>
            <a:endParaRPr lang="tr-TR" altLang="tr-TR" sz="36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 eaLnBrk="1" hangingPunct="1">
              <a:buNone/>
            </a:pPr>
            <a:r>
              <a:rPr lang="tr-TR" altLang="tr-TR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Not: </a:t>
            </a:r>
            <a:r>
              <a:rPr lang="tr-TR" altLang="tr-TR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belirtiler yalnızca, karşıt olmanın, karşı gelmenin, </a:t>
            </a:r>
            <a:r>
              <a:rPr lang="tr-TR" altLang="tr-TR" sz="18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düşmancıl</a:t>
            </a:r>
            <a:r>
              <a:rPr lang="tr-TR" altLang="tr-TR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tutumun ya da yönergeleri anlayamamanın bir dışavurumu değildir. Yaşı ileri gençlerde ve erişkinlerde </a:t>
            </a:r>
            <a:r>
              <a:rPr lang="tr-TR" altLang="tr-TR" sz="1800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(17 yaş ve üzeri) </a:t>
            </a:r>
            <a:r>
              <a:rPr lang="tr-TR" altLang="tr-TR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 az </a:t>
            </a:r>
            <a:r>
              <a:rPr lang="tr-TR" altLang="tr-TR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tr-TR" altLang="tr-TR" sz="1800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belirti</a:t>
            </a:r>
            <a:r>
              <a:rPr lang="tr-TR" altLang="tr-TR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gerekir.</a:t>
            </a:r>
          </a:p>
        </p:txBody>
      </p:sp>
      <p:sp>
        <p:nvSpPr>
          <p:cNvPr id="4" name="İçerik Yer Tutucusu 2">
            <a:extLst>
              <a:ext uri="{FF2B5EF4-FFF2-40B4-BE49-F238E27FC236}">
                <a16:creationId xmlns:a16="http://schemas.microsoft.com/office/drawing/2014/main" id="{791D0A49-D5C2-CFFA-C988-FB0777190BE1}"/>
              </a:ext>
            </a:extLst>
          </p:cNvPr>
          <p:cNvSpPr txBox="1">
            <a:spLocks/>
          </p:cNvSpPr>
          <p:nvPr/>
        </p:nvSpPr>
        <p:spPr>
          <a:xfrm>
            <a:off x="5338916" y="1948225"/>
            <a:ext cx="6271891" cy="44968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0"/>
              </a:spcAft>
              <a:buClr>
                <a:schemeClr val="tx1"/>
              </a:buClr>
              <a:defRPr/>
            </a:pP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Çoğu kez, </a:t>
            </a:r>
            <a:r>
              <a:rPr lang="tr-TR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kıpırdanır</a:t>
            </a: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ya da ellerini ya da ayaklarını vurur ya da oturduğu yerde </a:t>
            </a:r>
            <a:r>
              <a:rPr lang="tr-TR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kıvranır</a:t>
            </a: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just">
              <a:spcAft>
                <a:spcPts val="0"/>
              </a:spcAft>
              <a:buClr>
                <a:schemeClr val="tx1"/>
              </a:buClr>
              <a:defRPr/>
            </a:pP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Çoğu kez oturmasının beklendiği durumlarda </a:t>
            </a:r>
            <a:r>
              <a:rPr lang="tr-TR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oturduğu yerden kalkar.</a:t>
            </a:r>
          </a:p>
          <a:p>
            <a:pPr algn="just">
              <a:spcAft>
                <a:spcPts val="0"/>
              </a:spcAft>
              <a:buClr>
                <a:schemeClr val="tx1"/>
              </a:buClr>
              <a:defRPr/>
            </a:pP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Çoğu kez uygunsuz ortamlarda, ortalıkta </a:t>
            </a:r>
            <a:r>
              <a:rPr lang="tr-TR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koşturur</a:t>
            </a: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durur ya da bir yerlere </a:t>
            </a:r>
            <a:r>
              <a:rPr lang="tr-TR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tırmanır.</a:t>
            </a:r>
          </a:p>
          <a:p>
            <a:pPr algn="just">
              <a:spcAft>
                <a:spcPts val="0"/>
              </a:spcAft>
              <a:buClr>
                <a:schemeClr val="tx1"/>
              </a:buClr>
              <a:defRPr/>
            </a:pP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Çoğu kez boş zaman etkinliklerine </a:t>
            </a:r>
            <a:r>
              <a:rPr lang="tr-TR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sessiz bir biçimde katılamaz </a:t>
            </a: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ya da sessiz bir biçimde oyun oynayamaz.</a:t>
            </a:r>
          </a:p>
          <a:p>
            <a:pPr algn="just">
              <a:spcAft>
                <a:spcPts val="0"/>
              </a:spcAft>
              <a:buClr>
                <a:schemeClr val="tx1"/>
              </a:buClr>
              <a:defRPr/>
            </a:pP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Çoğu kez ‘</a:t>
            </a:r>
            <a:r>
              <a:rPr lang="tr-TR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her an hareket </a:t>
            </a:r>
            <a:r>
              <a:rPr lang="tr-TR" b="1" u="sng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halinde</a:t>
            </a:r>
            <a:r>
              <a:rPr lang="tr-TR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’dir</a:t>
            </a: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‘bir motor takılmış’ gibi davranır.</a:t>
            </a:r>
          </a:p>
          <a:p>
            <a:pPr algn="just">
              <a:spcAft>
                <a:spcPts val="0"/>
              </a:spcAft>
              <a:buClr>
                <a:schemeClr val="tx1"/>
              </a:buClr>
              <a:defRPr/>
            </a:pP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Çoğu kez </a:t>
            </a:r>
            <a:r>
              <a:rPr lang="tr-TR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aşırı konuşur.</a:t>
            </a:r>
          </a:p>
          <a:p>
            <a:pPr algn="just">
              <a:spcAft>
                <a:spcPts val="0"/>
              </a:spcAft>
              <a:buClr>
                <a:schemeClr val="tx1"/>
              </a:buClr>
              <a:defRPr/>
            </a:pP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Çoğu kez soruları </a:t>
            </a:r>
            <a:r>
              <a:rPr lang="tr-TR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soru tamamlanmadan </a:t>
            </a: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yanıtını yapıştırır.</a:t>
            </a:r>
          </a:p>
          <a:p>
            <a:pPr algn="just">
              <a:spcAft>
                <a:spcPts val="0"/>
              </a:spcAft>
              <a:buClr>
                <a:schemeClr val="tx1"/>
              </a:buClr>
              <a:defRPr/>
            </a:pP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Çoğu kez </a:t>
            </a:r>
            <a:r>
              <a:rPr lang="tr-TR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sırasını bekleyemez</a:t>
            </a: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just">
              <a:spcAft>
                <a:spcPts val="0"/>
              </a:spcAft>
              <a:buClr>
                <a:schemeClr val="tx1"/>
              </a:buClr>
              <a:defRPr/>
            </a:pP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Çoğu kez başkalarının </a:t>
            </a:r>
            <a:r>
              <a:rPr lang="tr-TR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sözünü keser </a:t>
            </a:r>
            <a:r>
              <a:rPr 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ya da araya girer.</a:t>
            </a:r>
            <a:endParaRPr lang="tr-TR" sz="11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Başlık 1">
            <a:extLst>
              <a:ext uri="{FF2B5EF4-FFF2-40B4-BE49-F238E27FC236}">
                <a16:creationId xmlns:a16="http://schemas.microsoft.com/office/drawing/2014/main" id="{AD24C5A0-ACD9-06F6-8FC0-D8217BF498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tr-TR" altLang="tr-TR" dirty="0">
                <a:latin typeface="Calibri" panose="020F0502020204030204" pitchFamily="34" charset="0"/>
                <a:cs typeface="Calibri" panose="020F0502020204030204" pitchFamily="34" charset="0"/>
              </a:rPr>
              <a:t>DSM-V DEHB Tanı Ölçütleri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2794266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3AEC07A-12D0-1F8D-7E15-843A6E46FC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tr-TR" altLang="tr-TR" b="1" dirty="0">
                <a:solidFill>
                  <a:schemeClr val="tx1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A. </a:t>
            </a: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Aşağıdakilerden (1) ve/ya da (2) ile belirli, işlevselliği ya da gelişimi bozan,  süregiden bir dikkatsizlik ve/ya da aşırı hareketlilik/dürtüsellik örüntüsü.</a:t>
            </a:r>
            <a:endParaRPr lang="tr-TR" altLang="tr-TR" b="1" dirty="0">
              <a:solidFill>
                <a:schemeClr val="tx1"/>
              </a:solidFill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 eaLnBrk="1" hangingPunct="1">
              <a:buNone/>
            </a:pPr>
            <a:r>
              <a:rPr lang="tr-TR" altLang="tr-TR" b="1" dirty="0">
                <a:solidFill>
                  <a:schemeClr val="tx1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B. </a:t>
            </a:r>
            <a:r>
              <a:rPr lang="tr-TR" altLang="tr-TR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iki yaşından önce </a:t>
            </a: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birkaç dikkatsizlik ya da aşırı hareketlilik – dürtüsellik belirtisi olmuştur.</a:t>
            </a:r>
          </a:p>
          <a:p>
            <a:pPr marL="0" indent="0" algn="just" eaLnBrk="1" hangingPunct="1">
              <a:buNone/>
            </a:pPr>
            <a:r>
              <a:rPr lang="tr-TR" altLang="tr-TR" b="1" dirty="0">
                <a:solidFill>
                  <a:schemeClr val="tx1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C. </a:t>
            </a: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Birkaç dikkatsizlik ya da hareketlilik – dürtüsellik belirtisi </a:t>
            </a:r>
            <a:r>
              <a:rPr lang="tr-TR" altLang="tr-TR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iki ya da daha çok ortamda </a:t>
            </a: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vardır.</a:t>
            </a:r>
          </a:p>
          <a:p>
            <a:pPr marL="0" indent="0" algn="just" eaLnBrk="1" hangingPunct="1">
              <a:buNone/>
            </a:pPr>
            <a:r>
              <a:rPr lang="tr-TR" altLang="tr-TR" b="1" dirty="0">
                <a:solidFill>
                  <a:schemeClr val="tx1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D. </a:t>
            </a: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 belirtilerin, toplumsal, okulla ya da işle ilgili </a:t>
            </a:r>
            <a:r>
              <a:rPr lang="tr-TR" altLang="tr-TR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işlevselliği bozduğu</a:t>
            </a: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 ya da işlevselliğin niteliğini düşürdüğüne ilişkin açık kanıtlar vardır.</a:t>
            </a:r>
          </a:p>
          <a:p>
            <a:pPr marL="0" indent="0" algn="just" eaLnBrk="1" hangingPunct="1">
              <a:buNone/>
            </a:pPr>
            <a:r>
              <a:rPr lang="tr-TR" altLang="tr-TR" b="1" dirty="0">
                <a:solidFill>
                  <a:schemeClr val="tx1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E. </a:t>
            </a: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 belirtiler yalnızca şizofreni ya da psikozla giden başka bir bozukluğun gidişi sırasında ortaya çıkmamaktadır ve başka bir ruhsal bozuklukla daha iyi açıklanamaz.</a:t>
            </a:r>
          </a:p>
          <a:p>
            <a:pPr algn="just"/>
            <a:endParaRPr lang="tr-TR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Başlık 1">
            <a:extLst>
              <a:ext uri="{FF2B5EF4-FFF2-40B4-BE49-F238E27FC236}">
                <a16:creationId xmlns:a16="http://schemas.microsoft.com/office/drawing/2014/main" id="{BDE02E6C-8BA3-4AFF-16AC-36CD57BF0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tr-TR" altLang="tr-TR" dirty="0">
                <a:latin typeface="Calibri" panose="020F0502020204030204" pitchFamily="34" charset="0"/>
                <a:cs typeface="Calibri" panose="020F0502020204030204" pitchFamily="34" charset="0"/>
              </a:rPr>
              <a:t>DSM-V DEHB Tanı Ölçütleri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9065089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FB98DCD-8C76-965F-876C-1EE13ABF1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altLang="tr-TR" dirty="0">
                <a:latin typeface="Calibri" panose="020F0502020204030204" pitchFamily="34" charset="0"/>
                <a:cs typeface="Calibri" panose="020F0502020204030204" pitchFamily="34" charset="0"/>
              </a:rPr>
              <a:t>DSM-5  ile gelen yenilikler; </a:t>
            </a:r>
            <a:endParaRPr lang="tr-T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716A1D9-01F9-73B2-2F55-513CABF9BE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1902542"/>
            <a:ext cx="11029615" cy="3956257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80000"/>
              </a:lnSpc>
              <a:buFont typeface="Wingdings 3" panose="05040102010807070707" pitchFamily="18" charset="2"/>
              <a:buChar char=""/>
            </a:pP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Erişkinlere özgü örnekler (fatura, cüzdan)</a:t>
            </a:r>
          </a:p>
          <a:p>
            <a:pPr algn="just" eaLnBrk="1" hangingPunct="1">
              <a:lnSpc>
                <a:spcPct val="80000"/>
              </a:lnSpc>
              <a:buFont typeface="Wingdings 3" panose="05040102010807070707" pitchFamily="18" charset="2"/>
              <a:buChar char=""/>
            </a:pP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17 yaş üstünde kriterlerin </a:t>
            </a:r>
            <a:r>
              <a:rPr lang="tr-TR" altLang="tr-TR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beş ölçüt</a:t>
            </a: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ün yeterli görülmesi</a:t>
            </a:r>
          </a:p>
          <a:p>
            <a:pPr algn="just" eaLnBrk="1" hangingPunct="1">
              <a:lnSpc>
                <a:spcPct val="80000"/>
              </a:lnSpc>
              <a:buFont typeface="Wingdings 3" panose="05040102010807070707" pitchFamily="18" charset="2"/>
              <a:buChar char=""/>
            </a:pP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Kategori değişikliği: artık DEHB, </a:t>
            </a:r>
            <a:r>
              <a:rPr lang="tr-TR" altLang="tr-TR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«Nörogelişimsel bozukluklar»</a:t>
            </a: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içinde, bunun anlamı yaşam boyu süregelen bir bozukluk olduğunu vurgulamaktır.</a:t>
            </a:r>
          </a:p>
          <a:p>
            <a:pPr marL="0" indent="0" algn="just" eaLnBrk="1" hangingPunct="1">
              <a:lnSpc>
                <a:spcPct val="80000"/>
              </a:lnSpc>
              <a:buNone/>
            </a:pP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Eskiden «dikkat eksikliği ve yıkıcı davranış bozuklukları» başlığı altındaydı.</a:t>
            </a:r>
          </a:p>
          <a:p>
            <a:pPr algn="just" eaLnBrk="1" hangingPunct="1">
              <a:lnSpc>
                <a:spcPct val="80000"/>
              </a:lnSpc>
              <a:buFont typeface="Wingdings 3" panose="05040102010807070707" pitchFamily="18" charset="2"/>
              <a:buChar char=""/>
            </a:pP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Başlangıç yaşı ölçütünün 7’den </a:t>
            </a:r>
            <a:r>
              <a:rPr lang="tr-TR" altLang="tr-TR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12’</a:t>
            </a: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ye çıkması </a:t>
            </a:r>
          </a:p>
          <a:p>
            <a:pPr algn="just" eaLnBrk="1" hangingPunct="1">
              <a:lnSpc>
                <a:spcPct val="80000"/>
              </a:lnSpc>
              <a:buFont typeface="Wingdings 3" panose="05040102010807070707" pitchFamily="18" charset="2"/>
              <a:buChar char=""/>
            </a:pP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Otizm spektrum bozuklukların dışlama ölçütü olmaktan çıkarılması:</a:t>
            </a:r>
          </a:p>
          <a:p>
            <a:pPr marL="0" indent="0" algn="just" eaLnBrk="1" hangingPunct="1">
              <a:lnSpc>
                <a:spcPct val="80000"/>
              </a:lnSpc>
              <a:buNone/>
            </a:pP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OSB ve DEHB  eş tanısı konması resmi olarak kabul edilmiştir. OSB Olgularının en az yüzde 50 sinde DEHB görüldüğü bildirilmektedir.</a:t>
            </a:r>
            <a:endParaRPr lang="tr-TR" altLang="tr-TR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>
              <a:lnSpc>
                <a:spcPct val="80000"/>
              </a:lnSpc>
              <a:buFont typeface="Wingdings 3" panose="05040102010807070707" pitchFamily="18" charset="2"/>
              <a:buChar char=""/>
            </a:pPr>
            <a:endParaRPr lang="tr-TR" altLang="tr-TR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tr-TR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4849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0FA80AA-3946-C0FA-9FC1-8BF974814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altLang="tr-TR" dirty="0">
                <a:latin typeface="Calibri" panose="020F0502020204030204" pitchFamily="34" charset="0"/>
                <a:cs typeface="Calibri" panose="020F0502020204030204" pitchFamily="34" charset="0"/>
              </a:rPr>
              <a:t>DÜRTÜSELLİK</a:t>
            </a:r>
            <a:endParaRPr lang="tr-T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ACB107CA-B95B-BD86-09EB-006E9616EF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3050" indent="-273050" algn="just" eaLnBrk="1" hangingPunct="1">
              <a:lnSpc>
                <a:spcPct val="80000"/>
              </a:lnSpc>
            </a:pP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Davranışları ortama ve sonuçlarına göre düzenlemek ve yönlendirmekle ilgili bir sorundur.</a:t>
            </a:r>
          </a:p>
          <a:p>
            <a:pPr marL="273050" indent="-273050" algn="just" eaLnBrk="1" hangingPunct="1">
              <a:lnSpc>
                <a:spcPct val="80000"/>
              </a:lnSpc>
            </a:pP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Bir şey yapmadan önce </a:t>
            </a:r>
            <a:r>
              <a:rPr lang="tr-TR" altLang="tr-TR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sonucunu düşünmezler </a:t>
            </a: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(“Bunu yaparsam ceza alırım”).</a:t>
            </a:r>
          </a:p>
          <a:p>
            <a:pPr marL="273050" indent="-273050" algn="just" eaLnBrk="1" hangingPunct="1">
              <a:lnSpc>
                <a:spcPct val="80000"/>
              </a:lnSpc>
            </a:pP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Bir şey yapmadan önce o davranışın o ortam için </a:t>
            </a:r>
            <a:r>
              <a:rPr lang="tr-TR" altLang="tr-TR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uygun olup olmadığını düşünmezler </a:t>
            </a: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(“Burada bu davranış yapılmaz”).</a:t>
            </a:r>
          </a:p>
          <a:p>
            <a:pPr marL="273050" indent="-273050" algn="just" eaLnBrk="1" hangingPunct="1">
              <a:lnSpc>
                <a:spcPct val="80000"/>
              </a:lnSpc>
            </a:pP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Söyleyecekleri şeyin karşısındaki kişide </a:t>
            </a:r>
            <a:r>
              <a:rPr lang="tr-TR" altLang="tr-TR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nasıl bir etki yapacağını düşünmezler </a:t>
            </a: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 “Bunu söylersem bana kırılır”)</a:t>
            </a:r>
          </a:p>
          <a:p>
            <a:pPr marL="273050" indent="-273050" algn="just" eaLnBrk="1" hangingPunct="1">
              <a:lnSpc>
                <a:spcPct val="80000"/>
              </a:lnSpc>
            </a:pP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Aslında ne yapmaları ya da yapmamaları gerektiğini bilirler ama o bildikleri şeyi uygulayamazlar.</a:t>
            </a:r>
          </a:p>
          <a:p>
            <a:pPr marL="273050" indent="-273050" algn="just" eaLnBrk="1" hangingPunct="1">
              <a:lnSpc>
                <a:spcPct val="80000"/>
              </a:lnSpc>
            </a:pPr>
            <a:r>
              <a:rPr lang="tr-TR" altLang="tr-T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Bir kuralı biliyorlardır, sorarsanız uygun bir biçimde açıklayabilirler ama düşünmeden hareket ettikleri için o kuralı yine bozabilirler.</a:t>
            </a:r>
          </a:p>
        </p:txBody>
      </p:sp>
    </p:spTree>
    <p:extLst>
      <p:ext uri="{BB962C8B-B14F-4D97-AF65-F5344CB8AC3E}">
        <p14:creationId xmlns:p14="http://schemas.microsoft.com/office/powerpoint/2010/main" val="854156328"/>
      </p:ext>
    </p:extLst>
  </p:cSld>
  <p:clrMapOvr>
    <a:masterClrMapping/>
  </p:clrMapOvr>
</p:sld>
</file>

<file path=ppt/theme/theme1.xml><?xml version="1.0" encoding="utf-8"?>
<a:theme xmlns:a="http://schemas.openxmlformats.org/drawingml/2006/main" name="Kar Payı">
  <a:themeElements>
    <a:clrScheme name="Kar Payı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Kar Payı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Kar Payı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TM03457464[[fn=Kar Payı]]</Template>
  <TotalTime>73</TotalTime>
  <Words>1326</Words>
  <Application>Microsoft Office PowerPoint</Application>
  <PresentationFormat>Geniş ekran</PresentationFormat>
  <Paragraphs>172</Paragraphs>
  <Slides>19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5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19</vt:i4>
      </vt:variant>
    </vt:vector>
  </HeadingPairs>
  <TitlesOfParts>
    <vt:vector size="25" baseType="lpstr">
      <vt:lpstr>Calibri</vt:lpstr>
      <vt:lpstr>Gill Sans MT</vt:lpstr>
      <vt:lpstr>Wingdings</vt:lpstr>
      <vt:lpstr>Wingdings 2</vt:lpstr>
      <vt:lpstr>Wingdings 3</vt:lpstr>
      <vt:lpstr>Kar Payı</vt:lpstr>
      <vt:lpstr>dehb</vt:lpstr>
      <vt:lpstr>PowerPoint Sunusu</vt:lpstr>
      <vt:lpstr>TANIMLAR</vt:lpstr>
      <vt:lpstr>ANNE-BABA VE ÖĞRETMENLERİN TANIMLAMALARI </vt:lpstr>
      <vt:lpstr>DSM-V DEHB Tanı Ölçütleri</vt:lpstr>
      <vt:lpstr>DSM-V DEHB Tanı Ölçütleri</vt:lpstr>
      <vt:lpstr>DSM-V DEHB Tanı Ölçütleri</vt:lpstr>
      <vt:lpstr>DSM-5  ile gelen yenilikler; </vt:lpstr>
      <vt:lpstr>DÜRTÜSELLİK</vt:lpstr>
      <vt:lpstr>Dönem BELİRTİLERİ</vt:lpstr>
      <vt:lpstr>Tanı araçları</vt:lpstr>
      <vt:lpstr>ETİYOLOJİ</vt:lpstr>
      <vt:lpstr>ETİYOLOJİ</vt:lpstr>
      <vt:lpstr>ETİYOLOJİ</vt:lpstr>
      <vt:lpstr>Ayırıcı Tanı</vt:lpstr>
      <vt:lpstr>Gidişat </vt:lpstr>
      <vt:lpstr>Tedavi </vt:lpstr>
      <vt:lpstr>Tedavi </vt:lpstr>
      <vt:lpstr>PowerPoint Sunusu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ugur.tekeoglu@erdogan.edu.tr</dc:creator>
  <cp:lastModifiedBy>ugur.tekeoglu@erdogan.edu.tr</cp:lastModifiedBy>
  <cp:revision>13</cp:revision>
  <dcterms:created xsi:type="dcterms:W3CDTF">2024-09-04T18:26:15Z</dcterms:created>
  <dcterms:modified xsi:type="dcterms:W3CDTF">2024-09-08T19:02:31Z</dcterms:modified>
</cp:coreProperties>
</file>