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6" r:id="rId3"/>
    <p:sldId id="257" r:id="rId4"/>
    <p:sldId id="260" r:id="rId5"/>
    <p:sldId id="261" r:id="rId6"/>
    <p:sldId id="262" r:id="rId7"/>
    <p:sldId id="263" r:id="rId8"/>
    <p:sldId id="288" r:id="rId9"/>
    <p:sldId id="264" r:id="rId10"/>
    <p:sldId id="265" r:id="rId11"/>
    <p:sldId id="266" r:id="rId12"/>
    <p:sldId id="267" r:id="rId13"/>
    <p:sldId id="268" r:id="rId14"/>
    <p:sldId id="269" r:id="rId15"/>
    <p:sldId id="277" r:id="rId16"/>
    <p:sldId id="278" r:id="rId17"/>
    <p:sldId id="289" r:id="rId18"/>
    <p:sldId id="281" r:id="rId19"/>
    <p:sldId id="282" r:id="rId20"/>
    <p:sldId id="283" r:id="rId21"/>
    <p:sldId id="284" r:id="rId22"/>
    <p:sldId id="285" r:id="rId23"/>
    <p:sldId id="279" r:id="rId24"/>
    <p:sldId id="270" r:id="rId25"/>
    <p:sldId id="271" r:id="rId26"/>
    <p:sldId id="273" r:id="rId27"/>
    <p:sldId id="308" r:id="rId28"/>
    <p:sldId id="292" r:id="rId29"/>
    <p:sldId id="309" r:id="rId30"/>
    <p:sldId id="310" r:id="rId31"/>
    <p:sldId id="311" r:id="rId32"/>
    <p:sldId id="312" r:id="rId33"/>
    <p:sldId id="304" r:id="rId34"/>
    <p:sldId id="316" r:id="rId35"/>
    <p:sldId id="317" r:id="rId36"/>
    <p:sldId id="313" r:id="rId37"/>
    <p:sldId id="294" r:id="rId38"/>
    <p:sldId id="295" r:id="rId39"/>
    <p:sldId id="318" r:id="rId40"/>
    <p:sldId id="296" r:id="rId41"/>
    <p:sldId id="297" r:id="rId42"/>
    <p:sldId id="298" r:id="rId43"/>
    <p:sldId id="299" r:id="rId44"/>
    <p:sldId id="300" r:id="rId45"/>
    <p:sldId id="301" r:id="rId46"/>
    <p:sldId id="302" r:id="rId47"/>
    <p:sldId id="303" r:id="rId48"/>
    <p:sldId id="275" r:id="rId49"/>
    <p:sldId id="305" r:id="rId50"/>
    <p:sldId id="259" r:id="rId51"/>
    <p:sldId id="291" r:id="rId5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8" autoAdjust="0"/>
    <p:restoredTop sz="94660"/>
  </p:normalViewPr>
  <p:slideViewPr>
    <p:cSldViewPr>
      <p:cViewPr varScale="1">
        <p:scale>
          <a:sx n="65" d="100"/>
          <a:sy n="65" d="100"/>
        </p:scale>
        <p:origin x="-135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B2CAABD1-996A-4388-B5CB-B6E97FEE2DE8}" type="datetimeFigureOut">
              <a:rPr lang="tr-TR" smtClean="0"/>
              <a:pPr/>
              <a:t>27.04.2025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D3129E27-846E-4EBE-BA3E-99037C0E0929}"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CAABD1-996A-4388-B5CB-B6E97FEE2DE8}" type="datetimeFigureOut">
              <a:rPr lang="tr-TR" smtClean="0"/>
              <a:pPr/>
              <a:t>27.04.2025</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129E27-846E-4EBE-BA3E-99037C0E0929}"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GERİATRİK SENDROMLAR</a:t>
            </a:r>
            <a:endParaRPr lang="tr-TR" dirty="0"/>
          </a:p>
        </p:txBody>
      </p:sp>
      <p:sp>
        <p:nvSpPr>
          <p:cNvPr id="3" name="2 Alt Başlık"/>
          <p:cNvSpPr>
            <a:spLocks noGrp="1"/>
          </p:cNvSpPr>
          <p:nvPr>
            <p:ph type="subTitle" idx="1"/>
          </p:nvPr>
        </p:nvSpPr>
        <p:spPr/>
        <p:txBody>
          <a:bodyPr>
            <a:normAutofit/>
          </a:bodyPr>
          <a:lstStyle/>
          <a:p>
            <a:r>
              <a:rPr lang="tr-TR" sz="2400" dirty="0" smtClean="0"/>
              <a:t>DR. HATİCE BEYAZAL POLAT</a:t>
            </a:r>
          </a:p>
          <a:p>
            <a:r>
              <a:rPr lang="tr-TR" sz="2400" dirty="0" smtClean="0"/>
              <a:t>RECEP TAYYİP ERDOĞAN ÜNİVERSİTESİ TIP FAKÜLTESİ İÇ HASTALIKLARI </a:t>
            </a:r>
            <a:r>
              <a:rPr lang="tr-TR" sz="2400" dirty="0" smtClean="0"/>
              <a:t>ABD</a:t>
            </a:r>
            <a:endParaRPr lang="tr-TR" sz="2400" dirty="0" smtClean="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2732"/>
            <a:ext cx="2363771"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KIRILGANLIK</a:t>
            </a:r>
            <a:endParaRPr lang="tr-TR" dirty="0"/>
          </a:p>
        </p:txBody>
      </p:sp>
      <p:sp>
        <p:nvSpPr>
          <p:cNvPr id="3" name="2 İçerik Yer Tutucusu"/>
          <p:cNvSpPr>
            <a:spLocks noGrp="1"/>
          </p:cNvSpPr>
          <p:nvPr>
            <p:ph idx="1"/>
          </p:nvPr>
        </p:nvSpPr>
        <p:spPr/>
        <p:txBody>
          <a:bodyPr>
            <a:normAutofit fontScale="92500" lnSpcReduction="10000"/>
          </a:bodyPr>
          <a:lstStyle/>
          <a:p>
            <a:r>
              <a:rPr lang="tr-TR" dirty="0" smtClean="0"/>
              <a:t>Sendromun oluşmasındaki </a:t>
            </a:r>
            <a:r>
              <a:rPr lang="tr-TR" dirty="0" err="1" smtClean="0"/>
              <a:t>patofizyolojik</a:t>
            </a:r>
            <a:r>
              <a:rPr lang="tr-TR" dirty="0" smtClean="0"/>
              <a:t> nedenler; </a:t>
            </a:r>
            <a:r>
              <a:rPr lang="tr-TR" dirty="0" err="1" smtClean="0"/>
              <a:t>sarkopeni</a:t>
            </a:r>
            <a:r>
              <a:rPr lang="tr-TR" dirty="0" smtClean="0"/>
              <a:t>, </a:t>
            </a:r>
            <a:r>
              <a:rPr lang="tr-TR" dirty="0" err="1" smtClean="0"/>
              <a:t>immun</a:t>
            </a:r>
            <a:r>
              <a:rPr lang="tr-TR" dirty="0" smtClean="0"/>
              <a:t> yetersizlik ve </a:t>
            </a:r>
            <a:r>
              <a:rPr lang="tr-TR" dirty="0" err="1" smtClean="0"/>
              <a:t>nöroendokrin</a:t>
            </a:r>
            <a:r>
              <a:rPr lang="tr-TR" dirty="0" smtClean="0"/>
              <a:t> düzensizlik olarak kabul edilmektedir. </a:t>
            </a:r>
          </a:p>
          <a:p>
            <a:r>
              <a:rPr lang="tr-TR" dirty="0" smtClean="0"/>
              <a:t>Bu nedenle hastalarda akut hastalık tablosu ve travmaya yanıtta azalma söz konusudur. </a:t>
            </a:r>
          </a:p>
          <a:p>
            <a:r>
              <a:rPr lang="tr-TR" dirty="0" err="1" smtClean="0"/>
              <a:t>Kardiyovasküler</a:t>
            </a:r>
            <a:r>
              <a:rPr lang="tr-TR" dirty="0" smtClean="0"/>
              <a:t> sağlık çalışma indeksi (</a:t>
            </a:r>
            <a:r>
              <a:rPr lang="tr-TR" dirty="0" err="1" smtClean="0"/>
              <a:t>Cardiovascular</a:t>
            </a:r>
            <a:r>
              <a:rPr lang="tr-TR" dirty="0" smtClean="0"/>
              <a:t> </a:t>
            </a:r>
            <a:r>
              <a:rPr lang="tr-TR" dirty="0" err="1" smtClean="0"/>
              <a:t>Health</a:t>
            </a:r>
            <a:r>
              <a:rPr lang="tr-TR" dirty="0" smtClean="0"/>
              <a:t> </a:t>
            </a:r>
            <a:r>
              <a:rPr lang="tr-TR" dirty="0" err="1" smtClean="0"/>
              <a:t>Study</a:t>
            </a:r>
            <a:r>
              <a:rPr lang="tr-TR" dirty="0" smtClean="0"/>
              <a:t>-CHS </a:t>
            </a:r>
            <a:r>
              <a:rPr lang="tr-TR" dirty="0" err="1" smtClean="0"/>
              <a:t>Index</a:t>
            </a:r>
            <a:r>
              <a:rPr lang="tr-TR" dirty="0" smtClean="0"/>
              <a:t>) 5 özellikten 3 ve daha fazlasının varlığında kırılgan yaşlı tanısının konulabileceğini belirtmektedir.</a:t>
            </a:r>
            <a:endParaRPr lang="tr-T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Autofit/>
          </a:bodyPr>
          <a:lstStyle/>
          <a:p>
            <a:r>
              <a:rPr lang="tr-TR" sz="3600" dirty="0" err="1" smtClean="0"/>
              <a:t>Kardiyovasküler</a:t>
            </a:r>
            <a:r>
              <a:rPr lang="tr-TR" sz="3600" dirty="0" smtClean="0"/>
              <a:t> sağlık çalışma indeksi (</a:t>
            </a:r>
            <a:r>
              <a:rPr lang="tr-TR" sz="3600" dirty="0" err="1" smtClean="0"/>
              <a:t>Cardiovascular</a:t>
            </a:r>
            <a:r>
              <a:rPr lang="tr-TR" sz="3600" dirty="0" smtClean="0"/>
              <a:t> </a:t>
            </a:r>
            <a:r>
              <a:rPr lang="tr-TR" sz="3600" dirty="0" err="1" smtClean="0"/>
              <a:t>Health</a:t>
            </a:r>
            <a:r>
              <a:rPr lang="tr-TR" sz="3600" dirty="0" smtClean="0"/>
              <a:t> </a:t>
            </a:r>
            <a:r>
              <a:rPr lang="tr-TR" sz="3600" dirty="0" err="1" smtClean="0"/>
              <a:t>Study</a:t>
            </a:r>
            <a:r>
              <a:rPr lang="tr-TR" sz="3600" dirty="0" smtClean="0"/>
              <a:t>-CHS </a:t>
            </a:r>
            <a:r>
              <a:rPr lang="tr-TR" sz="3600" dirty="0" err="1" smtClean="0"/>
              <a:t>Index</a:t>
            </a:r>
            <a:r>
              <a:rPr lang="tr-TR" sz="3600" dirty="0" smtClean="0"/>
              <a:t>)</a:t>
            </a:r>
            <a:endParaRPr lang="tr-TR" sz="3600" dirty="0"/>
          </a:p>
        </p:txBody>
      </p:sp>
      <p:sp>
        <p:nvSpPr>
          <p:cNvPr id="3" name="2 İçerik Yer Tutucusu"/>
          <p:cNvSpPr>
            <a:spLocks noGrp="1"/>
          </p:cNvSpPr>
          <p:nvPr>
            <p:ph idx="1"/>
          </p:nvPr>
        </p:nvSpPr>
        <p:spPr/>
        <p:txBody>
          <a:bodyPr>
            <a:normAutofit fontScale="77500" lnSpcReduction="20000"/>
          </a:bodyPr>
          <a:lstStyle/>
          <a:p>
            <a:r>
              <a:rPr lang="tr-TR" dirty="0" smtClean="0"/>
              <a:t>1-Küçülme (</a:t>
            </a:r>
            <a:r>
              <a:rPr lang="tr-TR" dirty="0" err="1" smtClean="0"/>
              <a:t>Shrinking</a:t>
            </a:r>
            <a:r>
              <a:rPr lang="tr-TR" dirty="0" smtClean="0"/>
              <a:t>) Son bir yıl içinde 4,5 kilo veya %5’ten fazla kilo kaybı (İstemeden meydana gelen kilo kaybı) </a:t>
            </a:r>
          </a:p>
          <a:p>
            <a:r>
              <a:rPr lang="tr-TR" dirty="0" smtClean="0"/>
              <a:t>2-Zayıflık, cansızlık (Kavrama gücünde cins ve beden kitle indeksiyle bağlantılı olarak bazale göre %20 azalma) </a:t>
            </a:r>
          </a:p>
          <a:p>
            <a:r>
              <a:rPr lang="tr-TR" dirty="0" smtClean="0"/>
              <a:t>3-Tükenmişlik (Gerekli aktiviteler ile ilgili sorulara verilen yanıt) </a:t>
            </a:r>
          </a:p>
          <a:p>
            <a:r>
              <a:rPr lang="tr-TR" dirty="0" smtClean="0"/>
              <a:t>4-Yavaş yürüme (4 metre yürümenin 6-7 saniyeden uzun sürmesi, bazale göre %20 azalma)</a:t>
            </a:r>
          </a:p>
          <a:p>
            <a:r>
              <a:rPr lang="tr-TR" dirty="0" smtClean="0"/>
              <a:t> 5-Azalmış fiziksel aktivite (Haftalık harcanan kalorinin erkeklerde 383 </a:t>
            </a:r>
            <a:r>
              <a:rPr lang="tr-TR" dirty="0" err="1" smtClean="0"/>
              <a:t>KCal’den</a:t>
            </a:r>
            <a:r>
              <a:rPr lang="tr-TR" dirty="0" smtClean="0"/>
              <a:t> kadınlarda 270 </a:t>
            </a:r>
            <a:r>
              <a:rPr lang="tr-TR" dirty="0" err="1" smtClean="0"/>
              <a:t>Kcal’den</a:t>
            </a:r>
            <a:r>
              <a:rPr lang="tr-TR" dirty="0" smtClean="0"/>
              <a:t> az olması)</a:t>
            </a:r>
            <a:endParaRPr lang="tr-T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Autofit/>
          </a:bodyPr>
          <a:lstStyle/>
          <a:p>
            <a:r>
              <a:rPr lang="tr-TR" sz="3600" dirty="0" err="1" smtClean="0"/>
              <a:t>Osteoporotik</a:t>
            </a:r>
            <a:r>
              <a:rPr lang="tr-TR" sz="3600" dirty="0" smtClean="0"/>
              <a:t> kırık çalışma </a:t>
            </a:r>
            <a:r>
              <a:rPr lang="tr-TR" sz="3600" dirty="0" err="1" smtClean="0"/>
              <a:t>indeksi”dir</a:t>
            </a:r>
            <a:r>
              <a:rPr lang="tr-TR" sz="3600" dirty="0" smtClean="0"/>
              <a:t> (</a:t>
            </a:r>
            <a:r>
              <a:rPr lang="tr-TR" sz="3600" dirty="0" err="1" smtClean="0"/>
              <a:t>Study</a:t>
            </a:r>
            <a:r>
              <a:rPr lang="tr-TR" sz="3600" dirty="0" smtClean="0"/>
              <a:t> of </a:t>
            </a:r>
            <a:r>
              <a:rPr lang="tr-TR" sz="3600" dirty="0" err="1" smtClean="0"/>
              <a:t>Osteoporotic</a:t>
            </a:r>
            <a:r>
              <a:rPr lang="tr-TR" sz="3600" dirty="0" smtClean="0"/>
              <a:t> </a:t>
            </a:r>
            <a:r>
              <a:rPr lang="tr-TR" sz="3600" dirty="0" err="1" smtClean="0"/>
              <a:t>Fractures</a:t>
            </a:r>
            <a:r>
              <a:rPr lang="tr-TR" sz="3600" dirty="0" smtClean="0"/>
              <a:t>-SOF </a:t>
            </a:r>
            <a:r>
              <a:rPr lang="tr-TR" sz="3600" dirty="0" err="1" smtClean="0"/>
              <a:t>Index</a:t>
            </a:r>
            <a:endParaRPr lang="tr-TR" sz="3600" dirty="0"/>
          </a:p>
        </p:txBody>
      </p:sp>
      <p:sp>
        <p:nvSpPr>
          <p:cNvPr id="3" name="2 İçerik Yer Tutucusu"/>
          <p:cNvSpPr>
            <a:spLocks noGrp="1"/>
          </p:cNvSpPr>
          <p:nvPr>
            <p:ph idx="1"/>
          </p:nvPr>
        </p:nvSpPr>
        <p:spPr/>
        <p:txBody>
          <a:bodyPr>
            <a:normAutofit fontScale="92500" lnSpcReduction="10000"/>
          </a:bodyPr>
          <a:lstStyle/>
          <a:p>
            <a:r>
              <a:rPr lang="tr-TR" dirty="0" smtClean="0"/>
              <a:t>SOF indekse göre ikinci muayenede aşağıdaki 3 bulgudan en az 2 tanesinin varlığında kırılgan yaşlı kabul etmektedir:  </a:t>
            </a:r>
          </a:p>
          <a:p>
            <a:r>
              <a:rPr lang="tr-TR" dirty="0" smtClean="0"/>
              <a:t>% 5’ten fazla kilo kaybı (İsteyerek veya istemeden meydana gelen kilo kaybı) </a:t>
            </a:r>
          </a:p>
          <a:p>
            <a:r>
              <a:rPr lang="tr-TR" dirty="0" smtClean="0"/>
              <a:t>Beş kez kolları kullanmadan sandalyeden kalkmayı yapamama </a:t>
            </a:r>
          </a:p>
          <a:p>
            <a:r>
              <a:rPr lang="tr-TR" dirty="0" err="1" smtClean="0"/>
              <a:t>Geriatrik</a:t>
            </a:r>
            <a:r>
              <a:rPr lang="tr-TR" dirty="0" smtClean="0"/>
              <a:t> Depresyon Skalasındaki ‘Kendinizi enerjik hissediyor musunuz’ sorusuna ‘hayır’ yanıtı verme</a:t>
            </a:r>
            <a:endParaRPr lang="tr-T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fontScale="92500"/>
          </a:bodyPr>
          <a:lstStyle/>
          <a:p>
            <a:r>
              <a:rPr lang="tr-TR" dirty="0" smtClean="0"/>
              <a:t>Yaşla birlikte kırılgan yaşlı görülme oranı artmakta 90 yaşın üzerinde % 30’lara ulaşmaktadır. </a:t>
            </a:r>
          </a:p>
          <a:p>
            <a:r>
              <a:rPr lang="tr-TR" dirty="0" smtClean="0"/>
              <a:t>Kırılgan yaşlılar çok yönlü </a:t>
            </a:r>
            <a:r>
              <a:rPr lang="tr-TR" dirty="0" err="1" smtClean="0"/>
              <a:t>geriatrik</a:t>
            </a:r>
            <a:r>
              <a:rPr lang="tr-TR" dirty="0" smtClean="0"/>
              <a:t> değerlendirmeden en fazla yararlanacak grubu oluştururlar. </a:t>
            </a:r>
          </a:p>
          <a:p>
            <a:r>
              <a:rPr lang="tr-TR" dirty="0" smtClean="0"/>
              <a:t>Bu yaşlıların tanınarak aile ile işbirliği ile gerekli koruyucu ve tedavi edici önlemlerin alınması sayesinde </a:t>
            </a:r>
            <a:r>
              <a:rPr lang="tr-TR" dirty="0" err="1" smtClean="0"/>
              <a:t>morbitede</a:t>
            </a:r>
            <a:r>
              <a:rPr lang="tr-TR" dirty="0" smtClean="0"/>
              <a:t> ve </a:t>
            </a:r>
            <a:r>
              <a:rPr lang="tr-TR" dirty="0" err="1" smtClean="0"/>
              <a:t>mortalite</a:t>
            </a:r>
            <a:r>
              <a:rPr lang="tr-TR" dirty="0" smtClean="0"/>
              <a:t> azaltılabilir.</a:t>
            </a:r>
            <a:endParaRPr lang="tr-T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Kırılgan vücut yapısı 3 temel değişime dayanmaktadır. Her değişim bir diğerini tetiklemektedir. </a:t>
            </a:r>
          </a:p>
          <a:p>
            <a:r>
              <a:rPr lang="tr-TR" dirty="0" smtClean="0"/>
              <a:t>Bunlar; </a:t>
            </a:r>
            <a:r>
              <a:rPr lang="tr-TR" dirty="0" err="1" smtClean="0"/>
              <a:t>sarkopeni</a:t>
            </a:r>
            <a:r>
              <a:rPr lang="tr-TR" dirty="0" smtClean="0"/>
              <a:t>, </a:t>
            </a:r>
            <a:r>
              <a:rPr lang="tr-TR" dirty="0" err="1" smtClean="0"/>
              <a:t>immün</a:t>
            </a:r>
            <a:r>
              <a:rPr lang="tr-TR" dirty="0" smtClean="0"/>
              <a:t> yetersizlik ve </a:t>
            </a:r>
            <a:r>
              <a:rPr lang="tr-TR" dirty="0" err="1" smtClean="0"/>
              <a:t>nöroendokrin</a:t>
            </a:r>
            <a:r>
              <a:rPr lang="tr-TR" dirty="0" smtClean="0"/>
              <a:t> düzensizliktir.</a:t>
            </a:r>
            <a:endParaRPr lang="tr-T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a:t>
            </a:r>
            <a:endParaRPr lang="tr-TR" dirty="0"/>
          </a:p>
        </p:txBody>
      </p:sp>
      <p:sp>
        <p:nvSpPr>
          <p:cNvPr id="3" name="2 İçerik Yer Tutucusu"/>
          <p:cNvSpPr>
            <a:spLocks noGrp="1"/>
          </p:cNvSpPr>
          <p:nvPr>
            <p:ph idx="1"/>
          </p:nvPr>
        </p:nvSpPr>
        <p:spPr/>
        <p:txBody>
          <a:bodyPr>
            <a:normAutofit/>
          </a:bodyPr>
          <a:lstStyle/>
          <a:p>
            <a:r>
              <a:rPr lang="tr-TR" sz="2400" b="1" dirty="0" smtClean="0">
                <a:solidFill>
                  <a:srgbClr val="C00000"/>
                </a:solidFill>
              </a:rPr>
              <a:t>Tanım:</a:t>
            </a:r>
            <a:r>
              <a:rPr lang="tr-TR" sz="2400" dirty="0" smtClean="0"/>
              <a:t> </a:t>
            </a:r>
            <a:r>
              <a:rPr lang="tr-TR" sz="2400" dirty="0" err="1" smtClean="0"/>
              <a:t>Sarkopeni</a:t>
            </a:r>
            <a:r>
              <a:rPr lang="tr-TR" sz="2400" dirty="0" smtClean="0"/>
              <a:t>, iskelet kas kütlesindeki yaygın ve ilerleyici azalmayla birlikte kas gücü ve fonksiyonlarındaki kayıp. </a:t>
            </a:r>
            <a:r>
              <a:rPr lang="tr-TR" sz="2400" dirty="0" err="1" smtClean="0"/>
              <a:t>Sarkopeni</a:t>
            </a:r>
            <a:r>
              <a:rPr lang="tr-TR" sz="2400" dirty="0" smtClean="0"/>
              <a:t> sıklığı yaşlanmayla birlikte artmaktadır. </a:t>
            </a:r>
          </a:p>
          <a:p>
            <a:r>
              <a:rPr lang="tr-TR" sz="2400" dirty="0" err="1"/>
              <a:t>P</a:t>
            </a:r>
            <a:r>
              <a:rPr lang="tr-TR" sz="2400" dirty="0" err="1" smtClean="0"/>
              <a:t>revalansı</a:t>
            </a:r>
            <a:r>
              <a:rPr lang="tr-TR" sz="2400" dirty="0" smtClean="0"/>
              <a:t> 60-70 yaş arasında % 5-25 ve 80 yaş üzerinde % 11-50 olarak belirtilmektedir . </a:t>
            </a:r>
          </a:p>
          <a:p>
            <a:r>
              <a:rPr lang="tr-TR" sz="2400" dirty="0" smtClean="0"/>
              <a:t>45 yaşından itibaren her 10 yılda % 6 kas kaybı olduğu saptanmıştır . </a:t>
            </a:r>
          </a:p>
          <a:p>
            <a:r>
              <a:rPr lang="tr-TR" sz="2400" dirty="0"/>
              <a:t>K</a:t>
            </a:r>
            <a:r>
              <a:rPr lang="tr-TR" sz="2400" dirty="0" smtClean="0"/>
              <a:t>as kaybı, kırılganlık, düşmede artış, bağımsızlıkta kayıp, solunum fonksiyonlarında azalma, </a:t>
            </a:r>
            <a:r>
              <a:rPr lang="tr-TR" sz="2400" dirty="0" err="1" smtClean="0"/>
              <a:t>immun</a:t>
            </a:r>
            <a:r>
              <a:rPr lang="tr-TR" sz="2400" dirty="0" smtClean="0"/>
              <a:t> fonksiyonlarda azalma, yaşam kalitesinde bozulma ve ölüm riskinde artış ilişkili .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a:t>
            </a:r>
            <a:endParaRPr lang="tr-TR" dirty="0"/>
          </a:p>
        </p:txBody>
      </p:sp>
      <p:sp>
        <p:nvSpPr>
          <p:cNvPr id="3" name="2 İçerik Yer Tutucusu"/>
          <p:cNvSpPr>
            <a:spLocks noGrp="1"/>
          </p:cNvSpPr>
          <p:nvPr>
            <p:ph idx="1"/>
          </p:nvPr>
        </p:nvSpPr>
        <p:spPr/>
        <p:txBody>
          <a:bodyPr>
            <a:normAutofit/>
          </a:bodyPr>
          <a:lstStyle/>
          <a:p>
            <a:r>
              <a:rPr lang="tr-TR" sz="2400" dirty="0" smtClean="0"/>
              <a:t>Güncel Avrupa </a:t>
            </a:r>
            <a:r>
              <a:rPr lang="tr-TR" sz="2400" dirty="0" err="1" smtClean="0"/>
              <a:t>konsensusunda</a:t>
            </a:r>
            <a:r>
              <a:rPr lang="tr-TR" sz="2400" dirty="0" smtClean="0"/>
              <a:t> </a:t>
            </a:r>
            <a:r>
              <a:rPr lang="tr-TR" sz="2400" dirty="0" err="1" smtClean="0"/>
              <a:t>sarkopeni</a:t>
            </a:r>
            <a:r>
              <a:rPr lang="tr-TR" sz="2400" dirty="0" smtClean="0"/>
              <a:t> tanısı için öncelikle kas kütlesinin ölçülmesi, kas kütlesi düşük bulunanlarda kas gücü ve yürüme fonksiyonunun değerlendirmesi önerilmektedir . </a:t>
            </a:r>
          </a:p>
          <a:p>
            <a:r>
              <a:rPr lang="tr-TR" sz="2400" b="1" dirty="0" err="1" smtClean="0">
                <a:solidFill>
                  <a:srgbClr val="C00000"/>
                </a:solidFill>
              </a:rPr>
              <a:t>Sarkopeni</a:t>
            </a:r>
            <a:r>
              <a:rPr lang="tr-TR" sz="2400" b="1" dirty="0" smtClean="0">
                <a:solidFill>
                  <a:srgbClr val="C00000"/>
                </a:solidFill>
              </a:rPr>
              <a:t>: </a:t>
            </a:r>
            <a:r>
              <a:rPr lang="tr-TR" sz="2400" dirty="0" smtClean="0"/>
              <a:t>Düşük kas kütlesi ile birlikte kas gücünde azalma ve/veya yürüme kısıtlılığı varlığı. </a:t>
            </a:r>
          </a:p>
          <a:p>
            <a:r>
              <a:rPr lang="tr-TR" sz="2400" b="1" dirty="0" err="1" smtClean="0">
                <a:solidFill>
                  <a:srgbClr val="C00000"/>
                </a:solidFill>
              </a:rPr>
              <a:t>Presarkopeni</a:t>
            </a:r>
            <a:r>
              <a:rPr lang="tr-TR" sz="2400" b="1" dirty="0" smtClean="0">
                <a:solidFill>
                  <a:srgbClr val="C00000"/>
                </a:solidFill>
              </a:rPr>
              <a:t>:</a:t>
            </a:r>
            <a:r>
              <a:rPr lang="tr-TR" sz="2400" dirty="0" smtClean="0"/>
              <a:t> Bu üç </a:t>
            </a:r>
            <a:r>
              <a:rPr lang="tr-TR" sz="2400" dirty="0" err="1" smtClean="0"/>
              <a:t>komponentten</a:t>
            </a:r>
            <a:r>
              <a:rPr lang="tr-TR" sz="2400" dirty="0" smtClean="0"/>
              <a:t> yalnız birinin bulunması durumu ise </a:t>
            </a:r>
            <a:r>
              <a:rPr lang="tr-TR" sz="2400" dirty="0" err="1" smtClean="0"/>
              <a:t>presarkopeni</a:t>
            </a:r>
            <a:r>
              <a:rPr lang="tr-TR" sz="2400" dirty="0" smtClean="0"/>
              <a:t> olarak tanımlanır.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SARKOPENİ-TANI</a:t>
            </a:r>
            <a:endParaRPr lang="tr-TR" dirty="0"/>
          </a:p>
        </p:txBody>
      </p:sp>
      <p:sp>
        <p:nvSpPr>
          <p:cNvPr id="3" name="2 İçerik Yer Tutucusu"/>
          <p:cNvSpPr>
            <a:spLocks noGrp="1"/>
          </p:cNvSpPr>
          <p:nvPr>
            <p:ph idx="1"/>
          </p:nvPr>
        </p:nvSpPr>
        <p:spPr/>
        <p:txBody>
          <a:bodyPr>
            <a:normAutofit fontScale="77500" lnSpcReduction="20000"/>
          </a:bodyPr>
          <a:lstStyle/>
          <a:p>
            <a:r>
              <a:rPr lang="tr-TR" b="1" dirty="0" smtClean="0">
                <a:solidFill>
                  <a:srgbClr val="C00000"/>
                </a:solidFill>
              </a:rPr>
              <a:t>DEXA:</a:t>
            </a:r>
            <a:r>
              <a:rPr lang="tr-TR" dirty="0" smtClean="0"/>
              <a:t> Kas kütlesinin belirlenmesinde  en güvenilir yöntem </a:t>
            </a:r>
            <a:r>
              <a:rPr lang="tr-TR" dirty="0" err="1" smtClean="0"/>
              <a:t>dual</a:t>
            </a:r>
            <a:r>
              <a:rPr lang="tr-TR" dirty="0" smtClean="0"/>
              <a:t>-enerji X-ray </a:t>
            </a:r>
            <a:r>
              <a:rPr lang="tr-TR" dirty="0" err="1" smtClean="0"/>
              <a:t>absorbtiometry</a:t>
            </a:r>
            <a:r>
              <a:rPr lang="tr-TR" dirty="0" smtClean="0"/>
              <a:t> (DEXA) ölçümüdür. </a:t>
            </a:r>
          </a:p>
          <a:p>
            <a:r>
              <a:rPr lang="tr-TR" b="1" dirty="0" smtClean="0">
                <a:solidFill>
                  <a:srgbClr val="C00000"/>
                </a:solidFill>
              </a:rPr>
              <a:t>MR: </a:t>
            </a:r>
            <a:r>
              <a:rPr lang="tr-TR" dirty="0" smtClean="0"/>
              <a:t>Manyetik rezonans görüntüleme ve bilgisayarlı tomografi de önemli bilgiler vermektedir. </a:t>
            </a:r>
          </a:p>
          <a:p>
            <a:r>
              <a:rPr lang="tr-TR" b="1" dirty="0" err="1">
                <a:solidFill>
                  <a:srgbClr val="C00000"/>
                </a:solidFill>
              </a:rPr>
              <a:t>B</a:t>
            </a:r>
            <a:r>
              <a:rPr lang="tr-TR" b="1" dirty="0" err="1" smtClean="0">
                <a:solidFill>
                  <a:srgbClr val="C00000"/>
                </a:solidFill>
              </a:rPr>
              <a:t>iyoelektriksel</a:t>
            </a:r>
            <a:r>
              <a:rPr lang="tr-TR" b="1" dirty="0" smtClean="0">
                <a:solidFill>
                  <a:srgbClr val="C00000"/>
                </a:solidFill>
              </a:rPr>
              <a:t> empedans </a:t>
            </a:r>
            <a:r>
              <a:rPr lang="tr-TR" dirty="0" smtClean="0"/>
              <a:t>yöntemi kullanılabilir, ancak diğer incelemeler kadar doğru sonuç vermediği unutulmamalıdır.</a:t>
            </a:r>
          </a:p>
          <a:p>
            <a:r>
              <a:rPr lang="tr-TR" b="1" dirty="0" smtClean="0">
                <a:solidFill>
                  <a:srgbClr val="C00000"/>
                </a:solidFill>
              </a:rPr>
              <a:t>Kas gücü ölçümünde </a:t>
            </a:r>
            <a:r>
              <a:rPr lang="tr-TR" dirty="0" smtClean="0"/>
              <a:t>el dinamometreleri veya daha ayrıntılı bilgi veren karmaşık dinamometreler kullanılabilmektedir. </a:t>
            </a:r>
          </a:p>
          <a:p>
            <a:r>
              <a:rPr lang="tr-TR" b="1" dirty="0" smtClean="0">
                <a:solidFill>
                  <a:srgbClr val="C00000"/>
                </a:solidFill>
              </a:rPr>
              <a:t>Yürüme değerlendirmesi için </a:t>
            </a:r>
            <a:r>
              <a:rPr lang="tr-TR" dirty="0" smtClean="0"/>
              <a:t>ise 4 metre olağan yürüme hızı veya kalk ve yürü testleri kullanılabilir. </a:t>
            </a:r>
          </a:p>
          <a:p>
            <a:r>
              <a:rPr lang="tr-TR" dirty="0"/>
              <a:t>S</a:t>
            </a:r>
            <a:r>
              <a:rPr lang="tr-TR" dirty="0" smtClean="0"/>
              <a:t>ağlıklı gençlerin ortalamasının 2 standart sapma altı </a:t>
            </a:r>
            <a:r>
              <a:rPr lang="tr-TR" dirty="0" err="1" smtClean="0"/>
              <a:t>sarkopenik</a:t>
            </a:r>
            <a:r>
              <a:rPr lang="tr-TR" dirty="0" smtClean="0"/>
              <a:t> değer olarak kabul edilebilir .</a:t>
            </a:r>
            <a:endParaRPr lang="tr-T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SARKOPENİ-RİSK FAKTÖRLERİ</a:t>
            </a:r>
            <a:endParaRPr lang="tr-TR" dirty="0"/>
          </a:p>
        </p:txBody>
      </p:sp>
      <p:pic>
        <p:nvPicPr>
          <p:cNvPr id="5122" name="Picture 2"/>
          <p:cNvPicPr>
            <a:picLocks noGrp="1" noChangeAspect="1" noChangeArrowheads="1"/>
          </p:cNvPicPr>
          <p:nvPr>
            <p:ph idx="1"/>
          </p:nvPr>
        </p:nvPicPr>
        <p:blipFill>
          <a:blip r:embed="rId2"/>
          <a:srcRect/>
          <a:stretch>
            <a:fillRect/>
          </a:stretch>
        </p:blipFill>
        <p:spPr bwMode="auto">
          <a:xfrm>
            <a:off x="1402896" y="1600200"/>
            <a:ext cx="6338207"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a:t>
            </a:r>
            <a:endParaRPr lang="tr-TR" dirty="0"/>
          </a:p>
        </p:txBody>
      </p:sp>
      <p:pic>
        <p:nvPicPr>
          <p:cNvPr id="6146" name="Picture 2"/>
          <p:cNvPicPr>
            <a:picLocks noGrp="1" noChangeAspect="1" noChangeArrowheads="1"/>
          </p:cNvPicPr>
          <p:nvPr>
            <p:ph idx="1"/>
          </p:nvPr>
        </p:nvPicPr>
        <p:blipFill>
          <a:blip r:embed="rId2"/>
          <a:srcRect/>
          <a:stretch>
            <a:fillRect/>
          </a:stretch>
        </p:blipFill>
        <p:spPr bwMode="auto">
          <a:xfrm>
            <a:off x="2576512" y="2191544"/>
            <a:ext cx="3990975" cy="3343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ÖĞRENİM HEDEFLERİ</a:t>
            </a:r>
            <a:endParaRPr lang="tr-TR" dirty="0"/>
          </a:p>
        </p:txBody>
      </p:sp>
      <p:sp>
        <p:nvSpPr>
          <p:cNvPr id="3" name="İçerik Yer Tutucusu 2"/>
          <p:cNvSpPr>
            <a:spLocks noGrp="1"/>
          </p:cNvSpPr>
          <p:nvPr>
            <p:ph idx="1"/>
          </p:nvPr>
        </p:nvSpPr>
        <p:spPr/>
        <p:txBody>
          <a:bodyPr/>
          <a:lstStyle/>
          <a:p>
            <a:r>
              <a:rPr lang="tr-TR" dirty="0" err="1" smtClean="0"/>
              <a:t>Geriatrik</a:t>
            </a:r>
            <a:r>
              <a:rPr lang="tr-TR" dirty="0" smtClean="0"/>
              <a:t> </a:t>
            </a:r>
            <a:r>
              <a:rPr lang="tr-TR" dirty="0" err="1" smtClean="0"/>
              <a:t>sondromun</a:t>
            </a:r>
            <a:r>
              <a:rPr lang="tr-TR" dirty="0" smtClean="0"/>
              <a:t> tanımını yapar</a:t>
            </a:r>
          </a:p>
          <a:p>
            <a:r>
              <a:rPr lang="tr-TR" dirty="0" err="1" smtClean="0"/>
              <a:t>Geriatrik</a:t>
            </a:r>
            <a:r>
              <a:rPr lang="tr-TR" dirty="0" smtClean="0"/>
              <a:t> sendromları sayar</a:t>
            </a:r>
          </a:p>
          <a:p>
            <a:r>
              <a:rPr lang="tr-TR" dirty="0" err="1" smtClean="0"/>
              <a:t>Geriatrik</a:t>
            </a:r>
            <a:r>
              <a:rPr lang="tr-TR" dirty="0" smtClean="0"/>
              <a:t> sendrom tanısının konulması aşamalarını sayar</a:t>
            </a:r>
          </a:p>
          <a:p>
            <a:r>
              <a:rPr lang="tr-TR" dirty="0" err="1" smtClean="0"/>
              <a:t>Geriatrik</a:t>
            </a:r>
            <a:r>
              <a:rPr lang="tr-TR" dirty="0" smtClean="0"/>
              <a:t> sendrom tedavisini bilir</a:t>
            </a:r>
            <a:endParaRPr lang="tr-TR" dirty="0"/>
          </a:p>
        </p:txBody>
      </p:sp>
    </p:spTree>
    <p:extLst>
      <p:ext uri="{BB962C8B-B14F-4D97-AF65-F5344CB8AC3E}">
        <p14:creationId xmlns:p14="http://schemas.microsoft.com/office/powerpoint/2010/main" val="2072864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a:t>
            </a:r>
            <a:endParaRPr lang="tr-TR" dirty="0"/>
          </a:p>
        </p:txBody>
      </p:sp>
      <p:pic>
        <p:nvPicPr>
          <p:cNvPr id="7170" name="Picture 2"/>
          <p:cNvPicPr>
            <a:picLocks noGrp="1" noChangeAspect="1" noChangeArrowheads="1"/>
          </p:cNvPicPr>
          <p:nvPr>
            <p:ph idx="1"/>
          </p:nvPr>
        </p:nvPicPr>
        <p:blipFill>
          <a:blip r:embed="rId2"/>
          <a:srcRect/>
          <a:stretch>
            <a:fillRect/>
          </a:stretch>
        </p:blipFill>
        <p:spPr bwMode="auto">
          <a:xfrm>
            <a:off x="1862137" y="2086769"/>
            <a:ext cx="5419725" cy="35528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 SONUÇLARI</a:t>
            </a:r>
            <a:endParaRPr lang="tr-TR" dirty="0"/>
          </a:p>
        </p:txBody>
      </p:sp>
      <p:pic>
        <p:nvPicPr>
          <p:cNvPr id="8194" name="Picture 2"/>
          <p:cNvPicPr>
            <a:picLocks noGrp="1" noChangeAspect="1" noChangeArrowheads="1"/>
          </p:cNvPicPr>
          <p:nvPr>
            <p:ph idx="1"/>
          </p:nvPr>
        </p:nvPicPr>
        <p:blipFill>
          <a:blip r:embed="rId2"/>
          <a:srcRect/>
          <a:stretch>
            <a:fillRect/>
          </a:stretch>
        </p:blipFill>
        <p:spPr bwMode="auto">
          <a:xfrm>
            <a:off x="984812" y="1600200"/>
            <a:ext cx="7174376"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SARKOPENİ-SONUÇLARI</a:t>
            </a:r>
            <a:endParaRPr lang="tr-TR" dirty="0"/>
          </a:p>
        </p:txBody>
      </p:sp>
      <p:pic>
        <p:nvPicPr>
          <p:cNvPr id="9218" name="Picture 2"/>
          <p:cNvPicPr>
            <a:picLocks noGrp="1" noChangeAspect="1" noChangeArrowheads="1"/>
          </p:cNvPicPr>
          <p:nvPr>
            <p:ph idx="1"/>
          </p:nvPr>
        </p:nvPicPr>
        <p:blipFill>
          <a:blip r:embed="rId2"/>
          <a:srcRect/>
          <a:stretch>
            <a:fillRect/>
          </a:stretch>
        </p:blipFill>
        <p:spPr bwMode="auto">
          <a:xfrm>
            <a:off x="1611200" y="1600200"/>
            <a:ext cx="5921600"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SARKOPENİ-ETYOLOJİ</a:t>
            </a:r>
            <a:endParaRPr lang="tr-TR" dirty="0"/>
          </a:p>
        </p:txBody>
      </p:sp>
      <p:sp>
        <p:nvSpPr>
          <p:cNvPr id="3" name="2 İçerik Yer Tutucusu"/>
          <p:cNvSpPr>
            <a:spLocks noGrp="1"/>
          </p:cNvSpPr>
          <p:nvPr>
            <p:ph idx="1"/>
          </p:nvPr>
        </p:nvSpPr>
        <p:spPr/>
        <p:txBody>
          <a:bodyPr>
            <a:normAutofit/>
          </a:bodyPr>
          <a:lstStyle/>
          <a:p>
            <a:r>
              <a:rPr lang="tr-TR" sz="2400" dirty="0" err="1" smtClean="0"/>
              <a:t>Sarkopeni</a:t>
            </a:r>
            <a:r>
              <a:rPr lang="tr-TR" sz="2400" dirty="0" smtClean="0"/>
              <a:t>, yaşlanmanın yanında özellikle proteinden eksik beslenme </a:t>
            </a:r>
            <a:endParaRPr lang="tr-TR" sz="2400" dirty="0"/>
          </a:p>
          <a:p>
            <a:r>
              <a:rPr lang="tr-TR" sz="2400" dirty="0" smtClean="0"/>
              <a:t>Hareketsizlik </a:t>
            </a:r>
          </a:p>
          <a:p>
            <a:r>
              <a:rPr lang="tr-TR" sz="2400" dirty="0"/>
              <a:t>B</a:t>
            </a:r>
            <a:r>
              <a:rPr lang="tr-TR" sz="2400" dirty="0" smtClean="0"/>
              <a:t>üyüme hormonu, testosteron eksikliği </a:t>
            </a:r>
            <a:endParaRPr lang="tr-TR" sz="2400" dirty="0"/>
          </a:p>
          <a:p>
            <a:r>
              <a:rPr lang="tr-TR" sz="2400" dirty="0" smtClean="0"/>
              <a:t>D vitamini </a:t>
            </a:r>
            <a:r>
              <a:rPr lang="tr-TR" sz="2400" dirty="0" err="1" smtClean="0"/>
              <a:t>eksizliği</a:t>
            </a:r>
            <a:endParaRPr lang="tr-TR" sz="2400" dirty="0" smtClean="0"/>
          </a:p>
          <a:p>
            <a:r>
              <a:rPr lang="tr-TR" sz="2400" dirty="0" smtClean="0"/>
              <a:t>Kanser</a:t>
            </a:r>
          </a:p>
          <a:p>
            <a:r>
              <a:rPr lang="tr-TR" sz="2400" dirty="0" smtClean="0"/>
              <a:t>Organ yetmezlikleri</a:t>
            </a:r>
            <a:endParaRPr lang="tr-TR"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a:t>
            </a:r>
            <a:endParaRPr lang="tr-TR" dirty="0"/>
          </a:p>
        </p:txBody>
      </p:sp>
      <p:sp>
        <p:nvSpPr>
          <p:cNvPr id="3" name="2 İçerik Yer Tutucusu"/>
          <p:cNvSpPr>
            <a:spLocks noGrp="1"/>
          </p:cNvSpPr>
          <p:nvPr>
            <p:ph idx="1"/>
          </p:nvPr>
        </p:nvSpPr>
        <p:spPr/>
        <p:txBody>
          <a:bodyPr>
            <a:normAutofit lnSpcReduction="10000"/>
          </a:bodyPr>
          <a:lstStyle/>
          <a:p>
            <a:r>
              <a:rPr lang="tr-TR" sz="2800" dirty="0" err="1" smtClean="0"/>
              <a:t>Sarkopeni</a:t>
            </a:r>
            <a:r>
              <a:rPr lang="tr-TR" sz="2800" dirty="0" smtClean="0"/>
              <a:t> </a:t>
            </a:r>
            <a:r>
              <a:rPr lang="tr-TR" sz="2800" dirty="0" err="1" smtClean="0"/>
              <a:t>oluşlumunda</a:t>
            </a:r>
            <a:r>
              <a:rPr lang="tr-TR" sz="2800" dirty="0" smtClean="0"/>
              <a:t> önemli rol oynayan yaşlıdaki kronik beslenme yetersizliğidir. </a:t>
            </a:r>
          </a:p>
          <a:p>
            <a:r>
              <a:rPr lang="tr-TR" sz="2800" dirty="0" smtClean="0"/>
              <a:t>Yaşlıdaki koku ve tat duyusundaki azalma kötü ağız hijyeni, depresyon ve </a:t>
            </a:r>
            <a:r>
              <a:rPr lang="tr-TR" sz="2800" dirty="0" err="1" smtClean="0"/>
              <a:t>demansın</a:t>
            </a:r>
            <a:r>
              <a:rPr lang="tr-TR" sz="2800" dirty="0" smtClean="0"/>
              <a:t> varlığı ya da kronik hastalıklar, kronik beslenme yetersizliğini artıran nedenlerdir. </a:t>
            </a:r>
          </a:p>
          <a:p>
            <a:r>
              <a:rPr lang="tr-TR" sz="2800" dirty="0"/>
              <a:t>Y</a:t>
            </a:r>
            <a:r>
              <a:rPr lang="tr-TR" sz="2800" dirty="0" smtClean="0"/>
              <a:t>aşlının hastalıkları, kullandığı ilaçlar, kronik </a:t>
            </a:r>
            <a:r>
              <a:rPr lang="tr-TR" sz="2800" dirty="0" err="1" smtClean="0"/>
              <a:t>inflamasyona</a:t>
            </a:r>
            <a:r>
              <a:rPr lang="tr-TR" sz="2800" dirty="0" smtClean="0"/>
              <a:t> bağlı </a:t>
            </a:r>
            <a:r>
              <a:rPr lang="tr-TR" sz="2800" dirty="0" err="1" smtClean="0"/>
              <a:t>katabolik</a:t>
            </a:r>
            <a:r>
              <a:rPr lang="tr-TR" sz="2800" dirty="0" smtClean="0"/>
              <a:t> süreçteki artma,kilo kaybı ve kas kütlesindeki azalma, </a:t>
            </a:r>
            <a:r>
              <a:rPr lang="tr-TR" sz="2800" dirty="0" err="1" smtClean="0"/>
              <a:t>sarkopeni</a:t>
            </a:r>
            <a:r>
              <a:rPr lang="tr-TR" sz="2800" dirty="0" smtClean="0"/>
              <a:t> nedenleri olabilir.</a:t>
            </a:r>
            <a:endParaRPr lang="tr-TR" sz="2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a:t>
            </a:r>
            <a:endParaRPr lang="tr-TR" dirty="0"/>
          </a:p>
        </p:txBody>
      </p:sp>
      <p:sp>
        <p:nvSpPr>
          <p:cNvPr id="3" name="2 İçerik Yer Tutucusu"/>
          <p:cNvSpPr>
            <a:spLocks noGrp="1"/>
          </p:cNvSpPr>
          <p:nvPr>
            <p:ph idx="1"/>
          </p:nvPr>
        </p:nvSpPr>
        <p:spPr/>
        <p:txBody>
          <a:bodyPr>
            <a:normAutofit fontScale="77500" lnSpcReduction="20000"/>
          </a:bodyPr>
          <a:lstStyle/>
          <a:p>
            <a:r>
              <a:rPr lang="tr-TR" dirty="0" err="1" smtClean="0"/>
              <a:t>Sarkopeni</a:t>
            </a:r>
            <a:r>
              <a:rPr lang="tr-TR" dirty="0" smtClean="0"/>
              <a:t>, </a:t>
            </a:r>
            <a:r>
              <a:rPr lang="tr-TR" dirty="0" err="1" smtClean="0"/>
              <a:t>insülin</a:t>
            </a:r>
            <a:r>
              <a:rPr lang="tr-TR" dirty="0" smtClean="0"/>
              <a:t> duyarlılığını, güç ve kuvveti azaltmakta ve en önemlisi istirahat metabolizmasını düşürmektedir. </a:t>
            </a:r>
          </a:p>
          <a:p>
            <a:r>
              <a:rPr lang="tr-TR" dirty="0" smtClean="0"/>
              <a:t>Güç ve kuvvetteki azalma, dengenin bozulması, yaşlıda korkulan düşmeleri ve hareketsizliği kolaylaştırmaktadır. </a:t>
            </a:r>
          </a:p>
          <a:p>
            <a:r>
              <a:rPr lang="tr-TR" dirty="0" smtClean="0"/>
              <a:t>Ayrıca, yaşlıda görülen birçok hastalık, depresyon, </a:t>
            </a:r>
            <a:r>
              <a:rPr lang="tr-TR" dirty="0" err="1" smtClean="0"/>
              <a:t>demans</a:t>
            </a:r>
            <a:r>
              <a:rPr lang="tr-TR" dirty="0" smtClean="0"/>
              <a:t>, ilaçlar, stres, yürüme güçlüğü, sakatlık ve hareketsizliği arttırabilir. </a:t>
            </a:r>
          </a:p>
          <a:p>
            <a:r>
              <a:rPr lang="tr-TR" dirty="0" smtClean="0"/>
              <a:t>Total enerji harcamasındaki azalma, </a:t>
            </a:r>
            <a:r>
              <a:rPr lang="tr-TR" dirty="0" err="1" smtClean="0"/>
              <a:t>anoreksiya</a:t>
            </a:r>
            <a:r>
              <a:rPr lang="tr-TR" dirty="0" smtClean="0"/>
              <a:t>, </a:t>
            </a:r>
            <a:r>
              <a:rPr lang="tr-TR" dirty="0" err="1" smtClean="0"/>
              <a:t>nöroendokrin</a:t>
            </a:r>
            <a:r>
              <a:rPr lang="tr-TR" dirty="0" smtClean="0"/>
              <a:t> düzensizlik, yeniden beslenme yetersizliğine dönüşmekte ve </a:t>
            </a:r>
            <a:r>
              <a:rPr lang="tr-TR" dirty="0" err="1" smtClean="0"/>
              <a:t>sarkopeni</a:t>
            </a:r>
            <a:r>
              <a:rPr lang="tr-TR" dirty="0" smtClean="0"/>
              <a:t> döngüsü yeniden oluşmaktadır.</a:t>
            </a:r>
            <a:endParaRPr lang="tr-T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Uzun süreli </a:t>
            </a:r>
            <a:r>
              <a:rPr lang="tr-TR" dirty="0" err="1" smtClean="0"/>
              <a:t>kohortlardan</a:t>
            </a:r>
            <a:r>
              <a:rPr lang="tr-TR" dirty="0" smtClean="0"/>
              <a:t> biriken verilere göre kırılganlığın da kronik hastalıkların etkin kontrolü, uygun egzersiz programları, yeterli ve uygun beslenme stratejileri ile önlenebileceği görülmektedir.</a:t>
            </a:r>
            <a:endParaRPr lang="tr-T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SARKOPENİ TEDAVİ</a:t>
            </a:r>
            <a:endParaRPr lang="tr-TR" dirty="0"/>
          </a:p>
        </p:txBody>
      </p:sp>
      <p:pic>
        <p:nvPicPr>
          <p:cNvPr id="10242" name="Picture 2"/>
          <p:cNvPicPr>
            <a:picLocks noGrp="1" noChangeAspect="1" noChangeArrowheads="1"/>
          </p:cNvPicPr>
          <p:nvPr>
            <p:ph idx="1"/>
          </p:nvPr>
        </p:nvPicPr>
        <p:blipFill>
          <a:blip r:embed="rId2"/>
          <a:srcRect/>
          <a:stretch>
            <a:fillRect/>
          </a:stretch>
        </p:blipFill>
        <p:spPr bwMode="auto">
          <a:xfrm>
            <a:off x="1053477" y="1600200"/>
            <a:ext cx="7037045" cy="4525963"/>
          </a:xfrm>
          <a:prstGeom prst="rect">
            <a:avLst/>
          </a:prstGeom>
          <a:noFill/>
          <a:ln w="9525">
            <a:noFill/>
            <a:miter lim="800000"/>
            <a:headEnd/>
            <a:tailEnd/>
          </a:ln>
          <a:effectLst/>
        </p:spPr>
      </p:pic>
    </p:spTree>
    <p:extLst>
      <p:ext uri="{BB962C8B-B14F-4D97-AF65-F5344CB8AC3E}">
        <p14:creationId xmlns:p14="http://schemas.microsoft.com/office/powerpoint/2010/main" val="40949155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BASI YARASI</a:t>
            </a:r>
            <a:endParaRPr lang="tr-TR" dirty="0"/>
          </a:p>
        </p:txBody>
      </p:sp>
      <p:sp>
        <p:nvSpPr>
          <p:cNvPr id="3" name="2 İçerik Yer Tutucusu"/>
          <p:cNvSpPr>
            <a:spLocks noGrp="1"/>
          </p:cNvSpPr>
          <p:nvPr>
            <p:ph idx="1"/>
          </p:nvPr>
        </p:nvSpPr>
        <p:spPr/>
        <p:txBody>
          <a:bodyPr/>
          <a:lstStyle/>
          <a:p>
            <a:r>
              <a:rPr lang="tr-TR" dirty="0" smtClean="0"/>
              <a:t>Bası yarası, deri veya deri altı dokularda, sıklıkla kemik çıkıntıların üzerinde basınçla birlikte olan sürtünme ile oluşan lokalize doku hasarı olarak tanımlanmaktadır</a:t>
            </a:r>
          </a:p>
          <a:p>
            <a:r>
              <a:rPr lang="tr-TR" dirty="0" err="1" smtClean="0"/>
              <a:t>İmmobilizasyon</a:t>
            </a:r>
            <a:r>
              <a:rPr lang="tr-TR" dirty="0" smtClean="0"/>
              <a:t>, </a:t>
            </a:r>
            <a:r>
              <a:rPr lang="tr-TR" dirty="0" err="1" smtClean="0"/>
              <a:t>malnütrisyon</a:t>
            </a:r>
            <a:r>
              <a:rPr lang="tr-TR" dirty="0" smtClean="0"/>
              <a:t>, </a:t>
            </a:r>
            <a:r>
              <a:rPr lang="tr-TR" dirty="0" err="1" smtClean="0"/>
              <a:t>intontinans</a:t>
            </a:r>
            <a:r>
              <a:rPr lang="tr-TR" dirty="0" smtClean="0"/>
              <a:t>, </a:t>
            </a:r>
            <a:r>
              <a:rPr lang="tr-TR" dirty="0" err="1" smtClean="0"/>
              <a:t>obesite</a:t>
            </a:r>
            <a:r>
              <a:rPr lang="tr-TR" dirty="0" smtClean="0"/>
              <a:t> riski arttırır.</a:t>
            </a:r>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sz="3600" dirty="0" smtClean="0"/>
              <a:t>BASI YARALARI NEDENLERİ</a:t>
            </a:r>
            <a:endParaRPr lang="tr-TR" sz="3600" dirty="0"/>
          </a:p>
        </p:txBody>
      </p:sp>
      <p:sp>
        <p:nvSpPr>
          <p:cNvPr id="3" name="İçerik Yer Tutucusu 2"/>
          <p:cNvSpPr>
            <a:spLocks noGrp="1"/>
          </p:cNvSpPr>
          <p:nvPr>
            <p:ph idx="1"/>
          </p:nvPr>
        </p:nvSpPr>
        <p:spPr/>
        <p:txBody>
          <a:bodyPr/>
          <a:lstStyle/>
          <a:p>
            <a:endParaRPr lang="tr-T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00808"/>
            <a:ext cx="7658100" cy="430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7057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1026" name="Picture 2"/>
          <p:cNvPicPr>
            <a:picLocks noGrp="1" noChangeAspect="1" noChangeArrowheads="1"/>
          </p:cNvPicPr>
          <p:nvPr>
            <p:ph idx="1"/>
          </p:nvPr>
        </p:nvPicPr>
        <p:blipFill>
          <a:blip r:embed="rId2"/>
          <a:srcRect/>
          <a:stretch>
            <a:fillRect/>
          </a:stretch>
        </p:blipFill>
        <p:spPr bwMode="auto">
          <a:xfrm>
            <a:off x="1659160" y="1600200"/>
            <a:ext cx="5825679" cy="4525963"/>
          </a:xfrm>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394239"/>
            <a:ext cx="4010025" cy="500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8782" y="1394239"/>
            <a:ext cx="4896544" cy="4901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3223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a:bodyPr>
          <a:lstStyle/>
          <a:p>
            <a:r>
              <a:rPr lang="tr-TR" dirty="0"/>
              <a:t>Evre 1-4 </a:t>
            </a:r>
          </a:p>
          <a:p>
            <a:r>
              <a:rPr lang="tr-TR" dirty="0" smtClean="0"/>
              <a:t>“</a:t>
            </a:r>
            <a:r>
              <a:rPr lang="tr-TR" dirty="0" err="1"/>
              <a:t>Evrelendirilemeyen</a:t>
            </a:r>
            <a:r>
              <a:rPr lang="tr-TR" dirty="0"/>
              <a:t> evre’’ ve “şüpheli derin doku hasarı” eklenmiş </a:t>
            </a:r>
            <a:endParaRPr lang="tr-TR" dirty="0" smtClean="0"/>
          </a:p>
          <a:p>
            <a:r>
              <a:rPr lang="tr-TR" dirty="0" smtClean="0"/>
              <a:t> </a:t>
            </a:r>
            <a:r>
              <a:rPr lang="tr-TR" dirty="0"/>
              <a:t>‘’Basınç ülseri’’ yerine Basınç yarası/hasarı’’ </a:t>
            </a:r>
            <a:r>
              <a:rPr lang="tr-TR" dirty="0" smtClean="0"/>
              <a:t>ifadesi</a:t>
            </a:r>
          </a:p>
          <a:p>
            <a:r>
              <a:rPr lang="tr-TR" dirty="0" smtClean="0"/>
              <a:t>Şüpheli </a:t>
            </a:r>
            <a:r>
              <a:rPr lang="tr-TR" dirty="0"/>
              <a:t>derin doku hasarı tanı etiketinden ‘’şüpheli’’ ifadesinin çıkarılması</a:t>
            </a:r>
          </a:p>
        </p:txBody>
      </p:sp>
    </p:spTree>
    <p:extLst>
      <p:ext uri="{BB962C8B-B14F-4D97-AF65-F5344CB8AC3E}">
        <p14:creationId xmlns:p14="http://schemas.microsoft.com/office/powerpoint/2010/main" val="9713918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 y="1225550"/>
            <a:ext cx="8013700" cy="440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58061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BASI YARALARI</a:t>
            </a:r>
            <a:endParaRPr lang="tr-TR" dirty="0"/>
          </a:p>
        </p:txBody>
      </p:sp>
      <p:pic>
        <p:nvPicPr>
          <p:cNvPr id="1026" name="Picture 2"/>
          <p:cNvPicPr>
            <a:picLocks noGrp="1" noChangeAspect="1" noChangeArrowheads="1"/>
          </p:cNvPicPr>
          <p:nvPr>
            <p:ph idx="1"/>
          </p:nvPr>
        </p:nvPicPr>
        <p:blipFill>
          <a:blip r:embed="rId2"/>
          <a:srcRect/>
          <a:stretch>
            <a:fillRect/>
          </a:stretch>
        </p:blipFill>
        <p:spPr bwMode="auto">
          <a:xfrm>
            <a:off x="1142976" y="1714487"/>
            <a:ext cx="6143668" cy="4786347"/>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BASI YARALARI</a:t>
            </a:r>
            <a:endParaRPr lang="tr-TR" dirty="0"/>
          </a:p>
        </p:txBody>
      </p:sp>
      <p:sp>
        <p:nvSpPr>
          <p:cNvPr id="3" name="2 İçerik Yer Tutucusu"/>
          <p:cNvSpPr>
            <a:spLocks noGrp="1"/>
          </p:cNvSpPr>
          <p:nvPr>
            <p:ph idx="1"/>
          </p:nvPr>
        </p:nvSpPr>
        <p:spPr/>
        <p:txBody>
          <a:bodyPr>
            <a:noAutofit/>
          </a:bodyPr>
          <a:lstStyle/>
          <a:p>
            <a:r>
              <a:rPr lang="tr-TR" sz="2400" dirty="0" smtClean="0"/>
              <a:t>Öncelikle yüksek risk altındaki hastaların erkenden belirlenmeleri ve gerekli önlemler alınmalı ve bası yarası gelişimi açısından yakın takip edilmeleri gerekmektedir. </a:t>
            </a:r>
          </a:p>
          <a:p>
            <a:r>
              <a:rPr lang="tr-TR" sz="2400" dirty="0" smtClean="0"/>
              <a:t>Bası yarasının önlenmesinde, bası yarasına has girişimlerin basitleştirilmesi ve standardizasyonu, </a:t>
            </a:r>
            <a:r>
              <a:rPr lang="tr-TR" sz="2400" dirty="0" err="1" smtClean="0"/>
              <a:t>multidisipliner</a:t>
            </a:r>
            <a:r>
              <a:rPr lang="tr-TR" sz="2400" dirty="0" smtClean="0"/>
              <a:t> takımların takibi, hastaya göre ayarlanmış cilt destekleri, personelin sürekli eğitilmesi, sık pozisyon değişimi, basınç azaltıcı tedbirler, </a:t>
            </a:r>
            <a:r>
              <a:rPr lang="tr-TR" sz="2400" dirty="0" err="1" smtClean="0"/>
              <a:t>nutrisyon</a:t>
            </a:r>
            <a:r>
              <a:rPr lang="tr-TR" sz="2400" dirty="0" smtClean="0"/>
              <a:t> durumunun optimize edilmesi ve </a:t>
            </a:r>
            <a:r>
              <a:rPr lang="tr-TR" sz="2400" dirty="0" err="1" smtClean="0"/>
              <a:t>sakral</a:t>
            </a:r>
            <a:r>
              <a:rPr lang="tr-TR" sz="2400" dirty="0" smtClean="0"/>
              <a:t> cildin nemli tutulmasıdır</a:t>
            </a:r>
            <a:endParaRPr lang="tr-TR" sz="2400" dirty="0"/>
          </a:p>
        </p:txBody>
      </p:sp>
    </p:spTree>
    <p:extLst>
      <p:ext uri="{BB962C8B-B14F-4D97-AF65-F5344CB8AC3E}">
        <p14:creationId xmlns:p14="http://schemas.microsoft.com/office/powerpoint/2010/main" val="37470889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RİSK DEĞERLENDİRMESİ</a:t>
            </a:r>
            <a:endParaRPr lang="tr-TR"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556792"/>
            <a:ext cx="7272808"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56246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pPr marL="0" indent="0">
              <a:buNone/>
            </a:pPr>
            <a:endParaRPr lang="tr-TR" dirty="0"/>
          </a:p>
          <a:p>
            <a:pPr marL="0" indent="0">
              <a:buNone/>
            </a:pPr>
            <a:endParaRPr lang="tr-TR" dirty="0" smtClean="0"/>
          </a:p>
          <a:p>
            <a:pPr marL="0" indent="0">
              <a:buNone/>
            </a:pPr>
            <a:endParaRPr lang="tr-TR" dirty="0"/>
          </a:p>
          <a:p>
            <a:pPr marL="0" indent="0">
              <a:buNone/>
            </a:pPr>
            <a:r>
              <a:rPr lang="tr-TR" dirty="0"/>
              <a:t> </a:t>
            </a:r>
            <a:r>
              <a:rPr lang="tr-TR" dirty="0" smtClean="0"/>
              <a:t>                                                                  </a:t>
            </a:r>
            <a:r>
              <a:rPr lang="tr-TR" b="1" dirty="0" smtClean="0">
                <a:solidFill>
                  <a:srgbClr val="C00000"/>
                </a:solidFill>
                <a:latin typeface="Eras Medium ITC" pitchFamily="34" charset="0"/>
              </a:rPr>
              <a:t>TEDAVİ</a:t>
            </a:r>
            <a:endParaRPr lang="tr-TR" b="1" dirty="0">
              <a:solidFill>
                <a:srgbClr val="C00000"/>
              </a:solidFill>
              <a:latin typeface="Eras Medium ITC" pitchFamily="34" charset="0"/>
            </a:endParaRPr>
          </a:p>
          <a:p>
            <a:r>
              <a:rPr lang="tr-TR" dirty="0" smtClean="0"/>
              <a:t>                                                           </a:t>
            </a:r>
            <a:endParaRPr lang="tr-T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68760"/>
            <a:ext cx="6095975" cy="4694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76077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BASI YARASI</a:t>
            </a:r>
            <a:endParaRPr lang="tr-TR"/>
          </a:p>
        </p:txBody>
      </p:sp>
      <p:sp>
        <p:nvSpPr>
          <p:cNvPr id="3" name="2 İçerik Yer Tutucusu"/>
          <p:cNvSpPr>
            <a:spLocks noGrp="1"/>
          </p:cNvSpPr>
          <p:nvPr>
            <p:ph idx="1"/>
          </p:nvPr>
        </p:nvSpPr>
        <p:spPr/>
        <p:txBody>
          <a:bodyPr>
            <a:noAutofit/>
          </a:bodyPr>
          <a:lstStyle/>
          <a:p>
            <a:r>
              <a:rPr lang="tr-TR" sz="2400" dirty="0" smtClean="0"/>
              <a:t>Evre 1 ve 2 bası yaralarında basıncın ortadan kaldırılması çoğu zaman yeterli olmaktayken, evre 3 ve 4 bası yaralarında sıklıkla </a:t>
            </a:r>
            <a:r>
              <a:rPr lang="tr-TR" sz="2400" dirty="0" err="1" smtClean="0"/>
              <a:t>debritman</a:t>
            </a:r>
            <a:r>
              <a:rPr lang="tr-TR" sz="2400" dirty="0" smtClean="0"/>
              <a:t> gerekmektedir. </a:t>
            </a:r>
          </a:p>
          <a:p>
            <a:r>
              <a:rPr lang="tr-TR" sz="2400" dirty="0" smtClean="0"/>
              <a:t>Bası yaralarının tedavisinde yara temizlik solüsyonları (</a:t>
            </a:r>
            <a:r>
              <a:rPr lang="tr-TR" sz="2400" dirty="0" err="1" smtClean="0"/>
              <a:t>povidon</a:t>
            </a:r>
            <a:r>
              <a:rPr lang="tr-TR" sz="2400" dirty="0" smtClean="0"/>
              <a:t> </a:t>
            </a:r>
            <a:r>
              <a:rPr lang="tr-TR" sz="2400" dirty="0" err="1" smtClean="0"/>
              <a:t>iyodin</a:t>
            </a:r>
            <a:r>
              <a:rPr lang="tr-TR" sz="2400" dirty="0" smtClean="0"/>
              <a:t>, asetik asit, sodyum </a:t>
            </a:r>
            <a:r>
              <a:rPr lang="tr-TR" sz="2400" dirty="0" err="1" smtClean="0"/>
              <a:t>hipoklorid</a:t>
            </a:r>
            <a:r>
              <a:rPr lang="tr-TR" sz="2400" dirty="0" smtClean="0"/>
              <a:t>), </a:t>
            </a:r>
            <a:r>
              <a:rPr lang="tr-TR" sz="2400" dirty="0" err="1" smtClean="0"/>
              <a:t>debritman</a:t>
            </a:r>
            <a:r>
              <a:rPr lang="tr-TR" sz="2400" dirty="0" smtClean="0"/>
              <a:t> (mekanik, cerrahi), yara örtüleri (transparan film, </a:t>
            </a:r>
            <a:r>
              <a:rPr lang="tr-TR" sz="2400" dirty="0" err="1" smtClean="0"/>
              <a:t>hidrojel</a:t>
            </a:r>
            <a:r>
              <a:rPr lang="tr-TR" sz="2400" dirty="0" smtClean="0"/>
              <a:t>, </a:t>
            </a:r>
            <a:r>
              <a:rPr lang="tr-TR" sz="2400" dirty="0" err="1" smtClean="0"/>
              <a:t>hidrokolloid</a:t>
            </a:r>
            <a:r>
              <a:rPr lang="tr-TR" sz="2400" dirty="0" smtClean="0"/>
              <a:t>, </a:t>
            </a:r>
            <a:r>
              <a:rPr lang="tr-TR" sz="2400" dirty="0" err="1" smtClean="0"/>
              <a:t>alginat</a:t>
            </a:r>
            <a:r>
              <a:rPr lang="tr-TR" sz="2400" dirty="0" smtClean="0"/>
              <a:t>, köpükler, </a:t>
            </a:r>
            <a:r>
              <a:rPr lang="tr-TR" sz="2400" dirty="0" err="1" smtClean="0"/>
              <a:t>kollajen</a:t>
            </a:r>
            <a:r>
              <a:rPr lang="tr-TR" sz="2400" dirty="0" smtClean="0"/>
              <a:t>), vakum tedavisi, </a:t>
            </a:r>
            <a:r>
              <a:rPr lang="tr-TR" sz="2400" dirty="0" err="1" smtClean="0"/>
              <a:t>elektirik</a:t>
            </a:r>
            <a:r>
              <a:rPr lang="tr-TR" sz="2400" dirty="0" smtClean="0"/>
              <a:t> </a:t>
            </a:r>
            <a:r>
              <a:rPr lang="tr-TR" sz="2400" dirty="0" err="1" smtClean="0"/>
              <a:t>stimülasyonu</a:t>
            </a:r>
            <a:r>
              <a:rPr lang="tr-TR" sz="2400" dirty="0" smtClean="0"/>
              <a:t>, </a:t>
            </a:r>
            <a:r>
              <a:rPr lang="tr-TR" sz="2400" dirty="0" err="1" smtClean="0"/>
              <a:t>hiperbarik</a:t>
            </a:r>
            <a:r>
              <a:rPr lang="tr-TR" sz="2400" dirty="0" smtClean="0"/>
              <a:t> oksijen, </a:t>
            </a:r>
            <a:r>
              <a:rPr lang="tr-TR" sz="2400" dirty="0" err="1" smtClean="0"/>
              <a:t>irrigasyon</a:t>
            </a:r>
            <a:r>
              <a:rPr lang="tr-TR" sz="2400" dirty="0" smtClean="0"/>
              <a:t> sistemi, kök hücre teknolojileri... </a:t>
            </a:r>
          </a:p>
          <a:p>
            <a:endParaRPr lang="tr-TR"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ÜRİNER İNKONTİNANS</a:t>
            </a:r>
            <a:endParaRPr lang="tr-TR" dirty="0"/>
          </a:p>
        </p:txBody>
      </p:sp>
      <p:sp>
        <p:nvSpPr>
          <p:cNvPr id="3" name="2 İçerik Yer Tutucusu"/>
          <p:cNvSpPr>
            <a:spLocks noGrp="1"/>
          </p:cNvSpPr>
          <p:nvPr>
            <p:ph idx="1"/>
          </p:nvPr>
        </p:nvSpPr>
        <p:spPr/>
        <p:txBody>
          <a:bodyPr>
            <a:normAutofit fontScale="77500" lnSpcReduction="20000"/>
          </a:bodyPr>
          <a:lstStyle/>
          <a:p>
            <a:r>
              <a:rPr lang="tr-TR" dirty="0" err="1" smtClean="0"/>
              <a:t>Üriner</a:t>
            </a:r>
            <a:r>
              <a:rPr lang="tr-TR" dirty="0" smtClean="0"/>
              <a:t> </a:t>
            </a:r>
            <a:r>
              <a:rPr lang="tr-TR" dirty="0" err="1" smtClean="0"/>
              <a:t>inkontinans</a:t>
            </a:r>
            <a:r>
              <a:rPr lang="tr-TR" dirty="0" smtClean="0"/>
              <a:t> yaşlanma ile birlikte sıklığı artan önemli bir </a:t>
            </a:r>
            <a:r>
              <a:rPr lang="tr-TR" dirty="0" err="1" smtClean="0"/>
              <a:t>GS’dir</a:t>
            </a:r>
            <a:r>
              <a:rPr lang="tr-TR" dirty="0" smtClean="0"/>
              <a:t>. </a:t>
            </a:r>
          </a:p>
          <a:p>
            <a:r>
              <a:rPr lang="tr-TR" dirty="0" smtClean="0"/>
              <a:t>Genellikle hasta tarafından belirtilmek istenmediği için tespit edilmesi zordur. </a:t>
            </a:r>
          </a:p>
          <a:p>
            <a:r>
              <a:rPr lang="tr-TR" dirty="0" smtClean="0"/>
              <a:t>Uluslararası </a:t>
            </a:r>
            <a:r>
              <a:rPr lang="tr-TR" dirty="0" err="1" smtClean="0"/>
              <a:t>Kontinans</a:t>
            </a:r>
            <a:r>
              <a:rPr lang="tr-TR" dirty="0" smtClean="0"/>
              <a:t> Derneğinin tanımına göre miktarı ne olursa olsun her türlü istemsiz idrar kaçırma durumu </a:t>
            </a:r>
            <a:r>
              <a:rPr lang="tr-TR" dirty="0" err="1" smtClean="0"/>
              <a:t>üriner</a:t>
            </a:r>
            <a:r>
              <a:rPr lang="tr-TR" dirty="0" smtClean="0"/>
              <a:t> </a:t>
            </a:r>
            <a:r>
              <a:rPr lang="tr-TR" dirty="0" err="1" smtClean="0"/>
              <a:t>inkontinans</a:t>
            </a:r>
            <a:r>
              <a:rPr lang="tr-TR" dirty="0" smtClean="0"/>
              <a:t> olarak tanımlanır. </a:t>
            </a:r>
          </a:p>
          <a:p>
            <a:r>
              <a:rPr lang="tr-TR" dirty="0" smtClean="0"/>
              <a:t>Altmış yaş ve üzeri hastalarda </a:t>
            </a:r>
            <a:r>
              <a:rPr lang="tr-TR" dirty="0" err="1" smtClean="0"/>
              <a:t>prevalansı</a:t>
            </a:r>
            <a:r>
              <a:rPr lang="tr-TR" dirty="0" smtClean="0"/>
              <a:t> % 8-18 arasında değişmektedir. </a:t>
            </a:r>
          </a:p>
          <a:p>
            <a:r>
              <a:rPr lang="tr-TR" dirty="0" smtClean="0"/>
              <a:t>Kadınlarda erkeklere göre 2 kat daha fazla görülür. </a:t>
            </a:r>
          </a:p>
          <a:p>
            <a:r>
              <a:rPr lang="tr-TR" dirty="0" err="1" smtClean="0"/>
              <a:t>İnkontinans</a:t>
            </a:r>
            <a:r>
              <a:rPr lang="tr-TR" dirty="0" smtClean="0"/>
              <a:t> sıklığı hastanede yatanlarda %40-70’lere, bakımevlerinde yaşayanlarda ise % 40-50’lere ulaşmaktadır</a:t>
            </a:r>
            <a:endParaRPr lang="tr-T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0"/>
            <a:ext cx="1800200" cy="1512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484785"/>
            <a:ext cx="7560840"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0782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GİRİŞ</a:t>
            </a:r>
            <a:endParaRPr lang="tr-TR" dirty="0"/>
          </a:p>
        </p:txBody>
      </p:sp>
      <p:sp>
        <p:nvSpPr>
          <p:cNvPr id="3" name="2 İçerik Yer Tutucusu"/>
          <p:cNvSpPr>
            <a:spLocks noGrp="1"/>
          </p:cNvSpPr>
          <p:nvPr>
            <p:ph idx="1"/>
          </p:nvPr>
        </p:nvSpPr>
        <p:spPr/>
        <p:txBody>
          <a:bodyPr>
            <a:normAutofit lnSpcReduction="10000"/>
          </a:bodyPr>
          <a:lstStyle/>
          <a:p>
            <a:r>
              <a:rPr lang="tr-TR" dirty="0" smtClean="0"/>
              <a:t>Hastalıkların tedavisindeki gelişmeler, bulaşıcı hastalıklarla başarılı mücadele, yaşam koşullarında düzelme gibi nedenlerle  doğumla beklenen yaşam süresi uzamakta.</a:t>
            </a:r>
          </a:p>
          <a:p>
            <a:r>
              <a:rPr lang="tr-TR" dirty="0" smtClean="0"/>
              <a:t>Dünya’da olduğu gibi ülkemizde de yaşlı nüfus hızla artmaktadır. </a:t>
            </a:r>
          </a:p>
          <a:p>
            <a:r>
              <a:rPr lang="tr-TR" dirty="0" smtClean="0"/>
              <a:t>Türkiye İstatistik Kurumu 2011 verilerine göre ülkemizdeki yaşlı nüfus, tüm nüfusun %7.35’ni oluşturmaktadır.</a:t>
            </a:r>
            <a:endParaRPr lang="tr-T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TEDAVİ</a:t>
            </a:r>
            <a:endParaRPr lang="tr-TR" dirty="0"/>
          </a:p>
        </p:txBody>
      </p:sp>
      <p:sp>
        <p:nvSpPr>
          <p:cNvPr id="3" name="2 İçerik Yer Tutucusu"/>
          <p:cNvSpPr>
            <a:spLocks noGrp="1"/>
          </p:cNvSpPr>
          <p:nvPr>
            <p:ph idx="1"/>
          </p:nvPr>
        </p:nvSpPr>
        <p:spPr/>
        <p:txBody>
          <a:bodyPr/>
          <a:lstStyle/>
          <a:p>
            <a:r>
              <a:rPr lang="tr-TR" dirty="0" smtClean="0"/>
              <a:t>Geçici </a:t>
            </a:r>
            <a:r>
              <a:rPr lang="tr-TR" dirty="0" err="1" smtClean="0"/>
              <a:t>inkontinans</a:t>
            </a:r>
            <a:r>
              <a:rPr lang="tr-TR" dirty="0" smtClean="0"/>
              <a:t> düşünülüyorsa altta yatan neden tedavi edilmelidir. </a:t>
            </a:r>
          </a:p>
          <a:p>
            <a:r>
              <a:rPr lang="tr-TR" dirty="0" err="1" smtClean="0"/>
              <a:t>Noktürnal</a:t>
            </a:r>
            <a:r>
              <a:rPr lang="tr-TR" dirty="0" smtClean="0"/>
              <a:t> </a:t>
            </a:r>
            <a:r>
              <a:rPr lang="tr-TR" dirty="0" err="1" smtClean="0"/>
              <a:t>inkontinans</a:t>
            </a:r>
            <a:r>
              <a:rPr lang="tr-TR" dirty="0" smtClean="0"/>
              <a:t> tedavisinde akşam sıvı alımının kesilmesi ve </a:t>
            </a:r>
            <a:r>
              <a:rPr lang="tr-TR" dirty="0" err="1" smtClean="0"/>
              <a:t>diüretik</a:t>
            </a:r>
            <a:r>
              <a:rPr lang="tr-TR" dirty="0" smtClean="0"/>
              <a:t> dozlarının daha erkene kaydırılması yararlı olabilir. </a:t>
            </a:r>
          </a:p>
          <a:p>
            <a:r>
              <a:rPr lang="tr-TR" dirty="0" smtClean="0"/>
              <a:t>Ayrıca kan şekeri yüksek seyreden hastalarda diyabet düzenlenmesi </a:t>
            </a:r>
            <a:r>
              <a:rPr lang="tr-TR" dirty="0" err="1" smtClean="0"/>
              <a:t>inkontinansta</a:t>
            </a:r>
            <a:r>
              <a:rPr lang="tr-TR" dirty="0" smtClean="0"/>
              <a:t> düzelme sağlayabilir. </a:t>
            </a:r>
          </a:p>
          <a:p>
            <a:endParaRPr lang="tr-T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TEDAVİ</a:t>
            </a:r>
            <a:endParaRPr lang="tr-TR" dirty="0"/>
          </a:p>
        </p:txBody>
      </p:sp>
      <p:sp>
        <p:nvSpPr>
          <p:cNvPr id="3" name="2 İçerik Yer Tutucusu"/>
          <p:cNvSpPr>
            <a:spLocks noGrp="1"/>
          </p:cNvSpPr>
          <p:nvPr>
            <p:ph idx="1"/>
          </p:nvPr>
        </p:nvSpPr>
        <p:spPr/>
        <p:txBody>
          <a:bodyPr/>
          <a:lstStyle/>
          <a:p>
            <a:r>
              <a:rPr lang="tr-TR" dirty="0" smtClean="0"/>
              <a:t>Sıkışma tipi </a:t>
            </a:r>
            <a:r>
              <a:rPr lang="tr-TR" dirty="0" err="1" smtClean="0"/>
              <a:t>inkontinans</a:t>
            </a:r>
            <a:r>
              <a:rPr lang="tr-TR" dirty="0" smtClean="0"/>
              <a:t> tedavisinde; öncelikle davranış tedavileri uygulanmalıdır. </a:t>
            </a:r>
          </a:p>
          <a:p>
            <a:r>
              <a:rPr lang="tr-TR" dirty="0" smtClean="0"/>
              <a:t>Hasta </a:t>
            </a:r>
            <a:r>
              <a:rPr lang="tr-TR" dirty="0" err="1" smtClean="0"/>
              <a:t>koopere</a:t>
            </a:r>
            <a:r>
              <a:rPr lang="tr-TR" dirty="0" smtClean="0"/>
              <a:t> olabiliyorsa mesane çalıştırma teknikleri idrar yapma aralığını uzatacaktır.</a:t>
            </a:r>
          </a:p>
          <a:p>
            <a:r>
              <a:rPr lang="tr-TR" dirty="0" smtClean="0"/>
              <a:t>Eğer hasta </a:t>
            </a:r>
            <a:r>
              <a:rPr lang="tr-TR" dirty="0" err="1" smtClean="0"/>
              <a:t>koopere</a:t>
            </a:r>
            <a:r>
              <a:rPr lang="tr-TR" dirty="0" smtClean="0"/>
              <a:t> olamıyorsa hastaya tuvalet gereksinimi olup olmadığı, iki saatte bir sorulur ve eğer gereksinimi varsa tuvalete giderken eşlik edilir. </a:t>
            </a:r>
          </a:p>
          <a:p>
            <a:endParaRPr lang="tr-T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TEDAVİ</a:t>
            </a:r>
            <a:endParaRPr lang="tr-TR" dirty="0"/>
          </a:p>
        </p:txBody>
      </p:sp>
      <p:sp>
        <p:nvSpPr>
          <p:cNvPr id="3" name="2 İçerik Yer Tutucusu"/>
          <p:cNvSpPr>
            <a:spLocks noGrp="1"/>
          </p:cNvSpPr>
          <p:nvPr>
            <p:ph idx="1"/>
          </p:nvPr>
        </p:nvSpPr>
        <p:spPr/>
        <p:txBody>
          <a:bodyPr/>
          <a:lstStyle/>
          <a:p>
            <a:r>
              <a:rPr lang="tr-TR" dirty="0" smtClean="0"/>
              <a:t>Stres </a:t>
            </a:r>
            <a:r>
              <a:rPr lang="tr-TR" dirty="0" err="1" smtClean="0"/>
              <a:t>inkontinansın</a:t>
            </a:r>
            <a:r>
              <a:rPr lang="tr-TR" dirty="0" smtClean="0"/>
              <a:t> etkin bir medikal tedavisi yoktur. </a:t>
            </a:r>
          </a:p>
          <a:p>
            <a:r>
              <a:rPr lang="tr-TR" dirty="0" smtClean="0"/>
              <a:t>Konservatif tedavi (kilo verilmesi, öksürük varsa tedavisi, kaçağı önlemek için </a:t>
            </a:r>
            <a:r>
              <a:rPr lang="tr-TR" dirty="0" err="1" smtClean="0"/>
              <a:t>pelvik</a:t>
            </a:r>
            <a:r>
              <a:rPr lang="tr-TR" dirty="0" smtClean="0"/>
              <a:t> kasların </a:t>
            </a:r>
            <a:r>
              <a:rPr lang="tr-TR" dirty="0" err="1" smtClean="0"/>
              <a:t>Kegel</a:t>
            </a:r>
            <a:r>
              <a:rPr lang="tr-TR" dirty="0" smtClean="0"/>
              <a:t> egzersizleri ile güçlendirilmesi veya bacakların çapraz yapılması gibi fiziksel manevralar, tampon kullanımı) uygulanabilir. </a:t>
            </a:r>
          </a:p>
          <a:p>
            <a:endParaRPr lang="tr-T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DÜŞMELER</a:t>
            </a:r>
            <a:endParaRPr lang="tr-TR" dirty="0"/>
          </a:p>
        </p:txBody>
      </p:sp>
      <p:sp>
        <p:nvSpPr>
          <p:cNvPr id="3" name="2 İçerik Yer Tutucusu"/>
          <p:cNvSpPr>
            <a:spLocks noGrp="1"/>
          </p:cNvSpPr>
          <p:nvPr>
            <p:ph idx="1"/>
          </p:nvPr>
        </p:nvSpPr>
        <p:spPr/>
        <p:txBody>
          <a:bodyPr>
            <a:normAutofit lnSpcReduction="10000"/>
          </a:bodyPr>
          <a:lstStyle/>
          <a:p>
            <a:r>
              <a:rPr lang="tr-TR" dirty="0" smtClean="0"/>
              <a:t>Yaşlıların 1/3’inden fazlası, her yıl düşmektedir ve bunların yarısında düşmeler tekrarlayıcıdır.</a:t>
            </a:r>
          </a:p>
          <a:p>
            <a:r>
              <a:rPr lang="tr-TR" dirty="0" smtClean="0"/>
              <a:t>Düşmeye neden olan faktörler; kas güçsüzlüğü, düşme öyküsü, yürüme sorunları, denge problemleri, yardımcı cihaz kullanımı, </a:t>
            </a:r>
            <a:r>
              <a:rPr lang="tr-TR" dirty="0" err="1" smtClean="0"/>
              <a:t>artrit</a:t>
            </a:r>
            <a:r>
              <a:rPr lang="tr-TR" dirty="0" smtClean="0"/>
              <a:t>, depresyon, </a:t>
            </a:r>
            <a:r>
              <a:rPr lang="tr-TR" dirty="0" err="1" smtClean="0"/>
              <a:t>ortostatik</a:t>
            </a:r>
            <a:r>
              <a:rPr lang="tr-TR" dirty="0" smtClean="0"/>
              <a:t> hipotansiyon, kognitif fonksiyon bozuklukları, görme sorunları, günlük yaşam aktivitelerinde bozulma ve </a:t>
            </a:r>
            <a:r>
              <a:rPr lang="tr-TR" dirty="0" err="1" smtClean="0"/>
              <a:t>polifarmasidir</a:t>
            </a:r>
            <a:endParaRPr lang="tr-T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DÜŞMELER</a:t>
            </a:r>
            <a:endParaRPr lang="tr-TR"/>
          </a:p>
        </p:txBody>
      </p:sp>
      <p:sp>
        <p:nvSpPr>
          <p:cNvPr id="3" name="2 İçerik Yer Tutucusu"/>
          <p:cNvSpPr>
            <a:spLocks noGrp="1"/>
          </p:cNvSpPr>
          <p:nvPr>
            <p:ph idx="1"/>
          </p:nvPr>
        </p:nvSpPr>
        <p:spPr/>
        <p:txBody>
          <a:bodyPr>
            <a:normAutofit fontScale="70000" lnSpcReduction="20000"/>
          </a:bodyPr>
          <a:lstStyle/>
          <a:p>
            <a:r>
              <a:rPr lang="tr-TR" dirty="0" smtClean="0"/>
              <a:t>Tüm yaşlılar ve yakınları bilgilendirilmelidir. </a:t>
            </a:r>
          </a:p>
          <a:p>
            <a:r>
              <a:rPr lang="tr-TR" dirty="0" smtClean="0"/>
              <a:t>İlaçların gözden geçirilmesi ve özellikle gerekli olmayan ilaçların kesilmesi gerekebilir(</a:t>
            </a:r>
            <a:r>
              <a:rPr lang="tr-TR" dirty="0" err="1" smtClean="0"/>
              <a:t>antiaritmik</a:t>
            </a:r>
            <a:r>
              <a:rPr lang="tr-TR" dirty="0" smtClean="0"/>
              <a:t>, </a:t>
            </a:r>
            <a:r>
              <a:rPr lang="tr-TR" dirty="0" err="1" smtClean="0"/>
              <a:t>antihipertansif</a:t>
            </a:r>
            <a:r>
              <a:rPr lang="tr-TR" dirty="0" smtClean="0"/>
              <a:t> ve </a:t>
            </a:r>
            <a:r>
              <a:rPr lang="tr-TR" dirty="0" err="1" smtClean="0"/>
              <a:t>psikotropik</a:t>
            </a:r>
            <a:r>
              <a:rPr lang="tr-TR" dirty="0" smtClean="0"/>
              <a:t> ).</a:t>
            </a:r>
          </a:p>
          <a:p>
            <a:r>
              <a:rPr lang="tr-TR" dirty="0" err="1"/>
              <a:t>p</a:t>
            </a:r>
            <a:r>
              <a:rPr lang="tr-TR" dirty="0" err="1" smtClean="0"/>
              <a:t>ostüral</a:t>
            </a:r>
            <a:r>
              <a:rPr lang="tr-TR" dirty="0" smtClean="0"/>
              <a:t> hipotansiyon araştırılmalı, saptanırsa etiyolojisi araştırılmalı, ilaçları gözden geçirilmelidir.</a:t>
            </a:r>
          </a:p>
          <a:p>
            <a:r>
              <a:rPr lang="tr-TR" dirty="0" smtClean="0"/>
              <a:t>Özellikle yemekten sonraki 30-60 </a:t>
            </a:r>
            <a:r>
              <a:rPr lang="tr-TR" dirty="0" err="1" smtClean="0"/>
              <a:t>dk</a:t>
            </a:r>
            <a:r>
              <a:rPr lang="tr-TR" dirty="0" smtClean="0"/>
              <a:t>.’</a:t>
            </a:r>
            <a:r>
              <a:rPr lang="tr-TR" dirty="0" err="1" smtClean="0"/>
              <a:t>lık</a:t>
            </a:r>
            <a:r>
              <a:rPr lang="tr-TR" dirty="0" smtClean="0"/>
              <a:t> sürede hızlı ayağa kalkılması </a:t>
            </a:r>
            <a:r>
              <a:rPr lang="tr-TR" dirty="0" err="1" smtClean="0"/>
              <a:t>ortostatik</a:t>
            </a:r>
            <a:r>
              <a:rPr lang="tr-TR" dirty="0" smtClean="0"/>
              <a:t> hipotansiyona neden olabilir.</a:t>
            </a:r>
          </a:p>
          <a:p>
            <a:r>
              <a:rPr lang="tr-TR" dirty="0"/>
              <a:t>E</a:t>
            </a:r>
            <a:r>
              <a:rPr lang="tr-TR" dirty="0" smtClean="0"/>
              <a:t>v içi düşmelerin önlenmesi için gece koridor ışığının açık bırakılması, banyoda kaydırmaz zemin temin edilmesi, sık kullanılan mutfak eşyalarının kolay erişilebilecek yerlere konması ve düşmeyi tetikleyebilecek yerdeki kablo ve oyuncak gibi eşyalar.. </a:t>
            </a:r>
          </a:p>
          <a:p>
            <a:r>
              <a:rPr lang="tr-TR" dirty="0" smtClean="0"/>
              <a:t>Denge sorunu veya kas güçsüzlüğü saptanan hastalar denge ve kas güçlendirici egzersizlerden yararlanabilirler</a:t>
            </a:r>
            <a:endParaRPr lang="tr-T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MALNÜTRİSYON</a:t>
            </a:r>
            <a:endParaRPr lang="tr-TR" dirty="0"/>
          </a:p>
        </p:txBody>
      </p:sp>
      <p:sp>
        <p:nvSpPr>
          <p:cNvPr id="3" name="2 İçerik Yer Tutucusu"/>
          <p:cNvSpPr>
            <a:spLocks noGrp="1"/>
          </p:cNvSpPr>
          <p:nvPr>
            <p:ph idx="1"/>
          </p:nvPr>
        </p:nvSpPr>
        <p:spPr/>
        <p:txBody>
          <a:bodyPr/>
          <a:lstStyle/>
          <a:p>
            <a:r>
              <a:rPr lang="tr-TR" dirty="0" smtClean="0"/>
              <a:t>Toplumda yaşayan yaşlı </a:t>
            </a:r>
            <a:r>
              <a:rPr lang="tr-TR" dirty="0" err="1" smtClean="0"/>
              <a:t>populasyonda</a:t>
            </a:r>
            <a:r>
              <a:rPr lang="tr-TR" dirty="0" smtClean="0"/>
              <a:t> </a:t>
            </a:r>
            <a:r>
              <a:rPr lang="tr-TR" dirty="0" err="1" smtClean="0"/>
              <a:t>malnutrisyon</a:t>
            </a:r>
            <a:r>
              <a:rPr lang="tr-TR" dirty="0" smtClean="0"/>
              <a:t> oranları farklı kaynaklarda %5-15 arasında.</a:t>
            </a:r>
          </a:p>
          <a:p>
            <a:r>
              <a:rPr lang="tr-TR" dirty="0" smtClean="0"/>
              <a:t>Hastanede yatan hastada ve huzurevinde oranlar daha da artmakta %37-82 arasında değişmektedir.</a:t>
            </a:r>
          </a:p>
          <a:p>
            <a:endParaRPr lang="tr-T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MALNÜTRİSYON SONUÇLARI</a:t>
            </a:r>
            <a:endParaRPr lang="tr-TR" dirty="0"/>
          </a:p>
        </p:txBody>
      </p:sp>
      <p:sp>
        <p:nvSpPr>
          <p:cNvPr id="3" name="2 İçerik Yer Tutucusu"/>
          <p:cNvSpPr>
            <a:spLocks noGrp="1"/>
          </p:cNvSpPr>
          <p:nvPr>
            <p:ph idx="1"/>
          </p:nvPr>
        </p:nvSpPr>
        <p:spPr/>
        <p:txBody>
          <a:bodyPr>
            <a:normAutofit fontScale="25000" lnSpcReduction="20000"/>
          </a:bodyPr>
          <a:lstStyle/>
          <a:p>
            <a:pPr>
              <a:buNone/>
            </a:pPr>
            <a:endParaRPr lang="tr-TR" dirty="0" smtClean="0"/>
          </a:p>
          <a:p>
            <a:r>
              <a:rPr lang="tr-TR" sz="8600" dirty="0" smtClean="0"/>
              <a:t>Kas gücünde azalma, </a:t>
            </a:r>
          </a:p>
          <a:p>
            <a:r>
              <a:rPr lang="tr-TR" sz="8600" dirty="0" smtClean="0"/>
              <a:t>Eklem </a:t>
            </a:r>
            <a:r>
              <a:rPr lang="tr-TR" sz="8600" dirty="0" err="1" smtClean="0"/>
              <a:t>mobilitesinde</a:t>
            </a:r>
            <a:r>
              <a:rPr lang="tr-TR" sz="8600" dirty="0" smtClean="0"/>
              <a:t> bozulma, </a:t>
            </a:r>
          </a:p>
          <a:p>
            <a:r>
              <a:rPr lang="tr-TR" sz="8600" dirty="0" smtClean="0"/>
              <a:t>Kemik yoğunluğunda azalma, </a:t>
            </a:r>
          </a:p>
          <a:p>
            <a:r>
              <a:rPr lang="tr-TR" sz="8600" dirty="0" err="1" smtClean="0"/>
              <a:t>İmmun</a:t>
            </a:r>
            <a:r>
              <a:rPr lang="tr-TR" sz="8600" dirty="0" smtClean="0"/>
              <a:t> sistemi etkileyerek enfeksiyonlara yatkınlık,</a:t>
            </a:r>
          </a:p>
          <a:p>
            <a:r>
              <a:rPr lang="tr-TR" sz="8600" dirty="0" smtClean="0"/>
              <a:t>Solunum sistemini etkileyerek maksimal </a:t>
            </a:r>
            <a:r>
              <a:rPr lang="tr-TR" sz="8600" dirty="0" err="1" smtClean="0"/>
              <a:t>ventilasyon</a:t>
            </a:r>
            <a:r>
              <a:rPr lang="tr-TR" sz="8600" dirty="0" smtClean="0"/>
              <a:t> gücünde azalma, </a:t>
            </a:r>
          </a:p>
          <a:p>
            <a:r>
              <a:rPr lang="tr-TR" sz="8600" dirty="0" err="1" smtClean="0"/>
              <a:t>Kardiyovasküler</a:t>
            </a:r>
            <a:r>
              <a:rPr lang="tr-TR" sz="8600" dirty="0" smtClean="0"/>
              <a:t> sistemi etkileyerek kardiyak atım hacminde azalma, </a:t>
            </a:r>
            <a:r>
              <a:rPr lang="tr-TR" sz="8600" dirty="0" err="1" smtClean="0"/>
              <a:t>bradikardi</a:t>
            </a:r>
            <a:r>
              <a:rPr lang="tr-TR" sz="8600" dirty="0" smtClean="0"/>
              <a:t>, </a:t>
            </a:r>
          </a:p>
          <a:p>
            <a:r>
              <a:rPr lang="tr-TR" sz="8600" dirty="0" smtClean="0"/>
              <a:t>B12 vitamini eksikliği ile sinir sistemini etkileyerek bilişsel fonksiyonlarda azalma</a:t>
            </a:r>
          </a:p>
          <a:p>
            <a:r>
              <a:rPr lang="tr-TR" sz="8600" dirty="0" err="1" smtClean="0"/>
              <a:t>İnfeksiyonlarda</a:t>
            </a:r>
            <a:r>
              <a:rPr lang="tr-TR" sz="8600" dirty="0" smtClean="0"/>
              <a:t> artış, </a:t>
            </a:r>
          </a:p>
          <a:p>
            <a:r>
              <a:rPr lang="tr-TR" sz="8600" dirty="0" smtClean="0"/>
              <a:t>Bası yarası gelişimi, </a:t>
            </a:r>
          </a:p>
          <a:p>
            <a:r>
              <a:rPr lang="tr-TR" sz="8600" dirty="0" smtClean="0"/>
              <a:t>Akut böbrek yetmezliği, </a:t>
            </a:r>
          </a:p>
          <a:p>
            <a:r>
              <a:rPr lang="tr-TR" sz="8600" dirty="0" smtClean="0"/>
              <a:t>Kalp yetmezliği sıklığında artış </a:t>
            </a:r>
          </a:p>
          <a:p>
            <a:r>
              <a:rPr lang="tr-TR" sz="8600" dirty="0" smtClean="0"/>
              <a:t>Hastaneye yatışları </a:t>
            </a:r>
          </a:p>
          <a:p>
            <a:r>
              <a:rPr lang="tr-TR" sz="8600" dirty="0" err="1" smtClean="0"/>
              <a:t>Mortaliteyi</a:t>
            </a:r>
            <a:r>
              <a:rPr lang="tr-TR" sz="8600" dirty="0" smtClean="0"/>
              <a:t> arttırmaktadır.</a:t>
            </a:r>
          </a:p>
          <a:p>
            <a:endParaRPr lang="tr-T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err="1" smtClean="0"/>
              <a:t>Malnütrisyon</a:t>
            </a:r>
            <a:r>
              <a:rPr lang="tr-TR" dirty="0" smtClean="0"/>
              <a:t> saptanan yaşlıda mutlaka altta yatan neden araştırılmalı bu arada yaşlının beslenmesi takviye edilmelidir. </a:t>
            </a:r>
          </a:p>
          <a:p>
            <a:r>
              <a:rPr lang="tr-TR" dirty="0" smtClean="0"/>
              <a:t>Beslenme desteğinde herhangi bir </a:t>
            </a:r>
            <a:r>
              <a:rPr lang="tr-TR" dirty="0" err="1" smtClean="0"/>
              <a:t>kontrendikasyon</a:t>
            </a:r>
            <a:r>
              <a:rPr lang="tr-TR" dirty="0" smtClean="0"/>
              <a:t> olmaması ve </a:t>
            </a:r>
            <a:r>
              <a:rPr lang="tr-TR" dirty="0" err="1" smtClean="0"/>
              <a:t>gastrointestinal</a:t>
            </a:r>
            <a:r>
              <a:rPr lang="tr-TR" dirty="0" smtClean="0"/>
              <a:t> yolun açık olması halinde öncelikle </a:t>
            </a:r>
            <a:r>
              <a:rPr lang="tr-TR" dirty="0" err="1" smtClean="0"/>
              <a:t>enteral</a:t>
            </a:r>
            <a:r>
              <a:rPr lang="tr-TR" dirty="0" smtClean="0"/>
              <a:t> yol tercih edilmedir</a:t>
            </a:r>
            <a:endParaRPr lang="tr-T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SONUÇ</a:t>
            </a:r>
            <a:endParaRPr lang="tr-TR" dirty="0"/>
          </a:p>
        </p:txBody>
      </p:sp>
      <p:sp>
        <p:nvSpPr>
          <p:cNvPr id="3" name="2 İçerik Yer Tutucusu"/>
          <p:cNvSpPr>
            <a:spLocks noGrp="1"/>
          </p:cNvSpPr>
          <p:nvPr>
            <p:ph idx="1"/>
          </p:nvPr>
        </p:nvSpPr>
        <p:spPr/>
        <p:txBody>
          <a:bodyPr>
            <a:normAutofit/>
          </a:bodyPr>
          <a:lstStyle/>
          <a:p>
            <a:r>
              <a:rPr lang="tr-TR" dirty="0" err="1" smtClean="0"/>
              <a:t>Geriatrik</a:t>
            </a:r>
            <a:r>
              <a:rPr lang="tr-TR" dirty="0" smtClean="0"/>
              <a:t> sendromun varlığı yaşlının </a:t>
            </a:r>
            <a:r>
              <a:rPr lang="tr-TR" dirty="0" err="1" smtClean="0"/>
              <a:t>hospitalizasyon</a:t>
            </a:r>
            <a:r>
              <a:rPr lang="tr-TR" dirty="0" smtClean="0"/>
              <a:t> riskini arttırır.</a:t>
            </a:r>
          </a:p>
          <a:p>
            <a:r>
              <a:rPr lang="tr-TR" dirty="0" smtClean="0"/>
              <a:t>Yatış sürelerini arttırır.</a:t>
            </a:r>
          </a:p>
          <a:p>
            <a:r>
              <a:rPr lang="tr-TR" dirty="0" err="1" smtClean="0"/>
              <a:t>morbidite</a:t>
            </a:r>
            <a:r>
              <a:rPr lang="tr-TR" dirty="0" smtClean="0"/>
              <a:t> ve </a:t>
            </a:r>
            <a:r>
              <a:rPr lang="tr-TR" dirty="0" err="1" smtClean="0"/>
              <a:t>mortalite</a:t>
            </a:r>
            <a:r>
              <a:rPr lang="tr-TR" dirty="0" smtClean="0"/>
              <a:t> oranını arttırır.</a:t>
            </a:r>
          </a:p>
          <a:p>
            <a:r>
              <a:rPr lang="tr-TR" dirty="0" smtClean="0"/>
              <a:t>Maliyeti arttırır.</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SONUÇ</a:t>
            </a:r>
            <a:endParaRPr lang="tr-TR" dirty="0"/>
          </a:p>
        </p:txBody>
      </p:sp>
      <p:sp>
        <p:nvSpPr>
          <p:cNvPr id="3" name="2 İçerik Yer Tutucusu"/>
          <p:cNvSpPr>
            <a:spLocks noGrp="1"/>
          </p:cNvSpPr>
          <p:nvPr>
            <p:ph idx="1"/>
          </p:nvPr>
        </p:nvSpPr>
        <p:spPr/>
        <p:txBody>
          <a:bodyPr>
            <a:normAutofit/>
          </a:bodyPr>
          <a:lstStyle/>
          <a:p>
            <a:r>
              <a:rPr lang="tr-TR" dirty="0" err="1" smtClean="0"/>
              <a:t>Geriatrik</a:t>
            </a:r>
            <a:r>
              <a:rPr lang="tr-TR" dirty="0" smtClean="0"/>
              <a:t> sendromların erken tanısı,  erken önlemler önemli. </a:t>
            </a:r>
          </a:p>
          <a:p>
            <a:r>
              <a:rPr lang="tr-TR" dirty="0" err="1" smtClean="0"/>
              <a:t>Geriatrik</a:t>
            </a:r>
            <a:r>
              <a:rPr lang="tr-TR" dirty="0" smtClean="0"/>
              <a:t> sendromların erken tanısı  yaşlının kapsamlı değerlendirilmesinin yapılması ile mümkündür. </a:t>
            </a:r>
          </a:p>
          <a:p>
            <a:r>
              <a:rPr lang="tr-TR" dirty="0" smtClean="0"/>
              <a:t>Bu nedenle her hekimlik dalının </a:t>
            </a:r>
            <a:r>
              <a:rPr lang="tr-TR" dirty="0" err="1" smtClean="0"/>
              <a:t>geriatrik</a:t>
            </a:r>
            <a:r>
              <a:rPr lang="tr-TR" dirty="0" smtClean="0"/>
              <a:t> sendromları tanıması ve önlem alınması konusunda bilgi sahibi olması gerekmektedir.</a:t>
            </a:r>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GERİATRİK SENDROMLAR</a:t>
            </a:r>
            <a:endParaRPr lang="tr-TR" dirty="0"/>
          </a:p>
        </p:txBody>
      </p:sp>
      <p:sp>
        <p:nvSpPr>
          <p:cNvPr id="3" name="2 İçerik Yer Tutucusu"/>
          <p:cNvSpPr>
            <a:spLocks noGrp="1"/>
          </p:cNvSpPr>
          <p:nvPr>
            <p:ph idx="1"/>
          </p:nvPr>
        </p:nvSpPr>
        <p:spPr/>
        <p:txBody>
          <a:bodyPr>
            <a:normAutofit/>
          </a:bodyPr>
          <a:lstStyle/>
          <a:p>
            <a:pPr>
              <a:buNone/>
            </a:pPr>
            <a:endParaRPr lang="tr-TR" dirty="0" smtClean="0"/>
          </a:p>
          <a:p>
            <a:r>
              <a:rPr lang="tr-TR" dirty="0" smtClean="0">
                <a:solidFill>
                  <a:srgbClr val="FF0000"/>
                </a:solidFill>
              </a:rPr>
              <a:t>TANIM:</a:t>
            </a:r>
            <a:r>
              <a:rPr lang="tr-TR" dirty="0" smtClean="0"/>
              <a:t> Yaşlı hastada, çoğunlukla </a:t>
            </a:r>
            <a:r>
              <a:rPr lang="tr-TR" dirty="0" err="1" smtClean="0"/>
              <a:t>atipik</a:t>
            </a:r>
            <a:r>
              <a:rPr lang="tr-TR" dirty="0" smtClean="0"/>
              <a:t> semptomlarla kendini gösteren ve hastalık tanımı ile tam olarak açıklanamayan klinik durumlar ve semptomlar bütünüdür.</a:t>
            </a:r>
          </a:p>
          <a:p>
            <a:r>
              <a:rPr lang="tr-TR" dirty="0" smtClean="0"/>
              <a:t>Yaşlılık: Dünya sağlık örgütü tanımı’’65 yaş ve üzeri’’ </a:t>
            </a:r>
            <a:endParaRPr lang="tr-TR"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3075" name="Picture 3"/>
          <p:cNvPicPr>
            <a:picLocks noGrp="1" noChangeAspect="1" noChangeArrowheads="1"/>
          </p:cNvPicPr>
          <p:nvPr>
            <p:ph idx="1"/>
          </p:nvPr>
        </p:nvPicPr>
        <p:blipFill>
          <a:blip r:embed="rId2"/>
          <a:srcRect/>
          <a:stretch>
            <a:fillRect/>
          </a:stretch>
        </p:blipFill>
        <p:spPr bwMode="auto">
          <a:xfrm>
            <a:off x="1628775" y="2234406"/>
            <a:ext cx="5886450" cy="3257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2050" name="Picture 2"/>
          <p:cNvPicPr>
            <a:picLocks noGrp="1" noChangeAspect="1" noChangeArrowheads="1"/>
          </p:cNvPicPr>
          <p:nvPr>
            <p:ph idx="1"/>
          </p:nvPr>
        </p:nvPicPr>
        <p:blipFill>
          <a:blip r:embed="rId2"/>
          <a:srcRect/>
          <a:stretch>
            <a:fillRect/>
          </a:stretch>
        </p:blipFill>
        <p:spPr bwMode="auto">
          <a:xfrm>
            <a:off x="1214414" y="1500174"/>
            <a:ext cx="6715172" cy="50006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RİSK FAKTÖRLERİ</a:t>
            </a:r>
            <a:endParaRPr lang="tr-TR" dirty="0"/>
          </a:p>
        </p:txBody>
      </p:sp>
      <p:sp>
        <p:nvSpPr>
          <p:cNvPr id="3" name="2 İçerik Yer Tutucusu"/>
          <p:cNvSpPr>
            <a:spLocks noGrp="1"/>
          </p:cNvSpPr>
          <p:nvPr>
            <p:ph idx="1"/>
          </p:nvPr>
        </p:nvSpPr>
        <p:spPr/>
        <p:txBody>
          <a:bodyPr>
            <a:normAutofit/>
          </a:bodyPr>
          <a:lstStyle/>
          <a:p>
            <a:pPr marL="0" indent="0">
              <a:buNone/>
            </a:pPr>
            <a:r>
              <a:rPr lang="tr-TR" sz="2800" b="1" dirty="0">
                <a:solidFill>
                  <a:srgbClr val="C00000"/>
                </a:solidFill>
              </a:rPr>
              <a:t> </a:t>
            </a:r>
            <a:r>
              <a:rPr lang="tr-TR" sz="2800" b="1" dirty="0" smtClean="0">
                <a:solidFill>
                  <a:srgbClr val="C00000"/>
                </a:solidFill>
              </a:rPr>
              <a:t>   </a:t>
            </a:r>
            <a:r>
              <a:rPr lang="tr-TR" sz="2800" b="1" dirty="0">
                <a:solidFill>
                  <a:srgbClr val="C00000"/>
                </a:solidFill>
              </a:rPr>
              <a:t>B</a:t>
            </a:r>
            <a:r>
              <a:rPr lang="tr-TR" sz="2800" b="1" dirty="0" smtClean="0">
                <a:solidFill>
                  <a:srgbClr val="C00000"/>
                </a:solidFill>
              </a:rPr>
              <a:t>ağımsız risk faktörleri: </a:t>
            </a:r>
          </a:p>
          <a:p>
            <a:r>
              <a:rPr lang="tr-TR" sz="2800" dirty="0" smtClean="0"/>
              <a:t>İleri yaşta olma, </a:t>
            </a:r>
          </a:p>
          <a:p>
            <a:r>
              <a:rPr lang="tr-TR" sz="2800" dirty="0" err="1" smtClean="0"/>
              <a:t>Kognitif</a:t>
            </a:r>
            <a:r>
              <a:rPr lang="tr-TR" sz="2800" dirty="0" smtClean="0"/>
              <a:t> yeteneklerde azalma, </a:t>
            </a:r>
          </a:p>
          <a:p>
            <a:r>
              <a:rPr lang="tr-TR" sz="2800" dirty="0" smtClean="0"/>
              <a:t>Fonksiyonel bozulma </a:t>
            </a:r>
          </a:p>
          <a:p>
            <a:r>
              <a:rPr lang="tr-TR" sz="2800" dirty="0" err="1" smtClean="0"/>
              <a:t>Mobilitenin</a:t>
            </a:r>
            <a:r>
              <a:rPr lang="tr-TR" sz="2800" dirty="0" smtClean="0"/>
              <a:t> azalmasıdır. </a:t>
            </a:r>
          </a:p>
          <a:p>
            <a:r>
              <a:rPr lang="tr-TR" sz="2800" dirty="0" err="1" smtClean="0"/>
              <a:t>Geriatrik</a:t>
            </a:r>
            <a:r>
              <a:rPr lang="tr-TR" sz="2800" dirty="0" smtClean="0"/>
              <a:t> sendromların ortak </a:t>
            </a:r>
            <a:r>
              <a:rPr lang="tr-TR" sz="2800" dirty="0" err="1" smtClean="0"/>
              <a:t>patogenezi</a:t>
            </a:r>
            <a:r>
              <a:rPr lang="tr-TR" sz="2800" dirty="0" smtClean="0"/>
              <a:t> </a:t>
            </a:r>
            <a:r>
              <a:rPr lang="tr-TR" sz="2800" dirty="0" err="1" smtClean="0"/>
              <a:t>multiorgan</a:t>
            </a:r>
            <a:r>
              <a:rPr lang="tr-TR" sz="2800" dirty="0" smtClean="0"/>
              <a:t> yetmezliği, </a:t>
            </a:r>
            <a:r>
              <a:rPr lang="tr-TR" sz="2800" dirty="0" err="1" smtClean="0"/>
              <a:t>inflamasyon</a:t>
            </a:r>
            <a:r>
              <a:rPr lang="tr-TR" sz="2800" dirty="0" smtClean="0"/>
              <a:t>, </a:t>
            </a:r>
            <a:r>
              <a:rPr lang="tr-TR" sz="2800" dirty="0" err="1" smtClean="0"/>
              <a:t>sarkopeni</a:t>
            </a:r>
            <a:r>
              <a:rPr lang="tr-TR" sz="2800" dirty="0" smtClean="0"/>
              <a:t>, </a:t>
            </a:r>
            <a:r>
              <a:rPr lang="tr-TR" sz="2800" dirty="0" err="1" smtClean="0"/>
              <a:t>ateroskleroz</a:t>
            </a:r>
            <a:r>
              <a:rPr lang="tr-TR" sz="2800" dirty="0" smtClean="0"/>
              <a:t> gibi faktörlerin olabileceğini belirtilmektedir. </a:t>
            </a:r>
            <a:endParaRPr lang="tr-TR"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err="1" smtClean="0"/>
              <a:t>Geriatrik</a:t>
            </a:r>
            <a:r>
              <a:rPr lang="tr-TR" dirty="0" smtClean="0"/>
              <a:t> sendromun kabul edilen ortak bir tanımının olmaması nedeniyle günümüzde birçok geriatri kitabında, </a:t>
            </a:r>
            <a:r>
              <a:rPr lang="tr-TR" dirty="0" err="1" smtClean="0"/>
              <a:t>geriatrik</a:t>
            </a:r>
            <a:r>
              <a:rPr lang="tr-TR" dirty="0" smtClean="0"/>
              <a:t> sendrom başlığı altında birçok klinik durum tanımlanmaktadır. </a:t>
            </a:r>
            <a:endParaRPr lang="tr-T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BAŞLICA GERİATRİK SENDROMLAR</a:t>
            </a:r>
            <a:endParaRPr lang="tr-TR" dirty="0"/>
          </a:p>
        </p:txBody>
      </p:sp>
      <p:sp>
        <p:nvSpPr>
          <p:cNvPr id="3" name="2 İçerik Yer Tutucusu"/>
          <p:cNvSpPr>
            <a:spLocks noGrp="1"/>
          </p:cNvSpPr>
          <p:nvPr>
            <p:ph idx="1"/>
          </p:nvPr>
        </p:nvSpPr>
        <p:spPr/>
        <p:txBody>
          <a:bodyPr>
            <a:normAutofit fontScale="77500" lnSpcReduction="20000"/>
          </a:bodyPr>
          <a:lstStyle/>
          <a:p>
            <a:r>
              <a:rPr lang="tr-TR" dirty="0" err="1" smtClean="0"/>
              <a:t>İmmobilizasyon</a:t>
            </a:r>
            <a:r>
              <a:rPr lang="tr-TR" dirty="0" smtClean="0"/>
              <a:t> </a:t>
            </a:r>
          </a:p>
          <a:p>
            <a:r>
              <a:rPr lang="tr-TR" b="1" dirty="0" err="1" smtClean="0"/>
              <a:t>İnkontinans</a:t>
            </a:r>
            <a:r>
              <a:rPr lang="tr-TR" b="1" dirty="0" smtClean="0"/>
              <a:t> </a:t>
            </a:r>
          </a:p>
          <a:p>
            <a:r>
              <a:rPr lang="tr-TR" dirty="0" smtClean="0"/>
              <a:t>Depresyon </a:t>
            </a:r>
          </a:p>
          <a:p>
            <a:r>
              <a:rPr lang="tr-TR" dirty="0" err="1" smtClean="0"/>
              <a:t>Delirium</a:t>
            </a:r>
            <a:r>
              <a:rPr lang="tr-TR" dirty="0" smtClean="0"/>
              <a:t> </a:t>
            </a:r>
          </a:p>
          <a:p>
            <a:r>
              <a:rPr lang="tr-TR" dirty="0" err="1" smtClean="0"/>
              <a:t>Demans</a:t>
            </a:r>
            <a:r>
              <a:rPr lang="tr-TR" dirty="0" smtClean="0"/>
              <a:t> </a:t>
            </a:r>
          </a:p>
          <a:p>
            <a:r>
              <a:rPr lang="tr-TR" b="1" dirty="0" smtClean="0"/>
              <a:t>Düşme </a:t>
            </a:r>
          </a:p>
          <a:p>
            <a:r>
              <a:rPr lang="tr-TR" b="1" dirty="0" smtClean="0"/>
              <a:t>Bası yarası </a:t>
            </a:r>
          </a:p>
          <a:p>
            <a:r>
              <a:rPr lang="tr-TR" dirty="0" smtClean="0"/>
              <a:t>Osteoporoz </a:t>
            </a:r>
          </a:p>
          <a:p>
            <a:r>
              <a:rPr lang="tr-TR" b="1" dirty="0" smtClean="0"/>
              <a:t>Kırılgan yaşlı (</a:t>
            </a:r>
            <a:r>
              <a:rPr lang="tr-TR" b="1" dirty="0" err="1" smtClean="0"/>
              <a:t>fraility</a:t>
            </a:r>
            <a:r>
              <a:rPr lang="tr-TR" b="1" dirty="0" smtClean="0"/>
              <a:t>)</a:t>
            </a:r>
          </a:p>
          <a:p>
            <a:r>
              <a:rPr lang="tr-TR" b="1" dirty="0" err="1" smtClean="0"/>
              <a:t>Malnütrisyon</a:t>
            </a:r>
            <a:endParaRPr lang="tr-TR" b="1" dirty="0" smtClean="0"/>
          </a:p>
          <a:p>
            <a:r>
              <a:rPr lang="tr-TR" b="1" dirty="0" err="1" smtClean="0"/>
              <a:t>Sarkopeni</a:t>
            </a:r>
            <a:r>
              <a:rPr lang="tr-TR" b="1" dirty="0" smtClean="0"/>
              <a:t> </a:t>
            </a:r>
          </a:p>
          <a:p>
            <a:endParaRPr lang="tr-T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KIRILGANLIK</a:t>
            </a:r>
            <a:endParaRPr lang="tr-TR" dirty="0"/>
          </a:p>
        </p:txBody>
      </p:sp>
      <p:sp>
        <p:nvSpPr>
          <p:cNvPr id="3" name="2 İçerik Yer Tutucusu"/>
          <p:cNvSpPr>
            <a:spLocks noGrp="1"/>
          </p:cNvSpPr>
          <p:nvPr>
            <p:ph idx="1"/>
          </p:nvPr>
        </p:nvSpPr>
        <p:spPr/>
        <p:txBody>
          <a:bodyPr>
            <a:normAutofit/>
          </a:bodyPr>
          <a:lstStyle/>
          <a:p>
            <a:r>
              <a:rPr lang="tr-TR" dirty="0" smtClean="0"/>
              <a:t>Kırılgan yaşlı sendromu için çok farklı tanımlamalar yapılmaktadır. </a:t>
            </a:r>
          </a:p>
          <a:p>
            <a:r>
              <a:rPr lang="tr-TR" dirty="0" smtClean="0"/>
              <a:t>En fazla görüş birliğinin olduğu tanımlama; yaşa bağlı fizyolojik rezervlerde, </a:t>
            </a:r>
            <a:r>
              <a:rPr lang="tr-TR" dirty="0" err="1" smtClean="0"/>
              <a:t>nöromusküler</a:t>
            </a:r>
            <a:r>
              <a:rPr lang="tr-TR" dirty="0" smtClean="0"/>
              <a:t>, </a:t>
            </a:r>
            <a:r>
              <a:rPr lang="tr-TR" dirty="0" err="1" smtClean="0"/>
              <a:t>metabolik</a:t>
            </a:r>
            <a:r>
              <a:rPr lang="tr-TR" dirty="0" smtClean="0"/>
              <a:t> ve </a:t>
            </a:r>
            <a:r>
              <a:rPr lang="tr-TR" dirty="0" err="1" smtClean="0"/>
              <a:t>immun</a:t>
            </a:r>
            <a:r>
              <a:rPr lang="tr-TR" dirty="0" smtClean="0"/>
              <a:t> sistemde fonksiyon kaybına bağlı dış streslere artmış hassasiyettir. </a:t>
            </a:r>
            <a:endParaRPr lang="tr-T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574</TotalTime>
  <Words>1694</Words>
  <Application>Microsoft Office PowerPoint</Application>
  <PresentationFormat>Ekran Gösterisi (4:3)</PresentationFormat>
  <Paragraphs>176</Paragraphs>
  <Slides>51</Slides>
  <Notes>0</Notes>
  <HiddenSlides>0</HiddenSlides>
  <MMClips>0</MMClips>
  <ScaleCrop>false</ScaleCrop>
  <HeadingPairs>
    <vt:vector size="4" baseType="variant">
      <vt:variant>
        <vt:lpstr>Tema</vt:lpstr>
      </vt:variant>
      <vt:variant>
        <vt:i4>1</vt:i4>
      </vt:variant>
      <vt:variant>
        <vt:lpstr>Slayt Başlıkları</vt:lpstr>
      </vt:variant>
      <vt:variant>
        <vt:i4>51</vt:i4>
      </vt:variant>
    </vt:vector>
  </HeadingPairs>
  <TitlesOfParts>
    <vt:vector size="52" baseType="lpstr">
      <vt:lpstr>Ofis Teması</vt:lpstr>
      <vt:lpstr>GERİATRİK SENDROMLAR</vt:lpstr>
      <vt:lpstr>ÖĞRENİM HEDEFLERİ</vt:lpstr>
      <vt:lpstr>PowerPoint Sunusu</vt:lpstr>
      <vt:lpstr>GİRİŞ</vt:lpstr>
      <vt:lpstr>GERİATRİK SENDROMLAR</vt:lpstr>
      <vt:lpstr>RİSK FAKTÖRLERİ</vt:lpstr>
      <vt:lpstr>PowerPoint Sunusu</vt:lpstr>
      <vt:lpstr>BAŞLICA GERİATRİK SENDROMLAR</vt:lpstr>
      <vt:lpstr>KIRILGANLIK</vt:lpstr>
      <vt:lpstr>KIRILGANLIK</vt:lpstr>
      <vt:lpstr>Kardiyovasküler sağlık çalışma indeksi (Cardiovascular Health Study-CHS Index)</vt:lpstr>
      <vt:lpstr>Osteoporotik kırık çalışma indeksi”dir (Study of Osteoporotic Fractures-SOF Index</vt:lpstr>
      <vt:lpstr>PowerPoint Sunusu</vt:lpstr>
      <vt:lpstr>PowerPoint Sunusu</vt:lpstr>
      <vt:lpstr>SARKOPENİ</vt:lpstr>
      <vt:lpstr>SARKOPENİ</vt:lpstr>
      <vt:lpstr>SARKOPENİ-TANI</vt:lpstr>
      <vt:lpstr>SARKOPENİ-RİSK FAKTÖRLERİ</vt:lpstr>
      <vt:lpstr>SARKOPENİ</vt:lpstr>
      <vt:lpstr>SARKOPENİ</vt:lpstr>
      <vt:lpstr>SARKOPENİ SONUÇLARI</vt:lpstr>
      <vt:lpstr>SARKOPENİ-SONUÇLARI</vt:lpstr>
      <vt:lpstr>SARKOPENİ-ETYOLOJİ</vt:lpstr>
      <vt:lpstr>SARKOPENİ</vt:lpstr>
      <vt:lpstr>SARKOPENİ</vt:lpstr>
      <vt:lpstr>PowerPoint Sunusu</vt:lpstr>
      <vt:lpstr>SARKOPENİ TEDAVİ</vt:lpstr>
      <vt:lpstr>BASI YARASI</vt:lpstr>
      <vt:lpstr>BASI YARALARI NEDENLERİ</vt:lpstr>
      <vt:lpstr>PowerPoint Sunusu</vt:lpstr>
      <vt:lpstr>PowerPoint Sunusu</vt:lpstr>
      <vt:lpstr>PowerPoint Sunusu</vt:lpstr>
      <vt:lpstr>BASI YARALARI</vt:lpstr>
      <vt:lpstr>BASI YARALARI</vt:lpstr>
      <vt:lpstr>RİSK DEĞERLENDİRMESİ</vt:lpstr>
      <vt:lpstr>PowerPoint Sunusu</vt:lpstr>
      <vt:lpstr>BASI YARASI</vt:lpstr>
      <vt:lpstr>ÜRİNER İNKONTİNANS</vt:lpstr>
      <vt:lpstr>PowerPoint Sunusu</vt:lpstr>
      <vt:lpstr>TEDAVİ</vt:lpstr>
      <vt:lpstr>TEDAVİ</vt:lpstr>
      <vt:lpstr>TEDAVİ</vt:lpstr>
      <vt:lpstr>DÜŞMELER</vt:lpstr>
      <vt:lpstr>DÜŞMELER</vt:lpstr>
      <vt:lpstr>MALNÜTRİSYON</vt:lpstr>
      <vt:lpstr>MALNÜTRİSYON SONUÇLARI</vt:lpstr>
      <vt:lpstr>PowerPoint Sunusu</vt:lpstr>
      <vt:lpstr>SONUÇ</vt:lpstr>
      <vt:lpstr>SONUÇ</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GERİATRİK SENDROMLAR</dc:title>
  <dc:creator>hatice.beyazalpolat</dc:creator>
  <cp:lastModifiedBy>Casper</cp:lastModifiedBy>
  <cp:revision>144</cp:revision>
  <dcterms:created xsi:type="dcterms:W3CDTF">2021-09-13T09:41:46Z</dcterms:created>
  <dcterms:modified xsi:type="dcterms:W3CDTF">2025-04-27T18:57:35Z</dcterms:modified>
</cp:coreProperties>
</file>