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6" r:id="rId2"/>
    <p:sldId id="297" r:id="rId3"/>
    <p:sldId id="280" r:id="rId4"/>
    <p:sldId id="257" r:id="rId5"/>
    <p:sldId id="290" r:id="rId6"/>
    <p:sldId id="293" r:id="rId7"/>
    <p:sldId id="294" r:id="rId8"/>
    <p:sldId id="281" r:id="rId9"/>
    <p:sldId id="259" r:id="rId10"/>
    <p:sldId id="260" r:id="rId11"/>
    <p:sldId id="261" r:id="rId12"/>
    <p:sldId id="258" r:id="rId13"/>
    <p:sldId id="262" r:id="rId14"/>
    <p:sldId id="263" r:id="rId15"/>
    <p:sldId id="264" r:id="rId16"/>
    <p:sldId id="265" r:id="rId17"/>
    <p:sldId id="282" r:id="rId18"/>
    <p:sldId id="266" r:id="rId19"/>
    <p:sldId id="267" r:id="rId20"/>
    <p:sldId id="268" r:id="rId21"/>
    <p:sldId id="283" r:id="rId22"/>
    <p:sldId id="284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91" r:id="rId31"/>
    <p:sldId id="289" r:id="rId32"/>
    <p:sldId id="276" r:id="rId33"/>
    <p:sldId id="277" r:id="rId34"/>
    <p:sldId id="296" r:id="rId35"/>
    <p:sldId id="278" r:id="rId36"/>
    <p:sldId id="279" r:id="rId37"/>
    <p:sldId id="285" r:id="rId38"/>
    <p:sldId id="286" r:id="rId39"/>
    <p:sldId id="287" r:id="rId40"/>
    <p:sldId id="288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0" autoAdjust="0"/>
  </p:normalViewPr>
  <p:slideViewPr>
    <p:cSldViewPr>
      <p:cViewPr varScale="1">
        <p:scale>
          <a:sx n="59" d="100"/>
          <a:sy n="59" d="100"/>
        </p:scale>
        <p:origin x="-1208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C8E41-C5F5-46F3-B9F8-DB006E8E6B7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77ED9-62DD-4488-A160-05E94A625B4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922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Cak</a:t>
            </a:r>
            <a:r>
              <a:rPr lang="tr-TR" dirty="0" smtClean="0"/>
              <a:t> işlemler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35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39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kaybını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</a:t>
            </a:r>
            <a:r>
              <a:rPr lang="tr-TR" dirty="0" err="1" smtClean="0"/>
              <a:t>lenfma</a:t>
            </a:r>
            <a:r>
              <a:rPr lang="tr-TR" dirty="0" smtClean="0"/>
              <a:t> ve </a:t>
            </a:r>
            <a:r>
              <a:rPr lang="tr-TR" dirty="0" err="1" smtClean="0"/>
              <a:t>lö</a:t>
            </a:r>
            <a:r>
              <a:rPr lang="tr-TR" dirty="0" smtClean="0"/>
              <a:t> sen miler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gizlikları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smtClean="0"/>
          </a:p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24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25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7ED9-62DD-4488-A160-05E94A625B48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898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510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217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069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595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893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413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657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98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536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741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17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tr/url?sa=i&amp;rct=j&amp;q=&amp;esrc=s&amp;source=images&amp;cd=&amp;cad=rja&amp;uact=8&amp;ved=0ahUKEwiv0rGYsuPXAhXEnBoKHZOZBXUQjRwIBw&amp;url=http://www.doktorix.com/sarkoidoz-nedir-nasil-bir-hastaliktir-nedenleri-belirtileri-evrelemesi-nasil-tedavi-edilir/&amp;psig=AOvVaw37HbD9u9NrLMihbl4XWIQw&amp;ust=1512031323641492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KİLO KAYBI ETYOLOJİSİ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Yar. Doç. Dr. HATİCE BEYAZAL POLAT</a:t>
            </a:r>
          </a:p>
          <a:p>
            <a:r>
              <a:rPr lang="tr-TR" smtClean="0"/>
              <a:t>RİZE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123" y="17955"/>
            <a:ext cx="236377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2. Enerji kaybının artması: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Diyabetes</a:t>
            </a:r>
            <a:r>
              <a:rPr lang="tr-TR" dirty="0" smtClean="0"/>
              <a:t> </a:t>
            </a:r>
            <a:r>
              <a:rPr lang="tr-TR" dirty="0" err="1" smtClean="0"/>
              <a:t>mellitus</a:t>
            </a:r>
            <a:endParaRPr lang="tr-TR" dirty="0" smtClean="0"/>
          </a:p>
          <a:p>
            <a:r>
              <a:rPr lang="tr-TR" dirty="0" smtClean="0"/>
              <a:t>-</a:t>
            </a:r>
            <a:r>
              <a:rPr lang="tr-TR" dirty="0" err="1" smtClean="0"/>
              <a:t>Malabsorbsiyon</a:t>
            </a:r>
            <a:r>
              <a:rPr lang="tr-TR" dirty="0" smtClean="0"/>
              <a:t> sendromları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tr-TR" dirty="0" smtClean="0"/>
              <a:t>3. Azalmış gıda alımı:</a:t>
            </a:r>
          </a:p>
          <a:p>
            <a:r>
              <a:rPr lang="tr-TR" dirty="0" smtClean="0"/>
              <a:t>-KKY</a:t>
            </a:r>
          </a:p>
          <a:p>
            <a:r>
              <a:rPr lang="tr-TR" dirty="0" smtClean="0"/>
              <a:t>-KOAH</a:t>
            </a:r>
          </a:p>
          <a:p>
            <a:r>
              <a:rPr lang="tr-TR" dirty="0" smtClean="0"/>
              <a:t>-Kronik </a:t>
            </a:r>
            <a:r>
              <a:rPr lang="tr-TR" dirty="0" err="1" smtClean="0"/>
              <a:t>kc</a:t>
            </a:r>
            <a:r>
              <a:rPr lang="tr-TR" dirty="0" smtClean="0"/>
              <a:t> hastalığı</a:t>
            </a:r>
          </a:p>
          <a:p>
            <a:r>
              <a:rPr lang="tr-TR" dirty="0" smtClean="0"/>
              <a:t>-Nörolojik hastalıklar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İnflamatuar</a:t>
            </a:r>
            <a:r>
              <a:rPr lang="tr-TR" dirty="0" smtClean="0"/>
              <a:t>/</a:t>
            </a:r>
            <a:r>
              <a:rPr lang="tr-TR" dirty="0" err="1" smtClean="0"/>
              <a:t>otoimmün</a:t>
            </a:r>
            <a:r>
              <a:rPr lang="tr-TR" dirty="0" smtClean="0"/>
              <a:t> hastalıklar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Maligniteler</a:t>
            </a:r>
            <a:endParaRPr lang="tr-TR" dirty="0" smtClean="0"/>
          </a:p>
          <a:p>
            <a:r>
              <a:rPr lang="tr-TR" dirty="0" smtClean="0"/>
              <a:t>-</a:t>
            </a:r>
            <a:r>
              <a:rPr lang="tr-TR" dirty="0" err="1" smtClean="0"/>
              <a:t>İnfeksiyonlar</a:t>
            </a:r>
            <a:r>
              <a:rPr lang="tr-TR" dirty="0" smtClean="0"/>
              <a:t>(HIV,</a:t>
            </a:r>
            <a:r>
              <a:rPr lang="tr-TR" dirty="0" err="1" smtClean="0"/>
              <a:t>Tbc</a:t>
            </a:r>
            <a:r>
              <a:rPr lang="tr-TR" dirty="0" smtClean="0"/>
              <a:t>,</a:t>
            </a:r>
            <a:r>
              <a:rPr lang="tr-TR" dirty="0" err="1" smtClean="0"/>
              <a:t>endokarditler</a:t>
            </a:r>
            <a:r>
              <a:rPr lang="tr-TR" dirty="0" smtClean="0"/>
              <a:t>)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Hiperkalsemi</a:t>
            </a:r>
            <a:r>
              <a:rPr lang="tr-TR" dirty="0" smtClean="0"/>
              <a:t>,</a:t>
            </a:r>
          </a:p>
          <a:p>
            <a:r>
              <a:rPr lang="tr-TR" dirty="0" smtClean="0"/>
              <a:t>-Üremi</a:t>
            </a:r>
          </a:p>
          <a:p>
            <a:r>
              <a:rPr lang="tr-TR" dirty="0" smtClean="0"/>
              <a:t>-GIS </a:t>
            </a:r>
            <a:r>
              <a:rPr lang="tr-TR" dirty="0" err="1" smtClean="0"/>
              <a:t>obstruksiyonları</a:t>
            </a:r>
            <a:endParaRPr lang="tr-TR" dirty="0" smtClean="0"/>
          </a:p>
          <a:p>
            <a:r>
              <a:rPr lang="tr-TR" dirty="0" smtClean="0"/>
              <a:t>-</a:t>
            </a:r>
            <a:r>
              <a:rPr lang="tr-TR" dirty="0" err="1" smtClean="0"/>
              <a:t>Anoreksiya</a:t>
            </a:r>
            <a:r>
              <a:rPr lang="tr-TR" dirty="0" smtClean="0"/>
              <a:t> </a:t>
            </a:r>
            <a:r>
              <a:rPr lang="tr-TR" dirty="0" err="1" smtClean="0"/>
              <a:t>nervosa</a:t>
            </a:r>
            <a:endParaRPr lang="tr-TR" dirty="0" smtClean="0"/>
          </a:p>
          <a:p>
            <a:r>
              <a:rPr lang="tr-TR" dirty="0" smtClean="0"/>
              <a:t>-Adrenal yetmezlik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Pernisiyöz</a:t>
            </a:r>
            <a:r>
              <a:rPr lang="tr-TR" dirty="0" smtClean="0"/>
              <a:t> anemi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Demans</a:t>
            </a:r>
            <a:endParaRPr lang="tr-TR" dirty="0" smtClean="0"/>
          </a:p>
          <a:p>
            <a:r>
              <a:rPr lang="tr-TR" dirty="0" smtClean="0"/>
              <a:t>-Depresyon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.Kilo kaybının en sık nedeni genelde gıda alımının azalmasıdır</a:t>
            </a:r>
          </a:p>
          <a:p>
            <a:pPr>
              <a:buNone/>
            </a:pPr>
            <a:r>
              <a:rPr lang="tr-TR" dirty="0" smtClean="0"/>
              <a:t>.Gıda alımının azalmasının en sık nedeni genelde iştah azalmasıdır</a:t>
            </a:r>
          </a:p>
          <a:p>
            <a:pPr>
              <a:buNone/>
            </a:pPr>
            <a:r>
              <a:rPr lang="tr-TR" dirty="0" smtClean="0"/>
              <a:t>.Ancak </a:t>
            </a:r>
            <a:r>
              <a:rPr lang="tr-TR" dirty="0" err="1" smtClean="0"/>
              <a:t>ösefagus</a:t>
            </a:r>
            <a:r>
              <a:rPr lang="tr-TR" dirty="0" smtClean="0"/>
              <a:t> veya midenin </a:t>
            </a:r>
            <a:r>
              <a:rPr lang="tr-TR" dirty="0" err="1" smtClean="0"/>
              <a:t>striktür</a:t>
            </a:r>
            <a:r>
              <a:rPr lang="tr-TR" dirty="0" smtClean="0"/>
              <a:t>, dıştan bası veya </a:t>
            </a:r>
            <a:r>
              <a:rPr lang="tr-TR" dirty="0" err="1" smtClean="0"/>
              <a:t>infiltratif</a:t>
            </a:r>
            <a:r>
              <a:rPr lang="tr-TR" dirty="0" smtClean="0"/>
              <a:t> kitle nedeni ile pasajın engellenmesi de neden olabilir.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2800" dirty="0" smtClean="0"/>
              <a:t>Enerji kaybının artması:</a:t>
            </a:r>
          </a:p>
          <a:p>
            <a:pPr>
              <a:buNone/>
            </a:pPr>
            <a:r>
              <a:rPr lang="tr-TR" sz="2800" dirty="0" smtClean="0"/>
              <a:t>-Glikozüri ile beraber </a:t>
            </a:r>
            <a:r>
              <a:rPr lang="tr-TR" sz="2800" dirty="0" err="1" smtClean="0"/>
              <a:t>diyabetes</a:t>
            </a:r>
            <a:r>
              <a:rPr lang="tr-TR" sz="2800" dirty="0" smtClean="0"/>
              <a:t> </a:t>
            </a:r>
            <a:r>
              <a:rPr lang="tr-TR" sz="2800" dirty="0" err="1" smtClean="0"/>
              <a:t>mellitus</a:t>
            </a:r>
            <a:endParaRPr lang="tr-TR" sz="2800" dirty="0" smtClean="0"/>
          </a:p>
          <a:p>
            <a:pPr>
              <a:buNone/>
            </a:pPr>
            <a:r>
              <a:rPr lang="tr-TR" sz="2800" dirty="0" smtClean="0"/>
              <a:t>-</a:t>
            </a:r>
            <a:r>
              <a:rPr lang="tr-TR" sz="2800" dirty="0" err="1" smtClean="0"/>
              <a:t>Steatore</a:t>
            </a:r>
            <a:r>
              <a:rPr lang="tr-TR" sz="2800" dirty="0" smtClean="0"/>
              <a:t> ile beraber </a:t>
            </a:r>
            <a:r>
              <a:rPr lang="tr-TR" sz="2800" dirty="0" err="1" smtClean="0"/>
              <a:t>malabsorbsiyona</a:t>
            </a:r>
            <a:r>
              <a:rPr lang="tr-TR" sz="2800" dirty="0" smtClean="0"/>
              <a:t> bağlı olabilir</a:t>
            </a:r>
          </a:p>
          <a:p>
            <a:pPr>
              <a:buNone/>
            </a:pPr>
            <a:r>
              <a:rPr lang="tr-TR" sz="2800" dirty="0" err="1" smtClean="0"/>
              <a:t>Steatorenın</a:t>
            </a:r>
            <a:r>
              <a:rPr lang="tr-TR" sz="2800" dirty="0" smtClean="0"/>
              <a:t> nedenleri:</a:t>
            </a:r>
          </a:p>
          <a:p>
            <a:pPr>
              <a:buNone/>
            </a:pPr>
            <a:r>
              <a:rPr lang="tr-TR" sz="2800" dirty="0" smtClean="0"/>
              <a:t>-Kronik </a:t>
            </a:r>
            <a:r>
              <a:rPr lang="tr-TR" sz="2800" dirty="0" err="1" smtClean="0"/>
              <a:t>pankreatit</a:t>
            </a:r>
            <a:endParaRPr lang="tr-TR" sz="2800" dirty="0" smtClean="0"/>
          </a:p>
          <a:p>
            <a:pPr>
              <a:buNone/>
            </a:pPr>
            <a:r>
              <a:rPr lang="tr-TR" sz="2800" dirty="0" smtClean="0"/>
              <a:t>-</a:t>
            </a:r>
            <a:r>
              <a:rPr lang="tr-TR" sz="2800" dirty="0" err="1" smtClean="0"/>
              <a:t>İntestinal</a:t>
            </a:r>
            <a:r>
              <a:rPr lang="tr-TR" sz="2800" dirty="0" smtClean="0"/>
              <a:t> </a:t>
            </a:r>
            <a:r>
              <a:rPr lang="tr-TR" sz="2800" dirty="0" err="1" smtClean="0"/>
              <a:t>lenfoma</a:t>
            </a:r>
            <a:endParaRPr lang="tr-TR" sz="2800" dirty="0" smtClean="0"/>
          </a:p>
          <a:p>
            <a:pPr>
              <a:buNone/>
            </a:pPr>
            <a:r>
              <a:rPr lang="tr-TR" sz="2800" dirty="0" smtClean="0"/>
              <a:t>-</a:t>
            </a:r>
            <a:r>
              <a:rPr lang="tr-TR" sz="2800" dirty="0" err="1" smtClean="0"/>
              <a:t>Gluten</a:t>
            </a:r>
            <a:r>
              <a:rPr lang="tr-TR" sz="2800" dirty="0" smtClean="0"/>
              <a:t> </a:t>
            </a:r>
            <a:r>
              <a:rPr lang="tr-TR" sz="2800" dirty="0" err="1" smtClean="0"/>
              <a:t>enteropatisi</a:t>
            </a:r>
            <a:r>
              <a:rPr lang="tr-TR" sz="2800" dirty="0" smtClean="0"/>
              <a:t>,</a:t>
            </a:r>
          </a:p>
          <a:p>
            <a:pPr>
              <a:buNone/>
            </a:pPr>
            <a:r>
              <a:rPr lang="tr-TR" sz="2800" dirty="0" smtClean="0"/>
              <a:t>-</a:t>
            </a:r>
            <a:r>
              <a:rPr lang="tr-TR" sz="2800" dirty="0" err="1" smtClean="0"/>
              <a:t>İnflamatuar</a:t>
            </a:r>
            <a:r>
              <a:rPr lang="tr-TR" sz="2800" dirty="0" smtClean="0"/>
              <a:t> barsak hastalıkları</a:t>
            </a:r>
          </a:p>
          <a:p>
            <a:pPr>
              <a:buNone/>
            </a:pPr>
            <a:r>
              <a:rPr lang="tr-TR" sz="2800" dirty="0" smtClean="0"/>
              <a:t>-Adacık hücre </a:t>
            </a:r>
            <a:r>
              <a:rPr lang="tr-TR" sz="2800" dirty="0" err="1" smtClean="0"/>
              <a:t>tm</a:t>
            </a:r>
            <a:endParaRPr lang="tr-TR" sz="2800" dirty="0" smtClean="0"/>
          </a:p>
          <a:p>
            <a:pPr>
              <a:buNone/>
            </a:pPr>
            <a:r>
              <a:rPr lang="tr-TR" sz="2800" dirty="0" smtClean="0"/>
              <a:t>-Safra yolu </a:t>
            </a:r>
            <a:r>
              <a:rPr lang="tr-TR" sz="2800" dirty="0" err="1" smtClean="0"/>
              <a:t>obs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Kilo kaybı genelde artmış gıda alımına rağmen devam ediyorsa </a:t>
            </a:r>
          </a:p>
          <a:p>
            <a:pPr>
              <a:buFontTx/>
              <a:buChar char="-"/>
            </a:pPr>
            <a:r>
              <a:rPr lang="tr-TR" dirty="0" smtClean="0"/>
              <a:t>DM</a:t>
            </a:r>
          </a:p>
          <a:p>
            <a:pPr>
              <a:buFontTx/>
              <a:buChar char="-"/>
            </a:pPr>
            <a:r>
              <a:rPr lang="tr-TR" dirty="0" err="1" smtClean="0"/>
              <a:t>Hipertiroidi</a:t>
            </a:r>
            <a:endParaRPr lang="tr-TR" dirty="0" smtClean="0"/>
          </a:p>
          <a:p>
            <a:pPr>
              <a:buFontTx/>
              <a:buChar char="-"/>
            </a:pPr>
            <a:r>
              <a:rPr lang="tr-TR" dirty="0" err="1" smtClean="0"/>
              <a:t>Malabsorbsiyon</a:t>
            </a:r>
            <a:endParaRPr lang="tr-TR" dirty="0" smtClean="0"/>
          </a:p>
          <a:p>
            <a:pPr>
              <a:buFontTx/>
              <a:buChar char="-"/>
            </a:pPr>
            <a:r>
              <a:rPr lang="tr-TR" dirty="0" smtClean="0"/>
              <a:t>Nadiren </a:t>
            </a:r>
            <a:r>
              <a:rPr lang="tr-TR" dirty="0" err="1" smtClean="0"/>
              <a:t>lenfoma</a:t>
            </a:r>
            <a:r>
              <a:rPr lang="tr-TR" dirty="0" smtClean="0"/>
              <a:t> ve lösemiler </a:t>
            </a:r>
            <a:r>
              <a:rPr lang="tr-TR" dirty="0" err="1" smtClean="0"/>
              <a:t>anoreksi</a:t>
            </a:r>
            <a:r>
              <a:rPr lang="tr-TR" dirty="0" smtClean="0"/>
              <a:t> olmadan hatta gıda  artmasına rağmen kilo kaybı olabilir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Gençlerde :</a:t>
            </a:r>
          </a:p>
          <a:p>
            <a:pPr>
              <a:buFontTx/>
              <a:buChar char="-"/>
            </a:pPr>
            <a:r>
              <a:rPr lang="tr-TR" dirty="0" smtClean="0"/>
              <a:t>DM</a:t>
            </a:r>
          </a:p>
          <a:p>
            <a:pPr>
              <a:buFontTx/>
              <a:buChar char="-"/>
            </a:pPr>
            <a:r>
              <a:rPr lang="tr-TR" dirty="0" err="1" smtClean="0"/>
              <a:t>Hipertiroidi</a:t>
            </a:r>
            <a:endParaRPr lang="tr-TR" dirty="0" smtClean="0"/>
          </a:p>
          <a:p>
            <a:pPr>
              <a:buFontTx/>
              <a:buChar char="-"/>
            </a:pPr>
            <a:r>
              <a:rPr lang="tr-TR" dirty="0" err="1" smtClean="0"/>
              <a:t>Anoreksiya</a:t>
            </a:r>
            <a:r>
              <a:rPr lang="tr-TR" dirty="0" smtClean="0"/>
              <a:t> </a:t>
            </a:r>
            <a:r>
              <a:rPr lang="tr-TR" dirty="0" err="1" smtClean="0"/>
              <a:t>nervoza</a:t>
            </a:r>
            <a:endParaRPr lang="tr-TR" dirty="0" smtClean="0"/>
          </a:p>
          <a:p>
            <a:pPr>
              <a:buFontTx/>
              <a:buChar char="-"/>
            </a:pPr>
            <a:r>
              <a:rPr lang="tr-TR" dirty="0" err="1" smtClean="0"/>
              <a:t>İnfeksiyonlar</a:t>
            </a:r>
            <a:r>
              <a:rPr lang="tr-TR" dirty="0" smtClean="0"/>
              <a:t>(HIV,</a:t>
            </a:r>
            <a:r>
              <a:rPr lang="tr-TR" dirty="0" err="1" smtClean="0"/>
              <a:t>Tbc</a:t>
            </a:r>
            <a:r>
              <a:rPr lang="tr-TR" dirty="0" smtClean="0"/>
              <a:t> vb)</a:t>
            </a:r>
          </a:p>
          <a:p>
            <a:pPr>
              <a:buFontTx/>
              <a:buChar char="-"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KİLO KAYBI ETYOLOJİSİ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Yaşlılarda:</a:t>
            </a:r>
          </a:p>
          <a:p>
            <a:pPr>
              <a:buNone/>
            </a:pPr>
            <a:r>
              <a:rPr lang="tr-TR" dirty="0" smtClean="0"/>
              <a:t>-En sık neden </a:t>
            </a:r>
            <a:r>
              <a:rPr lang="tr-TR" dirty="0" err="1" smtClean="0"/>
              <a:t>tm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-Geçici </a:t>
            </a:r>
            <a:r>
              <a:rPr lang="tr-TR" dirty="0" err="1" smtClean="0"/>
              <a:t>gastrointestinal</a:t>
            </a:r>
            <a:r>
              <a:rPr lang="tr-TR" dirty="0" smtClean="0"/>
              <a:t> </a:t>
            </a:r>
            <a:r>
              <a:rPr lang="tr-TR" dirty="0" err="1" smtClean="0"/>
              <a:t>broblemler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Psikiatrik</a:t>
            </a:r>
            <a:r>
              <a:rPr lang="tr-TR" dirty="0" smtClean="0"/>
              <a:t> hastalıklar:</a:t>
            </a:r>
          </a:p>
          <a:p>
            <a:pPr>
              <a:buNone/>
            </a:pPr>
            <a:r>
              <a:rPr lang="tr-TR" dirty="0" smtClean="0"/>
              <a:t>1.</a:t>
            </a:r>
            <a:r>
              <a:rPr lang="tr-TR" dirty="0" err="1" smtClean="0"/>
              <a:t>Demans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2.Depresyon</a:t>
            </a:r>
          </a:p>
          <a:p>
            <a:pPr>
              <a:buNone/>
            </a:pPr>
            <a:r>
              <a:rPr lang="tr-TR" dirty="0" smtClean="0"/>
              <a:t>-Akciğer ve GIS tümörleri kilo kaybı ile başvuran hastalarda en çok görülen hastalıklardır.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İstemsiz kilo kaybının nedeni nadiren aşikardır.</a:t>
            </a:r>
          </a:p>
          <a:p>
            <a:r>
              <a:rPr lang="tr-TR" dirty="0" smtClean="0"/>
              <a:t>Dikkatli </a:t>
            </a:r>
            <a:r>
              <a:rPr lang="tr-TR" dirty="0" err="1" smtClean="0"/>
              <a:t>anamnez</a:t>
            </a:r>
            <a:r>
              <a:rPr lang="tr-TR" dirty="0" smtClean="0"/>
              <a:t>, </a:t>
            </a:r>
            <a:r>
              <a:rPr lang="tr-TR" dirty="0" err="1" smtClean="0"/>
              <a:t>fizikm</a:t>
            </a:r>
            <a:r>
              <a:rPr lang="tr-TR" dirty="0" smtClean="0"/>
              <a:t> </a:t>
            </a:r>
            <a:r>
              <a:rPr lang="tr-TR" dirty="0" err="1" smtClean="0"/>
              <a:t>uayene</a:t>
            </a:r>
            <a:r>
              <a:rPr lang="tr-TR" dirty="0" smtClean="0"/>
              <a:t> ve tanısal testler ile ancak %75’inde neden bulunabilir.</a:t>
            </a:r>
          </a:p>
          <a:p>
            <a:r>
              <a:rPr lang="tr-TR" dirty="0" smtClean="0"/>
              <a:t>%25’inde ise yoğun tanısal testlere rağmen kilo kaybının nedeni belirlenemez. Bu grup hastalar periyodik kontrollere çağrılmalıdır.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err="1" smtClean="0"/>
              <a:t>Asemtomatik</a:t>
            </a:r>
            <a:r>
              <a:rPr lang="tr-TR" dirty="0" smtClean="0"/>
              <a:t> hastalarda yalnızca kilo kaybı gizli bir hastalığın habercisi olabilir</a:t>
            </a:r>
          </a:p>
          <a:p>
            <a:pPr>
              <a:buNone/>
            </a:pPr>
            <a:r>
              <a:rPr lang="tr-TR" dirty="0" smtClean="0"/>
              <a:t>-Kanser: Özellikle </a:t>
            </a:r>
            <a:r>
              <a:rPr lang="tr-TR" dirty="0" err="1" smtClean="0"/>
              <a:t>gastrointestinal</a:t>
            </a:r>
            <a:r>
              <a:rPr lang="tr-TR" dirty="0" smtClean="0"/>
              <a:t>, </a:t>
            </a:r>
            <a:r>
              <a:rPr lang="tr-TR" dirty="0" err="1" smtClean="0"/>
              <a:t>pankreatik</a:t>
            </a:r>
            <a:r>
              <a:rPr lang="tr-TR" dirty="0" smtClean="0"/>
              <a:t>, </a:t>
            </a:r>
            <a:r>
              <a:rPr lang="tr-TR" dirty="0" err="1" smtClean="0"/>
              <a:t>hepatik</a:t>
            </a:r>
            <a:r>
              <a:rPr lang="tr-TR" dirty="0" smtClean="0"/>
              <a:t> </a:t>
            </a:r>
            <a:r>
              <a:rPr lang="tr-TR" dirty="0" err="1" smtClean="0"/>
              <a:t>maligniteler</a:t>
            </a:r>
            <a:r>
              <a:rPr lang="tr-TR" dirty="0" smtClean="0"/>
              <a:t> erken dönemde kilo kaybı yapabilir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İnfeksiyon</a:t>
            </a:r>
            <a:r>
              <a:rPr lang="tr-TR" dirty="0" smtClean="0"/>
              <a:t> hastalıkları: Bazen sadece kilo kaybı ile gelebilir(</a:t>
            </a:r>
            <a:r>
              <a:rPr lang="tr-TR" dirty="0" err="1" smtClean="0"/>
              <a:t>Tbc</a:t>
            </a:r>
            <a:r>
              <a:rPr lang="tr-TR" dirty="0" smtClean="0"/>
              <a:t>, HIV, </a:t>
            </a:r>
            <a:r>
              <a:rPr lang="tr-TR" dirty="0" err="1" smtClean="0"/>
              <a:t>endokardit</a:t>
            </a:r>
            <a:r>
              <a:rPr lang="tr-TR" dirty="0" smtClean="0"/>
              <a:t>,hepatitler, </a:t>
            </a:r>
            <a:r>
              <a:rPr lang="tr-TR" dirty="0" err="1" smtClean="0"/>
              <a:t>fungal</a:t>
            </a:r>
            <a:r>
              <a:rPr lang="tr-TR" dirty="0" smtClean="0"/>
              <a:t> </a:t>
            </a:r>
            <a:r>
              <a:rPr lang="tr-TR" dirty="0" err="1" smtClean="0"/>
              <a:t>infeksiyonlar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smtClean="0"/>
              <a:t>-Erken dönemde </a:t>
            </a:r>
            <a:r>
              <a:rPr lang="tr-TR" dirty="0" err="1" smtClean="0"/>
              <a:t>demans</a:t>
            </a:r>
            <a:r>
              <a:rPr lang="tr-TR" dirty="0" smtClean="0"/>
              <a:t>, depresyon, yeme bozuklu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Pernisiyöz</a:t>
            </a:r>
            <a:r>
              <a:rPr lang="tr-TR" dirty="0" smtClean="0"/>
              <a:t> anemi: Hematolojik değişiklikler ortaya çıkmadan önce </a:t>
            </a:r>
            <a:r>
              <a:rPr lang="tr-TR" dirty="0" err="1" smtClean="0"/>
              <a:t>anoreksiya</a:t>
            </a:r>
            <a:r>
              <a:rPr lang="tr-TR" dirty="0" smtClean="0"/>
              <a:t> ortaya çıkabilir</a:t>
            </a:r>
          </a:p>
          <a:p>
            <a:pPr>
              <a:buNone/>
            </a:pPr>
            <a:r>
              <a:rPr lang="tr-TR" dirty="0" smtClean="0"/>
              <a:t>-Adrenal yetmezlik: Erken dönemde elektrolit bozuklukları, bulantı, kusma ve hipotansiyon ortaya çıkmadan önce kilo kaybı ile </a:t>
            </a:r>
            <a:r>
              <a:rPr lang="tr-TR" dirty="0" err="1" smtClean="0"/>
              <a:t>prezente</a:t>
            </a:r>
            <a:r>
              <a:rPr lang="tr-TR" dirty="0" smtClean="0"/>
              <a:t> olabilir</a:t>
            </a:r>
          </a:p>
          <a:p>
            <a:pPr>
              <a:buNone/>
            </a:pPr>
            <a:r>
              <a:rPr lang="tr-TR" dirty="0" smtClean="0"/>
              <a:t>-Parazit </a:t>
            </a:r>
            <a:r>
              <a:rPr lang="tr-TR" dirty="0" err="1" smtClean="0"/>
              <a:t>infeksiyonları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Öğrenim Hedefleri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Kilo kaybını tanımlayabilmek</a:t>
            </a:r>
          </a:p>
          <a:p>
            <a:r>
              <a:rPr lang="tr-TR" dirty="0" smtClean="0"/>
              <a:t>Kilo kaybını </a:t>
            </a:r>
            <a:r>
              <a:rPr lang="tr-TR" dirty="0" err="1" smtClean="0"/>
              <a:t>etyolojik</a:t>
            </a:r>
            <a:r>
              <a:rPr lang="tr-TR" dirty="0" smtClean="0"/>
              <a:t> nedenlere göre sınıflayabilmek</a:t>
            </a:r>
          </a:p>
          <a:p>
            <a:r>
              <a:rPr lang="tr-TR" dirty="0" smtClean="0"/>
              <a:t>Kilo kaybının nedenlerini sayabilmek</a:t>
            </a:r>
          </a:p>
          <a:p>
            <a:r>
              <a:rPr lang="tr-TR" dirty="0" smtClean="0"/>
              <a:t>Kilo kaybı olan hastaya yaklaşımı bilmek(istenecek tetkikler)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54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İstemsiz kilo kaybı olan hastanın değerlendirilmesi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Anamnez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-Fizik muayene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Laboratuvar</a:t>
            </a:r>
            <a:r>
              <a:rPr lang="tr-TR" smtClean="0"/>
              <a:t> testleri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ANAMNEZ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SS sorgu:Ateş, ağrı, nefes darlığı, öksürük, çarpıntı, idrar değişiklikleri</a:t>
            </a:r>
          </a:p>
          <a:p>
            <a:r>
              <a:rPr lang="tr-TR" dirty="0" err="1" smtClean="0"/>
              <a:t>GiS</a:t>
            </a:r>
            <a:r>
              <a:rPr lang="tr-TR" dirty="0" smtClean="0"/>
              <a:t> belirtileri: Yemede zorlanma, bulantı, dışkılama alışkanlığında değişme, </a:t>
            </a:r>
          </a:p>
          <a:p>
            <a:r>
              <a:rPr lang="tr-TR" dirty="0" smtClean="0"/>
              <a:t>Alışkanlıkları: Sigara, alkol, kullandığı ilaçlar</a:t>
            </a:r>
          </a:p>
          <a:p>
            <a:r>
              <a:rPr lang="tr-TR" dirty="0" smtClean="0"/>
              <a:t>Önceki hastalıkları, operasyon öyküsü</a:t>
            </a:r>
          </a:p>
          <a:p>
            <a:r>
              <a:rPr lang="tr-TR" dirty="0" smtClean="0"/>
              <a:t>Ailede var olan hastalıkları</a:t>
            </a:r>
          </a:p>
          <a:p>
            <a:r>
              <a:rPr lang="tr-TR" dirty="0" smtClean="0"/>
              <a:t>HIV için risk faktörleri sorgulanmalı</a:t>
            </a:r>
          </a:p>
          <a:p>
            <a:r>
              <a:rPr lang="tr-TR" dirty="0" smtClean="0"/>
              <a:t>Depresyon </a:t>
            </a:r>
            <a:r>
              <a:rPr lang="tr-TR" dirty="0" err="1" smtClean="0"/>
              <a:t>blirtileri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FİZİK MUAYENE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Kilo belirlenmeli, boy ölçümü yapılmalı</a:t>
            </a:r>
          </a:p>
          <a:p>
            <a:r>
              <a:rPr lang="tr-TR" dirty="0" err="1" smtClean="0"/>
              <a:t>Vital</a:t>
            </a:r>
            <a:r>
              <a:rPr lang="tr-TR" dirty="0" smtClean="0"/>
              <a:t> bulgular</a:t>
            </a:r>
          </a:p>
          <a:p>
            <a:r>
              <a:rPr lang="tr-TR" dirty="0" smtClean="0"/>
              <a:t>Deri kızarıklıkları, </a:t>
            </a:r>
            <a:r>
              <a:rPr lang="tr-TR" dirty="0" err="1" smtClean="0"/>
              <a:t>ikter</a:t>
            </a:r>
            <a:r>
              <a:rPr lang="tr-TR" dirty="0" smtClean="0"/>
              <a:t>, operasyon izleri, sistemik hastalığa ait bulgular,</a:t>
            </a:r>
          </a:p>
          <a:p>
            <a:r>
              <a:rPr lang="tr-TR" dirty="0" smtClean="0"/>
              <a:t>Oral mukozada </a:t>
            </a:r>
            <a:r>
              <a:rPr lang="tr-TR" dirty="0" err="1" smtClean="0"/>
              <a:t>candida</a:t>
            </a:r>
            <a:endParaRPr lang="tr-TR" dirty="0" smtClean="0"/>
          </a:p>
          <a:p>
            <a:r>
              <a:rPr lang="tr-TR" dirty="0" smtClean="0"/>
              <a:t>LAP muayenesi, </a:t>
            </a:r>
            <a:r>
              <a:rPr lang="tr-TR" dirty="0" err="1" smtClean="0"/>
              <a:t>tiroid</a:t>
            </a:r>
            <a:r>
              <a:rPr lang="tr-TR" dirty="0" smtClean="0"/>
              <a:t> </a:t>
            </a:r>
            <a:r>
              <a:rPr lang="tr-TR" dirty="0" err="1" smtClean="0"/>
              <a:t>muayenenesi</a:t>
            </a:r>
            <a:endParaRPr lang="tr-TR" dirty="0" smtClean="0"/>
          </a:p>
          <a:p>
            <a:r>
              <a:rPr lang="tr-TR" dirty="0" err="1" smtClean="0"/>
              <a:t>Toraks</a:t>
            </a:r>
            <a:r>
              <a:rPr lang="tr-TR" dirty="0" smtClean="0"/>
              <a:t> muayenesi, </a:t>
            </a:r>
            <a:r>
              <a:rPr lang="tr-TR" dirty="0" err="1" smtClean="0"/>
              <a:t>kardiak</a:t>
            </a:r>
            <a:r>
              <a:rPr lang="tr-TR" dirty="0" smtClean="0"/>
              <a:t> muayene </a:t>
            </a:r>
          </a:p>
          <a:p>
            <a:r>
              <a:rPr lang="tr-TR" dirty="0" smtClean="0"/>
              <a:t>Batın muayenesi</a:t>
            </a:r>
          </a:p>
          <a:p>
            <a:r>
              <a:rPr lang="tr-TR" dirty="0" err="1" smtClean="0"/>
              <a:t>Rektal</a:t>
            </a:r>
            <a:r>
              <a:rPr lang="tr-TR" dirty="0" smtClean="0"/>
              <a:t> muayene, kadınlarda </a:t>
            </a:r>
            <a:r>
              <a:rPr lang="tr-TR" dirty="0" err="1" smtClean="0"/>
              <a:t>pelvik</a:t>
            </a:r>
            <a:r>
              <a:rPr lang="tr-TR" dirty="0" smtClean="0"/>
              <a:t> muayene</a:t>
            </a:r>
          </a:p>
          <a:p>
            <a:r>
              <a:rPr lang="tr-TR" dirty="0" err="1" smtClean="0"/>
              <a:t>Ekstremite</a:t>
            </a:r>
            <a:r>
              <a:rPr lang="tr-TR" dirty="0" smtClean="0"/>
              <a:t> muayenesi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İlk yapılacak </a:t>
            </a:r>
            <a:r>
              <a:rPr lang="tr-TR" b="1" dirty="0" err="1" smtClean="0">
                <a:solidFill>
                  <a:srgbClr val="FF0000"/>
                </a:solidFill>
              </a:rPr>
              <a:t>laboratuvar</a:t>
            </a:r>
            <a:r>
              <a:rPr lang="tr-TR" b="1" dirty="0" smtClean="0">
                <a:solidFill>
                  <a:srgbClr val="FF0000"/>
                </a:solidFill>
              </a:rPr>
              <a:t> testleri</a:t>
            </a:r>
          </a:p>
          <a:p>
            <a:pPr>
              <a:buNone/>
            </a:pPr>
            <a:r>
              <a:rPr lang="tr-TR" dirty="0" smtClean="0"/>
              <a:t>-Tam kan sayımı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Sedim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-İdrar tahlili</a:t>
            </a:r>
          </a:p>
          <a:p>
            <a:pPr>
              <a:buNone/>
            </a:pPr>
            <a:r>
              <a:rPr lang="tr-TR" dirty="0" smtClean="0"/>
              <a:t>-Kan biyokimyası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Tiroid</a:t>
            </a:r>
            <a:r>
              <a:rPr lang="tr-TR" dirty="0" smtClean="0"/>
              <a:t> fonksiyon testleri</a:t>
            </a:r>
          </a:p>
          <a:p>
            <a:pPr>
              <a:buNone/>
            </a:pPr>
            <a:r>
              <a:rPr lang="tr-TR" dirty="0" smtClean="0"/>
              <a:t>-Riskli bireylerde HIV</a:t>
            </a:r>
          </a:p>
          <a:p>
            <a:pPr>
              <a:buNone/>
            </a:pPr>
            <a:r>
              <a:rPr lang="tr-TR" dirty="0" smtClean="0"/>
              <a:t>-Göğüs radyografisi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Gaytada</a:t>
            </a:r>
            <a:r>
              <a:rPr lang="tr-TR" dirty="0" smtClean="0"/>
              <a:t> gizli kan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Gaytada</a:t>
            </a:r>
            <a:r>
              <a:rPr lang="tr-TR" dirty="0" smtClean="0"/>
              <a:t> parazit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İkinci etap tarama: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Abdominal</a:t>
            </a:r>
            <a:r>
              <a:rPr lang="tr-TR" dirty="0" smtClean="0"/>
              <a:t> USG, </a:t>
            </a:r>
            <a:r>
              <a:rPr lang="tr-TR" dirty="0" err="1" smtClean="0"/>
              <a:t>abdominal</a:t>
            </a:r>
            <a:r>
              <a:rPr lang="tr-TR" dirty="0" smtClean="0"/>
              <a:t> BT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Hiperkalsemi</a:t>
            </a:r>
            <a:r>
              <a:rPr lang="tr-TR" dirty="0" smtClean="0"/>
              <a:t> varlığında: </a:t>
            </a:r>
            <a:r>
              <a:rPr lang="tr-TR" dirty="0" err="1" smtClean="0"/>
              <a:t>Mammografi</a:t>
            </a:r>
            <a:r>
              <a:rPr lang="tr-TR" dirty="0" smtClean="0"/>
              <a:t>, serum protein </a:t>
            </a:r>
            <a:r>
              <a:rPr lang="tr-TR" dirty="0" err="1" smtClean="0"/>
              <a:t>elektroforezi</a:t>
            </a:r>
            <a:r>
              <a:rPr lang="tr-TR" dirty="0" smtClean="0"/>
              <a:t>, PTH, ACE, 1,25 </a:t>
            </a:r>
            <a:r>
              <a:rPr lang="tr-TR" dirty="0" err="1" smtClean="0"/>
              <a:t>hidroksivtamin</a:t>
            </a:r>
            <a:r>
              <a:rPr lang="tr-TR" dirty="0" smtClean="0"/>
              <a:t> D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Melena</a:t>
            </a:r>
            <a:r>
              <a:rPr lang="tr-TR" dirty="0" smtClean="0"/>
              <a:t> veya demir eksikliği anemisi varsa </a:t>
            </a:r>
            <a:r>
              <a:rPr lang="tr-TR" dirty="0" err="1" smtClean="0"/>
              <a:t>kolonoskopi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-Üst GIS kanaması, </a:t>
            </a:r>
            <a:r>
              <a:rPr lang="tr-TR" dirty="0" err="1" smtClean="0"/>
              <a:t>disfaji</a:t>
            </a:r>
            <a:r>
              <a:rPr lang="tr-TR" dirty="0" smtClean="0"/>
              <a:t> varsa üst GIS endoskopisi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tr-TR" dirty="0" smtClean="0"/>
              <a:t>Güçsüzlük, </a:t>
            </a:r>
            <a:r>
              <a:rPr lang="tr-TR" dirty="0" err="1" smtClean="0"/>
              <a:t>pigmentasyon</a:t>
            </a:r>
            <a:r>
              <a:rPr lang="tr-TR" dirty="0" smtClean="0"/>
              <a:t>, </a:t>
            </a:r>
            <a:r>
              <a:rPr lang="tr-TR" dirty="0" err="1" smtClean="0"/>
              <a:t>hiponatremi</a:t>
            </a:r>
            <a:r>
              <a:rPr lang="tr-TR" dirty="0" smtClean="0"/>
              <a:t>, </a:t>
            </a:r>
            <a:r>
              <a:rPr lang="tr-TR" dirty="0" err="1" smtClean="0"/>
              <a:t>hiperkalemi</a:t>
            </a:r>
            <a:r>
              <a:rPr lang="tr-TR" dirty="0" smtClean="0"/>
              <a:t> varlığında kısa ACTH testi</a:t>
            </a:r>
          </a:p>
          <a:p>
            <a:pPr>
              <a:buFontTx/>
              <a:buChar char="-"/>
            </a:pPr>
            <a:r>
              <a:rPr lang="tr-TR" dirty="0" smtClean="0"/>
              <a:t>Nedeni bilinmeyen ateş ve kilo kaybı </a:t>
            </a:r>
            <a:r>
              <a:rPr lang="tr-TR" dirty="0" err="1" smtClean="0"/>
              <a:t>beraraberliğinde</a:t>
            </a:r>
            <a:r>
              <a:rPr lang="tr-TR" dirty="0" smtClean="0"/>
              <a:t> kan kültürü</a:t>
            </a:r>
          </a:p>
          <a:p>
            <a:pPr>
              <a:buFontTx/>
              <a:buChar char="-"/>
            </a:pPr>
            <a:r>
              <a:rPr lang="tr-TR" dirty="0" smtClean="0"/>
              <a:t>TEE </a:t>
            </a:r>
          </a:p>
          <a:p>
            <a:pPr>
              <a:buFontTx/>
              <a:buChar char="-"/>
            </a:pPr>
            <a:r>
              <a:rPr lang="tr-TR" dirty="0" smtClean="0"/>
              <a:t>Kan kültürü (-) ise kemik iliği biyopsisi</a:t>
            </a:r>
          </a:p>
          <a:p>
            <a:pPr>
              <a:buFontTx/>
              <a:buChar char="-"/>
            </a:pPr>
            <a:r>
              <a:rPr lang="tr-TR" dirty="0" smtClean="0"/>
              <a:t>Kronik </a:t>
            </a:r>
            <a:r>
              <a:rPr lang="tr-TR" dirty="0" err="1" smtClean="0"/>
              <a:t>diyarede</a:t>
            </a:r>
            <a:r>
              <a:rPr lang="tr-TR" dirty="0" smtClean="0"/>
              <a:t> 72 saatlik dışkıda yağ tayini</a:t>
            </a:r>
          </a:p>
          <a:p>
            <a:pPr>
              <a:buFontTx/>
              <a:buChar char="-"/>
            </a:pPr>
            <a:r>
              <a:rPr lang="tr-TR" dirty="0" smtClean="0"/>
              <a:t>Baş ağrısı ve nörolojik semptomlar varsa </a:t>
            </a:r>
            <a:r>
              <a:rPr lang="tr-TR" dirty="0" err="1" smtClean="0"/>
              <a:t>kranyal</a:t>
            </a:r>
            <a:r>
              <a:rPr lang="tr-TR" dirty="0" smtClean="0"/>
              <a:t> BT veya MR</a:t>
            </a:r>
          </a:p>
          <a:p>
            <a:pPr>
              <a:buFontTx/>
              <a:buChar char="-"/>
            </a:pPr>
            <a:r>
              <a:rPr lang="tr-TR" dirty="0" smtClean="0"/>
              <a:t>B12 </a:t>
            </a:r>
            <a:r>
              <a:rPr lang="tr-TR" dirty="0" err="1" smtClean="0"/>
              <a:t>vit</a:t>
            </a:r>
            <a:r>
              <a:rPr lang="tr-TR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dirty="0" smtClean="0"/>
              <a:t>-İlk etapta yapılan </a:t>
            </a:r>
            <a:r>
              <a:rPr lang="tr-TR" dirty="0" err="1" smtClean="0"/>
              <a:t>laboratuvar</a:t>
            </a:r>
            <a:r>
              <a:rPr lang="tr-TR" dirty="0" smtClean="0"/>
              <a:t> testleri ile </a:t>
            </a:r>
            <a:r>
              <a:rPr lang="tr-TR" dirty="0" err="1" smtClean="0"/>
              <a:t>diyabetes</a:t>
            </a:r>
            <a:r>
              <a:rPr lang="tr-TR" dirty="0" smtClean="0"/>
              <a:t> </a:t>
            </a:r>
            <a:r>
              <a:rPr lang="tr-TR" dirty="0" err="1" smtClean="0"/>
              <a:t>mellitus</a:t>
            </a:r>
            <a:r>
              <a:rPr lang="tr-TR" dirty="0" smtClean="0"/>
              <a:t>, kronik böbrek yetmezliği, </a:t>
            </a:r>
            <a:r>
              <a:rPr lang="tr-TR" dirty="0" err="1" smtClean="0"/>
              <a:t>hiperkalsemi</a:t>
            </a:r>
            <a:r>
              <a:rPr lang="tr-TR" dirty="0" smtClean="0"/>
              <a:t>, karaciğer hastalığı, adrenal yetmezlik veya GIS hastalığı düşündüren elektrolit bozukluğu tespit edilir.</a:t>
            </a:r>
          </a:p>
          <a:p>
            <a:pPr>
              <a:buNone/>
            </a:pPr>
            <a:r>
              <a:rPr lang="tr-TR" dirty="0" smtClean="0"/>
              <a:t>-</a:t>
            </a:r>
            <a:r>
              <a:rPr lang="tr-TR" dirty="0" err="1" smtClean="0"/>
              <a:t>Tiroid</a:t>
            </a:r>
            <a:r>
              <a:rPr lang="tr-TR" dirty="0" smtClean="0"/>
              <a:t> fonksiyon testleri </a:t>
            </a:r>
            <a:r>
              <a:rPr lang="tr-TR" dirty="0" err="1" smtClean="0"/>
              <a:t>hipertiroidi</a:t>
            </a:r>
            <a:r>
              <a:rPr lang="tr-TR" dirty="0" smtClean="0"/>
              <a:t> açısından muhakkak istenmeli</a:t>
            </a:r>
          </a:p>
          <a:p>
            <a:pPr>
              <a:buNone/>
            </a:pPr>
            <a:r>
              <a:rPr lang="tr-TR" dirty="0" smtClean="0"/>
              <a:t>-Göğüs radyografisi ak </a:t>
            </a:r>
            <a:r>
              <a:rPr lang="tr-TR" dirty="0" err="1" smtClean="0"/>
              <a:t>tm</a:t>
            </a:r>
            <a:r>
              <a:rPr lang="tr-TR" dirty="0" smtClean="0"/>
              <a:t>, </a:t>
            </a:r>
            <a:r>
              <a:rPr lang="tr-TR" dirty="0" err="1" smtClean="0"/>
              <a:t>sarkoidoz</a:t>
            </a:r>
            <a:r>
              <a:rPr lang="tr-TR" dirty="0" smtClean="0"/>
              <a:t> ve ak </a:t>
            </a:r>
            <a:r>
              <a:rPr lang="tr-TR" dirty="0" err="1" smtClean="0"/>
              <a:t>tbc</a:t>
            </a:r>
            <a:r>
              <a:rPr lang="tr-TR" dirty="0" smtClean="0"/>
              <a:t> açısından fikir verir</a:t>
            </a:r>
          </a:p>
          <a:p>
            <a:pPr>
              <a:buNone/>
            </a:pPr>
            <a:r>
              <a:rPr lang="tr-TR" dirty="0" smtClean="0"/>
              <a:t>-Riskli hastalarda HIV muhakkak bakılmalı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/>
              <a:t>Kilo kaybı nedeni yapılan ilk tetkiklerle bulunamazsa ikinci etaba geçilmeli</a:t>
            </a:r>
          </a:p>
          <a:p>
            <a:r>
              <a:rPr lang="tr-TR" dirty="0" smtClean="0"/>
              <a:t>Genelde ilk ikinci etapta ilk yapılacak tetkik </a:t>
            </a:r>
            <a:r>
              <a:rPr lang="tr-TR" dirty="0" err="1" smtClean="0"/>
              <a:t>abdominal</a:t>
            </a:r>
            <a:r>
              <a:rPr lang="tr-TR" dirty="0" smtClean="0"/>
              <a:t> </a:t>
            </a:r>
            <a:r>
              <a:rPr lang="tr-TR" dirty="0" err="1" smtClean="0"/>
              <a:t>BT’dir</a:t>
            </a:r>
            <a:endParaRPr lang="tr-TR" dirty="0" smtClean="0"/>
          </a:p>
          <a:p>
            <a:r>
              <a:rPr lang="tr-TR" dirty="0" smtClean="0"/>
              <a:t>Diğer </a:t>
            </a:r>
            <a:r>
              <a:rPr lang="tr-TR" dirty="0" err="1" smtClean="0"/>
              <a:t>yapılakcak</a:t>
            </a:r>
            <a:r>
              <a:rPr lang="tr-TR" dirty="0" smtClean="0"/>
              <a:t> işlemler </a:t>
            </a:r>
            <a:r>
              <a:rPr lang="tr-TR" dirty="0" err="1" smtClean="0"/>
              <a:t>hiperkalsemi</a:t>
            </a:r>
            <a:r>
              <a:rPr lang="tr-TR" dirty="0" smtClean="0"/>
              <a:t>, elektrolit </a:t>
            </a:r>
            <a:r>
              <a:rPr lang="tr-TR" dirty="0" err="1" smtClean="0"/>
              <a:t>bozuzluğu</a:t>
            </a:r>
            <a:r>
              <a:rPr lang="tr-TR" dirty="0" smtClean="0"/>
              <a:t>, anemi, ateş  varlığına göre değişir</a:t>
            </a:r>
          </a:p>
          <a:p>
            <a:r>
              <a:rPr lang="tr-TR" dirty="0" err="1" smtClean="0"/>
              <a:t>Diyarenin</a:t>
            </a:r>
            <a:r>
              <a:rPr lang="tr-TR" dirty="0" smtClean="0"/>
              <a:t> varlığında 72 saatlik dışkıda yağ tayini, </a:t>
            </a:r>
            <a:r>
              <a:rPr lang="tr-TR" dirty="0" err="1" smtClean="0"/>
              <a:t>gastrin</a:t>
            </a:r>
            <a:r>
              <a:rPr lang="tr-TR" dirty="0" smtClean="0"/>
              <a:t>,</a:t>
            </a:r>
            <a:r>
              <a:rPr lang="tr-TR" dirty="0" err="1" smtClean="0"/>
              <a:t>somatostatin</a:t>
            </a:r>
            <a:r>
              <a:rPr lang="tr-TR" dirty="0" smtClean="0"/>
              <a:t> veya </a:t>
            </a:r>
            <a:r>
              <a:rPr lang="tr-TR" dirty="0" err="1" smtClean="0"/>
              <a:t>glukagon</a:t>
            </a:r>
            <a:r>
              <a:rPr lang="tr-TR" dirty="0" smtClean="0"/>
              <a:t> gibi hormonların ölçümü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tr-TR" dirty="0" smtClean="0"/>
              <a:t>Açıklanamayan kilo kaybında anemi ve </a:t>
            </a:r>
            <a:r>
              <a:rPr lang="tr-TR" dirty="0" err="1" smtClean="0"/>
              <a:t>makrositoz</a:t>
            </a:r>
            <a:r>
              <a:rPr lang="tr-TR" dirty="0" smtClean="0"/>
              <a:t> olmasa da B12 </a:t>
            </a:r>
            <a:r>
              <a:rPr lang="tr-TR" dirty="0" err="1" smtClean="0"/>
              <a:t>vit</a:t>
            </a:r>
            <a:r>
              <a:rPr lang="tr-TR" dirty="0" smtClean="0"/>
              <a:t> düzeyi muhakkak bakılmalıdır.</a:t>
            </a:r>
          </a:p>
          <a:p>
            <a:pPr>
              <a:buNone/>
            </a:pPr>
            <a:r>
              <a:rPr lang="tr-TR" dirty="0" smtClean="0"/>
              <a:t>-Yeni başlayan ve ciddi baş ağrısı varlığında nörolojik bulgular olmasa da </a:t>
            </a:r>
            <a:r>
              <a:rPr lang="tr-TR" dirty="0" err="1" smtClean="0"/>
              <a:t>kranyal</a:t>
            </a:r>
            <a:r>
              <a:rPr lang="tr-TR" dirty="0" smtClean="0"/>
              <a:t> BT çekilmelidir.</a:t>
            </a:r>
          </a:p>
          <a:p>
            <a:pPr>
              <a:buNone/>
            </a:pPr>
            <a:r>
              <a:rPr lang="tr-TR" dirty="0" smtClean="0"/>
              <a:t>-Ateş veya nörolojik </a:t>
            </a:r>
            <a:r>
              <a:rPr lang="tr-TR" dirty="0" err="1" smtClean="0"/>
              <a:t>defisitin</a:t>
            </a:r>
            <a:r>
              <a:rPr lang="tr-TR" dirty="0" smtClean="0"/>
              <a:t> eşlik ettiği sırt ağrısı</a:t>
            </a:r>
          </a:p>
          <a:p>
            <a:pPr>
              <a:buNone/>
            </a:pPr>
            <a:r>
              <a:rPr lang="tr-TR" dirty="0" err="1" smtClean="0"/>
              <a:t>Paraspinal</a:t>
            </a:r>
            <a:r>
              <a:rPr lang="tr-TR" dirty="0" smtClean="0"/>
              <a:t> veya </a:t>
            </a:r>
            <a:r>
              <a:rPr lang="tr-TR" dirty="0" err="1" smtClean="0"/>
              <a:t>epidural</a:t>
            </a:r>
            <a:r>
              <a:rPr lang="tr-TR" dirty="0" smtClean="0"/>
              <a:t> apseye işaret edebilir(</a:t>
            </a:r>
            <a:r>
              <a:rPr lang="tr-TR" dirty="0" err="1" smtClean="0"/>
              <a:t>Tbc</a:t>
            </a:r>
            <a:r>
              <a:rPr lang="tr-TR" dirty="0" smtClean="0"/>
              <a:t> veya iv ilaç bağımlılarında </a:t>
            </a:r>
            <a:r>
              <a:rPr lang="tr-TR" dirty="0" err="1" smtClean="0"/>
              <a:t>Staf</a:t>
            </a:r>
            <a:r>
              <a:rPr lang="tr-TR" dirty="0" smtClean="0"/>
              <a:t>. Bağlı)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-Kilo kaybı genelde altta ciddi bir hastalığa işaret edebilir</a:t>
            </a:r>
          </a:p>
          <a:p>
            <a:pPr>
              <a:buNone/>
            </a:pPr>
            <a:r>
              <a:rPr lang="tr-TR" dirty="0" smtClean="0"/>
              <a:t>-Nedenin bulunamadığı durumda hasta takip edilmeye devam edilmelidir</a:t>
            </a:r>
          </a:p>
          <a:p>
            <a:pPr>
              <a:buNone/>
            </a:pPr>
            <a:r>
              <a:rPr lang="tr-TR" dirty="0" smtClean="0"/>
              <a:t>-Aylık fizik </a:t>
            </a:r>
            <a:r>
              <a:rPr lang="tr-TR" dirty="0" err="1" smtClean="0"/>
              <a:t>muayayene</a:t>
            </a:r>
            <a:r>
              <a:rPr lang="tr-TR" dirty="0" smtClean="0"/>
              <a:t> ve </a:t>
            </a:r>
            <a:r>
              <a:rPr lang="tr-TR" dirty="0" err="1" smtClean="0"/>
              <a:t>laboratuvar</a:t>
            </a:r>
            <a:r>
              <a:rPr lang="tr-TR" dirty="0" smtClean="0"/>
              <a:t> testlerle takip edilmeli</a:t>
            </a:r>
          </a:p>
          <a:p>
            <a:pPr>
              <a:buNone/>
            </a:pPr>
            <a:r>
              <a:rPr lang="tr-TR" dirty="0" smtClean="0"/>
              <a:t>-6 aylık takiplerde patoloji saptanmazsa kontrollerin arası açılabilir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Kilo kaybı toplum genelinde sık karşılaşılan bir problemdir.</a:t>
            </a:r>
          </a:p>
          <a:p>
            <a:r>
              <a:rPr lang="tr-TR" dirty="0" smtClean="0"/>
              <a:t>Kilo kaybı istem dışı ise sıklıkla sistemik bir hastalığın veya </a:t>
            </a:r>
            <a:r>
              <a:rPr lang="tr-TR" dirty="0" err="1" smtClean="0"/>
              <a:t>psikiatrik</a:t>
            </a:r>
            <a:r>
              <a:rPr lang="tr-TR" dirty="0" smtClean="0"/>
              <a:t> hastalığın habercisidir.</a:t>
            </a:r>
          </a:p>
          <a:p>
            <a:r>
              <a:rPr lang="tr-TR" dirty="0" err="1" smtClean="0"/>
              <a:t>Anamnezde</a:t>
            </a:r>
            <a:r>
              <a:rPr lang="tr-TR" dirty="0" smtClean="0"/>
              <a:t> kilo kaybı sorgusu mutlaka yapılmalıdır.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3 İçerik Yer Tutucusu" descr="Imag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ÖZET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r-TR" dirty="0" err="1" smtClean="0"/>
              <a:t>Anemnez</a:t>
            </a:r>
            <a:r>
              <a:rPr lang="tr-TR" dirty="0" smtClean="0"/>
              <a:t> ve Fizik </a:t>
            </a:r>
            <a:r>
              <a:rPr lang="tr-TR" dirty="0" err="1" smtClean="0"/>
              <a:t>muaye</a:t>
            </a:r>
            <a:r>
              <a:rPr lang="tr-TR" dirty="0" smtClean="0"/>
              <a:t> </a:t>
            </a:r>
          </a:p>
          <a:p>
            <a:r>
              <a:rPr lang="tr-TR" dirty="0" smtClean="0"/>
              <a:t> Tam kan,</a:t>
            </a:r>
          </a:p>
          <a:p>
            <a:r>
              <a:rPr lang="tr-TR" dirty="0" smtClean="0"/>
              <a:t>Serum biyokimya tetkikleri,</a:t>
            </a:r>
          </a:p>
          <a:p>
            <a:r>
              <a:rPr lang="tr-TR" dirty="0" smtClean="0"/>
              <a:t>Tam idrar,</a:t>
            </a:r>
          </a:p>
          <a:p>
            <a:r>
              <a:rPr lang="tr-TR" dirty="0" smtClean="0"/>
              <a:t>Göğüs filmi,</a:t>
            </a:r>
          </a:p>
          <a:p>
            <a:r>
              <a:rPr lang="tr-TR" dirty="0" smtClean="0"/>
              <a:t>TSH,</a:t>
            </a:r>
          </a:p>
          <a:p>
            <a:r>
              <a:rPr lang="tr-TR" dirty="0" smtClean="0"/>
              <a:t>Risk faktörü varsa AİDS testi,</a:t>
            </a:r>
          </a:p>
          <a:p>
            <a:r>
              <a:rPr lang="tr-TR" dirty="0" err="1" smtClean="0"/>
              <a:t>Sedim</a:t>
            </a: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smtClean="0"/>
              <a:t>     Bu safhaya kadar belirgin bir neden saptanamayanlarda bundan sonra Amerikan kanser derneği tarafından belirlenen rutin kanser araştırması ; </a:t>
            </a:r>
          </a:p>
          <a:p>
            <a:r>
              <a:rPr lang="tr-TR" dirty="0" smtClean="0"/>
              <a:t>Gizli kan (40 yaş ve üzeri),</a:t>
            </a:r>
          </a:p>
          <a:p>
            <a:r>
              <a:rPr lang="tr-TR" dirty="0" err="1" smtClean="0"/>
              <a:t>Kolonoskopi</a:t>
            </a:r>
            <a:r>
              <a:rPr lang="tr-TR" dirty="0" smtClean="0"/>
              <a:t>(kolon </a:t>
            </a:r>
            <a:r>
              <a:rPr lang="tr-TR" dirty="0" err="1" smtClean="0"/>
              <a:t>grafisi</a:t>
            </a:r>
            <a:r>
              <a:rPr lang="tr-TR" dirty="0" smtClean="0"/>
              <a:t>/</a:t>
            </a:r>
            <a:r>
              <a:rPr lang="tr-TR" dirty="0" err="1" smtClean="0"/>
              <a:t>Fleksıbl</a:t>
            </a:r>
            <a:r>
              <a:rPr lang="tr-TR" dirty="0" smtClean="0"/>
              <a:t> </a:t>
            </a:r>
            <a:r>
              <a:rPr lang="tr-TR" dirty="0" err="1" smtClean="0"/>
              <a:t>rektosigmoidoskopi</a:t>
            </a:r>
            <a:r>
              <a:rPr lang="tr-TR" dirty="0" smtClean="0"/>
              <a:t> ( 50 yaş ve üzeri),</a:t>
            </a:r>
          </a:p>
          <a:p>
            <a:r>
              <a:rPr lang="tr-TR" dirty="0" smtClean="0"/>
              <a:t> Kadınlarda </a:t>
            </a:r>
            <a:r>
              <a:rPr lang="tr-TR" dirty="0" err="1" smtClean="0"/>
              <a:t>smear</a:t>
            </a:r>
            <a:r>
              <a:rPr lang="tr-TR" dirty="0" smtClean="0"/>
              <a:t> testi,</a:t>
            </a:r>
          </a:p>
          <a:p>
            <a:r>
              <a:rPr lang="tr-TR" dirty="0" smtClean="0"/>
              <a:t>Mamografi (40 yaş ve üzeri), </a:t>
            </a:r>
          </a:p>
          <a:p>
            <a:r>
              <a:rPr lang="tr-TR" dirty="0" smtClean="0"/>
              <a:t>Prostat testi(50 yaş ve üzeri) yapılır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 smtClean="0"/>
              <a:t>VAKA 1:</a:t>
            </a:r>
          </a:p>
          <a:p>
            <a:pPr>
              <a:buNone/>
            </a:pPr>
            <a:r>
              <a:rPr lang="tr-TR" dirty="0" smtClean="0"/>
              <a:t>27 Y bayan hasta, kilo kaybı, iştahsızlık, baş dönmesi, halsizlik şikayeti ile geldi.</a:t>
            </a:r>
          </a:p>
          <a:p>
            <a:pPr>
              <a:buNone/>
            </a:pPr>
            <a:r>
              <a:rPr lang="tr-TR" dirty="0" smtClean="0"/>
              <a:t>Öz geçmişi: özellik yok</a:t>
            </a:r>
          </a:p>
          <a:p>
            <a:pPr>
              <a:buNone/>
            </a:pPr>
            <a:r>
              <a:rPr lang="tr-TR" dirty="0" smtClean="0"/>
              <a:t>Soy geçmişi: özellik yok</a:t>
            </a:r>
          </a:p>
          <a:p>
            <a:pPr>
              <a:buNone/>
            </a:pPr>
            <a:r>
              <a:rPr lang="tr-TR" dirty="0" smtClean="0"/>
              <a:t>SS:N</a:t>
            </a:r>
          </a:p>
          <a:p>
            <a:pPr>
              <a:buNone/>
            </a:pPr>
            <a:r>
              <a:rPr lang="tr-TR" dirty="0" smtClean="0"/>
              <a:t>İlaç:kullanmıyor</a:t>
            </a:r>
          </a:p>
          <a:p>
            <a:pPr>
              <a:buNone/>
            </a:pPr>
            <a:r>
              <a:rPr lang="tr-TR" dirty="0" smtClean="0"/>
              <a:t>FM: Özellik yok</a:t>
            </a:r>
          </a:p>
          <a:p>
            <a:pPr>
              <a:buNone/>
            </a:pPr>
            <a:r>
              <a:rPr lang="tr-TR" dirty="0" smtClean="0"/>
              <a:t>LAP:  CBC:n,</a:t>
            </a:r>
            <a:r>
              <a:rPr lang="tr-TR" dirty="0" err="1" smtClean="0"/>
              <a:t>sedim</a:t>
            </a:r>
            <a:r>
              <a:rPr lang="tr-TR" dirty="0" smtClean="0"/>
              <a:t> 6 </a:t>
            </a:r>
          </a:p>
          <a:p>
            <a:pPr>
              <a:buNone/>
            </a:pPr>
            <a:r>
              <a:rPr lang="tr-TR" dirty="0" smtClean="0"/>
              <a:t>TBK:N</a:t>
            </a:r>
          </a:p>
          <a:p>
            <a:pPr>
              <a:buNone/>
            </a:pPr>
            <a:r>
              <a:rPr lang="tr-TR" dirty="0" smtClean="0"/>
              <a:t>TFT:N, </a:t>
            </a:r>
            <a:r>
              <a:rPr lang="tr-TR" dirty="0" err="1" smtClean="0"/>
              <a:t>Gayta</a:t>
            </a:r>
            <a:r>
              <a:rPr lang="tr-TR" dirty="0" smtClean="0"/>
              <a:t> </a:t>
            </a:r>
            <a:r>
              <a:rPr lang="tr-TR" dirty="0" err="1" smtClean="0"/>
              <a:t>tetkiği</a:t>
            </a:r>
            <a:r>
              <a:rPr lang="tr-TR" dirty="0" smtClean="0"/>
              <a:t>:N,PA </a:t>
            </a:r>
            <a:r>
              <a:rPr lang="tr-TR" dirty="0" err="1" smtClean="0"/>
              <a:t>ag</a:t>
            </a:r>
            <a:r>
              <a:rPr lang="tr-TR" dirty="0" smtClean="0"/>
              <a:t> </a:t>
            </a:r>
            <a:r>
              <a:rPr lang="tr-TR" dirty="0" err="1" smtClean="0"/>
              <a:t>grafisi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B12:256</a:t>
            </a:r>
          </a:p>
          <a:p>
            <a:pPr>
              <a:buNone/>
            </a:pPr>
            <a:r>
              <a:rPr lang="tr-TR" dirty="0" smtClean="0"/>
              <a:t>Tanı:?</a:t>
            </a:r>
          </a:p>
          <a:p>
            <a:pPr>
              <a:buNone/>
            </a:pPr>
            <a:r>
              <a:rPr lang="tr-TR" dirty="0" smtClean="0"/>
              <a:t>İlaç:?</a:t>
            </a:r>
          </a:p>
          <a:p>
            <a:pPr>
              <a:buNone/>
            </a:pPr>
            <a:r>
              <a:rPr lang="tr-TR" dirty="0" smtClean="0"/>
              <a:t>Takip?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tr-TR" dirty="0" smtClean="0"/>
              <a:t>VAKA 2:</a:t>
            </a:r>
          </a:p>
          <a:p>
            <a:pPr>
              <a:buNone/>
            </a:pPr>
            <a:r>
              <a:rPr lang="tr-TR" dirty="0" smtClean="0"/>
              <a:t>45 y bayan hasta, kilo kaybı,terleme varmış.</a:t>
            </a:r>
          </a:p>
          <a:p>
            <a:pPr>
              <a:buNone/>
            </a:pPr>
            <a:r>
              <a:rPr lang="tr-TR" dirty="0" smtClean="0"/>
              <a:t>Öz geçmişi: özellik yok.</a:t>
            </a:r>
          </a:p>
          <a:p>
            <a:pPr>
              <a:buNone/>
            </a:pPr>
            <a:r>
              <a:rPr lang="tr-TR" dirty="0" smtClean="0"/>
              <a:t>Soy geçmişi :özellik yok</a:t>
            </a:r>
          </a:p>
          <a:p>
            <a:pPr>
              <a:buNone/>
            </a:pPr>
            <a:r>
              <a:rPr lang="tr-TR" dirty="0" smtClean="0"/>
              <a:t>İlaç:kullanmıyor</a:t>
            </a:r>
          </a:p>
          <a:p>
            <a:pPr>
              <a:buNone/>
            </a:pPr>
            <a:r>
              <a:rPr lang="tr-TR" dirty="0" err="1" smtClean="0"/>
              <a:t>Fm</a:t>
            </a:r>
            <a:r>
              <a:rPr lang="tr-TR" dirty="0" smtClean="0"/>
              <a:t>:TA:110/80 </a:t>
            </a:r>
            <a:r>
              <a:rPr lang="tr-TR" smtClean="0"/>
              <a:t>mmhg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Toraks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KVS:N</a:t>
            </a:r>
          </a:p>
          <a:p>
            <a:pPr>
              <a:buNone/>
            </a:pPr>
            <a:r>
              <a:rPr lang="tr-TR" dirty="0" smtClean="0"/>
              <a:t>Batın:N</a:t>
            </a:r>
          </a:p>
          <a:p>
            <a:pPr>
              <a:buNone/>
            </a:pPr>
            <a:r>
              <a:rPr lang="tr-TR" dirty="0" err="1" smtClean="0"/>
              <a:t>Eks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LAP:CBC:N,</a:t>
            </a:r>
            <a:r>
              <a:rPr lang="tr-TR" dirty="0" err="1" smtClean="0"/>
              <a:t>sedim</a:t>
            </a:r>
            <a:r>
              <a:rPr lang="tr-TR" dirty="0" smtClean="0"/>
              <a:t>:56,</a:t>
            </a:r>
          </a:p>
          <a:p>
            <a:pPr>
              <a:buNone/>
            </a:pPr>
            <a:r>
              <a:rPr lang="tr-TR" dirty="0" smtClean="0"/>
              <a:t>TBK:  </a:t>
            </a:r>
            <a:r>
              <a:rPr lang="tr-TR" dirty="0" err="1" smtClean="0"/>
              <a:t>Ca</a:t>
            </a:r>
            <a:r>
              <a:rPr lang="tr-TR" dirty="0" smtClean="0"/>
              <a:t>:11,6,diğer parametreler N  PTH:N,</a:t>
            </a:r>
          </a:p>
          <a:p>
            <a:pPr>
              <a:buNone/>
            </a:pPr>
            <a:r>
              <a:rPr lang="tr-TR" dirty="0" smtClean="0"/>
              <a:t>PA ak: her iki </a:t>
            </a:r>
            <a:r>
              <a:rPr lang="tr-TR" dirty="0" err="1" smtClean="0"/>
              <a:t>hilusta</a:t>
            </a:r>
            <a:r>
              <a:rPr lang="tr-TR" dirty="0" smtClean="0"/>
              <a:t> dolgunluk var</a:t>
            </a:r>
          </a:p>
          <a:p>
            <a:pPr>
              <a:buNone/>
            </a:pPr>
            <a:r>
              <a:rPr lang="tr-TR" dirty="0" smtClean="0"/>
              <a:t>Toraks </a:t>
            </a:r>
            <a:r>
              <a:rPr lang="tr-TR" dirty="0" err="1" smtClean="0"/>
              <a:t>ct</a:t>
            </a:r>
            <a:r>
              <a:rPr lang="tr-TR" dirty="0" smtClean="0"/>
              <a:t>: Her iki </a:t>
            </a:r>
            <a:r>
              <a:rPr lang="tr-TR" dirty="0" err="1" smtClean="0"/>
              <a:t>hilusta</a:t>
            </a:r>
            <a:r>
              <a:rPr lang="tr-TR" dirty="0" smtClean="0"/>
              <a:t> </a:t>
            </a:r>
            <a:r>
              <a:rPr lang="tr-TR" dirty="0" err="1" smtClean="0"/>
              <a:t>multipl</a:t>
            </a:r>
            <a:r>
              <a:rPr lang="tr-TR" dirty="0" smtClean="0"/>
              <a:t> LAP+</a:t>
            </a:r>
          </a:p>
          <a:p>
            <a:pPr>
              <a:buNone/>
            </a:pPr>
            <a:r>
              <a:rPr lang="tr-TR" dirty="0" smtClean="0"/>
              <a:t>ACE: artmış,idrar </a:t>
            </a:r>
            <a:r>
              <a:rPr lang="tr-TR" dirty="0" err="1" smtClean="0"/>
              <a:t>ca</a:t>
            </a:r>
            <a:r>
              <a:rPr lang="tr-TR" dirty="0" smtClean="0"/>
              <a:t> atılımı artmış,</a:t>
            </a:r>
          </a:p>
          <a:p>
            <a:pPr>
              <a:buNone/>
            </a:pPr>
            <a:r>
              <a:rPr lang="tr-TR" dirty="0" smtClean="0"/>
              <a:t>Kesin tanı: </a:t>
            </a:r>
            <a:r>
              <a:rPr lang="tr-TR" dirty="0" err="1" smtClean="0"/>
              <a:t>bronkoskopbik</a:t>
            </a:r>
            <a:r>
              <a:rPr lang="tr-TR" dirty="0" smtClean="0"/>
              <a:t> </a:t>
            </a:r>
            <a:r>
              <a:rPr lang="tr-TR" dirty="0" err="1" smtClean="0"/>
              <a:t>bx</a:t>
            </a:r>
            <a:r>
              <a:rPr lang="tr-TR" dirty="0" smtClean="0"/>
              <a:t>, lenf bezi </a:t>
            </a:r>
            <a:r>
              <a:rPr lang="tr-TR" dirty="0" err="1" smtClean="0"/>
              <a:t>bx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Tanı:?</a:t>
            </a:r>
          </a:p>
          <a:p>
            <a:pPr>
              <a:buNone/>
            </a:pPr>
            <a:r>
              <a:rPr lang="tr-TR" dirty="0" smtClean="0"/>
              <a:t>Tedavi:?</a:t>
            </a:r>
          </a:p>
          <a:p>
            <a:pPr>
              <a:buNone/>
            </a:pP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" name="irc_mi" descr="sarkoidoz ile ilgili görsel sonucu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96495" y="1600200"/>
            <a:ext cx="47510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 smtClean="0"/>
              <a:t>VAKA 3:</a:t>
            </a:r>
          </a:p>
          <a:p>
            <a:pPr>
              <a:buNone/>
            </a:pPr>
            <a:r>
              <a:rPr lang="tr-TR" dirty="0" smtClean="0"/>
              <a:t>77 Y ,erkek hasta, kilo kaybı,halsizlik,baş dönmesi, karın şişliği şikayeti ile geldi.</a:t>
            </a:r>
          </a:p>
          <a:p>
            <a:pPr>
              <a:buNone/>
            </a:pPr>
            <a:r>
              <a:rPr lang="tr-TR" dirty="0" smtClean="0"/>
              <a:t>Öz geçmişi: 20 yıl önce p.</a:t>
            </a:r>
            <a:r>
              <a:rPr lang="tr-TR" dirty="0" err="1" smtClean="0"/>
              <a:t>ulcus</a:t>
            </a:r>
            <a:r>
              <a:rPr lang="tr-TR" dirty="0" smtClean="0"/>
              <a:t> </a:t>
            </a:r>
            <a:r>
              <a:rPr lang="tr-TR" dirty="0" err="1" smtClean="0"/>
              <a:t>perfo</a:t>
            </a:r>
            <a:r>
              <a:rPr lang="tr-TR" dirty="0" smtClean="0"/>
              <a:t> </a:t>
            </a:r>
            <a:r>
              <a:rPr lang="tr-TR" dirty="0" err="1" smtClean="0"/>
              <a:t>rasyonu</a:t>
            </a:r>
            <a:r>
              <a:rPr lang="tr-TR" dirty="0" smtClean="0"/>
              <a:t> nedeni ile </a:t>
            </a:r>
            <a:r>
              <a:rPr lang="tr-TR" dirty="0" err="1" smtClean="0"/>
              <a:t>opere</a:t>
            </a:r>
            <a:r>
              <a:rPr lang="tr-TR" dirty="0" smtClean="0"/>
              <a:t> olmuş.</a:t>
            </a:r>
          </a:p>
          <a:p>
            <a:pPr>
              <a:buNone/>
            </a:pPr>
            <a:r>
              <a:rPr lang="tr-TR" dirty="0" smtClean="0"/>
              <a:t>Soy geçmişi: özellik yok</a:t>
            </a:r>
          </a:p>
          <a:p>
            <a:pPr>
              <a:buNone/>
            </a:pPr>
            <a:r>
              <a:rPr lang="tr-TR" dirty="0" smtClean="0"/>
              <a:t>İlaç: sık PPI kullanıyor</a:t>
            </a:r>
          </a:p>
          <a:p>
            <a:pPr>
              <a:buNone/>
            </a:pPr>
            <a:r>
              <a:rPr lang="tr-TR" dirty="0" smtClean="0"/>
              <a:t>FM:</a:t>
            </a:r>
          </a:p>
          <a:p>
            <a:pPr>
              <a:buNone/>
            </a:pPr>
            <a:r>
              <a:rPr lang="tr-TR" dirty="0" smtClean="0"/>
              <a:t>Renk solu.</a:t>
            </a:r>
          </a:p>
          <a:p>
            <a:pPr>
              <a:buNone/>
            </a:pPr>
            <a:r>
              <a:rPr lang="tr-TR" dirty="0" err="1" smtClean="0"/>
              <a:t>Toraks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KVS:</a:t>
            </a:r>
            <a:r>
              <a:rPr lang="tr-TR" dirty="0" err="1" smtClean="0"/>
              <a:t>taşikardik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Batın: </a:t>
            </a:r>
            <a:r>
              <a:rPr lang="tr-TR" dirty="0" err="1" smtClean="0"/>
              <a:t>epigastrik</a:t>
            </a:r>
            <a:r>
              <a:rPr lang="tr-TR" dirty="0" smtClean="0"/>
              <a:t> hassasiyet+</a:t>
            </a:r>
          </a:p>
          <a:p>
            <a:pPr>
              <a:buNone/>
            </a:pPr>
            <a:r>
              <a:rPr lang="tr-TR" dirty="0" smtClean="0"/>
              <a:t>LAP: </a:t>
            </a:r>
            <a:r>
              <a:rPr lang="tr-TR" dirty="0" err="1" smtClean="0"/>
              <a:t>Hb</a:t>
            </a:r>
            <a:r>
              <a:rPr lang="tr-TR" dirty="0" smtClean="0"/>
              <a:t>:7, </a:t>
            </a:r>
            <a:r>
              <a:rPr lang="tr-TR" dirty="0" err="1" smtClean="0"/>
              <a:t>mcv</a:t>
            </a:r>
            <a:r>
              <a:rPr lang="tr-TR" dirty="0" smtClean="0"/>
              <a:t>:67, </a:t>
            </a:r>
            <a:r>
              <a:rPr lang="tr-TR" dirty="0" err="1" smtClean="0"/>
              <a:t>ferritin</a:t>
            </a:r>
            <a:r>
              <a:rPr lang="tr-TR" dirty="0" smtClean="0"/>
              <a:t>:2,</a:t>
            </a:r>
            <a:r>
              <a:rPr lang="tr-TR" dirty="0" err="1" smtClean="0"/>
              <a:t>sedin</a:t>
            </a:r>
            <a:r>
              <a:rPr lang="tr-TR" dirty="0" smtClean="0"/>
              <a:t> 50, b12,</a:t>
            </a:r>
            <a:r>
              <a:rPr lang="tr-TR" dirty="0" err="1" smtClean="0"/>
              <a:t>folat</a:t>
            </a:r>
            <a:r>
              <a:rPr lang="tr-TR" dirty="0" smtClean="0"/>
              <a:t>:n, TBK:N</a:t>
            </a:r>
          </a:p>
          <a:p>
            <a:pPr>
              <a:buNone/>
            </a:pPr>
            <a:r>
              <a:rPr lang="tr-TR" dirty="0" smtClean="0"/>
              <a:t>PA ak:N, GGK(+),batın </a:t>
            </a:r>
            <a:r>
              <a:rPr lang="tr-TR" dirty="0" err="1" smtClean="0"/>
              <a:t>usg</a:t>
            </a:r>
            <a:r>
              <a:rPr lang="tr-TR" dirty="0" smtClean="0"/>
              <a:t>: mide duvarı kalın, </a:t>
            </a:r>
            <a:r>
              <a:rPr lang="tr-TR" dirty="0" err="1" smtClean="0"/>
              <a:t>tm</a:t>
            </a:r>
            <a:r>
              <a:rPr lang="tr-TR" dirty="0" smtClean="0"/>
              <a:t> </a:t>
            </a:r>
            <a:r>
              <a:rPr lang="tr-TR" dirty="0" err="1" smtClean="0"/>
              <a:t>markırları</a:t>
            </a:r>
            <a:r>
              <a:rPr lang="tr-TR" dirty="0" smtClean="0"/>
              <a:t>:CEA: yüksek</a:t>
            </a:r>
          </a:p>
          <a:p>
            <a:pPr>
              <a:buNone/>
            </a:pPr>
            <a:r>
              <a:rPr lang="tr-TR" dirty="0" smtClean="0"/>
              <a:t>Üst </a:t>
            </a:r>
            <a:r>
              <a:rPr lang="tr-TR" dirty="0" err="1" smtClean="0"/>
              <a:t>gıs</a:t>
            </a:r>
            <a:r>
              <a:rPr lang="tr-TR" dirty="0" smtClean="0"/>
              <a:t> </a:t>
            </a:r>
            <a:r>
              <a:rPr lang="tr-TR" dirty="0" err="1" smtClean="0"/>
              <a:t>end</a:t>
            </a:r>
            <a:r>
              <a:rPr lang="tr-TR" dirty="0" smtClean="0"/>
              <a:t>:?; </a:t>
            </a:r>
            <a:r>
              <a:rPr lang="tr-TR" dirty="0" err="1" smtClean="0"/>
              <a:t>bx</a:t>
            </a:r>
            <a:r>
              <a:rPr lang="tr-TR" dirty="0" smtClean="0"/>
              <a:t>?</a:t>
            </a:r>
          </a:p>
          <a:p>
            <a:pPr>
              <a:buNone/>
            </a:pPr>
            <a:r>
              <a:rPr lang="tr-TR" dirty="0" smtClean="0"/>
              <a:t>Tanı:?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tr-TR" dirty="0" smtClean="0"/>
              <a:t>Vaka 4:</a:t>
            </a:r>
          </a:p>
          <a:p>
            <a:pPr>
              <a:buNone/>
            </a:pPr>
            <a:r>
              <a:rPr lang="tr-TR" dirty="0" smtClean="0"/>
              <a:t>67 y, erkek hasta, iştahsızlık,kilo kaybı,halsizlik,unutkanlık,</a:t>
            </a:r>
            <a:r>
              <a:rPr lang="tr-TR" dirty="0" err="1" smtClean="0"/>
              <a:t>hereketlerinde</a:t>
            </a:r>
            <a:r>
              <a:rPr lang="tr-TR" dirty="0" smtClean="0"/>
              <a:t> yavaşlama şikayeti ile geldi.</a:t>
            </a:r>
          </a:p>
          <a:p>
            <a:pPr>
              <a:buNone/>
            </a:pPr>
            <a:r>
              <a:rPr lang="tr-TR" dirty="0" smtClean="0"/>
              <a:t>Öz geçmişi: HT+ </a:t>
            </a:r>
            <a:r>
              <a:rPr lang="tr-TR" dirty="0" err="1" smtClean="0"/>
              <a:t>ramipril</a:t>
            </a:r>
            <a:r>
              <a:rPr lang="tr-TR" dirty="0" smtClean="0"/>
              <a:t> +</a:t>
            </a:r>
            <a:r>
              <a:rPr lang="tr-TR" dirty="0" err="1" smtClean="0"/>
              <a:t>hidroklorotiazid</a:t>
            </a:r>
            <a:r>
              <a:rPr lang="tr-TR" dirty="0" smtClean="0"/>
              <a:t> kullanıyor</a:t>
            </a:r>
          </a:p>
          <a:p>
            <a:pPr>
              <a:buNone/>
            </a:pPr>
            <a:r>
              <a:rPr lang="tr-TR" dirty="0" smtClean="0"/>
              <a:t>Op- </a:t>
            </a:r>
          </a:p>
          <a:p>
            <a:pPr>
              <a:buNone/>
            </a:pPr>
            <a:r>
              <a:rPr lang="tr-TR" dirty="0" smtClean="0"/>
              <a:t>Soy geçmişi: özellik yok</a:t>
            </a:r>
          </a:p>
          <a:p>
            <a:pPr>
              <a:buNone/>
            </a:pPr>
            <a:r>
              <a:rPr lang="tr-TR" dirty="0" smtClean="0"/>
              <a:t>Alışkanlıkları: Sigara 2 yıl içmiş, 5 yıl önce bırakmış.</a:t>
            </a:r>
          </a:p>
          <a:p>
            <a:pPr>
              <a:buNone/>
            </a:pPr>
            <a:r>
              <a:rPr lang="tr-TR" dirty="0" smtClean="0"/>
              <a:t>FM: </a:t>
            </a:r>
          </a:p>
          <a:p>
            <a:pPr>
              <a:buNone/>
            </a:pPr>
            <a:r>
              <a:rPr lang="tr-TR" dirty="0" smtClean="0"/>
              <a:t>Hasta </a:t>
            </a:r>
            <a:r>
              <a:rPr lang="tr-TR" dirty="0" err="1" smtClean="0"/>
              <a:t>apatik</a:t>
            </a:r>
            <a:r>
              <a:rPr lang="tr-TR" dirty="0" smtClean="0"/>
              <a:t> görünümlü. TA: 140-70 </a:t>
            </a:r>
            <a:r>
              <a:rPr lang="tr-TR" dirty="0" err="1" smtClean="0"/>
              <a:t>mmhg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Dil kuru.</a:t>
            </a:r>
          </a:p>
          <a:p>
            <a:pPr>
              <a:buNone/>
            </a:pPr>
            <a:r>
              <a:rPr lang="tr-TR" dirty="0" err="1" smtClean="0"/>
              <a:t>Toraks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KVS: S1 sert.</a:t>
            </a:r>
            <a:endParaRPr lang="tr-TR" sz="4300" b="1" dirty="0" smtClean="0"/>
          </a:p>
          <a:p>
            <a:pPr>
              <a:buNone/>
            </a:pPr>
            <a:r>
              <a:rPr lang="tr-TR" dirty="0" smtClean="0"/>
              <a:t>Batın: N</a:t>
            </a:r>
          </a:p>
          <a:p>
            <a:pPr>
              <a:buNone/>
            </a:pPr>
            <a:r>
              <a:rPr lang="tr-TR" dirty="0" err="1" smtClean="0"/>
              <a:t>Eks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CBC:N. TBK:  </a:t>
            </a:r>
            <a:r>
              <a:rPr lang="tr-TR" dirty="0" err="1" smtClean="0"/>
              <a:t>Kre</a:t>
            </a:r>
            <a:r>
              <a:rPr lang="tr-TR" dirty="0" smtClean="0"/>
              <a:t>: 1, 5, ÜRE:77,  </a:t>
            </a:r>
            <a:r>
              <a:rPr lang="tr-TR" dirty="0" err="1" smtClean="0"/>
              <a:t>Na</a:t>
            </a:r>
            <a:r>
              <a:rPr lang="tr-TR" dirty="0" smtClean="0"/>
              <a:t>: 122, diğer parametreler n</a:t>
            </a:r>
          </a:p>
          <a:p>
            <a:pPr>
              <a:buNone/>
            </a:pPr>
            <a:r>
              <a:rPr lang="tr-TR" dirty="0" err="1" smtClean="0"/>
              <a:t>Sedin</a:t>
            </a:r>
            <a:r>
              <a:rPr lang="tr-TR" dirty="0" smtClean="0"/>
              <a:t>: 12</a:t>
            </a:r>
          </a:p>
          <a:p>
            <a:pPr>
              <a:buNone/>
            </a:pPr>
            <a:r>
              <a:rPr lang="tr-TR" dirty="0" smtClean="0"/>
              <a:t>PA ak </a:t>
            </a:r>
            <a:r>
              <a:rPr lang="tr-TR" dirty="0" err="1" smtClean="0"/>
              <a:t>grafisi</a:t>
            </a:r>
            <a:r>
              <a:rPr lang="tr-TR" dirty="0" smtClean="0"/>
              <a:t>: KTİ sınırda.</a:t>
            </a:r>
          </a:p>
          <a:p>
            <a:pPr>
              <a:buNone/>
            </a:pPr>
            <a:r>
              <a:rPr lang="tr-TR" dirty="0" smtClean="0"/>
              <a:t>GGK:- N</a:t>
            </a:r>
          </a:p>
          <a:p>
            <a:pPr>
              <a:buNone/>
            </a:pPr>
            <a:r>
              <a:rPr lang="tr-TR" dirty="0" smtClean="0"/>
              <a:t>B12 düzey</a:t>
            </a:r>
          </a:p>
          <a:p>
            <a:pPr>
              <a:buNone/>
            </a:pPr>
            <a:r>
              <a:rPr lang="tr-TR" dirty="0" smtClean="0"/>
              <a:t>Batın </a:t>
            </a:r>
            <a:r>
              <a:rPr lang="tr-TR" dirty="0" err="1" smtClean="0"/>
              <a:t>usg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Batın </a:t>
            </a:r>
            <a:r>
              <a:rPr lang="tr-TR" dirty="0" err="1" smtClean="0"/>
              <a:t>bt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Kısa ACTH testi :N</a:t>
            </a:r>
          </a:p>
          <a:p>
            <a:pPr>
              <a:buNone/>
            </a:pPr>
            <a:r>
              <a:rPr lang="tr-TR" dirty="0" smtClean="0"/>
              <a:t>Hasta nöroloji ile </a:t>
            </a:r>
            <a:r>
              <a:rPr lang="tr-TR" dirty="0" err="1" smtClean="0"/>
              <a:t>konsülte</a:t>
            </a:r>
            <a:r>
              <a:rPr lang="tr-TR" dirty="0" smtClean="0"/>
              <a:t> edildi</a:t>
            </a:r>
          </a:p>
          <a:p>
            <a:pPr>
              <a:buNone/>
            </a:pPr>
            <a:r>
              <a:rPr lang="tr-TR" dirty="0" smtClean="0"/>
              <a:t>Tanı:?</a:t>
            </a:r>
            <a:endParaRPr lang="tr-TR" sz="6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 smtClean="0"/>
              <a:t>Vaka 5:</a:t>
            </a:r>
          </a:p>
          <a:p>
            <a:pPr>
              <a:buNone/>
            </a:pPr>
            <a:r>
              <a:rPr lang="tr-TR" dirty="0" smtClean="0"/>
              <a:t>65 y, erkek hasta, sırt ağrısı, kilo kaybı, ayaklarda uyuşma, genel durumunda bozulma şikayeti ile geliyor.2 aydır bu şikayeti varmış. 13 kg kaybetmiş.</a:t>
            </a:r>
          </a:p>
          <a:p>
            <a:pPr>
              <a:buNone/>
            </a:pPr>
            <a:r>
              <a:rPr lang="tr-TR" dirty="0" smtClean="0"/>
              <a:t>Öz geçmişi: Özellik yok</a:t>
            </a:r>
          </a:p>
          <a:p>
            <a:pPr>
              <a:buNone/>
            </a:pPr>
            <a:r>
              <a:rPr lang="tr-TR" dirty="0" smtClean="0"/>
              <a:t>Soy geçmişi : Özellik yok</a:t>
            </a:r>
          </a:p>
          <a:p>
            <a:pPr>
              <a:buNone/>
            </a:pPr>
            <a:r>
              <a:rPr lang="tr-TR" dirty="0" smtClean="0"/>
              <a:t>Alışkanlıkları: Sigara: Yok, alkol: Yok</a:t>
            </a:r>
          </a:p>
          <a:p>
            <a:pPr>
              <a:buNone/>
            </a:pPr>
            <a:r>
              <a:rPr lang="tr-TR" dirty="0" smtClean="0"/>
              <a:t>FM: </a:t>
            </a:r>
          </a:p>
          <a:p>
            <a:pPr>
              <a:buNone/>
            </a:pPr>
            <a:r>
              <a:rPr lang="tr-TR" dirty="0" smtClean="0"/>
              <a:t>Genel durum orta-kötü</a:t>
            </a:r>
          </a:p>
          <a:p>
            <a:pPr>
              <a:buNone/>
            </a:pPr>
            <a:r>
              <a:rPr lang="tr-TR" dirty="0" smtClean="0"/>
              <a:t>Renk soluk, </a:t>
            </a:r>
            <a:r>
              <a:rPr lang="tr-TR" dirty="0" err="1" smtClean="0"/>
              <a:t>skleralar</a:t>
            </a:r>
            <a:r>
              <a:rPr lang="tr-TR" dirty="0" smtClean="0"/>
              <a:t> </a:t>
            </a:r>
            <a:r>
              <a:rPr lang="tr-TR" dirty="0" err="1" smtClean="0"/>
              <a:t>ikterik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Ta: 150-80 </a:t>
            </a:r>
            <a:r>
              <a:rPr lang="tr-TR" dirty="0" err="1" smtClean="0"/>
              <a:t>mmHg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Toraks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KVS:N</a:t>
            </a:r>
          </a:p>
          <a:p>
            <a:pPr>
              <a:buNone/>
            </a:pPr>
            <a:r>
              <a:rPr lang="tr-TR" dirty="0" smtClean="0"/>
              <a:t>Batın: Sağ alt kadranda sert yaklaşık 7 </a:t>
            </a:r>
            <a:r>
              <a:rPr lang="tr-TR" dirty="0" err="1" smtClean="0"/>
              <a:t>cm’lik</a:t>
            </a:r>
            <a:r>
              <a:rPr lang="tr-TR" dirty="0" smtClean="0"/>
              <a:t> kitle+</a:t>
            </a:r>
          </a:p>
          <a:p>
            <a:pPr>
              <a:buNone/>
            </a:pPr>
            <a:r>
              <a:rPr lang="tr-TR" dirty="0" err="1" smtClean="0"/>
              <a:t>Eks</a:t>
            </a:r>
            <a:r>
              <a:rPr lang="tr-TR" dirty="0" smtClean="0"/>
              <a:t>: PTÖ+/+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LAB:</a:t>
            </a:r>
          </a:p>
          <a:p>
            <a:pPr>
              <a:buNone/>
            </a:pPr>
            <a:r>
              <a:rPr lang="tr-TR" dirty="0" smtClean="0"/>
              <a:t>HB: 6gr/</a:t>
            </a:r>
            <a:r>
              <a:rPr lang="tr-TR" dirty="0" err="1" smtClean="0"/>
              <a:t>dl</a:t>
            </a:r>
            <a:r>
              <a:rPr lang="tr-TR" dirty="0" smtClean="0"/>
              <a:t>, MCV: 67, BK: 3600, </a:t>
            </a:r>
            <a:r>
              <a:rPr lang="tr-TR" dirty="0" err="1" smtClean="0"/>
              <a:t>Plt</a:t>
            </a:r>
            <a:r>
              <a:rPr lang="tr-TR" dirty="0" smtClean="0"/>
              <a:t>: 56 bin</a:t>
            </a:r>
          </a:p>
          <a:p>
            <a:pPr>
              <a:buNone/>
            </a:pPr>
            <a:r>
              <a:rPr lang="tr-TR" dirty="0" err="1" smtClean="0"/>
              <a:t>Sedim</a:t>
            </a:r>
            <a:r>
              <a:rPr lang="tr-TR" dirty="0" smtClean="0"/>
              <a:t>: 106</a:t>
            </a:r>
          </a:p>
          <a:p>
            <a:pPr>
              <a:buNone/>
            </a:pPr>
            <a:r>
              <a:rPr lang="tr-TR" dirty="0" smtClean="0"/>
              <a:t>PY: Rulo formasyonu+. Eritrositler </a:t>
            </a:r>
            <a:r>
              <a:rPr lang="tr-TR" dirty="0" err="1" smtClean="0"/>
              <a:t>hipokrom</a:t>
            </a:r>
            <a:r>
              <a:rPr lang="tr-TR" dirty="0" smtClean="0"/>
              <a:t>, </a:t>
            </a:r>
            <a:r>
              <a:rPr lang="tr-TR" dirty="0" err="1" smtClean="0"/>
              <a:t>mikrositer</a:t>
            </a:r>
            <a:r>
              <a:rPr lang="tr-TR" dirty="0" smtClean="0"/>
              <a:t>. </a:t>
            </a:r>
          </a:p>
          <a:p>
            <a:pPr>
              <a:buNone/>
            </a:pPr>
            <a:r>
              <a:rPr lang="tr-TR" dirty="0" err="1" smtClean="0"/>
              <a:t>Fe</a:t>
            </a:r>
            <a:r>
              <a:rPr lang="tr-TR" dirty="0" smtClean="0"/>
              <a:t>: 30, FEBK:300, </a:t>
            </a:r>
            <a:r>
              <a:rPr lang="tr-TR" dirty="0" err="1" smtClean="0"/>
              <a:t>ferritin</a:t>
            </a:r>
            <a:r>
              <a:rPr lang="tr-TR" dirty="0" smtClean="0"/>
              <a:t> : 40</a:t>
            </a:r>
          </a:p>
          <a:p>
            <a:pPr>
              <a:buNone/>
            </a:pPr>
            <a:r>
              <a:rPr lang="tr-TR" dirty="0" smtClean="0"/>
              <a:t>B12, </a:t>
            </a:r>
            <a:r>
              <a:rPr lang="tr-TR" dirty="0" err="1" smtClean="0"/>
              <a:t>folat</a:t>
            </a:r>
            <a:r>
              <a:rPr lang="tr-TR" dirty="0" smtClean="0"/>
              <a:t>:N</a:t>
            </a:r>
          </a:p>
          <a:p>
            <a:pPr>
              <a:buNone/>
            </a:pPr>
            <a:r>
              <a:rPr lang="tr-TR" dirty="0" smtClean="0"/>
              <a:t>TFT:N</a:t>
            </a:r>
          </a:p>
          <a:p>
            <a:pPr>
              <a:buNone/>
            </a:pPr>
            <a:r>
              <a:rPr lang="tr-TR" dirty="0" smtClean="0"/>
              <a:t>TBK: Üre: 120, </a:t>
            </a:r>
            <a:r>
              <a:rPr lang="tr-TR" dirty="0" err="1" smtClean="0"/>
              <a:t>kre</a:t>
            </a:r>
            <a:r>
              <a:rPr lang="tr-TR" dirty="0" smtClean="0"/>
              <a:t>:3,2, </a:t>
            </a:r>
            <a:r>
              <a:rPr lang="tr-TR" dirty="0" err="1" smtClean="0"/>
              <a:t>Ca</a:t>
            </a:r>
            <a:r>
              <a:rPr lang="tr-TR" dirty="0" smtClean="0"/>
              <a:t>: 13, LDH:630,T.</a:t>
            </a:r>
            <a:r>
              <a:rPr lang="tr-TR" dirty="0" err="1" smtClean="0"/>
              <a:t>pro</a:t>
            </a:r>
            <a:r>
              <a:rPr lang="tr-TR" dirty="0" smtClean="0"/>
              <a:t>:8, </a:t>
            </a:r>
            <a:r>
              <a:rPr lang="tr-TR" dirty="0" err="1" smtClean="0"/>
              <a:t>Alb</a:t>
            </a:r>
            <a:r>
              <a:rPr lang="tr-TR" dirty="0" smtClean="0"/>
              <a:t>:2, diğer parametreler 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TİT: +++ </a:t>
            </a:r>
            <a:r>
              <a:rPr lang="tr-TR" dirty="0" err="1" smtClean="0"/>
              <a:t>proteinüri</a:t>
            </a:r>
            <a:r>
              <a:rPr lang="tr-TR" dirty="0" smtClean="0"/>
              <a:t>+</a:t>
            </a:r>
          </a:p>
          <a:p>
            <a:r>
              <a:rPr lang="tr-TR" dirty="0" smtClean="0"/>
              <a:t>PA Ak </a:t>
            </a:r>
            <a:r>
              <a:rPr lang="tr-TR" dirty="0" err="1" smtClean="0"/>
              <a:t>grafisi</a:t>
            </a:r>
            <a:r>
              <a:rPr lang="tr-TR" dirty="0" smtClean="0"/>
              <a:t>:N</a:t>
            </a:r>
          </a:p>
          <a:p>
            <a:r>
              <a:rPr lang="tr-TR" dirty="0" smtClean="0"/>
              <a:t>Serum ve idrar protein </a:t>
            </a:r>
            <a:r>
              <a:rPr lang="tr-TR" dirty="0" err="1" smtClean="0"/>
              <a:t>elektroforezi</a:t>
            </a:r>
            <a:r>
              <a:rPr lang="tr-TR" dirty="0" smtClean="0"/>
              <a:t>: </a:t>
            </a:r>
            <a:r>
              <a:rPr lang="tr-TR" dirty="0" err="1" smtClean="0"/>
              <a:t>Monoklonal</a:t>
            </a:r>
            <a:r>
              <a:rPr lang="tr-TR" dirty="0" smtClean="0"/>
              <a:t> </a:t>
            </a:r>
            <a:r>
              <a:rPr lang="tr-TR" dirty="0" err="1" smtClean="0"/>
              <a:t>gamopati</a:t>
            </a:r>
            <a:r>
              <a:rPr lang="tr-TR" dirty="0" smtClean="0"/>
              <a:t>(beta gama arasında dar tabanlı keskin kenarlı bant)</a:t>
            </a:r>
          </a:p>
          <a:p>
            <a:r>
              <a:rPr lang="tr-TR" dirty="0" err="1" smtClean="0"/>
              <a:t>Immunoglobulinlerden</a:t>
            </a:r>
            <a:r>
              <a:rPr lang="tr-TR" dirty="0" smtClean="0"/>
              <a:t> IGG artışı+</a:t>
            </a:r>
          </a:p>
          <a:p>
            <a:r>
              <a:rPr lang="tr-TR" dirty="0" smtClean="0"/>
              <a:t>Batın BT: Kolon kaynaklı 8 </a:t>
            </a:r>
            <a:r>
              <a:rPr lang="tr-TR" dirty="0" err="1" smtClean="0"/>
              <a:t>cm’lik</a:t>
            </a:r>
            <a:r>
              <a:rPr lang="tr-TR" dirty="0" smtClean="0"/>
              <a:t> kitle+</a:t>
            </a:r>
          </a:p>
          <a:p>
            <a:r>
              <a:rPr lang="tr-TR" dirty="0" err="1" smtClean="0"/>
              <a:t>Kolonoskopi</a:t>
            </a:r>
            <a:r>
              <a:rPr lang="tr-TR" dirty="0" smtClean="0"/>
              <a:t>: Sağ kolonda 8Cm’lik kitle+</a:t>
            </a:r>
          </a:p>
          <a:p>
            <a:r>
              <a:rPr lang="tr-TR" dirty="0" smtClean="0"/>
              <a:t>BX: ?</a:t>
            </a:r>
          </a:p>
          <a:p>
            <a:r>
              <a:rPr lang="tr-TR" dirty="0" smtClean="0"/>
              <a:t>Kİ </a:t>
            </a:r>
            <a:r>
              <a:rPr lang="tr-TR" dirty="0" err="1" smtClean="0"/>
              <a:t>asp</a:t>
            </a:r>
            <a:r>
              <a:rPr lang="tr-TR" dirty="0" smtClean="0"/>
              <a:t>, BX?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Tanım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Kilo kaybı: </a:t>
            </a:r>
            <a:r>
              <a:rPr lang="tr-TR" dirty="0" smtClean="0"/>
              <a:t>Son 6 ayda vücut ağırlığının % 10 ve üzeri üzerinde azalmasıdır.</a:t>
            </a:r>
          </a:p>
          <a:p>
            <a:r>
              <a:rPr lang="tr-TR" dirty="0" smtClean="0"/>
              <a:t>Kilo kaybı istem dışı ise her zaman dikkate alınması gereken bir durumdur.</a:t>
            </a:r>
          </a:p>
          <a:p>
            <a:r>
              <a:rPr lang="tr-TR" dirty="0" smtClean="0"/>
              <a:t>Kilo kaybı özellikle yaşlılarda </a:t>
            </a:r>
            <a:r>
              <a:rPr lang="tr-TR" dirty="0" smtClean="0"/>
              <a:t>sıktır </a:t>
            </a:r>
            <a:r>
              <a:rPr lang="tr-TR" dirty="0" smtClean="0"/>
              <a:t>ve </a:t>
            </a:r>
            <a:r>
              <a:rPr lang="tr-TR" dirty="0" smtClean="0"/>
              <a:t>artmış </a:t>
            </a:r>
            <a:r>
              <a:rPr lang="tr-TR" dirty="0" err="1" smtClean="0"/>
              <a:t>mortalite</a:t>
            </a:r>
            <a:r>
              <a:rPr lang="tr-TR" dirty="0" smtClean="0"/>
              <a:t> ve </a:t>
            </a:r>
            <a:r>
              <a:rPr lang="tr-TR" dirty="0" err="1" smtClean="0"/>
              <a:t>morbidite</a:t>
            </a:r>
            <a:r>
              <a:rPr lang="tr-TR" dirty="0" smtClean="0"/>
              <a:t> ile birliktedir.</a:t>
            </a:r>
          </a:p>
          <a:p>
            <a:r>
              <a:rPr lang="tr-TR" dirty="0" smtClean="0"/>
              <a:t>Belirgin derecede kilo kaybı </a:t>
            </a:r>
            <a:r>
              <a:rPr lang="tr-TR" dirty="0" err="1" smtClean="0"/>
              <a:t>infeksiyonlara</a:t>
            </a:r>
            <a:r>
              <a:rPr lang="tr-TR" dirty="0" smtClean="0"/>
              <a:t> yatkınlık yaratır.</a:t>
            </a:r>
          </a:p>
          <a:p>
            <a:r>
              <a:rPr lang="tr-TR" dirty="0" smtClean="0"/>
              <a:t>İlk etapta kilo kaybının nedeni bulunamazsa yine de takip önerilmeli.</a:t>
            </a:r>
          </a:p>
          <a:p>
            <a:r>
              <a:rPr lang="tr-TR" dirty="0" smtClean="0"/>
              <a:t>Kilo kaybının olası nedenlerinin listesi çok uzundur.</a:t>
            </a:r>
          </a:p>
          <a:p>
            <a:r>
              <a:rPr lang="tr-TR" dirty="0" err="1" smtClean="0"/>
              <a:t>Tetkiğe</a:t>
            </a:r>
            <a:r>
              <a:rPr lang="tr-TR" dirty="0" smtClean="0"/>
              <a:t> başlamadan önce gerçekten kilo kaybı var mı tespit edilmelidir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8" name="Picture 4" descr="C:\Users\pc\Desktop\456o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94000" y="2691606"/>
            <a:ext cx="3556000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Kaşeksi: </a:t>
            </a:r>
            <a:r>
              <a:rPr lang="tr-TR" dirty="0" smtClean="0"/>
              <a:t>Aşırı kilo kaybı, deri altı yağ dokusundaki azalma, kas kütlesinde azalma</a:t>
            </a:r>
          </a:p>
          <a:p>
            <a:r>
              <a:rPr lang="tr-TR" b="1" dirty="0" err="1" smtClean="0">
                <a:solidFill>
                  <a:srgbClr val="FF0000"/>
                </a:solidFill>
              </a:rPr>
              <a:t>Sarkopeni</a:t>
            </a:r>
            <a:r>
              <a:rPr lang="tr-TR" b="1" dirty="0" smtClean="0">
                <a:solidFill>
                  <a:srgbClr val="FF0000"/>
                </a:solidFill>
              </a:rPr>
              <a:t>: </a:t>
            </a:r>
            <a:r>
              <a:rPr lang="tr-TR" dirty="0" err="1" smtClean="0"/>
              <a:t>Sarkopeni</a:t>
            </a:r>
            <a:r>
              <a:rPr lang="tr-TR" dirty="0" smtClean="0"/>
              <a:t>, yaşa bağlı olarak kas kitlesi, kas gücü ve kas fonksiyonlarındaki azalmadır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Mortalite</a:t>
            </a:r>
            <a:r>
              <a:rPr lang="tr-TR" dirty="0" smtClean="0"/>
              <a:t> oranları kilo kaybı olan hastalarda artıyor gibi görünüyor.</a:t>
            </a:r>
          </a:p>
          <a:p>
            <a:r>
              <a:rPr lang="tr-TR" dirty="0" smtClean="0"/>
              <a:t>İlerlemiş </a:t>
            </a:r>
            <a:r>
              <a:rPr lang="tr-TR" dirty="0" err="1" smtClean="0"/>
              <a:t>akcğer</a:t>
            </a:r>
            <a:r>
              <a:rPr lang="tr-TR" dirty="0" smtClean="0"/>
              <a:t> hastalıklarında ve kalp hastalıklarında kilo kaybı </a:t>
            </a:r>
            <a:r>
              <a:rPr lang="tr-TR" dirty="0" err="1" smtClean="0"/>
              <a:t>mortaliteyi</a:t>
            </a:r>
            <a:r>
              <a:rPr lang="tr-TR" dirty="0" smtClean="0"/>
              <a:t> belirgin artırmaktadır.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ETYOLOJİ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İstemsiz kilo kaybının majör sebepleri </a:t>
            </a: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dirty="0" err="1" smtClean="0"/>
              <a:t>Maliniteler</a:t>
            </a:r>
            <a:r>
              <a:rPr lang="tr-TR" dirty="0" smtClean="0"/>
              <a:t> sebepleri(GIS </a:t>
            </a:r>
            <a:r>
              <a:rPr lang="tr-TR" dirty="0" err="1" smtClean="0"/>
              <a:t>tm</a:t>
            </a:r>
            <a:r>
              <a:rPr lang="tr-TR" dirty="0" smtClean="0"/>
              <a:t>,</a:t>
            </a:r>
            <a:r>
              <a:rPr lang="tr-TR" dirty="0" err="1" smtClean="0"/>
              <a:t>lenfoma</a:t>
            </a:r>
            <a:r>
              <a:rPr lang="tr-TR" dirty="0" smtClean="0"/>
              <a:t>,</a:t>
            </a:r>
            <a:r>
              <a:rPr lang="tr-TR" dirty="0" err="1" smtClean="0"/>
              <a:t>renal</a:t>
            </a:r>
            <a:r>
              <a:rPr lang="tr-TR" dirty="0" smtClean="0"/>
              <a:t> </a:t>
            </a:r>
            <a:r>
              <a:rPr lang="tr-TR" dirty="0" err="1" smtClean="0"/>
              <a:t>ca</a:t>
            </a:r>
            <a:r>
              <a:rPr lang="tr-TR" dirty="0" smtClean="0"/>
              <a:t>,prostat </a:t>
            </a:r>
            <a:r>
              <a:rPr lang="tr-TR" dirty="0" err="1" smtClean="0"/>
              <a:t>ca</a:t>
            </a:r>
            <a:r>
              <a:rPr lang="tr-TR" dirty="0" smtClean="0"/>
              <a:t>,ak </a:t>
            </a:r>
            <a:r>
              <a:rPr lang="tr-TR" dirty="0" err="1" smtClean="0"/>
              <a:t>ca</a:t>
            </a:r>
            <a:r>
              <a:rPr lang="tr-TR" dirty="0" smtClean="0"/>
              <a:t>) </a:t>
            </a:r>
          </a:p>
          <a:p>
            <a:pPr>
              <a:buNone/>
            </a:pPr>
            <a:r>
              <a:rPr lang="tr-TR" dirty="0" err="1" smtClean="0"/>
              <a:t>Non</a:t>
            </a:r>
            <a:r>
              <a:rPr lang="tr-TR" dirty="0" smtClean="0"/>
              <a:t> </a:t>
            </a:r>
            <a:r>
              <a:rPr lang="tr-TR" dirty="0" err="1" smtClean="0"/>
              <a:t>maling</a:t>
            </a:r>
            <a:r>
              <a:rPr lang="tr-TR" dirty="0" smtClean="0"/>
              <a:t> GIS </a:t>
            </a:r>
            <a:r>
              <a:rPr lang="tr-TR" dirty="0" err="1" smtClean="0"/>
              <a:t>hast</a:t>
            </a:r>
            <a:r>
              <a:rPr lang="tr-TR" dirty="0" smtClean="0"/>
              <a:t>(</a:t>
            </a:r>
            <a:r>
              <a:rPr lang="tr-TR" dirty="0" err="1" smtClean="0"/>
              <a:t>peptik</a:t>
            </a:r>
            <a:r>
              <a:rPr lang="tr-TR" dirty="0" smtClean="0"/>
              <a:t> ülser,</a:t>
            </a:r>
            <a:r>
              <a:rPr lang="tr-TR" dirty="0" err="1" smtClean="0"/>
              <a:t>gluten</a:t>
            </a:r>
            <a:r>
              <a:rPr lang="tr-TR" dirty="0" smtClean="0"/>
              <a:t> </a:t>
            </a:r>
            <a:r>
              <a:rPr lang="tr-TR" dirty="0" err="1" smtClean="0"/>
              <a:t>ent</a:t>
            </a:r>
            <a:r>
              <a:rPr lang="tr-TR" dirty="0" smtClean="0"/>
              <a:t>.,</a:t>
            </a:r>
            <a:r>
              <a:rPr lang="tr-TR" dirty="0" err="1" smtClean="0"/>
              <a:t>inf</a:t>
            </a:r>
            <a:r>
              <a:rPr lang="tr-TR" dirty="0" smtClean="0"/>
              <a:t>.barsak </a:t>
            </a:r>
            <a:r>
              <a:rPr lang="tr-TR" dirty="0" err="1" smtClean="0"/>
              <a:t>hast</a:t>
            </a:r>
            <a:r>
              <a:rPr lang="tr-TR" dirty="0" smtClean="0"/>
              <a:t>.)</a:t>
            </a:r>
          </a:p>
          <a:p>
            <a:pPr>
              <a:buNone/>
            </a:pPr>
            <a:r>
              <a:rPr lang="tr-TR" dirty="0" err="1" smtClean="0"/>
              <a:t>Psikiatrik</a:t>
            </a:r>
            <a:r>
              <a:rPr lang="tr-TR" dirty="0" smtClean="0"/>
              <a:t> hastalıklar, yeme bozuklukları</a:t>
            </a:r>
          </a:p>
          <a:p>
            <a:pPr>
              <a:buNone/>
            </a:pPr>
            <a:r>
              <a:rPr lang="tr-TR" dirty="0" err="1" smtClean="0"/>
              <a:t>Endokrinopatiler</a:t>
            </a:r>
            <a:r>
              <a:rPr lang="tr-TR" dirty="0" smtClean="0"/>
              <a:t>(</a:t>
            </a:r>
            <a:r>
              <a:rPr lang="tr-TR" dirty="0" err="1" smtClean="0"/>
              <a:t>hipertiroidi</a:t>
            </a:r>
            <a:r>
              <a:rPr lang="tr-TR" dirty="0" smtClean="0"/>
              <a:t>,DM, adrenal yet.)</a:t>
            </a:r>
          </a:p>
          <a:p>
            <a:pPr>
              <a:buNone/>
            </a:pPr>
            <a:r>
              <a:rPr lang="tr-TR" dirty="0" err="1" smtClean="0"/>
              <a:t>İnfeksiyon</a:t>
            </a:r>
            <a:r>
              <a:rPr lang="tr-TR" dirty="0" smtClean="0"/>
              <a:t> hastalıklar(HIV,</a:t>
            </a:r>
            <a:r>
              <a:rPr lang="tr-TR" dirty="0" err="1" smtClean="0"/>
              <a:t>viral</a:t>
            </a:r>
            <a:r>
              <a:rPr lang="tr-TR" dirty="0" smtClean="0"/>
              <a:t> hepatit,</a:t>
            </a:r>
            <a:r>
              <a:rPr lang="tr-TR" dirty="0" err="1" smtClean="0"/>
              <a:t>tbc</a:t>
            </a:r>
            <a:r>
              <a:rPr lang="tr-TR" dirty="0" smtClean="0"/>
              <a:t>,</a:t>
            </a:r>
            <a:r>
              <a:rPr lang="tr-TR" dirty="0" err="1" smtClean="0"/>
              <a:t>helmint</a:t>
            </a:r>
            <a:r>
              <a:rPr lang="tr-TR" dirty="0" smtClean="0"/>
              <a:t> </a:t>
            </a:r>
            <a:r>
              <a:rPr lang="tr-TR" dirty="0" err="1" smtClean="0"/>
              <a:t>inf</a:t>
            </a:r>
            <a:r>
              <a:rPr lang="tr-TR" dirty="0" smtClean="0"/>
              <a:t>,</a:t>
            </a:r>
            <a:r>
              <a:rPr lang="tr-TR" dirty="0" err="1" smtClean="0"/>
              <a:t>inf</a:t>
            </a:r>
            <a:r>
              <a:rPr lang="tr-TR" dirty="0" smtClean="0"/>
              <a:t>. </a:t>
            </a:r>
            <a:r>
              <a:rPr lang="tr-TR" dirty="0" err="1" smtClean="0"/>
              <a:t>endok</a:t>
            </a:r>
            <a:r>
              <a:rPr lang="tr-TR" dirty="0" smtClean="0"/>
              <a:t>.)</a:t>
            </a:r>
          </a:p>
          <a:p>
            <a:pPr>
              <a:buNone/>
            </a:pPr>
            <a:r>
              <a:rPr lang="tr-TR" dirty="0" smtClean="0"/>
              <a:t>İlerlemiş </a:t>
            </a:r>
            <a:r>
              <a:rPr lang="tr-TR" dirty="0" err="1" smtClean="0"/>
              <a:t>kr</a:t>
            </a:r>
            <a:r>
              <a:rPr lang="tr-TR" dirty="0" smtClean="0"/>
              <a:t>. Hast8ak </a:t>
            </a:r>
            <a:r>
              <a:rPr lang="tr-TR" dirty="0" err="1" smtClean="0"/>
              <a:t>hst</a:t>
            </a:r>
            <a:r>
              <a:rPr lang="tr-TR" dirty="0" smtClean="0"/>
              <a:t>, KKY,KBY)</a:t>
            </a:r>
          </a:p>
          <a:p>
            <a:pPr>
              <a:buNone/>
            </a:pPr>
            <a:r>
              <a:rPr lang="tr-TR" dirty="0" smtClean="0"/>
              <a:t>Nörolojik </a:t>
            </a:r>
            <a:r>
              <a:rPr lang="tr-TR" dirty="0" err="1" smtClean="0"/>
              <a:t>hast</a:t>
            </a:r>
            <a:r>
              <a:rPr lang="tr-TR" dirty="0" smtClean="0"/>
              <a:t>(</a:t>
            </a:r>
            <a:r>
              <a:rPr lang="tr-TR" dirty="0" err="1" smtClean="0"/>
              <a:t>strok</a:t>
            </a:r>
            <a:r>
              <a:rPr lang="tr-TR" dirty="0" smtClean="0"/>
              <a:t>,</a:t>
            </a:r>
            <a:r>
              <a:rPr lang="tr-TR" dirty="0" err="1" smtClean="0"/>
              <a:t>parkinson</a:t>
            </a:r>
            <a:r>
              <a:rPr lang="tr-TR" dirty="0" smtClean="0"/>
              <a:t>,</a:t>
            </a:r>
            <a:r>
              <a:rPr lang="tr-TR" dirty="0" err="1" smtClean="0"/>
              <a:t>demans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err="1" smtClean="0"/>
              <a:t>Medikasyon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Romatolojik</a:t>
            </a:r>
            <a:r>
              <a:rPr lang="tr-TR" dirty="0" smtClean="0"/>
              <a:t> </a:t>
            </a:r>
            <a:r>
              <a:rPr lang="tr-TR" dirty="0" err="1" smtClean="0"/>
              <a:t>hast</a:t>
            </a:r>
            <a:r>
              <a:rPr lang="tr-TR" dirty="0" smtClean="0"/>
              <a:t>(RA, </a:t>
            </a:r>
            <a:r>
              <a:rPr lang="tr-TR" dirty="0" err="1" smtClean="0"/>
              <a:t>vaskülitler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smtClean="0"/>
              <a:t>Aşırı </a:t>
            </a:r>
            <a:r>
              <a:rPr lang="tr-TR" dirty="0" err="1" smtClean="0"/>
              <a:t>egsersiz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Alkol, kokain, </a:t>
            </a:r>
            <a:r>
              <a:rPr lang="tr-TR" dirty="0" err="1" smtClean="0"/>
              <a:t>herbal</a:t>
            </a:r>
            <a:r>
              <a:rPr lang="tr-TR" dirty="0" smtClean="0"/>
              <a:t> </a:t>
            </a:r>
            <a:r>
              <a:rPr lang="tr-TR" dirty="0" err="1" smtClean="0"/>
              <a:t>ajanalar</a:t>
            </a:r>
            <a:endParaRPr lang="tr-TR" dirty="0" smtClean="0"/>
          </a:p>
          <a:p>
            <a:pPr>
              <a:buNone/>
            </a:pPr>
            <a:endParaRPr lang="tr-TR" dirty="0"/>
          </a:p>
        </p:txBody>
      </p:sp>
      <p:cxnSp>
        <p:nvCxnSpPr>
          <p:cNvPr id="13" name="12 Düz Bağlayıcı"/>
          <p:cNvCxnSpPr/>
          <p:nvPr/>
        </p:nvCxnSpPr>
        <p:spPr>
          <a:xfrm>
            <a:off x="1071538" y="1785926"/>
            <a:ext cx="41434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Kilo kaybının mekanizması, gıda alımının azalması, kalori kaybı ve enerji ihtiyacının artmasıdır.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ETYOLOJİ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Kilo kaybının </a:t>
            </a:r>
            <a:r>
              <a:rPr lang="tr-TR" b="1" dirty="0" err="1" smtClean="0">
                <a:solidFill>
                  <a:srgbClr val="FF0000"/>
                </a:solidFill>
              </a:rPr>
              <a:t>mekanısması</a:t>
            </a: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dirty="0" smtClean="0"/>
              <a:t>1. Enerji tüketiminin artması:</a:t>
            </a:r>
          </a:p>
          <a:p>
            <a:r>
              <a:rPr lang="tr-TR" dirty="0" smtClean="0"/>
              <a:t>-</a:t>
            </a:r>
            <a:r>
              <a:rPr lang="tr-TR" dirty="0" err="1" smtClean="0"/>
              <a:t>Hipertiroidi</a:t>
            </a:r>
            <a:endParaRPr lang="tr-TR" dirty="0" smtClean="0"/>
          </a:p>
          <a:p>
            <a:r>
              <a:rPr lang="tr-TR" dirty="0" smtClean="0"/>
              <a:t>-</a:t>
            </a:r>
            <a:r>
              <a:rPr lang="tr-TR" dirty="0" err="1" smtClean="0"/>
              <a:t>Feokromasitoma</a:t>
            </a:r>
            <a:r>
              <a:rPr lang="tr-TR" dirty="0" smtClean="0"/>
              <a:t>,</a:t>
            </a:r>
          </a:p>
          <a:p>
            <a:r>
              <a:rPr lang="tr-TR" dirty="0" smtClean="0"/>
              <a:t>-Aşırı </a:t>
            </a:r>
            <a:r>
              <a:rPr lang="tr-TR" dirty="0" err="1" smtClean="0"/>
              <a:t>egsersiz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2037</TotalTime>
  <Words>1731</Words>
  <Application>Microsoft Office PowerPoint</Application>
  <PresentationFormat>Ekran Gösterisi (4:3)</PresentationFormat>
  <Paragraphs>307</Paragraphs>
  <Slides>40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KİLO KAYBI ETYOLOJİSİ</vt:lpstr>
      <vt:lpstr>Öğrenim Hedefleri</vt:lpstr>
      <vt:lpstr>PowerPoint Sunusu</vt:lpstr>
      <vt:lpstr>Tanım</vt:lpstr>
      <vt:lpstr>PowerPoint Sunusu</vt:lpstr>
      <vt:lpstr>PowerPoint Sunusu</vt:lpstr>
      <vt:lpstr>ETYOLOJİ</vt:lpstr>
      <vt:lpstr>PowerPoint Sunusu</vt:lpstr>
      <vt:lpstr>ETYOLOJİ</vt:lpstr>
      <vt:lpstr>KİLO KAYBI ETYOLOJİSİ</vt:lpstr>
      <vt:lpstr>KİLO KAYBI ETYOLOJİSİ</vt:lpstr>
      <vt:lpstr>KİLO KAYBI ETYOLOJİSİ</vt:lpstr>
      <vt:lpstr>KİLO KAYBI ETYOLOJİSİ</vt:lpstr>
      <vt:lpstr>KİLO KAYBI ETYOLOJİSİ</vt:lpstr>
      <vt:lpstr>KİLO KAYBI ETYOLOJİSİ</vt:lpstr>
      <vt:lpstr>KİLO KAYBI ETYOLOJİSİ</vt:lpstr>
      <vt:lpstr>PowerPoint Sunusu</vt:lpstr>
      <vt:lpstr>PowerPoint Sunusu</vt:lpstr>
      <vt:lpstr>PowerPoint Sunusu</vt:lpstr>
      <vt:lpstr>PowerPoint Sunusu</vt:lpstr>
      <vt:lpstr>ANAMNEZ</vt:lpstr>
      <vt:lpstr>FİZİK MUAYENE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    ÖZET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KİLO KAYBI ETYOLOJİSİ</dc:title>
  <dc:creator>pc</dc:creator>
  <cp:lastModifiedBy>Casper</cp:lastModifiedBy>
  <cp:revision>148</cp:revision>
  <dcterms:created xsi:type="dcterms:W3CDTF">2014-06-11T10:44:28Z</dcterms:created>
  <dcterms:modified xsi:type="dcterms:W3CDTF">2025-04-27T19:07:11Z</dcterms:modified>
</cp:coreProperties>
</file>