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2" r:id="rId4"/>
    <p:sldId id="266" r:id="rId5"/>
    <p:sldId id="270" r:id="rId6"/>
    <p:sldId id="271" r:id="rId7"/>
    <p:sldId id="261" r:id="rId8"/>
    <p:sldId id="257" r:id="rId9"/>
    <p:sldId id="258" r:id="rId10"/>
    <p:sldId id="267" r:id="rId11"/>
    <p:sldId id="259" r:id="rId12"/>
    <p:sldId id="260" r:id="rId13"/>
    <p:sldId id="268" r:id="rId14"/>
    <p:sldId id="263" r:id="rId15"/>
    <p:sldId id="264" r:id="rId16"/>
    <p:sldId id="269" r:id="rId17"/>
    <p:sldId id="265" r:id="rId18"/>
    <p:sldId id="273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414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325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25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387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9935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24028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16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019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343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2544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78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7CAD2-753D-4C0C-A21D-442D0520BE3D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9EB63-4E29-4582-A2D6-47BA64042DF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210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LENFADENOMEGALİ MUAYENESİ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Dr. Hatice </a:t>
            </a:r>
            <a:r>
              <a:rPr lang="tr-TR" dirty="0" err="1" smtClean="0"/>
              <a:t>Beyazal</a:t>
            </a:r>
            <a:r>
              <a:rPr lang="tr-TR" dirty="0" smtClean="0"/>
              <a:t> Polat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0"/>
            <a:ext cx="2363771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666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594774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75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Aksiller-epitroklear</a:t>
            </a:r>
            <a:r>
              <a:rPr lang="tr-TR" dirty="0" smtClean="0"/>
              <a:t> LAP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06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Aksiller-epitroklear</a:t>
            </a:r>
            <a:r>
              <a:rPr lang="tr-TR" dirty="0" smtClean="0"/>
              <a:t> LAP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1. Santral</a:t>
            </a:r>
          </a:p>
          <a:p>
            <a:r>
              <a:rPr lang="tr-TR" dirty="0" smtClean="0"/>
              <a:t>2. </a:t>
            </a:r>
            <a:r>
              <a:rPr lang="tr-TR" dirty="0" err="1" smtClean="0"/>
              <a:t>Lateral</a:t>
            </a:r>
            <a:endParaRPr lang="tr-TR" dirty="0" smtClean="0"/>
          </a:p>
          <a:p>
            <a:r>
              <a:rPr lang="tr-TR" dirty="0" smtClean="0"/>
              <a:t>3. Pektoral</a:t>
            </a:r>
          </a:p>
          <a:p>
            <a:r>
              <a:rPr lang="tr-TR" dirty="0" smtClean="0"/>
              <a:t>4. </a:t>
            </a:r>
            <a:r>
              <a:rPr lang="tr-TR" dirty="0" err="1" smtClean="0"/>
              <a:t>İnfrakalvikülar</a:t>
            </a:r>
            <a:endParaRPr lang="tr-TR" dirty="0" smtClean="0"/>
          </a:p>
          <a:p>
            <a:r>
              <a:rPr lang="tr-TR" dirty="0" smtClean="0"/>
              <a:t>5. </a:t>
            </a:r>
            <a:r>
              <a:rPr lang="tr-TR" dirty="0" err="1" smtClean="0"/>
              <a:t>Subskapular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7011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504056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83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İnguinal</a:t>
            </a:r>
            <a:r>
              <a:rPr lang="tr-TR" dirty="0" smtClean="0"/>
              <a:t> LAP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532859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04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LAP muayenesi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LAP yerleşimi</a:t>
            </a:r>
          </a:p>
          <a:p>
            <a:r>
              <a:rPr lang="tr-TR" dirty="0" smtClean="0"/>
              <a:t>Çapı</a:t>
            </a:r>
          </a:p>
          <a:p>
            <a:r>
              <a:rPr lang="tr-TR" dirty="0" smtClean="0"/>
              <a:t>Isı artışı</a:t>
            </a:r>
          </a:p>
          <a:p>
            <a:r>
              <a:rPr lang="tr-TR" dirty="0" smtClean="0"/>
              <a:t>Duyarlılık</a:t>
            </a:r>
          </a:p>
          <a:p>
            <a:r>
              <a:rPr lang="tr-TR" dirty="0" smtClean="0"/>
              <a:t>Sertlik</a:t>
            </a:r>
          </a:p>
          <a:p>
            <a:r>
              <a:rPr lang="tr-TR" dirty="0" err="1" smtClean="0"/>
              <a:t>Fluktuasyon</a:t>
            </a:r>
            <a:endParaRPr lang="tr-TR" dirty="0" smtClean="0"/>
          </a:p>
          <a:p>
            <a:r>
              <a:rPr lang="tr-TR" dirty="0" smtClean="0"/>
              <a:t>Çevre dokuya yapışıklık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647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57350"/>
            <a:ext cx="6984776" cy="4435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221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Patolojik LAP</a:t>
            </a:r>
            <a:endParaRPr lang="tr-T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tr-TR" dirty="0" smtClean="0"/>
                  <a:t>Servikal LAP</a:t>
                </a:r>
                <a14:m>
                  <m:oMath xmlns:m="http://schemas.openxmlformats.org/officeDocument/2006/math">
                    <m:r>
                      <a:rPr lang="tr-TR" b="0" i="0" smtClean="0">
                        <a:latin typeface="Cambria Math"/>
                        <a:ea typeface="Cambria Math"/>
                      </a:rPr>
                      <m:t>      </m:t>
                    </m:r>
                    <m:r>
                      <a:rPr lang="tr-TR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tr-TR" b="0" i="1" smtClean="0">
                        <a:latin typeface="Cambria Math"/>
                        <a:ea typeface="Cambria Math"/>
                      </a:rPr>
                      <m:t>1 </m:t>
                    </m:r>
                    <m:r>
                      <a:rPr lang="tr-TR" b="0" i="1" smtClean="0"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endParaRPr lang="tr-TR" b="0" dirty="0" smtClean="0">
                  <a:ea typeface="Cambria Math"/>
                </a:endParaRPr>
              </a:p>
              <a:p>
                <a:r>
                  <a:rPr lang="tr-TR" dirty="0" err="1" smtClean="0"/>
                  <a:t>Aksiller</a:t>
                </a:r>
                <a:r>
                  <a:rPr lang="tr-TR" dirty="0" smtClean="0"/>
                  <a:t> LAP       </a:t>
                </a:r>
                <a14:m>
                  <m:oMath xmlns:m="http://schemas.openxmlformats.org/officeDocument/2006/math">
                    <m:r>
                      <a:rPr lang="tr-TR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tr-TR" dirty="0" smtClean="0"/>
                  <a:t> 1   cm</a:t>
                </a:r>
              </a:p>
              <a:p>
                <a:r>
                  <a:rPr lang="tr-TR" dirty="0" err="1" smtClean="0"/>
                  <a:t>Mediasten</a:t>
                </a:r>
                <a:r>
                  <a:rPr lang="tr-TR" dirty="0" smtClean="0"/>
                  <a:t> LAP</a:t>
                </a:r>
                <a14:m>
                  <m:oMath xmlns:m="http://schemas.openxmlformats.org/officeDocument/2006/math">
                    <m:r>
                      <a:rPr lang="tr-TR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tr-TR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tr-TR" dirty="0" smtClean="0"/>
                  <a:t> 1,5 cm</a:t>
                </a:r>
              </a:p>
              <a:p>
                <a:r>
                  <a:rPr lang="tr-TR" dirty="0" smtClean="0"/>
                  <a:t>Abdomen LAP</a:t>
                </a:r>
                <a14:m>
                  <m:oMath xmlns:m="http://schemas.openxmlformats.org/officeDocument/2006/math">
                    <m:r>
                      <a:rPr lang="tr-TR" b="0" i="0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tr-TR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tr-TR" dirty="0" smtClean="0"/>
                  <a:t> 2    cm</a:t>
                </a:r>
              </a:p>
              <a:p>
                <a:r>
                  <a:rPr lang="tr-TR" dirty="0" err="1" smtClean="0"/>
                  <a:t>İnguinal</a:t>
                </a:r>
                <a:r>
                  <a:rPr lang="tr-TR" dirty="0" smtClean="0"/>
                  <a:t> LAP</a:t>
                </a:r>
                <a14:m>
                  <m:oMath xmlns:m="http://schemas.openxmlformats.org/officeDocument/2006/math">
                    <m:r>
                      <a:rPr lang="tr-TR" b="0" i="0" smtClean="0">
                        <a:latin typeface="Cambria Math"/>
                        <a:ea typeface="Cambria Math"/>
                      </a:rPr>
                      <m:t>   </m:t>
                    </m:r>
                    <m:r>
                      <a:rPr lang="tr-TR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tr-TR" i="1" smtClean="0">
                        <a:latin typeface="Cambria Math"/>
                        <a:ea typeface="Cambria Math"/>
                      </a:rPr>
                      <m:t>&gt;</m:t>
                    </m:r>
                  </m:oMath>
                </a14:m>
                <a:r>
                  <a:rPr lang="tr-TR" dirty="0" smtClean="0"/>
                  <a:t> 1,5 cm</a:t>
                </a:r>
              </a:p>
              <a:p>
                <a:endParaRPr lang="tr-TR" dirty="0"/>
              </a:p>
              <a:p>
                <a:pPr marL="0" indent="0">
                  <a:buNone/>
                </a:pPr>
                <a:r>
                  <a:rPr lang="tr-TR" b="1" dirty="0" smtClean="0">
                    <a:solidFill>
                      <a:srgbClr val="C00000"/>
                    </a:solidFill>
                  </a:rPr>
                  <a:t>Boyutu ne olursa oldun </a:t>
                </a:r>
                <a:r>
                  <a:rPr lang="tr-TR" b="1" dirty="0" err="1" smtClean="0">
                    <a:solidFill>
                      <a:srgbClr val="C00000"/>
                    </a:solidFill>
                  </a:rPr>
                  <a:t>supraklaviküler</a:t>
                </a:r>
                <a:r>
                  <a:rPr lang="tr-TR" b="1" dirty="0" smtClean="0">
                    <a:solidFill>
                      <a:srgbClr val="C00000"/>
                    </a:solidFill>
                  </a:rPr>
                  <a:t> ve </a:t>
                </a:r>
                <a:r>
                  <a:rPr lang="tr-TR" b="1" dirty="0" err="1" smtClean="0">
                    <a:solidFill>
                      <a:srgbClr val="C00000"/>
                    </a:solidFill>
                  </a:rPr>
                  <a:t>popliteal</a:t>
                </a:r>
                <a:r>
                  <a:rPr lang="tr-TR" b="1" dirty="0" smtClean="0">
                    <a:solidFill>
                      <a:srgbClr val="C00000"/>
                    </a:solidFill>
                  </a:rPr>
                  <a:t> LAP patolojik kabul edilir</a:t>
                </a:r>
                <a:endParaRPr lang="tr-TR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2695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52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Ekstremite</a:t>
            </a:r>
            <a:r>
              <a:rPr lang="tr-TR" smtClean="0"/>
              <a:t> Muayenesi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Kollar-eller</a:t>
            </a:r>
          </a:p>
          <a:p>
            <a:r>
              <a:rPr lang="tr-TR" dirty="0" smtClean="0"/>
              <a:t>Bacaklar- ayaklar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539152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Eksremite</a:t>
            </a:r>
            <a:r>
              <a:rPr lang="tr-TR" dirty="0" smtClean="0"/>
              <a:t> Muayenesi-Kas Gücü Muayenesi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284715" cy="431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09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Öğrenim Hedefleri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r-TR" b="1" dirty="0" err="1"/>
              <a:t>Lenfadenomegali</a:t>
            </a:r>
            <a:r>
              <a:rPr lang="tr-TR" b="1" dirty="0"/>
              <a:t> Muayenesinin Temel İlkelerini Öğrenme</a:t>
            </a:r>
            <a:endParaRPr lang="tr-TR" dirty="0"/>
          </a:p>
          <a:p>
            <a:r>
              <a:rPr lang="tr-TR" dirty="0"/>
              <a:t>Lenf düğümlerinin fizik muayene yöntemlerini (</a:t>
            </a:r>
            <a:r>
              <a:rPr lang="tr-TR" dirty="0" err="1"/>
              <a:t>inspeksiyon</a:t>
            </a:r>
            <a:r>
              <a:rPr lang="tr-TR" dirty="0"/>
              <a:t>, </a:t>
            </a:r>
            <a:r>
              <a:rPr lang="tr-TR" dirty="0" err="1"/>
              <a:t>palpasyon</a:t>
            </a:r>
            <a:r>
              <a:rPr lang="tr-TR" dirty="0"/>
              <a:t>) açıklayabilir.</a:t>
            </a:r>
          </a:p>
          <a:p>
            <a:r>
              <a:rPr lang="tr-TR" dirty="0" err="1"/>
              <a:t>Palpasyon</a:t>
            </a:r>
            <a:r>
              <a:rPr lang="tr-TR" dirty="0"/>
              <a:t> sırasında değerlendirilecek kriterleri (</a:t>
            </a:r>
            <a:r>
              <a:rPr lang="tr-TR" dirty="0" smtClean="0"/>
              <a:t>boyut, </a:t>
            </a:r>
            <a:r>
              <a:rPr lang="tr-TR" dirty="0"/>
              <a:t>hareketlilik, hassasiyet vb.) tanımlayabilir.</a:t>
            </a:r>
          </a:p>
          <a:p>
            <a:r>
              <a:rPr lang="tr-TR" b="1" dirty="0"/>
              <a:t>Lenf </a:t>
            </a:r>
            <a:r>
              <a:rPr lang="tr-TR" b="1" dirty="0" err="1" smtClean="0"/>
              <a:t>Nodlarının</a:t>
            </a:r>
            <a:r>
              <a:rPr lang="tr-TR" b="1" dirty="0" smtClean="0"/>
              <a:t> </a:t>
            </a:r>
            <a:r>
              <a:rPr lang="tr-TR" b="1" dirty="0"/>
              <a:t>Klinik Muayenesini Uygulama</a:t>
            </a:r>
            <a:endParaRPr lang="tr-TR" dirty="0"/>
          </a:p>
          <a:p>
            <a:r>
              <a:rPr lang="tr-TR" dirty="0" err="1"/>
              <a:t>Servikal</a:t>
            </a:r>
            <a:r>
              <a:rPr lang="tr-TR" dirty="0"/>
              <a:t>, </a:t>
            </a:r>
            <a:r>
              <a:rPr lang="tr-TR" dirty="0" err="1"/>
              <a:t>aksiller</a:t>
            </a:r>
            <a:r>
              <a:rPr lang="tr-TR" dirty="0"/>
              <a:t>, </a:t>
            </a:r>
            <a:r>
              <a:rPr lang="tr-TR" dirty="0" err="1"/>
              <a:t>inguinal</a:t>
            </a:r>
            <a:r>
              <a:rPr lang="tr-TR" dirty="0"/>
              <a:t> ve diğer </a:t>
            </a:r>
            <a:r>
              <a:rPr lang="tr-TR" dirty="0" err="1"/>
              <a:t>periferik</a:t>
            </a:r>
            <a:r>
              <a:rPr lang="tr-TR" dirty="0"/>
              <a:t> lenf </a:t>
            </a:r>
            <a:r>
              <a:rPr lang="tr-TR" dirty="0" err="1" smtClean="0"/>
              <a:t>nodlarının</a:t>
            </a:r>
            <a:r>
              <a:rPr lang="tr-TR" dirty="0" smtClean="0"/>
              <a:t> </a:t>
            </a:r>
            <a:r>
              <a:rPr lang="tr-TR" dirty="0"/>
              <a:t>muayenesini yapabilir.</a:t>
            </a:r>
          </a:p>
          <a:p>
            <a:r>
              <a:rPr lang="tr-TR" dirty="0"/>
              <a:t>Patolojik </a:t>
            </a:r>
            <a:r>
              <a:rPr lang="tr-TR" dirty="0" err="1"/>
              <a:t>lenfadenomegali</a:t>
            </a:r>
            <a:r>
              <a:rPr lang="tr-TR" dirty="0"/>
              <a:t> ile </a:t>
            </a:r>
            <a:r>
              <a:rPr lang="tr-TR" dirty="0" err="1"/>
              <a:t>benign</a:t>
            </a:r>
            <a:r>
              <a:rPr lang="tr-TR" dirty="0"/>
              <a:t> </a:t>
            </a:r>
            <a:r>
              <a:rPr lang="tr-TR" dirty="0" smtClean="0"/>
              <a:t>lenf </a:t>
            </a:r>
            <a:r>
              <a:rPr lang="tr-TR" dirty="0"/>
              <a:t>bezi büyümelerini ayırt edebilir.</a:t>
            </a:r>
          </a:p>
          <a:p>
            <a:r>
              <a:rPr lang="tr-TR" dirty="0"/>
              <a:t>Sistemik </a:t>
            </a:r>
            <a:r>
              <a:rPr lang="tr-TR" dirty="0" err="1"/>
              <a:t>lenfadenopati</a:t>
            </a:r>
            <a:r>
              <a:rPr lang="tr-TR" dirty="0"/>
              <a:t> ile lokal </a:t>
            </a:r>
            <a:r>
              <a:rPr lang="tr-TR" dirty="0" err="1"/>
              <a:t>lenfadenopatiyi</a:t>
            </a:r>
            <a:r>
              <a:rPr lang="tr-TR" dirty="0"/>
              <a:t> karşılaştırabilir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29324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Nörolojik muayene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dirty="0" smtClean="0"/>
              <a:t>    </a:t>
            </a:r>
            <a:r>
              <a:rPr lang="tr-TR" b="1" dirty="0" smtClean="0">
                <a:solidFill>
                  <a:srgbClr val="FF0000"/>
                </a:solidFill>
              </a:rPr>
              <a:t>Patolojik </a:t>
            </a:r>
            <a:r>
              <a:rPr lang="tr-TR" b="1" dirty="0" err="1" smtClean="0">
                <a:solidFill>
                  <a:srgbClr val="FF0000"/>
                </a:solidFill>
              </a:rPr>
              <a:t>reflekser</a:t>
            </a:r>
            <a:endParaRPr lang="tr-TR" b="1" dirty="0" smtClean="0">
              <a:solidFill>
                <a:srgbClr val="FF0000"/>
              </a:solidFill>
            </a:endParaRPr>
          </a:p>
          <a:p>
            <a:r>
              <a:rPr lang="tr-TR" dirty="0" err="1" smtClean="0"/>
              <a:t>Babainski</a:t>
            </a:r>
            <a:endParaRPr lang="tr-TR" dirty="0" smtClean="0"/>
          </a:p>
          <a:p>
            <a:pPr marL="0" indent="0">
              <a:buNone/>
            </a:pPr>
            <a:r>
              <a:rPr lang="tr-TR" b="1" dirty="0" smtClean="0">
                <a:solidFill>
                  <a:srgbClr val="FF0000"/>
                </a:solidFill>
              </a:rPr>
              <a:t>    </a:t>
            </a:r>
            <a:r>
              <a:rPr lang="tr-TR" b="1" dirty="0" err="1" smtClean="0">
                <a:solidFill>
                  <a:srgbClr val="FF0000"/>
                </a:solidFill>
              </a:rPr>
              <a:t>Meningeal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irritasyon</a:t>
            </a:r>
            <a:r>
              <a:rPr lang="tr-TR" b="1" dirty="0" smtClean="0">
                <a:solidFill>
                  <a:srgbClr val="FF0000"/>
                </a:solidFill>
              </a:rPr>
              <a:t> bulguları</a:t>
            </a:r>
          </a:p>
          <a:p>
            <a:r>
              <a:rPr lang="tr-TR" dirty="0" smtClean="0"/>
              <a:t>Ense sertliği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Kernig</a:t>
            </a:r>
            <a:r>
              <a:rPr lang="tr-TR" dirty="0" smtClean="0"/>
              <a:t>: Kalça </a:t>
            </a:r>
            <a:r>
              <a:rPr lang="tr-TR" dirty="0" err="1"/>
              <a:t>fleksiyonda</a:t>
            </a:r>
            <a:r>
              <a:rPr lang="tr-TR" dirty="0"/>
              <a:t> iken dizin </a:t>
            </a:r>
            <a:r>
              <a:rPr lang="tr-TR" dirty="0" err="1"/>
              <a:t>ekstansiyona</a:t>
            </a:r>
            <a:r>
              <a:rPr lang="tr-TR" dirty="0"/>
              <a:t> getirilmesine cevap olarak </a:t>
            </a:r>
            <a:r>
              <a:rPr lang="tr-TR" dirty="0" err="1" smtClean="0"/>
              <a:t>hamstringlerin</a:t>
            </a:r>
            <a:r>
              <a:rPr lang="tr-TR" dirty="0" smtClean="0"/>
              <a:t>(uyluk </a:t>
            </a:r>
            <a:r>
              <a:rPr lang="tr-TR" dirty="0" err="1" smtClean="0"/>
              <a:t>akra</a:t>
            </a:r>
            <a:r>
              <a:rPr lang="tr-TR" dirty="0" smtClean="0"/>
              <a:t> kısım kasları) kasılması </a:t>
            </a:r>
          </a:p>
          <a:p>
            <a:r>
              <a:rPr lang="tr-TR" dirty="0" err="1" smtClean="0">
                <a:solidFill>
                  <a:srgbClr val="FF0000"/>
                </a:solidFill>
              </a:rPr>
              <a:t>Brudzinski</a:t>
            </a:r>
            <a:r>
              <a:rPr lang="tr-TR" dirty="0" smtClean="0"/>
              <a:t>: Pasif </a:t>
            </a:r>
            <a:r>
              <a:rPr lang="tr-TR" dirty="0"/>
              <a:t>boyun </a:t>
            </a:r>
            <a:r>
              <a:rPr lang="tr-TR" dirty="0" err="1"/>
              <a:t>fleksiyonuna</a:t>
            </a:r>
            <a:r>
              <a:rPr lang="tr-TR" dirty="0"/>
              <a:t> cevap olarak kalça ve dizlerin </a:t>
            </a:r>
            <a:r>
              <a:rPr lang="tr-TR" dirty="0" err="1"/>
              <a:t>fleksiyona</a:t>
            </a:r>
            <a:r>
              <a:rPr lang="tr-TR" dirty="0"/>
              <a:t> </a:t>
            </a:r>
            <a:r>
              <a:rPr lang="tr-TR" dirty="0" smtClean="0"/>
              <a:t>gelmesi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4279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349107" cy="468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8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Lenfadenomegali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Lenf </a:t>
            </a:r>
            <a:r>
              <a:rPr lang="tr-TR" dirty="0" err="1" smtClean="0"/>
              <a:t>nodlarının</a:t>
            </a:r>
            <a:r>
              <a:rPr lang="tr-TR" dirty="0" smtClean="0"/>
              <a:t> her türlü büyümesi</a:t>
            </a:r>
          </a:p>
          <a:p>
            <a:r>
              <a:rPr lang="tr-TR" b="1" dirty="0" smtClean="0">
                <a:solidFill>
                  <a:srgbClr val="C00000"/>
                </a:solidFill>
              </a:rPr>
              <a:t>Lokalize </a:t>
            </a:r>
            <a:r>
              <a:rPr lang="tr-TR" dirty="0" smtClean="0"/>
              <a:t> tek alanda tutulum </a:t>
            </a:r>
          </a:p>
          <a:p>
            <a:r>
              <a:rPr lang="tr-TR" b="1" dirty="0" err="1" smtClean="0">
                <a:solidFill>
                  <a:srgbClr val="C00000"/>
                </a:solidFill>
              </a:rPr>
              <a:t>Jeneralize</a:t>
            </a:r>
            <a:r>
              <a:rPr lang="tr-TR" dirty="0" smtClean="0"/>
              <a:t> ≥2 farklı alanda tutulum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7407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Lenfadenomegali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543750" cy="507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2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Etkene Göre LAP Çeşitleri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>
                <a:solidFill>
                  <a:srgbClr val="FF0000"/>
                </a:solidFill>
              </a:rPr>
              <a:t>Bakteriyel Enfeksiyonlarda LAP</a:t>
            </a:r>
            <a:r>
              <a:rPr lang="tr-TR" sz="2400" dirty="0">
                <a:solidFill>
                  <a:srgbClr val="FF0000"/>
                </a:solidFill>
              </a:rPr>
              <a:t>: </a:t>
            </a:r>
            <a:r>
              <a:rPr lang="tr-TR" sz="2400" dirty="0"/>
              <a:t>Genellikle lokalize, büyük, akut hassasiyet, ağrı, </a:t>
            </a:r>
            <a:r>
              <a:rPr lang="tr-TR" sz="2400" dirty="0" err="1"/>
              <a:t>lökositoz</a:t>
            </a:r>
            <a:r>
              <a:rPr lang="tr-TR" sz="2400" dirty="0"/>
              <a:t> (</a:t>
            </a:r>
            <a:r>
              <a:rPr lang="tr-TR" sz="2400" dirty="0" err="1"/>
              <a:t>nötrofili</a:t>
            </a:r>
            <a:r>
              <a:rPr lang="tr-TR" sz="2400" dirty="0"/>
              <a:t>) ile beraber olan ve çevre dokuda kızarıklık ısı artışı ve ödem olan, tek taraflı, </a:t>
            </a:r>
            <a:r>
              <a:rPr lang="tr-TR" sz="2400" dirty="0" err="1"/>
              <a:t>fluktuasyon</a:t>
            </a:r>
            <a:r>
              <a:rPr lang="tr-TR" sz="2400" dirty="0"/>
              <a:t>, </a:t>
            </a:r>
            <a:r>
              <a:rPr lang="tr-TR" sz="2400" dirty="0" err="1"/>
              <a:t>fistülizasyon</a:t>
            </a:r>
            <a:r>
              <a:rPr lang="tr-TR" sz="2400" dirty="0"/>
              <a:t> gösteren </a:t>
            </a:r>
            <a:r>
              <a:rPr lang="tr-TR" sz="2400" dirty="0" err="1"/>
              <a:t>lenfadenopatilerdir</a:t>
            </a:r>
            <a:r>
              <a:rPr lang="tr-TR" sz="2400" dirty="0" smtClean="0"/>
              <a:t>.</a:t>
            </a:r>
          </a:p>
          <a:p>
            <a:pPr marL="0" indent="0">
              <a:buNone/>
            </a:pPr>
            <a:endParaRPr lang="tr-TR" sz="2400" dirty="0"/>
          </a:p>
          <a:p>
            <a:r>
              <a:rPr lang="tr-TR" sz="2400" b="1" dirty="0" err="1">
                <a:solidFill>
                  <a:srgbClr val="FF0000"/>
                </a:solidFill>
              </a:rPr>
              <a:t>Viral</a:t>
            </a:r>
            <a:r>
              <a:rPr lang="tr-TR" sz="2400" b="1" dirty="0">
                <a:solidFill>
                  <a:srgbClr val="FF0000"/>
                </a:solidFill>
              </a:rPr>
              <a:t> Enfeksiyonlarda LAP</a:t>
            </a:r>
            <a:r>
              <a:rPr lang="tr-TR" sz="2400" dirty="0">
                <a:solidFill>
                  <a:srgbClr val="FF0000"/>
                </a:solidFill>
              </a:rPr>
              <a:t>: </a:t>
            </a:r>
            <a:r>
              <a:rPr lang="tr-TR" sz="2400" dirty="0"/>
              <a:t>Genelde küçük boyutta, birbirinden ayrı, hareketli, ağrısız, çevre dokuda kızarıklık olmayan, </a:t>
            </a:r>
            <a:r>
              <a:rPr lang="tr-TR" sz="2400" dirty="0" err="1"/>
              <a:t>lenfositoz</a:t>
            </a:r>
            <a:r>
              <a:rPr lang="tr-TR" sz="2400" dirty="0"/>
              <a:t> ile beraber olan, genellikle </a:t>
            </a:r>
            <a:r>
              <a:rPr lang="tr-TR" sz="2400" dirty="0" err="1"/>
              <a:t>bilateral</a:t>
            </a:r>
            <a:r>
              <a:rPr lang="tr-TR" sz="2400" dirty="0"/>
              <a:t> olan, dokuda ısı artışı olmayan lenf </a:t>
            </a:r>
            <a:r>
              <a:rPr lang="tr-TR" sz="2400" dirty="0" err="1"/>
              <a:t>adenopatilerdir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209032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Etkene Göre LAP Çeşitleri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sz="2400" b="1" dirty="0" smtClean="0"/>
              <a:t>     </a:t>
            </a:r>
            <a:r>
              <a:rPr lang="tr-TR" sz="2400" b="1" dirty="0" err="1" smtClean="0">
                <a:solidFill>
                  <a:srgbClr val="FF0000"/>
                </a:solidFill>
              </a:rPr>
              <a:t>Neoplastik</a:t>
            </a:r>
            <a:r>
              <a:rPr lang="tr-TR" sz="2400" b="1" dirty="0" smtClean="0">
                <a:solidFill>
                  <a:srgbClr val="FF0000"/>
                </a:solidFill>
              </a:rPr>
              <a:t> </a:t>
            </a:r>
            <a:r>
              <a:rPr lang="tr-TR" sz="2400" b="1" dirty="0">
                <a:solidFill>
                  <a:srgbClr val="FF0000"/>
                </a:solidFill>
              </a:rPr>
              <a:t>durumlarda LAP: </a:t>
            </a:r>
            <a:r>
              <a:rPr lang="tr-TR" sz="2400" dirty="0"/>
              <a:t>Genellikle orta-büyükte olan, ağrısız, hareketsiz, fiske olan, hassasiyet olmayan, çevre dokuda kızarıklık, ısı artışı olmayan </a:t>
            </a:r>
            <a:r>
              <a:rPr lang="tr-TR" sz="2400" dirty="0" err="1"/>
              <a:t>lenfadenopatilerdir</a:t>
            </a:r>
            <a:r>
              <a:rPr lang="tr-TR" sz="2400" dirty="0" smtClean="0"/>
              <a:t>.</a:t>
            </a:r>
          </a:p>
          <a:p>
            <a:pPr marL="0" indent="0">
              <a:buNone/>
            </a:pPr>
            <a:endParaRPr lang="tr-TR" sz="2400" dirty="0"/>
          </a:p>
          <a:p>
            <a:pPr marL="0" indent="0">
              <a:buNone/>
            </a:pPr>
            <a:r>
              <a:rPr lang="tr-TR" sz="2400" b="1" dirty="0" smtClean="0">
                <a:solidFill>
                  <a:srgbClr val="FF0000"/>
                </a:solidFill>
              </a:rPr>
              <a:t>     </a:t>
            </a:r>
            <a:r>
              <a:rPr lang="tr-TR" sz="2400" b="1" dirty="0" err="1" smtClean="0">
                <a:solidFill>
                  <a:srgbClr val="FF0000"/>
                </a:solidFill>
              </a:rPr>
              <a:t>Tbc</a:t>
            </a:r>
            <a:r>
              <a:rPr lang="tr-TR" sz="2400" b="1" dirty="0">
                <a:solidFill>
                  <a:srgbClr val="FF0000"/>
                </a:solidFill>
              </a:rPr>
              <a:t>. </a:t>
            </a:r>
            <a:r>
              <a:rPr lang="tr-TR" sz="2400" b="1" dirty="0" err="1">
                <a:solidFill>
                  <a:srgbClr val="FF0000"/>
                </a:solidFill>
              </a:rPr>
              <a:t>Servikal</a:t>
            </a:r>
            <a:r>
              <a:rPr lang="tr-TR" sz="2400" b="1" dirty="0">
                <a:solidFill>
                  <a:srgbClr val="FF0000"/>
                </a:solidFill>
              </a:rPr>
              <a:t> </a:t>
            </a:r>
            <a:r>
              <a:rPr lang="tr-TR" sz="2400" b="1" dirty="0" err="1">
                <a:solidFill>
                  <a:srgbClr val="FF0000"/>
                </a:solidFill>
              </a:rPr>
              <a:t>Lenfadenopati</a:t>
            </a:r>
            <a:r>
              <a:rPr lang="tr-TR" sz="2400" b="1" dirty="0">
                <a:solidFill>
                  <a:srgbClr val="FF0000"/>
                </a:solidFill>
              </a:rPr>
              <a:t> (</a:t>
            </a:r>
            <a:r>
              <a:rPr lang="tr-TR" sz="2400" b="1" dirty="0" err="1">
                <a:solidFill>
                  <a:srgbClr val="FF0000"/>
                </a:solidFill>
              </a:rPr>
              <a:t>Scrofula</a:t>
            </a:r>
            <a:r>
              <a:rPr lang="tr-TR" sz="2400" b="1" dirty="0">
                <a:solidFill>
                  <a:srgbClr val="FF0000"/>
                </a:solidFill>
              </a:rPr>
              <a:t>):</a:t>
            </a:r>
            <a:r>
              <a:rPr lang="tr-TR" sz="2400" b="1" dirty="0"/>
              <a:t> </a:t>
            </a:r>
            <a:r>
              <a:rPr lang="tr-TR" sz="2400" dirty="0"/>
              <a:t>Tek taraflı ağrısız </a:t>
            </a:r>
            <a:r>
              <a:rPr lang="tr-TR" sz="2400" dirty="0" err="1"/>
              <a:t>lenfadenopati</a:t>
            </a:r>
            <a:r>
              <a:rPr lang="tr-TR" sz="2400" dirty="0"/>
              <a:t> </a:t>
            </a:r>
            <a:r>
              <a:rPr lang="tr-TR" sz="2400" dirty="0" smtClean="0"/>
              <a:t>vardır. </a:t>
            </a:r>
          </a:p>
          <a:p>
            <a:pPr marL="0" indent="0">
              <a:buNone/>
            </a:pPr>
            <a:r>
              <a:rPr lang="tr-TR" sz="2400" dirty="0" err="1" smtClean="0"/>
              <a:t>Supraklavikuler</a:t>
            </a:r>
            <a:r>
              <a:rPr lang="tr-TR" sz="2400" dirty="0" smtClean="0"/>
              <a:t> </a:t>
            </a:r>
            <a:r>
              <a:rPr lang="tr-TR" sz="2400" dirty="0"/>
              <a:t>tutulum da sıktır. </a:t>
            </a:r>
            <a:endParaRPr lang="tr-TR" sz="2400" dirty="0" smtClean="0"/>
          </a:p>
          <a:p>
            <a:pPr marL="0" indent="0">
              <a:buNone/>
            </a:pPr>
            <a:r>
              <a:rPr lang="tr-TR" sz="2400" dirty="0" smtClean="0"/>
              <a:t>Ciltte </a:t>
            </a:r>
            <a:r>
              <a:rPr lang="tr-TR" sz="2400" dirty="0" err="1"/>
              <a:t>fistülizasyon</a:t>
            </a:r>
            <a:r>
              <a:rPr lang="tr-TR" sz="2400" dirty="0"/>
              <a:t> sıktır. % 30-70 vakada akciğer </a:t>
            </a:r>
            <a:r>
              <a:rPr lang="tr-TR" sz="2400" dirty="0" err="1"/>
              <a:t>grafisinde</a:t>
            </a:r>
            <a:r>
              <a:rPr lang="tr-TR" sz="2400" dirty="0"/>
              <a:t> pozitif bulgu vardır. </a:t>
            </a:r>
            <a:endParaRPr lang="tr-TR" sz="2400" dirty="0" smtClean="0"/>
          </a:p>
          <a:p>
            <a:pPr marL="0" indent="0">
              <a:buNone/>
            </a:pPr>
            <a:r>
              <a:rPr lang="tr-TR" sz="2400" dirty="0" smtClean="0"/>
              <a:t>Genelde </a:t>
            </a:r>
            <a:r>
              <a:rPr lang="tr-TR" sz="2400" dirty="0"/>
              <a:t>PPD &gt; 15 </a:t>
            </a:r>
            <a:r>
              <a:rPr lang="tr-TR" sz="2400" dirty="0" err="1"/>
              <a:t>mmdir</a:t>
            </a:r>
            <a:r>
              <a:rPr lang="tr-TR" sz="2400" dirty="0"/>
              <a:t>. 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573864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30858"/>
            <a:ext cx="5529659" cy="578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69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Baş-Boyun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4962525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72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Baş-Boyun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1. </a:t>
            </a:r>
            <a:r>
              <a:rPr lang="tr-TR" dirty="0" err="1"/>
              <a:t>S</a:t>
            </a:r>
            <a:r>
              <a:rPr lang="tr-TR" dirty="0" err="1" smtClean="0"/>
              <a:t>ubmental</a:t>
            </a:r>
            <a:endParaRPr lang="tr-TR" dirty="0" smtClean="0"/>
          </a:p>
          <a:p>
            <a:r>
              <a:rPr lang="tr-TR" dirty="0" smtClean="0"/>
              <a:t>2. </a:t>
            </a:r>
            <a:r>
              <a:rPr lang="tr-TR" dirty="0" err="1"/>
              <a:t>S</a:t>
            </a:r>
            <a:r>
              <a:rPr lang="tr-TR" dirty="0" err="1" smtClean="0"/>
              <a:t>ubmandibular</a:t>
            </a:r>
            <a:endParaRPr lang="tr-TR" dirty="0" smtClean="0"/>
          </a:p>
          <a:p>
            <a:r>
              <a:rPr lang="tr-TR" dirty="0" smtClean="0"/>
              <a:t>3. </a:t>
            </a:r>
            <a:r>
              <a:rPr lang="tr-TR" dirty="0" err="1"/>
              <a:t>P</a:t>
            </a:r>
            <a:r>
              <a:rPr lang="tr-TR" dirty="0" err="1" smtClean="0"/>
              <a:t>arotid</a:t>
            </a:r>
            <a:endParaRPr lang="tr-TR" dirty="0" smtClean="0"/>
          </a:p>
          <a:p>
            <a:r>
              <a:rPr lang="tr-TR" dirty="0" smtClean="0"/>
              <a:t>4. </a:t>
            </a:r>
            <a:r>
              <a:rPr lang="tr-TR" dirty="0" err="1"/>
              <a:t>P</a:t>
            </a:r>
            <a:r>
              <a:rPr lang="tr-TR" dirty="0" err="1" smtClean="0"/>
              <a:t>reauriküler</a:t>
            </a:r>
            <a:endParaRPr lang="tr-TR" dirty="0" smtClean="0"/>
          </a:p>
          <a:p>
            <a:r>
              <a:rPr lang="tr-TR" dirty="0" smtClean="0"/>
              <a:t>5. </a:t>
            </a:r>
            <a:r>
              <a:rPr lang="tr-TR" dirty="0" err="1" smtClean="0"/>
              <a:t>Postauriküler</a:t>
            </a:r>
            <a:endParaRPr lang="tr-TR" dirty="0" smtClean="0"/>
          </a:p>
          <a:p>
            <a:r>
              <a:rPr lang="tr-TR" dirty="0" smtClean="0"/>
              <a:t>6. </a:t>
            </a:r>
            <a:r>
              <a:rPr lang="tr-TR" dirty="0" err="1" smtClean="0"/>
              <a:t>Oksipital</a:t>
            </a:r>
            <a:endParaRPr lang="tr-TR" dirty="0" smtClean="0"/>
          </a:p>
          <a:p>
            <a:r>
              <a:rPr lang="tr-TR" dirty="0" smtClean="0"/>
              <a:t>7. </a:t>
            </a:r>
            <a:r>
              <a:rPr lang="tr-TR" dirty="0" err="1"/>
              <a:t>A</a:t>
            </a:r>
            <a:r>
              <a:rPr lang="tr-TR" dirty="0" err="1" smtClean="0"/>
              <a:t>nterior</a:t>
            </a:r>
            <a:r>
              <a:rPr lang="tr-TR" dirty="0" smtClean="0"/>
              <a:t> </a:t>
            </a:r>
            <a:r>
              <a:rPr lang="tr-TR" dirty="0" err="1" smtClean="0"/>
              <a:t>servikal</a:t>
            </a:r>
            <a:endParaRPr lang="tr-TR" dirty="0" smtClean="0"/>
          </a:p>
          <a:p>
            <a:r>
              <a:rPr lang="tr-TR" dirty="0" smtClean="0"/>
              <a:t>8. </a:t>
            </a:r>
            <a:r>
              <a:rPr lang="tr-TR" dirty="0" err="1" smtClean="0"/>
              <a:t>Supraklavikülar</a:t>
            </a:r>
            <a:endParaRPr lang="tr-TR" dirty="0" smtClean="0"/>
          </a:p>
          <a:p>
            <a:r>
              <a:rPr lang="tr-TR" dirty="0" smtClean="0"/>
              <a:t>9. </a:t>
            </a:r>
            <a:r>
              <a:rPr lang="tr-TR" dirty="0" err="1"/>
              <a:t>P</a:t>
            </a:r>
            <a:r>
              <a:rPr lang="tr-TR" dirty="0" err="1" smtClean="0"/>
              <a:t>osterior</a:t>
            </a:r>
            <a:r>
              <a:rPr lang="tr-TR" dirty="0" smtClean="0"/>
              <a:t> </a:t>
            </a:r>
            <a:r>
              <a:rPr lang="tr-TR" dirty="0" err="1" smtClean="0"/>
              <a:t>servikal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7568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333</Words>
  <Application>Microsoft Office PowerPoint</Application>
  <PresentationFormat>Ekran Gösterisi (4:3)</PresentationFormat>
  <Paragraphs>72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Ofis Teması</vt:lpstr>
      <vt:lpstr>LENFADENOMEGALİ MUAYENESİ</vt:lpstr>
      <vt:lpstr>Öğrenim Hedefleri</vt:lpstr>
      <vt:lpstr>Lenfadenomegali</vt:lpstr>
      <vt:lpstr>Lenfadenomegali</vt:lpstr>
      <vt:lpstr>Etkene Göre LAP Çeşitleri</vt:lpstr>
      <vt:lpstr>Etkene Göre LAP Çeşitleri</vt:lpstr>
      <vt:lpstr>PowerPoint Sunusu</vt:lpstr>
      <vt:lpstr>Baş-Boyun </vt:lpstr>
      <vt:lpstr>Baş-Boyun</vt:lpstr>
      <vt:lpstr>PowerPoint Sunusu</vt:lpstr>
      <vt:lpstr>Aksiller-epitroklear LAP</vt:lpstr>
      <vt:lpstr>Aksiller-epitroklear LAP</vt:lpstr>
      <vt:lpstr>PowerPoint Sunusu</vt:lpstr>
      <vt:lpstr>İnguinal LAP</vt:lpstr>
      <vt:lpstr>LAP muayenesi</vt:lpstr>
      <vt:lpstr>PowerPoint Sunusu</vt:lpstr>
      <vt:lpstr>Patolojik LAP</vt:lpstr>
      <vt:lpstr>Ekstremite Muayenesi</vt:lpstr>
      <vt:lpstr>Eksremite Muayenesi-Kas Gücü Muayenesi</vt:lpstr>
      <vt:lpstr>Nörolojik muayene</vt:lpstr>
      <vt:lpstr>PowerPoint Sunusu</vt:lpstr>
    </vt:vector>
  </TitlesOfParts>
  <Company>By NeC ® 2010 | Katilimsiz.Com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LENFADENOMEGALİ MUAYENESİ</dc:title>
  <dc:creator>Casper</dc:creator>
  <cp:lastModifiedBy>Casper</cp:lastModifiedBy>
  <cp:revision>42</cp:revision>
  <dcterms:created xsi:type="dcterms:W3CDTF">2024-04-17T19:13:44Z</dcterms:created>
  <dcterms:modified xsi:type="dcterms:W3CDTF">2025-04-27T18:58:08Z</dcterms:modified>
</cp:coreProperties>
</file>