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68" r:id="rId4"/>
    <p:sldId id="375" r:id="rId5"/>
    <p:sldId id="376" r:id="rId6"/>
    <p:sldId id="377" r:id="rId7"/>
    <p:sldId id="378" r:id="rId8"/>
    <p:sldId id="379" r:id="rId9"/>
    <p:sldId id="269" r:id="rId10"/>
    <p:sldId id="370" r:id="rId11"/>
    <p:sldId id="372" r:id="rId12"/>
    <p:sldId id="264" r:id="rId13"/>
    <p:sldId id="358" r:id="rId14"/>
    <p:sldId id="373" r:id="rId15"/>
    <p:sldId id="277" r:id="rId16"/>
    <p:sldId id="371" r:id="rId17"/>
    <p:sldId id="261" r:id="rId18"/>
    <p:sldId id="262" r:id="rId19"/>
    <p:sldId id="263" r:id="rId20"/>
    <p:sldId id="374" r:id="rId21"/>
    <p:sldId id="380" r:id="rId22"/>
    <p:sldId id="381" r:id="rId23"/>
    <p:sldId id="382" r:id="rId24"/>
    <p:sldId id="383" r:id="rId25"/>
    <p:sldId id="384" r:id="rId26"/>
    <p:sldId id="385" r:id="rId27"/>
    <p:sldId id="391" r:id="rId28"/>
    <p:sldId id="386" r:id="rId29"/>
    <p:sldId id="393" r:id="rId30"/>
    <p:sldId id="388" r:id="rId31"/>
    <p:sldId id="392" r:id="rId32"/>
    <p:sldId id="389" r:id="rId33"/>
    <p:sldId id="304" r:id="rId34"/>
    <p:sldId id="320" r:id="rId35"/>
    <p:sldId id="273" r:id="rId36"/>
    <p:sldId id="286" r:id="rId37"/>
    <p:sldId id="287" r:id="rId38"/>
    <p:sldId id="289" r:id="rId39"/>
    <p:sldId id="291" r:id="rId40"/>
    <p:sldId id="292" r:id="rId41"/>
    <p:sldId id="293" r:id="rId42"/>
    <p:sldId id="294" r:id="rId43"/>
    <p:sldId id="295" r:id="rId44"/>
    <p:sldId id="297" r:id="rId45"/>
    <p:sldId id="298" r:id="rId46"/>
    <p:sldId id="369" r:id="rId4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39351-8C41-43B8-A55B-E692DF5D8424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3BA8F-D138-4654-954C-6F1634D2A50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09340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23BA8F-D138-4654-954C-6F1634D2A501}" type="slidenum">
              <a:rPr lang="tr-TR" smtClean="0"/>
              <a:t>18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20846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E2AE289-7307-9624-91E1-1188C97BB0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2B30B53A-2177-AA59-440E-B8E5B6391F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A2F2099B-F975-8819-AF0E-C6B21AB42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2954-C91D-479B-BA38-FAD8C2F962D8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B6BA61D-AA64-17AA-0195-6FBF6009C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EC4C202-7F1D-0E1D-79DB-02F78C299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B16D-E404-4C3D-BB0C-FE13626C63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83301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05B2C52-82F2-081E-F9CA-01F739FB6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B019751E-4DFE-9F88-0552-A1C97CBA4A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57598A1-ACD0-EA10-8CAB-C70EE4C89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2954-C91D-479B-BA38-FAD8C2F962D8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728A4043-548D-FB9F-8703-A77007D5A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7D8D693-2C55-F33E-84B2-121E58418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B16D-E404-4C3D-BB0C-FE13626C63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6135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781EBEFD-E540-C44E-4D78-719930F515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8E6BD312-BE24-9F52-5AA1-7094E03A27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2F5B4CE6-BA22-34E7-EB59-516407697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2954-C91D-479B-BA38-FAD8C2F962D8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CBD35F56-EB60-C6C0-098A-E55DEF4FB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AA737BC-2AFD-D51C-8E84-FF9EBF21E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B16D-E404-4C3D-BB0C-FE13626C63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88435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0497664-55D2-BB08-1167-4CCBF07AC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2CF128A-A039-EBF8-5055-CB3A40EFB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5474105B-3F1C-8484-3C14-4BA07530B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2954-C91D-479B-BA38-FAD8C2F962D8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FB48021-42DE-F29D-BD5A-044AF73A8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11879E3-410E-26C2-1033-CD985DE55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B16D-E404-4C3D-BB0C-FE13626C63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8216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19810F0-EFC8-F1B4-0FD2-60FB28AF0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D48BD7A8-96B4-7A21-89CF-08A971E89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EE29E2F5-F8BD-992B-C48A-DE7BA451F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2954-C91D-479B-BA38-FAD8C2F962D8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5E492EB-5A8B-CCCE-87BC-5FD4DC04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F9A5F79-5CE2-BD5C-B76D-5C51621EA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B16D-E404-4C3D-BB0C-FE13626C63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3927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00FDACF-3012-AEDE-C8D0-06453FFB3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646A9EE-6321-D01E-2771-A1F5F07038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CDE05E27-0C7B-630B-B37F-ED77D811EA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2E7EEABC-8407-E5B3-2609-A88EDDB0C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2954-C91D-479B-BA38-FAD8C2F962D8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5BB4972D-B0E9-4226-49C5-BF3281E3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9222329D-D8D5-E64B-C644-8032BB5C1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B16D-E404-4C3D-BB0C-FE13626C63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91950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AE7A66D-01EE-44E8-A270-2639E8345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0505D33A-D04F-97FF-0A9B-FE9F46DB57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A509E8FA-E571-9117-1311-9BD9FF4CC9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00720C83-AE9B-04D5-3183-83BBD42B69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85045100-A646-07AD-72FE-1A2BC2B17B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4B6D445D-B54A-EFD4-C9FF-2A412ACFD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2954-C91D-479B-BA38-FAD8C2F962D8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6592EC5A-9DA2-7964-59D5-E50CB420B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DBBD8104-4E38-E1BB-80A1-899C5CF0E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B16D-E404-4C3D-BB0C-FE13626C63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96677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3D78848-E1EC-D366-C2F9-7C852336E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D4D3A6C0-83B3-0C53-1062-6AFC7A008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2954-C91D-479B-BA38-FAD8C2F962D8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4F592392-DE5D-C834-EC3D-2C6C069CD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4E5A809D-C932-8E7D-124D-BD7110AAC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B16D-E404-4C3D-BB0C-FE13626C63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76252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5A795367-A4FD-4131-F02F-A425E6841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2954-C91D-479B-BA38-FAD8C2F962D8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F7A662FB-96FE-4F09-A284-C785AC7DF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376CFF41-1036-4F75-4C08-33EF5D053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B16D-E404-4C3D-BB0C-FE13626C63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7376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E0DEC5A-2F64-3294-E7DC-4B15AE84E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582B930-659B-D962-0C05-CC0DC2D02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5C20567C-E6A2-0546-9F8C-689F940962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A72EFD7A-652A-FB47-4399-2C44E7FAB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2954-C91D-479B-BA38-FAD8C2F962D8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571C0D25-A12F-024D-39EE-FC6BABD2C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E9D4F9CC-D8C8-80D2-08B6-E1396470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B16D-E404-4C3D-BB0C-FE13626C63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9922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DC4632F-1017-BB4E-6DCA-9EADCA8E1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F76B4F6E-2E5D-4A43-0182-28F7E29B82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B5383DE7-86E9-5065-E198-DEA13DDCAD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E56F3F15-9F39-C6CF-76C2-5F78A4918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72954-C91D-479B-BA38-FAD8C2F962D8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BADF1A55-C5CC-33AE-6C7D-12A102FFC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2D11A337-130D-0DDA-DB06-D3616789C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EB16D-E404-4C3D-BB0C-FE13626C63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1623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0445B010-3110-A3A2-95A4-54D828AD4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2D37C9D0-FDBA-C6BB-6DE3-FBFFBB3FA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3236D60B-E001-5B26-4BA6-8C2909CFEA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72954-C91D-479B-BA38-FAD8C2F962D8}" type="datetimeFigureOut">
              <a:rPr lang="tr-TR" smtClean="0"/>
              <a:t>19.02.2025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C0C93B38-5BD7-E625-CCDD-BDCE7C4D6E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45146A7-2E99-8B31-AFA5-6FA3D53C0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EB16D-E404-4C3D-BB0C-FE13626C632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676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EEEA84C-552A-0F65-0615-37BD8EF93A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Artritli Hastaya Yaklaşım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9BA78E7C-3C87-58E8-F9C6-70F1621DB3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/>
              <a:t>Dr. Osman CÜRE </a:t>
            </a:r>
          </a:p>
        </p:txBody>
      </p:sp>
    </p:spTree>
    <p:extLst>
      <p:ext uri="{BB962C8B-B14F-4D97-AF65-F5344CB8AC3E}">
        <p14:creationId xmlns:p14="http://schemas.microsoft.com/office/powerpoint/2010/main" val="1858645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1F4A440-1012-B6CD-B309-C617C7977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6CD3806-3856-DA96-33CC-ED5E1F665E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solidFill>
                  <a:schemeClr val="accent1"/>
                </a:solidFill>
              </a:rPr>
              <a:t>Artritli hastada hikayede acil durumu düşündüren kas iskelet semptomları:</a:t>
            </a:r>
          </a:p>
          <a:p>
            <a:pPr marL="514350" indent="-514350">
              <a:buFont typeface="+mj-lt"/>
              <a:buAutoNum type="arabicPeriod"/>
            </a:pPr>
            <a:r>
              <a:rPr lang="tr-TR" dirty="0"/>
              <a:t>Sıcak-kızarık ve  şiş eklem varsa septik artrit dışlanmalı</a:t>
            </a:r>
          </a:p>
          <a:p>
            <a:pPr marL="514350" indent="-514350">
              <a:buAutoNum type="arabicPeriod" startAt="2"/>
            </a:pPr>
            <a:r>
              <a:rPr lang="tr-TR" dirty="0"/>
              <a:t>Yapısal semptomlar varsa (ateş, kilo kaybı, halsizlik gibi) enfeksiyon, sepsis ve sistemik hastalık şüphesini artırır.</a:t>
            </a:r>
          </a:p>
          <a:p>
            <a:pPr marL="514350" indent="-514350">
              <a:buAutoNum type="arabicPeriod" startAt="2"/>
            </a:pPr>
            <a:r>
              <a:rPr lang="tr-TR" dirty="0"/>
              <a:t>Güçsüzlük varsa akut </a:t>
            </a:r>
            <a:r>
              <a:rPr lang="tr-TR" dirty="0" err="1"/>
              <a:t>miyelopati</a:t>
            </a:r>
            <a:endParaRPr lang="tr-TR" dirty="0"/>
          </a:p>
          <a:p>
            <a:pPr marL="514350" indent="-514350">
              <a:buAutoNum type="arabicPeriod" startAt="2"/>
            </a:pPr>
            <a:r>
              <a:rPr lang="tr-TR" dirty="0"/>
              <a:t>Yanma, uyuşma, </a:t>
            </a:r>
            <a:r>
              <a:rPr lang="tr-TR" dirty="0" err="1"/>
              <a:t>parastezi</a:t>
            </a:r>
            <a:r>
              <a:rPr lang="tr-TR" dirty="0"/>
              <a:t> ve paralizi eşlik ediyorsa akut </a:t>
            </a:r>
            <a:r>
              <a:rPr lang="tr-TR" dirty="0" err="1"/>
              <a:t>miyelopati</a:t>
            </a:r>
            <a:r>
              <a:rPr lang="tr-TR" dirty="0"/>
              <a:t>, </a:t>
            </a:r>
            <a:r>
              <a:rPr lang="tr-TR" dirty="0" err="1"/>
              <a:t>radikülopati</a:t>
            </a:r>
            <a:r>
              <a:rPr lang="tr-TR" dirty="0"/>
              <a:t>,  nöropatiye neden olan durum düşünülmeli</a:t>
            </a:r>
          </a:p>
        </p:txBody>
      </p:sp>
    </p:spTree>
    <p:extLst>
      <p:ext uri="{BB962C8B-B14F-4D97-AF65-F5344CB8AC3E}">
        <p14:creationId xmlns:p14="http://schemas.microsoft.com/office/powerpoint/2010/main" val="29210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ED7FF0D-D112-B6B6-C627-834B280E6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Artritli hastada tanıya götüren önemli sorular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BD6692B-174A-ACD2-8D5C-7404F75831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Eklem yakınması; eklememe ait, </a:t>
            </a:r>
            <a:r>
              <a:rPr lang="tr-TR" dirty="0" err="1"/>
              <a:t>periartküler</a:t>
            </a:r>
            <a:r>
              <a:rPr lang="tr-TR" dirty="0"/>
              <a:t> mi?</a:t>
            </a:r>
          </a:p>
          <a:p>
            <a:r>
              <a:rPr lang="tr-TR" dirty="0"/>
              <a:t>Eklem ağrısı; inflamatuar mı, </a:t>
            </a:r>
            <a:r>
              <a:rPr lang="tr-TR" dirty="0" err="1"/>
              <a:t>non</a:t>
            </a:r>
            <a:r>
              <a:rPr lang="tr-TR" dirty="0"/>
              <a:t>-inflamatuar mı?</a:t>
            </a:r>
          </a:p>
          <a:p>
            <a:r>
              <a:rPr lang="tr-TR" dirty="0"/>
              <a:t>Hastanın özellikleri nelerdir? (cinsiyet, ırk, genetik yatkınlık…)</a:t>
            </a:r>
          </a:p>
          <a:p>
            <a:r>
              <a:rPr lang="tr-TR" dirty="0"/>
              <a:t>Eklem tutuluş paterni nedir?</a:t>
            </a:r>
          </a:p>
          <a:p>
            <a:r>
              <a:rPr lang="tr-TR" dirty="0"/>
              <a:t>Eklem dışı tutulum var mı?</a:t>
            </a: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45003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75E9F47-CA00-5D15-727A-6D530198C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Artritin ekleme ait olduğunu düşündüren özellikler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57C36120-8706-29FA-3042-8CE00D65F9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3548" y="2067621"/>
            <a:ext cx="8477250" cy="3886200"/>
          </a:xfrm>
        </p:spPr>
      </p:pic>
    </p:spTree>
    <p:extLst>
      <p:ext uri="{BB962C8B-B14F-4D97-AF65-F5344CB8AC3E}">
        <p14:creationId xmlns:p14="http://schemas.microsoft.com/office/powerpoint/2010/main" val="1331122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881" y="1009650"/>
            <a:ext cx="7632144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5787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B84D051-2F59-4638-1CF9-BEFD3121A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Hikayede Önemli Hasta özellikleri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A2F4E71-EE44-85E8-0E97-974533D08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/>
              <a:t>Yaş</a:t>
            </a:r>
            <a:r>
              <a:rPr lang="tr-TR" dirty="0"/>
              <a:t>: PMR 50 yaş üzeri, </a:t>
            </a:r>
            <a:r>
              <a:rPr lang="tr-TR" dirty="0" err="1"/>
              <a:t>Takayasu</a:t>
            </a:r>
            <a:r>
              <a:rPr lang="tr-TR" dirty="0"/>
              <a:t> arteriti 50 yaş altı, SLE 30-50 yaş sık</a:t>
            </a:r>
          </a:p>
          <a:p>
            <a:r>
              <a:rPr lang="tr-TR" b="1" dirty="0"/>
              <a:t>Cinsiyet</a:t>
            </a:r>
            <a:r>
              <a:rPr lang="tr-TR" dirty="0"/>
              <a:t>: </a:t>
            </a:r>
            <a:r>
              <a:rPr lang="tr-TR" dirty="0" err="1"/>
              <a:t>Takayasu</a:t>
            </a:r>
            <a:r>
              <a:rPr lang="tr-TR" dirty="0"/>
              <a:t> (K)/AS (E)</a:t>
            </a:r>
          </a:p>
          <a:p>
            <a:r>
              <a:rPr lang="tr-TR" b="1" dirty="0"/>
              <a:t>IRK: </a:t>
            </a:r>
            <a:r>
              <a:rPr lang="tr-TR" dirty="0"/>
              <a:t>Behçet (ipek yolu), FMF (Akdeniz ülkelerinde)</a:t>
            </a:r>
          </a:p>
          <a:p>
            <a:r>
              <a:rPr lang="tr-TR" b="1" dirty="0"/>
              <a:t>Eşlik eden hastalıklar </a:t>
            </a:r>
            <a:r>
              <a:rPr lang="tr-TR" dirty="0"/>
              <a:t>(HBV:PAN) </a:t>
            </a:r>
          </a:p>
          <a:p>
            <a:r>
              <a:rPr lang="tr-TR" b="1" dirty="0"/>
              <a:t>Mesleki/</a:t>
            </a:r>
            <a:r>
              <a:rPr lang="tr-TR" b="1" dirty="0" err="1"/>
              <a:t>seyhat</a:t>
            </a:r>
            <a:r>
              <a:rPr lang="tr-TR" b="1" dirty="0"/>
              <a:t>/</a:t>
            </a:r>
            <a:r>
              <a:rPr lang="tr-TR" b="1" dirty="0" err="1"/>
              <a:t>immünsüpresif</a:t>
            </a:r>
            <a:r>
              <a:rPr lang="tr-TR" b="1" dirty="0"/>
              <a:t> ilaç/çevresel maruziyetler</a:t>
            </a:r>
            <a:r>
              <a:rPr lang="tr-TR" dirty="0"/>
              <a:t>(OA, </a:t>
            </a:r>
            <a:r>
              <a:rPr lang="tr-TR" dirty="0" err="1"/>
              <a:t>lyme</a:t>
            </a:r>
            <a:r>
              <a:rPr lang="tr-TR" dirty="0"/>
              <a:t> hastalığı, tüberküloz, )</a:t>
            </a:r>
          </a:p>
          <a:p>
            <a:r>
              <a:rPr lang="tr-TR" b="1" dirty="0"/>
              <a:t>Aile öyküsü </a:t>
            </a:r>
            <a:r>
              <a:rPr lang="tr-TR" dirty="0"/>
              <a:t>(AS, FMF, </a:t>
            </a:r>
            <a:r>
              <a:rPr lang="tr-TR" dirty="0" err="1"/>
              <a:t>PsA</a:t>
            </a:r>
            <a:r>
              <a:rPr lang="tr-TR" dirty="0"/>
              <a:t>, EA, </a:t>
            </a:r>
            <a:r>
              <a:rPr lang="tr-TR" dirty="0" err="1"/>
              <a:t>üveit</a:t>
            </a:r>
            <a:r>
              <a:rPr lang="tr-TR" dirty="0"/>
              <a:t>)</a:t>
            </a: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23100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95C5837-321F-03D6-A552-EB46545C6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 </a:t>
            </a:r>
            <a:r>
              <a:rPr lang="tr-TR" b="1" dirty="0">
                <a:solidFill>
                  <a:srgbClr val="FF0000"/>
                </a:solidFill>
              </a:rPr>
              <a:t>Anemnezde</a:t>
            </a:r>
            <a:r>
              <a:rPr lang="tr-TR" b="1" dirty="0"/>
              <a:t> </a:t>
            </a:r>
            <a:r>
              <a:rPr lang="tr-TR" b="1" dirty="0">
                <a:solidFill>
                  <a:srgbClr val="FF0000"/>
                </a:solidFill>
              </a:rPr>
              <a:t>Artrite eşlik eden sistemik belirti ve bulgular var mı?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3116A9C-CA8C-E664-A913-D91CF5362D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0175" y="1690688"/>
            <a:ext cx="10515600" cy="4351338"/>
          </a:xfrm>
        </p:spPr>
        <p:txBody>
          <a:bodyPr>
            <a:normAutofit/>
          </a:bodyPr>
          <a:lstStyle/>
          <a:p>
            <a:r>
              <a:rPr lang="tr-TR" sz="2400" dirty="0"/>
              <a:t>Deri döküntüsü, oral ve </a:t>
            </a:r>
            <a:r>
              <a:rPr lang="tr-TR" sz="2400" dirty="0" err="1"/>
              <a:t>genital</a:t>
            </a:r>
            <a:r>
              <a:rPr lang="tr-TR" sz="2400" dirty="0"/>
              <a:t> ülser?</a:t>
            </a:r>
          </a:p>
          <a:p>
            <a:r>
              <a:rPr lang="tr-TR" sz="2400" dirty="0"/>
              <a:t>Göz-kulak- burun yakınması ?</a:t>
            </a:r>
          </a:p>
          <a:p>
            <a:r>
              <a:rPr lang="tr-TR" sz="2400" dirty="0" err="1"/>
              <a:t>Raynaund</a:t>
            </a:r>
            <a:r>
              <a:rPr lang="tr-TR" sz="2400" dirty="0"/>
              <a:t>?</a:t>
            </a:r>
          </a:p>
          <a:p>
            <a:r>
              <a:rPr lang="tr-TR" sz="2400" dirty="0" err="1"/>
              <a:t>Fotosensitivite</a:t>
            </a:r>
            <a:r>
              <a:rPr lang="tr-TR" sz="2400" dirty="0"/>
              <a:t>?</a:t>
            </a:r>
          </a:p>
          <a:p>
            <a:r>
              <a:rPr lang="tr-TR" sz="2400" dirty="0" err="1"/>
              <a:t>Plörezi</a:t>
            </a:r>
            <a:r>
              <a:rPr lang="tr-TR" sz="2400" dirty="0"/>
              <a:t>, </a:t>
            </a:r>
            <a:r>
              <a:rPr lang="tr-TR" sz="2400" dirty="0" err="1"/>
              <a:t>perikardit</a:t>
            </a:r>
            <a:r>
              <a:rPr lang="tr-TR" sz="2400" dirty="0"/>
              <a:t>?</a:t>
            </a:r>
          </a:p>
          <a:p>
            <a:r>
              <a:rPr lang="tr-TR" sz="2400" dirty="0"/>
              <a:t>Kanama?</a:t>
            </a:r>
          </a:p>
          <a:p>
            <a:r>
              <a:rPr lang="tr-TR" sz="2400" dirty="0"/>
              <a:t>İshal, vajinal/üretral akıntı?</a:t>
            </a:r>
          </a:p>
          <a:p>
            <a:r>
              <a:rPr lang="tr-TR" sz="2400" dirty="0"/>
              <a:t>Bayılma, baş ağrısı, nöbet?...............</a:t>
            </a:r>
          </a:p>
        </p:txBody>
      </p:sp>
    </p:spTree>
    <p:extLst>
      <p:ext uri="{BB962C8B-B14F-4D97-AF65-F5344CB8AC3E}">
        <p14:creationId xmlns:p14="http://schemas.microsoft.com/office/powerpoint/2010/main" val="33082755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63AB2B5-42CA-4542-C471-8AB3515DB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Eklem ağrısı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1BADEC8-4279-CA84-920A-C3A332377D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dirty="0"/>
              <a:t>En sık görülen semptomdur.</a:t>
            </a:r>
          </a:p>
          <a:p>
            <a:r>
              <a:rPr lang="tr-TR" sz="2400" dirty="0"/>
              <a:t>Eklem, ligament, kas, tendon, bursa, komşu kemikler</a:t>
            </a:r>
          </a:p>
          <a:p>
            <a:r>
              <a:rPr lang="tr-TR" sz="2400" dirty="0"/>
              <a:t>Vasküler, yansıyan, nöropatik nedenlerden  eklem ağrısı kaynaklanabilir.</a:t>
            </a:r>
          </a:p>
          <a:p>
            <a:r>
              <a:rPr lang="tr-TR" sz="2400" dirty="0"/>
              <a:t>Ağrı değerlendirirken, başlangıcı, süresi, karakteri, şiddeti, sıklığı, günün hangi saatinde görüldüğü, çevre yapılara yayılıp yayılmadığı, efor, istirahat, ruhsal durum, travma, kanama vs. tetikleyici faktörler sorgulanır.</a:t>
            </a:r>
          </a:p>
          <a:p>
            <a:r>
              <a:rPr lang="tr-TR" sz="2400" dirty="0"/>
              <a:t>Ağrı tek eklem  (gut) ya da birden fazla eklem (RA), , eklenici (RA, SLE, </a:t>
            </a:r>
            <a:r>
              <a:rPr lang="tr-TR" sz="2400" dirty="0" err="1"/>
              <a:t>SpA</a:t>
            </a:r>
            <a:r>
              <a:rPr lang="tr-TR" sz="2400" dirty="0"/>
              <a:t>) veya </a:t>
            </a:r>
            <a:r>
              <a:rPr lang="tr-TR" sz="2400" dirty="0" err="1"/>
              <a:t>intermitant</a:t>
            </a:r>
            <a:r>
              <a:rPr lang="tr-TR" sz="2400" dirty="0"/>
              <a:t> (FMF, Gut, </a:t>
            </a:r>
            <a:r>
              <a:rPr lang="tr-TR" sz="2400" dirty="0" err="1"/>
              <a:t>palindromik</a:t>
            </a:r>
            <a:r>
              <a:rPr lang="tr-TR" sz="2400" dirty="0"/>
              <a:t> </a:t>
            </a:r>
            <a:r>
              <a:rPr lang="tr-TR" sz="2400" dirty="0" err="1"/>
              <a:t>romtizma</a:t>
            </a:r>
            <a:r>
              <a:rPr lang="tr-TR" sz="2400" dirty="0"/>
              <a:t>), küçük (RA, SLE) veya büyük eklem (AS, </a:t>
            </a:r>
            <a:r>
              <a:rPr lang="tr-TR" sz="2400" dirty="0" err="1"/>
              <a:t>ReA</a:t>
            </a:r>
            <a:r>
              <a:rPr lang="tr-TR" sz="2400" dirty="0"/>
              <a:t>), simetrik (RA, SLE) ve asimetrik (AS, </a:t>
            </a:r>
            <a:r>
              <a:rPr lang="tr-TR" sz="2400" dirty="0" err="1"/>
              <a:t>PsA</a:t>
            </a:r>
            <a:r>
              <a:rPr lang="tr-TR" sz="2400" dirty="0"/>
              <a:t>, </a:t>
            </a:r>
            <a:r>
              <a:rPr lang="tr-TR" sz="2400" dirty="0" err="1"/>
              <a:t>ReA</a:t>
            </a:r>
            <a:r>
              <a:rPr lang="tr-TR" sz="2400" dirty="0"/>
              <a:t>)  mi bakılmalı.</a:t>
            </a:r>
          </a:p>
          <a:p>
            <a:r>
              <a:rPr lang="tr-TR" sz="2400" dirty="0"/>
              <a:t>Alt </a:t>
            </a:r>
            <a:r>
              <a:rPr lang="tr-TR" sz="2400" dirty="0" err="1"/>
              <a:t>extremite</a:t>
            </a:r>
            <a:r>
              <a:rPr lang="tr-TR" sz="2400" dirty="0"/>
              <a:t> (AS, FMF, Behçet), </a:t>
            </a:r>
            <a:r>
              <a:rPr lang="tr-TR" sz="2400" dirty="0" err="1"/>
              <a:t>aksiyel</a:t>
            </a:r>
            <a:r>
              <a:rPr lang="tr-TR" sz="2400" dirty="0"/>
              <a:t> tutulum mu (AS, </a:t>
            </a:r>
            <a:r>
              <a:rPr lang="tr-TR" sz="2400" dirty="0" err="1"/>
              <a:t>PsA</a:t>
            </a:r>
            <a:r>
              <a:rPr lang="tr-TR" sz="2400" dirty="0"/>
              <a:t>, </a:t>
            </a:r>
            <a:r>
              <a:rPr lang="tr-TR" sz="2400" dirty="0" err="1"/>
              <a:t>enteropatik</a:t>
            </a:r>
            <a:r>
              <a:rPr lang="tr-TR" sz="2400" dirty="0"/>
              <a:t> artrit, </a:t>
            </a:r>
            <a:r>
              <a:rPr lang="tr-TR" sz="2400" dirty="0" err="1"/>
              <a:t>ReA</a:t>
            </a:r>
            <a:r>
              <a:rPr lang="tr-TR" sz="2400" dirty="0"/>
              <a:t>)</a:t>
            </a:r>
          </a:p>
          <a:p>
            <a:endParaRPr lang="tr-TR" dirty="0">
              <a:solidFill>
                <a:schemeClr val="accent1"/>
              </a:solidFill>
            </a:endParaRPr>
          </a:p>
          <a:p>
            <a:endParaRPr lang="tr-T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493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720A64B-5662-F4EA-7FDC-D2D204E65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Şişlik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4A72105-06A8-BC05-8AFB-340F0B814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Şişlik ağrıdan daha güvenilir ve objektif bulgudur.</a:t>
            </a:r>
          </a:p>
          <a:p>
            <a:r>
              <a:rPr lang="tr-TR" sz="2400" dirty="0">
                <a:highlight>
                  <a:srgbClr val="FFFF00"/>
                </a:highlight>
              </a:rPr>
              <a:t>Eklemde şişlik yapan nedenler</a:t>
            </a:r>
          </a:p>
          <a:p>
            <a:pPr marL="341567" indent="-285750" rtl="0" fontAlgn="base">
              <a:spcBef>
                <a:spcPts val="444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2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Eklem içinde sıvı birikmesi</a:t>
            </a:r>
            <a:endParaRPr lang="tr-TR" sz="2400" b="0" i="0" u="none" strike="noStrike" dirty="0">
              <a:solidFill>
                <a:srgbClr val="0F6FC6"/>
              </a:solidFill>
              <a:effectLst/>
              <a:latin typeface="Noto Sans Symbols"/>
            </a:endParaRPr>
          </a:p>
          <a:p>
            <a:pPr marL="341567" indent="-285750" rtl="0" fontAlgn="base">
              <a:spcBef>
                <a:spcPts val="444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2400" b="0" i="0" u="none" strike="noStrike" dirty="0" err="1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Sinoviyal</a:t>
            </a:r>
            <a:r>
              <a:rPr lang="tr-TR" sz="2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 hipertrofi</a:t>
            </a:r>
            <a:endParaRPr lang="tr-TR" sz="2400" b="0" i="0" u="none" strike="noStrike" dirty="0">
              <a:solidFill>
                <a:srgbClr val="0F6FC6"/>
              </a:solidFill>
              <a:effectLst/>
              <a:latin typeface="Noto Sans Symbols"/>
            </a:endParaRPr>
          </a:p>
          <a:p>
            <a:pPr marL="341567" indent="-285750" rtl="0" fontAlgn="base">
              <a:spcBef>
                <a:spcPts val="444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2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Komşu eklemlere ait çıkıntı</a:t>
            </a:r>
            <a:endParaRPr lang="tr-TR" sz="2400" b="0" i="0" u="none" strike="noStrike" dirty="0">
              <a:solidFill>
                <a:srgbClr val="0F6FC6"/>
              </a:solidFill>
              <a:effectLst/>
              <a:latin typeface="Noto Sans Symbols"/>
            </a:endParaRPr>
          </a:p>
          <a:p>
            <a:pPr marL="341567" indent="-285750" rtl="0" fontAlgn="base">
              <a:spcBef>
                <a:spcPts val="444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2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Eklem çevresinde ganglion kisti</a:t>
            </a:r>
            <a:endParaRPr lang="tr-TR" sz="2400" b="0" i="0" u="none" strike="noStrike" dirty="0">
              <a:solidFill>
                <a:srgbClr val="0F6FC6"/>
              </a:solidFill>
              <a:effectLst/>
              <a:latin typeface="Noto Sans Symbols"/>
            </a:endParaRPr>
          </a:p>
          <a:p>
            <a:pPr marL="341567" indent="-285750" rtl="0" fontAlgn="base">
              <a:spcBef>
                <a:spcPts val="444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2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Romatoid nodül</a:t>
            </a:r>
            <a:endParaRPr lang="tr-TR" sz="2400" b="0" i="0" u="none" strike="noStrike" dirty="0">
              <a:solidFill>
                <a:srgbClr val="0F6FC6"/>
              </a:solidFill>
              <a:effectLst/>
              <a:latin typeface="Noto Sans Symbols"/>
            </a:endParaRPr>
          </a:p>
          <a:p>
            <a:pPr marL="341567" indent="-285750" rtl="0" fontAlgn="base">
              <a:spcBef>
                <a:spcPts val="444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2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Eritema </a:t>
            </a:r>
            <a:r>
              <a:rPr lang="tr-TR" sz="2400" b="0" i="0" u="none" strike="noStrike" dirty="0" err="1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nodozum</a:t>
            </a:r>
            <a:endParaRPr lang="tr-TR" sz="2400" b="0" i="0" u="none" strike="noStrike" dirty="0">
              <a:solidFill>
                <a:srgbClr val="0F6FC6"/>
              </a:solidFill>
              <a:effectLst/>
              <a:latin typeface="Noto Sans Symbols"/>
            </a:endParaRPr>
          </a:p>
          <a:p>
            <a:pPr marL="341567" indent="-285750" rtl="0" fontAlgn="base">
              <a:spcBef>
                <a:spcPts val="444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2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Tendon kılıfında kalınlaşma</a:t>
            </a:r>
            <a:r>
              <a:rPr lang="tr-TR" sz="2400" dirty="0">
                <a:solidFill>
                  <a:srgbClr val="0F6FC6"/>
                </a:solidFill>
                <a:latin typeface="Noto Sans Symbols"/>
              </a:rPr>
              <a:t>, </a:t>
            </a:r>
            <a:r>
              <a:rPr lang="tr-TR" sz="2400" dirty="0" err="1">
                <a:solidFill>
                  <a:srgbClr val="000000"/>
                </a:solidFill>
                <a:latin typeface="Constantia" panose="02030602050306030303" pitchFamily="18" charset="0"/>
              </a:rPr>
              <a:t>b</a:t>
            </a:r>
            <a:r>
              <a:rPr lang="tr-TR" sz="2400" b="0" i="0" u="none" strike="noStrike" dirty="0" err="1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ursit</a:t>
            </a:r>
            <a:r>
              <a:rPr lang="tr-TR" sz="2400" dirty="0">
                <a:solidFill>
                  <a:srgbClr val="0F6FC6"/>
                </a:solidFill>
                <a:latin typeface="Noto Sans Symbols"/>
              </a:rPr>
              <a:t>, </a:t>
            </a:r>
            <a:r>
              <a:rPr lang="tr-TR" sz="2400" dirty="0" err="1">
                <a:solidFill>
                  <a:srgbClr val="000000"/>
                </a:solidFill>
                <a:latin typeface="Constantia" panose="02030602050306030303" pitchFamily="18" charset="0"/>
              </a:rPr>
              <a:t>t</a:t>
            </a:r>
            <a:r>
              <a:rPr lang="tr-TR" sz="2400" b="0" i="0" u="none" strike="noStrike" dirty="0" err="1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ofüs</a:t>
            </a:r>
            <a:endParaRPr lang="tr-TR" sz="2400" b="0" i="0" u="none" strike="noStrike" dirty="0">
              <a:solidFill>
                <a:srgbClr val="0F6FC6"/>
              </a:solidFill>
              <a:effectLst/>
              <a:latin typeface="Noto Sans Symbols"/>
            </a:endParaRPr>
          </a:p>
          <a:p>
            <a:pPr>
              <a:buFont typeface="Wingdings" panose="05000000000000000000" pitchFamily="2" charset="2"/>
              <a:buChar char="Ø"/>
            </a:pP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492774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D7B0AAD-70FF-05D6-DDA9-BB5785FB4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Eklemde Hareket Kısıtlılığı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A2C56A1-2B7B-0B3F-3682-2F292B929D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6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Hareket etmede güçlük anlamına gelir</a:t>
            </a:r>
            <a:endParaRPr lang="tr-TR" sz="2470" b="0" i="0" u="none" strike="noStrike" dirty="0">
              <a:solidFill>
                <a:srgbClr val="0BD0D9"/>
              </a:solidFill>
              <a:effectLst/>
              <a:latin typeface="Noto Sans Symbols"/>
            </a:endParaRPr>
          </a:p>
          <a:p>
            <a:pPr rtl="0" fontAlgn="base">
              <a:spcBef>
                <a:spcPts val="52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26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İnflamatuar romatizmal hastalıklarda</a:t>
            </a:r>
            <a:endParaRPr lang="tr-TR" sz="2470" b="0" i="0" u="none" strike="noStrike" dirty="0">
              <a:solidFill>
                <a:srgbClr val="0BD0D9"/>
              </a:solidFill>
              <a:effectLst/>
              <a:latin typeface="Noto Sans Symbols"/>
            </a:endParaRPr>
          </a:p>
          <a:p>
            <a:pPr marL="742950" lvl="1" indent="-285750" rtl="0" fontAlgn="base">
              <a:spcBef>
                <a:spcPts val="48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Daha uzun sürelidir</a:t>
            </a:r>
            <a:endParaRPr lang="tr-TR" sz="2040" b="0" i="0" u="none" strike="noStrike" dirty="0">
              <a:solidFill>
                <a:srgbClr val="0F6FC6"/>
              </a:solidFill>
              <a:effectLst/>
              <a:latin typeface="Noto Sans Symbols"/>
            </a:endParaRPr>
          </a:p>
          <a:p>
            <a:pPr marL="742950" lvl="1" indent="-285750" rtl="0" fontAlgn="base">
              <a:spcBef>
                <a:spcPts val="48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Daha yaygındır</a:t>
            </a:r>
            <a:endParaRPr lang="tr-TR" sz="2040" b="0" i="0" u="none" strike="noStrike" dirty="0">
              <a:solidFill>
                <a:srgbClr val="0F6FC6"/>
              </a:solidFill>
              <a:effectLst/>
              <a:latin typeface="Noto Sans Symbols"/>
            </a:endParaRPr>
          </a:p>
          <a:p>
            <a:pPr marL="742950" lvl="1" indent="-285750" rtl="0" fontAlgn="base">
              <a:spcBef>
                <a:spcPts val="48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Özellikle sabahları belirgindir</a:t>
            </a:r>
            <a:endParaRPr lang="tr-TR" sz="2040" b="0" i="0" u="none" strike="noStrike" dirty="0">
              <a:solidFill>
                <a:srgbClr val="0F6FC6"/>
              </a:solidFill>
              <a:effectLst/>
              <a:latin typeface="Noto Sans Symbols"/>
            </a:endParaRPr>
          </a:p>
          <a:p>
            <a:pPr rtl="0" fontAlgn="base">
              <a:spcBef>
                <a:spcPts val="52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tr-TR" sz="26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Dejeneratif eklem hastalıklarında </a:t>
            </a:r>
            <a:endParaRPr lang="tr-TR" sz="2470" b="0" i="0" u="none" strike="noStrike" dirty="0">
              <a:solidFill>
                <a:srgbClr val="0BD0D9"/>
              </a:solidFill>
              <a:effectLst/>
              <a:latin typeface="Noto Sans Symbols"/>
            </a:endParaRPr>
          </a:p>
          <a:p>
            <a:pPr marL="742950" lvl="1" indent="-285750" rtl="0" fontAlgn="base">
              <a:spcBef>
                <a:spcPts val="48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Daha kısa sürelidir</a:t>
            </a:r>
            <a:endParaRPr lang="tr-TR" sz="2040" b="0" i="0" u="none" strike="noStrike" dirty="0">
              <a:solidFill>
                <a:srgbClr val="0F6FC6"/>
              </a:solidFill>
              <a:effectLst/>
              <a:latin typeface="Noto Sans Symbols"/>
            </a:endParaRPr>
          </a:p>
          <a:p>
            <a:pPr marL="742950" lvl="1" indent="-285750" rtl="0" fontAlgn="base">
              <a:spcBef>
                <a:spcPts val="48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Daha lokalizedir</a:t>
            </a:r>
            <a:endParaRPr lang="tr-TR" sz="2040" b="0" i="0" u="none" strike="noStrike" dirty="0">
              <a:solidFill>
                <a:srgbClr val="0F6FC6"/>
              </a:solidFill>
              <a:effectLst/>
              <a:latin typeface="Noto Sans Symbols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048998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A54450E-4CB2-5DB8-6659-98130291E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Hassasiyet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EAE0CBF-AE4C-A1DB-BB08-C57F04ED71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tr-TR" sz="26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Subjektif bir bulgu</a:t>
            </a:r>
            <a:endParaRPr lang="tr-TR" sz="2470" b="0" i="0" u="none" strike="noStrike" dirty="0">
              <a:solidFill>
                <a:srgbClr val="0BD0D9"/>
              </a:solidFill>
              <a:effectLst/>
              <a:latin typeface="Noto Sans Symbols"/>
            </a:endParaRPr>
          </a:p>
          <a:p>
            <a:pPr marL="742950" lvl="1" indent="-285750" rtl="0" fontAlgn="base">
              <a:spcBef>
                <a:spcPts val="48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400" b="0" i="1" u="none" strike="noStrike" dirty="0">
                <a:solidFill>
                  <a:srgbClr val="0070C0"/>
                </a:solidFill>
                <a:effectLst/>
                <a:latin typeface="Constantia" panose="02030602050306030303" pitchFamily="18" charset="0"/>
              </a:rPr>
              <a:t>Lokalize</a:t>
            </a:r>
            <a:r>
              <a:rPr lang="tr-TR" sz="2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 (eklemin bir bölgesinde)</a:t>
            </a:r>
            <a:endParaRPr lang="tr-TR" sz="2040" b="0" i="1" u="none" strike="noStrike" dirty="0">
              <a:solidFill>
                <a:srgbClr val="0F6FC6"/>
              </a:solidFill>
              <a:effectLst/>
              <a:latin typeface="Noto Sans Symbols"/>
            </a:endParaRPr>
          </a:p>
          <a:p>
            <a:pPr marL="742950" lvl="1" indent="-285750" rtl="0" fontAlgn="base">
              <a:spcBef>
                <a:spcPts val="48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400" b="0" i="1" u="none" strike="noStrike" dirty="0" err="1">
                <a:solidFill>
                  <a:srgbClr val="0070C0"/>
                </a:solidFill>
                <a:effectLst/>
                <a:latin typeface="Constantia" panose="02030602050306030303" pitchFamily="18" charset="0"/>
              </a:rPr>
              <a:t>Diffüz</a:t>
            </a:r>
            <a:r>
              <a:rPr lang="tr-TR" sz="2400" b="0" i="1" u="none" strike="noStrike" dirty="0">
                <a:solidFill>
                  <a:srgbClr val="0070C0"/>
                </a:solidFill>
                <a:effectLst/>
                <a:latin typeface="Constantia" panose="02030602050306030303" pitchFamily="18" charset="0"/>
              </a:rPr>
              <a:t>( </a:t>
            </a:r>
            <a:r>
              <a:rPr lang="tr-TR" sz="24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eklemin her yerinde)</a:t>
            </a:r>
            <a:endParaRPr lang="tr-TR" sz="2040" b="0" i="1" u="none" strike="noStrike" dirty="0">
              <a:solidFill>
                <a:srgbClr val="0F6FC6"/>
              </a:solidFill>
              <a:effectLst/>
              <a:latin typeface="Noto Sans Symbols"/>
            </a:endParaRPr>
          </a:p>
          <a:p>
            <a:pPr rtl="0" fontAlgn="base">
              <a:spcBef>
                <a:spcPts val="52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tr-TR" sz="2600" b="0" i="0" u="none" strike="noStrike" dirty="0">
                <a:solidFill>
                  <a:srgbClr val="000000"/>
                </a:solidFill>
                <a:effectLst/>
                <a:latin typeface="Constantia" panose="02030602050306030303" pitchFamily="18" charset="0"/>
              </a:rPr>
              <a:t>Patolojinin eklemin bizzat kendisine veya çevre yapılara ait olup olmadığının ayırt edilmesinde yardımcı bir bulgudur.</a:t>
            </a:r>
            <a:endParaRPr lang="tr-TR" sz="2470" b="0" i="0" u="none" strike="noStrike" dirty="0">
              <a:solidFill>
                <a:srgbClr val="0BD0D9"/>
              </a:solidFill>
              <a:effectLst/>
              <a:latin typeface="Noto Sans Symbols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03099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B8851FE-1B9B-0A70-BF9D-C5469A357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Artrit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045717E-916D-1FDF-0FFB-4A89053FF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800" dirty="0">
                <a:highlight>
                  <a:srgbClr val="FFFF00"/>
                </a:highlight>
              </a:rPr>
              <a:t>Tanım: </a:t>
            </a:r>
            <a:r>
              <a:rPr lang="tr-TR" sz="2800" dirty="0"/>
              <a:t>Vücuttaki herhangi bir eklemin inflamasyonudur (ağrı, kızarıklık, sıcaklık, ısı artışı ve fonksiyon kaybıyla birlikte)</a:t>
            </a:r>
          </a:p>
          <a:p>
            <a:r>
              <a:rPr lang="tr-TR" dirty="0"/>
              <a:t>Romatizmal hastalıklarında sık karşılaşılan bir bulgudur.</a:t>
            </a:r>
            <a:endParaRPr lang="tr-TR" sz="2800" dirty="0"/>
          </a:p>
          <a:p>
            <a:endParaRPr lang="tr-TR" sz="2800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44089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05B96D7-C70B-DBD2-93DB-A9F89B39A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Artrit hastasında fizik muayenede nelere bakalım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0B88ED1-4E89-7E37-266B-35CE91040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Eklemde şişlik</a:t>
            </a:r>
          </a:p>
          <a:p>
            <a:r>
              <a:rPr lang="tr-TR" sz="2400" b="1" dirty="0"/>
              <a:t>Isı artışı</a:t>
            </a:r>
          </a:p>
          <a:p>
            <a:r>
              <a:rPr lang="tr-TR" sz="2400" b="1" dirty="0"/>
              <a:t>Eklemde </a:t>
            </a:r>
            <a:r>
              <a:rPr lang="tr-TR" sz="2400" b="1" dirty="0" err="1"/>
              <a:t>effüzyon</a:t>
            </a:r>
            <a:endParaRPr lang="tr-TR" sz="2400" b="1" dirty="0"/>
          </a:p>
          <a:p>
            <a:r>
              <a:rPr lang="tr-TR" sz="2400" b="1" dirty="0"/>
              <a:t>Eklem hareket açıklığında azalma (EHA): </a:t>
            </a:r>
            <a:r>
              <a:rPr lang="tr-TR" sz="2400" dirty="0"/>
              <a:t>Aktif harekette azalma varsa </a:t>
            </a:r>
            <a:r>
              <a:rPr lang="tr-TR" sz="2400" dirty="0" err="1"/>
              <a:t>bursit</a:t>
            </a:r>
            <a:r>
              <a:rPr lang="tr-TR" sz="2400" dirty="0"/>
              <a:t>, </a:t>
            </a:r>
            <a:r>
              <a:rPr lang="tr-TR" sz="2400" dirty="0" err="1"/>
              <a:t>tendinit</a:t>
            </a:r>
            <a:r>
              <a:rPr lang="tr-TR" sz="2400" dirty="0"/>
              <a:t>, kas </a:t>
            </a:r>
            <a:r>
              <a:rPr lang="tr-TR" sz="2400" dirty="0" err="1"/>
              <a:t>injurisi</a:t>
            </a:r>
            <a:r>
              <a:rPr lang="tr-TR" sz="2400" dirty="0"/>
              <a:t> gibi </a:t>
            </a:r>
            <a:r>
              <a:rPr lang="tr-TR" sz="2400" dirty="0" err="1"/>
              <a:t>periartikülerdir</a:t>
            </a:r>
            <a:r>
              <a:rPr lang="tr-TR" sz="2400" dirty="0"/>
              <a:t>. Hem aktif hem pasif EHA azalma varsa </a:t>
            </a:r>
            <a:r>
              <a:rPr lang="tr-TR" sz="2400" dirty="0" err="1"/>
              <a:t>sinovit</a:t>
            </a:r>
            <a:r>
              <a:rPr lang="tr-TR" sz="2400" dirty="0"/>
              <a:t> yani eklem kaynaklıdır.</a:t>
            </a:r>
          </a:p>
          <a:p>
            <a:r>
              <a:rPr lang="tr-TR" sz="2400" b="1" dirty="0"/>
              <a:t>Spesifik hastalık bulguları: </a:t>
            </a:r>
            <a:r>
              <a:rPr lang="tr-TR" sz="2400" dirty="0"/>
              <a:t>EN, nodül, </a:t>
            </a:r>
            <a:r>
              <a:rPr lang="tr-TR" sz="2400" dirty="0" err="1"/>
              <a:t>tofüs</a:t>
            </a:r>
            <a:r>
              <a:rPr lang="tr-TR" sz="2400" dirty="0"/>
              <a:t>, </a:t>
            </a:r>
            <a:r>
              <a:rPr lang="tr-TR" sz="2400" dirty="0" err="1"/>
              <a:t>rash</a:t>
            </a:r>
            <a:r>
              <a:rPr lang="tr-TR" sz="2400" dirty="0"/>
              <a:t>, </a:t>
            </a:r>
            <a:r>
              <a:rPr lang="tr-TR" sz="2400" dirty="0" err="1"/>
              <a:t>raynound</a:t>
            </a:r>
            <a:r>
              <a:rPr lang="tr-TR" sz="2400" dirty="0"/>
              <a:t>, görme kaybı, </a:t>
            </a:r>
            <a:r>
              <a:rPr lang="tr-TR" sz="2400" dirty="0" err="1"/>
              <a:t>sklerit</a:t>
            </a:r>
            <a:r>
              <a:rPr lang="tr-TR" sz="2400" dirty="0"/>
              <a:t>, </a:t>
            </a:r>
            <a:r>
              <a:rPr lang="tr-TR" sz="2400" dirty="0" err="1"/>
              <a:t>episklerit</a:t>
            </a:r>
            <a:r>
              <a:rPr lang="tr-TR" sz="2400" dirty="0"/>
              <a:t>, </a:t>
            </a:r>
            <a:r>
              <a:rPr lang="tr-TR" sz="2400" dirty="0" err="1"/>
              <a:t>psöriazis</a:t>
            </a:r>
            <a:r>
              <a:rPr lang="tr-TR" sz="2400" dirty="0"/>
              <a:t> , </a:t>
            </a:r>
            <a:r>
              <a:rPr lang="tr-TR" sz="2400" dirty="0" err="1"/>
              <a:t>livedo</a:t>
            </a:r>
            <a:r>
              <a:rPr lang="tr-TR" sz="2400" dirty="0"/>
              <a:t> </a:t>
            </a:r>
            <a:r>
              <a:rPr lang="tr-TR" sz="2400" dirty="0" err="1"/>
              <a:t>retikülaris</a:t>
            </a:r>
            <a:r>
              <a:rPr lang="tr-TR" sz="2400" dirty="0"/>
              <a:t>…</a:t>
            </a:r>
          </a:p>
          <a:p>
            <a:r>
              <a:rPr lang="tr-TR" sz="2400" b="1" dirty="0"/>
              <a:t>Eklem dışındaki sistemlerin muayenesi </a:t>
            </a:r>
            <a:r>
              <a:rPr lang="tr-TR" sz="2400" dirty="0"/>
              <a:t>(baş-boyun, göğüs, kalp…)</a:t>
            </a:r>
          </a:p>
          <a:p>
            <a:r>
              <a:rPr lang="tr-TR" sz="2400" b="1" dirty="0" err="1"/>
              <a:t>Vital</a:t>
            </a:r>
            <a:r>
              <a:rPr lang="tr-TR" sz="2400" b="1" dirty="0"/>
              <a:t> bulgular </a:t>
            </a:r>
            <a:r>
              <a:rPr lang="tr-TR" sz="2400" dirty="0"/>
              <a:t>(ateş, nabız, TA, satürasyon)</a:t>
            </a:r>
          </a:p>
          <a:p>
            <a:pPr marL="0" indent="0">
              <a:buNone/>
            </a:pPr>
            <a:endParaRPr lang="tr-TR" sz="2400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588220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97E340C-08E5-7926-7C0D-C25010FB7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Laboratuvar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5454A25-0390-9769-4668-9E7B7B89F8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sz="2400" b="1" dirty="0"/>
              <a:t>ESR, CRP: E</a:t>
            </a:r>
            <a:r>
              <a:rPr lang="tr-TR" sz="2400" dirty="0"/>
              <a:t>nfeksiyon, malignite, </a:t>
            </a:r>
            <a:r>
              <a:rPr lang="tr-TR" sz="2400" dirty="0" err="1"/>
              <a:t>vaskülit</a:t>
            </a:r>
            <a:r>
              <a:rPr lang="tr-TR" sz="2400" dirty="0"/>
              <a:t>  ve inflamatuar durumlarda artar.</a:t>
            </a:r>
          </a:p>
          <a:p>
            <a:r>
              <a:rPr lang="tr-TR" sz="2400" b="1" dirty="0"/>
              <a:t>Hemogram</a:t>
            </a:r>
            <a:r>
              <a:rPr lang="tr-TR" sz="2400" dirty="0"/>
              <a:t> (lökositoz, </a:t>
            </a:r>
            <a:r>
              <a:rPr lang="tr-TR" sz="2400" dirty="0" err="1"/>
              <a:t>sitopeni</a:t>
            </a:r>
            <a:r>
              <a:rPr lang="tr-TR" sz="2400" dirty="0"/>
              <a:t>, anemi)</a:t>
            </a:r>
          </a:p>
          <a:p>
            <a:r>
              <a:rPr lang="tr-TR" sz="2400" b="1" dirty="0"/>
              <a:t>ALT, AST, LDH, CK, üre, kreatin, </a:t>
            </a:r>
            <a:r>
              <a:rPr lang="tr-TR" sz="2400" b="1" dirty="0" err="1"/>
              <a:t>ferritin</a:t>
            </a:r>
            <a:r>
              <a:rPr lang="tr-TR" sz="2400" b="1" dirty="0"/>
              <a:t>, fibrinojen, SAA, ürik asit</a:t>
            </a:r>
          </a:p>
          <a:p>
            <a:r>
              <a:rPr lang="tr-TR" sz="2400" b="1" dirty="0"/>
              <a:t>İdrar analizi </a:t>
            </a:r>
            <a:r>
              <a:rPr lang="tr-TR" sz="2400" dirty="0"/>
              <a:t>(</a:t>
            </a:r>
            <a:r>
              <a:rPr lang="tr-TR" sz="2400" dirty="0" err="1"/>
              <a:t>proteinüri</a:t>
            </a:r>
            <a:r>
              <a:rPr lang="tr-TR" sz="2400" dirty="0"/>
              <a:t>, hematüri, silendir)</a:t>
            </a:r>
          </a:p>
          <a:p>
            <a:r>
              <a:rPr lang="tr-TR" sz="2400" b="1" dirty="0"/>
              <a:t>Otoimmün </a:t>
            </a:r>
            <a:r>
              <a:rPr lang="tr-TR" sz="2400" b="1" dirty="0" err="1"/>
              <a:t>markır</a:t>
            </a:r>
            <a:r>
              <a:rPr lang="tr-TR" sz="2400" b="1" dirty="0"/>
              <a:t>: </a:t>
            </a:r>
            <a:r>
              <a:rPr lang="tr-TR" sz="2400" dirty="0"/>
              <a:t>RF, CCP, ANA, Ds DNA, </a:t>
            </a:r>
            <a:r>
              <a:rPr lang="tr-TR" sz="2400" dirty="0" err="1"/>
              <a:t>Sm</a:t>
            </a:r>
            <a:r>
              <a:rPr lang="tr-TR" sz="2400" dirty="0"/>
              <a:t>, </a:t>
            </a:r>
            <a:r>
              <a:rPr lang="tr-TR" sz="2400" dirty="0" err="1"/>
              <a:t>Sm</a:t>
            </a:r>
            <a:r>
              <a:rPr lang="tr-TR" sz="2400" dirty="0"/>
              <a:t> RNP, </a:t>
            </a:r>
            <a:r>
              <a:rPr lang="tr-TR" sz="2400" dirty="0" err="1"/>
              <a:t>Scl</a:t>
            </a:r>
            <a:r>
              <a:rPr lang="tr-TR" sz="2400" dirty="0"/>
              <a:t> 70, Jo-1, SSA, SSB, c3, c4, P ANCA, C ANCA, Direkt </a:t>
            </a:r>
            <a:r>
              <a:rPr lang="tr-TR" sz="2400" dirty="0" err="1"/>
              <a:t>coombs</a:t>
            </a:r>
            <a:r>
              <a:rPr lang="tr-TR" sz="2400" dirty="0"/>
              <a:t>, lupus </a:t>
            </a:r>
            <a:r>
              <a:rPr lang="tr-TR" sz="2400" dirty="0" err="1"/>
              <a:t>antikogulan</a:t>
            </a:r>
            <a:r>
              <a:rPr lang="tr-TR" sz="2400" dirty="0"/>
              <a:t>, AKA </a:t>
            </a:r>
            <a:r>
              <a:rPr lang="tr-TR" sz="2400" dirty="0" err="1"/>
              <a:t>Ig</a:t>
            </a:r>
            <a:r>
              <a:rPr lang="tr-TR" sz="2400" dirty="0"/>
              <a:t> G, M, Anti B2 GPI </a:t>
            </a:r>
            <a:r>
              <a:rPr lang="tr-TR" sz="2400" dirty="0" err="1"/>
              <a:t>Ig</a:t>
            </a:r>
            <a:r>
              <a:rPr lang="tr-TR" sz="2400" dirty="0"/>
              <a:t> G, M</a:t>
            </a:r>
          </a:p>
          <a:p>
            <a:r>
              <a:rPr lang="tr-TR" sz="2400" b="1" dirty="0"/>
              <a:t>HLA B27 (</a:t>
            </a:r>
            <a:r>
              <a:rPr lang="tr-TR" sz="2400" b="1" dirty="0" err="1"/>
              <a:t>SpA</a:t>
            </a:r>
            <a:r>
              <a:rPr lang="tr-TR" sz="2400" b="1" dirty="0"/>
              <a:t>), HLA B51 (Behçet), HLA DR4 (RA), HLA DR 2,3 (SLE)</a:t>
            </a:r>
          </a:p>
          <a:p>
            <a:r>
              <a:rPr lang="tr-TR" sz="2400" b="1" dirty="0"/>
              <a:t>Viral tarama (CMV, EBV, </a:t>
            </a:r>
            <a:r>
              <a:rPr lang="tr-TR" sz="2400" b="1" dirty="0" err="1"/>
              <a:t>Parvo</a:t>
            </a:r>
            <a:r>
              <a:rPr lang="tr-TR" sz="2400" b="1" dirty="0"/>
              <a:t> virüs 19, influenza, HBV, HCV, HIV, HTLV-1..)</a:t>
            </a:r>
          </a:p>
          <a:p>
            <a:r>
              <a:rPr lang="tr-TR" sz="2400" b="1" dirty="0" err="1"/>
              <a:t>Brusella</a:t>
            </a:r>
            <a:r>
              <a:rPr lang="tr-TR" sz="2400" b="1" dirty="0"/>
              <a:t> /</a:t>
            </a:r>
            <a:r>
              <a:rPr lang="tr-TR" sz="2400" b="1" dirty="0" err="1"/>
              <a:t>lyme</a:t>
            </a:r>
            <a:r>
              <a:rPr lang="tr-TR" sz="2400" b="1" dirty="0"/>
              <a:t> </a:t>
            </a:r>
            <a:r>
              <a:rPr lang="tr-TR" sz="2400" b="1" dirty="0" err="1"/>
              <a:t>seroloisi</a:t>
            </a:r>
            <a:endParaRPr lang="tr-TR" sz="2400" b="1" dirty="0"/>
          </a:p>
          <a:p>
            <a:r>
              <a:rPr lang="tr-TR" sz="2400" b="1" dirty="0"/>
              <a:t>PT/</a:t>
            </a:r>
            <a:r>
              <a:rPr lang="tr-TR" sz="2400" b="1" dirty="0" err="1"/>
              <a:t>aPTT</a:t>
            </a:r>
            <a:r>
              <a:rPr lang="tr-TR" sz="2400" b="1" dirty="0"/>
              <a:t>, kültür (idrar, kan, eklem sıvısı)</a:t>
            </a:r>
          </a:p>
        </p:txBody>
      </p:sp>
    </p:spTree>
    <p:extLst>
      <p:ext uri="{BB962C8B-B14F-4D97-AF65-F5344CB8AC3E}">
        <p14:creationId xmlns:p14="http://schemas.microsoft.com/office/powerpoint/2010/main" val="23291989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A2F6560-FF59-6463-CDA0-963CAA4E4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Romatoid Faktör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51CBE964-4C5D-A772-70BF-25D1D98697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7851" y="1690688"/>
            <a:ext cx="5257800" cy="2438400"/>
          </a:xfr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E68AF293-63EB-09BB-1A8E-E9DE3E687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3117" y="863601"/>
            <a:ext cx="4730683" cy="3648075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B1ECF738-6A72-66E3-004D-CA8253E277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400" y="4511676"/>
            <a:ext cx="4210050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3074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667E0FC-3C9F-55E2-568C-959B8CC2B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Anti siklik </a:t>
            </a:r>
            <a:r>
              <a:rPr lang="tr-TR" b="1" dirty="0" err="1">
                <a:solidFill>
                  <a:srgbClr val="FF0000"/>
                </a:solidFill>
              </a:rPr>
              <a:t>sitrüllenmiş</a:t>
            </a:r>
            <a:r>
              <a:rPr lang="tr-TR" b="1" dirty="0">
                <a:solidFill>
                  <a:srgbClr val="FF0000"/>
                </a:solidFill>
              </a:rPr>
              <a:t> antikor (Anti CCP/ACPA)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CDA7538C-7E9E-CC0A-71D9-C780016FEA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0178" y="2104346"/>
            <a:ext cx="4572000" cy="2934582"/>
          </a:xfrm>
        </p:spPr>
      </p:pic>
    </p:spTree>
    <p:extLst>
      <p:ext uri="{BB962C8B-B14F-4D97-AF65-F5344CB8AC3E}">
        <p14:creationId xmlns:p14="http://schemas.microsoft.com/office/powerpoint/2010/main" val="16085189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3097F33-5B68-A511-F6CD-295FC3C65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ANA: Anti nükleer antikor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53EBB256-4A0D-31F8-CC7B-CFCB5C34A4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4920" y="1749962"/>
            <a:ext cx="2742739" cy="2303637"/>
          </a:xfr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C6E42384-A8D7-26AB-A290-3CECA1167E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5474" y="3309465"/>
            <a:ext cx="5314950" cy="3242147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92C82482-6539-E880-878F-F065567FE1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1813" y="218518"/>
            <a:ext cx="4455267" cy="294434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5305B79A-2C02-88F1-4363-2BAB4425EA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8638" y="4112874"/>
            <a:ext cx="5762625" cy="256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3564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669DD38-6864-17A3-5AB0-11C55CDA8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Anti Nükleer antikorlar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ACB0BB8C-D9D7-0A7F-BFD6-AD38655652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7100" y="2003088"/>
            <a:ext cx="4752975" cy="3124200"/>
          </a:xfr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BA48B68F-FBFD-13BE-F85C-68558DA97C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6013" y="1690688"/>
            <a:ext cx="2457450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3988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5499D68-EDA4-6E31-5337-20ACB99F2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Anti </a:t>
            </a:r>
            <a:r>
              <a:rPr lang="tr-TR" b="1" dirty="0" err="1">
                <a:solidFill>
                  <a:srgbClr val="FF0000"/>
                </a:solidFill>
              </a:rPr>
              <a:t>Nötrofilik</a:t>
            </a:r>
            <a:r>
              <a:rPr lang="tr-TR" b="1" dirty="0">
                <a:solidFill>
                  <a:srgbClr val="FF0000"/>
                </a:solidFill>
              </a:rPr>
              <a:t> Stoplazmik Antikor (ANCA)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7E97E272-F5FE-7060-F831-589F6F35B7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9640" y="1336440"/>
            <a:ext cx="5629275" cy="2619375"/>
          </a:xfr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84613078-0C4F-7340-BE79-93E7328E85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1035" y="1963062"/>
            <a:ext cx="2981325" cy="3790950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B71ACE15-5B93-44BD-D346-9F249381C5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740" y="4123345"/>
            <a:ext cx="5972175" cy="273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0442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5ECBF7B-83E7-B7A0-F61B-9411BEEED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4">
            <a:extLst>
              <a:ext uri="{FF2B5EF4-FFF2-40B4-BE49-F238E27FC236}">
                <a16:creationId xmlns:a16="http://schemas.microsoft.com/office/drawing/2014/main" id="{D5499259-E8D2-1612-77D8-A66B83C72E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8736" y="1620567"/>
            <a:ext cx="6686550" cy="4200525"/>
          </a:xfrm>
        </p:spPr>
      </p:pic>
    </p:spTree>
    <p:extLst>
      <p:ext uri="{BB962C8B-B14F-4D97-AF65-F5344CB8AC3E}">
        <p14:creationId xmlns:p14="http://schemas.microsoft.com/office/powerpoint/2010/main" val="36669891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296B9DA-1E9C-0600-E072-C8F662CA9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Sinovyal</a:t>
            </a:r>
            <a:r>
              <a:rPr lang="tr-TR" b="1" dirty="0">
                <a:solidFill>
                  <a:srgbClr val="FF0000"/>
                </a:solidFill>
              </a:rPr>
              <a:t> sıvı analizi (</a:t>
            </a:r>
            <a:r>
              <a:rPr lang="tr-TR" b="1" dirty="0" err="1">
                <a:solidFill>
                  <a:srgbClr val="FF0000"/>
                </a:solidFill>
              </a:rPr>
              <a:t>artrosentez</a:t>
            </a:r>
            <a:r>
              <a:rPr lang="tr-TR" b="1" dirty="0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339A8CA7-E22C-342D-CAD1-F32BB75531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9931" y="1512618"/>
            <a:ext cx="7239000" cy="3657600"/>
          </a:xfrm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64505162-316E-FC51-11FE-AB0C22C8A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295" y="5028085"/>
            <a:ext cx="552450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9492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506F592-1FA8-3435-E7C2-D1A333D6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Sinoviyal</a:t>
            </a:r>
            <a:r>
              <a:rPr lang="tr-TR" dirty="0">
                <a:solidFill>
                  <a:srgbClr val="FF0000"/>
                </a:solidFill>
              </a:rPr>
              <a:t> sıvı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2EC0C325-DDF4-AC7B-0FB9-705B38DB47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8563" y="1809345"/>
            <a:ext cx="7947498" cy="4221804"/>
          </a:xfr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1CF99768-BC32-7E4A-4832-BC43A52AA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1975" y="1614792"/>
            <a:ext cx="3517460" cy="378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105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5062" y="947737"/>
            <a:ext cx="7381875" cy="496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49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42ED3DF-A4E9-1565-A1C0-F334A7DD6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66CB97ED-8067-E76E-638B-0278ED6B9E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7591" y="1352145"/>
            <a:ext cx="8853184" cy="4668449"/>
          </a:xfrm>
        </p:spPr>
      </p:pic>
    </p:spTree>
    <p:extLst>
      <p:ext uri="{BB962C8B-B14F-4D97-AF65-F5344CB8AC3E}">
        <p14:creationId xmlns:p14="http://schemas.microsoft.com/office/powerpoint/2010/main" val="13582292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1C833F3-7C6B-BD7D-CB85-FA0504175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Görüntüleme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58EDF1B-CA06-1716-1578-0ABDFD283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b="1" dirty="0"/>
              <a:t>Direk Grafi: </a:t>
            </a:r>
            <a:r>
              <a:rPr lang="tr-TR" dirty="0"/>
              <a:t>Kırık, tümör, osteonekroz, </a:t>
            </a:r>
            <a:r>
              <a:rPr lang="tr-TR" dirty="0" err="1"/>
              <a:t>tofüs</a:t>
            </a:r>
            <a:r>
              <a:rPr lang="tr-TR" dirty="0"/>
              <a:t>, </a:t>
            </a:r>
            <a:r>
              <a:rPr lang="tr-TR" dirty="0" err="1"/>
              <a:t>kondrokalsinozis</a:t>
            </a:r>
            <a:r>
              <a:rPr lang="tr-TR" dirty="0"/>
              <a:t> (</a:t>
            </a:r>
            <a:r>
              <a:rPr lang="tr-TR" dirty="0" err="1"/>
              <a:t>pseudogut</a:t>
            </a:r>
            <a:r>
              <a:rPr lang="tr-TR" dirty="0"/>
              <a:t>), erozyon, daralma, osteofit, kalsifik </a:t>
            </a:r>
            <a:r>
              <a:rPr lang="tr-TR" dirty="0" err="1"/>
              <a:t>tendinit</a:t>
            </a:r>
            <a:endParaRPr lang="tr-TR" dirty="0"/>
          </a:p>
          <a:p>
            <a:r>
              <a:rPr lang="tr-TR" b="1" dirty="0"/>
              <a:t>USG: </a:t>
            </a:r>
            <a:r>
              <a:rPr lang="tr-TR" dirty="0"/>
              <a:t>Eklem sıvısı, enjeksiyon</a:t>
            </a:r>
          </a:p>
          <a:p>
            <a:r>
              <a:rPr lang="tr-TR" b="1" dirty="0"/>
              <a:t>CT/MR: </a:t>
            </a:r>
            <a:r>
              <a:rPr lang="tr-TR" dirty="0"/>
              <a:t>derin yerleşimli eklem görüntüleme, malignite, </a:t>
            </a:r>
            <a:r>
              <a:rPr lang="tr-TR" dirty="0" err="1"/>
              <a:t>sinovit</a:t>
            </a:r>
            <a:r>
              <a:rPr lang="tr-TR" dirty="0"/>
              <a:t>, Kİ ödem, </a:t>
            </a:r>
            <a:r>
              <a:rPr lang="tr-TR" dirty="0" err="1"/>
              <a:t>avasküler</a:t>
            </a:r>
            <a:r>
              <a:rPr lang="tr-TR" dirty="0"/>
              <a:t> nekroz</a:t>
            </a:r>
          </a:p>
          <a:p>
            <a:r>
              <a:rPr lang="tr-TR" b="1" dirty="0"/>
              <a:t>Kemik sintigrafisi: </a:t>
            </a:r>
            <a:r>
              <a:rPr lang="tr-TR" dirty="0"/>
              <a:t>malignite, osteomiyelit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526656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F13AB23-28FA-7295-9033-CE030B6C8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Sinoviyal</a:t>
            </a:r>
            <a:r>
              <a:rPr lang="tr-TR" b="1" dirty="0">
                <a:solidFill>
                  <a:srgbClr val="FF0000"/>
                </a:solidFill>
              </a:rPr>
              <a:t> </a:t>
            </a:r>
            <a:r>
              <a:rPr lang="tr-TR" b="1" dirty="0" err="1">
                <a:solidFill>
                  <a:srgbClr val="FF0000"/>
                </a:solidFill>
              </a:rPr>
              <a:t>biopsi</a:t>
            </a:r>
            <a:endParaRPr lang="tr-TR" b="1" dirty="0">
              <a:solidFill>
                <a:srgbClr val="FF0000"/>
              </a:solidFill>
            </a:endParaRP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0AE97455-9EDC-135F-23F9-AB5A2CDA92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536528"/>
            <a:ext cx="6524625" cy="3590925"/>
          </a:xfrm>
        </p:spPr>
      </p:pic>
    </p:spTree>
    <p:extLst>
      <p:ext uri="{BB962C8B-B14F-4D97-AF65-F5344CB8AC3E}">
        <p14:creationId xmlns:p14="http://schemas.microsoft.com/office/powerpoint/2010/main" val="8309261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89" y="557214"/>
            <a:ext cx="7591425" cy="574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Metin kutusu 1">
            <a:extLst>
              <a:ext uri="{FF2B5EF4-FFF2-40B4-BE49-F238E27FC236}">
                <a16:creationId xmlns:a16="http://schemas.microsoft.com/office/drawing/2014/main" id="{BA21A4C7-92CD-0F12-C979-6CB1555DC1E5}"/>
              </a:ext>
            </a:extLst>
          </p:cNvPr>
          <p:cNvSpPr txBox="1"/>
          <p:nvPr/>
        </p:nvSpPr>
        <p:spPr>
          <a:xfrm>
            <a:off x="3764604" y="4319081"/>
            <a:ext cx="4377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>
                <a:solidFill>
                  <a:srgbClr val="FF000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4387864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4" y="733425"/>
            <a:ext cx="7077075" cy="539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6345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9AC01B8-AC85-6410-E2DA-A3A4D91CD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Artrit taklitçileri (Ayırıcı tanı)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44CB9B8-D02B-032E-1A77-694E32E27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r-TR" sz="2000" dirty="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8A750029-6430-5741-0F7B-988DD7B84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653" y="2441643"/>
            <a:ext cx="9010650" cy="4221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398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7933" y="1816916"/>
            <a:ext cx="753846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672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43" y="896847"/>
            <a:ext cx="9144000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8232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578" y="544359"/>
            <a:ext cx="9039225" cy="5572125"/>
          </a:xfrm>
          <a:prstGeom prst="rect">
            <a:avLst/>
          </a:prstGeom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id="{3678FC8F-8CFB-5BFF-8D53-77D2E9A5DBEE}"/>
              </a:ext>
            </a:extLst>
          </p:cNvPr>
          <p:cNvSpPr txBox="1"/>
          <p:nvPr/>
        </p:nvSpPr>
        <p:spPr>
          <a:xfrm>
            <a:off x="1583703" y="6400800"/>
            <a:ext cx="3538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/>
              <a:t>Idu</a:t>
            </a:r>
            <a:r>
              <a:rPr lang="tr-TR" dirty="0"/>
              <a:t>:</a:t>
            </a:r>
            <a:r>
              <a:rPr lang="tr-TR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tr-TR" b="0" i="0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inject</a:t>
            </a:r>
            <a:r>
              <a:rPr lang="tr-TR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tr-TR" b="0" i="0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drugs</a:t>
            </a:r>
            <a:r>
              <a:rPr lang="tr-TR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 , </a:t>
            </a:r>
            <a:r>
              <a:rPr lang="tr-TR" b="0" i="0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MSM:eş</a:t>
            </a:r>
            <a:r>
              <a:rPr lang="tr-TR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cinsel</a:t>
            </a:r>
            <a:r>
              <a:rPr lang="tr-T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150682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324" y="1014276"/>
            <a:ext cx="8429625" cy="493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62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Monoartrit</a:t>
            </a:r>
            <a:r>
              <a:rPr lang="tr-TR" b="1" dirty="0">
                <a:solidFill>
                  <a:srgbClr val="FF0000"/>
                </a:solidFill>
              </a:rPr>
              <a:t> nedenleri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364071"/>
            <a:ext cx="6618421" cy="4351338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616" y="5610906"/>
            <a:ext cx="4810125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4856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730" y="604837"/>
            <a:ext cx="9239250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024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453" y="608103"/>
            <a:ext cx="9286875" cy="55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05680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006" y="593544"/>
            <a:ext cx="8029575" cy="581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6492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570" y="655456"/>
            <a:ext cx="9039225" cy="568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96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092" y="712145"/>
            <a:ext cx="8362950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0743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233" y="704684"/>
            <a:ext cx="8092440" cy="501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41874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EA86A8F-0CD4-9191-3EFA-1393CF6C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b="1" dirty="0">
                <a:solidFill>
                  <a:srgbClr val="FF0000"/>
                </a:solidFill>
              </a:rPr>
              <a:t>İLAÇLAR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12116CB-471A-D889-35A0-DDC51D3F5A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Artrit ya da artraljiye neden olabilirler. </a:t>
            </a:r>
          </a:p>
          <a:p>
            <a:r>
              <a:rPr lang="tr-TR" dirty="0"/>
              <a:t>Tip 2 DM kullanılan </a:t>
            </a:r>
            <a:r>
              <a:rPr lang="tr-TR" dirty="0" err="1"/>
              <a:t>dipeptidil</a:t>
            </a:r>
            <a:r>
              <a:rPr lang="tr-TR" dirty="0"/>
              <a:t> peptidaz-4 </a:t>
            </a:r>
            <a:r>
              <a:rPr lang="tr-TR" dirty="0" err="1"/>
              <a:t>inh</a:t>
            </a:r>
            <a:r>
              <a:rPr lang="tr-TR" dirty="0"/>
              <a:t>. (</a:t>
            </a:r>
            <a:r>
              <a:rPr lang="tr-TR" dirty="0" err="1"/>
              <a:t>sitagliptin</a:t>
            </a:r>
            <a:r>
              <a:rPr lang="tr-TR" dirty="0"/>
              <a:t>, </a:t>
            </a:r>
            <a:r>
              <a:rPr lang="tr-TR" dirty="0" err="1"/>
              <a:t>linagliptin</a:t>
            </a:r>
            <a:r>
              <a:rPr lang="tr-TR" dirty="0"/>
              <a:t> ve </a:t>
            </a:r>
            <a:r>
              <a:rPr lang="tr-TR" dirty="0" err="1"/>
              <a:t>alogliptin</a:t>
            </a:r>
            <a:r>
              <a:rPr lang="tr-TR" dirty="0"/>
              <a:t>)</a:t>
            </a:r>
          </a:p>
          <a:p>
            <a:r>
              <a:rPr lang="tr-TR" dirty="0" err="1"/>
              <a:t>Aromataz</a:t>
            </a:r>
            <a:r>
              <a:rPr lang="tr-TR" dirty="0"/>
              <a:t> inhibitörleri (</a:t>
            </a:r>
            <a:r>
              <a:rPr lang="tr-TR" dirty="0" err="1"/>
              <a:t>anastrozol</a:t>
            </a:r>
            <a:r>
              <a:rPr lang="tr-TR" dirty="0"/>
              <a:t> ve </a:t>
            </a:r>
            <a:r>
              <a:rPr lang="tr-TR" dirty="0" err="1"/>
              <a:t>letrozol</a:t>
            </a:r>
            <a:r>
              <a:rPr lang="tr-TR" dirty="0"/>
              <a:t>, meme </a:t>
            </a:r>
            <a:r>
              <a:rPr lang="tr-TR" dirty="0" err="1"/>
              <a:t>Ca</a:t>
            </a:r>
            <a:r>
              <a:rPr lang="tr-TR" dirty="0"/>
              <a:t> kul.)</a:t>
            </a:r>
          </a:p>
          <a:p>
            <a:r>
              <a:rPr lang="tr-TR" dirty="0"/>
              <a:t>İmmün </a:t>
            </a:r>
            <a:r>
              <a:rPr lang="tr-TR" dirty="0" err="1"/>
              <a:t>checkpoint</a:t>
            </a:r>
            <a:r>
              <a:rPr lang="tr-TR" dirty="0"/>
              <a:t> inhibitörleri (</a:t>
            </a:r>
            <a:r>
              <a:rPr lang="tr-TR" dirty="0" err="1"/>
              <a:t>nivolumab</a:t>
            </a:r>
            <a:r>
              <a:rPr lang="tr-TR" dirty="0"/>
              <a:t>  gibi, </a:t>
            </a:r>
            <a:r>
              <a:rPr lang="tr-TR" dirty="0" err="1"/>
              <a:t>melanomda</a:t>
            </a:r>
            <a:r>
              <a:rPr lang="tr-TR" dirty="0"/>
              <a:t> kul.)</a:t>
            </a:r>
          </a:p>
        </p:txBody>
      </p:sp>
    </p:spTree>
    <p:extLst>
      <p:ext uri="{BB962C8B-B14F-4D97-AF65-F5344CB8AC3E}">
        <p14:creationId xmlns:p14="http://schemas.microsoft.com/office/powerpoint/2010/main" val="3807501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Monoartrit</a:t>
            </a:r>
            <a:r>
              <a:rPr lang="tr-TR" b="1" dirty="0">
                <a:solidFill>
                  <a:srgbClr val="FF0000"/>
                </a:solidFill>
              </a:rPr>
              <a:t> başlangıçlı </a:t>
            </a:r>
            <a:r>
              <a:rPr lang="tr-TR" b="1" dirty="0" err="1">
                <a:solidFill>
                  <a:srgbClr val="FF0000"/>
                </a:solidFill>
              </a:rPr>
              <a:t>poliartrit</a:t>
            </a:r>
            <a:r>
              <a:rPr lang="tr-TR" b="1" dirty="0">
                <a:solidFill>
                  <a:srgbClr val="FF0000"/>
                </a:solidFill>
              </a:rPr>
              <a:t> nedenleri</a:t>
            </a:r>
          </a:p>
        </p:txBody>
      </p:sp>
      <p:sp>
        <p:nvSpPr>
          <p:cNvPr id="5" name="İçerik Yer Tutucus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Romatoid</a:t>
            </a:r>
            <a:r>
              <a:rPr lang="tr-TR" dirty="0"/>
              <a:t> </a:t>
            </a:r>
            <a:r>
              <a:rPr lang="tr-TR" dirty="0" err="1"/>
              <a:t>artrit</a:t>
            </a:r>
            <a:endParaRPr lang="tr-TR" dirty="0"/>
          </a:p>
          <a:p>
            <a:r>
              <a:rPr lang="tr-TR" dirty="0"/>
              <a:t>JİA</a:t>
            </a:r>
          </a:p>
          <a:p>
            <a:r>
              <a:rPr lang="tr-TR" dirty="0" err="1"/>
              <a:t>Viral</a:t>
            </a:r>
            <a:r>
              <a:rPr lang="tr-TR" dirty="0"/>
              <a:t> </a:t>
            </a:r>
            <a:r>
              <a:rPr lang="tr-TR" dirty="0" err="1"/>
              <a:t>artrit</a:t>
            </a:r>
            <a:endParaRPr lang="tr-TR" dirty="0"/>
          </a:p>
          <a:p>
            <a:r>
              <a:rPr lang="tr-TR" dirty="0" err="1"/>
              <a:t>Sarkoidoz</a:t>
            </a:r>
            <a:endParaRPr lang="tr-TR" dirty="0"/>
          </a:p>
          <a:p>
            <a:r>
              <a:rPr lang="tr-TR" dirty="0"/>
              <a:t>Reaktif </a:t>
            </a:r>
            <a:r>
              <a:rPr lang="tr-TR" dirty="0" err="1"/>
              <a:t>artrit</a:t>
            </a:r>
            <a:endParaRPr lang="tr-TR" dirty="0"/>
          </a:p>
          <a:p>
            <a:r>
              <a:rPr lang="tr-TR" dirty="0" err="1"/>
              <a:t>Psöriatik</a:t>
            </a:r>
            <a:r>
              <a:rPr lang="tr-TR" dirty="0"/>
              <a:t> </a:t>
            </a:r>
            <a:r>
              <a:rPr lang="tr-TR" dirty="0" err="1"/>
              <a:t>artrit</a:t>
            </a:r>
            <a:endParaRPr lang="tr-TR" dirty="0"/>
          </a:p>
          <a:p>
            <a:r>
              <a:rPr lang="tr-TR" dirty="0" err="1"/>
              <a:t>Enteropatik</a:t>
            </a:r>
            <a:r>
              <a:rPr lang="tr-TR" dirty="0"/>
              <a:t> </a:t>
            </a:r>
            <a:r>
              <a:rPr lang="tr-TR" dirty="0" err="1"/>
              <a:t>artrit</a:t>
            </a:r>
            <a:endParaRPr lang="tr-TR" dirty="0"/>
          </a:p>
          <a:p>
            <a:r>
              <a:rPr lang="tr-TR" dirty="0" err="1"/>
              <a:t>Whipple</a:t>
            </a:r>
            <a:r>
              <a:rPr lang="tr-TR" dirty="0"/>
              <a:t> hastalığı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77711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Poliartrit</a:t>
            </a:r>
            <a:r>
              <a:rPr lang="tr-TR" b="1" dirty="0">
                <a:solidFill>
                  <a:srgbClr val="FF0000"/>
                </a:solidFill>
              </a:rPr>
              <a:t> nedenleri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2349" y="1690688"/>
            <a:ext cx="3575942" cy="4351338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4142" y="1370942"/>
            <a:ext cx="4057650" cy="3667125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4142" y="5038067"/>
            <a:ext cx="559117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527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Akut </a:t>
            </a:r>
            <a:r>
              <a:rPr lang="tr-TR" b="1" dirty="0" err="1">
                <a:solidFill>
                  <a:srgbClr val="FF0000"/>
                </a:solidFill>
              </a:rPr>
              <a:t>poliartrit</a:t>
            </a:r>
            <a:r>
              <a:rPr lang="tr-TR" b="1" dirty="0">
                <a:solidFill>
                  <a:srgbClr val="FF0000"/>
                </a:solidFill>
              </a:rPr>
              <a:t> nedenleri</a:t>
            </a:r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3174" y="1628504"/>
            <a:ext cx="6279477" cy="2886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63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4000" b="1" dirty="0">
                <a:solidFill>
                  <a:srgbClr val="FF0000"/>
                </a:solidFill>
              </a:rPr>
              <a:t>Kırmızı Şiş Eklem (renkli artrit) nedenleri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Septik </a:t>
            </a:r>
            <a:r>
              <a:rPr lang="tr-TR" dirty="0" err="1"/>
              <a:t>artrit</a:t>
            </a:r>
            <a:r>
              <a:rPr lang="tr-TR" dirty="0"/>
              <a:t> (bakteriyel, </a:t>
            </a:r>
            <a:r>
              <a:rPr lang="tr-TR" dirty="0" err="1"/>
              <a:t>viral</a:t>
            </a:r>
            <a:r>
              <a:rPr lang="tr-TR" dirty="0"/>
              <a:t>, </a:t>
            </a:r>
            <a:r>
              <a:rPr lang="tr-TR" dirty="0" err="1"/>
              <a:t>lyme</a:t>
            </a:r>
            <a:r>
              <a:rPr lang="tr-TR" dirty="0"/>
              <a:t>, gonokok)</a:t>
            </a:r>
          </a:p>
          <a:p>
            <a:r>
              <a:rPr lang="tr-TR" dirty="0"/>
              <a:t>FMF</a:t>
            </a:r>
          </a:p>
          <a:p>
            <a:r>
              <a:rPr lang="tr-TR" dirty="0"/>
              <a:t>Gut, </a:t>
            </a:r>
            <a:r>
              <a:rPr lang="tr-TR" dirty="0" err="1"/>
              <a:t>pseudogut</a:t>
            </a:r>
            <a:endParaRPr lang="tr-TR" dirty="0"/>
          </a:p>
          <a:p>
            <a:r>
              <a:rPr lang="tr-TR" dirty="0" err="1"/>
              <a:t>Palindromik</a:t>
            </a:r>
            <a:r>
              <a:rPr lang="tr-TR" dirty="0"/>
              <a:t> romatizma</a:t>
            </a:r>
          </a:p>
          <a:p>
            <a:r>
              <a:rPr lang="tr-TR" dirty="0"/>
              <a:t>Reaktif artrit</a:t>
            </a:r>
          </a:p>
          <a:p>
            <a:r>
              <a:rPr lang="tr-TR" dirty="0" err="1"/>
              <a:t>Psöriatik</a:t>
            </a:r>
            <a:r>
              <a:rPr lang="tr-TR" dirty="0"/>
              <a:t> </a:t>
            </a:r>
            <a:r>
              <a:rPr lang="tr-TR" dirty="0" err="1"/>
              <a:t>artrit</a:t>
            </a:r>
            <a:endParaRPr lang="tr-TR" dirty="0"/>
          </a:p>
          <a:p>
            <a:r>
              <a:rPr lang="tr-TR" dirty="0"/>
              <a:t>Travma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49206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245" y="1084217"/>
            <a:ext cx="86868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345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998</Words>
  <Application>Microsoft Office PowerPoint</Application>
  <PresentationFormat>Geniş ekran</PresentationFormat>
  <Paragraphs>128</Paragraphs>
  <Slides>46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7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46</vt:i4>
      </vt:variant>
    </vt:vector>
  </HeadingPairs>
  <TitlesOfParts>
    <vt:vector size="54" baseType="lpstr">
      <vt:lpstr>Arial</vt:lpstr>
      <vt:lpstr>Arial</vt:lpstr>
      <vt:lpstr>Calibri</vt:lpstr>
      <vt:lpstr>Calibri Light</vt:lpstr>
      <vt:lpstr>Constantia</vt:lpstr>
      <vt:lpstr>Noto Sans Symbols</vt:lpstr>
      <vt:lpstr>Wingdings</vt:lpstr>
      <vt:lpstr>Office Teması</vt:lpstr>
      <vt:lpstr>Artritli Hastaya Yaklaşım</vt:lpstr>
      <vt:lpstr>Artrit</vt:lpstr>
      <vt:lpstr>PowerPoint Sunusu</vt:lpstr>
      <vt:lpstr>Monoartrit nedenleri</vt:lpstr>
      <vt:lpstr>Monoartrit başlangıçlı poliartrit nedenleri</vt:lpstr>
      <vt:lpstr>Poliartrit nedenleri</vt:lpstr>
      <vt:lpstr>Akut poliartrit nedenleri</vt:lpstr>
      <vt:lpstr>Kırmızı Şiş Eklem (renkli artrit) nedenleri</vt:lpstr>
      <vt:lpstr>PowerPoint Sunusu</vt:lpstr>
      <vt:lpstr>PowerPoint Sunusu</vt:lpstr>
      <vt:lpstr>Artritli hastada tanıya götüren önemli sorular </vt:lpstr>
      <vt:lpstr>Artritin ekleme ait olduğunu düşündüren özellikler</vt:lpstr>
      <vt:lpstr>PowerPoint Sunusu</vt:lpstr>
      <vt:lpstr>Hikayede Önemli Hasta özellikleri</vt:lpstr>
      <vt:lpstr> Anemnezde Artrite eşlik eden sistemik belirti ve bulgular var mı?</vt:lpstr>
      <vt:lpstr>Eklem ağrısı</vt:lpstr>
      <vt:lpstr>Şişlik</vt:lpstr>
      <vt:lpstr>Eklemde Hareket Kısıtlılığı</vt:lpstr>
      <vt:lpstr>Hassasiyet</vt:lpstr>
      <vt:lpstr>Artrit hastasında fizik muayenede nelere bakalım </vt:lpstr>
      <vt:lpstr>Laboratuvar</vt:lpstr>
      <vt:lpstr>Romatoid Faktör</vt:lpstr>
      <vt:lpstr>Anti siklik sitrüllenmiş antikor (Anti CCP/ACPA)</vt:lpstr>
      <vt:lpstr>ANA: Anti nükleer antikor</vt:lpstr>
      <vt:lpstr>Anti Nükleer antikorlar</vt:lpstr>
      <vt:lpstr>Anti Nötrofilik Stoplazmik Antikor (ANCA)</vt:lpstr>
      <vt:lpstr>PowerPoint Sunusu</vt:lpstr>
      <vt:lpstr>Sinovyal sıvı analizi (artrosentez)</vt:lpstr>
      <vt:lpstr>Sinoviyal sıvı</vt:lpstr>
      <vt:lpstr>PowerPoint Sunusu</vt:lpstr>
      <vt:lpstr>Görüntüleme</vt:lpstr>
      <vt:lpstr>Sinoviyal biopsi</vt:lpstr>
      <vt:lpstr>PowerPoint Sunusu</vt:lpstr>
      <vt:lpstr>PowerPoint Sunusu</vt:lpstr>
      <vt:lpstr>Artrit taklitçileri (Ayırıcı tanı)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İLAÇLAR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Artritli Hastaya Yaklaşım</dc:title>
  <dc:creator>Osman Cure</dc:creator>
  <cp:lastModifiedBy>ahmet eren</cp:lastModifiedBy>
  <cp:revision>57</cp:revision>
  <dcterms:created xsi:type="dcterms:W3CDTF">2022-08-24T02:54:02Z</dcterms:created>
  <dcterms:modified xsi:type="dcterms:W3CDTF">2025-02-19T16:10:50Z</dcterms:modified>
</cp:coreProperties>
</file>