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81" r:id="rId5"/>
    <p:sldId id="258" r:id="rId6"/>
    <p:sldId id="283" r:id="rId7"/>
    <p:sldId id="261" r:id="rId8"/>
    <p:sldId id="262" r:id="rId9"/>
    <p:sldId id="263" r:id="rId10"/>
    <p:sldId id="260" r:id="rId11"/>
    <p:sldId id="264" r:id="rId12"/>
    <p:sldId id="279" r:id="rId13"/>
    <p:sldId id="265" r:id="rId14"/>
    <p:sldId id="266" r:id="rId15"/>
    <p:sldId id="267" r:id="rId16"/>
    <p:sldId id="268" r:id="rId17"/>
    <p:sldId id="284" r:id="rId18"/>
    <p:sldId id="269" r:id="rId19"/>
    <p:sldId id="270" r:id="rId20"/>
    <p:sldId id="271" r:id="rId21"/>
    <p:sldId id="272" r:id="rId22"/>
    <p:sldId id="273" r:id="rId23"/>
    <p:sldId id="280" r:id="rId24"/>
    <p:sldId id="274" r:id="rId25"/>
    <p:sldId id="275" r:id="rId26"/>
    <p:sldId id="282" r:id="rId27"/>
    <p:sldId id="276" r:id="rId28"/>
    <p:sldId id="277" r:id="rId29"/>
    <p:sldId id="278" r:id="rId3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78FE30B-2C7C-005A-B980-24B8EBDABF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D81D48EF-2B35-DED0-06B0-422646024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073C3C9-E1F7-4A98-FD9F-282F3F0EF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B3B3FFC-DEB4-31B9-E301-B9D976E58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9714323-6798-A53E-A341-60D6B86BF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9870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17833B2-2795-680A-2192-0F6676DF2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A1F1CE68-713D-88F9-D28A-007EBB91B8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38AF513-6B0D-DE81-4C94-4E951CB80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5B16D2E-9EFF-00A4-3FA7-54050AC40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978DA4F-CFEB-2987-CC18-B634470FB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5403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2818141E-CDEA-B65C-AEDB-6C108AEFCE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62491EBA-CEF5-9A7B-2CEC-916204D201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2BBE61C-6AA3-1F91-C3EF-1155788EF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26FF636-63A6-E306-8260-862A9954E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4E19144-06A1-A446-0DAC-68C19F576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13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FE911A9-AF53-2AF5-3C9D-F8326EF89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CC81486-AA24-B2E3-76D6-423D20E7E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7B50258-C9A5-19D8-8B8A-085AEB4A6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C42B446-56F2-48D7-BF7C-63E3FF495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0AF8D8E-88DB-0F9D-8B5D-366CEBD0C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94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0A24E96-8725-38D0-512F-3923C66F7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EEE2B5A-0CA6-2CCC-2DD0-0711BDF82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89846A2-B8EE-2994-67B6-DB0D5C3F2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EC6CC1B-9701-EC40-9040-3BCAB642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E15D166-07A0-0278-26E3-9926778EE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5576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3377442-8B6E-06C6-1F02-ADC14DB32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65886C0-E2ED-CBE5-226C-BC6C1FDA34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982CABF-BC34-79C2-95BF-4CACAB4CF1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B4D0C818-E27E-7CDC-3B5C-864A9FCF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04481528-CB9C-017E-0A04-E6B565044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A11879D8-F487-34E4-E13E-AA3B14C60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0136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52F6117-90D6-64BA-64CF-1ED65F50D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0FBC136C-EB63-8592-F563-1532E3AE9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05B570ED-5667-EC15-40F1-52703E71C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A9782D54-BFED-B342-49D5-9F91532BBE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207B7507-76FF-BBE7-20D9-8676CC873A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8792C22F-ABFB-82DF-9DFD-E9045FC31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B11B76EF-D8AE-E60F-E6F3-4E372D87F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52908307-CE6A-BE4A-AFF1-35C5B4A53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1297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BEC701D-5258-5161-16FD-14B181080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EC14B4D4-707B-6A0A-794D-DC69E6492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60031C99-898B-E63B-3E0E-5A18D1687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ED3961C8-878A-42AD-0C5F-C7EC1565A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486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98C4477E-433E-D809-10C9-A0A4B618C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B935676B-1718-5794-16AB-54BF46F79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51BD3145-6F68-D3A5-F65C-19C077B5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6761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3919BC2-1753-63D4-EF52-46AA6AD27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FD95D50-C813-4D44-6981-6E0ECE2E4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E8B5242A-9C53-EB07-FA1B-B837AABA9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42FA1C3C-1073-8C8B-347F-F9470C28A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CFA5621-092A-1F63-B6A3-100F2A76A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D5DA0147-1A52-8B0B-E1F2-3F99CDA66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0944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D0210F8-4815-DCDC-C02D-3D47CA00C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0EAB56DB-C1DE-7CCD-D0D4-734096F6F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040BE961-F8C2-5D06-05FD-175524596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419EB464-E69F-5261-921E-E6B00C550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C368EBEB-CF64-8A1D-0E39-9D44398BB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1623F78-B54A-3835-8805-7C6B61902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6656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F345747D-A20C-8946-4B13-2272FC991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5EEA4F6-E0AA-90B3-099F-2EE0EF9DD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EA6D493-79A1-4D2C-4762-84A5872360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98D20-82E0-4390-BEE3-99AA764ABA66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EFCBB09-FB09-BEFB-36C1-784A0A580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028D9D7-87C0-ED93-B7B4-3FDFDE0F41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BA35E-0DC7-4DD9-A0C9-9A70F52E684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358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3DF8974-904F-99F2-1AE4-2BCB7C25A6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6600" b="1" dirty="0">
                <a:solidFill>
                  <a:srgbClr val="FF0000"/>
                </a:solidFill>
              </a:rPr>
              <a:t>Gut Hastalığı 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AF37D79C-33E3-EE0F-D9BC-A252C66551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2800" b="1" dirty="0"/>
              <a:t>Dr. Osman </a:t>
            </a:r>
            <a:r>
              <a:rPr lang="tr-TR" sz="2800" b="1" dirty="0" err="1"/>
              <a:t>Cüre</a:t>
            </a:r>
            <a:endParaRPr lang="tr-TR" sz="2800" b="1" dirty="0"/>
          </a:p>
        </p:txBody>
      </p:sp>
    </p:spTree>
    <p:extLst>
      <p:ext uri="{BB962C8B-B14F-4D97-AF65-F5344CB8AC3E}">
        <p14:creationId xmlns:p14="http://schemas.microsoft.com/office/powerpoint/2010/main" val="1608569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4EFEC7F-4919-5B6E-8AE0-1C5579E91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KLİNİK BULGULAR</a:t>
            </a:r>
            <a:br>
              <a:rPr lang="tr-TR" dirty="0">
                <a:solidFill>
                  <a:srgbClr val="FF0000"/>
                </a:solidFill>
              </a:rPr>
            </a:b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8A27E64-D52D-41CD-CF05-D7576ED4F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tr-TR" dirty="0" err="1"/>
              <a:t>Hiperürisemi</a:t>
            </a:r>
            <a:endParaRPr lang="tr-TR" dirty="0"/>
          </a:p>
          <a:p>
            <a:pPr>
              <a:buFont typeface="Wingdings" panose="05000000000000000000" pitchFamily="2" charset="2"/>
              <a:buChar char="ü"/>
            </a:pPr>
            <a:r>
              <a:rPr lang="tr-TR" dirty="0"/>
              <a:t>Tekrarlayan artrit atakları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r-TR" dirty="0" err="1"/>
              <a:t>Tofüs</a:t>
            </a:r>
            <a:endParaRPr lang="tr-TR" dirty="0"/>
          </a:p>
          <a:p>
            <a:pPr>
              <a:buFont typeface="Wingdings" panose="05000000000000000000" pitchFamily="2" charset="2"/>
              <a:buChar char="ü"/>
            </a:pPr>
            <a:r>
              <a:rPr lang="tr-TR" dirty="0"/>
              <a:t>Gut nefropatisi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r-TR" dirty="0" err="1"/>
              <a:t>Nefrolitiazis</a:t>
            </a:r>
            <a:endParaRPr lang="tr-TR" dirty="0"/>
          </a:p>
          <a:p>
            <a:pPr>
              <a:buFont typeface="Wingdings" panose="05000000000000000000" pitchFamily="2" charset="2"/>
              <a:buChar char="ü"/>
            </a:pPr>
            <a:r>
              <a:rPr lang="tr-TR" dirty="0"/>
              <a:t>Komorbiditeler (börek hastalığı, KKY, MI, inme, insülin direnci, HT, Obezite, DM ilişkili)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05238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E7D84FA-AE7C-147C-FD4F-17A9AE5E6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2A57055-352D-0A63-F1B9-C0C19E1D0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Gut hastalığının 4 evresi vardır.</a:t>
            </a:r>
          </a:p>
          <a:p>
            <a:r>
              <a:rPr lang="tr-TR" dirty="0">
                <a:solidFill>
                  <a:srgbClr val="FF0000"/>
                </a:solidFill>
              </a:rPr>
              <a:t>Asemptomatik </a:t>
            </a:r>
            <a:r>
              <a:rPr lang="tr-TR" dirty="0" err="1">
                <a:solidFill>
                  <a:srgbClr val="FF0000"/>
                </a:solidFill>
              </a:rPr>
              <a:t>Hiperürisemi</a:t>
            </a:r>
            <a:r>
              <a:rPr lang="tr-TR" dirty="0">
                <a:solidFill>
                  <a:srgbClr val="FF0000"/>
                </a:solidFill>
              </a:rPr>
              <a:t>: </a:t>
            </a:r>
          </a:p>
          <a:p>
            <a:r>
              <a:rPr lang="tr-TR" dirty="0"/>
              <a:t>Ürik asit düzeyi </a:t>
            </a:r>
            <a:r>
              <a:rPr lang="tr-TR" dirty="0" err="1"/>
              <a:t>süpersaturasyon</a:t>
            </a:r>
            <a:r>
              <a:rPr lang="tr-TR" dirty="0"/>
              <a:t> (aşırı doygunluk) başlama sınırını geçmiştir (&gt;6,8mg/dl) , ancak klinik yoktur.</a:t>
            </a:r>
          </a:p>
          <a:p>
            <a:r>
              <a:rPr lang="tr-TR" dirty="0"/>
              <a:t>Asemptomatik </a:t>
            </a:r>
            <a:r>
              <a:rPr lang="tr-TR" dirty="0" err="1"/>
              <a:t>hiperürisemi</a:t>
            </a:r>
            <a:r>
              <a:rPr lang="tr-TR" dirty="0"/>
              <a:t> erkekte puberteden itibaren, kadınlarda </a:t>
            </a:r>
            <a:r>
              <a:rPr lang="tr-TR" dirty="0" err="1"/>
              <a:t>menapozla</a:t>
            </a:r>
            <a:r>
              <a:rPr lang="tr-TR" dirty="0"/>
              <a:t> başlar.</a:t>
            </a:r>
          </a:p>
        </p:txBody>
      </p:sp>
    </p:spTree>
    <p:extLst>
      <p:ext uri="{BB962C8B-B14F-4D97-AF65-F5344CB8AC3E}">
        <p14:creationId xmlns:p14="http://schemas.microsoft.com/office/powerpoint/2010/main" val="665356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9936053-6B9D-B524-3DBF-8610428D6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1DF5B74-5ABA-D621-1BBE-8B5C9E825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Akut Artrit Atakları: </a:t>
            </a:r>
            <a:r>
              <a:rPr lang="tr-TR" dirty="0"/>
              <a:t>Ürat kristallerinin fagositozu sonrası gelişen, NLRP3 </a:t>
            </a:r>
            <a:r>
              <a:rPr lang="tr-TR" dirty="0" err="1"/>
              <a:t>inflamazomu</a:t>
            </a:r>
            <a:r>
              <a:rPr lang="tr-TR" dirty="0"/>
              <a:t> aktivasyonu sonucu ortaya çıkan IL-1 aracılı akut inflamasyonu vardır. </a:t>
            </a:r>
            <a:r>
              <a:rPr lang="tr-TR" dirty="0" err="1"/>
              <a:t>Monoartrit</a:t>
            </a:r>
            <a:r>
              <a:rPr lang="tr-TR" dirty="0"/>
              <a:t> şeklinde başlar. Ayak 1. MTF tutar (</a:t>
            </a:r>
            <a:r>
              <a:rPr lang="tr-TR" dirty="0" err="1"/>
              <a:t>Podagra</a:t>
            </a:r>
            <a:r>
              <a:rPr lang="tr-TR" dirty="0"/>
              <a:t> ayağı).</a:t>
            </a:r>
          </a:p>
          <a:p>
            <a:endParaRPr lang="tr-TR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430F2290-403B-8D1D-098A-3E355D859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749511"/>
            <a:ext cx="3533775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363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0EF87DD-07E7-412C-4CEA-CDE10E29F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C30DF2-3D99-030C-324E-FE769F9BB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tr-TR" dirty="0" err="1">
                <a:solidFill>
                  <a:srgbClr val="FF0000"/>
                </a:solidFill>
              </a:rPr>
              <a:t>İnterkritik</a:t>
            </a:r>
            <a:r>
              <a:rPr lang="tr-TR" dirty="0">
                <a:solidFill>
                  <a:srgbClr val="FF0000"/>
                </a:solidFill>
              </a:rPr>
              <a:t> Periyod (Ataksız ara dönem)</a:t>
            </a:r>
          </a:p>
          <a:p>
            <a:pPr algn="just"/>
            <a:r>
              <a:rPr lang="tr-TR" sz="2400" dirty="0"/>
              <a:t>Tekrarlayan ataklar arasındaki sessiz dönemdir,  eklem çevresindeki dokularda ürik asit kristalleri bulunur.</a:t>
            </a:r>
          </a:p>
          <a:p>
            <a:pPr algn="just"/>
            <a:r>
              <a:rPr lang="tr-TR" dirty="0">
                <a:solidFill>
                  <a:srgbClr val="FF0000"/>
                </a:solidFill>
              </a:rPr>
              <a:t>Kronik gut artriti:</a:t>
            </a:r>
          </a:p>
          <a:p>
            <a:pPr algn="just"/>
            <a:r>
              <a:rPr lang="tr-TR" sz="2400" dirty="0"/>
              <a:t>Tedavisiz kalan hastalarda devam eden ürik asit birikimi sonucu </a:t>
            </a:r>
            <a:r>
              <a:rPr lang="tr-TR" sz="2400" dirty="0" err="1"/>
              <a:t>oligo</a:t>
            </a:r>
            <a:r>
              <a:rPr lang="tr-TR" sz="2400" dirty="0"/>
              <a:t>/</a:t>
            </a:r>
            <a:r>
              <a:rPr lang="tr-TR" sz="2400" dirty="0" err="1"/>
              <a:t>poliartritiküler</a:t>
            </a:r>
            <a:r>
              <a:rPr lang="tr-TR" sz="2400" dirty="0"/>
              <a:t> ataklar, eklem deformitesi, </a:t>
            </a:r>
            <a:r>
              <a:rPr lang="tr-TR" sz="2400" dirty="0" err="1"/>
              <a:t>tofüs</a:t>
            </a:r>
            <a:r>
              <a:rPr lang="tr-TR" sz="2400" dirty="0"/>
              <a:t> ve </a:t>
            </a:r>
            <a:r>
              <a:rPr lang="tr-TR" sz="2400" dirty="0" err="1"/>
              <a:t>nefrolitiazis</a:t>
            </a:r>
            <a:r>
              <a:rPr lang="tr-TR" sz="2400" dirty="0"/>
              <a:t> gibi komplikasyonlar görülmeye başlar.</a:t>
            </a:r>
          </a:p>
          <a:p>
            <a:pPr algn="just"/>
            <a:endParaRPr lang="tr-TR" dirty="0">
              <a:solidFill>
                <a:srgbClr val="FF0000"/>
              </a:solidFill>
            </a:endParaRPr>
          </a:p>
          <a:p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E42C8545-065C-1758-392C-741E3148E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591" y="4591455"/>
            <a:ext cx="2986391" cy="203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29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59F4C9E-3E39-334B-CC83-A5E8B9642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Akut gut artriti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3FC9300-255D-EC2A-E8DE-10A0C63EA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Eklem kızarık, şiş, sıcak ve çok duyarlıdır. Hasta çorap giyemez.</a:t>
            </a:r>
          </a:p>
          <a:p>
            <a:r>
              <a:rPr lang="tr-TR" sz="2400" dirty="0"/>
              <a:t>2 gün sonra hafiflemeye başlar, genelde 7-10 güne, en geç 3 </a:t>
            </a:r>
            <a:r>
              <a:rPr lang="tr-TR" sz="2400" dirty="0" err="1"/>
              <a:t>hf</a:t>
            </a:r>
            <a:r>
              <a:rPr lang="tr-TR" sz="2400" dirty="0"/>
              <a:t>. geçer.</a:t>
            </a:r>
          </a:p>
          <a:p>
            <a:r>
              <a:rPr lang="tr-TR" sz="2400" dirty="0"/>
              <a:t>Deri bütünlüğü bozulmaz, hızlı ve genellikle gece sabah başlar.</a:t>
            </a:r>
          </a:p>
          <a:p>
            <a:r>
              <a:rPr lang="tr-TR" sz="2400" dirty="0"/>
              <a:t>Selülitle karışır.</a:t>
            </a:r>
          </a:p>
          <a:p>
            <a:r>
              <a:rPr lang="tr-TR" sz="2400" dirty="0" err="1"/>
              <a:t>Periartiküler</a:t>
            </a:r>
            <a:r>
              <a:rPr lang="tr-TR" sz="2400" dirty="0"/>
              <a:t> dokularda tutulur.</a:t>
            </a:r>
          </a:p>
          <a:p>
            <a:r>
              <a:rPr lang="tr-TR" sz="2400" dirty="0"/>
              <a:t>Sıklıkla benzer atak öyküsü vardır.</a:t>
            </a:r>
          </a:p>
          <a:p>
            <a:r>
              <a:rPr lang="tr-TR" sz="2400" dirty="0"/>
              <a:t>Yıllar geçtikçe atak şiddeti artar ve süresi uzar.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142D4BD5-FD80-E42A-371A-94EDC2613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1922" y="3429000"/>
            <a:ext cx="3533775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447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796FE23-8E65-5AED-3AFE-459AB51F6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Atağı tetikleyen Faktörler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708054A-C0BC-0A90-CC35-9A0E970E6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Ürik asit düzeyindeki ani değişiklik(artma/azalma)</a:t>
            </a:r>
          </a:p>
          <a:p>
            <a:r>
              <a:rPr lang="tr-TR" dirty="0"/>
              <a:t>Travma ve cerrahi</a:t>
            </a:r>
          </a:p>
          <a:p>
            <a:r>
              <a:rPr lang="tr-TR" dirty="0"/>
              <a:t>Paranteral beslenme</a:t>
            </a:r>
          </a:p>
          <a:p>
            <a:r>
              <a:rPr lang="tr-TR" dirty="0"/>
              <a:t>Alkol alımı</a:t>
            </a:r>
          </a:p>
          <a:p>
            <a:r>
              <a:rPr lang="tr-TR" dirty="0"/>
              <a:t>Aşırı yemek yeme</a:t>
            </a:r>
          </a:p>
          <a:p>
            <a:r>
              <a:rPr lang="tr-TR" dirty="0"/>
              <a:t>Enfeksiyon</a:t>
            </a:r>
          </a:p>
          <a:p>
            <a:r>
              <a:rPr lang="tr-TR" dirty="0"/>
              <a:t>Ciddi hastalık (MI, inme)</a:t>
            </a:r>
          </a:p>
          <a:p>
            <a:r>
              <a:rPr lang="tr-TR" dirty="0" err="1"/>
              <a:t>Allopürinol</a:t>
            </a:r>
            <a:r>
              <a:rPr lang="tr-TR" dirty="0"/>
              <a:t> tedavisi</a:t>
            </a:r>
          </a:p>
          <a:p>
            <a:r>
              <a:rPr lang="tr-TR" dirty="0"/>
              <a:t>İlaçlar: Düşük doz aspirin, diüretikler, siklosporin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23233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4CEA63C-29BB-E844-ADDD-03F3E110C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Kronik/</a:t>
            </a:r>
            <a:r>
              <a:rPr lang="tr-TR" dirty="0" err="1">
                <a:solidFill>
                  <a:srgbClr val="FF0000"/>
                </a:solidFill>
              </a:rPr>
              <a:t>Tofüslü</a:t>
            </a:r>
            <a:r>
              <a:rPr lang="tr-TR" dirty="0">
                <a:solidFill>
                  <a:srgbClr val="FF0000"/>
                </a:solidFill>
              </a:rPr>
              <a:t> Gut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26B42E2-729E-95A2-3DF3-6859FAF86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Bu sürecin başlaması sıklıkla 10 yıldan uzun zaman alır.</a:t>
            </a:r>
          </a:p>
          <a:p>
            <a:r>
              <a:rPr lang="tr-TR" sz="2400" dirty="0"/>
              <a:t>Tutulan eklemlerde sürekli devam eden inflamasyon vardır.</a:t>
            </a:r>
          </a:p>
          <a:p>
            <a:r>
              <a:rPr lang="tr-TR" sz="2400" dirty="0"/>
              <a:t>Sıklıkla </a:t>
            </a:r>
            <a:r>
              <a:rPr lang="tr-TR" sz="2400" dirty="0" err="1"/>
              <a:t>oligo</a:t>
            </a:r>
            <a:r>
              <a:rPr lang="tr-TR" sz="2400" dirty="0"/>
              <a:t>/</a:t>
            </a:r>
            <a:r>
              <a:rPr lang="tr-TR" sz="2400" dirty="0" err="1"/>
              <a:t>poliartiküler</a:t>
            </a:r>
            <a:r>
              <a:rPr lang="tr-TR" sz="2400" dirty="0"/>
              <a:t> artrit yapar.</a:t>
            </a:r>
          </a:p>
          <a:p>
            <a:r>
              <a:rPr lang="tr-TR" sz="2400" dirty="0"/>
              <a:t>MSÜ kristalleri birikerek </a:t>
            </a:r>
            <a:r>
              <a:rPr lang="tr-TR" sz="2400" dirty="0" err="1"/>
              <a:t>tofüs</a:t>
            </a:r>
            <a:r>
              <a:rPr lang="tr-TR" sz="2400" dirty="0"/>
              <a:t> adı verilen nodüler yapılar oluşur.</a:t>
            </a:r>
          </a:p>
          <a:p>
            <a:r>
              <a:rPr lang="tr-TR" sz="2400" dirty="0"/>
              <a:t> En sık parmak, kulak kepçesi, el bileği, </a:t>
            </a:r>
            <a:r>
              <a:rPr lang="tr-TR" sz="2400" dirty="0" err="1"/>
              <a:t>aşil</a:t>
            </a:r>
            <a:r>
              <a:rPr lang="tr-TR" sz="2400" dirty="0"/>
              <a:t> tendonu etkiler.</a:t>
            </a:r>
          </a:p>
          <a:p>
            <a:r>
              <a:rPr lang="tr-TR" sz="2400" dirty="0"/>
              <a:t>RA, </a:t>
            </a:r>
            <a:r>
              <a:rPr lang="tr-TR" sz="2400" dirty="0" err="1"/>
              <a:t>PsA</a:t>
            </a:r>
            <a:r>
              <a:rPr lang="tr-TR" sz="2400" dirty="0"/>
              <a:t> ve </a:t>
            </a:r>
            <a:r>
              <a:rPr lang="tr-TR" sz="2400" dirty="0" err="1"/>
              <a:t>pseudogutu</a:t>
            </a:r>
            <a:r>
              <a:rPr lang="tr-TR" sz="2400" dirty="0"/>
              <a:t> taklit eder.</a:t>
            </a:r>
          </a:p>
          <a:p>
            <a:r>
              <a:rPr lang="tr-TR" sz="2400" dirty="0"/>
              <a:t>Eklemlerde deformiteye neden olur.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1ECE5AA3-C7AD-7D87-3BEC-D1906BB45A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8776" y="4273550"/>
            <a:ext cx="2876550" cy="2219325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0A446D42-19F1-4A83-8F66-D860C3326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2435" y="1509713"/>
            <a:ext cx="1828800" cy="215265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670326FF-62C7-14A4-FC3E-9D4E88065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128" y="4273550"/>
            <a:ext cx="1694842" cy="221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108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8DCE98E-EFFB-876B-9DCC-4F7331E23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Tofüs</a:t>
            </a:r>
            <a:r>
              <a:rPr lang="tr-TR" dirty="0">
                <a:solidFill>
                  <a:srgbClr val="FF0000"/>
                </a:solidFill>
              </a:rPr>
              <a:t> yapısı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590C6075-ADCF-2CD3-6B4F-FF1F71058F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165" y="1452064"/>
            <a:ext cx="5909046" cy="3953872"/>
          </a:xfrm>
        </p:spPr>
      </p:pic>
    </p:spTree>
    <p:extLst>
      <p:ext uri="{BB962C8B-B14F-4D97-AF65-F5344CB8AC3E}">
        <p14:creationId xmlns:p14="http://schemas.microsoft.com/office/powerpoint/2010/main" val="1900372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B5A8C47-31DB-F36F-67C6-0C59AA664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Ayırıcı tanı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EBE2E2C7-9C86-76B9-B57D-81A79C5321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3571" y="1690687"/>
            <a:ext cx="6617617" cy="3974821"/>
          </a:xfrm>
        </p:spPr>
      </p:pic>
    </p:spTree>
    <p:extLst>
      <p:ext uri="{BB962C8B-B14F-4D97-AF65-F5344CB8AC3E}">
        <p14:creationId xmlns:p14="http://schemas.microsoft.com/office/powerpoint/2010/main" val="1028853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52D63C5-86C7-A0B3-18B6-0642F0457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Tanı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AE270E2-2845-24A6-15CC-6188A02CD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Çoğunlukla klinikle konur</a:t>
            </a:r>
          </a:p>
          <a:p>
            <a:r>
              <a:rPr lang="tr-TR" dirty="0">
                <a:highlight>
                  <a:srgbClr val="FFFF00"/>
                </a:highlight>
              </a:rPr>
              <a:t>Kesin tanı</a:t>
            </a:r>
            <a:r>
              <a:rPr lang="tr-TR" dirty="0"/>
              <a:t>: </a:t>
            </a:r>
            <a:r>
              <a:rPr lang="tr-TR" dirty="0" err="1"/>
              <a:t>Sinoviyal</a:t>
            </a:r>
            <a:r>
              <a:rPr lang="tr-TR" dirty="0"/>
              <a:t> sıvıda MSU kristali (negatif çift kırıcı, </a:t>
            </a:r>
            <a:r>
              <a:rPr lang="tr-TR" dirty="0" err="1"/>
              <a:t>iğsi</a:t>
            </a:r>
            <a:r>
              <a:rPr lang="tr-TR" dirty="0"/>
              <a:t> şeklinde)</a:t>
            </a:r>
          </a:p>
          <a:p>
            <a:r>
              <a:rPr lang="tr-TR" dirty="0">
                <a:highlight>
                  <a:srgbClr val="FFFF00"/>
                </a:highlight>
              </a:rPr>
              <a:t>Olası tanı</a:t>
            </a:r>
            <a:r>
              <a:rPr lang="tr-TR" dirty="0"/>
              <a:t>: </a:t>
            </a:r>
            <a:r>
              <a:rPr lang="tr-TR" dirty="0" err="1"/>
              <a:t>Hiperürisemi</a:t>
            </a:r>
            <a:r>
              <a:rPr lang="tr-TR" dirty="0"/>
              <a:t> varlığında tekrarlayan artrit atakları (</a:t>
            </a:r>
            <a:r>
              <a:rPr lang="tr-TR" dirty="0" err="1"/>
              <a:t>podagra</a:t>
            </a:r>
            <a:r>
              <a:rPr lang="tr-TR" dirty="0"/>
              <a:t>)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E3D750BC-35BE-1957-8088-07BEBA2A5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953" y="3667125"/>
            <a:ext cx="3343275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795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7B4DBF0-D740-B750-3F77-5C4BB3646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33F4B9C-F375-D39F-F433-2B1D598DD7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Antik dönemde: Hastalıkların kralı, kralların hastalığı olarak bilinmektedir.</a:t>
            </a:r>
          </a:p>
          <a:p>
            <a:r>
              <a:rPr lang="tr-TR" sz="2400" dirty="0"/>
              <a:t>İlk mısırlılarda tanımlanmış.</a:t>
            </a:r>
          </a:p>
          <a:p>
            <a:r>
              <a:rPr lang="tr-TR" sz="2400" dirty="0"/>
              <a:t>MÖ 5.yy Hipokrat gutu yürütmeyen hastalık olarak tanımlamış.</a:t>
            </a:r>
          </a:p>
          <a:p>
            <a:r>
              <a:rPr lang="tr-TR" sz="2400" dirty="0"/>
              <a:t>19.yy </a:t>
            </a:r>
            <a:r>
              <a:rPr lang="tr-TR" sz="2400" dirty="0" err="1"/>
              <a:t>tofüsteki</a:t>
            </a:r>
            <a:r>
              <a:rPr lang="tr-TR" sz="2400" dirty="0"/>
              <a:t> kristaller tanımlanmış.</a:t>
            </a:r>
          </a:p>
          <a:p>
            <a:r>
              <a:rPr lang="tr-TR" sz="2400" dirty="0"/>
              <a:t>Erkek ve postmenopozal kadınlarda en sık görülen inflamatuar artrittir.</a:t>
            </a:r>
          </a:p>
          <a:p>
            <a:endParaRPr lang="tr-TR" sz="2400" dirty="0"/>
          </a:p>
          <a:p>
            <a:endParaRPr lang="tr-TR" sz="2400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E4089873-3EEB-3B78-C5D7-6F08E9489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5980" y="4072378"/>
            <a:ext cx="2971800" cy="257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96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290B438-E89C-6114-B507-90A667799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ACR/EULAR gut Sınıflaması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B274E272-4726-0A1C-8E5D-958D631E1E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9967" y="1391055"/>
            <a:ext cx="8175395" cy="5101819"/>
          </a:xfr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9212D7F9-90B2-1E6C-E434-68C5AB97E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812" y="1690688"/>
            <a:ext cx="3044757" cy="323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30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FF35E1B-F647-83A4-8AA5-7F36E04B8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B6240B0-DF06-031B-0E76-E81261B79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err="1"/>
              <a:t>Hiperürisem</a:t>
            </a:r>
            <a:r>
              <a:rPr lang="tr-TR" dirty="0" err="1"/>
              <a:t>i</a:t>
            </a:r>
            <a:r>
              <a:rPr lang="tr-TR" dirty="0"/>
              <a:t>: tanıda ve hastalığın dışlanmasında güvenilir değil</a:t>
            </a:r>
          </a:p>
          <a:p>
            <a:r>
              <a:rPr lang="tr-TR" dirty="0"/>
              <a:t>Lökositoz, </a:t>
            </a:r>
            <a:r>
              <a:rPr lang="tr-TR" dirty="0" err="1"/>
              <a:t>trombositoz</a:t>
            </a:r>
            <a:r>
              <a:rPr lang="tr-TR" dirty="0"/>
              <a:t> atak döneminde, kronik dönemde anemi</a:t>
            </a:r>
          </a:p>
          <a:p>
            <a:r>
              <a:rPr lang="tr-TR" dirty="0"/>
              <a:t>CRP, sedim yüksekliği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471661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CAEC24B-81CC-8CB8-08DC-2DC414B9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Radyoloji: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34ACB9E-9F04-92F8-0A9B-467224AE5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>
                <a:solidFill>
                  <a:srgbClr val="FF0000"/>
                </a:solidFill>
              </a:rPr>
              <a:t>Akut atak: </a:t>
            </a:r>
            <a:r>
              <a:rPr lang="tr-TR" sz="2400" dirty="0" err="1">
                <a:solidFill>
                  <a:srgbClr val="FF0000"/>
                </a:solidFill>
              </a:rPr>
              <a:t>P</a:t>
            </a:r>
            <a:r>
              <a:rPr lang="tr-TR" sz="2400" dirty="0" err="1"/>
              <a:t>eriartiküler</a:t>
            </a:r>
            <a:r>
              <a:rPr lang="tr-TR" sz="2400" dirty="0"/>
              <a:t> yumuşak doku şişliği</a:t>
            </a:r>
          </a:p>
          <a:p>
            <a:r>
              <a:rPr lang="tr-TR" sz="2400" dirty="0">
                <a:solidFill>
                  <a:srgbClr val="FF0000"/>
                </a:solidFill>
              </a:rPr>
              <a:t>Kronik/</a:t>
            </a:r>
            <a:r>
              <a:rPr lang="tr-TR" sz="2400" dirty="0" err="1">
                <a:solidFill>
                  <a:srgbClr val="FF0000"/>
                </a:solidFill>
              </a:rPr>
              <a:t>tofüslü</a:t>
            </a:r>
            <a:r>
              <a:rPr lang="tr-TR" sz="2400" dirty="0">
                <a:solidFill>
                  <a:srgbClr val="FF0000"/>
                </a:solidFill>
              </a:rPr>
              <a:t> gut:</a:t>
            </a:r>
          </a:p>
          <a:p>
            <a:r>
              <a:rPr lang="tr-TR" sz="2400" dirty="0" err="1"/>
              <a:t>Tofüslere</a:t>
            </a:r>
            <a:r>
              <a:rPr lang="tr-TR" sz="2400" dirty="0"/>
              <a:t> bağlı kemik  erozyonu: sınırları belirgin, yuvarlak, sklerotik lezyonlardır (zımba deliği erozyon)</a:t>
            </a:r>
          </a:p>
          <a:p>
            <a:r>
              <a:rPr lang="tr-TR" sz="2400" dirty="0"/>
              <a:t>Erozyonların kenarında kemik, çıkıntı şeklindedir (</a:t>
            </a:r>
            <a:r>
              <a:rPr lang="tr-TR" sz="2400" dirty="0" err="1"/>
              <a:t>overhanging</a:t>
            </a:r>
            <a:r>
              <a:rPr lang="tr-TR" sz="2400" dirty="0"/>
              <a:t> kenar)</a:t>
            </a:r>
          </a:p>
          <a:p>
            <a:r>
              <a:rPr lang="tr-TR" sz="2400" dirty="0" err="1"/>
              <a:t>USG’de</a:t>
            </a:r>
            <a:r>
              <a:rPr lang="tr-TR" sz="2400" dirty="0"/>
              <a:t> çift kontür</a:t>
            </a:r>
          </a:p>
          <a:p>
            <a:r>
              <a:rPr lang="tr-TR" sz="2400" dirty="0"/>
              <a:t>MR ve </a:t>
            </a:r>
            <a:r>
              <a:rPr lang="tr-TR" sz="2400" dirty="0" err="1"/>
              <a:t>dual</a:t>
            </a:r>
            <a:r>
              <a:rPr lang="tr-TR" sz="2400" dirty="0"/>
              <a:t> enerji BT de MSU kristallerini gösterir (rutinde yapılmaz).</a:t>
            </a:r>
          </a:p>
          <a:p>
            <a:r>
              <a:rPr lang="tr-TR" sz="2400" dirty="0"/>
              <a:t>Romatoid artritten farklı olarak,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000" dirty="0" err="1"/>
              <a:t>Periartiküler</a:t>
            </a:r>
            <a:r>
              <a:rPr lang="tr-TR" sz="2000" dirty="0"/>
              <a:t> osteoporoz görülmez, ileri evre hastalık gelişene kadar eklem aralığı korunur.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723384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345C8F0F-A225-1D9E-9B24-11B0DAAA1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350" y="465949"/>
            <a:ext cx="5524703" cy="2963051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DA454EE9-CE3E-C3A5-861B-94F356FE6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5404" y="4520321"/>
            <a:ext cx="5836596" cy="32385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E8B805E7-EDD0-5800-33CF-ADDD48DB0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6771" y="189883"/>
            <a:ext cx="3543300" cy="3382876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AD14E497-978B-BAFA-89DD-066D8E5F5E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118" y="3426124"/>
            <a:ext cx="5771286" cy="338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8260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EFE196C-87E7-3EB5-797C-952860370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225163E-9AFC-895C-B7C7-B786F5B8A3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Asemptomatik </a:t>
            </a:r>
            <a:r>
              <a:rPr lang="tr-TR" dirty="0" err="1">
                <a:solidFill>
                  <a:srgbClr val="FF0000"/>
                </a:solidFill>
              </a:rPr>
              <a:t>hiperürisemi</a:t>
            </a:r>
            <a:r>
              <a:rPr lang="tr-TR" dirty="0">
                <a:solidFill>
                  <a:srgbClr val="FF0000"/>
                </a:solidFill>
              </a:rPr>
              <a:t> tedavisi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Tümör </a:t>
            </a:r>
            <a:r>
              <a:rPr lang="tr-TR" sz="2400" dirty="0" err="1"/>
              <a:t>lizis</a:t>
            </a:r>
            <a:r>
              <a:rPr lang="tr-TR" sz="2400" dirty="0"/>
              <a:t> sendromunun önlenmesi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Enzim defekti olanlar dışındakilere genelde tedavi verilmez.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Erkekte &gt;13mg/dl, kadında &gt;10mg/dl  tedavi verilebilir. Nefrotoksisite yüksek.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51237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3C6DDC3-535A-8CA8-68AD-ED0522601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Akut atak tedavisi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B4C0EB2-25FD-AC72-BAD7-AEF5E0C59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Kolşisin</a:t>
            </a:r>
            <a:r>
              <a:rPr lang="tr-TR" dirty="0"/>
              <a:t>, ilk 12 saatte başlanmalı, 1mg hemen başla, 1  saat sonra 0,5mg ver, 1-1.5mg/gün devam edilir.</a:t>
            </a:r>
          </a:p>
          <a:p>
            <a:r>
              <a:rPr lang="tr-TR" dirty="0"/>
              <a:t>NSAİ</a:t>
            </a:r>
          </a:p>
          <a:p>
            <a:r>
              <a:rPr lang="tr-TR" dirty="0"/>
              <a:t>Steroid lokal/im/iv/oral</a:t>
            </a:r>
          </a:p>
          <a:p>
            <a:r>
              <a:rPr lang="tr-TR" dirty="0"/>
              <a:t>Kombinasyon tedavisi (VAS&gt;7, büyük ve </a:t>
            </a:r>
            <a:r>
              <a:rPr lang="tr-TR" dirty="0" err="1"/>
              <a:t>poliartrit</a:t>
            </a:r>
            <a:r>
              <a:rPr lang="tr-TR" dirty="0"/>
              <a:t> varsa)</a:t>
            </a:r>
          </a:p>
          <a:p>
            <a:r>
              <a:rPr lang="tr-TR" dirty="0"/>
              <a:t>IL-1 antagonistleri: </a:t>
            </a:r>
            <a:r>
              <a:rPr lang="tr-TR" dirty="0" err="1"/>
              <a:t>Anakinra</a:t>
            </a:r>
            <a:r>
              <a:rPr lang="tr-TR" dirty="0"/>
              <a:t>, </a:t>
            </a:r>
            <a:r>
              <a:rPr lang="tr-TR" dirty="0" err="1"/>
              <a:t>kanakinumab</a:t>
            </a:r>
            <a:r>
              <a:rPr lang="tr-TR" dirty="0"/>
              <a:t>, </a:t>
            </a:r>
            <a:r>
              <a:rPr lang="tr-TR" dirty="0" err="1"/>
              <a:t>rilonocept</a:t>
            </a:r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979332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517AEF1-DD0D-61FA-E22F-2D432519E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Proflaksi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1FEA89D-18C4-DC20-C2C0-6C664991A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Ürik asit düşürücü tedaviyle, serum ürik asit düzeyi azalırken ataklar sıklaşabilir. Bu nedenle ürik asit düşürücü tedavi </a:t>
            </a:r>
            <a:r>
              <a:rPr lang="tr-TR" dirty="0" err="1"/>
              <a:t>antiinflamatuar</a:t>
            </a:r>
            <a:r>
              <a:rPr lang="tr-TR" dirty="0"/>
              <a:t> proflaksi altında başlanmalıdır.</a:t>
            </a:r>
          </a:p>
          <a:p>
            <a:r>
              <a:rPr lang="tr-TR" dirty="0"/>
              <a:t>Düşük doz </a:t>
            </a:r>
            <a:r>
              <a:rPr lang="tr-TR" dirty="0" err="1"/>
              <a:t>kolşisin</a:t>
            </a:r>
            <a:r>
              <a:rPr lang="tr-TR" dirty="0"/>
              <a:t>, NSAİİ, kortikosteroidden biri seçilir.</a:t>
            </a:r>
          </a:p>
          <a:p>
            <a:r>
              <a:rPr lang="tr-TR" dirty="0"/>
              <a:t>Normal ürik asit düzeyi sağlanana kadar (en az 3-6 ay) devam edilir.</a:t>
            </a:r>
          </a:p>
          <a:p>
            <a:r>
              <a:rPr lang="tr-TR" dirty="0"/>
              <a:t>Ataksız 3 aylık süre sağlandıktan sonra proflaksi kesilir.</a:t>
            </a:r>
          </a:p>
        </p:txBody>
      </p:sp>
    </p:spTree>
    <p:extLst>
      <p:ext uri="{BB962C8B-B14F-4D97-AF65-F5344CB8AC3E}">
        <p14:creationId xmlns:p14="http://schemas.microsoft.com/office/powerpoint/2010/main" val="21854740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0C7436C-D2A9-1858-1F61-D04C50E5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Diyet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C93D32C-0C22-6F61-919C-1FA1DC333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Kilo varsa verilmeli, düzenli egzersiz ve yeterli sıvı alınmalı</a:t>
            </a:r>
          </a:p>
          <a:p>
            <a:r>
              <a:rPr lang="tr-TR" dirty="0"/>
              <a:t>Alkol, deniz ürünleri, fruktoz içeren içecekler, et den kaçınılmalı</a:t>
            </a:r>
          </a:p>
          <a:p>
            <a:r>
              <a:rPr lang="tr-TR" dirty="0"/>
              <a:t>Az yağlı süt ürünleri teşvik edilmeli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998777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0381DD0-5E4A-4D31-C4C2-5D1EA812F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Hiperürisemik</a:t>
            </a:r>
            <a:r>
              <a:rPr lang="tr-TR" dirty="0">
                <a:solidFill>
                  <a:srgbClr val="FF0000"/>
                </a:solidFill>
              </a:rPr>
              <a:t> 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DD3AD9A-36D1-842F-BDAD-F6C9A0974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Amaç; ürik asit düzeyinin kristal oluşumunu engelleyecek şekilde &lt;6mg/dl </a:t>
            </a:r>
          </a:p>
          <a:p>
            <a:r>
              <a:rPr lang="tr-TR" sz="2400" dirty="0" err="1"/>
              <a:t>Tofüslü</a:t>
            </a:r>
            <a:r>
              <a:rPr lang="tr-TR" sz="2400" dirty="0"/>
              <a:t> gutta hedef düzey&lt;5mg/dl altında tutmak</a:t>
            </a:r>
          </a:p>
          <a:p>
            <a:r>
              <a:rPr lang="tr-TR" sz="2400" dirty="0">
                <a:solidFill>
                  <a:srgbClr val="FF0000"/>
                </a:solidFill>
              </a:rPr>
              <a:t>Ürik asit düşürücü endikasyonları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 err="1"/>
              <a:t>Kr</a:t>
            </a:r>
            <a:r>
              <a:rPr lang="tr-TR" sz="2400" dirty="0"/>
              <a:t> </a:t>
            </a:r>
            <a:r>
              <a:rPr lang="tr-TR" sz="2400" dirty="0" err="1"/>
              <a:t>tofüslü</a:t>
            </a:r>
            <a:r>
              <a:rPr lang="tr-TR" sz="2400" dirty="0"/>
              <a:t> gut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≥2 atak/yılda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Ürik asit taş varlığı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Evre 3 KBH (60&lt;)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Diüretik, kemoterapi kullanımı gibi ürik asit artışına neden olan durumlarda</a:t>
            </a:r>
          </a:p>
        </p:txBody>
      </p:sp>
    </p:spTree>
    <p:extLst>
      <p:ext uri="{BB962C8B-B14F-4D97-AF65-F5344CB8AC3E}">
        <p14:creationId xmlns:p14="http://schemas.microsoft.com/office/powerpoint/2010/main" val="8266140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25C2E3B-7542-213B-421A-9E1DE3C93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Ürik asit düşürücü ilaçlar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76E827F-A342-D419-8E1C-AB6E561915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err="1"/>
              <a:t>Ksantin</a:t>
            </a:r>
            <a:r>
              <a:rPr lang="tr-TR" b="1" dirty="0"/>
              <a:t> oksidaz inhibitörleri: </a:t>
            </a:r>
            <a:r>
              <a:rPr lang="tr-TR" dirty="0" err="1"/>
              <a:t>Allopürinol</a:t>
            </a:r>
            <a:r>
              <a:rPr lang="tr-TR" dirty="0"/>
              <a:t>, </a:t>
            </a:r>
            <a:r>
              <a:rPr lang="tr-TR"/>
              <a:t>febukstat</a:t>
            </a:r>
            <a:endParaRPr lang="tr-TR" dirty="0"/>
          </a:p>
          <a:p>
            <a:r>
              <a:rPr lang="tr-TR" b="1" dirty="0" err="1"/>
              <a:t>Ürikozürik</a:t>
            </a:r>
            <a:r>
              <a:rPr lang="tr-TR" b="1" dirty="0"/>
              <a:t> ilaçlar: </a:t>
            </a:r>
            <a:r>
              <a:rPr lang="tr-TR" dirty="0" err="1"/>
              <a:t>Propenesid</a:t>
            </a:r>
            <a:r>
              <a:rPr lang="tr-TR" dirty="0"/>
              <a:t>, </a:t>
            </a:r>
            <a:r>
              <a:rPr lang="tr-TR" dirty="0" err="1"/>
              <a:t>sulfinperazon</a:t>
            </a:r>
            <a:r>
              <a:rPr lang="tr-TR" dirty="0"/>
              <a:t>, </a:t>
            </a:r>
            <a:r>
              <a:rPr lang="tr-TR" dirty="0" err="1"/>
              <a:t>Benzbromaron</a:t>
            </a:r>
            <a:endParaRPr lang="tr-TR" dirty="0"/>
          </a:p>
          <a:p>
            <a:r>
              <a:rPr lang="tr-TR" b="1" dirty="0"/>
              <a:t>Ürat oksidazlar: </a:t>
            </a:r>
            <a:r>
              <a:rPr lang="tr-TR" dirty="0" err="1"/>
              <a:t>Rasburikaz</a:t>
            </a:r>
            <a:r>
              <a:rPr lang="tr-TR" dirty="0"/>
              <a:t>, </a:t>
            </a:r>
            <a:r>
              <a:rPr lang="tr-TR" dirty="0" err="1"/>
              <a:t>Peglotikaz</a:t>
            </a:r>
            <a:endParaRPr lang="tr-TR" dirty="0"/>
          </a:p>
          <a:p>
            <a:r>
              <a:rPr lang="tr-TR" b="1" dirty="0"/>
              <a:t>Diğer ilaçlar: </a:t>
            </a:r>
            <a:r>
              <a:rPr lang="tr-TR" dirty="0" err="1"/>
              <a:t>Losartan</a:t>
            </a:r>
            <a:r>
              <a:rPr lang="tr-TR" dirty="0"/>
              <a:t>, </a:t>
            </a:r>
            <a:r>
              <a:rPr lang="tr-TR" dirty="0" err="1"/>
              <a:t>fenofibrat</a:t>
            </a:r>
            <a:r>
              <a:rPr lang="tr-TR" dirty="0"/>
              <a:t>, </a:t>
            </a:r>
            <a:r>
              <a:rPr lang="tr-TR" dirty="0" err="1"/>
              <a:t>amlodipin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6630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8F9C329-298D-B038-ECFA-A0B1E9754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099C400-12E3-B37B-7BD9-82417F84B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/>
              <a:t>Hastaların %73’ü erkektir, menopoz öncesi kadınlarda çok nadirdir (östrojenin </a:t>
            </a:r>
            <a:r>
              <a:rPr lang="tr-TR" sz="2400" dirty="0" err="1"/>
              <a:t>ürikozürik</a:t>
            </a:r>
            <a:r>
              <a:rPr lang="tr-TR" sz="2400" dirty="0"/>
              <a:t> etkisi).</a:t>
            </a:r>
          </a:p>
          <a:p>
            <a:r>
              <a:rPr lang="tr-TR" sz="2400" dirty="0" err="1">
                <a:highlight>
                  <a:srgbClr val="FFFF00"/>
                </a:highlight>
              </a:rPr>
              <a:t>Hiperürisemi</a:t>
            </a:r>
            <a:r>
              <a:rPr lang="tr-TR" sz="2400" dirty="0">
                <a:highlight>
                  <a:srgbClr val="FFFF00"/>
                </a:highlight>
              </a:rPr>
              <a:t>: </a:t>
            </a:r>
            <a:r>
              <a:rPr lang="tr-TR" sz="2400" dirty="0"/>
              <a:t>Ürat konsantrasyonun çözünebilirliği aşması( &gt;6,8mg/dl)</a:t>
            </a:r>
          </a:p>
          <a:p>
            <a:r>
              <a:rPr lang="tr-TR" sz="2400" b="1" dirty="0" err="1"/>
              <a:t>Hiperürisemi</a:t>
            </a:r>
            <a:r>
              <a:rPr lang="tr-TR" sz="2400" b="1" dirty="0"/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Azalmış renal atılım&gt;%90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Artmış üretim&lt;%10</a:t>
            </a:r>
          </a:p>
          <a:p>
            <a:r>
              <a:rPr lang="tr-TR" sz="2400" dirty="0" err="1"/>
              <a:t>Hiperürisemik</a:t>
            </a:r>
            <a:r>
              <a:rPr lang="tr-TR" sz="2400" dirty="0"/>
              <a:t> hastaların %20 sinde artrit gelişir.</a:t>
            </a:r>
          </a:p>
          <a:p>
            <a:endParaRPr lang="tr-TR" sz="2400" dirty="0"/>
          </a:p>
          <a:p>
            <a:endParaRPr lang="tr-TR" sz="2400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34914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CB00150-32EB-6304-1BD5-0B90A97F4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4400"/>
              <a:t>Ürik asit, pürin metabolizmasının son ürünüdür.</a:t>
            </a:r>
            <a:br>
              <a:rPr lang="tr-TR" sz="4400"/>
            </a:br>
            <a:endParaRPr lang="tr-TR" dirty="0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21A84BD0-8653-993F-2169-F9D6DFDE69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9784" y="1272619"/>
            <a:ext cx="7315200" cy="3893270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0BC74A6F-3537-58EA-245D-547C08845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953" y="5797158"/>
            <a:ext cx="7562094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128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C70BEFD-D52F-5F0B-53C4-F2E4DD69C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BB6A1E2-DCA1-8DA1-8D91-AE239C092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</a:rPr>
              <a:t>TANIM:</a:t>
            </a:r>
          </a:p>
          <a:p>
            <a:r>
              <a:rPr lang="tr-TR" dirty="0"/>
              <a:t>Monosodyum ürat kristallerinin eklem sıvısı ve diğer dokularda birikimi sonucu ortaya çıkan inflamatuar cevaptır.</a:t>
            </a:r>
          </a:p>
          <a:p>
            <a:pPr>
              <a:buFont typeface="Wingdings" panose="05000000000000000000" pitchFamily="2" charset="2"/>
              <a:buChar char="ü"/>
            </a:pPr>
            <a:endParaRPr lang="tr-TR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01835370-7AD5-1D38-7319-A294A1980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100" y="3849528"/>
            <a:ext cx="33147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0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6CABA69-AAB7-0C99-D4D4-4283E50DA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Patogenez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7F4819A4-6A80-E004-050B-019530657D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0784" y="1688331"/>
            <a:ext cx="4887541" cy="3790950"/>
          </a:xfr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8565C0F3-AC0F-539C-88B1-C1EE2B0C1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14" y="1690688"/>
            <a:ext cx="6096000" cy="324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046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16B4014-5B47-2858-14F9-3E8EACA6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Hiperürisemi</a:t>
            </a:r>
            <a:r>
              <a:rPr lang="tr-TR" dirty="0">
                <a:solidFill>
                  <a:srgbClr val="FF0000"/>
                </a:solidFill>
              </a:rPr>
              <a:t> Etyolojisi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7D355715-CE78-37AA-2574-42CF675343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3855" y="1507788"/>
            <a:ext cx="7271933" cy="4250986"/>
          </a:xfr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4BA6CB6F-6928-FFAF-571F-A1296A0D0EC9}"/>
              </a:ext>
            </a:extLst>
          </p:cNvPr>
          <p:cNvSpPr txBox="1"/>
          <p:nvPr/>
        </p:nvSpPr>
        <p:spPr>
          <a:xfrm>
            <a:off x="8512403" y="3246690"/>
            <a:ext cx="31956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0" i="0" dirty="0">
                <a:solidFill>
                  <a:srgbClr val="202124"/>
                </a:solidFill>
                <a:effectLst/>
                <a:latin typeface="Google Sans"/>
              </a:rPr>
              <a:t>HGPRT. </a:t>
            </a:r>
            <a:r>
              <a:rPr lang="tr-TR" b="0" i="0" dirty="0" err="1">
                <a:solidFill>
                  <a:srgbClr val="202124"/>
                </a:solidFill>
                <a:effectLst/>
                <a:latin typeface="Google Sans"/>
              </a:rPr>
              <a:t>Hypoxanthine-</a:t>
            </a:r>
            <a:r>
              <a:rPr lang="tr-TR" b="0" i="0" dirty="0" err="1">
                <a:solidFill>
                  <a:srgbClr val="040C28"/>
                </a:solidFill>
                <a:effectLst/>
                <a:latin typeface="Google Sans"/>
              </a:rPr>
              <a:t>guanine</a:t>
            </a:r>
            <a:r>
              <a:rPr lang="tr-TR" b="0" i="0" dirty="0" err="1">
                <a:solidFill>
                  <a:srgbClr val="202124"/>
                </a:solidFill>
                <a:effectLst/>
                <a:latin typeface="Google Sans"/>
              </a:rPr>
              <a:t>-phospho-ribosyltransferase</a:t>
            </a:r>
            <a:endParaRPr lang="tr-TR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C870694C-1AF5-809F-ED3C-6F8190EDABBF}"/>
              </a:ext>
            </a:extLst>
          </p:cNvPr>
          <p:cNvSpPr txBox="1"/>
          <p:nvPr/>
        </p:nvSpPr>
        <p:spPr>
          <a:xfrm flipH="1">
            <a:off x="9473935" y="4539351"/>
            <a:ext cx="23095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5-p-</a:t>
            </a:r>
            <a:r>
              <a:rPr lang="tr-TR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ribozil</a:t>
            </a:r>
            <a:r>
              <a:rPr lang="tr-TR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-1-</a:t>
            </a:r>
            <a:r>
              <a:rPr lang="tr-TR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pirofosfat</a:t>
            </a:r>
            <a:r>
              <a:rPr lang="tr-TR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(PRPP) 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09242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83C34C-1E89-B464-F3F7-A5C9B6C25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Hiperürisemi</a:t>
            </a:r>
            <a:r>
              <a:rPr lang="tr-TR" dirty="0">
                <a:solidFill>
                  <a:srgbClr val="FF0000"/>
                </a:solidFill>
              </a:rPr>
              <a:t> için risk faktörleri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6B7A66A-E433-635A-6B6F-030CA9C40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>
                <a:solidFill>
                  <a:srgbClr val="FF0000"/>
                </a:solidFill>
              </a:rPr>
              <a:t>Modifiye edilemeyenler</a:t>
            </a:r>
            <a:r>
              <a:rPr lang="tr-TR" dirty="0"/>
              <a:t>: Yaş, cinsiyet, etnisite, genetik</a:t>
            </a:r>
          </a:p>
          <a:p>
            <a:r>
              <a:rPr lang="tr-TR" dirty="0">
                <a:solidFill>
                  <a:srgbClr val="FF0000"/>
                </a:solidFill>
              </a:rPr>
              <a:t>Modifiye edilebilenler: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obezite,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HT,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Hiperlipidemi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Metabolik sendrom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Kronik böbrek hastalığı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Diyet faktörleri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Alkol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dirty="0"/>
              <a:t>ilaçlar</a:t>
            </a:r>
          </a:p>
        </p:txBody>
      </p:sp>
    </p:spTree>
    <p:extLst>
      <p:ext uri="{BB962C8B-B14F-4D97-AF65-F5344CB8AC3E}">
        <p14:creationId xmlns:p14="http://schemas.microsoft.com/office/powerpoint/2010/main" val="1201486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92E9AB2-5872-39B5-B0DB-D08D2BDE3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Ürikasit</a:t>
            </a:r>
            <a:r>
              <a:rPr lang="tr-TR" dirty="0">
                <a:solidFill>
                  <a:srgbClr val="FF0000"/>
                </a:solidFill>
              </a:rPr>
              <a:t> düzeyini etkileyen İlaçlar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41CAEB2A-EB69-32F7-E956-F818ACE6F8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35804"/>
            <a:ext cx="7258050" cy="3822969"/>
          </a:xfrm>
        </p:spPr>
      </p:pic>
    </p:spTree>
    <p:extLst>
      <p:ext uri="{BB962C8B-B14F-4D97-AF65-F5344CB8AC3E}">
        <p14:creationId xmlns:p14="http://schemas.microsoft.com/office/powerpoint/2010/main" val="18556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</TotalTime>
  <Words>902</Words>
  <Application>Microsoft Office PowerPoint</Application>
  <PresentationFormat>Geniş ekran</PresentationFormat>
  <Paragraphs>131</Paragraphs>
  <Slides>29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29</vt:i4>
      </vt:variant>
    </vt:vector>
  </HeadingPairs>
  <TitlesOfParts>
    <vt:vector size="36" baseType="lpstr">
      <vt:lpstr>arial</vt:lpstr>
      <vt:lpstr>arial</vt:lpstr>
      <vt:lpstr>Calibri</vt:lpstr>
      <vt:lpstr>Calibri Light</vt:lpstr>
      <vt:lpstr>Google Sans</vt:lpstr>
      <vt:lpstr>Wingdings</vt:lpstr>
      <vt:lpstr>Office Teması</vt:lpstr>
      <vt:lpstr>Gut Hastalığı </vt:lpstr>
      <vt:lpstr>PowerPoint Sunusu</vt:lpstr>
      <vt:lpstr>PowerPoint Sunusu</vt:lpstr>
      <vt:lpstr>Ürik asit, pürin metabolizmasının son ürünüdür. </vt:lpstr>
      <vt:lpstr>PowerPoint Sunusu</vt:lpstr>
      <vt:lpstr>Patogenez</vt:lpstr>
      <vt:lpstr>Hiperürisemi Etyolojisi</vt:lpstr>
      <vt:lpstr>Hiperürisemi için risk faktörleri</vt:lpstr>
      <vt:lpstr>Ürikasit düzeyini etkileyen İlaçlar</vt:lpstr>
      <vt:lpstr>KLİNİK BULGULAR </vt:lpstr>
      <vt:lpstr>PowerPoint Sunusu</vt:lpstr>
      <vt:lpstr>PowerPoint Sunusu</vt:lpstr>
      <vt:lpstr>PowerPoint Sunusu</vt:lpstr>
      <vt:lpstr>Akut gut artriti</vt:lpstr>
      <vt:lpstr>Atağı tetikleyen Faktörler</vt:lpstr>
      <vt:lpstr>Kronik/Tofüslü Gut</vt:lpstr>
      <vt:lpstr>Tofüs yapısı</vt:lpstr>
      <vt:lpstr>Ayırıcı tanı</vt:lpstr>
      <vt:lpstr>Tanı</vt:lpstr>
      <vt:lpstr>ACR/EULAR gut Sınıflaması</vt:lpstr>
      <vt:lpstr>Laboratuvar</vt:lpstr>
      <vt:lpstr>Radyoloji:</vt:lpstr>
      <vt:lpstr>PowerPoint Sunusu</vt:lpstr>
      <vt:lpstr>Tedavi</vt:lpstr>
      <vt:lpstr>Akut atak tedavisi</vt:lpstr>
      <vt:lpstr>Proflaksi</vt:lpstr>
      <vt:lpstr>Diyet</vt:lpstr>
      <vt:lpstr>Hiperürisemik tedavi</vt:lpstr>
      <vt:lpstr>Ürik asit düşürücü ilaçlar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Gut Artriti</dc:title>
  <dc:creator>Osman Cure</dc:creator>
  <cp:lastModifiedBy>ahmet eren</cp:lastModifiedBy>
  <cp:revision>41</cp:revision>
  <dcterms:created xsi:type="dcterms:W3CDTF">2023-07-29T14:51:50Z</dcterms:created>
  <dcterms:modified xsi:type="dcterms:W3CDTF">2025-02-19T18:42:52Z</dcterms:modified>
</cp:coreProperties>
</file>