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1"/>
  </p:notesMasterIdLst>
  <p:sldIdLst>
    <p:sldId id="256" r:id="rId2"/>
    <p:sldId id="351" r:id="rId3"/>
    <p:sldId id="444" r:id="rId4"/>
    <p:sldId id="404" r:id="rId5"/>
    <p:sldId id="285" r:id="rId6"/>
    <p:sldId id="438" r:id="rId7"/>
    <p:sldId id="439" r:id="rId8"/>
    <p:sldId id="440" r:id="rId9"/>
    <p:sldId id="441" r:id="rId10"/>
    <p:sldId id="442" r:id="rId11"/>
    <p:sldId id="286" r:id="rId12"/>
    <p:sldId id="443" r:id="rId13"/>
    <p:sldId id="352" r:id="rId14"/>
    <p:sldId id="353" r:id="rId15"/>
    <p:sldId id="447" r:id="rId16"/>
    <p:sldId id="359" r:id="rId17"/>
    <p:sldId id="302" r:id="rId18"/>
    <p:sldId id="406" r:id="rId19"/>
    <p:sldId id="303" r:id="rId20"/>
    <p:sldId id="363" r:id="rId21"/>
    <p:sldId id="306" r:id="rId22"/>
    <p:sldId id="374" r:id="rId23"/>
    <p:sldId id="408" r:id="rId24"/>
    <p:sldId id="437" r:id="rId25"/>
    <p:sldId id="445" r:id="rId26"/>
    <p:sldId id="409" r:id="rId27"/>
    <p:sldId id="411" r:id="rId28"/>
    <p:sldId id="310" r:id="rId29"/>
    <p:sldId id="410" r:id="rId30"/>
    <p:sldId id="317" r:id="rId31"/>
    <p:sldId id="312" r:id="rId32"/>
    <p:sldId id="320" r:id="rId33"/>
    <p:sldId id="315" r:id="rId34"/>
    <p:sldId id="319" r:id="rId35"/>
    <p:sldId id="341" r:id="rId36"/>
    <p:sldId id="323" r:id="rId37"/>
    <p:sldId id="412" r:id="rId38"/>
    <p:sldId id="324" r:id="rId39"/>
    <p:sldId id="446" r:id="rId40"/>
    <p:sldId id="334" r:id="rId41"/>
    <p:sldId id="333" r:id="rId42"/>
    <p:sldId id="414" r:id="rId43"/>
    <p:sldId id="415" r:id="rId44"/>
    <p:sldId id="370" r:id="rId45"/>
    <p:sldId id="326" r:id="rId46"/>
    <p:sldId id="327" r:id="rId47"/>
    <p:sldId id="417" r:id="rId48"/>
    <p:sldId id="330" r:id="rId49"/>
    <p:sldId id="331" r:id="rId50"/>
    <p:sldId id="419" r:id="rId51"/>
    <p:sldId id="435" r:id="rId52"/>
    <p:sldId id="335" r:id="rId53"/>
    <p:sldId id="418" r:id="rId54"/>
    <p:sldId id="337" r:id="rId55"/>
    <p:sldId id="423" r:id="rId56"/>
    <p:sldId id="424" r:id="rId57"/>
    <p:sldId id="425" r:id="rId58"/>
    <p:sldId id="369" r:id="rId59"/>
    <p:sldId id="336" r:id="rId60"/>
    <p:sldId id="372" r:id="rId61"/>
    <p:sldId id="338" r:id="rId62"/>
    <p:sldId id="339" r:id="rId63"/>
    <p:sldId id="340" r:id="rId64"/>
    <p:sldId id="294" r:id="rId65"/>
    <p:sldId id="365" r:id="rId66"/>
    <p:sldId id="342" r:id="rId67"/>
    <p:sldId id="343" r:id="rId68"/>
    <p:sldId id="396" r:id="rId69"/>
    <p:sldId id="344" r:id="rId70"/>
    <p:sldId id="345" r:id="rId71"/>
    <p:sldId id="346" r:id="rId72"/>
    <p:sldId id="347" r:id="rId73"/>
    <p:sldId id="348" r:id="rId74"/>
    <p:sldId id="349" r:id="rId75"/>
    <p:sldId id="375" r:id="rId76"/>
    <p:sldId id="376" r:id="rId77"/>
    <p:sldId id="385" r:id="rId78"/>
    <p:sldId id="386" r:id="rId79"/>
    <p:sldId id="350" r:id="rId80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57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presProps" Target="presProps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D48112-0A11-4F67-8D6F-148F9B9307CA}" type="datetimeFigureOut">
              <a:rPr lang="tr-TR" smtClean="0"/>
              <a:t>19.02.2025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B2D707-FDE8-47E4-BF8B-0AB3DD8BD47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500840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2D707-FDE8-47E4-BF8B-0AB3DD8BD47E}" type="slidenum">
              <a:rPr lang="tr-TR" smtClean="0"/>
              <a:t>62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13237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19.02.2025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19.02.2025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19.02.2025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19.02.2025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19.02.2025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19.02.2025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19.02.2025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19.02.2025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19.02.2025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19.02.2025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19.02.2025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720DD-5B6D-40BF-8493-A6B52D484E6B}" type="datetimeFigureOut">
              <a:rPr lang="tr-TR" smtClean="0"/>
              <a:t>19.02.2025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4.pn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b="1" dirty="0" err="1">
                <a:solidFill>
                  <a:srgbClr val="FF0000"/>
                </a:solidFill>
              </a:rPr>
              <a:t>Romatoid</a:t>
            </a:r>
            <a:r>
              <a:rPr lang="tr-TR" b="1" dirty="0">
                <a:solidFill>
                  <a:srgbClr val="FF0000"/>
                </a:solidFill>
              </a:rPr>
              <a:t> </a:t>
            </a:r>
            <a:r>
              <a:rPr lang="tr-TR" b="1" dirty="0" err="1">
                <a:solidFill>
                  <a:srgbClr val="FF0000"/>
                </a:solidFill>
              </a:rPr>
              <a:t>Artrit</a:t>
            </a:r>
            <a:r>
              <a:rPr lang="tr-TR" b="1" dirty="0">
                <a:solidFill>
                  <a:srgbClr val="FF0000"/>
                </a:solidFill>
              </a:rPr>
              <a:t> (RA)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dirty="0">
                <a:solidFill>
                  <a:schemeClr val="accent5"/>
                </a:solidFill>
              </a:rPr>
              <a:t>Dr. Osman CÜRE</a:t>
            </a:r>
          </a:p>
        </p:txBody>
      </p:sp>
    </p:spTree>
    <p:extLst>
      <p:ext uri="{BB962C8B-B14F-4D97-AF65-F5344CB8AC3E}">
        <p14:creationId xmlns:p14="http://schemas.microsoft.com/office/powerpoint/2010/main" val="24384144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8B5B50FB-7436-651B-EC9E-37F26AEB4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200" dirty="0">
                <a:solidFill>
                  <a:srgbClr val="FF0000"/>
                </a:solidFill>
              </a:rPr>
              <a:t>RA Gelişimini Engellemek İçin Yapılabilecekler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A514E605-2C48-8983-A314-228E5202DA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Sigarayı kesmek</a:t>
            </a:r>
          </a:p>
          <a:p>
            <a:r>
              <a:rPr lang="tr-TR" dirty="0"/>
              <a:t>İdeal kiloyu sürdürmek</a:t>
            </a:r>
          </a:p>
          <a:p>
            <a:r>
              <a:rPr lang="tr-TR" dirty="0"/>
              <a:t>Sağlıklı diyet</a:t>
            </a:r>
          </a:p>
          <a:p>
            <a:r>
              <a:rPr lang="tr-TR" dirty="0"/>
              <a:t>Düzenli fiziksel aktivite</a:t>
            </a:r>
          </a:p>
          <a:p>
            <a:r>
              <a:rPr lang="tr-TR" dirty="0"/>
              <a:t>Sağlıklı diş hijyeni</a:t>
            </a:r>
          </a:p>
          <a:p>
            <a:r>
              <a:rPr lang="tr-TR" dirty="0"/>
              <a:t>Solunum yollarına zarar verecek </a:t>
            </a:r>
            <a:r>
              <a:rPr lang="tr-TR" dirty="0" err="1"/>
              <a:t>inhalerlere</a:t>
            </a:r>
            <a:r>
              <a:rPr lang="tr-TR" dirty="0"/>
              <a:t> maruz kalmamak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983418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</a:rPr>
              <a:t>Patogenez-1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400" dirty="0"/>
              <a:t>Nedeni tam bilinmiyor.</a:t>
            </a:r>
          </a:p>
          <a:p>
            <a:r>
              <a:rPr lang="tr-TR" sz="2400" b="1" dirty="0"/>
              <a:t>Genetik yatkınlığı olan kişide çevresel faktörlerin bilinmeyen patojen/antijenle karşılaşma sonucunda  devam eden immünolojik süreç sonucunda  oluştuğu  düşünülmektedir</a:t>
            </a:r>
            <a:r>
              <a:rPr lang="tr-TR" sz="2400" dirty="0"/>
              <a:t>.</a:t>
            </a:r>
          </a:p>
          <a:p>
            <a:r>
              <a:rPr lang="tr-TR" sz="2400" dirty="0"/>
              <a:t>Hastalığın ana özelliği kronik </a:t>
            </a:r>
            <a:r>
              <a:rPr lang="tr-TR" sz="2400" dirty="0" err="1"/>
              <a:t>sinovyit</a:t>
            </a:r>
            <a:r>
              <a:rPr lang="tr-TR" sz="2400" dirty="0"/>
              <a:t> ve eklem hasarıdır.</a:t>
            </a:r>
          </a:p>
          <a:p>
            <a:r>
              <a:rPr lang="tr-TR" sz="2400" dirty="0" err="1"/>
              <a:t>Sinoviyal</a:t>
            </a:r>
            <a:r>
              <a:rPr lang="tr-TR" sz="2400" dirty="0"/>
              <a:t> dokuda yoğun hücre infiltrasyonu vardır.</a:t>
            </a:r>
          </a:p>
          <a:p>
            <a:r>
              <a:rPr lang="tr-TR" sz="2400" dirty="0"/>
              <a:t>Tedavi edilmeyen RA ciddi eklem deformitesi yapar.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2267C99B-D94D-8DFB-4806-F1D0F73DA2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725144"/>
            <a:ext cx="3321546" cy="2002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25705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C651FA47-5E31-DE22-A15B-BB7E7D575F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</a:rPr>
              <a:t>Patogenez-2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CDFCC587-9B04-D819-BFFC-957C07C30B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RA’da</a:t>
            </a:r>
            <a:r>
              <a:rPr lang="tr-TR" dirty="0"/>
              <a:t> </a:t>
            </a:r>
            <a:r>
              <a:rPr lang="tr-TR" dirty="0" err="1"/>
              <a:t>sinovite</a:t>
            </a:r>
            <a:r>
              <a:rPr lang="tr-TR" dirty="0"/>
              <a:t> bağlı hipertrofi, </a:t>
            </a:r>
            <a:r>
              <a:rPr lang="tr-TR" dirty="0" err="1"/>
              <a:t>pannusa</a:t>
            </a:r>
            <a:r>
              <a:rPr lang="tr-TR" dirty="0"/>
              <a:t> ilerler.</a:t>
            </a:r>
          </a:p>
          <a:p>
            <a:r>
              <a:rPr lang="tr-TR" dirty="0"/>
              <a:t>Erken dönemde kemik ve kıkırdak harabiyeti (</a:t>
            </a:r>
            <a:r>
              <a:rPr lang="tr-TR" dirty="0" err="1"/>
              <a:t>erezyon</a:t>
            </a:r>
            <a:r>
              <a:rPr lang="tr-TR" dirty="0"/>
              <a:t>) yol açar.</a:t>
            </a:r>
          </a:p>
          <a:p>
            <a:r>
              <a:rPr lang="tr-TR" dirty="0" err="1"/>
              <a:t>Effüzyon</a:t>
            </a:r>
            <a:r>
              <a:rPr lang="tr-TR" dirty="0"/>
              <a:t> gelişimi  ve inflamasyon ilerleyince son evre eklemde ankiloz gelişir.</a:t>
            </a:r>
          </a:p>
        </p:txBody>
      </p:sp>
    </p:spTree>
    <p:extLst>
      <p:ext uri="{BB962C8B-B14F-4D97-AF65-F5344CB8AC3E}">
        <p14:creationId xmlns:p14="http://schemas.microsoft.com/office/powerpoint/2010/main" val="17311520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938" y="1042988"/>
            <a:ext cx="7096125" cy="477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17310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4913" y="990600"/>
            <a:ext cx="6734175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08984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>
            <a:extLst>
              <a:ext uri="{FF2B5EF4-FFF2-40B4-BE49-F238E27FC236}">
                <a16:creationId xmlns:a16="http://schemas.microsoft.com/office/drawing/2014/main" id="{3A96CA42-30CC-AE89-10FD-985A12D0B2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176212"/>
            <a:ext cx="7886700" cy="6505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0380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981075"/>
            <a:ext cx="6787083" cy="489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54127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>
                <a:solidFill>
                  <a:srgbClr val="FF0000"/>
                </a:solidFill>
              </a:rPr>
              <a:t>KLİNİK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4CBEAB86-0B7A-A702-67B0-D68D503A075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490" y="1600200"/>
            <a:ext cx="696302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48988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8578652F-3EE0-8755-10F6-CDEB33C525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</a:rPr>
              <a:t>HİKAYE</a:t>
            </a:r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id="{E953A55D-C08E-01AB-9DBA-73636451546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62835" y="1628800"/>
            <a:ext cx="7818330" cy="4525963"/>
          </a:xfrm>
        </p:spPr>
      </p:pic>
    </p:spTree>
    <p:extLst>
      <p:ext uri="{BB962C8B-B14F-4D97-AF65-F5344CB8AC3E}">
        <p14:creationId xmlns:p14="http://schemas.microsoft.com/office/powerpoint/2010/main" val="30755682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RA Başlangıç Şekilleri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tr-TR" sz="2400" dirty="0"/>
          </a:p>
          <a:p>
            <a:r>
              <a:rPr lang="tr-TR" sz="2400" dirty="0"/>
              <a:t>Yavaş ve sinsi %65-70 (aylar )</a:t>
            </a:r>
          </a:p>
          <a:p>
            <a:r>
              <a:rPr lang="tr-TR" sz="2400" dirty="0" err="1"/>
              <a:t>Subakut</a:t>
            </a:r>
            <a:r>
              <a:rPr lang="tr-TR" sz="2400" dirty="0"/>
              <a:t> %15-20 (haftalar)</a:t>
            </a:r>
          </a:p>
          <a:p>
            <a:r>
              <a:rPr lang="tr-TR" sz="2400" dirty="0"/>
              <a:t>Akut %8-15 (günler)</a:t>
            </a:r>
          </a:p>
          <a:p>
            <a:pPr>
              <a:buFont typeface="Wingdings" pitchFamily="2" charset="2"/>
              <a:buChar char="Ø"/>
            </a:pPr>
            <a:r>
              <a:rPr lang="tr-TR" sz="2400" dirty="0" err="1"/>
              <a:t>Poliartrit</a:t>
            </a:r>
            <a:r>
              <a:rPr lang="tr-TR" sz="2400" dirty="0"/>
              <a:t> (&gt;5 eklem tutulumu)</a:t>
            </a:r>
          </a:p>
          <a:p>
            <a:pPr>
              <a:buFont typeface="Wingdings" pitchFamily="2" charset="2"/>
              <a:buChar char="Ø"/>
            </a:pPr>
            <a:r>
              <a:rPr lang="tr-TR" sz="2400" dirty="0"/>
              <a:t>Mono, </a:t>
            </a:r>
            <a:r>
              <a:rPr lang="tr-TR" sz="2400" dirty="0" err="1"/>
              <a:t>oligoartrit</a:t>
            </a:r>
            <a:r>
              <a:rPr lang="tr-TR" sz="2400" dirty="0"/>
              <a:t> (2-4 eklem)</a:t>
            </a:r>
          </a:p>
          <a:p>
            <a:pPr>
              <a:buFont typeface="Wingdings" pitchFamily="2" charset="2"/>
              <a:buChar char="Ø"/>
            </a:pPr>
            <a:r>
              <a:rPr lang="tr-TR" sz="2400" dirty="0" err="1"/>
              <a:t>Migratuvar</a:t>
            </a:r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1318138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</a:rPr>
              <a:t>Tanım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tr-TR" sz="2400" dirty="0">
                <a:solidFill>
                  <a:srgbClr val="FF0000"/>
                </a:solidFill>
              </a:rPr>
              <a:t>Tanım: </a:t>
            </a:r>
            <a:r>
              <a:rPr lang="tr-TR" sz="2400" dirty="0"/>
              <a:t>En az bir eklemi tutan, kronikleşme veya yapısal hasar geliştirme riski taşıyan ( </a:t>
            </a:r>
            <a:r>
              <a:rPr lang="tr-TR" sz="2400" dirty="0" err="1"/>
              <a:t>immünsüpresif</a:t>
            </a:r>
            <a:r>
              <a:rPr lang="tr-TR" sz="2400" dirty="0"/>
              <a:t> ilaç başlanmasını gerektiren) </a:t>
            </a:r>
            <a:r>
              <a:rPr lang="tr-TR" sz="2400" dirty="0" err="1"/>
              <a:t>sinoviyal</a:t>
            </a:r>
            <a:r>
              <a:rPr lang="tr-TR" sz="2400" dirty="0"/>
              <a:t> dokudan başlayıp eklem ve çevresindeki dokuları da etkileyen inflamatuar artrittir.</a:t>
            </a:r>
          </a:p>
          <a:p>
            <a:r>
              <a:rPr lang="tr-TR" sz="2400" dirty="0">
                <a:solidFill>
                  <a:srgbClr val="FF0000"/>
                </a:solidFill>
              </a:rPr>
              <a:t>Tedavi edilmediğinde uzun dönemdeki komplikasyonları</a:t>
            </a:r>
          </a:p>
          <a:p>
            <a:pPr marL="514350" indent="-514350">
              <a:buFont typeface="+mj-lt"/>
              <a:buAutoNum type="romanUcPeriod"/>
            </a:pPr>
            <a:r>
              <a:rPr lang="tr-TR" sz="2400" dirty="0"/>
              <a:t>Yaşam kalitesinde azalma</a:t>
            </a:r>
          </a:p>
          <a:p>
            <a:pPr marL="514350" indent="-514350">
              <a:buFont typeface="+mj-lt"/>
              <a:buAutoNum type="romanUcPeriod"/>
            </a:pPr>
            <a:r>
              <a:rPr lang="tr-TR" sz="2400" dirty="0"/>
              <a:t>Kronik hastalık gelişimi(KVH, akciğer </a:t>
            </a:r>
            <a:r>
              <a:rPr lang="tr-TR" sz="2400" dirty="0" err="1"/>
              <a:t>hast</a:t>
            </a:r>
            <a:r>
              <a:rPr lang="tr-TR" sz="2400" dirty="0"/>
              <a:t>., lenfoma..)</a:t>
            </a:r>
          </a:p>
          <a:p>
            <a:pPr marL="514350" indent="-514350">
              <a:buFont typeface="+mj-lt"/>
              <a:buAutoNum type="romanUcPeriod"/>
            </a:pPr>
            <a:r>
              <a:rPr lang="tr-TR" sz="2400" dirty="0"/>
              <a:t>Bedensel ve iş gücü kaybı</a:t>
            </a:r>
          </a:p>
          <a:p>
            <a:pPr marL="514350" indent="-514350">
              <a:buFont typeface="+mj-lt"/>
              <a:buAutoNum type="romanUcPeriod"/>
            </a:pPr>
            <a:r>
              <a:rPr lang="tr-TR" sz="2400" dirty="0"/>
              <a:t>Eklem cerrahi müdahale </a:t>
            </a:r>
          </a:p>
          <a:p>
            <a:pPr marL="514350" indent="-514350">
              <a:buFont typeface="+mj-lt"/>
              <a:buAutoNum type="romanUcPeriod"/>
            </a:pPr>
            <a:r>
              <a:rPr lang="tr-TR" sz="2400" dirty="0"/>
              <a:t>Ekonomik yük artışı</a:t>
            </a:r>
          </a:p>
          <a:p>
            <a:pPr marL="514350" indent="-514350">
              <a:buFont typeface="+mj-lt"/>
              <a:buAutoNum type="romanUcPeriod"/>
            </a:pPr>
            <a:r>
              <a:rPr lang="tr-TR" sz="2400" dirty="0"/>
              <a:t>Artmış mortalite(KVH, akciğer tutulumu, kanser gelişimi )</a:t>
            </a:r>
          </a:p>
          <a:p>
            <a:pPr marL="514350" indent="-514350">
              <a:buFont typeface="+mj-lt"/>
              <a:buAutoNum type="romanUcPeriod"/>
            </a:pPr>
            <a:endParaRPr lang="tr-TR" sz="24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tr-TR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50317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RA Başlangıç Şekilleri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sz="2400" b="1" dirty="0">
                <a:solidFill>
                  <a:srgbClr val="FF0000"/>
                </a:solidFill>
              </a:rPr>
              <a:t>Daha nadir</a:t>
            </a:r>
          </a:p>
          <a:p>
            <a:r>
              <a:rPr lang="tr-TR" sz="2400" dirty="0" err="1"/>
              <a:t>Palindromik</a:t>
            </a:r>
            <a:r>
              <a:rPr lang="tr-TR" sz="2400" dirty="0"/>
              <a:t> romatizma (ataklar şeklinde)</a:t>
            </a:r>
          </a:p>
          <a:p>
            <a:r>
              <a:rPr lang="tr-TR" sz="2400" dirty="0" err="1"/>
              <a:t>Poliartralji</a:t>
            </a:r>
            <a:r>
              <a:rPr lang="tr-TR" sz="2400" dirty="0"/>
              <a:t>, </a:t>
            </a:r>
            <a:r>
              <a:rPr lang="tr-TR" sz="2400" dirty="0" err="1"/>
              <a:t>polimyalji</a:t>
            </a:r>
            <a:endParaRPr lang="tr-TR" sz="2400" dirty="0"/>
          </a:p>
          <a:p>
            <a:r>
              <a:rPr lang="tr-TR" sz="2400" dirty="0" err="1"/>
              <a:t>Tenosinovit</a:t>
            </a:r>
            <a:r>
              <a:rPr lang="tr-TR" sz="2400" dirty="0"/>
              <a:t>, </a:t>
            </a:r>
            <a:r>
              <a:rPr lang="tr-TR" sz="2400" dirty="0" err="1"/>
              <a:t>subkutan</a:t>
            </a:r>
            <a:r>
              <a:rPr lang="tr-TR" sz="2400" dirty="0"/>
              <a:t> nodül</a:t>
            </a:r>
          </a:p>
          <a:p>
            <a:r>
              <a:rPr lang="tr-TR" sz="2400" dirty="0"/>
              <a:t>R3SPE (</a:t>
            </a:r>
            <a:r>
              <a:rPr lang="tr-TR" sz="2400" dirty="0" err="1"/>
              <a:t>remmiting</a:t>
            </a:r>
            <a:r>
              <a:rPr lang="tr-TR" sz="2400" dirty="0"/>
              <a:t> </a:t>
            </a:r>
            <a:r>
              <a:rPr lang="tr-TR" sz="2400" dirty="0" err="1"/>
              <a:t>seronegatif</a:t>
            </a:r>
            <a:r>
              <a:rPr lang="tr-TR" sz="2400" dirty="0"/>
              <a:t> simetrik </a:t>
            </a:r>
            <a:r>
              <a:rPr lang="tr-TR" sz="2400" dirty="0" err="1"/>
              <a:t>sinovit</a:t>
            </a:r>
            <a:r>
              <a:rPr lang="tr-TR" sz="2400" dirty="0"/>
              <a:t> </a:t>
            </a:r>
            <a:r>
              <a:rPr lang="tr-TR" sz="2400" dirty="0" err="1"/>
              <a:t>pitting</a:t>
            </a:r>
            <a:r>
              <a:rPr lang="tr-TR" sz="2400" dirty="0"/>
              <a:t> ödem)</a:t>
            </a:r>
          </a:p>
          <a:p>
            <a:r>
              <a:rPr lang="tr-TR" sz="2400" dirty="0"/>
              <a:t>Sistemik tutulum (ateş, </a:t>
            </a:r>
            <a:r>
              <a:rPr lang="tr-TR" sz="2400" dirty="0" err="1"/>
              <a:t>plörezi</a:t>
            </a:r>
            <a:r>
              <a:rPr lang="tr-TR" sz="2400" dirty="0"/>
              <a:t>, İAH, </a:t>
            </a:r>
            <a:r>
              <a:rPr lang="tr-TR" sz="2400" dirty="0" err="1"/>
              <a:t>organomegali</a:t>
            </a:r>
            <a:r>
              <a:rPr lang="tr-TR" sz="2400" dirty="0"/>
              <a:t> vs.)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9080354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975" y="990600"/>
            <a:ext cx="725805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32906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509588"/>
            <a:ext cx="8801100" cy="583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45237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16728EA-9A9F-60FF-D362-1106F7854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Fizik Muayene</a:t>
            </a:r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id="{CB552ACB-B30B-5260-0A5C-6B2502D092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7097" y="1600200"/>
            <a:ext cx="7469806" cy="4525963"/>
          </a:xfrm>
        </p:spPr>
      </p:pic>
    </p:spTree>
    <p:extLst>
      <p:ext uri="{BB962C8B-B14F-4D97-AF65-F5344CB8AC3E}">
        <p14:creationId xmlns:p14="http://schemas.microsoft.com/office/powerpoint/2010/main" val="17600315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B48A72E-1597-5DDC-8C32-4160C87F5F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Fizik muayene</a:t>
            </a:r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id="{6078F81C-37D0-A2FE-102E-945B70CCFB2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92080" y="1628800"/>
            <a:ext cx="2624674" cy="4525963"/>
          </a:xfr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9E31AC18-BD65-0938-11A0-95E8725784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996306"/>
            <a:ext cx="4562475" cy="3790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0991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19C5FE5A-F5DE-39E0-FDBB-5A5833972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</a:rPr>
              <a:t>Fizik Muayene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386B579A-ADD9-965B-0C0B-6ABFC188B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DİF </a:t>
            </a:r>
          </a:p>
          <a:p>
            <a:r>
              <a:rPr lang="tr-TR" dirty="0" err="1"/>
              <a:t>Torakal</a:t>
            </a:r>
            <a:r>
              <a:rPr lang="tr-TR" dirty="0"/>
              <a:t>, </a:t>
            </a:r>
          </a:p>
          <a:p>
            <a:r>
              <a:rPr lang="tr-TR" dirty="0"/>
              <a:t>Lomber</a:t>
            </a:r>
          </a:p>
          <a:p>
            <a:r>
              <a:rPr lang="tr-TR" dirty="0" err="1"/>
              <a:t>Sakroiliak</a:t>
            </a:r>
            <a:r>
              <a:rPr lang="tr-TR" dirty="0"/>
              <a:t> eklem tutulumu beklenmez.</a:t>
            </a:r>
          </a:p>
        </p:txBody>
      </p:sp>
    </p:spTree>
    <p:extLst>
      <p:ext uri="{BB962C8B-B14F-4D97-AF65-F5344CB8AC3E}">
        <p14:creationId xmlns:p14="http://schemas.microsoft.com/office/powerpoint/2010/main" val="24519156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B2B5853-1C60-4DC1-492E-7F1C670D1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Fizik Muayene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E69E31A3-7903-710C-0A83-145D68D7FA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800" dirty="0"/>
              <a:t>Ayak parmaklarında pençeleşme, Pes </a:t>
            </a:r>
            <a:r>
              <a:rPr lang="tr-TR" sz="2800" dirty="0" err="1"/>
              <a:t>planus</a:t>
            </a:r>
            <a:endParaRPr lang="tr-TR" sz="2800" dirty="0"/>
          </a:p>
          <a:p>
            <a:r>
              <a:rPr lang="tr-TR" sz="2800" dirty="0" err="1"/>
              <a:t>Valgus</a:t>
            </a:r>
            <a:r>
              <a:rPr lang="tr-TR" sz="2800" dirty="0"/>
              <a:t> ve </a:t>
            </a:r>
            <a:r>
              <a:rPr lang="tr-TR" sz="2800" dirty="0" err="1"/>
              <a:t>Varus</a:t>
            </a:r>
            <a:r>
              <a:rPr lang="tr-TR" sz="2800" dirty="0"/>
              <a:t> deformitesi</a:t>
            </a:r>
          </a:p>
          <a:p>
            <a:r>
              <a:rPr lang="tr-TR" sz="2800" dirty="0"/>
              <a:t>Stres kırıkları, </a:t>
            </a:r>
          </a:p>
          <a:p>
            <a:r>
              <a:rPr lang="tr-TR" sz="2800" dirty="0"/>
              <a:t>Tabanlarda nasırlaşma ve </a:t>
            </a:r>
            <a:r>
              <a:rPr lang="tr-TR" sz="2800" dirty="0" err="1"/>
              <a:t>bursit</a:t>
            </a:r>
            <a:endParaRPr lang="tr-TR" sz="2800" dirty="0"/>
          </a:p>
          <a:p>
            <a:r>
              <a:rPr lang="tr-TR" sz="2800" dirty="0"/>
              <a:t>Baker kisti</a:t>
            </a:r>
          </a:p>
          <a:p>
            <a:r>
              <a:rPr lang="tr-TR" sz="2800" dirty="0"/>
              <a:t>Eklem aralıklarında daralma </a:t>
            </a:r>
          </a:p>
        </p:txBody>
      </p:sp>
    </p:spTree>
    <p:extLst>
      <p:ext uri="{BB962C8B-B14F-4D97-AF65-F5344CB8AC3E}">
        <p14:creationId xmlns:p14="http://schemas.microsoft.com/office/powerpoint/2010/main" val="28191057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>
            <a:extLst>
              <a:ext uri="{FF2B5EF4-FFF2-40B4-BE49-F238E27FC236}">
                <a16:creationId xmlns:a16="http://schemas.microsoft.com/office/drawing/2014/main" id="{90CDEA46-2A42-909E-1709-BDBA6368A3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962" y="395287"/>
            <a:ext cx="8220075" cy="6067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89211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15490"/>
            <a:ext cx="3457575" cy="656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5490"/>
            <a:ext cx="3219450" cy="2233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5" y="2348880"/>
            <a:ext cx="3168352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492005"/>
            <a:ext cx="3312367" cy="230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137433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>
            <a:extLst>
              <a:ext uri="{FF2B5EF4-FFF2-40B4-BE49-F238E27FC236}">
                <a16:creationId xmlns:a16="http://schemas.microsoft.com/office/drawing/2014/main" id="{4DDD6672-286C-4554-017F-94ECD15F42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647700"/>
            <a:ext cx="8667750" cy="5562600"/>
          </a:xfrm>
          <a:prstGeom prst="rect">
            <a:avLst/>
          </a:prstGeom>
        </p:spPr>
      </p:pic>
      <p:sp>
        <p:nvSpPr>
          <p:cNvPr id="7" name="Metin kutusu 6">
            <a:extLst>
              <a:ext uri="{FF2B5EF4-FFF2-40B4-BE49-F238E27FC236}">
                <a16:creationId xmlns:a16="http://schemas.microsoft.com/office/drawing/2014/main" id="{ED8E8F44-6268-F0A8-4612-CF405EDC908F}"/>
              </a:ext>
            </a:extLst>
          </p:cNvPr>
          <p:cNvSpPr txBox="1"/>
          <p:nvPr/>
        </p:nvSpPr>
        <p:spPr>
          <a:xfrm>
            <a:off x="4788024" y="6237962"/>
            <a:ext cx="39215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200" dirty="0" err="1"/>
              <a:t>İnterosseoz</a:t>
            </a:r>
            <a:r>
              <a:rPr lang="tr-TR" sz="1200" dirty="0"/>
              <a:t> kas atrofisine bağlı parmakların </a:t>
            </a:r>
            <a:r>
              <a:rPr lang="tr-TR" sz="1200" dirty="0" err="1"/>
              <a:t>yapışıklığ</a:t>
            </a:r>
            <a:r>
              <a:rPr lang="tr-TR" sz="1200" dirty="0"/>
              <a:t>: ızgara</a:t>
            </a:r>
          </a:p>
        </p:txBody>
      </p:sp>
    </p:spTree>
    <p:extLst>
      <p:ext uri="{BB962C8B-B14F-4D97-AF65-F5344CB8AC3E}">
        <p14:creationId xmlns:p14="http://schemas.microsoft.com/office/powerpoint/2010/main" val="4162444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1362F489-BCAA-AB97-0135-FB7D3AEFD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id="{957225C5-9617-B318-C784-F5C795A5B1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1580" y="1124744"/>
            <a:ext cx="7560840" cy="5616624"/>
          </a:xfrm>
        </p:spPr>
      </p:pic>
    </p:spTree>
    <p:extLst>
      <p:ext uri="{BB962C8B-B14F-4D97-AF65-F5344CB8AC3E}">
        <p14:creationId xmlns:p14="http://schemas.microsoft.com/office/powerpoint/2010/main" val="94243169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162050"/>
            <a:ext cx="7315200" cy="453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090296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425" y="727075"/>
            <a:ext cx="6913563" cy="5402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39742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661988"/>
            <a:ext cx="4464496" cy="553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Resim 2">
            <a:extLst>
              <a:ext uri="{FF2B5EF4-FFF2-40B4-BE49-F238E27FC236}">
                <a16:creationId xmlns:a16="http://schemas.microsoft.com/office/drawing/2014/main" id="{6CE00740-3F0A-4836-2D68-98F52E6025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4048" y="764704"/>
            <a:ext cx="3845619" cy="51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96053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196751"/>
            <a:ext cx="3312368" cy="5112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0282735F-58F0-7A1C-A25F-B40AE88CE3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26726" y="1769615"/>
            <a:ext cx="5112569" cy="3966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757917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12776"/>
            <a:ext cx="3124200" cy="160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2263" y="1124744"/>
            <a:ext cx="4600575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05064"/>
            <a:ext cx="3924300" cy="260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412" y="3795514"/>
            <a:ext cx="3724275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497925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76275"/>
            <a:ext cx="4095551" cy="550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676274"/>
            <a:ext cx="3816424" cy="5128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309230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>
                <a:solidFill>
                  <a:srgbClr val="FF0000"/>
                </a:solidFill>
              </a:rPr>
              <a:t>Ekstraartiküler</a:t>
            </a:r>
            <a:r>
              <a:rPr lang="tr-TR" dirty="0">
                <a:solidFill>
                  <a:srgbClr val="FF0000"/>
                </a:solidFill>
              </a:rPr>
              <a:t> Tutulum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243611"/>
          </a:xfrm>
        </p:spPr>
        <p:txBody>
          <a:bodyPr>
            <a:normAutofit/>
          </a:bodyPr>
          <a:lstStyle/>
          <a:p>
            <a:r>
              <a:rPr lang="tr-TR" sz="2400" dirty="0"/>
              <a:t>RA hastalarının %40’ında</a:t>
            </a:r>
          </a:p>
          <a:p>
            <a:r>
              <a:rPr lang="tr-TR" sz="2400" dirty="0"/>
              <a:t>K=E</a:t>
            </a:r>
          </a:p>
          <a:p>
            <a:r>
              <a:rPr lang="tr-TR" sz="2400" dirty="0"/>
              <a:t>Herhangi bir yaşta başlayabilir</a:t>
            </a:r>
          </a:p>
          <a:p>
            <a:r>
              <a:rPr lang="tr-TR" sz="2400" dirty="0"/>
              <a:t>RF/Anti-CCP poz/ sigara içen</a:t>
            </a:r>
            <a:r>
              <a:rPr lang="tr-TR" sz="2400" dirty="0">
                <a:latin typeface="Calibri"/>
                <a:cs typeface="Calibri"/>
              </a:rPr>
              <a:t>↑/HLA DRB1*04</a:t>
            </a:r>
          </a:p>
          <a:p>
            <a:r>
              <a:rPr lang="tr-TR" sz="2400" dirty="0">
                <a:latin typeface="Calibri"/>
                <a:cs typeface="Calibri"/>
              </a:rPr>
              <a:t>Kötü </a:t>
            </a:r>
            <a:r>
              <a:rPr lang="tr-TR" sz="2400" dirty="0" err="1">
                <a:latin typeface="Calibri"/>
                <a:cs typeface="Calibri"/>
              </a:rPr>
              <a:t>prognoz</a:t>
            </a:r>
            <a:r>
              <a:rPr lang="tr-TR" sz="2400" dirty="0">
                <a:latin typeface="Calibri"/>
                <a:cs typeface="Calibri"/>
              </a:rPr>
              <a:t> göstergesi</a:t>
            </a:r>
            <a:endParaRPr lang="tr-TR" sz="2400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84BA663E-B6C4-4B6D-7E03-A4CE613384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284984"/>
            <a:ext cx="4618856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748802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>
            <a:extLst>
              <a:ext uri="{FF2B5EF4-FFF2-40B4-BE49-F238E27FC236}">
                <a16:creationId xmlns:a16="http://schemas.microsoft.com/office/drawing/2014/main" id="{751AD68C-6FFB-DD95-2CA9-E5C079879E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75" y="657225"/>
            <a:ext cx="8629650" cy="5543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15759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</a:rPr>
              <a:t>Romatoid Nodül-1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400" dirty="0" err="1"/>
              <a:t>Romatoid</a:t>
            </a:r>
            <a:r>
              <a:rPr lang="tr-TR" sz="2400" dirty="0"/>
              <a:t> nodül merkezde nekroz alanı ve onu çevreleyen </a:t>
            </a:r>
            <a:r>
              <a:rPr lang="tr-TR" sz="2400" dirty="0" err="1"/>
              <a:t>inflamatuar</a:t>
            </a:r>
            <a:r>
              <a:rPr lang="tr-TR" sz="2400" dirty="0"/>
              <a:t> hücreler ve </a:t>
            </a:r>
            <a:r>
              <a:rPr lang="tr-TR" sz="2400" dirty="0" err="1"/>
              <a:t>fibroblast</a:t>
            </a:r>
            <a:r>
              <a:rPr lang="tr-TR" sz="2400" dirty="0"/>
              <a:t> kümeleridir.</a:t>
            </a:r>
          </a:p>
          <a:p>
            <a:r>
              <a:rPr lang="tr-TR" sz="2400" dirty="0"/>
              <a:t>Genelde </a:t>
            </a:r>
            <a:r>
              <a:rPr lang="tr-TR" sz="2400" dirty="0" err="1"/>
              <a:t>periosta</a:t>
            </a:r>
            <a:r>
              <a:rPr lang="tr-TR" sz="2400" dirty="0"/>
              <a:t> yapışık, sert ve ağrısız, mobil</a:t>
            </a:r>
          </a:p>
          <a:p>
            <a:r>
              <a:rPr lang="tr-TR" sz="2400" dirty="0"/>
              <a:t>RF+ hastalarda sık</a:t>
            </a:r>
          </a:p>
          <a:p>
            <a:r>
              <a:rPr lang="tr-TR" sz="2400" dirty="0" err="1"/>
              <a:t>Ekstansör</a:t>
            </a:r>
            <a:r>
              <a:rPr lang="tr-TR" sz="2400" dirty="0"/>
              <a:t> yük teması olan yüzlerde</a:t>
            </a:r>
          </a:p>
          <a:p>
            <a:pPr>
              <a:buFont typeface="Wingdings" pitchFamily="2" charset="2"/>
              <a:buChar char="Ø"/>
            </a:pPr>
            <a:r>
              <a:rPr lang="tr-TR" sz="2400" dirty="0"/>
              <a:t>Dirsek</a:t>
            </a:r>
          </a:p>
          <a:p>
            <a:pPr>
              <a:buFont typeface="Wingdings" pitchFamily="2" charset="2"/>
              <a:buChar char="Ø"/>
            </a:pPr>
            <a:r>
              <a:rPr lang="tr-TR" sz="2400" dirty="0" err="1"/>
              <a:t>Sakrum</a:t>
            </a:r>
            <a:endParaRPr lang="tr-TR" sz="2400" dirty="0"/>
          </a:p>
          <a:p>
            <a:pPr>
              <a:buFont typeface="Wingdings" pitchFamily="2" charset="2"/>
              <a:buChar char="Ø"/>
            </a:pPr>
            <a:r>
              <a:rPr lang="tr-TR" sz="2400" dirty="0" err="1"/>
              <a:t>Aşil</a:t>
            </a:r>
            <a:endParaRPr lang="tr-TR" sz="2400" dirty="0"/>
          </a:p>
          <a:p>
            <a:pPr>
              <a:buFont typeface="Wingdings" pitchFamily="2" charset="2"/>
              <a:buChar char="Ø"/>
            </a:pPr>
            <a:r>
              <a:rPr lang="tr-TR" sz="2400" dirty="0" err="1"/>
              <a:t>Oksiput</a:t>
            </a:r>
            <a:endParaRPr lang="tr-TR" sz="2400" dirty="0"/>
          </a:p>
          <a:p>
            <a:pPr>
              <a:buFont typeface="Wingdings" pitchFamily="2" charset="2"/>
              <a:buChar char="Ø"/>
            </a:pPr>
            <a:r>
              <a:rPr lang="tr-TR" sz="2400" dirty="0"/>
              <a:t>İç organlarda (akciğer </a:t>
            </a:r>
            <a:r>
              <a:rPr lang="tr-TR" sz="2400" dirty="0" err="1"/>
              <a:t>vs</a:t>
            </a:r>
            <a:r>
              <a:rPr lang="tr-TR" sz="2400" dirty="0"/>
              <a:t>)</a:t>
            </a:r>
          </a:p>
          <a:p>
            <a:pPr>
              <a:buFont typeface="Wingdings" pitchFamily="2" charset="2"/>
              <a:buChar char="Ø"/>
            </a:pPr>
            <a:endParaRPr lang="tr-TR" sz="2400" dirty="0"/>
          </a:p>
          <a:p>
            <a:pPr>
              <a:buFont typeface="Wingdings" pitchFamily="2" charset="2"/>
              <a:buChar char="Ø"/>
            </a:pPr>
            <a:endParaRPr lang="tr-TR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140968"/>
            <a:ext cx="3624089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98963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BD317864-6519-2471-F8E0-FA7433E685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</a:rPr>
              <a:t>Romatoid nodül-2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9E651680-9926-2530-9464-207D2247E3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>
                <a:solidFill>
                  <a:schemeClr val="tx2"/>
                </a:solidFill>
              </a:rPr>
              <a:t>Subkutan</a:t>
            </a:r>
            <a:r>
              <a:rPr lang="tr-TR" dirty="0">
                <a:solidFill>
                  <a:schemeClr val="tx2"/>
                </a:solidFill>
              </a:rPr>
              <a:t> nodülün sık görüldüğü hastalar şunlar:</a:t>
            </a:r>
          </a:p>
          <a:p>
            <a:pPr marL="571500" indent="-571500">
              <a:buFont typeface="+mj-lt"/>
              <a:buAutoNum type="romanUcPeriod"/>
            </a:pPr>
            <a:r>
              <a:rPr lang="tr-TR" dirty="0"/>
              <a:t>Genelde yüksek hastalık aktivitesine sahiptirler</a:t>
            </a:r>
          </a:p>
          <a:p>
            <a:pPr marL="571500" indent="-571500">
              <a:buFont typeface="+mj-lt"/>
              <a:buAutoNum type="romanUcPeriod"/>
            </a:pPr>
            <a:r>
              <a:rPr lang="tr-TR" dirty="0"/>
              <a:t>Ortak epitop pozitif</a:t>
            </a:r>
          </a:p>
          <a:p>
            <a:pPr marL="571500" indent="-571500">
              <a:buFont typeface="+mj-lt"/>
              <a:buAutoNum type="romanUcPeriod"/>
            </a:pPr>
            <a:r>
              <a:rPr lang="tr-TR" dirty="0"/>
              <a:t>RF pozitif</a:t>
            </a:r>
          </a:p>
          <a:p>
            <a:pPr marL="571500" indent="-571500">
              <a:buFont typeface="+mj-lt"/>
              <a:buAutoNum type="romanUcPeriod"/>
            </a:pPr>
            <a:r>
              <a:rPr lang="tr-TR" dirty="0"/>
              <a:t>Radyografik eklem hasarı pozitif</a:t>
            </a:r>
          </a:p>
        </p:txBody>
      </p:sp>
    </p:spTree>
    <p:extLst>
      <p:ext uri="{BB962C8B-B14F-4D97-AF65-F5344CB8AC3E}">
        <p14:creationId xmlns:p14="http://schemas.microsoft.com/office/powerpoint/2010/main" val="4181867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>
            <a:extLst>
              <a:ext uri="{FF2B5EF4-FFF2-40B4-BE49-F238E27FC236}">
                <a16:creationId xmlns:a16="http://schemas.microsoft.com/office/drawing/2014/main" id="{FF9D1BD9-1BBC-A5CF-0F62-408EF65A9E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537" y="332656"/>
            <a:ext cx="8924925" cy="596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88368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4432895" cy="2526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764704"/>
            <a:ext cx="3190875" cy="2449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356992"/>
            <a:ext cx="5000625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663490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</a:rPr>
              <a:t>Romatoid </a:t>
            </a:r>
            <a:r>
              <a:rPr lang="tr-TR" dirty="0" err="1">
                <a:solidFill>
                  <a:srgbClr val="FF0000"/>
                </a:solidFill>
              </a:rPr>
              <a:t>Vaskülit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400" dirty="0" err="1"/>
              <a:t>Distal</a:t>
            </a:r>
            <a:r>
              <a:rPr lang="tr-TR" sz="2400" dirty="0"/>
              <a:t> arterit (</a:t>
            </a:r>
            <a:r>
              <a:rPr lang="tr-TR" sz="2400" dirty="0" err="1"/>
              <a:t>splinter</a:t>
            </a:r>
            <a:r>
              <a:rPr lang="tr-TR" sz="2400" dirty="0"/>
              <a:t> </a:t>
            </a:r>
            <a:r>
              <a:rPr lang="tr-TR" sz="2400" dirty="0" err="1"/>
              <a:t>hemoraji</a:t>
            </a:r>
            <a:r>
              <a:rPr lang="tr-TR" sz="2400" dirty="0"/>
              <a:t>), PAN benzeri (anevrizma yok)</a:t>
            </a:r>
          </a:p>
          <a:p>
            <a:r>
              <a:rPr lang="tr-TR" sz="2400" dirty="0" err="1"/>
              <a:t>Lökositik</a:t>
            </a:r>
            <a:r>
              <a:rPr lang="tr-TR" sz="2400" dirty="0"/>
              <a:t> </a:t>
            </a:r>
            <a:r>
              <a:rPr lang="tr-TR" sz="2400" dirty="0" err="1"/>
              <a:t>vaskülit</a:t>
            </a:r>
            <a:r>
              <a:rPr lang="tr-TR" sz="2400" dirty="0"/>
              <a:t> (</a:t>
            </a:r>
            <a:r>
              <a:rPr lang="tr-TR" sz="2400" dirty="0" err="1"/>
              <a:t>palpabl</a:t>
            </a:r>
            <a:r>
              <a:rPr lang="tr-TR" sz="2400" dirty="0"/>
              <a:t> </a:t>
            </a:r>
            <a:r>
              <a:rPr lang="tr-TR" sz="2400" dirty="0" err="1"/>
              <a:t>purpura</a:t>
            </a:r>
            <a:r>
              <a:rPr lang="tr-TR" sz="2400" dirty="0"/>
              <a:t>)</a:t>
            </a:r>
          </a:p>
          <a:p>
            <a:r>
              <a:rPr lang="tr-TR" sz="2400" dirty="0"/>
              <a:t>Cilt </a:t>
            </a:r>
            <a:r>
              <a:rPr lang="tr-TR" sz="2400" dirty="0" err="1"/>
              <a:t>ülserasyonu</a:t>
            </a:r>
            <a:r>
              <a:rPr lang="tr-TR" sz="2400" dirty="0"/>
              <a:t>, </a:t>
            </a:r>
            <a:r>
              <a:rPr lang="tr-TR" sz="2400" dirty="0" err="1"/>
              <a:t>piyoderma</a:t>
            </a:r>
            <a:r>
              <a:rPr lang="tr-TR" sz="2400" dirty="0"/>
              <a:t> </a:t>
            </a:r>
            <a:r>
              <a:rPr lang="tr-TR" sz="2400" dirty="0" err="1"/>
              <a:t>gangrenosum</a:t>
            </a:r>
            <a:endParaRPr lang="tr-TR" sz="2400" dirty="0"/>
          </a:p>
          <a:p>
            <a:r>
              <a:rPr lang="tr-TR" sz="2400" dirty="0" err="1"/>
              <a:t>Periferik</a:t>
            </a:r>
            <a:r>
              <a:rPr lang="tr-TR" sz="2400" dirty="0"/>
              <a:t> </a:t>
            </a:r>
            <a:r>
              <a:rPr lang="tr-TR" sz="2400" dirty="0" err="1"/>
              <a:t>nöropati</a:t>
            </a:r>
            <a:r>
              <a:rPr lang="tr-TR" sz="2400" dirty="0"/>
              <a:t> (duysal, motor, </a:t>
            </a:r>
            <a:r>
              <a:rPr lang="tr-TR" sz="2400" dirty="0" err="1"/>
              <a:t>mikst</a:t>
            </a:r>
            <a:r>
              <a:rPr lang="tr-TR" sz="2400" dirty="0"/>
              <a:t>)</a:t>
            </a:r>
          </a:p>
          <a:p>
            <a:r>
              <a:rPr lang="tr-TR" sz="2400" dirty="0" err="1"/>
              <a:t>Sİstemik</a:t>
            </a:r>
            <a:r>
              <a:rPr lang="tr-TR" sz="2400" dirty="0"/>
              <a:t> tutulum (akciğer </a:t>
            </a:r>
            <a:r>
              <a:rPr lang="tr-TR" sz="2400" dirty="0" err="1"/>
              <a:t>kapillerit</a:t>
            </a:r>
            <a:r>
              <a:rPr lang="tr-TR" sz="2400" dirty="0"/>
              <a:t>, koroner arterit, böbrek)</a:t>
            </a:r>
          </a:p>
          <a:p>
            <a:r>
              <a:rPr lang="tr-TR" sz="2400" dirty="0"/>
              <a:t>RF+, Nodül+, E&gt;K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789040"/>
            <a:ext cx="4334644" cy="3068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365104"/>
            <a:ext cx="4200525" cy="232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801118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898DE712-3018-4C1E-21C8-0AFCE6B3D0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>
                <a:solidFill>
                  <a:srgbClr val="FF0000"/>
                </a:solidFill>
              </a:rPr>
              <a:t>Romatoid </a:t>
            </a:r>
            <a:r>
              <a:rPr lang="tr-TR" dirty="0" err="1">
                <a:solidFill>
                  <a:srgbClr val="FF0000"/>
                </a:solidFill>
              </a:rPr>
              <a:t>Vaskülit</a:t>
            </a:r>
            <a:endParaRPr lang="tr-TR" dirty="0">
              <a:solidFill>
                <a:srgbClr val="FF0000"/>
              </a:solidFill>
            </a:endParaRPr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id="{C51FE24F-F7E1-9770-C107-8DA0B39027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2709" y="1600200"/>
            <a:ext cx="7798582" cy="4525963"/>
          </a:xfrm>
        </p:spPr>
      </p:pic>
    </p:spTree>
    <p:extLst>
      <p:ext uri="{BB962C8B-B14F-4D97-AF65-F5344CB8AC3E}">
        <p14:creationId xmlns:p14="http://schemas.microsoft.com/office/powerpoint/2010/main" val="27008743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C2D3755-7D39-70E9-0118-F81185BE18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</a:rPr>
              <a:t>Göz Tutulumu</a:t>
            </a:r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id="{527C6B96-4A95-A814-E272-A8DB5DF8F2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9891" y="1600200"/>
            <a:ext cx="7444218" cy="4525963"/>
          </a:xfrm>
        </p:spPr>
      </p:pic>
    </p:spTree>
    <p:extLst>
      <p:ext uri="{BB962C8B-B14F-4D97-AF65-F5344CB8AC3E}">
        <p14:creationId xmlns:p14="http://schemas.microsoft.com/office/powerpoint/2010/main" val="129996858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84684"/>
            <a:ext cx="4553545" cy="56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Resim 2">
            <a:extLst>
              <a:ext uri="{FF2B5EF4-FFF2-40B4-BE49-F238E27FC236}">
                <a16:creationId xmlns:a16="http://schemas.microsoft.com/office/drawing/2014/main" id="{2DE93E58-3F41-76DC-0C25-612DC7CEF9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4007" y="1772816"/>
            <a:ext cx="4248473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96526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>
                <a:solidFill>
                  <a:srgbClr val="FF0000"/>
                </a:solidFill>
              </a:rPr>
              <a:t>Pulmoner</a:t>
            </a:r>
            <a:r>
              <a:rPr lang="tr-TR" dirty="0">
                <a:solidFill>
                  <a:srgbClr val="FF0000"/>
                </a:solidFill>
              </a:rPr>
              <a:t> Tutulum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tr-TR" sz="2400" b="1" dirty="0" err="1"/>
              <a:t>Plevral</a:t>
            </a:r>
            <a:r>
              <a:rPr lang="tr-TR" sz="2400" b="1" dirty="0"/>
              <a:t> hastalık </a:t>
            </a:r>
            <a:r>
              <a:rPr lang="tr-TR" sz="2400" dirty="0"/>
              <a:t>(kuru </a:t>
            </a:r>
            <a:r>
              <a:rPr lang="tr-TR" sz="2400" dirty="0" err="1"/>
              <a:t>plörit</a:t>
            </a:r>
            <a:r>
              <a:rPr lang="tr-TR" sz="2400" dirty="0"/>
              <a:t>, </a:t>
            </a:r>
            <a:r>
              <a:rPr lang="tr-TR" sz="2400" dirty="0" err="1"/>
              <a:t>effüzyon</a:t>
            </a:r>
            <a:r>
              <a:rPr lang="tr-TR" sz="2400" dirty="0"/>
              <a:t>)</a:t>
            </a:r>
          </a:p>
          <a:p>
            <a:r>
              <a:rPr lang="tr-TR" sz="2400" b="1" dirty="0" err="1"/>
              <a:t>İnterstisyel</a:t>
            </a:r>
            <a:r>
              <a:rPr lang="tr-TR" sz="2400" b="1" dirty="0"/>
              <a:t> akciğer hastalığı</a:t>
            </a:r>
            <a:r>
              <a:rPr lang="tr-TR" sz="2400" dirty="0"/>
              <a:t>(erken dönem=</a:t>
            </a:r>
            <a:r>
              <a:rPr lang="tr-TR" sz="2400" dirty="0" err="1"/>
              <a:t>alveolit</a:t>
            </a:r>
            <a:r>
              <a:rPr lang="tr-TR" sz="2400" dirty="0"/>
              <a:t>, geç dönem=</a:t>
            </a:r>
            <a:r>
              <a:rPr lang="tr-TR" sz="2400" dirty="0" err="1"/>
              <a:t>fibrozis</a:t>
            </a:r>
            <a:r>
              <a:rPr lang="tr-TR" sz="2400" dirty="0"/>
              <a:t>, sigara</a:t>
            </a:r>
            <a:r>
              <a:rPr lang="tr-TR" sz="2400" dirty="0">
                <a:latin typeface="Calibri"/>
                <a:cs typeface="Calibri"/>
              </a:rPr>
              <a:t>↑, RF poz</a:t>
            </a:r>
            <a:r>
              <a:rPr lang="tr-TR" sz="2400" dirty="0"/>
              <a:t>)</a:t>
            </a:r>
          </a:p>
          <a:p>
            <a:pPr>
              <a:buFont typeface="Wingdings" pitchFamily="2" charset="2"/>
              <a:buChar char="Ø"/>
            </a:pPr>
            <a:r>
              <a:rPr lang="tr-TR" sz="2400" dirty="0"/>
              <a:t>Olağan (</a:t>
            </a:r>
            <a:r>
              <a:rPr lang="tr-TR" sz="2400" dirty="0" err="1"/>
              <a:t>usual</a:t>
            </a:r>
            <a:r>
              <a:rPr lang="tr-TR" sz="2400"/>
              <a:t>) </a:t>
            </a:r>
            <a:r>
              <a:rPr lang="tr-TR" sz="2400" dirty="0" err="1"/>
              <a:t>intertisyel</a:t>
            </a:r>
            <a:r>
              <a:rPr lang="tr-TR" sz="2400" dirty="0"/>
              <a:t> tutulum (en sık)</a:t>
            </a:r>
          </a:p>
          <a:p>
            <a:pPr>
              <a:buFont typeface="Wingdings" pitchFamily="2" charset="2"/>
              <a:buChar char="Ø"/>
            </a:pPr>
            <a:r>
              <a:rPr lang="tr-TR" sz="2400" dirty="0" err="1"/>
              <a:t>Nonspesifik</a:t>
            </a:r>
            <a:r>
              <a:rPr lang="tr-TR" sz="2400" dirty="0"/>
              <a:t> </a:t>
            </a:r>
            <a:r>
              <a:rPr lang="tr-TR" sz="2400" dirty="0" err="1"/>
              <a:t>intertisyel</a:t>
            </a:r>
            <a:r>
              <a:rPr lang="tr-TR" sz="2400" dirty="0"/>
              <a:t> </a:t>
            </a:r>
            <a:r>
              <a:rPr lang="tr-TR" sz="2400" dirty="0" err="1"/>
              <a:t>pnömoni</a:t>
            </a:r>
            <a:endParaRPr lang="tr-TR" sz="2400" dirty="0"/>
          </a:p>
          <a:p>
            <a:pPr>
              <a:buFont typeface="Wingdings" pitchFamily="2" charset="2"/>
              <a:buChar char="Ø"/>
            </a:pPr>
            <a:r>
              <a:rPr lang="tr-TR" sz="2400" dirty="0"/>
              <a:t>Organize </a:t>
            </a:r>
            <a:r>
              <a:rPr lang="tr-TR" sz="2400" dirty="0" err="1"/>
              <a:t>pnömoni</a:t>
            </a:r>
            <a:endParaRPr lang="tr-TR" sz="2400" dirty="0"/>
          </a:p>
          <a:p>
            <a:r>
              <a:rPr lang="tr-TR" sz="2400" b="1" dirty="0" err="1"/>
              <a:t>Nodüler</a:t>
            </a:r>
            <a:r>
              <a:rPr lang="tr-TR" sz="2400" b="1" dirty="0"/>
              <a:t> akciğer hastalığı (</a:t>
            </a:r>
            <a:r>
              <a:rPr lang="tr-TR" sz="2400" dirty="0"/>
              <a:t>kömür işçi </a:t>
            </a:r>
            <a:r>
              <a:rPr lang="tr-TR" sz="2400" dirty="0" err="1"/>
              <a:t>pnömokonyozu</a:t>
            </a:r>
            <a:r>
              <a:rPr lang="tr-TR" sz="2400" dirty="0"/>
              <a:t>=kaplan sendromu)</a:t>
            </a:r>
          </a:p>
          <a:p>
            <a:r>
              <a:rPr lang="tr-TR" sz="2400" b="1" dirty="0" err="1"/>
              <a:t>Bronşiolit</a:t>
            </a:r>
            <a:endParaRPr lang="tr-TR" sz="2400" b="1" dirty="0"/>
          </a:p>
          <a:p>
            <a:r>
              <a:rPr lang="tr-TR" sz="2400" b="1" dirty="0"/>
              <a:t>Küçük hava yolu hastalığı</a:t>
            </a:r>
          </a:p>
          <a:p>
            <a:r>
              <a:rPr lang="tr-TR" sz="2400" b="1" dirty="0" err="1"/>
              <a:t>Pulmoner</a:t>
            </a:r>
            <a:r>
              <a:rPr lang="tr-TR" sz="2400" b="1" dirty="0"/>
              <a:t> HT</a:t>
            </a:r>
          </a:p>
          <a:p>
            <a:r>
              <a:rPr lang="tr-TR" sz="2400" b="1" dirty="0" err="1"/>
              <a:t>Pulmoner</a:t>
            </a:r>
            <a:r>
              <a:rPr lang="tr-TR" sz="2400" b="1" dirty="0"/>
              <a:t> </a:t>
            </a:r>
            <a:r>
              <a:rPr lang="tr-TR" sz="2400" b="1" dirty="0" err="1"/>
              <a:t>emboli</a:t>
            </a:r>
            <a:endParaRPr lang="tr-TR" sz="2400" b="1" dirty="0"/>
          </a:p>
          <a:p>
            <a:pPr marL="0" indent="0">
              <a:buNone/>
            </a:pPr>
            <a:endParaRPr lang="tr-TR" sz="2400" dirty="0"/>
          </a:p>
          <a:p>
            <a:pPr>
              <a:buFont typeface="Wingdings" pitchFamily="2" charset="2"/>
              <a:buChar char="Ø"/>
            </a:pPr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157859423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5"/>
            <a:ext cx="3240360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Resim 2">
            <a:extLst>
              <a:ext uri="{FF2B5EF4-FFF2-40B4-BE49-F238E27FC236}">
                <a16:creationId xmlns:a16="http://schemas.microsoft.com/office/drawing/2014/main" id="{C91738DC-C040-A4AD-D75D-EDB747CF73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8771" y="423066"/>
            <a:ext cx="5365229" cy="2748533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7D27F4A5-1885-610E-E271-3DAB97C47D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529" y="3171599"/>
            <a:ext cx="4032448" cy="3291113"/>
          </a:xfrm>
          <a:prstGeom prst="rect">
            <a:avLst/>
          </a:prstGeom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DB6FA266-594C-6F50-7019-40E797A5E7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5480" y="3046866"/>
            <a:ext cx="4464494" cy="3370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752424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77429A93-0CBE-7A7B-DFBA-9AF4F31244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</a:rPr>
              <a:t>İAH</a:t>
            </a:r>
          </a:p>
        </p:txBody>
      </p:sp>
      <p:pic>
        <p:nvPicPr>
          <p:cNvPr id="4" name="İçerik Yer Tutucusu 3">
            <a:extLst>
              <a:ext uri="{FF2B5EF4-FFF2-40B4-BE49-F238E27FC236}">
                <a16:creationId xmlns:a16="http://schemas.microsoft.com/office/drawing/2014/main" id="{64636E24-8AB0-A5E1-0FED-E0DC34858A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21763" y="1556792"/>
            <a:ext cx="7500473" cy="485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04499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>
                <a:solidFill>
                  <a:srgbClr val="FF0000"/>
                </a:solidFill>
              </a:rPr>
              <a:t>Kardiyovasküler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400" dirty="0" err="1"/>
              <a:t>Perikardit</a:t>
            </a:r>
            <a:r>
              <a:rPr lang="tr-TR" sz="2400" dirty="0"/>
              <a:t> (RF poz ve nodül, </a:t>
            </a:r>
            <a:r>
              <a:rPr lang="tr-TR" sz="2400" dirty="0" err="1"/>
              <a:t>effüzyon</a:t>
            </a:r>
            <a:r>
              <a:rPr lang="tr-TR" sz="2400" dirty="0"/>
              <a:t>)</a:t>
            </a:r>
          </a:p>
          <a:p>
            <a:r>
              <a:rPr lang="tr-TR" sz="2400" dirty="0" err="1"/>
              <a:t>Myokardit</a:t>
            </a:r>
            <a:r>
              <a:rPr lang="tr-TR" sz="2400" dirty="0"/>
              <a:t> (kalp yetmezliği)</a:t>
            </a:r>
          </a:p>
          <a:p>
            <a:r>
              <a:rPr lang="tr-TR" sz="2400" dirty="0" err="1"/>
              <a:t>Endokardit</a:t>
            </a:r>
            <a:r>
              <a:rPr lang="tr-TR" sz="2400" dirty="0"/>
              <a:t> (kapak lezyonları, kapak hastalığı)</a:t>
            </a:r>
          </a:p>
          <a:p>
            <a:r>
              <a:rPr lang="tr-TR" sz="2400" dirty="0"/>
              <a:t>Koroner </a:t>
            </a:r>
            <a:r>
              <a:rPr lang="tr-TR" sz="2400" dirty="0" err="1"/>
              <a:t>vaskülit</a:t>
            </a:r>
            <a:endParaRPr lang="tr-TR" sz="2400" dirty="0"/>
          </a:p>
          <a:p>
            <a:r>
              <a:rPr lang="tr-TR" sz="2400" dirty="0" err="1"/>
              <a:t>Ateroskleroz</a:t>
            </a:r>
            <a:r>
              <a:rPr lang="tr-TR" sz="2400" dirty="0"/>
              <a:t>, MI</a:t>
            </a:r>
            <a:r>
              <a:rPr lang="tr-TR" sz="2400" dirty="0">
                <a:latin typeface="Calibri"/>
                <a:cs typeface="Calibri"/>
              </a:rPr>
              <a:t>↑</a:t>
            </a:r>
          </a:p>
          <a:p>
            <a:r>
              <a:rPr lang="tr-TR" sz="2400" dirty="0">
                <a:latin typeface="Calibri"/>
                <a:cs typeface="Calibri"/>
              </a:rPr>
              <a:t>İleti </a:t>
            </a:r>
            <a:r>
              <a:rPr lang="tr-TR" sz="2400" dirty="0" err="1">
                <a:latin typeface="Calibri"/>
                <a:cs typeface="Calibri"/>
              </a:rPr>
              <a:t>defekti</a:t>
            </a:r>
            <a:endParaRPr lang="tr-TR" sz="2400" dirty="0">
              <a:latin typeface="Calibri"/>
              <a:cs typeface="Calibri"/>
            </a:endParaRPr>
          </a:p>
          <a:p>
            <a:r>
              <a:rPr lang="tr-TR" sz="2400" dirty="0" err="1">
                <a:latin typeface="Calibri"/>
                <a:cs typeface="Calibri"/>
              </a:rPr>
              <a:t>Restriktif</a:t>
            </a:r>
            <a:r>
              <a:rPr lang="tr-TR" sz="2400" dirty="0">
                <a:latin typeface="Calibri"/>
                <a:cs typeface="Calibri"/>
              </a:rPr>
              <a:t> KMP</a:t>
            </a:r>
            <a:endParaRPr lang="tr-TR" sz="2400" dirty="0"/>
          </a:p>
          <a:p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289661856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</a:rPr>
              <a:t>Hematolojik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tr-TR" sz="2400" dirty="0"/>
              <a:t>Reaktif </a:t>
            </a:r>
            <a:r>
              <a:rPr lang="tr-TR" sz="2400" dirty="0" err="1"/>
              <a:t>Trombositoz</a:t>
            </a:r>
            <a:endParaRPr lang="tr-TR" sz="2400" dirty="0"/>
          </a:p>
          <a:p>
            <a:r>
              <a:rPr lang="tr-TR" sz="2400" dirty="0"/>
              <a:t>Anemi %30-70</a:t>
            </a:r>
          </a:p>
          <a:p>
            <a:pPr>
              <a:buFont typeface="Wingdings" pitchFamily="2" charset="2"/>
              <a:buChar char="Ø"/>
            </a:pPr>
            <a:r>
              <a:rPr lang="tr-TR" sz="2400" dirty="0"/>
              <a:t>Kronik hastalık anemisi (en sık)</a:t>
            </a:r>
          </a:p>
          <a:p>
            <a:pPr>
              <a:buFont typeface="Wingdings" pitchFamily="2" charset="2"/>
              <a:buChar char="Ø"/>
            </a:pPr>
            <a:r>
              <a:rPr lang="tr-TR" sz="2400" dirty="0"/>
              <a:t>Fe, </a:t>
            </a:r>
            <a:r>
              <a:rPr lang="tr-TR" sz="2400" dirty="0" err="1"/>
              <a:t>Vit</a:t>
            </a:r>
            <a:r>
              <a:rPr lang="tr-TR" sz="2400" dirty="0"/>
              <a:t> B12 ve </a:t>
            </a:r>
            <a:r>
              <a:rPr lang="tr-TR" sz="2400" dirty="0" err="1"/>
              <a:t>folik</a:t>
            </a:r>
            <a:r>
              <a:rPr lang="tr-TR" sz="2400" dirty="0"/>
              <a:t> asit eksikliği</a:t>
            </a:r>
          </a:p>
          <a:p>
            <a:pPr>
              <a:buFont typeface="Wingdings" pitchFamily="2" charset="2"/>
              <a:buChar char="Ø"/>
            </a:pPr>
            <a:r>
              <a:rPr lang="tr-TR" sz="2400" dirty="0" err="1"/>
              <a:t>Otoimmün</a:t>
            </a:r>
            <a:r>
              <a:rPr lang="tr-TR" sz="2400" dirty="0"/>
              <a:t> </a:t>
            </a:r>
            <a:r>
              <a:rPr lang="tr-TR" sz="2400" dirty="0" err="1"/>
              <a:t>hemolitik</a:t>
            </a:r>
            <a:r>
              <a:rPr lang="tr-TR" sz="2400" dirty="0"/>
              <a:t> anemi</a:t>
            </a:r>
          </a:p>
          <a:p>
            <a:pPr>
              <a:buFont typeface="Wingdings" pitchFamily="2" charset="2"/>
              <a:buChar char="Ø"/>
            </a:pPr>
            <a:r>
              <a:rPr lang="tr-TR" sz="2400" dirty="0" err="1"/>
              <a:t>Pure</a:t>
            </a:r>
            <a:r>
              <a:rPr lang="tr-TR" sz="2400" dirty="0"/>
              <a:t> </a:t>
            </a:r>
            <a:r>
              <a:rPr lang="tr-TR" sz="2400" dirty="0" err="1"/>
              <a:t>red</a:t>
            </a:r>
            <a:r>
              <a:rPr lang="tr-TR" sz="2400" dirty="0"/>
              <a:t> </a:t>
            </a:r>
            <a:r>
              <a:rPr lang="tr-TR" sz="2400" dirty="0" err="1"/>
              <a:t>cell</a:t>
            </a:r>
            <a:r>
              <a:rPr lang="tr-TR" sz="2400" dirty="0"/>
              <a:t> anemi</a:t>
            </a:r>
          </a:p>
          <a:p>
            <a:r>
              <a:rPr lang="tr-TR" sz="2400" dirty="0" err="1"/>
              <a:t>Lökositoz</a:t>
            </a:r>
            <a:r>
              <a:rPr lang="tr-TR" sz="2400" dirty="0"/>
              <a:t> (WBC 15 bini genelde geçmez)</a:t>
            </a:r>
          </a:p>
          <a:p>
            <a:r>
              <a:rPr lang="tr-TR" sz="2400" dirty="0" err="1"/>
              <a:t>Lenfadenopati</a:t>
            </a:r>
            <a:r>
              <a:rPr lang="tr-TR" sz="2400" dirty="0"/>
              <a:t> (histoloji </a:t>
            </a:r>
            <a:r>
              <a:rPr lang="tr-TR" sz="2400" dirty="0" err="1"/>
              <a:t>benign</a:t>
            </a:r>
            <a:r>
              <a:rPr lang="tr-TR" sz="2400" dirty="0"/>
              <a:t> </a:t>
            </a:r>
            <a:r>
              <a:rPr lang="tr-TR" sz="2400" dirty="0" err="1"/>
              <a:t>foliküler</a:t>
            </a:r>
            <a:r>
              <a:rPr lang="tr-TR" sz="2400" dirty="0"/>
              <a:t> </a:t>
            </a:r>
            <a:r>
              <a:rPr lang="tr-TR" sz="2400" dirty="0" err="1"/>
              <a:t>hiperplazi</a:t>
            </a:r>
            <a:r>
              <a:rPr lang="tr-TR" sz="2400" dirty="0"/>
              <a:t>)</a:t>
            </a:r>
          </a:p>
          <a:p>
            <a:r>
              <a:rPr lang="tr-TR" sz="2400" dirty="0"/>
              <a:t>NHL (</a:t>
            </a:r>
            <a:r>
              <a:rPr lang="tr-TR" sz="2400" dirty="0" err="1"/>
              <a:t>diffüz</a:t>
            </a:r>
            <a:r>
              <a:rPr lang="tr-TR" sz="2400" dirty="0"/>
              <a:t> büyük hücreli)</a:t>
            </a:r>
          </a:p>
          <a:p>
            <a:r>
              <a:rPr lang="tr-TR" sz="2400" dirty="0" err="1"/>
              <a:t>Large</a:t>
            </a:r>
            <a:r>
              <a:rPr lang="tr-TR" sz="2400" dirty="0"/>
              <a:t> </a:t>
            </a:r>
            <a:r>
              <a:rPr lang="tr-TR" sz="2400" dirty="0" err="1"/>
              <a:t>granüler</a:t>
            </a:r>
            <a:r>
              <a:rPr lang="tr-TR" sz="2400" dirty="0"/>
              <a:t> </a:t>
            </a:r>
            <a:r>
              <a:rPr lang="tr-TR" sz="2400" dirty="0" err="1"/>
              <a:t>lenfostik</a:t>
            </a:r>
            <a:r>
              <a:rPr lang="tr-TR" sz="2400" dirty="0"/>
              <a:t>  lösemi</a:t>
            </a:r>
          </a:p>
          <a:p>
            <a:r>
              <a:rPr lang="tr-TR" sz="2400" dirty="0" err="1"/>
              <a:t>Felty</a:t>
            </a:r>
            <a:r>
              <a:rPr lang="tr-TR" sz="2400" dirty="0"/>
              <a:t> sendromu (</a:t>
            </a:r>
            <a:r>
              <a:rPr lang="tr-TR" sz="2400" dirty="0" err="1"/>
              <a:t>RA+nötropeni+Splenomegali</a:t>
            </a:r>
            <a:r>
              <a:rPr lang="tr-TR" sz="2400" dirty="0"/>
              <a:t> </a:t>
            </a:r>
            <a:r>
              <a:rPr lang="tr-TR" sz="2400" dirty="0" err="1"/>
              <a:t>triad</a:t>
            </a:r>
            <a:r>
              <a:rPr lang="tr-TR" sz="2400" dirty="0"/>
              <a:t>)</a:t>
            </a:r>
          </a:p>
          <a:p>
            <a:pPr>
              <a:buFont typeface="Wingdings" pitchFamily="2" charset="2"/>
              <a:buChar char="Ø"/>
            </a:pPr>
            <a:endParaRPr lang="tr-TR" sz="2400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677292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</a:rPr>
              <a:t>Epidemiyoloji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400" dirty="0"/>
              <a:t>Dünyanın her yerinde görülür.</a:t>
            </a:r>
          </a:p>
          <a:p>
            <a:r>
              <a:rPr lang="tr-TR" sz="2400" dirty="0"/>
              <a:t>Dünyada prevalansı % 0,5-1’dir.</a:t>
            </a:r>
          </a:p>
          <a:p>
            <a:r>
              <a:rPr lang="tr-TR" sz="2400" dirty="0"/>
              <a:t>En yüksek </a:t>
            </a:r>
            <a:r>
              <a:rPr lang="tr-TR" sz="2400" dirty="0" err="1"/>
              <a:t>insidans</a:t>
            </a:r>
            <a:r>
              <a:rPr lang="tr-TR" sz="2400" dirty="0"/>
              <a:t> Amerikan yerlilerinde (</a:t>
            </a:r>
            <a:r>
              <a:rPr lang="tr-TR" sz="2400" dirty="0" err="1"/>
              <a:t>pima</a:t>
            </a:r>
            <a:r>
              <a:rPr lang="tr-TR" sz="2400" dirty="0"/>
              <a:t> kabilelerinde) %5-7</a:t>
            </a:r>
          </a:p>
          <a:p>
            <a:r>
              <a:rPr lang="tr-TR" sz="2400" dirty="0"/>
              <a:t>K/E=3/1</a:t>
            </a:r>
          </a:p>
          <a:p>
            <a:r>
              <a:rPr lang="tr-TR" sz="2400" dirty="0"/>
              <a:t>Tüm yaşlarda görülebilir, pik yaşı:30-50y </a:t>
            </a:r>
          </a:p>
          <a:p>
            <a:r>
              <a:rPr lang="tr-TR" sz="2400" dirty="0"/>
              <a:t>HLA DR4 doku grubunda daha sık görülür.</a:t>
            </a:r>
          </a:p>
          <a:p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142334743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F9DEF251-700D-A35C-EC24-C4C74B5F59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>
                <a:solidFill>
                  <a:srgbClr val="FF0000"/>
                </a:solidFill>
              </a:rPr>
              <a:t>Felty</a:t>
            </a:r>
            <a:r>
              <a:rPr lang="tr-TR" dirty="0">
                <a:solidFill>
                  <a:srgbClr val="FF0000"/>
                </a:solidFill>
              </a:rPr>
              <a:t> sendromu</a:t>
            </a:r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id="{12548D06-CCDA-679B-2FDB-85DE97F81BA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1487" y="1839119"/>
            <a:ext cx="4316537" cy="3390081"/>
          </a:xfrm>
        </p:spPr>
      </p:pic>
    </p:spTree>
    <p:extLst>
      <p:ext uri="{BB962C8B-B14F-4D97-AF65-F5344CB8AC3E}">
        <p14:creationId xmlns:p14="http://schemas.microsoft.com/office/powerpoint/2010/main" val="135182558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>
            <a:extLst>
              <a:ext uri="{FF2B5EF4-FFF2-40B4-BE49-F238E27FC236}">
                <a16:creationId xmlns:a16="http://schemas.microsoft.com/office/drawing/2014/main" id="{0B864897-6674-0FA6-F049-DA7271CA9D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692696"/>
            <a:ext cx="7762875" cy="3686175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C7AE66E1-8FE5-0F54-CA7B-74910A0C77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856" y="4378871"/>
            <a:ext cx="7448550" cy="232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94326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>
                <a:solidFill>
                  <a:srgbClr val="FF0000"/>
                </a:solidFill>
              </a:rPr>
              <a:t>Nörolojik</a:t>
            </a:r>
            <a:endParaRPr lang="tr-TR" dirty="0">
              <a:solidFill>
                <a:srgbClr val="FF0000"/>
              </a:solidFill>
            </a:endParaRPr>
          </a:p>
        </p:txBody>
      </p:sp>
      <p:pic>
        <p:nvPicPr>
          <p:cNvPr id="7" name="İçerik Yer Tutucusu 6">
            <a:extLst>
              <a:ext uri="{FF2B5EF4-FFF2-40B4-BE49-F238E27FC236}">
                <a16:creationId xmlns:a16="http://schemas.microsoft.com/office/drawing/2014/main" id="{9B837C4A-6688-C231-4116-0EB8B5CDAE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9592" y="1417638"/>
            <a:ext cx="7620000" cy="3857625"/>
          </a:xfrm>
        </p:spPr>
      </p:pic>
    </p:spTree>
    <p:extLst>
      <p:ext uri="{BB962C8B-B14F-4D97-AF65-F5344CB8AC3E}">
        <p14:creationId xmlns:p14="http://schemas.microsoft.com/office/powerpoint/2010/main" val="139775824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3FA8C5C-5147-DF2B-9D8A-491F2341E7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</a:rPr>
              <a:t>Periferik nöropati</a:t>
            </a:r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id="{00C91555-1ADF-8DAA-D477-FB6B913289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3519" y="1600200"/>
            <a:ext cx="7556961" cy="4525963"/>
          </a:xfrm>
        </p:spPr>
      </p:pic>
    </p:spTree>
    <p:extLst>
      <p:ext uri="{BB962C8B-B14F-4D97-AF65-F5344CB8AC3E}">
        <p14:creationId xmlns:p14="http://schemas.microsoft.com/office/powerpoint/2010/main" val="17348864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</a:rPr>
              <a:t>Böbrek Tutulumu</a:t>
            </a:r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id="{8E3D6940-8538-329A-7593-80F0B4B9A7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9552" y="1381773"/>
            <a:ext cx="5338936" cy="3487387"/>
          </a:xfrm>
        </p:spPr>
      </p:pic>
    </p:spTree>
    <p:extLst>
      <p:ext uri="{BB962C8B-B14F-4D97-AF65-F5344CB8AC3E}">
        <p14:creationId xmlns:p14="http://schemas.microsoft.com/office/powerpoint/2010/main" val="182532467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B6C03DF7-3EA9-2379-EBDD-D293D01902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</a:rPr>
              <a:t>Böbrek tutulumu</a:t>
            </a:r>
          </a:p>
        </p:txBody>
      </p:sp>
      <p:pic>
        <p:nvPicPr>
          <p:cNvPr id="4" name="İçerik Yer Tutucusu 3">
            <a:extLst>
              <a:ext uri="{FF2B5EF4-FFF2-40B4-BE49-F238E27FC236}">
                <a16:creationId xmlns:a16="http://schemas.microsoft.com/office/drawing/2014/main" id="{6B5AB149-46C6-AC39-CD76-46B875F4DE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675291"/>
            <a:ext cx="8229600" cy="4375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65573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B242D45-47CA-9A3D-305E-DC3243126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</a:rPr>
              <a:t>Kas-iskelet</a:t>
            </a:r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id="{2AE13FC1-2E79-8D3E-D47F-2711AA21C1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913583"/>
            <a:ext cx="8229600" cy="3899197"/>
          </a:xfrm>
        </p:spPr>
      </p:pic>
    </p:spTree>
    <p:extLst>
      <p:ext uri="{BB962C8B-B14F-4D97-AF65-F5344CB8AC3E}">
        <p14:creationId xmlns:p14="http://schemas.microsoft.com/office/powerpoint/2010/main" val="272349648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44E4BA1-F2EA-D48A-4678-FD9DBC10CA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</a:rPr>
              <a:t>Osteoporoz</a:t>
            </a:r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id="{FC509D51-2FFB-304F-65E2-3DE2EB6B9E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505" y="1628801"/>
            <a:ext cx="4573016" cy="2664295"/>
          </a:xfr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E5A0EEA4-B316-4917-975E-FD227190B3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3480" y="1417638"/>
            <a:ext cx="4573016" cy="4387626"/>
          </a:xfrm>
          <a:prstGeom prst="rect">
            <a:avLst/>
          </a:prstGeom>
        </p:spPr>
      </p:pic>
      <p:sp>
        <p:nvSpPr>
          <p:cNvPr id="10" name="Metin kutusu 9">
            <a:extLst>
              <a:ext uri="{FF2B5EF4-FFF2-40B4-BE49-F238E27FC236}">
                <a16:creationId xmlns:a16="http://schemas.microsoft.com/office/drawing/2014/main" id="{0AC6676A-E3C7-D1C4-1404-08A0FE4C156D}"/>
              </a:ext>
            </a:extLst>
          </p:cNvPr>
          <p:cNvSpPr txBox="1"/>
          <p:nvPr/>
        </p:nvSpPr>
        <p:spPr>
          <a:xfrm>
            <a:off x="2267744" y="6021288"/>
            <a:ext cx="5571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/>
              <a:t>Osteoprotegerin (OPG) kemik rezorpsiyonunu inhibe eder.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32017542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</a:rPr>
              <a:t>RA+ </a:t>
            </a:r>
            <a:r>
              <a:rPr lang="tr-TR" dirty="0" err="1">
                <a:solidFill>
                  <a:srgbClr val="FF0000"/>
                </a:solidFill>
              </a:rPr>
              <a:t>Malingte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tr-TR" sz="2400" dirty="0"/>
              <a:t>%10 risk artmış</a:t>
            </a:r>
          </a:p>
          <a:p>
            <a:pPr>
              <a:buFont typeface="Wingdings" pitchFamily="2" charset="2"/>
              <a:buChar char="§"/>
            </a:pPr>
            <a:r>
              <a:rPr lang="tr-TR" sz="2400" dirty="0"/>
              <a:t>Hematolojik ve </a:t>
            </a:r>
            <a:r>
              <a:rPr lang="tr-TR" sz="2400" dirty="0" err="1"/>
              <a:t>solid</a:t>
            </a:r>
            <a:r>
              <a:rPr lang="tr-TR" sz="2400" dirty="0"/>
              <a:t> organ kanser riski</a:t>
            </a:r>
          </a:p>
          <a:p>
            <a:pPr>
              <a:buFont typeface="Wingdings" pitchFamily="2" charset="2"/>
              <a:buChar char="§"/>
            </a:pPr>
            <a:r>
              <a:rPr lang="tr-TR" sz="2400" dirty="0" err="1"/>
              <a:t>Hodgkin</a:t>
            </a:r>
            <a:r>
              <a:rPr lang="tr-TR" sz="2400" dirty="0"/>
              <a:t>, </a:t>
            </a:r>
            <a:r>
              <a:rPr lang="tr-TR" sz="2400" dirty="0" err="1"/>
              <a:t>nonhodgkin</a:t>
            </a:r>
            <a:r>
              <a:rPr lang="tr-TR" sz="2400" dirty="0"/>
              <a:t> (aktif hastalık, </a:t>
            </a:r>
            <a:r>
              <a:rPr lang="tr-TR" sz="2400" dirty="0" err="1"/>
              <a:t>felty</a:t>
            </a:r>
            <a:r>
              <a:rPr lang="tr-TR" sz="2400" dirty="0"/>
              <a:t> </a:t>
            </a:r>
            <a:r>
              <a:rPr lang="tr-TR" sz="2400" dirty="0" err="1"/>
              <a:t>send,EBV</a:t>
            </a:r>
            <a:r>
              <a:rPr lang="tr-TR" sz="2400" dirty="0"/>
              <a:t>)</a:t>
            </a:r>
          </a:p>
          <a:p>
            <a:pPr>
              <a:buFont typeface="Wingdings" pitchFamily="2" charset="2"/>
              <a:buChar char="§"/>
            </a:pPr>
            <a:r>
              <a:rPr lang="tr-TR" sz="2400" dirty="0"/>
              <a:t>Akciğer </a:t>
            </a:r>
            <a:r>
              <a:rPr lang="tr-TR" sz="2400" dirty="0" err="1"/>
              <a:t>Ca</a:t>
            </a:r>
            <a:endParaRPr lang="tr-TR" sz="2400" dirty="0"/>
          </a:p>
          <a:p>
            <a:pPr>
              <a:buFont typeface="Wingdings" pitchFamily="2" charset="2"/>
              <a:buChar char="§"/>
            </a:pPr>
            <a:r>
              <a:rPr lang="tr-TR" sz="2400" dirty="0"/>
              <a:t>Deri </a:t>
            </a:r>
            <a:r>
              <a:rPr lang="tr-TR" sz="2400" dirty="0" err="1"/>
              <a:t>Ca</a:t>
            </a:r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152448765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</a:rPr>
              <a:t>Ayırıcı Tanı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47838"/>
            <a:ext cx="7137598" cy="3841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7617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18F50BF-1C16-C40D-88F8-855667B24A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</a:rPr>
              <a:t>Risk Faktörleri-1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65E781B9-B6F4-0F4B-BD7A-DBB53B7103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400" b="1" dirty="0"/>
              <a:t>Aile hikayesi </a:t>
            </a:r>
            <a:r>
              <a:rPr lang="tr-TR" sz="2400" dirty="0"/>
              <a:t>(</a:t>
            </a:r>
            <a:r>
              <a:rPr lang="tr-TR" sz="2400" i="1" dirty="0"/>
              <a:t>birinci derece akrabada 3 kat fazla</a:t>
            </a:r>
            <a:r>
              <a:rPr lang="tr-TR" sz="2400" dirty="0"/>
              <a:t>)</a:t>
            </a:r>
          </a:p>
          <a:p>
            <a:r>
              <a:rPr lang="tr-TR" sz="2400" b="1" dirty="0"/>
              <a:t>Genetik </a:t>
            </a:r>
          </a:p>
          <a:p>
            <a:pPr marL="514350" indent="-514350">
              <a:buFont typeface="+mj-lt"/>
              <a:buAutoNum type="arabicParenR"/>
            </a:pPr>
            <a:r>
              <a:rPr lang="tr-TR" sz="1800" i="1" dirty="0"/>
              <a:t>Ortak epitop :HLA DRB1*04,  en güçlü genetik predispozan faktör, HLA DR-1</a:t>
            </a:r>
          </a:p>
          <a:p>
            <a:pPr marL="514350" indent="-514350">
              <a:buFont typeface="+mj-lt"/>
              <a:buAutoNum type="arabicParenR"/>
            </a:pPr>
            <a:r>
              <a:rPr lang="tr-TR" sz="1800" i="1" dirty="0" err="1">
                <a:solidFill>
                  <a:srgbClr val="232323"/>
                </a:solidFill>
              </a:rPr>
              <a:t>T</a:t>
            </a:r>
            <a:r>
              <a:rPr lang="tr-TR" sz="1800" b="0" i="1" dirty="0" err="1">
                <a:solidFill>
                  <a:srgbClr val="232323"/>
                </a:solidFill>
                <a:effectLst/>
              </a:rPr>
              <a:t>yrosine</a:t>
            </a:r>
            <a:r>
              <a:rPr lang="tr-TR" sz="1800" b="0" i="1" dirty="0">
                <a:solidFill>
                  <a:srgbClr val="232323"/>
                </a:solidFill>
                <a:effectLst/>
              </a:rPr>
              <a:t> </a:t>
            </a:r>
            <a:r>
              <a:rPr lang="tr-TR" sz="1800" b="0" i="1" dirty="0" err="1">
                <a:solidFill>
                  <a:srgbClr val="232323"/>
                </a:solidFill>
                <a:effectLst/>
              </a:rPr>
              <a:t>phosphatase</a:t>
            </a:r>
            <a:r>
              <a:rPr lang="tr-TR" sz="1800" b="0" i="1" dirty="0">
                <a:solidFill>
                  <a:srgbClr val="232323"/>
                </a:solidFill>
                <a:effectLst/>
              </a:rPr>
              <a:t> N22 (PTPN22), </a:t>
            </a:r>
          </a:p>
          <a:p>
            <a:pPr marL="514350" indent="-514350">
              <a:buFont typeface="+mj-lt"/>
              <a:buAutoNum type="arabicParenR"/>
            </a:pPr>
            <a:r>
              <a:rPr lang="tr-TR" sz="1800" b="0" i="1" dirty="0" err="1">
                <a:solidFill>
                  <a:srgbClr val="232323"/>
                </a:solidFill>
                <a:effectLst/>
              </a:rPr>
              <a:t>Peptidil</a:t>
            </a:r>
            <a:r>
              <a:rPr lang="tr-TR" sz="1800" b="0" i="1" dirty="0">
                <a:solidFill>
                  <a:srgbClr val="232323"/>
                </a:solidFill>
                <a:effectLst/>
              </a:rPr>
              <a:t> </a:t>
            </a:r>
            <a:r>
              <a:rPr lang="tr-TR" sz="1800" b="0" i="1" dirty="0" err="1">
                <a:solidFill>
                  <a:srgbClr val="232323"/>
                </a:solidFill>
                <a:effectLst/>
              </a:rPr>
              <a:t>arjinin</a:t>
            </a:r>
            <a:r>
              <a:rPr lang="tr-TR" sz="1800" b="0" i="1" dirty="0">
                <a:solidFill>
                  <a:srgbClr val="232323"/>
                </a:solidFill>
                <a:effectLst/>
              </a:rPr>
              <a:t> </a:t>
            </a:r>
            <a:r>
              <a:rPr lang="tr-TR" sz="1800" b="0" i="1" dirty="0" err="1">
                <a:solidFill>
                  <a:srgbClr val="232323"/>
                </a:solidFill>
                <a:effectLst/>
              </a:rPr>
              <a:t>deaminaz</a:t>
            </a:r>
            <a:r>
              <a:rPr lang="tr-TR" sz="1800" b="0" i="1" dirty="0">
                <a:solidFill>
                  <a:srgbClr val="232323"/>
                </a:solidFill>
                <a:effectLst/>
              </a:rPr>
              <a:t> tip 4 (PADI4)</a:t>
            </a:r>
            <a:endParaRPr lang="tr-TR" sz="2400" b="1" dirty="0">
              <a:solidFill>
                <a:srgbClr val="232323"/>
              </a:solidFill>
            </a:endParaRPr>
          </a:p>
          <a:p>
            <a:r>
              <a:rPr lang="tr-TR" sz="2400" b="1" dirty="0">
                <a:solidFill>
                  <a:srgbClr val="232323"/>
                </a:solidFill>
              </a:rPr>
              <a:t>Coğrafi bölge</a:t>
            </a:r>
            <a:r>
              <a:rPr lang="tr-TR" sz="2400" i="1" dirty="0">
                <a:solidFill>
                  <a:srgbClr val="232323"/>
                </a:solidFill>
              </a:rPr>
              <a:t>: </a:t>
            </a:r>
            <a:r>
              <a:rPr lang="tr-TR" sz="1800" i="1" dirty="0">
                <a:solidFill>
                  <a:srgbClr val="232323"/>
                </a:solidFill>
              </a:rPr>
              <a:t>Amerikan </a:t>
            </a:r>
            <a:r>
              <a:rPr lang="tr-TR" sz="1800" i="1" dirty="0" err="1">
                <a:solidFill>
                  <a:srgbClr val="232323"/>
                </a:solidFill>
              </a:rPr>
              <a:t>pima</a:t>
            </a:r>
            <a:r>
              <a:rPr lang="tr-TR" sz="1800" i="1" dirty="0">
                <a:solidFill>
                  <a:srgbClr val="232323"/>
                </a:solidFill>
              </a:rPr>
              <a:t> yerlilerinde daha sık</a:t>
            </a:r>
          </a:p>
          <a:p>
            <a:r>
              <a:rPr lang="tr-TR" sz="2400" b="1" dirty="0">
                <a:solidFill>
                  <a:srgbClr val="232323"/>
                </a:solidFill>
              </a:rPr>
              <a:t>Düşük ekonomik ve eğitim düzeyine </a:t>
            </a:r>
            <a:r>
              <a:rPr lang="tr-TR" sz="2400" i="1" dirty="0">
                <a:solidFill>
                  <a:srgbClr val="232323"/>
                </a:solidFill>
              </a:rPr>
              <a:t>sahip kişilerde daha sık</a:t>
            </a:r>
          </a:p>
          <a:p>
            <a:r>
              <a:rPr lang="tr-TR" sz="2400" b="1" dirty="0">
                <a:solidFill>
                  <a:srgbClr val="232323"/>
                </a:solidFill>
              </a:rPr>
              <a:t>Yaşam stili ilgili faktörler</a:t>
            </a:r>
            <a:r>
              <a:rPr lang="tr-TR" sz="2400" i="1" dirty="0">
                <a:solidFill>
                  <a:srgbClr val="232323"/>
                </a:solidFill>
              </a:rPr>
              <a:t>: </a:t>
            </a:r>
            <a:r>
              <a:rPr lang="tr-TR" sz="1800" i="1" dirty="0">
                <a:solidFill>
                  <a:srgbClr val="232323"/>
                </a:solidFill>
              </a:rPr>
              <a:t>obezite, hareketsiz yaşam,</a:t>
            </a:r>
          </a:p>
          <a:p>
            <a:r>
              <a:rPr lang="tr-TR" sz="2400" b="1" i="1" dirty="0">
                <a:solidFill>
                  <a:srgbClr val="232323"/>
                </a:solidFill>
              </a:rPr>
              <a:t>Erken </a:t>
            </a:r>
            <a:r>
              <a:rPr lang="tr-TR" sz="2400" b="1" i="1" dirty="0" err="1">
                <a:solidFill>
                  <a:srgbClr val="232323"/>
                </a:solidFill>
              </a:rPr>
              <a:t>menapoz</a:t>
            </a:r>
            <a:r>
              <a:rPr lang="tr-TR" sz="2400" b="1" i="1" dirty="0">
                <a:solidFill>
                  <a:srgbClr val="232323"/>
                </a:solidFill>
              </a:rPr>
              <a:t> RA risk artar, </a:t>
            </a:r>
            <a:r>
              <a:rPr lang="tr-TR" sz="2400" i="1" dirty="0">
                <a:solidFill>
                  <a:srgbClr val="232323"/>
                </a:solidFill>
              </a:rPr>
              <a:t>hormon replasmanı RA risk azaltır, ve gebelik %75 RA klinik iyileşme gözlenir.</a:t>
            </a:r>
          </a:p>
          <a:p>
            <a:endParaRPr lang="tr-TR" sz="2400" i="1" dirty="0">
              <a:solidFill>
                <a:srgbClr val="232323"/>
              </a:solidFill>
            </a:endParaRPr>
          </a:p>
          <a:p>
            <a:pPr marL="514350" indent="-514350">
              <a:buFont typeface="+mj-lt"/>
              <a:buAutoNum type="arabicParenR"/>
            </a:pPr>
            <a:endParaRPr lang="tr-TR" sz="1800" b="0" i="1" dirty="0">
              <a:solidFill>
                <a:srgbClr val="232323"/>
              </a:solidFill>
              <a:effectLst/>
            </a:endParaRPr>
          </a:p>
          <a:p>
            <a:endParaRPr lang="tr-TR" sz="2400" b="1" dirty="0"/>
          </a:p>
          <a:p>
            <a:pPr marL="514350" indent="-514350">
              <a:buFont typeface="+mj-lt"/>
              <a:buAutoNum type="arabicParenR"/>
            </a:pPr>
            <a:endParaRPr lang="tr-TR" sz="2400" b="1" dirty="0"/>
          </a:p>
          <a:p>
            <a:pPr marL="514350" indent="-514350">
              <a:buFont typeface="+mj-lt"/>
              <a:buAutoNum type="arabicParenR"/>
            </a:pPr>
            <a:endParaRPr lang="tr-TR" sz="2800" dirty="0"/>
          </a:p>
        </p:txBody>
      </p:sp>
    </p:spTree>
    <p:extLst>
      <p:ext uri="{BB962C8B-B14F-4D97-AF65-F5344CB8AC3E}">
        <p14:creationId xmlns:p14="http://schemas.microsoft.com/office/powerpoint/2010/main" val="236264025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2850" y="1268760"/>
            <a:ext cx="6718300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97309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</a:rPr>
              <a:t>Tanı-2010 RA sınıflaması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600200"/>
            <a:ext cx="7042348" cy="4382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9018097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064896" cy="478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013176"/>
            <a:ext cx="6942999" cy="1844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692537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</a:rPr>
              <a:t>Laboratuvar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400" dirty="0" err="1"/>
              <a:t>Hemogram</a:t>
            </a:r>
            <a:r>
              <a:rPr lang="tr-TR" sz="2400" dirty="0"/>
              <a:t> (anemi, </a:t>
            </a:r>
            <a:r>
              <a:rPr lang="tr-TR" sz="2400" dirty="0" err="1"/>
              <a:t>lökositoz</a:t>
            </a:r>
            <a:r>
              <a:rPr lang="tr-TR" sz="2400" dirty="0"/>
              <a:t>, reaktif </a:t>
            </a:r>
            <a:r>
              <a:rPr lang="tr-TR" sz="2400" dirty="0" err="1"/>
              <a:t>trombositoz</a:t>
            </a:r>
            <a:r>
              <a:rPr lang="tr-TR" sz="2400" dirty="0"/>
              <a:t>, </a:t>
            </a:r>
            <a:r>
              <a:rPr lang="tr-TR" sz="2400" dirty="0" err="1"/>
              <a:t>lökopeni</a:t>
            </a:r>
            <a:r>
              <a:rPr lang="tr-TR" sz="2400" dirty="0"/>
              <a:t>)</a:t>
            </a:r>
          </a:p>
          <a:p>
            <a:r>
              <a:rPr lang="tr-TR" sz="2400" dirty="0" err="1"/>
              <a:t>Sedim</a:t>
            </a:r>
            <a:r>
              <a:rPr lang="tr-TR" sz="2400" dirty="0" err="1">
                <a:latin typeface="Calibri"/>
                <a:cs typeface="Calibri"/>
              </a:rPr>
              <a:t>↑</a:t>
            </a:r>
            <a:r>
              <a:rPr lang="tr-TR" sz="2400" dirty="0" err="1"/>
              <a:t>CRP</a:t>
            </a:r>
            <a:r>
              <a:rPr lang="tr-TR" sz="2400" dirty="0">
                <a:latin typeface="Calibri"/>
                <a:cs typeface="Calibri"/>
              </a:rPr>
              <a:t>↑</a:t>
            </a:r>
          </a:p>
          <a:p>
            <a:r>
              <a:rPr lang="tr-TR" sz="2400" dirty="0" err="1">
                <a:latin typeface="Calibri"/>
                <a:cs typeface="Calibri"/>
              </a:rPr>
              <a:t>Ferritin</a:t>
            </a:r>
            <a:r>
              <a:rPr lang="tr-TR" sz="2400" dirty="0">
                <a:latin typeface="Calibri"/>
                <a:cs typeface="Calibri"/>
              </a:rPr>
              <a:t>↑</a:t>
            </a:r>
          </a:p>
          <a:p>
            <a:r>
              <a:rPr lang="tr-TR" sz="2400" dirty="0">
                <a:latin typeface="Calibri"/>
                <a:cs typeface="Calibri"/>
              </a:rPr>
              <a:t>İdrar tetkiki genelde normal (</a:t>
            </a:r>
            <a:r>
              <a:rPr lang="tr-TR" sz="2400" dirty="0" err="1">
                <a:latin typeface="Calibri"/>
                <a:cs typeface="Calibri"/>
              </a:rPr>
              <a:t>proteinüri</a:t>
            </a:r>
            <a:r>
              <a:rPr lang="tr-TR" sz="2400" dirty="0">
                <a:latin typeface="Calibri"/>
                <a:cs typeface="Calibri"/>
              </a:rPr>
              <a:t>, </a:t>
            </a:r>
            <a:r>
              <a:rPr lang="tr-TR" sz="2400" dirty="0" err="1">
                <a:latin typeface="Calibri"/>
                <a:cs typeface="Calibri"/>
              </a:rPr>
              <a:t>hematüri</a:t>
            </a:r>
            <a:r>
              <a:rPr lang="tr-TR" sz="2400" dirty="0">
                <a:latin typeface="Calibri"/>
                <a:cs typeface="Calibri"/>
              </a:rPr>
              <a:t>)</a:t>
            </a:r>
          </a:p>
          <a:p>
            <a:r>
              <a:rPr lang="tr-TR" sz="2400" dirty="0">
                <a:latin typeface="Calibri"/>
                <a:cs typeface="Calibri"/>
              </a:rPr>
              <a:t>ALT, AST, </a:t>
            </a:r>
            <a:r>
              <a:rPr lang="tr-TR" sz="2400" dirty="0" err="1">
                <a:latin typeface="Calibri"/>
                <a:cs typeface="Calibri"/>
              </a:rPr>
              <a:t>kreatin</a:t>
            </a:r>
            <a:r>
              <a:rPr lang="tr-TR" sz="2400" dirty="0">
                <a:latin typeface="Calibri"/>
                <a:cs typeface="Calibri"/>
              </a:rPr>
              <a:t> (ilaç </a:t>
            </a:r>
            <a:r>
              <a:rPr lang="tr-TR" sz="2400" dirty="0" err="1">
                <a:latin typeface="Calibri"/>
                <a:cs typeface="Calibri"/>
              </a:rPr>
              <a:t>toksisite</a:t>
            </a:r>
            <a:r>
              <a:rPr lang="tr-TR" sz="2400" dirty="0">
                <a:latin typeface="Calibri"/>
                <a:cs typeface="Calibri"/>
              </a:rPr>
              <a:t>, organ tutulumu)</a:t>
            </a:r>
          </a:p>
          <a:p>
            <a:r>
              <a:rPr lang="tr-TR" sz="2400" dirty="0">
                <a:latin typeface="Calibri"/>
                <a:cs typeface="Calibri"/>
              </a:rPr>
              <a:t>RF %75 </a:t>
            </a:r>
          </a:p>
          <a:p>
            <a:r>
              <a:rPr lang="tr-TR" sz="2400" dirty="0">
                <a:latin typeface="Calibri"/>
                <a:cs typeface="Calibri"/>
              </a:rPr>
              <a:t>Anti-CCP %70</a:t>
            </a:r>
          </a:p>
          <a:p>
            <a:r>
              <a:rPr lang="tr-TR" sz="2400" dirty="0">
                <a:latin typeface="Calibri"/>
                <a:cs typeface="Calibri"/>
              </a:rPr>
              <a:t>ANA %40</a:t>
            </a:r>
          </a:p>
          <a:p>
            <a:r>
              <a:rPr lang="tr-TR" sz="2400" dirty="0" err="1">
                <a:latin typeface="Calibri"/>
                <a:cs typeface="Calibri"/>
              </a:rPr>
              <a:t>Poliklonal</a:t>
            </a:r>
            <a:r>
              <a:rPr lang="tr-TR" sz="2400" dirty="0">
                <a:latin typeface="Calibri"/>
                <a:cs typeface="Calibri"/>
              </a:rPr>
              <a:t> </a:t>
            </a:r>
            <a:r>
              <a:rPr lang="tr-TR" sz="2400" dirty="0" err="1">
                <a:latin typeface="Calibri"/>
                <a:cs typeface="Calibri"/>
              </a:rPr>
              <a:t>gamapati</a:t>
            </a:r>
            <a:r>
              <a:rPr lang="tr-TR" sz="2400" dirty="0">
                <a:latin typeface="Calibri"/>
                <a:cs typeface="Calibri"/>
              </a:rPr>
              <a:t> </a:t>
            </a:r>
          </a:p>
          <a:p>
            <a:endParaRPr lang="tr-TR" sz="2400" dirty="0"/>
          </a:p>
          <a:p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251223464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>
                <a:solidFill>
                  <a:srgbClr val="FF0000"/>
                </a:solidFill>
              </a:rPr>
              <a:t>Anti-</a:t>
            </a:r>
            <a:r>
              <a:rPr lang="tr-TR" dirty="0" err="1">
                <a:solidFill>
                  <a:srgbClr val="FF0000"/>
                </a:solidFill>
              </a:rPr>
              <a:t>Cyclic</a:t>
            </a:r>
            <a:r>
              <a:rPr lang="tr-TR" dirty="0">
                <a:solidFill>
                  <a:srgbClr val="FF0000"/>
                </a:solidFill>
              </a:rPr>
              <a:t> </a:t>
            </a:r>
            <a:r>
              <a:rPr lang="tr-TR" dirty="0" err="1">
                <a:solidFill>
                  <a:srgbClr val="FF0000"/>
                </a:solidFill>
              </a:rPr>
              <a:t>Citrullinated</a:t>
            </a:r>
            <a:r>
              <a:rPr lang="tr-TR" dirty="0">
                <a:solidFill>
                  <a:srgbClr val="FF0000"/>
                </a:solidFill>
              </a:rPr>
              <a:t> </a:t>
            </a:r>
            <a:r>
              <a:rPr lang="tr-TR" dirty="0" err="1">
                <a:solidFill>
                  <a:srgbClr val="FF0000"/>
                </a:solidFill>
              </a:rPr>
              <a:t>Peptide</a:t>
            </a:r>
            <a:br>
              <a:rPr lang="tr-TR" dirty="0">
                <a:solidFill>
                  <a:srgbClr val="FF0000"/>
                </a:solidFill>
              </a:rPr>
            </a:br>
            <a:r>
              <a:rPr lang="tr-TR" dirty="0">
                <a:solidFill>
                  <a:srgbClr val="FF0000"/>
                </a:solidFill>
              </a:rPr>
              <a:t>(Anti-CCP)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sz="2400" dirty="0" err="1">
                <a:solidFill>
                  <a:srgbClr val="00B0F0"/>
                </a:solidFill>
              </a:rPr>
              <a:t>Sitrulin</a:t>
            </a:r>
            <a:r>
              <a:rPr lang="tr-TR" sz="2400" dirty="0">
                <a:solidFill>
                  <a:srgbClr val="00B0F0"/>
                </a:solidFill>
              </a:rPr>
              <a:t>, </a:t>
            </a:r>
            <a:r>
              <a:rPr lang="tr-TR" sz="2400" dirty="0" err="1"/>
              <a:t>peptidilarjinin</a:t>
            </a:r>
            <a:r>
              <a:rPr lang="tr-TR" sz="2400" dirty="0"/>
              <a:t> </a:t>
            </a:r>
            <a:r>
              <a:rPr lang="tr-TR" sz="2400" dirty="0" err="1"/>
              <a:t>deaminaz</a:t>
            </a:r>
            <a:r>
              <a:rPr lang="tr-TR" sz="2400" dirty="0"/>
              <a:t> (PAD) aracığıyla proteinlerdeki </a:t>
            </a:r>
            <a:r>
              <a:rPr lang="tr-TR" sz="2400" dirty="0" err="1"/>
              <a:t>arjinin</a:t>
            </a:r>
            <a:r>
              <a:rPr lang="tr-TR" sz="2400" dirty="0"/>
              <a:t> </a:t>
            </a:r>
            <a:r>
              <a:rPr lang="tr-TR" sz="2400" dirty="0" err="1"/>
              <a:t>rezüdülerinin</a:t>
            </a:r>
            <a:r>
              <a:rPr lang="tr-TR" sz="2400" dirty="0"/>
              <a:t> </a:t>
            </a:r>
            <a:r>
              <a:rPr lang="tr-TR" sz="2400" dirty="0" err="1"/>
              <a:t>deaminasyonu</a:t>
            </a:r>
            <a:r>
              <a:rPr lang="tr-TR" sz="2400" dirty="0"/>
              <a:t> ile ortaya çıkan </a:t>
            </a:r>
            <a:r>
              <a:rPr lang="tr-TR" sz="2400" dirty="0" err="1"/>
              <a:t>aa</a:t>
            </a:r>
            <a:r>
              <a:rPr lang="tr-TR" sz="2400" dirty="0"/>
              <a:t>. tir. </a:t>
            </a:r>
          </a:p>
          <a:p>
            <a:r>
              <a:rPr lang="tr-TR" sz="2400" dirty="0" err="1"/>
              <a:t>Strülin</a:t>
            </a:r>
            <a:r>
              <a:rPr lang="tr-TR" sz="2400" dirty="0"/>
              <a:t> içeren epitoplara bağlanan antikorlara anti-</a:t>
            </a:r>
            <a:r>
              <a:rPr lang="tr-TR" sz="2400" dirty="0" err="1"/>
              <a:t>sitrülin</a:t>
            </a:r>
            <a:r>
              <a:rPr lang="tr-TR" sz="2400" dirty="0"/>
              <a:t> </a:t>
            </a:r>
            <a:r>
              <a:rPr lang="tr-TR" sz="2400" dirty="0">
                <a:solidFill>
                  <a:srgbClr val="00B0F0"/>
                </a:solidFill>
              </a:rPr>
              <a:t>(anti-CCP) </a:t>
            </a:r>
            <a:r>
              <a:rPr lang="tr-TR" sz="2400" dirty="0"/>
              <a:t>antikoru denir.</a:t>
            </a:r>
          </a:p>
          <a:p>
            <a:r>
              <a:rPr lang="tr-TR" sz="2400" dirty="0" err="1"/>
              <a:t>RA’da</a:t>
            </a:r>
            <a:r>
              <a:rPr lang="tr-TR" sz="2400" dirty="0"/>
              <a:t> %70 (+), </a:t>
            </a:r>
            <a:r>
              <a:rPr lang="tr-TR" sz="2400" dirty="0" err="1"/>
              <a:t>spesifitesi</a:t>
            </a:r>
            <a:r>
              <a:rPr lang="tr-TR" sz="2400" dirty="0"/>
              <a:t> %95-98 </a:t>
            </a:r>
            <a:r>
              <a:rPr lang="tr-TR" sz="2400" dirty="0" err="1"/>
              <a:t>sensitivite</a:t>
            </a:r>
            <a:r>
              <a:rPr lang="tr-TR" sz="2400" dirty="0"/>
              <a:t> %50-70</a:t>
            </a:r>
          </a:p>
          <a:p>
            <a:r>
              <a:rPr lang="tr-TR" sz="2400" dirty="0"/>
              <a:t>Tanı kriteri ve şiddetinin belirlenmesinde kullanılır.</a:t>
            </a:r>
          </a:p>
          <a:p>
            <a:r>
              <a:rPr lang="tr-TR" sz="2400" dirty="0"/>
              <a:t>Takipte kullanılmaz.</a:t>
            </a:r>
          </a:p>
          <a:p>
            <a:r>
              <a:rPr lang="tr-TR" sz="2400" dirty="0"/>
              <a:t>Anti-CCP (+) </a:t>
            </a:r>
            <a:r>
              <a:rPr lang="tr-TR" sz="2400" dirty="0" err="1"/>
              <a:t>eroziv</a:t>
            </a:r>
            <a:r>
              <a:rPr lang="tr-TR" sz="2400" dirty="0"/>
              <a:t> hastalık</a:t>
            </a:r>
            <a:r>
              <a:rPr lang="tr-TR" sz="2400" dirty="0">
                <a:latin typeface="Calibri"/>
                <a:cs typeface="Calibri"/>
              </a:rPr>
              <a:t>↑</a:t>
            </a:r>
          </a:p>
          <a:p>
            <a:r>
              <a:rPr lang="tr-TR" sz="2400" dirty="0">
                <a:latin typeface="Calibri"/>
                <a:cs typeface="Calibri"/>
              </a:rPr>
              <a:t>RF ve Anti-CCP birlikte poz şiddetli RA</a:t>
            </a:r>
            <a:endParaRPr lang="tr-TR" sz="2400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4722110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</a:rPr>
              <a:t>Laboratuvar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400" dirty="0"/>
              <a:t>C3, C4 N veya</a:t>
            </a:r>
            <a:r>
              <a:rPr lang="tr-TR" sz="2400" dirty="0">
                <a:latin typeface="Calibri"/>
                <a:cs typeface="Calibri"/>
              </a:rPr>
              <a:t>↑</a:t>
            </a:r>
          </a:p>
          <a:p>
            <a:r>
              <a:rPr lang="tr-TR" sz="2400" dirty="0">
                <a:latin typeface="Calibri"/>
                <a:cs typeface="Calibri"/>
              </a:rPr>
              <a:t>Albümin↓</a:t>
            </a:r>
          </a:p>
          <a:p>
            <a:r>
              <a:rPr lang="tr-TR" sz="2400" dirty="0" err="1">
                <a:solidFill>
                  <a:srgbClr val="FF0000"/>
                </a:solidFill>
                <a:latin typeface="Calibri"/>
                <a:cs typeface="Calibri"/>
              </a:rPr>
              <a:t>Snoviyal</a:t>
            </a:r>
            <a:r>
              <a:rPr lang="tr-TR" sz="2400" dirty="0">
                <a:solidFill>
                  <a:srgbClr val="FF0000"/>
                </a:solidFill>
                <a:latin typeface="Calibri"/>
                <a:cs typeface="Calibri"/>
              </a:rPr>
              <a:t> sıvı:</a:t>
            </a:r>
          </a:p>
          <a:p>
            <a:pPr>
              <a:buFont typeface="Wingdings" pitchFamily="2" charset="2"/>
              <a:buChar char="v"/>
            </a:pPr>
            <a:r>
              <a:rPr lang="tr-TR" sz="2400" dirty="0">
                <a:latin typeface="Calibri"/>
                <a:cs typeface="Calibri"/>
              </a:rPr>
              <a:t>Açık sarı, hafif bulanık, </a:t>
            </a:r>
            <a:r>
              <a:rPr lang="tr-TR" sz="2400" dirty="0" err="1">
                <a:latin typeface="Calibri"/>
                <a:cs typeface="Calibri"/>
              </a:rPr>
              <a:t>vizkositesi</a:t>
            </a:r>
            <a:r>
              <a:rPr lang="tr-TR" sz="2400" dirty="0">
                <a:latin typeface="Calibri"/>
                <a:cs typeface="Calibri"/>
              </a:rPr>
              <a:t> düşük</a:t>
            </a:r>
          </a:p>
          <a:p>
            <a:pPr>
              <a:buFont typeface="Wingdings" pitchFamily="2" charset="2"/>
              <a:buChar char="v"/>
            </a:pPr>
            <a:r>
              <a:rPr lang="tr-TR" sz="2400" dirty="0">
                <a:latin typeface="Calibri"/>
                <a:cs typeface="Calibri"/>
              </a:rPr>
              <a:t>protein↑</a:t>
            </a:r>
          </a:p>
          <a:p>
            <a:pPr>
              <a:buFont typeface="Wingdings" pitchFamily="2" charset="2"/>
              <a:buChar char="v"/>
            </a:pPr>
            <a:r>
              <a:rPr lang="tr-TR" sz="2400" dirty="0" err="1">
                <a:latin typeface="Calibri"/>
                <a:cs typeface="Calibri"/>
              </a:rPr>
              <a:t>Glukoz</a:t>
            </a:r>
            <a:r>
              <a:rPr lang="tr-TR" sz="2400" dirty="0">
                <a:latin typeface="Calibri"/>
                <a:cs typeface="Calibri"/>
              </a:rPr>
              <a:t> serumdakinden düşük</a:t>
            </a:r>
          </a:p>
          <a:p>
            <a:pPr>
              <a:buFont typeface="Wingdings" pitchFamily="2" charset="2"/>
              <a:buChar char="v"/>
            </a:pPr>
            <a:r>
              <a:rPr lang="tr-TR" sz="2400" dirty="0">
                <a:latin typeface="Calibri"/>
                <a:cs typeface="Calibri"/>
              </a:rPr>
              <a:t>Lökosit 5-50 bin, </a:t>
            </a:r>
            <a:r>
              <a:rPr lang="tr-TR" sz="2400" dirty="0" err="1">
                <a:latin typeface="Calibri"/>
                <a:cs typeface="Calibri"/>
              </a:rPr>
              <a:t>nötrofil</a:t>
            </a:r>
            <a:r>
              <a:rPr lang="tr-TR" sz="2400" dirty="0">
                <a:latin typeface="Calibri"/>
                <a:cs typeface="Calibri"/>
              </a:rPr>
              <a:t> ağırlıklı</a:t>
            </a:r>
          </a:p>
          <a:p>
            <a:pPr>
              <a:buFont typeface="Wingdings" pitchFamily="2" charset="2"/>
              <a:buChar char="v"/>
            </a:pPr>
            <a:r>
              <a:rPr lang="tr-TR" sz="2400" dirty="0">
                <a:latin typeface="Calibri"/>
                <a:cs typeface="Calibri"/>
              </a:rPr>
              <a:t>Fibrin içerir, RF (+) </a:t>
            </a:r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23717302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</a:rPr>
              <a:t>Radyolojik Değişiklikler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00808"/>
            <a:ext cx="6741740" cy="3600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052798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7" y="1452563"/>
            <a:ext cx="6707262" cy="395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087638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0"/>
            <a:ext cx="7454900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Resim 2">
            <a:extLst>
              <a:ext uri="{FF2B5EF4-FFF2-40B4-BE49-F238E27FC236}">
                <a16:creationId xmlns:a16="http://schemas.microsoft.com/office/drawing/2014/main" id="{F84AB5F0-77EA-1257-DFB3-9DD4413DF6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2780928"/>
            <a:ext cx="8134350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92296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5" y="561975"/>
            <a:ext cx="7334250" cy="573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43532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40A0B5D-32BE-7F84-12A1-1D56778693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</a:rPr>
              <a:t>Risk Faktörleri-2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D1FADFF2-6F6C-539F-28DE-37C00D7F95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400" b="1" dirty="0"/>
              <a:t>Sigara: </a:t>
            </a:r>
            <a:r>
              <a:rPr lang="tr-TR" sz="2400" dirty="0"/>
              <a:t>HLA DRB1*04 (+) RA </a:t>
            </a:r>
            <a:r>
              <a:rPr lang="tr-TR" sz="2400" dirty="0" err="1"/>
              <a:t>riski</a:t>
            </a:r>
            <a:r>
              <a:rPr lang="tr-TR" sz="2400" dirty="0" err="1">
                <a:cs typeface="Calibri"/>
              </a:rPr>
              <a:t>↑,hava</a:t>
            </a:r>
            <a:r>
              <a:rPr lang="tr-TR" sz="2400" dirty="0">
                <a:cs typeface="Calibri"/>
              </a:rPr>
              <a:t> yolu inflamasyonu↑, oksidatif stres↑, immün sistem↑, antikor yapımı (</a:t>
            </a:r>
            <a:r>
              <a:rPr lang="tr-TR" sz="2400" dirty="0" err="1">
                <a:cs typeface="Calibri"/>
              </a:rPr>
              <a:t>Rf</a:t>
            </a:r>
            <a:r>
              <a:rPr lang="tr-TR" sz="2400" dirty="0">
                <a:cs typeface="Calibri"/>
              </a:rPr>
              <a:t>, anti CCP)↑, </a:t>
            </a:r>
            <a:r>
              <a:rPr lang="tr-TR" sz="2400" dirty="0" err="1">
                <a:cs typeface="Calibri"/>
              </a:rPr>
              <a:t>sitrullinlenme</a:t>
            </a:r>
            <a:r>
              <a:rPr lang="tr-TR" sz="2400" dirty="0">
                <a:cs typeface="Calibri"/>
              </a:rPr>
              <a:t>↑ </a:t>
            </a:r>
            <a:r>
              <a:rPr lang="tr-TR" sz="2400" dirty="0" err="1">
                <a:cs typeface="Calibri"/>
              </a:rPr>
              <a:t>eroziv</a:t>
            </a:r>
            <a:r>
              <a:rPr lang="tr-TR" sz="2400" dirty="0">
                <a:cs typeface="Calibri"/>
              </a:rPr>
              <a:t> hastalık↑, epigenetik değişim (DNA metilasyonu)</a:t>
            </a:r>
          </a:p>
          <a:p>
            <a:r>
              <a:rPr lang="tr-TR" sz="2400" b="1" dirty="0">
                <a:cs typeface="Calibri"/>
              </a:rPr>
              <a:t>Hava kirliliği, silika ve  </a:t>
            </a:r>
            <a:r>
              <a:rPr lang="tr-TR" sz="2400" b="1" dirty="0" err="1">
                <a:cs typeface="Calibri"/>
              </a:rPr>
              <a:t>asbestoz</a:t>
            </a:r>
            <a:r>
              <a:rPr lang="tr-TR" sz="2400" b="1" dirty="0">
                <a:cs typeface="Calibri"/>
              </a:rPr>
              <a:t>, immün sistem</a:t>
            </a:r>
            <a:r>
              <a:rPr lang="tr-TR" sz="2400" dirty="0">
                <a:cs typeface="Calibri"/>
              </a:rPr>
              <a:t>↑</a:t>
            </a:r>
          </a:p>
          <a:p>
            <a:r>
              <a:rPr lang="tr-TR" sz="2400" b="1" dirty="0">
                <a:cs typeface="Calibri"/>
              </a:rPr>
              <a:t>Alkol</a:t>
            </a:r>
            <a:r>
              <a:rPr lang="tr-TR" sz="2400" dirty="0">
                <a:cs typeface="Calibri"/>
              </a:rPr>
              <a:t> (orta ve hafif düzeyde):İmmün sistemi baskılar, RA risk↓</a:t>
            </a:r>
          </a:p>
          <a:p>
            <a:r>
              <a:rPr lang="tr-TR" sz="2400" b="1" dirty="0">
                <a:cs typeface="Calibri"/>
              </a:rPr>
              <a:t>D </a:t>
            </a:r>
            <a:r>
              <a:rPr lang="tr-TR" sz="2400" b="1" dirty="0" err="1">
                <a:cs typeface="Calibri"/>
              </a:rPr>
              <a:t>vit</a:t>
            </a:r>
            <a:r>
              <a:rPr lang="tr-TR" sz="2400" b="1" dirty="0">
                <a:cs typeface="Calibri"/>
              </a:rPr>
              <a:t> </a:t>
            </a:r>
            <a:r>
              <a:rPr lang="tr-TR" sz="2400" dirty="0">
                <a:cs typeface="Calibri"/>
              </a:rPr>
              <a:t>düzeyi ile ters ilişkili RA</a:t>
            </a:r>
          </a:p>
          <a:p>
            <a:r>
              <a:rPr lang="tr-TR" sz="2400" b="1" dirty="0" err="1">
                <a:cs typeface="Calibri"/>
              </a:rPr>
              <a:t>Peridondontitis</a:t>
            </a:r>
            <a:r>
              <a:rPr lang="tr-TR" sz="2400" b="1" dirty="0">
                <a:cs typeface="Calibri"/>
              </a:rPr>
              <a:t> </a:t>
            </a:r>
            <a:r>
              <a:rPr lang="tr-TR" sz="2400" dirty="0">
                <a:cs typeface="Calibri"/>
              </a:rPr>
              <a:t>(</a:t>
            </a:r>
            <a:r>
              <a:rPr lang="tr-TR" sz="2400" dirty="0" err="1">
                <a:cs typeface="Calibri"/>
              </a:rPr>
              <a:t>porfiromonas</a:t>
            </a:r>
            <a:r>
              <a:rPr lang="tr-TR" sz="2400" dirty="0">
                <a:cs typeface="Calibri"/>
              </a:rPr>
              <a:t> </a:t>
            </a:r>
            <a:r>
              <a:rPr lang="tr-TR" sz="2400" dirty="0" err="1">
                <a:cs typeface="Calibri"/>
              </a:rPr>
              <a:t>gingivalis</a:t>
            </a:r>
            <a:r>
              <a:rPr lang="tr-TR" sz="2400" dirty="0">
                <a:cs typeface="Calibri"/>
              </a:rPr>
              <a:t>)</a:t>
            </a:r>
          </a:p>
          <a:p>
            <a:r>
              <a:rPr lang="tr-TR" sz="2400" b="1" dirty="0">
                <a:cs typeface="Calibri"/>
              </a:rPr>
              <a:t>Kronik mukozal inflamasyon </a:t>
            </a:r>
            <a:r>
              <a:rPr lang="tr-TR" sz="2400" dirty="0">
                <a:cs typeface="Calibri"/>
              </a:rPr>
              <a:t>(akciğer gibi)</a:t>
            </a:r>
          </a:p>
          <a:p>
            <a:endParaRPr lang="tr-TR" sz="2400" dirty="0">
              <a:cs typeface="Calibri"/>
            </a:endParaRPr>
          </a:p>
          <a:p>
            <a:endParaRPr lang="tr-TR" sz="2400" dirty="0">
              <a:cs typeface="Calibri"/>
            </a:endParaRP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27349373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350" y="652463"/>
            <a:ext cx="7353300" cy="555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7979905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925" y="600075"/>
            <a:ext cx="7296150" cy="565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0849868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925" y="681038"/>
            <a:ext cx="7296150" cy="549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4926915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638" y="723900"/>
            <a:ext cx="7324725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2604332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638" y="681038"/>
            <a:ext cx="7324725" cy="549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2166027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</a:rPr>
              <a:t>Tedavide Amaç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400" dirty="0"/>
              <a:t>Semptomları gidermek</a:t>
            </a:r>
          </a:p>
          <a:p>
            <a:r>
              <a:rPr lang="tr-TR" sz="2400" dirty="0"/>
              <a:t>Eklem hasarını önlemek</a:t>
            </a:r>
          </a:p>
          <a:p>
            <a:r>
              <a:rPr lang="tr-TR" sz="2400" dirty="0"/>
              <a:t>Düşük hastalık aktivitesi veya  remisyonu sağlamak</a:t>
            </a:r>
          </a:p>
          <a:p>
            <a:r>
              <a:rPr lang="tr-TR" sz="2400" dirty="0"/>
              <a:t>Yaşam kalitesini artırmak</a:t>
            </a:r>
          </a:p>
          <a:p>
            <a:r>
              <a:rPr lang="tr-TR" sz="2400" dirty="0"/>
              <a:t>Tanı konulur konulmaz hastalığı </a:t>
            </a:r>
            <a:r>
              <a:rPr lang="tr-TR" sz="2400" dirty="0" err="1"/>
              <a:t>modifiye</a:t>
            </a:r>
            <a:r>
              <a:rPr lang="tr-TR" sz="2400" dirty="0"/>
              <a:t> edici ilaçlar (DMARD) tedavisi başlanmalı</a:t>
            </a:r>
          </a:p>
          <a:p>
            <a:r>
              <a:rPr lang="tr-TR" sz="2400" dirty="0"/>
              <a:t>Aktif dönemde yakından izlenmeli (1-3ay)</a:t>
            </a:r>
          </a:p>
          <a:p>
            <a:r>
              <a:rPr lang="tr-TR" sz="2400" dirty="0"/>
              <a:t>Tedavi hedefine 3-6 ayda ulaşılmalıdır.</a:t>
            </a:r>
          </a:p>
          <a:p>
            <a:r>
              <a:rPr lang="tr-TR" sz="2400" dirty="0" err="1"/>
              <a:t>Metotreksat</a:t>
            </a:r>
            <a:r>
              <a:rPr lang="tr-TR" sz="2400" dirty="0"/>
              <a:t> ilk tercih ilaç olmalıdır.</a:t>
            </a:r>
          </a:p>
        </p:txBody>
      </p:sp>
    </p:spTree>
    <p:extLst>
      <p:ext uri="{BB962C8B-B14F-4D97-AF65-F5344CB8AC3E}">
        <p14:creationId xmlns:p14="http://schemas.microsoft.com/office/powerpoint/2010/main" val="2032256033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</a:rPr>
              <a:t>Tedavi-1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tr-TR" sz="2800" dirty="0"/>
              <a:t>1-Nonfarmakolojik tedavi( fizik tedavi, </a:t>
            </a:r>
            <a:r>
              <a:rPr lang="tr-TR" sz="2800" dirty="0" err="1"/>
              <a:t>diet</a:t>
            </a:r>
            <a:r>
              <a:rPr lang="tr-TR" sz="2800" dirty="0"/>
              <a:t>, psikoterapi, eğitim)</a:t>
            </a:r>
          </a:p>
          <a:p>
            <a:pPr marL="0" indent="0">
              <a:buNone/>
            </a:pPr>
            <a:r>
              <a:rPr lang="tr-TR" sz="2800" dirty="0"/>
              <a:t>2-Farmakolojik tedavi</a:t>
            </a:r>
          </a:p>
          <a:p>
            <a:pPr>
              <a:buFont typeface="Wingdings" pitchFamily="2" charset="2"/>
              <a:buChar char="ü"/>
            </a:pPr>
            <a:r>
              <a:rPr lang="tr-TR" sz="2000" dirty="0" err="1"/>
              <a:t>Parasetemol</a:t>
            </a:r>
            <a:r>
              <a:rPr lang="tr-TR" sz="2000" dirty="0"/>
              <a:t>, NSAİİ, </a:t>
            </a:r>
            <a:r>
              <a:rPr lang="tr-TR" sz="2000" dirty="0" err="1"/>
              <a:t>steroid</a:t>
            </a:r>
            <a:r>
              <a:rPr lang="tr-TR" sz="2000" dirty="0"/>
              <a:t> </a:t>
            </a:r>
          </a:p>
          <a:p>
            <a:pPr>
              <a:buFont typeface="Wingdings" pitchFamily="2" charset="2"/>
              <a:buChar char="ü"/>
            </a:pPr>
            <a:r>
              <a:rPr lang="tr-TR" sz="2000" dirty="0"/>
              <a:t>Konvansiyonel sentetik ilaçlar (</a:t>
            </a:r>
            <a:r>
              <a:rPr lang="tr-TR" sz="2000" dirty="0" err="1"/>
              <a:t>csDMARDs</a:t>
            </a:r>
            <a:r>
              <a:rPr lang="tr-TR" sz="2000" dirty="0"/>
              <a:t>)</a:t>
            </a:r>
          </a:p>
          <a:p>
            <a:pPr>
              <a:buFont typeface="Wingdings" pitchFamily="2" charset="2"/>
              <a:buChar char="ü"/>
            </a:pPr>
            <a:r>
              <a:rPr lang="tr-TR" sz="2000" dirty="0"/>
              <a:t>Biyolojik DMARD (</a:t>
            </a:r>
            <a:r>
              <a:rPr lang="tr-TR" sz="2000" dirty="0" err="1"/>
              <a:t>bDMARDs</a:t>
            </a:r>
            <a:r>
              <a:rPr lang="tr-TR" sz="2000" dirty="0"/>
              <a:t>)</a:t>
            </a:r>
          </a:p>
          <a:p>
            <a:pPr>
              <a:buFont typeface="Wingdings" pitchFamily="2" charset="2"/>
              <a:buChar char="ü"/>
            </a:pPr>
            <a:r>
              <a:rPr lang="tr-TR" sz="2000" dirty="0" err="1"/>
              <a:t>Target</a:t>
            </a:r>
            <a:r>
              <a:rPr lang="tr-TR" sz="2000" dirty="0"/>
              <a:t> DMARD (</a:t>
            </a:r>
            <a:r>
              <a:rPr lang="tr-TR" sz="2000" dirty="0" err="1"/>
              <a:t>tMARDs</a:t>
            </a:r>
            <a:r>
              <a:rPr lang="tr-TR" sz="2000" dirty="0"/>
              <a:t>)</a:t>
            </a:r>
          </a:p>
          <a:p>
            <a:pPr>
              <a:buFont typeface="Wingdings" pitchFamily="2" charset="2"/>
              <a:buChar char="ü"/>
            </a:pPr>
            <a:r>
              <a:rPr lang="tr-TR" sz="2000" dirty="0" err="1"/>
              <a:t>Biobenzer</a:t>
            </a:r>
            <a:r>
              <a:rPr lang="tr-TR" sz="2000" dirty="0"/>
              <a:t> </a:t>
            </a:r>
            <a:r>
              <a:rPr lang="tr-TR" sz="2000" dirty="0" err="1"/>
              <a:t>DMARDs</a:t>
            </a:r>
            <a:endParaRPr lang="tr-TR" sz="2000" dirty="0"/>
          </a:p>
          <a:p>
            <a:pPr marL="0" indent="0">
              <a:buNone/>
            </a:pPr>
            <a:r>
              <a:rPr lang="tr-TR" sz="2800" dirty="0"/>
              <a:t>3-Cerrahi</a:t>
            </a:r>
          </a:p>
          <a:p>
            <a:pPr marL="0" indent="0">
              <a:buNone/>
            </a:pPr>
            <a:r>
              <a:rPr lang="tr-TR" sz="2800" dirty="0"/>
              <a:t>4- Tedavi öncesi hepatit </a:t>
            </a:r>
            <a:r>
              <a:rPr lang="tr-TR" sz="2800" dirty="0" err="1"/>
              <a:t>markırları</a:t>
            </a:r>
            <a:r>
              <a:rPr lang="tr-TR" sz="2800" dirty="0"/>
              <a:t>, </a:t>
            </a:r>
            <a:r>
              <a:rPr lang="tr-TR" sz="2800" dirty="0" err="1"/>
              <a:t>ppd</a:t>
            </a:r>
            <a:r>
              <a:rPr lang="tr-TR" sz="2800" dirty="0"/>
              <a:t> veya </a:t>
            </a:r>
            <a:r>
              <a:rPr lang="tr-TR" sz="2800" dirty="0" err="1"/>
              <a:t>quantiferon</a:t>
            </a:r>
            <a:r>
              <a:rPr lang="tr-TR" sz="2800" dirty="0"/>
              <a:t>, kan sayımı, biyokimya ve idrar tetkiki, akciğer gr istenmeli</a:t>
            </a:r>
          </a:p>
          <a:p>
            <a:pPr marL="0" indent="0">
              <a:buNone/>
            </a:pPr>
            <a:r>
              <a:rPr lang="tr-TR" sz="2800" dirty="0"/>
              <a:t>5-Aşılar: </a:t>
            </a:r>
            <a:r>
              <a:rPr lang="tr-TR" sz="2800" dirty="0" err="1"/>
              <a:t>influenza</a:t>
            </a:r>
            <a:r>
              <a:rPr lang="tr-TR" sz="2800" dirty="0"/>
              <a:t>, hepatit B, </a:t>
            </a:r>
            <a:r>
              <a:rPr lang="tr-TR" sz="2800" dirty="0" err="1"/>
              <a:t>pnömokok</a:t>
            </a:r>
            <a:r>
              <a:rPr lang="tr-TR" sz="2800" dirty="0"/>
              <a:t>, </a:t>
            </a:r>
            <a:r>
              <a:rPr lang="tr-TR" sz="2800" dirty="0" err="1"/>
              <a:t>covid</a:t>
            </a:r>
            <a:r>
              <a:rPr lang="tr-TR" sz="2800" dirty="0"/>
              <a:t> 19 yapılır.</a:t>
            </a:r>
          </a:p>
          <a:p>
            <a:pPr marL="0" indent="0">
              <a:buNone/>
            </a:pPr>
            <a:endParaRPr lang="tr-TR" sz="2800" dirty="0"/>
          </a:p>
        </p:txBody>
      </p:sp>
    </p:spTree>
    <p:extLst>
      <p:ext uri="{BB962C8B-B14F-4D97-AF65-F5344CB8AC3E}">
        <p14:creationId xmlns:p14="http://schemas.microsoft.com/office/powerpoint/2010/main" val="218291469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</a:rPr>
              <a:t>ACR/EULAR RA </a:t>
            </a:r>
            <a:r>
              <a:rPr lang="tr-TR" dirty="0" err="1">
                <a:solidFill>
                  <a:srgbClr val="FF0000"/>
                </a:solidFill>
              </a:rPr>
              <a:t>remisyon</a:t>
            </a:r>
            <a:r>
              <a:rPr lang="tr-TR" dirty="0">
                <a:solidFill>
                  <a:srgbClr val="FF0000"/>
                </a:solidFill>
              </a:rPr>
              <a:t> kriterleri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tr-TR" sz="2400" b="1" dirty="0"/>
              <a:t>Herhangi bir zamanda hasta aşağıdakilerden hepsini sağlamalıdır.</a:t>
            </a:r>
          </a:p>
          <a:p>
            <a:r>
              <a:rPr lang="tr-TR" sz="2400" dirty="0"/>
              <a:t>Hassas eklem sayısı ≤1</a:t>
            </a:r>
          </a:p>
          <a:p>
            <a:r>
              <a:rPr lang="tr-TR" sz="2400" dirty="0"/>
              <a:t>Şiş eklem sayısı ≤1</a:t>
            </a:r>
          </a:p>
          <a:p>
            <a:r>
              <a:rPr lang="tr-TR" sz="2400" dirty="0"/>
              <a:t>C-reaktif protein ≤1mg/dl</a:t>
            </a:r>
          </a:p>
          <a:p>
            <a:r>
              <a:rPr lang="tr-TR" sz="2400" dirty="0"/>
              <a:t>Hasta global değerlendirmesi ≤1  (0-10 arası değişen bir skalada)</a:t>
            </a:r>
          </a:p>
          <a:p>
            <a:pPr>
              <a:buFont typeface="Wingdings" pitchFamily="2" charset="2"/>
              <a:buChar char="Ø"/>
            </a:pPr>
            <a:r>
              <a:rPr lang="tr-TR" sz="2400" b="1" dirty="0"/>
              <a:t>Herhangi bir zamanda hastanın hastalık aktivite skoru ≤2.6 olmalı (DAS -28)</a:t>
            </a:r>
          </a:p>
        </p:txBody>
      </p:sp>
    </p:spTree>
    <p:extLst>
      <p:ext uri="{BB962C8B-B14F-4D97-AF65-F5344CB8AC3E}">
        <p14:creationId xmlns:p14="http://schemas.microsoft.com/office/powerpoint/2010/main" val="3966229333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</a:rPr>
              <a:t>Takip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400" dirty="0"/>
              <a:t>RA deformite /sakatlık yapar.</a:t>
            </a:r>
          </a:p>
          <a:p>
            <a:r>
              <a:rPr lang="tr-TR" sz="2400" dirty="0"/>
              <a:t>En sık ölüm nedenleri  </a:t>
            </a:r>
            <a:r>
              <a:rPr lang="tr-TR" sz="2400" dirty="0" err="1"/>
              <a:t>kardiak</a:t>
            </a:r>
            <a:r>
              <a:rPr lang="tr-TR" sz="2400" dirty="0"/>
              <a:t>, akciğer tutulumu, malignite, enfeksiyon nedenlerdir</a:t>
            </a:r>
          </a:p>
          <a:p>
            <a:r>
              <a:rPr lang="tr-TR" sz="2400" dirty="0"/>
              <a:t>Takipte klinik bulgular </a:t>
            </a:r>
            <a:r>
              <a:rPr lang="tr-TR" sz="2400"/>
              <a:t>(hassas </a:t>
            </a:r>
            <a:r>
              <a:rPr lang="tr-TR" sz="2400" dirty="0"/>
              <a:t>şiş eklem sayısı)</a:t>
            </a:r>
          </a:p>
          <a:p>
            <a:r>
              <a:rPr lang="tr-TR" sz="2400" dirty="0"/>
              <a:t>ESH ve CRP gibi inflamasyon belirteçlerinden yararlanılır. </a:t>
            </a:r>
          </a:p>
          <a:p>
            <a:r>
              <a:rPr lang="tr-TR" sz="2400" dirty="0"/>
              <a:t>Sistemik tutulum ve ilaç </a:t>
            </a:r>
            <a:r>
              <a:rPr lang="tr-TR" sz="2400" dirty="0" err="1"/>
              <a:t>toksisitesi</a:t>
            </a:r>
            <a:r>
              <a:rPr lang="tr-TR" sz="2400" dirty="0"/>
              <a:t> için kan sayımı ve biyokimya ve idrar tetkiki istenir.</a:t>
            </a:r>
          </a:p>
          <a:p>
            <a:r>
              <a:rPr lang="tr-TR" sz="2400" dirty="0"/>
              <a:t>RF, CCP takipte kullanılmaz.</a:t>
            </a:r>
          </a:p>
          <a:p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3722505521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>
                <a:solidFill>
                  <a:srgbClr val="FF0000"/>
                </a:solidFill>
              </a:rPr>
              <a:t>Prognoz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400" dirty="0"/>
              <a:t>RF ve Anti CCP (+), HLA DRB1*04 (+)</a:t>
            </a:r>
          </a:p>
          <a:p>
            <a:r>
              <a:rPr lang="tr-TR" sz="2400" dirty="0"/>
              <a:t>Direk grafide eklemde erozyon olması</a:t>
            </a:r>
          </a:p>
          <a:p>
            <a:r>
              <a:rPr lang="tr-TR" sz="2400" dirty="0"/>
              <a:t>Ekstra artiküler tutulum olması, romatoid nodül</a:t>
            </a:r>
          </a:p>
          <a:p>
            <a:r>
              <a:rPr lang="tr-TR" sz="2400" dirty="0"/>
              <a:t>Genç, K cinsiyet</a:t>
            </a:r>
          </a:p>
          <a:p>
            <a:r>
              <a:rPr lang="tr-TR" sz="2400" dirty="0"/>
              <a:t>İlaçlara yanıt vermeyenler, sinsi başlangıç, obezite</a:t>
            </a:r>
          </a:p>
          <a:p>
            <a:r>
              <a:rPr lang="tr-TR" sz="2400" dirty="0"/>
              <a:t>Sigara içimi</a:t>
            </a:r>
          </a:p>
          <a:p>
            <a:r>
              <a:rPr lang="tr-TR" sz="2400" dirty="0"/>
              <a:t>Ortak epitop varlığı</a:t>
            </a:r>
          </a:p>
          <a:p>
            <a:r>
              <a:rPr lang="tr-TR" sz="2400" dirty="0"/>
              <a:t>Yüksek hastalık aktivitesi</a:t>
            </a:r>
          </a:p>
          <a:p>
            <a:r>
              <a:rPr lang="tr-TR" sz="2400" dirty="0"/>
              <a:t>Yüksek akut faz cevabı</a:t>
            </a:r>
          </a:p>
        </p:txBody>
      </p:sp>
    </p:spTree>
    <p:extLst>
      <p:ext uri="{BB962C8B-B14F-4D97-AF65-F5344CB8AC3E}">
        <p14:creationId xmlns:p14="http://schemas.microsoft.com/office/powerpoint/2010/main" val="20059904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E24335E-704B-8D87-4C53-F1D6D533C8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</a:rPr>
              <a:t>Risk faktörleri-3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7D7399BC-A248-53BD-8745-F726FD21D7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sz="2400" b="1" dirty="0"/>
              <a:t>Enfeksiyon: </a:t>
            </a:r>
            <a:r>
              <a:rPr lang="tr-TR" sz="2400" dirty="0"/>
              <a:t>EBV, CMV, HBV, HCV, </a:t>
            </a:r>
            <a:r>
              <a:rPr lang="tr-TR" sz="2400" dirty="0" err="1"/>
              <a:t>Parvovirüs</a:t>
            </a:r>
            <a:r>
              <a:rPr lang="tr-TR" sz="2400" dirty="0"/>
              <a:t> 19,Enterovirüsler, mikobakteriler, </a:t>
            </a:r>
            <a:r>
              <a:rPr lang="tr-TR" sz="2400" dirty="0" err="1"/>
              <a:t>porfiromonas</a:t>
            </a:r>
            <a:r>
              <a:rPr lang="tr-TR" sz="2400" dirty="0"/>
              <a:t> </a:t>
            </a:r>
            <a:r>
              <a:rPr lang="tr-TR" sz="2400" dirty="0" err="1"/>
              <a:t>gingivalis</a:t>
            </a:r>
            <a:r>
              <a:rPr lang="tr-TR" sz="2400" dirty="0"/>
              <a:t> (</a:t>
            </a:r>
            <a:r>
              <a:rPr lang="tr-TR" sz="2400" dirty="0" err="1"/>
              <a:t>periodontit</a:t>
            </a:r>
            <a:r>
              <a:rPr lang="tr-TR" sz="2400" dirty="0"/>
              <a:t>), </a:t>
            </a:r>
            <a:r>
              <a:rPr lang="tr-TR" sz="2400" dirty="0" err="1"/>
              <a:t>Covid</a:t>
            </a:r>
            <a:r>
              <a:rPr lang="tr-TR" sz="2400" dirty="0"/>
              <a:t> 19</a:t>
            </a:r>
          </a:p>
          <a:p>
            <a:r>
              <a:rPr lang="tr-TR" sz="2400" b="1" dirty="0" err="1"/>
              <a:t>Mikrobiyatın</a:t>
            </a:r>
            <a:r>
              <a:rPr lang="tr-TR" sz="2400" b="1" dirty="0"/>
              <a:t> bozulması</a:t>
            </a:r>
          </a:p>
          <a:p>
            <a:pPr>
              <a:buFont typeface="Wingdings" pitchFamily="2" charset="2"/>
              <a:buChar char="Ø"/>
            </a:pPr>
            <a:r>
              <a:rPr lang="tr-TR" sz="2400" dirty="0"/>
              <a:t>Direk </a:t>
            </a:r>
            <a:r>
              <a:rPr lang="tr-TR" sz="2400" dirty="0" err="1"/>
              <a:t>sinoviyal</a:t>
            </a:r>
            <a:r>
              <a:rPr lang="tr-TR" sz="2400" dirty="0"/>
              <a:t> hasar ve moleküler taklit </a:t>
            </a:r>
          </a:p>
          <a:p>
            <a:pPr>
              <a:buFont typeface="Wingdings" pitchFamily="2" charset="2"/>
              <a:buChar char="Ø"/>
            </a:pPr>
            <a:r>
              <a:rPr lang="tr-TR" sz="2400" dirty="0" err="1"/>
              <a:t>Peptidil</a:t>
            </a:r>
            <a:r>
              <a:rPr lang="tr-TR" sz="2400" dirty="0"/>
              <a:t> </a:t>
            </a:r>
            <a:r>
              <a:rPr lang="tr-TR" sz="2400" dirty="0" err="1"/>
              <a:t>arjinin</a:t>
            </a:r>
            <a:r>
              <a:rPr lang="tr-TR" sz="2400" dirty="0"/>
              <a:t> </a:t>
            </a:r>
            <a:r>
              <a:rPr lang="tr-TR" sz="2400" dirty="0" err="1"/>
              <a:t>deaminaz</a:t>
            </a:r>
            <a:r>
              <a:rPr lang="tr-TR" sz="2400" dirty="0"/>
              <a:t>(PAD) enzim aktivasyonu</a:t>
            </a:r>
            <a:r>
              <a:rPr lang="tr-TR" sz="2400" dirty="0">
                <a:cs typeface="Calibri"/>
              </a:rPr>
              <a:t>↑</a:t>
            </a:r>
            <a:r>
              <a:rPr lang="tr-TR" sz="2400" dirty="0"/>
              <a:t> </a:t>
            </a:r>
            <a:r>
              <a:rPr lang="tr-TR" sz="2400" dirty="0" err="1"/>
              <a:t>sitrüllizasyon</a:t>
            </a:r>
            <a:r>
              <a:rPr lang="tr-TR" sz="2400" dirty="0">
                <a:cs typeface="Calibri"/>
              </a:rPr>
              <a:t>↑</a:t>
            </a:r>
            <a:endParaRPr lang="tr-TR" sz="2400" dirty="0"/>
          </a:p>
          <a:p>
            <a:r>
              <a:rPr lang="tr-TR" sz="2400" b="1" dirty="0"/>
              <a:t>Stres: </a:t>
            </a:r>
            <a:r>
              <a:rPr lang="tr-TR" sz="2400" i="1" dirty="0"/>
              <a:t>psikolojik travma immün sistemin bozulmasına yol açar.</a:t>
            </a:r>
          </a:p>
          <a:p>
            <a:endParaRPr lang="tr-TR" sz="2400" i="1" dirty="0"/>
          </a:p>
        </p:txBody>
      </p:sp>
    </p:spTree>
    <p:extLst>
      <p:ext uri="{BB962C8B-B14F-4D97-AF65-F5344CB8AC3E}">
        <p14:creationId xmlns:p14="http://schemas.microsoft.com/office/powerpoint/2010/main" val="27065822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DE320780-757E-BEEB-AF69-CF13D1A632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</a:rPr>
              <a:t>Risk faktörleri-4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F8843024-1EC1-E655-8402-231195AC34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400" b="1" dirty="0"/>
              <a:t>Yıllar öncesinden, artrit gelişmeden önce bu antikorlar pozitif olabilir.</a:t>
            </a:r>
          </a:p>
          <a:p>
            <a:r>
              <a:rPr lang="tr-TR" sz="2400" b="1" dirty="0"/>
              <a:t>Otoimmünite,</a:t>
            </a:r>
            <a:r>
              <a:rPr lang="tr-TR" sz="2400" b="1" i="1" dirty="0"/>
              <a:t> </a:t>
            </a:r>
            <a:r>
              <a:rPr lang="tr-TR" sz="2400" dirty="0" err="1"/>
              <a:t>RF’nin</a:t>
            </a:r>
            <a:r>
              <a:rPr lang="tr-TR" sz="2400" dirty="0"/>
              <a:t>  </a:t>
            </a:r>
            <a:r>
              <a:rPr lang="tr-TR" sz="2400" dirty="0" err="1"/>
              <a:t>Ig</a:t>
            </a:r>
            <a:r>
              <a:rPr lang="tr-TR" sz="2400" dirty="0"/>
              <a:t> G’nin </a:t>
            </a:r>
            <a:r>
              <a:rPr lang="tr-TR" sz="2400" dirty="0" err="1"/>
              <a:t>Fc</a:t>
            </a:r>
            <a:r>
              <a:rPr lang="tr-TR" sz="2400" dirty="0"/>
              <a:t> kısmındaki antijene karşı antikor oluşumu (</a:t>
            </a:r>
            <a:r>
              <a:rPr lang="tr-TR" sz="2400" dirty="0" err="1"/>
              <a:t>Ig</a:t>
            </a:r>
            <a:r>
              <a:rPr lang="tr-TR" sz="2400" dirty="0"/>
              <a:t> M, G,A, E yapısında olabilir)</a:t>
            </a:r>
          </a:p>
          <a:p>
            <a:r>
              <a:rPr lang="tr-TR" sz="2400" dirty="0"/>
              <a:t>Anti CCP (anti </a:t>
            </a:r>
            <a:r>
              <a:rPr lang="tr-TR" sz="2400" dirty="0" err="1"/>
              <a:t>sitrüllenmiş</a:t>
            </a:r>
            <a:r>
              <a:rPr lang="tr-TR" sz="2400" dirty="0"/>
              <a:t> protein antikoru)</a:t>
            </a:r>
          </a:p>
          <a:p>
            <a:r>
              <a:rPr lang="tr-TR" sz="2400" dirty="0"/>
              <a:t>Anti PDA4 (</a:t>
            </a:r>
            <a:r>
              <a:rPr lang="tr-TR" sz="2400" dirty="0" err="1"/>
              <a:t>peptidilarjinindeaminaz</a:t>
            </a:r>
            <a:r>
              <a:rPr lang="tr-TR" sz="2400" dirty="0"/>
              <a:t> antikoru)</a:t>
            </a:r>
          </a:p>
          <a:p>
            <a:r>
              <a:rPr lang="tr-TR" sz="2400" dirty="0"/>
              <a:t>Anti </a:t>
            </a:r>
            <a:r>
              <a:rPr lang="tr-TR" sz="2400" dirty="0" err="1"/>
              <a:t>CarP</a:t>
            </a:r>
            <a:r>
              <a:rPr lang="tr-TR" sz="2400" dirty="0"/>
              <a:t> (</a:t>
            </a:r>
            <a:r>
              <a:rPr lang="tr-TR" sz="2400" dirty="0" err="1"/>
              <a:t>antikarbamalated</a:t>
            </a:r>
            <a:r>
              <a:rPr lang="tr-TR" sz="2400" dirty="0"/>
              <a:t> antikoru)</a:t>
            </a:r>
          </a:p>
          <a:p>
            <a:r>
              <a:rPr lang="tr-TR" sz="2400" b="1" dirty="0"/>
              <a:t>Sistemik inflamasyon: </a:t>
            </a:r>
            <a:r>
              <a:rPr lang="tr-TR" sz="2400" dirty="0"/>
              <a:t>proinflamatuar sitokinlerin salınımı Anti CCP oluşumuna katkı sağlar.</a:t>
            </a:r>
          </a:p>
        </p:txBody>
      </p:sp>
    </p:spTree>
    <p:extLst>
      <p:ext uri="{BB962C8B-B14F-4D97-AF65-F5344CB8AC3E}">
        <p14:creationId xmlns:p14="http://schemas.microsoft.com/office/powerpoint/2010/main" val="2770074209"/>
      </p:ext>
    </p:extLst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3011</TotalTime>
  <Words>1464</Words>
  <Application>Microsoft Office PowerPoint</Application>
  <PresentationFormat>Ekran Gösterisi (4:3)</PresentationFormat>
  <Paragraphs>253</Paragraphs>
  <Slides>79</Slides>
  <Notes>1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79</vt:i4>
      </vt:variant>
    </vt:vector>
  </HeadingPairs>
  <TitlesOfParts>
    <vt:vector size="83" baseType="lpstr">
      <vt:lpstr>Arial</vt:lpstr>
      <vt:lpstr>Calibri</vt:lpstr>
      <vt:lpstr>Wingdings</vt:lpstr>
      <vt:lpstr>Ofis Teması</vt:lpstr>
      <vt:lpstr>Romatoid Artrit (RA)</vt:lpstr>
      <vt:lpstr>Tanım</vt:lpstr>
      <vt:lpstr>PowerPoint Sunusu</vt:lpstr>
      <vt:lpstr>PowerPoint Sunusu</vt:lpstr>
      <vt:lpstr>Epidemiyoloji</vt:lpstr>
      <vt:lpstr>Risk Faktörleri-1</vt:lpstr>
      <vt:lpstr>Risk Faktörleri-2</vt:lpstr>
      <vt:lpstr>Risk faktörleri-3</vt:lpstr>
      <vt:lpstr>Risk faktörleri-4</vt:lpstr>
      <vt:lpstr>RA Gelişimini Engellemek İçin Yapılabilecekler</vt:lpstr>
      <vt:lpstr>Patogenez-1</vt:lpstr>
      <vt:lpstr>Patogenez-2</vt:lpstr>
      <vt:lpstr>PowerPoint Sunusu</vt:lpstr>
      <vt:lpstr>PowerPoint Sunusu</vt:lpstr>
      <vt:lpstr>PowerPoint Sunusu</vt:lpstr>
      <vt:lpstr>PowerPoint Sunusu</vt:lpstr>
      <vt:lpstr>KLİNİK</vt:lpstr>
      <vt:lpstr>HİKAYE</vt:lpstr>
      <vt:lpstr>RA Başlangıç Şekilleri</vt:lpstr>
      <vt:lpstr>RA Başlangıç Şekilleri</vt:lpstr>
      <vt:lpstr>PowerPoint Sunusu</vt:lpstr>
      <vt:lpstr>PowerPoint Sunusu</vt:lpstr>
      <vt:lpstr>Fizik Muayene</vt:lpstr>
      <vt:lpstr>Fizik muayene</vt:lpstr>
      <vt:lpstr>Fizik Muayene</vt:lpstr>
      <vt:lpstr>Fizik Muayene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Ekstraartiküler Tutulum</vt:lpstr>
      <vt:lpstr>PowerPoint Sunusu</vt:lpstr>
      <vt:lpstr>Romatoid Nodül-1</vt:lpstr>
      <vt:lpstr>Romatoid nodül-2</vt:lpstr>
      <vt:lpstr>PowerPoint Sunusu</vt:lpstr>
      <vt:lpstr>Romatoid Vaskülit</vt:lpstr>
      <vt:lpstr>Romatoid Vaskülit</vt:lpstr>
      <vt:lpstr>Göz Tutulumu</vt:lpstr>
      <vt:lpstr>PowerPoint Sunusu</vt:lpstr>
      <vt:lpstr>Pulmoner Tutulum</vt:lpstr>
      <vt:lpstr>PowerPoint Sunusu</vt:lpstr>
      <vt:lpstr>İAH</vt:lpstr>
      <vt:lpstr>Kardiyovasküler</vt:lpstr>
      <vt:lpstr>Hematolojik</vt:lpstr>
      <vt:lpstr>Felty sendromu</vt:lpstr>
      <vt:lpstr>PowerPoint Sunusu</vt:lpstr>
      <vt:lpstr>Nörolojik</vt:lpstr>
      <vt:lpstr>Periferik nöropati</vt:lpstr>
      <vt:lpstr>Böbrek Tutulumu</vt:lpstr>
      <vt:lpstr>Böbrek tutulumu</vt:lpstr>
      <vt:lpstr>Kas-iskelet</vt:lpstr>
      <vt:lpstr>Osteoporoz</vt:lpstr>
      <vt:lpstr>RA+ Malingte</vt:lpstr>
      <vt:lpstr>Ayırıcı Tanı</vt:lpstr>
      <vt:lpstr>PowerPoint Sunusu</vt:lpstr>
      <vt:lpstr>Tanı-2010 RA sınıflaması</vt:lpstr>
      <vt:lpstr>PowerPoint Sunusu</vt:lpstr>
      <vt:lpstr>Laboratuvar</vt:lpstr>
      <vt:lpstr>Anti-Cyclic Citrullinated Peptide (Anti-CCP)</vt:lpstr>
      <vt:lpstr>Laboratuvar</vt:lpstr>
      <vt:lpstr>Radyolojik Değişiklikler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Tedavide Amaç</vt:lpstr>
      <vt:lpstr>Tedavi-1</vt:lpstr>
      <vt:lpstr>ACR/EULAR RA remisyon kriterleri</vt:lpstr>
      <vt:lpstr>Takip</vt:lpstr>
      <vt:lpstr>Prognoz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Romatoid artrit</dc:title>
  <dc:creator>OSMAN</dc:creator>
  <cp:lastModifiedBy>ahmet eren</cp:lastModifiedBy>
  <cp:revision>163</cp:revision>
  <dcterms:created xsi:type="dcterms:W3CDTF">2021-09-06T11:48:36Z</dcterms:created>
  <dcterms:modified xsi:type="dcterms:W3CDTF">2025-02-19T16:31:52Z</dcterms:modified>
</cp:coreProperties>
</file>