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9" r:id="rId4"/>
    <p:sldId id="258" r:id="rId5"/>
    <p:sldId id="259" r:id="rId6"/>
    <p:sldId id="297" r:id="rId7"/>
    <p:sldId id="262" r:id="rId8"/>
    <p:sldId id="263" r:id="rId9"/>
    <p:sldId id="264" r:id="rId10"/>
    <p:sldId id="267" r:id="rId11"/>
    <p:sldId id="268" r:id="rId12"/>
    <p:sldId id="269" r:id="rId13"/>
    <p:sldId id="277" r:id="rId14"/>
    <p:sldId id="282" r:id="rId15"/>
    <p:sldId id="271" r:id="rId16"/>
    <p:sldId id="285" r:id="rId17"/>
    <p:sldId id="273" r:id="rId18"/>
    <p:sldId id="274" r:id="rId19"/>
    <p:sldId id="291" r:id="rId20"/>
    <p:sldId id="295" r:id="rId21"/>
    <p:sldId id="278" r:id="rId22"/>
    <p:sldId id="279" r:id="rId23"/>
    <p:sldId id="283" r:id="rId24"/>
    <p:sldId id="284" r:id="rId25"/>
    <p:sldId id="286" r:id="rId26"/>
    <p:sldId id="289" r:id="rId27"/>
    <p:sldId id="290" r:id="rId28"/>
    <p:sldId id="292" r:id="rId29"/>
    <p:sldId id="288" r:id="rId30"/>
    <p:sldId id="293" r:id="rId31"/>
    <p:sldId id="294" r:id="rId32"/>
    <p:sldId id="296" r:id="rId33"/>
    <p:sldId id="30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HEMATOPOEZ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err="1"/>
              <a:t>Dr</a:t>
            </a:r>
            <a:r>
              <a:rPr lang="tr-TR" dirty="0"/>
              <a:t> Kadir İLKKILIÇ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Büyüme faktörleri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/>
              <a:t>Hedef </a:t>
            </a:r>
            <a:r>
              <a:rPr lang="tr-TR" dirty="0" err="1"/>
              <a:t>progenitör</a:t>
            </a:r>
            <a:r>
              <a:rPr lang="tr-TR" dirty="0"/>
              <a:t> hücrelerin çoğalmasını uyarma kapasitesine sahiptir. </a:t>
            </a:r>
          </a:p>
          <a:p>
            <a:endParaRPr lang="tr-TR" dirty="0"/>
          </a:p>
          <a:p>
            <a:r>
              <a:rPr lang="tr-TR" dirty="0"/>
              <a:t> </a:t>
            </a:r>
            <a:r>
              <a:rPr lang="tr-TR" b="1" dirty="0"/>
              <a:t>G-CSF</a:t>
            </a:r>
            <a:r>
              <a:rPr lang="tr-TR" dirty="0"/>
              <a:t> = </a:t>
            </a:r>
            <a:r>
              <a:rPr lang="tr-TR" dirty="0" err="1"/>
              <a:t>Granülosit</a:t>
            </a:r>
            <a:r>
              <a:rPr lang="tr-TR" dirty="0"/>
              <a:t> koloni uyarıcı faktör</a:t>
            </a:r>
          </a:p>
          <a:p>
            <a:r>
              <a:rPr lang="tr-TR" dirty="0"/>
              <a:t> </a:t>
            </a:r>
            <a:r>
              <a:rPr lang="tr-TR" b="1" dirty="0"/>
              <a:t>GM-CSF</a:t>
            </a:r>
            <a:r>
              <a:rPr lang="tr-TR" dirty="0"/>
              <a:t> = </a:t>
            </a:r>
            <a:r>
              <a:rPr lang="tr-TR" dirty="0" err="1"/>
              <a:t>Granülosit</a:t>
            </a:r>
            <a:r>
              <a:rPr lang="tr-TR" dirty="0"/>
              <a:t> </a:t>
            </a:r>
            <a:r>
              <a:rPr lang="tr-TR" dirty="0" err="1"/>
              <a:t>makrofaj</a:t>
            </a:r>
            <a:r>
              <a:rPr lang="tr-TR" dirty="0"/>
              <a:t> koloni uyarıcı faktör  </a:t>
            </a:r>
          </a:p>
          <a:p>
            <a:r>
              <a:rPr lang="tr-TR" dirty="0"/>
              <a:t> </a:t>
            </a:r>
            <a:r>
              <a:rPr lang="tr-TR" b="1" dirty="0"/>
              <a:t>M-CSF</a:t>
            </a:r>
            <a:r>
              <a:rPr lang="tr-TR" dirty="0"/>
              <a:t> = </a:t>
            </a:r>
            <a:r>
              <a:rPr lang="tr-TR" dirty="0" err="1"/>
              <a:t>Makrofaj</a:t>
            </a:r>
            <a:r>
              <a:rPr lang="tr-TR" dirty="0"/>
              <a:t> koloni uyarıcı faktör </a:t>
            </a:r>
          </a:p>
          <a:p>
            <a:r>
              <a:rPr lang="tr-TR" dirty="0"/>
              <a:t> </a:t>
            </a:r>
            <a:r>
              <a:rPr lang="tr-TR" b="1" dirty="0" err="1"/>
              <a:t>Eritropoietin</a:t>
            </a:r>
            <a:r>
              <a:rPr lang="tr-TR" b="1" dirty="0"/>
              <a:t> </a:t>
            </a:r>
            <a:r>
              <a:rPr lang="tr-TR" dirty="0"/>
              <a:t>= </a:t>
            </a:r>
            <a:r>
              <a:rPr lang="tr-TR" dirty="0" err="1"/>
              <a:t>Eritropoez</a:t>
            </a:r>
            <a:r>
              <a:rPr lang="tr-TR" dirty="0"/>
              <a:t> uyarıcı hormon  </a:t>
            </a:r>
          </a:p>
          <a:p>
            <a:r>
              <a:rPr lang="tr-TR" dirty="0"/>
              <a:t> </a:t>
            </a:r>
            <a:r>
              <a:rPr lang="tr-TR" b="1" dirty="0" err="1"/>
              <a:t>Trombopoetin</a:t>
            </a:r>
            <a:r>
              <a:rPr lang="tr-TR" b="1" dirty="0"/>
              <a:t> </a:t>
            </a:r>
            <a:r>
              <a:rPr lang="tr-TR" dirty="0"/>
              <a:t>= </a:t>
            </a:r>
            <a:r>
              <a:rPr lang="tr-TR" dirty="0" err="1"/>
              <a:t>Megakaryopoez</a:t>
            </a:r>
            <a:r>
              <a:rPr lang="tr-TR" dirty="0"/>
              <a:t> uyarıcı hormon  </a:t>
            </a:r>
          </a:p>
          <a:p>
            <a:endParaRPr lang="tr-TR" dirty="0"/>
          </a:p>
          <a:p>
            <a:r>
              <a:rPr lang="tr-TR" dirty="0" err="1"/>
              <a:t>Hematopoietik</a:t>
            </a:r>
            <a:r>
              <a:rPr lang="tr-TR" dirty="0"/>
              <a:t> büyüme faktörleri, </a:t>
            </a:r>
            <a:r>
              <a:rPr lang="tr-TR" dirty="0" err="1"/>
              <a:t>glikoprotein</a:t>
            </a:r>
            <a:r>
              <a:rPr lang="tr-TR" dirty="0"/>
              <a:t> yapıda hormonlar olup  </a:t>
            </a:r>
            <a:r>
              <a:rPr lang="tr-TR" dirty="0" err="1"/>
              <a:t>hematopoietik</a:t>
            </a:r>
            <a:r>
              <a:rPr lang="tr-TR" dirty="0"/>
              <a:t> </a:t>
            </a:r>
            <a:r>
              <a:rPr lang="tr-TR" dirty="0" err="1"/>
              <a:t>progenitör</a:t>
            </a:r>
            <a:r>
              <a:rPr lang="tr-TR" dirty="0"/>
              <a:t> hücrelerin çoğalmasını, farklılaşmasını  sağlar.Ayrıca olgun kan hücrelerinin fonksiyonunu düzenler.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Sitokinler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IL-1 , IL-3, IL-4, IL-5, IL-6, IL-9, IL-11…. </a:t>
            </a:r>
          </a:p>
          <a:p>
            <a:endParaRPr lang="tr-TR" dirty="0"/>
          </a:p>
          <a:p>
            <a:r>
              <a:rPr lang="tr-TR" dirty="0"/>
              <a:t>TGF-</a:t>
            </a:r>
            <a:r>
              <a:rPr lang="el-GR" dirty="0"/>
              <a:t>β (</a:t>
            </a:r>
            <a:r>
              <a:rPr lang="tr-TR" dirty="0" err="1"/>
              <a:t>Tumor</a:t>
            </a:r>
            <a:r>
              <a:rPr lang="tr-TR" dirty="0"/>
              <a:t> </a:t>
            </a:r>
            <a:r>
              <a:rPr lang="tr-TR" dirty="0" err="1"/>
              <a:t>growth</a:t>
            </a:r>
            <a:r>
              <a:rPr lang="tr-TR" dirty="0"/>
              <a:t> </a:t>
            </a:r>
            <a:r>
              <a:rPr lang="tr-TR" dirty="0" err="1"/>
              <a:t>factor</a:t>
            </a:r>
            <a:r>
              <a:rPr lang="tr-TR" dirty="0"/>
              <a:t>) </a:t>
            </a:r>
          </a:p>
          <a:p>
            <a:endParaRPr lang="tr-TR" dirty="0"/>
          </a:p>
          <a:p>
            <a:r>
              <a:rPr lang="tr-TR" dirty="0"/>
              <a:t>SCF (</a:t>
            </a:r>
            <a:r>
              <a:rPr lang="tr-TR" dirty="0" err="1"/>
              <a:t>Stem</a:t>
            </a:r>
            <a:r>
              <a:rPr lang="tr-TR" dirty="0"/>
              <a:t> </a:t>
            </a:r>
            <a:r>
              <a:rPr lang="tr-TR" dirty="0" err="1"/>
              <a:t>cell</a:t>
            </a:r>
            <a:r>
              <a:rPr lang="tr-TR" dirty="0"/>
              <a:t> </a:t>
            </a:r>
            <a:r>
              <a:rPr lang="tr-TR" dirty="0" err="1"/>
              <a:t>factor</a:t>
            </a:r>
            <a:r>
              <a:rPr lang="tr-TR" dirty="0"/>
              <a:t>)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3" descr="factors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0"/>
            <a:ext cx="7620000" cy="3593592"/>
          </a:xfrm>
          <a:noFill/>
        </p:spPr>
      </p:pic>
      <p:pic>
        <p:nvPicPr>
          <p:cNvPr id="5" name="Picture 3" descr="factor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914400" y="3505200"/>
            <a:ext cx="76200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77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Kemik iliğinde normal şartlarda;</a:t>
            </a:r>
          </a:p>
          <a:p>
            <a:pPr>
              <a:buFont typeface="Arial" charset="0"/>
              <a:buNone/>
            </a:pPr>
            <a:r>
              <a:rPr lang="tr-TR" dirty="0"/>
              <a:t>      %25 </a:t>
            </a:r>
            <a:r>
              <a:rPr lang="tr-TR" dirty="0" err="1"/>
              <a:t>eritroid</a:t>
            </a:r>
            <a:r>
              <a:rPr lang="tr-TR" dirty="0"/>
              <a:t> seri </a:t>
            </a:r>
            <a:r>
              <a:rPr lang="tr-TR" dirty="0" err="1"/>
              <a:t>hc</a:t>
            </a:r>
            <a:endParaRPr lang="tr-TR" dirty="0"/>
          </a:p>
          <a:p>
            <a:pPr>
              <a:buFont typeface="Arial" charset="0"/>
              <a:buNone/>
            </a:pPr>
            <a:r>
              <a:rPr lang="tr-TR" dirty="0"/>
              <a:t>      %10-15 </a:t>
            </a:r>
            <a:r>
              <a:rPr lang="tr-TR" dirty="0" err="1"/>
              <a:t>lenfoid</a:t>
            </a:r>
            <a:r>
              <a:rPr lang="tr-TR" dirty="0"/>
              <a:t> seri </a:t>
            </a:r>
            <a:r>
              <a:rPr lang="tr-TR" dirty="0" err="1"/>
              <a:t>hc</a:t>
            </a:r>
            <a:endParaRPr lang="tr-TR" dirty="0"/>
          </a:p>
          <a:p>
            <a:pPr>
              <a:buFont typeface="Arial" charset="0"/>
              <a:buNone/>
            </a:pPr>
            <a:r>
              <a:rPr lang="tr-TR" dirty="0"/>
              <a:t>      %60-65 </a:t>
            </a:r>
            <a:r>
              <a:rPr lang="tr-TR" dirty="0" err="1"/>
              <a:t>granülositik</a:t>
            </a:r>
            <a:r>
              <a:rPr lang="tr-TR" dirty="0"/>
              <a:t> seri </a:t>
            </a:r>
            <a:r>
              <a:rPr lang="tr-TR" dirty="0" err="1"/>
              <a:t>hc</a:t>
            </a:r>
            <a:endParaRPr lang="tr-TR" dirty="0"/>
          </a:p>
          <a:p>
            <a:pPr>
              <a:buFont typeface="Arial" charset="0"/>
              <a:buNone/>
            </a:pPr>
            <a:r>
              <a:rPr lang="tr-TR" dirty="0"/>
              <a:t>      %0.02-0.05 </a:t>
            </a:r>
            <a:r>
              <a:rPr lang="tr-TR" dirty="0" err="1"/>
              <a:t>megakaryosit</a:t>
            </a:r>
            <a:r>
              <a:rPr lang="tr-TR" dirty="0"/>
              <a:t> bulunur.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657600"/>
            <a:ext cx="5105401" cy="288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914400"/>
            <a:ext cx="3429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199" y="914400"/>
            <a:ext cx="4191001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8077199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Eritropoez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tr-TR" dirty="0"/>
              <a:t>Ortak </a:t>
            </a:r>
            <a:r>
              <a:rPr lang="tr-TR" dirty="0" err="1"/>
              <a:t>myeloid</a:t>
            </a:r>
            <a:r>
              <a:rPr lang="tr-TR" dirty="0"/>
              <a:t> </a:t>
            </a:r>
            <a:r>
              <a:rPr lang="tr-TR" dirty="0" err="1"/>
              <a:t>progenitör</a:t>
            </a:r>
            <a:r>
              <a:rPr lang="tr-TR" dirty="0"/>
              <a:t> hücrenin, </a:t>
            </a:r>
            <a:r>
              <a:rPr lang="tr-TR" b="1" dirty="0" err="1"/>
              <a:t>Eritropoetin</a:t>
            </a:r>
            <a:r>
              <a:rPr lang="tr-TR" b="1" dirty="0"/>
              <a:t>, IL-3, IL-4 </a:t>
            </a:r>
            <a:r>
              <a:rPr lang="tr-TR" dirty="0"/>
              <a:t>etkisiyle </a:t>
            </a:r>
            <a:r>
              <a:rPr lang="tr-TR" dirty="0" err="1"/>
              <a:t>megakaryosit</a:t>
            </a:r>
            <a:r>
              <a:rPr lang="tr-TR" dirty="0"/>
              <a:t>/eritrosit </a:t>
            </a:r>
            <a:r>
              <a:rPr lang="tr-TR" dirty="0" err="1"/>
              <a:t>progenitör</a:t>
            </a:r>
            <a:r>
              <a:rPr lang="tr-TR" dirty="0"/>
              <a:t> (MEP) hücreye dönüşümüyle başlar </a:t>
            </a:r>
          </a:p>
          <a:p>
            <a:endParaRPr lang="tr-TR" dirty="0"/>
          </a:p>
          <a:p>
            <a:r>
              <a:rPr lang="tr-TR" dirty="0" err="1"/>
              <a:t>MEP’ten</a:t>
            </a:r>
            <a:r>
              <a:rPr lang="tr-TR" dirty="0"/>
              <a:t> eritrosit </a:t>
            </a:r>
            <a:r>
              <a:rPr lang="tr-TR" dirty="0" err="1"/>
              <a:t>progenitörlerine</a:t>
            </a:r>
            <a:r>
              <a:rPr lang="tr-TR" dirty="0"/>
              <a:t> (</a:t>
            </a:r>
            <a:r>
              <a:rPr lang="tr-TR" dirty="0" err="1"/>
              <a:t>ErP</a:t>
            </a:r>
            <a:r>
              <a:rPr lang="tr-TR" dirty="0"/>
              <a:t>) dönüşüm için GATA-1 transkripsiyon faktörüne ihtiyaç vardır ve </a:t>
            </a:r>
            <a:r>
              <a:rPr lang="tr-TR" b="1" dirty="0" err="1"/>
              <a:t>Proeritroblast</a:t>
            </a:r>
            <a:r>
              <a:rPr lang="tr-TR" b="1" dirty="0"/>
              <a:t> </a:t>
            </a:r>
            <a:r>
              <a:rPr lang="tr-TR" dirty="0"/>
              <a:t>oluşur </a:t>
            </a:r>
          </a:p>
          <a:p>
            <a:endParaRPr lang="tr-TR" dirty="0"/>
          </a:p>
          <a:p>
            <a:r>
              <a:rPr lang="tr-TR" dirty="0"/>
              <a:t>Mitoz ile bölünen </a:t>
            </a:r>
            <a:r>
              <a:rPr lang="tr-TR" dirty="0" err="1"/>
              <a:t>proeritroblast</a:t>
            </a:r>
            <a:r>
              <a:rPr lang="tr-TR" dirty="0"/>
              <a:t>, </a:t>
            </a:r>
            <a:r>
              <a:rPr lang="tr-TR" b="1" dirty="0" err="1"/>
              <a:t>Bazofilik</a:t>
            </a:r>
            <a:r>
              <a:rPr lang="tr-TR" b="1" dirty="0"/>
              <a:t> </a:t>
            </a:r>
            <a:r>
              <a:rPr lang="tr-TR" b="1" dirty="0" err="1"/>
              <a:t>Eritroblast</a:t>
            </a:r>
            <a:r>
              <a:rPr lang="tr-TR" dirty="0" err="1"/>
              <a:t>’ı</a:t>
            </a:r>
            <a:r>
              <a:rPr lang="tr-TR" dirty="0"/>
              <a:t> meydana getirir. </a:t>
            </a:r>
            <a:r>
              <a:rPr lang="tr-TR" dirty="0" err="1"/>
              <a:t>Hb</a:t>
            </a:r>
            <a:r>
              <a:rPr lang="tr-TR" dirty="0"/>
              <a:t> üretimi için gerekli yoğun ribozomlar nedeniyle </a:t>
            </a:r>
            <a:r>
              <a:rPr lang="tr-TR" dirty="0" err="1"/>
              <a:t>bazofilik</a:t>
            </a:r>
            <a:r>
              <a:rPr lang="tr-TR" dirty="0"/>
              <a:t> görülür. </a:t>
            </a:r>
          </a:p>
          <a:p>
            <a:pPr>
              <a:buNone/>
            </a:pPr>
            <a:r>
              <a:rPr lang="tr-TR" dirty="0"/>
              <a:t> </a:t>
            </a:r>
          </a:p>
          <a:p>
            <a:r>
              <a:rPr lang="tr-TR" dirty="0" err="1"/>
              <a:t>Hb</a:t>
            </a:r>
            <a:r>
              <a:rPr lang="tr-TR" dirty="0"/>
              <a:t> sentezi arttıkça hücre hem </a:t>
            </a:r>
            <a:r>
              <a:rPr lang="tr-TR" dirty="0" err="1"/>
              <a:t>eozinofilik</a:t>
            </a:r>
            <a:r>
              <a:rPr lang="tr-TR" dirty="0"/>
              <a:t>, hem </a:t>
            </a:r>
            <a:r>
              <a:rPr lang="tr-TR" dirty="0" err="1"/>
              <a:t>bazofilik</a:t>
            </a:r>
            <a:r>
              <a:rPr lang="tr-TR" dirty="0"/>
              <a:t> olarak izlendiği </a:t>
            </a:r>
            <a:r>
              <a:rPr lang="tr-TR" b="1" dirty="0" err="1"/>
              <a:t>Polikromatofilik</a:t>
            </a:r>
            <a:r>
              <a:rPr lang="tr-TR" b="1" dirty="0"/>
              <a:t> </a:t>
            </a:r>
            <a:r>
              <a:rPr lang="tr-TR" b="1" dirty="0" err="1"/>
              <a:t>Eritroblast</a:t>
            </a:r>
            <a:r>
              <a:rPr lang="tr-TR" b="1" dirty="0"/>
              <a:t> </a:t>
            </a:r>
            <a:r>
              <a:rPr lang="tr-TR" dirty="0"/>
              <a:t>evresine girer. </a:t>
            </a:r>
          </a:p>
          <a:p>
            <a:endParaRPr lang="tr-TR" dirty="0"/>
          </a:p>
          <a:p>
            <a:r>
              <a:rPr lang="tr-TR" dirty="0"/>
              <a:t>Bir sonraki aşamada </a:t>
            </a:r>
            <a:r>
              <a:rPr lang="tr-TR" b="1" dirty="0" err="1"/>
              <a:t>Ortokromatofilik</a:t>
            </a:r>
            <a:r>
              <a:rPr lang="tr-TR" b="1" dirty="0"/>
              <a:t> </a:t>
            </a:r>
            <a:r>
              <a:rPr lang="tr-TR" b="1" dirty="0" err="1"/>
              <a:t>eritroblast</a:t>
            </a:r>
            <a:r>
              <a:rPr lang="tr-TR" b="1" dirty="0"/>
              <a:t> (</a:t>
            </a:r>
            <a:r>
              <a:rPr lang="tr-TR" b="1" dirty="0" err="1"/>
              <a:t>normoblast</a:t>
            </a:r>
            <a:r>
              <a:rPr lang="tr-TR" b="1" dirty="0"/>
              <a:t>) </a:t>
            </a:r>
            <a:r>
              <a:rPr lang="tr-TR" dirty="0"/>
              <a:t>tamamen </a:t>
            </a:r>
            <a:r>
              <a:rPr lang="tr-TR" dirty="0" err="1"/>
              <a:t>eozinofilik</a:t>
            </a:r>
            <a:r>
              <a:rPr lang="tr-TR" dirty="0"/>
              <a:t> boyanan ve daha fazla mitoz bölünme geçirmeyen bir hücre olarak karşımıza çıkar. </a:t>
            </a:r>
          </a:p>
          <a:p>
            <a:endParaRPr lang="tr-TR" dirty="0"/>
          </a:p>
          <a:p>
            <a:r>
              <a:rPr lang="tr-TR" dirty="0"/>
              <a:t> Daha sonra hücre çekirdeğini hücre dışına atar, henüz </a:t>
            </a:r>
            <a:r>
              <a:rPr lang="tr-TR" dirty="0" err="1"/>
              <a:t>Hb</a:t>
            </a:r>
            <a:r>
              <a:rPr lang="tr-TR" dirty="0"/>
              <a:t> sentezine devam eden ribozomlar   </a:t>
            </a:r>
          </a:p>
          <a:p>
            <a:pPr>
              <a:buNone/>
            </a:pPr>
            <a:r>
              <a:rPr lang="tr-TR" dirty="0"/>
              <a:t>         nedeniyle ağ şeklinde </a:t>
            </a:r>
            <a:r>
              <a:rPr lang="tr-TR" dirty="0" err="1"/>
              <a:t>bazofilik</a:t>
            </a:r>
            <a:r>
              <a:rPr lang="tr-TR" dirty="0"/>
              <a:t> alanlar içerir =&gt; </a:t>
            </a:r>
            <a:r>
              <a:rPr lang="tr-TR" b="1" dirty="0" err="1"/>
              <a:t>retikülosit</a:t>
            </a:r>
            <a:r>
              <a:rPr lang="tr-TR" dirty="0"/>
              <a:t> oluşur.</a:t>
            </a:r>
          </a:p>
          <a:p>
            <a:endParaRPr lang="tr-TR" dirty="0"/>
          </a:p>
          <a:p>
            <a:r>
              <a:rPr lang="tr-TR" b="1" dirty="0"/>
              <a:t>Olgun eritrosit </a:t>
            </a:r>
            <a:r>
              <a:rPr lang="tr-TR" dirty="0"/>
              <a:t>olarak dolaşıma katılırlar. Eritrosit üretimi ortalama 5-7 gün sürer.Depolanmazlar.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1295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Aşağı Ok"/>
          <p:cNvSpPr/>
          <p:nvPr/>
        </p:nvSpPr>
        <p:spPr>
          <a:xfrm>
            <a:off x="2819400" y="838200"/>
            <a:ext cx="381000" cy="5257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838200"/>
            <a:ext cx="53340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Eritrositler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79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tr-TR" dirty="0"/>
          </a:p>
          <a:p>
            <a:r>
              <a:rPr lang="tr-TR" b="1" dirty="0" err="1"/>
              <a:t>Periferik</a:t>
            </a:r>
            <a:r>
              <a:rPr lang="tr-TR" b="1" dirty="0"/>
              <a:t> dokulara ve organlara hemoglobin ile oksijen taşır. </a:t>
            </a:r>
          </a:p>
          <a:p>
            <a:r>
              <a:rPr lang="tr-TR" dirty="0"/>
              <a:t>Dolaşımda yaklaşık 120 gün kalır.</a:t>
            </a:r>
          </a:p>
          <a:p>
            <a:r>
              <a:rPr lang="tr-TR" dirty="0" err="1"/>
              <a:t>Bikonkav</a:t>
            </a:r>
            <a:r>
              <a:rPr lang="tr-TR" dirty="0"/>
              <a:t> disk şeklindedir. </a:t>
            </a:r>
          </a:p>
          <a:p>
            <a:r>
              <a:rPr lang="tr-TR" dirty="0"/>
              <a:t>Eritrosit üretimi </a:t>
            </a:r>
            <a:r>
              <a:rPr lang="tr-TR" b="1" dirty="0"/>
              <a:t>EPO ile düzenlenir. 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581400"/>
            <a:ext cx="27432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581401"/>
            <a:ext cx="35528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Hematopoez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Hemato</a:t>
            </a:r>
            <a:r>
              <a:rPr lang="tr-TR" dirty="0"/>
              <a:t>+</a:t>
            </a:r>
            <a:r>
              <a:rPr lang="tr-TR" dirty="0" err="1"/>
              <a:t>poisesis</a:t>
            </a:r>
            <a:r>
              <a:rPr lang="tr-TR" dirty="0"/>
              <a:t>= Kan + üretim</a:t>
            </a:r>
          </a:p>
          <a:p>
            <a:r>
              <a:rPr lang="tr-TR" dirty="0">
                <a:solidFill>
                  <a:srgbClr val="FF0000"/>
                </a:solidFill>
              </a:rPr>
              <a:t>Kan yapımı</a:t>
            </a:r>
          </a:p>
          <a:p>
            <a:pPr>
              <a:buNone/>
            </a:pPr>
            <a:r>
              <a:rPr lang="tr-TR" dirty="0"/>
              <a:t>- </a:t>
            </a:r>
            <a:r>
              <a:rPr lang="tr-TR" dirty="0" err="1"/>
              <a:t>Mezoblastik</a:t>
            </a:r>
            <a:r>
              <a:rPr lang="tr-TR" dirty="0"/>
              <a:t> faz :(2. </a:t>
            </a:r>
            <a:r>
              <a:rPr lang="tr-TR" dirty="0" err="1"/>
              <a:t>hf</a:t>
            </a:r>
            <a:r>
              <a:rPr lang="tr-TR" dirty="0"/>
              <a:t>-vitellüs kesesi mezodermi) (ilk </a:t>
            </a:r>
            <a:r>
              <a:rPr lang="tr-TR" dirty="0" err="1"/>
              <a:t>eritropoez</a:t>
            </a:r>
            <a:r>
              <a:rPr lang="tr-TR" dirty="0"/>
              <a:t>)</a:t>
            </a:r>
          </a:p>
          <a:p>
            <a:pPr>
              <a:buNone/>
            </a:pPr>
            <a:r>
              <a:rPr lang="tr-TR" dirty="0"/>
              <a:t>- </a:t>
            </a:r>
            <a:r>
              <a:rPr lang="tr-TR" dirty="0" err="1"/>
              <a:t>Hepatosplenotimik</a:t>
            </a:r>
            <a:r>
              <a:rPr lang="tr-TR" dirty="0"/>
              <a:t> faz : KC (6.</a:t>
            </a:r>
            <a:r>
              <a:rPr lang="tr-TR" dirty="0" err="1"/>
              <a:t>hf</a:t>
            </a:r>
            <a:r>
              <a:rPr lang="tr-TR" dirty="0"/>
              <a:t>) Dalak (8.</a:t>
            </a:r>
            <a:r>
              <a:rPr lang="tr-TR" dirty="0" err="1"/>
              <a:t>hf</a:t>
            </a:r>
            <a:r>
              <a:rPr lang="tr-TR" dirty="0"/>
              <a:t>)  </a:t>
            </a:r>
            <a:r>
              <a:rPr lang="tr-TR" dirty="0" err="1"/>
              <a:t>Timus</a:t>
            </a:r>
            <a:r>
              <a:rPr lang="tr-TR" dirty="0"/>
              <a:t> (8.</a:t>
            </a:r>
            <a:r>
              <a:rPr lang="tr-TR" dirty="0" err="1"/>
              <a:t>hf</a:t>
            </a:r>
            <a:r>
              <a:rPr lang="tr-TR" dirty="0"/>
              <a:t>) </a:t>
            </a:r>
          </a:p>
          <a:p>
            <a:pPr>
              <a:buNone/>
            </a:pPr>
            <a:r>
              <a:rPr lang="tr-TR" dirty="0"/>
              <a:t>- </a:t>
            </a:r>
            <a:r>
              <a:rPr lang="tr-TR" dirty="0" err="1"/>
              <a:t>Medullalenfatik</a:t>
            </a:r>
            <a:r>
              <a:rPr lang="tr-TR" dirty="0"/>
              <a:t> faz :(3-5.ay)(K.iliği)</a:t>
            </a:r>
          </a:p>
          <a:p>
            <a:pPr>
              <a:buNone/>
            </a:pPr>
            <a:r>
              <a:rPr lang="tr-TR" dirty="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6858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Granülopoez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62500" lnSpcReduction="20000"/>
          </a:bodyPr>
          <a:lstStyle/>
          <a:p>
            <a:r>
              <a:rPr lang="tr-TR" dirty="0"/>
              <a:t>Ortak </a:t>
            </a:r>
            <a:r>
              <a:rPr lang="tr-TR" dirty="0" err="1"/>
              <a:t>myeloid</a:t>
            </a:r>
            <a:r>
              <a:rPr lang="tr-TR" dirty="0"/>
              <a:t> </a:t>
            </a:r>
            <a:r>
              <a:rPr lang="tr-TR" dirty="0" err="1"/>
              <a:t>progenitör</a:t>
            </a:r>
            <a:r>
              <a:rPr lang="tr-TR" dirty="0"/>
              <a:t> hücre, </a:t>
            </a:r>
            <a:r>
              <a:rPr lang="tr-TR" b="1" dirty="0"/>
              <a:t>GM-CSF, G-CSF ve IL-3 </a:t>
            </a:r>
            <a:r>
              <a:rPr lang="tr-TR" dirty="0"/>
              <a:t>etkisiyle </a:t>
            </a:r>
            <a:r>
              <a:rPr lang="tr-TR" dirty="0" err="1"/>
              <a:t>Granülosit</a:t>
            </a:r>
            <a:r>
              <a:rPr lang="tr-TR" dirty="0"/>
              <a:t>-</a:t>
            </a:r>
            <a:r>
              <a:rPr lang="tr-TR" dirty="0" err="1"/>
              <a:t>Monosit</a:t>
            </a:r>
            <a:r>
              <a:rPr lang="tr-TR" dirty="0"/>
              <a:t> </a:t>
            </a:r>
            <a:r>
              <a:rPr lang="tr-TR" dirty="0" err="1"/>
              <a:t>Progenitör</a:t>
            </a:r>
            <a:r>
              <a:rPr lang="tr-TR" dirty="0"/>
              <a:t> hücreye dönüşür. </a:t>
            </a:r>
          </a:p>
          <a:p>
            <a:r>
              <a:rPr lang="tr-TR" dirty="0"/>
              <a:t> </a:t>
            </a:r>
          </a:p>
          <a:p>
            <a:r>
              <a:rPr lang="tr-TR" dirty="0"/>
              <a:t>GM-CSF </a:t>
            </a:r>
            <a:r>
              <a:rPr lang="tr-TR" dirty="0" err="1"/>
              <a:t>endotel</a:t>
            </a:r>
            <a:r>
              <a:rPr lang="tr-TR" dirty="0"/>
              <a:t> hücreleri, T-hücreleri, </a:t>
            </a:r>
            <a:r>
              <a:rPr lang="tr-TR" dirty="0" err="1"/>
              <a:t>makrofaj</a:t>
            </a:r>
            <a:r>
              <a:rPr lang="tr-TR" dirty="0"/>
              <a:t>, </a:t>
            </a:r>
            <a:r>
              <a:rPr lang="tr-TR" dirty="0" err="1"/>
              <a:t>mast</a:t>
            </a:r>
            <a:r>
              <a:rPr lang="tr-TR" dirty="0"/>
              <a:t> hücreleri ve </a:t>
            </a:r>
            <a:r>
              <a:rPr lang="tr-TR" dirty="0" err="1"/>
              <a:t>fibroblastlarca</a:t>
            </a:r>
            <a:r>
              <a:rPr lang="tr-TR" dirty="0"/>
              <a:t>  salgılanır. </a:t>
            </a:r>
          </a:p>
          <a:p>
            <a:endParaRPr lang="tr-TR" dirty="0"/>
          </a:p>
          <a:p>
            <a:r>
              <a:rPr lang="tr-TR" dirty="0"/>
              <a:t>Ortak </a:t>
            </a:r>
            <a:r>
              <a:rPr lang="tr-TR" dirty="0" err="1"/>
              <a:t>myeloid</a:t>
            </a:r>
            <a:r>
              <a:rPr lang="tr-TR" dirty="0"/>
              <a:t> hücreleri, </a:t>
            </a:r>
            <a:r>
              <a:rPr lang="tr-TR" dirty="0" err="1"/>
              <a:t>granülositer</a:t>
            </a:r>
            <a:r>
              <a:rPr lang="tr-TR" dirty="0"/>
              <a:t> seri ve </a:t>
            </a:r>
            <a:r>
              <a:rPr lang="tr-TR" dirty="0" err="1"/>
              <a:t>monosit</a:t>
            </a:r>
            <a:r>
              <a:rPr lang="tr-TR" dirty="0"/>
              <a:t> yapmak üzere uyarır</a:t>
            </a:r>
          </a:p>
          <a:p>
            <a:endParaRPr lang="tr-TR" dirty="0"/>
          </a:p>
          <a:p>
            <a:r>
              <a:rPr lang="tr-TR" dirty="0"/>
              <a:t>Bir kolda </a:t>
            </a:r>
            <a:r>
              <a:rPr lang="tr-TR" dirty="0" err="1"/>
              <a:t>Myeloblast</a:t>
            </a:r>
            <a:r>
              <a:rPr lang="tr-TR" dirty="0"/>
              <a:t>, </a:t>
            </a:r>
            <a:r>
              <a:rPr lang="tr-TR" dirty="0" err="1"/>
              <a:t>promyelosit</a:t>
            </a:r>
            <a:r>
              <a:rPr lang="tr-TR" dirty="0"/>
              <a:t>, </a:t>
            </a:r>
            <a:r>
              <a:rPr lang="tr-TR" dirty="0" err="1"/>
              <a:t>myelosit</a:t>
            </a:r>
            <a:r>
              <a:rPr lang="tr-TR" dirty="0"/>
              <a:t>, </a:t>
            </a:r>
            <a:r>
              <a:rPr lang="tr-TR" dirty="0" err="1"/>
              <a:t>metamyelosit</a:t>
            </a:r>
            <a:r>
              <a:rPr lang="tr-TR" dirty="0"/>
              <a:t>, </a:t>
            </a:r>
            <a:r>
              <a:rPr lang="tr-TR" dirty="0" err="1"/>
              <a:t>band</a:t>
            </a:r>
            <a:r>
              <a:rPr lang="tr-TR" dirty="0"/>
              <a:t>  ve olgun </a:t>
            </a:r>
            <a:r>
              <a:rPr lang="tr-TR" dirty="0" err="1"/>
              <a:t>nötrofil</a:t>
            </a:r>
            <a:r>
              <a:rPr lang="tr-TR" dirty="0"/>
              <a:t> oluşur.</a:t>
            </a:r>
          </a:p>
          <a:p>
            <a:endParaRPr lang="tr-TR" dirty="0"/>
          </a:p>
          <a:p>
            <a:r>
              <a:rPr lang="tr-TR" dirty="0"/>
              <a:t>Diğer kolda ise </a:t>
            </a:r>
            <a:r>
              <a:rPr lang="tr-TR" dirty="0" err="1"/>
              <a:t>promonositten</a:t>
            </a:r>
            <a:r>
              <a:rPr lang="tr-TR" dirty="0"/>
              <a:t> </a:t>
            </a:r>
            <a:r>
              <a:rPr lang="tr-TR" dirty="0" err="1"/>
              <a:t>monosit</a:t>
            </a:r>
            <a:r>
              <a:rPr lang="tr-TR" dirty="0"/>
              <a:t> oluşumu tamamlanır.</a:t>
            </a:r>
          </a:p>
          <a:p>
            <a:endParaRPr lang="tr-TR" dirty="0"/>
          </a:p>
          <a:p>
            <a:r>
              <a:rPr lang="tr-TR" dirty="0"/>
              <a:t>Ortalama 10 gün içinde gerçekleşir.</a:t>
            </a:r>
          </a:p>
          <a:p>
            <a:endParaRPr lang="tr-TR" dirty="0"/>
          </a:p>
          <a:p>
            <a:r>
              <a:rPr lang="tr-TR" dirty="0" err="1"/>
              <a:t>Nötrofiller</a:t>
            </a:r>
            <a:r>
              <a:rPr lang="tr-TR" dirty="0"/>
              <a:t> için Kİ ve dolaşımda rezerv bir depo mevcuttur.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5486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395788" y="1852612"/>
            <a:ext cx="5943599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Nötrofiller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1"/>
            <a:ext cx="5410200" cy="2362199"/>
          </a:xfrm>
        </p:spPr>
        <p:txBody>
          <a:bodyPr>
            <a:normAutofit fontScale="55000" lnSpcReduction="20000"/>
          </a:bodyPr>
          <a:lstStyle/>
          <a:p>
            <a:endParaRPr lang="tr-TR" dirty="0"/>
          </a:p>
          <a:p>
            <a:r>
              <a:rPr lang="tr-TR" dirty="0"/>
              <a:t>Çekirdekleri genelde </a:t>
            </a:r>
            <a:r>
              <a:rPr lang="tr-TR" b="1" dirty="0"/>
              <a:t>3-4 loblu</a:t>
            </a:r>
          </a:p>
          <a:p>
            <a:r>
              <a:rPr lang="tr-TR" dirty="0" err="1"/>
              <a:t>Primer</a:t>
            </a:r>
            <a:r>
              <a:rPr lang="tr-TR" dirty="0"/>
              <a:t> veya </a:t>
            </a:r>
            <a:r>
              <a:rPr lang="tr-TR" dirty="0" err="1"/>
              <a:t>sekonder</a:t>
            </a:r>
            <a:r>
              <a:rPr lang="tr-TR" dirty="0"/>
              <a:t> granüller </a:t>
            </a:r>
          </a:p>
          <a:p>
            <a:r>
              <a:rPr lang="tr-TR" dirty="0"/>
              <a:t>Pembe (</a:t>
            </a:r>
            <a:r>
              <a:rPr lang="tr-TR" dirty="0" err="1"/>
              <a:t>azurofilik</a:t>
            </a:r>
            <a:r>
              <a:rPr lang="tr-TR" dirty="0"/>
              <a:t> granül) /Gri-mavi granüller </a:t>
            </a:r>
          </a:p>
          <a:p>
            <a:r>
              <a:rPr lang="tr-TR" dirty="0"/>
              <a:t> 8-10 saat dolaşımda kalırlar. </a:t>
            </a:r>
          </a:p>
          <a:p>
            <a:r>
              <a:rPr lang="tr-TR" b="1" dirty="0"/>
              <a:t>Bakteriyel akut enfeksiyonlarda artar. Fagositoz yapar.</a:t>
            </a:r>
          </a:p>
          <a:p>
            <a:r>
              <a:rPr lang="tr-TR" dirty="0">
                <a:latin typeface="Calibri" pitchFamily="34" charset="0"/>
              </a:rPr>
              <a:t>Sayısı 1500-7500/</a:t>
            </a:r>
            <a:r>
              <a:rPr lang="el-GR" dirty="0">
                <a:latin typeface="Calibri" pitchFamily="34" charset="0"/>
              </a:rPr>
              <a:t>μ</a:t>
            </a:r>
            <a:r>
              <a:rPr lang="tr-TR" dirty="0">
                <a:latin typeface="Calibri" pitchFamily="34" charset="0"/>
              </a:rPr>
              <a:t>l arasında</a:t>
            </a:r>
          </a:p>
          <a:p>
            <a:endParaRPr lang="tr-TR" b="1" dirty="0"/>
          </a:p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962400"/>
            <a:ext cx="60769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Eosinofiller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1"/>
            <a:ext cx="5486400" cy="2057400"/>
          </a:xfrm>
        </p:spPr>
        <p:txBody>
          <a:bodyPr>
            <a:normAutofit fontScale="70000" lnSpcReduction="20000"/>
          </a:bodyPr>
          <a:lstStyle/>
          <a:p>
            <a:r>
              <a:rPr lang="tr-TR" dirty="0"/>
              <a:t>Kaba  kırmızı boyanan granüller </a:t>
            </a:r>
          </a:p>
          <a:p>
            <a:r>
              <a:rPr lang="tr-TR" dirty="0"/>
              <a:t>Çekirdek genelde 2 loblu(</a:t>
            </a:r>
            <a:r>
              <a:rPr lang="tr-TR" dirty="0" err="1"/>
              <a:t>walkmen</a:t>
            </a:r>
            <a:r>
              <a:rPr lang="tr-TR" dirty="0"/>
              <a:t> kulaklığı,balon)</a:t>
            </a:r>
          </a:p>
          <a:p>
            <a:r>
              <a:rPr lang="tr-TR" b="1" dirty="0"/>
              <a:t>Alerji, </a:t>
            </a:r>
            <a:r>
              <a:rPr lang="tr-TR" b="1" dirty="0" err="1"/>
              <a:t>inflamasyon</a:t>
            </a:r>
            <a:r>
              <a:rPr lang="tr-TR" b="1" dirty="0"/>
              <a:t> ve parazit enfeksiyonunda artar. </a:t>
            </a:r>
          </a:p>
          <a:p>
            <a:r>
              <a:rPr lang="tr-TR" dirty="0">
                <a:latin typeface="Calibri" pitchFamily="34" charset="0"/>
              </a:rPr>
              <a:t>Sayısı 100-500/</a:t>
            </a:r>
            <a:r>
              <a:rPr lang="el-GR" dirty="0">
                <a:latin typeface="Calibri" pitchFamily="34" charset="0"/>
              </a:rPr>
              <a:t>μ</a:t>
            </a:r>
            <a:r>
              <a:rPr lang="tr-TR" dirty="0">
                <a:latin typeface="Calibri" pitchFamily="34" charset="0"/>
              </a:rPr>
              <a:t>l arasında</a:t>
            </a:r>
          </a:p>
          <a:p>
            <a:endParaRPr lang="tr-TR" b="1" dirty="0"/>
          </a:p>
          <a:p>
            <a:endParaRPr lang="tr-TR" dirty="0"/>
          </a:p>
        </p:txBody>
      </p:sp>
      <p:pic>
        <p:nvPicPr>
          <p:cNvPr id="3074" name="Picture 2" descr="C:\Users\admin\Desktop\800px-Eosinophils_in_peripheral_blo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038600"/>
            <a:ext cx="2667000" cy="2238375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1148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Bazofiller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1"/>
            <a:ext cx="4953000" cy="23622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tr-TR" dirty="0"/>
              <a:t> </a:t>
            </a:r>
          </a:p>
          <a:p>
            <a:r>
              <a:rPr lang="tr-TR" dirty="0"/>
              <a:t>Koyu </a:t>
            </a:r>
            <a:r>
              <a:rPr lang="tr-TR" dirty="0" err="1"/>
              <a:t>sitoplazmik</a:t>
            </a:r>
            <a:r>
              <a:rPr lang="tr-TR" dirty="0"/>
              <a:t> granülleri vardır.</a:t>
            </a:r>
          </a:p>
          <a:p>
            <a:r>
              <a:rPr lang="tr-TR" dirty="0" err="1"/>
              <a:t>Hipersensitive</a:t>
            </a:r>
            <a:r>
              <a:rPr lang="tr-TR" dirty="0"/>
              <a:t> cevabında rol oynar. </a:t>
            </a:r>
          </a:p>
          <a:p>
            <a:r>
              <a:rPr lang="tr-TR" dirty="0" err="1"/>
              <a:t>Mast</a:t>
            </a:r>
            <a:r>
              <a:rPr lang="tr-TR" dirty="0"/>
              <a:t> hücresine dönüşür </a:t>
            </a:r>
          </a:p>
          <a:p>
            <a:r>
              <a:rPr lang="es-ES" b="1" dirty="0" err="1"/>
              <a:t>Paraziter</a:t>
            </a:r>
            <a:r>
              <a:rPr lang="es-ES" b="1" dirty="0"/>
              <a:t> </a:t>
            </a:r>
            <a:r>
              <a:rPr lang="es-ES" b="1" dirty="0" err="1"/>
              <a:t>enfeksiyonlar</a:t>
            </a:r>
            <a:r>
              <a:rPr lang="es-ES" b="1" dirty="0"/>
              <a:t> ve </a:t>
            </a:r>
            <a:r>
              <a:rPr lang="es-ES" b="1" dirty="0" err="1"/>
              <a:t>alerjilerde</a:t>
            </a:r>
            <a:r>
              <a:rPr lang="es-ES" b="1" dirty="0"/>
              <a:t> </a:t>
            </a:r>
            <a:r>
              <a:rPr lang="es-ES" b="1" dirty="0" err="1"/>
              <a:t>artar</a:t>
            </a:r>
            <a:r>
              <a:rPr lang="tr-TR" b="1" dirty="0"/>
              <a:t>.</a:t>
            </a:r>
            <a:r>
              <a:rPr lang="es-ES" b="1" dirty="0"/>
              <a:t> </a:t>
            </a:r>
          </a:p>
          <a:p>
            <a:r>
              <a:rPr lang="tr-TR" dirty="0">
                <a:latin typeface="Calibri" pitchFamily="34" charset="0"/>
              </a:rPr>
              <a:t>Sayıları 20-80/</a:t>
            </a:r>
            <a:r>
              <a:rPr lang="en-US" dirty="0">
                <a:latin typeface="Calibri" pitchFamily="34" charset="0"/>
              </a:rPr>
              <a:t>µ</a:t>
            </a:r>
            <a:r>
              <a:rPr lang="tr-TR" dirty="0">
                <a:latin typeface="Calibri" pitchFamily="34" charset="0"/>
              </a:rPr>
              <a:t>l arasındadır.</a:t>
            </a:r>
          </a:p>
          <a:p>
            <a:r>
              <a:rPr lang="tr-TR" dirty="0">
                <a:latin typeface="Calibri" pitchFamily="34" charset="0"/>
              </a:rPr>
              <a:t>P.yaymada nadir görülürler.</a:t>
            </a:r>
          </a:p>
          <a:p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343400"/>
            <a:ext cx="20574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419600"/>
            <a:ext cx="3276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Monositler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1"/>
            <a:ext cx="8458200" cy="1981199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tr-TR" dirty="0"/>
          </a:p>
          <a:p>
            <a:r>
              <a:rPr lang="tr-TR" b="1" dirty="0"/>
              <a:t> </a:t>
            </a:r>
            <a:r>
              <a:rPr lang="tr-TR" dirty="0"/>
              <a:t>Büyük boyutlu hücreler</a:t>
            </a:r>
          </a:p>
          <a:p>
            <a:r>
              <a:rPr lang="tr-TR" dirty="0"/>
              <a:t> Çekirdeği </a:t>
            </a:r>
            <a:r>
              <a:rPr lang="tr-TR" dirty="0" err="1"/>
              <a:t>katlantılı</a:t>
            </a:r>
            <a:r>
              <a:rPr lang="tr-TR" dirty="0"/>
              <a:t> görünümde,girintilidir.(böbrek-fasulye görünümlü)</a:t>
            </a:r>
          </a:p>
          <a:p>
            <a:r>
              <a:rPr lang="tr-TR" dirty="0"/>
              <a:t>Sitoplazma mavi ve sitoplazmada </a:t>
            </a:r>
            <a:r>
              <a:rPr lang="tr-TR" dirty="0" err="1"/>
              <a:t>vakuoller</a:t>
            </a:r>
            <a:r>
              <a:rPr lang="tr-TR" dirty="0"/>
              <a:t> bulunabilir.İnce granüllü</a:t>
            </a:r>
          </a:p>
          <a:p>
            <a:r>
              <a:rPr lang="tr-TR" dirty="0" err="1"/>
              <a:t>Periferik</a:t>
            </a:r>
            <a:r>
              <a:rPr lang="tr-TR" dirty="0"/>
              <a:t> kandan </a:t>
            </a:r>
            <a:r>
              <a:rPr lang="tr-TR" b="1" dirty="0"/>
              <a:t>doku içine göç edince </a:t>
            </a:r>
            <a:r>
              <a:rPr lang="tr-TR" b="1" dirty="0" err="1"/>
              <a:t>makrofaj</a:t>
            </a:r>
            <a:r>
              <a:rPr lang="tr-TR" b="1" dirty="0"/>
              <a:t> olarak ismini alır.</a:t>
            </a:r>
          </a:p>
          <a:p>
            <a:pPr>
              <a:spcBef>
                <a:spcPct val="50000"/>
              </a:spcBef>
            </a:pPr>
            <a:r>
              <a:rPr lang="tr-TR" dirty="0"/>
              <a:t>Bakteriyel  ve </a:t>
            </a:r>
            <a:r>
              <a:rPr lang="tr-TR" dirty="0" err="1"/>
              <a:t>parazitik</a:t>
            </a:r>
            <a:r>
              <a:rPr lang="tr-TR" dirty="0"/>
              <a:t> enfeksiyonlarda artar. </a:t>
            </a:r>
            <a:r>
              <a:rPr lang="tr-TR" dirty="0">
                <a:latin typeface="Calibri" pitchFamily="34" charset="0"/>
              </a:rPr>
              <a:t>Doku tamiri, Fagositoz,</a:t>
            </a:r>
            <a:r>
              <a:rPr lang="tr-TR" dirty="0" err="1">
                <a:latin typeface="Calibri" pitchFamily="34" charset="0"/>
              </a:rPr>
              <a:t>immun</a:t>
            </a:r>
            <a:r>
              <a:rPr lang="tr-TR" dirty="0">
                <a:latin typeface="Calibri" pitchFamily="34" charset="0"/>
              </a:rPr>
              <a:t> reaksiyonda görevli</a:t>
            </a:r>
            <a:endParaRPr lang="tr-TR" dirty="0"/>
          </a:p>
          <a:p>
            <a:r>
              <a:rPr lang="tr-TR" dirty="0">
                <a:latin typeface="Calibri" pitchFamily="34" charset="0"/>
              </a:rPr>
              <a:t>Sayıları 200-1000/</a:t>
            </a:r>
            <a:r>
              <a:rPr lang="en-US" dirty="0">
                <a:latin typeface="Calibri" pitchFamily="34" charset="0"/>
              </a:rPr>
              <a:t>µ</a:t>
            </a:r>
            <a:r>
              <a:rPr lang="tr-TR" dirty="0">
                <a:latin typeface="Calibri" pitchFamily="34" charset="0"/>
              </a:rPr>
              <a:t>l arasındadır.</a:t>
            </a:r>
          </a:p>
          <a:p>
            <a:endParaRPr lang="tr-TR" dirty="0"/>
          </a:p>
          <a:p>
            <a:endParaRPr lang="tr-T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2672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191000"/>
            <a:ext cx="1828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kanbilim.com/images/PERIFERWBC/Slide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886200"/>
            <a:ext cx="35052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Lenfopoez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b="1" dirty="0" err="1"/>
              <a:t>Primer</a:t>
            </a:r>
            <a:r>
              <a:rPr lang="tr-TR" b="1" dirty="0"/>
              <a:t> </a:t>
            </a:r>
            <a:r>
              <a:rPr lang="tr-TR" b="1" dirty="0" err="1"/>
              <a:t>lenfoid</a:t>
            </a:r>
            <a:r>
              <a:rPr lang="tr-TR" b="1" dirty="0"/>
              <a:t> organlar </a:t>
            </a:r>
          </a:p>
          <a:p>
            <a:pPr>
              <a:buNone/>
            </a:pPr>
            <a:r>
              <a:rPr lang="tr-TR" dirty="0"/>
              <a:t>–Kemik iliği </a:t>
            </a:r>
          </a:p>
          <a:p>
            <a:pPr>
              <a:buNone/>
            </a:pPr>
            <a:r>
              <a:rPr lang="tr-TR" dirty="0"/>
              <a:t>–</a:t>
            </a:r>
            <a:r>
              <a:rPr lang="tr-TR" dirty="0" err="1"/>
              <a:t>Timus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b="1" dirty="0" err="1"/>
              <a:t>Sekonder</a:t>
            </a:r>
            <a:r>
              <a:rPr lang="tr-TR" b="1" dirty="0"/>
              <a:t> </a:t>
            </a:r>
            <a:r>
              <a:rPr lang="tr-TR" b="1" dirty="0" err="1"/>
              <a:t>lenfoid</a:t>
            </a:r>
            <a:r>
              <a:rPr lang="tr-TR" b="1" dirty="0"/>
              <a:t> organlar </a:t>
            </a:r>
          </a:p>
          <a:p>
            <a:pPr>
              <a:buFontTx/>
              <a:buChar char="-"/>
            </a:pPr>
            <a:r>
              <a:rPr lang="tr-TR" dirty="0"/>
              <a:t>Dalak </a:t>
            </a:r>
          </a:p>
          <a:p>
            <a:pPr>
              <a:buFontTx/>
              <a:buChar char="-"/>
            </a:pPr>
            <a:r>
              <a:rPr lang="tr-TR" dirty="0"/>
              <a:t>Lenf bezleri</a:t>
            </a:r>
          </a:p>
          <a:p>
            <a:pPr>
              <a:buNone/>
            </a:pPr>
            <a:r>
              <a:rPr lang="tr-TR" dirty="0"/>
              <a:t>-   </a:t>
            </a:r>
            <a:r>
              <a:rPr lang="tr-TR" dirty="0" err="1"/>
              <a:t>Lenfoid</a:t>
            </a:r>
            <a:r>
              <a:rPr lang="tr-TR" dirty="0"/>
              <a:t> dokular (MALT) 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Lenfopoez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62500" lnSpcReduction="20000"/>
          </a:bodyPr>
          <a:lstStyle/>
          <a:p>
            <a:r>
              <a:rPr lang="tr-TR" b="1" dirty="0"/>
              <a:t>B lenfositler: </a:t>
            </a:r>
            <a:r>
              <a:rPr lang="tr-TR" dirty="0"/>
              <a:t>Kemik iliğinde ilk gelişimlerini tamamlayarak dolaşıma </a:t>
            </a:r>
          </a:p>
          <a:p>
            <a:pPr>
              <a:buNone/>
            </a:pPr>
            <a:r>
              <a:rPr lang="tr-TR" dirty="0"/>
              <a:t>      geçer ve çevresel </a:t>
            </a:r>
            <a:r>
              <a:rPr lang="tr-TR" dirty="0" err="1"/>
              <a:t>lenfoid</a:t>
            </a:r>
            <a:r>
              <a:rPr lang="tr-TR" dirty="0"/>
              <a:t> dokulara (lenf düğümü, dalak ve </a:t>
            </a:r>
            <a:r>
              <a:rPr lang="tr-TR" dirty="0" err="1"/>
              <a:t>mukozal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   yüzeyler) ulaşırlar. Buralarda olgunlaşmalarını tamamlarlar. </a:t>
            </a:r>
            <a:r>
              <a:rPr lang="tr-TR" dirty="0" err="1"/>
              <a:t>Antijenik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   uyarı ile plazma </a:t>
            </a:r>
            <a:r>
              <a:rPr lang="tr-TR" dirty="0" err="1"/>
              <a:t>hc</a:t>
            </a:r>
            <a:r>
              <a:rPr lang="tr-TR" dirty="0"/>
              <a:t> sine dönüşürler.Antikor yapımı ve hafıza b </a:t>
            </a:r>
            <a:r>
              <a:rPr lang="tr-TR" dirty="0" err="1"/>
              <a:t>hc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   oluşturma fonksiyonu vardır.</a:t>
            </a:r>
          </a:p>
          <a:p>
            <a:pPr algn="just">
              <a:buNone/>
            </a:pPr>
            <a:endParaRPr lang="tr-TR" dirty="0"/>
          </a:p>
          <a:p>
            <a:pPr algn="just"/>
            <a:r>
              <a:rPr lang="tr-TR" b="1" dirty="0"/>
              <a:t>T lenfositler: </a:t>
            </a:r>
            <a:r>
              <a:rPr lang="tr-TR" dirty="0"/>
              <a:t>Olgunlaşması kemik iliğinde başlar.Daha sonra </a:t>
            </a:r>
            <a:r>
              <a:rPr lang="tr-TR" dirty="0" err="1"/>
              <a:t>timusa</a:t>
            </a:r>
            <a:r>
              <a:rPr lang="tr-TR" dirty="0"/>
              <a:t> </a:t>
            </a:r>
          </a:p>
          <a:p>
            <a:pPr algn="just">
              <a:buNone/>
            </a:pPr>
            <a:r>
              <a:rPr lang="tr-TR" dirty="0"/>
              <a:t>     göç eder. </a:t>
            </a:r>
            <a:r>
              <a:rPr lang="tr-TR" dirty="0" err="1"/>
              <a:t>Timusta</a:t>
            </a:r>
            <a:r>
              <a:rPr lang="tr-TR" dirty="0"/>
              <a:t> korteksten </a:t>
            </a:r>
            <a:r>
              <a:rPr lang="tr-TR" dirty="0" err="1"/>
              <a:t>medullaya</a:t>
            </a:r>
            <a:r>
              <a:rPr lang="tr-TR" dirty="0"/>
              <a:t> doğru hareketleri sırasında </a:t>
            </a:r>
          </a:p>
          <a:p>
            <a:pPr algn="just">
              <a:buNone/>
            </a:pPr>
            <a:r>
              <a:rPr lang="tr-TR" dirty="0"/>
              <a:t>     olgunlaşma evresini tamamlarlar.</a:t>
            </a:r>
          </a:p>
          <a:p>
            <a:pPr algn="just"/>
            <a:endParaRPr lang="tr-TR" dirty="0"/>
          </a:p>
          <a:p>
            <a:pPr algn="just"/>
            <a:r>
              <a:rPr lang="tr-TR" b="1" dirty="0"/>
              <a:t>NK Hücreler: </a:t>
            </a:r>
            <a:r>
              <a:rPr lang="tr-TR" dirty="0" err="1"/>
              <a:t>Periferik</a:t>
            </a:r>
            <a:r>
              <a:rPr lang="tr-TR" dirty="0"/>
              <a:t> kan, dalak ve kemik iliğinde bulunur ve iltihabi </a:t>
            </a:r>
          </a:p>
          <a:p>
            <a:pPr algn="just">
              <a:buNone/>
            </a:pPr>
            <a:r>
              <a:rPr lang="tr-TR" dirty="0"/>
              <a:t>      dokulara göç edebilir .Doğal bağışıklık ,tümör hücrelerinin ve </a:t>
            </a:r>
            <a:r>
              <a:rPr lang="tr-TR" dirty="0" err="1"/>
              <a:t>virusla</a:t>
            </a:r>
            <a:r>
              <a:rPr lang="tr-TR" dirty="0"/>
              <a:t> </a:t>
            </a:r>
            <a:r>
              <a:rPr lang="tr-TR" dirty="0" err="1"/>
              <a:t>enfekte</a:t>
            </a:r>
            <a:r>
              <a:rPr lang="tr-TR" dirty="0"/>
              <a:t> </a:t>
            </a:r>
          </a:p>
          <a:p>
            <a:pPr algn="just">
              <a:buNone/>
            </a:pPr>
            <a:r>
              <a:rPr lang="tr-TR" dirty="0"/>
              <a:t>      olmuş hücrelerin hızla tanınarak yok edilmesini sağlar. Daha önceden </a:t>
            </a:r>
          </a:p>
          <a:p>
            <a:pPr algn="just">
              <a:buNone/>
            </a:pPr>
            <a:r>
              <a:rPr lang="tr-TR" dirty="0"/>
              <a:t>      uyarılmaya gerek duymazlar.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3124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6650" y="762000"/>
            <a:ext cx="5238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191000"/>
            <a:ext cx="1905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191000"/>
            <a:ext cx="29432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Kök hücreler,</a:t>
            </a:r>
          </a:p>
          <a:p>
            <a:pPr>
              <a:buNone/>
            </a:pPr>
            <a:r>
              <a:rPr lang="tr-TR" dirty="0"/>
              <a:t>   -Kendi kendini yenileyebilen, tüm kan dokusu elemanlarını  farklılaşarak oluşturabilen hücrelerdir..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Lenfositler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tr-TR" dirty="0"/>
          </a:p>
          <a:p>
            <a:r>
              <a:rPr lang="tr-TR" dirty="0"/>
              <a:t>Mavi sitoplazmalı, geniş ve yoğun çekirdekli (Kaplumbağa sırtı görünüm)</a:t>
            </a:r>
          </a:p>
          <a:p>
            <a:endParaRPr lang="tr-TR" b="1" dirty="0"/>
          </a:p>
          <a:p>
            <a:r>
              <a:rPr lang="tr-TR" b="1" dirty="0"/>
              <a:t>B lenfosit: </a:t>
            </a:r>
            <a:r>
              <a:rPr lang="tr-TR" b="1" dirty="0" err="1"/>
              <a:t>Hümoral</a:t>
            </a:r>
            <a:r>
              <a:rPr lang="tr-TR" b="1" dirty="0"/>
              <a:t> </a:t>
            </a:r>
            <a:r>
              <a:rPr lang="tr-TR" b="1" dirty="0" err="1"/>
              <a:t>immün</a:t>
            </a:r>
            <a:r>
              <a:rPr lang="tr-TR" b="1" dirty="0"/>
              <a:t> yanıttan sorumlu </a:t>
            </a:r>
          </a:p>
          <a:p>
            <a:endParaRPr lang="tr-TR" b="1" dirty="0"/>
          </a:p>
          <a:p>
            <a:r>
              <a:rPr lang="tr-TR" b="1" dirty="0"/>
              <a:t>T lenfosit: Hücresel </a:t>
            </a:r>
            <a:r>
              <a:rPr lang="tr-TR" b="1" dirty="0" err="1"/>
              <a:t>immün</a:t>
            </a:r>
            <a:r>
              <a:rPr lang="tr-TR" b="1" dirty="0"/>
              <a:t> yanıttan sorumlu</a:t>
            </a:r>
          </a:p>
          <a:p>
            <a:endParaRPr lang="tr-TR" dirty="0"/>
          </a:p>
          <a:p>
            <a:r>
              <a:rPr lang="tr-TR" dirty="0"/>
              <a:t>Sayıları 1000-4000</a:t>
            </a:r>
            <a:r>
              <a:rPr lang="tr-TR" i="1" dirty="0"/>
              <a:t>/</a:t>
            </a:r>
            <a:r>
              <a:rPr lang="el-GR" dirty="0"/>
              <a:t>μ</a:t>
            </a:r>
            <a:r>
              <a:rPr lang="tr-TR" dirty="0"/>
              <a:t>l</a:t>
            </a:r>
            <a:r>
              <a:rPr lang="tr-TR" b="1" dirty="0"/>
              <a:t> </a:t>
            </a:r>
          </a:p>
          <a:p>
            <a:endParaRPr lang="tr-TR" b="1" dirty="0"/>
          </a:p>
          <a:p>
            <a:r>
              <a:rPr lang="tr-TR" b="1" dirty="0" err="1"/>
              <a:t>Viral</a:t>
            </a:r>
            <a:r>
              <a:rPr lang="tr-TR" b="1" dirty="0"/>
              <a:t> enfeksiyonlar ve çeşitli enfeksiyonlarda artar. </a:t>
            </a:r>
          </a:p>
          <a:p>
            <a:endParaRPr lang="tr-TR" dirty="0"/>
          </a:p>
          <a:p>
            <a:r>
              <a:rPr lang="tr-TR" dirty="0"/>
              <a:t>%60-70 T Lenfosit</a:t>
            </a:r>
            <a:br>
              <a:rPr lang="tr-TR" dirty="0"/>
            </a:br>
            <a:endParaRPr lang="tr-TR" dirty="0"/>
          </a:p>
          <a:p>
            <a:r>
              <a:rPr lang="tr-TR" dirty="0"/>
              <a:t>%15-20 B Lenfosit</a:t>
            </a:r>
            <a:br>
              <a:rPr lang="tr-TR" dirty="0"/>
            </a:br>
            <a:endParaRPr lang="tr-TR" dirty="0"/>
          </a:p>
          <a:p>
            <a:r>
              <a:rPr lang="tr-TR" dirty="0"/>
              <a:t>%10 NK Hücre</a:t>
            </a:r>
            <a:endParaRPr lang="tr-TR" b="1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Megakaryopoez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/>
              <a:t>Erken dönemlerinde  GM-CSF, IL-3, IL-6, IL-11, Kit </a:t>
            </a:r>
            <a:r>
              <a:rPr lang="tr-TR" dirty="0" err="1"/>
              <a:t>ligand</a:t>
            </a:r>
            <a:r>
              <a:rPr lang="tr-TR" dirty="0"/>
              <a:t> ve TPO </a:t>
            </a:r>
          </a:p>
          <a:p>
            <a:pPr>
              <a:buNone/>
            </a:pPr>
            <a:r>
              <a:rPr lang="tr-TR" dirty="0"/>
              <a:t>     etkili olurken, </a:t>
            </a:r>
            <a:r>
              <a:rPr lang="tr-TR" dirty="0" err="1"/>
              <a:t>trombositlerin</a:t>
            </a:r>
            <a:r>
              <a:rPr lang="tr-TR" dirty="0"/>
              <a:t> dolaşıma salınması TPO ve IL-11 etkisi </a:t>
            </a:r>
          </a:p>
          <a:p>
            <a:pPr>
              <a:buNone/>
            </a:pPr>
            <a:r>
              <a:rPr lang="tr-TR" dirty="0"/>
              <a:t>     ile gerçekleşir. </a:t>
            </a:r>
          </a:p>
          <a:p>
            <a:endParaRPr lang="tr-TR" dirty="0"/>
          </a:p>
          <a:p>
            <a:r>
              <a:rPr lang="tr-TR" dirty="0"/>
              <a:t>Bu serinin tespit edilebilen en erken hücresi </a:t>
            </a:r>
            <a:r>
              <a:rPr lang="tr-TR" dirty="0" err="1"/>
              <a:t>megakaryoblast</a:t>
            </a:r>
            <a:r>
              <a:rPr lang="tr-TR" dirty="0"/>
              <a:t>, çok </a:t>
            </a:r>
          </a:p>
          <a:p>
            <a:pPr>
              <a:buNone/>
            </a:pPr>
            <a:r>
              <a:rPr lang="tr-TR" dirty="0"/>
              <a:t>      sayıda </a:t>
            </a:r>
            <a:r>
              <a:rPr lang="tr-TR" dirty="0" err="1"/>
              <a:t>nukleol</a:t>
            </a:r>
            <a:r>
              <a:rPr lang="tr-TR" dirty="0"/>
              <a:t> içeren böbrek şeklinde bir çekirdeği olan ve </a:t>
            </a:r>
            <a:r>
              <a:rPr lang="tr-TR" dirty="0" err="1"/>
              <a:t>bazofilik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   sitoplazması bulunan büyük bir hücredir. </a:t>
            </a:r>
          </a:p>
          <a:p>
            <a:endParaRPr lang="tr-TR" dirty="0"/>
          </a:p>
          <a:p>
            <a:r>
              <a:rPr lang="tr-TR" dirty="0"/>
              <a:t>TPO (</a:t>
            </a:r>
            <a:r>
              <a:rPr lang="tr-TR" dirty="0" err="1"/>
              <a:t>kc</a:t>
            </a:r>
            <a:r>
              <a:rPr lang="tr-TR" dirty="0"/>
              <a:t> ve böbrekte üretilen) etkisinde </a:t>
            </a:r>
            <a:r>
              <a:rPr lang="tr-TR" dirty="0" err="1"/>
              <a:t>endomitoz</a:t>
            </a:r>
            <a:r>
              <a:rPr lang="tr-TR" dirty="0"/>
              <a:t> denen bir işlem </a:t>
            </a:r>
          </a:p>
          <a:p>
            <a:pPr>
              <a:buNone/>
            </a:pPr>
            <a:r>
              <a:rPr lang="tr-TR" dirty="0"/>
              <a:t>      ile </a:t>
            </a:r>
            <a:r>
              <a:rPr lang="tr-TR" dirty="0" err="1"/>
              <a:t>megakaryoblastlar</a:t>
            </a:r>
            <a:r>
              <a:rPr lang="tr-TR" dirty="0"/>
              <a:t> bölünmeden DNA’ları </a:t>
            </a:r>
            <a:r>
              <a:rPr lang="tr-TR" dirty="0" err="1"/>
              <a:t>replike</a:t>
            </a:r>
            <a:r>
              <a:rPr lang="tr-TR" dirty="0"/>
              <a:t> olur ve </a:t>
            </a:r>
            <a:r>
              <a:rPr lang="tr-TR" dirty="0" err="1"/>
              <a:t>poliploid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   </a:t>
            </a:r>
            <a:r>
              <a:rPr lang="tr-TR" dirty="0" err="1"/>
              <a:t>promegakaryositlere</a:t>
            </a:r>
            <a:r>
              <a:rPr lang="tr-TR" dirty="0"/>
              <a:t> dönüşürler. Farklılaşma sonucu oluşan </a:t>
            </a:r>
          </a:p>
          <a:p>
            <a:pPr>
              <a:buNone/>
            </a:pPr>
            <a:r>
              <a:rPr lang="tr-TR" dirty="0"/>
              <a:t>      </a:t>
            </a:r>
            <a:r>
              <a:rPr lang="tr-TR" dirty="0" err="1"/>
              <a:t>megakaryositlerden</a:t>
            </a:r>
            <a:r>
              <a:rPr lang="tr-TR" dirty="0"/>
              <a:t> dökülen </a:t>
            </a:r>
            <a:r>
              <a:rPr lang="tr-TR" dirty="0" err="1"/>
              <a:t>trombositler</a:t>
            </a:r>
            <a:r>
              <a:rPr lang="tr-TR" dirty="0"/>
              <a:t> dolaşıma katılır.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Trombositler</a:t>
            </a:r>
            <a:endParaRPr lang="tr-TR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3048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Dikdörtgen"/>
          <p:cNvSpPr/>
          <p:nvPr/>
        </p:nvSpPr>
        <p:spPr>
          <a:xfrm>
            <a:off x="3886200" y="1524001"/>
            <a:ext cx="4648200" cy="2661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tr-TR" dirty="0"/>
          </a:p>
          <a:p>
            <a:pPr>
              <a:buFont typeface="Arial" pitchFamily="34" charset="0"/>
              <a:buChar char="•"/>
            </a:pPr>
            <a:r>
              <a:rPr lang="tr-TR" dirty="0"/>
              <a:t>Dakikada 2-3x 10⁶ </a:t>
            </a:r>
            <a:r>
              <a:rPr lang="tr-TR" dirty="0" err="1"/>
              <a:t>trombosit</a:t>
            </a:r>
            <a:r>
              <a:rPr lang="tr-TR" dirty="0"/>
              <a:t> oluşmaktadır.</a:t>
            </a:r>
          </a:p>
          <a:p>
            <a:pPr>
              <a:buFont typeface="Arial" pitchFamily="34" charset="0"/>
              <a:buChar char="•"/>
            </a:pPr>
            <a:endParaRPr lang="tr-TR" dirty="0"/>
          </a:p>
          <a:p>
            <a:pPr>
              <a:buFont typeface="Arial" pitchFamily="34" charset="0"/>
              <a:buChar char="•"/>
            </a:pPr>
            <a:r>
              <a:rPr lang="tr-TR" dirty="0"/>
              <a:t>Bir </a:t>
            </a:r>
            <a:r>
              <a:rPr lang="tr-TR" dirty="0" err="1"/>
              <a:t>megakaryositten</a:t>
            </a:r>
            <a:r>
              <a:rPr lang="tr-TR" dirty="0"/>
              <a:t> ortalama  2-3 bin adet </a:t>
            </a:r>
            <a:r>
              <a:rPr lang="tr-TR" dirty="0" err="1"/>
              <a:t>trombosit</a:t>
            </a:r>
            <a:r>
              <a:rPr lang="tr-TR" dirty="0"/>
              <a:t> oluşur. </a:t>
            </a:r>
          </a:p>
          <a:p>
            <a:pPr>
              <a:buFont typeface="Arial" pitchFamily="34" charset="0"/>
              <a:buChar char="•"/>
            </a:pPr>
            <a:endParaRPr lang="tr-TR" b="1" dirty="0"/>
          </a:p>
          <a:p>
            <a:pPr>
              <a:buFont typeface="Arial" pitchFamily="34" charset="0"/>
              <a:buChar char="•"/>
            </a:pPr>
            <a:r>
              <a:rPr lang="tr-TR" b="1" dirty="0" err="1"/>
              <a:t>Primer</a:t>
            </a:r>
            <a:r>
              <a:rPr lang="tr-TR" b="1" dirty="0"/>
              <a:t> </a:t>
            </a:r>
            <a:r>
              <a:rPr lang="tr-TR" b="1" dirty="0" err="1"/>
              <a:t>hemostazın</a:t>
            </a:r>
            <a:r>
              <a:rPr lang="tr-TR" b="1" dirty="0"/>
              <a:t> sağlanması temel görevi </a:t>
            </a:r>
            <a:endParaRPr lang="es-ES" b="1" dirty="0"/>
          </a:p>
          <a:p>
            <a:endParaRPr lang="tr-TR" dirty="0"/>
          </a:p>
          <a:p>
            <a:pPr>
              <a:buFont typeface="Arial" pitchFamily="34" charset="0"/>
              <a:buChar char="•"/>
            </a:pPr>
            <a:r>
              <a:rPr lang="tr-TR" dirty="0"/>
              <a:t> Ortalama yaşam süresi= 7-10 gün 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1" y="4419600"/>
            <a:ext cx="2743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75" y="4419600"/>
            <a:ext cx="27146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3B9A7EC-FA77-BD22-9E60-1EFE45675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Kaynaklar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57C5C4B-3C2A-09A8-CF2B-AAEFC89B5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Kaushansky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K. 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Hematopoietic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stem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cells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progenitors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and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cytokines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In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: 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Kaushansky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K, 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Lichtman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M, 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Beutler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E, et al., 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eds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. </a:t>
            </a:r>
            <a:r>
              <a:rPr lang="tr-TR" sz="2400" b="0" i="1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Williams </a:t>
            </a:r>
            <a:r>
              <a:rPr lang="tr-TR" sz="2400" b="0" i="1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Hematology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. New York, NY: McGraw-Hill </a:t>
            </a:r>
            <a:r>
              <a:rPr lang="tr-TR" sz="2400" b="0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Education</a:t>
            </a:r>
            <a:r>
              <a:rPr lang="tr-TR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; 2015.</a:t>
            </a:r>
          </a:p>
          <a:p>
            <a:r>
              <a:rPr lang="tr-TR" sz="2400" dirty="0" err="1"/>
              <a:t>Gaballa</a:t>
            </a:r>
            <a:r>
              <a:rPr lang="tr-TR" sz="2400" dirty="0"/>
              <a:t> M, </a:t>
            </a:r>
            <a:r>
              <a:rPr lang="tr-TR" sz="2400" dirty="0" err="1"/>
              <a:t>Ramos</a:t>
            </a:r>
            <a:r>
              <a:rPr lang="tr-TR" sz="2400" dirty="0"/>
              <a:t> CA. </a:t>
            </a:r>
            <a:r>
              <a:rPr lang="tr-TR" sz="2400" dirty="0" err="1"/>
              <a:t>Overview</a:t>
            </a:r>
            <a:r>
              <a:rPr lang="tr-TR" sz="2400" dirty="0"/>
              <a:t> of Normal </a:t>
            </a:r>
            <a:r>
              <a:rPr lang="tr-TR" sz="2400" dirty="0" err="1"/>
              <a:t>Hematopoiesis</a:t>
            </a:r>
            <a:r>
              <a:rPr lang="tr-TR" sz="2400" dirty="0"/>
              <a:t>. </a:t>
            </a:r>
            <a:r>
              <a:rPr lang="tr-TR" sz="2400" dirty="0" err="1"/>
              <a:t>In</a:t>
            </a:r>
            <a:r>
              <a:rPr lang="tr-TR" sz="2400" dirty="0"/>
              <a:t>: </a:t>
            </a:r>
            <a:r>
              <a:rPr lang="tr-TR" sz="2400" dirty="0" err="1"/>
              <a:t>Mims</a:t>
            </a:r>
            <a:r>
              <a:rPr lang="tr-TR" sz="2400" dirty="0"/>
              <a:t> MP, Miller-</a:t>
            </a:r>
            <a:r>
              <a:rPr lang="tr-TR" sz="2400" dirty="0" err="1"/>
              <a:t>Chism</a:t>
            </a:r>
            <a:r>
              <a:rPr lang="tr-TR" sz="2400" dirty="0"/>
              <a:t> C, Sosa IR, </a:t>
            </a:r>
            <a:r>
              <a:rPr lang="tr-TR" sz="2400" dirty="0" err="1"/>
              <a:t>editors</a:t>
            </a:r>
            <a:r>
              <a:rPr lang="tr-TR" sz="2400" dirty="0"/>
              <a:t>. </a:t>
            </a:r>
            <a:r>
              <a:rPr lang="tr-TR" sz="2400" i="1" dirty="0" err="1"/>
              <a:t>Handbook</a:t>
            </a:r>
            <a:r>
              <a:rPr lang="tr-TR" sz="2400" i="1" dirty="0"/>
              <a:t> of </a:t>
            </a:r>
            <a:r>
              <a:rPr lang="tr-TR" sz="2400" i="1" dirty="0" err="1"/>
              <a:t>Benign</a:t>
            </a:r>
            <a:r>
              <a:rPr lang="tr-TR" sz="2400" i="1" dirty="0"/>
              <a:t> </a:t>
            </a:r>
            <a:r>
              <a:rPr lang="tr-TR" sz="2400" i="1" dirty="0" err="1"/>
              <a:t>Hematology</a:t>
            </a:r>
            <a:r>
              <a:rPr lang="tr-TR" sz="2400" dirty="0"/>
              <a:t>. New York: </a:t>
            </a:r>
            <a:r>
              <a:rPr lang="tr-TR" sz="2400" dirty="0" err="1"/>
              <a:t>Springer</a:t>
            </a:r>
            <a:r>
              <a:rPr lang="tr-TR" sz="2400" dirty="0"/>
              <a:t> Publishing </a:t>
            </a:r>
            <a:r>
              <a:rPr lang="tr-TR" sz="2400" dirty="0" err="1"/>
              <a:t>Company</a:t>
            </a:r>
            <a:r>
              <a:rPr lang="tr-TR" sz="2400" dirty="0"/>
              <a:t>; 2019. p. 1–24.</a:t>
            </a:r>
          </a:p>
          <a:p>
            <a:r>
              <a:rPr lang="tr-TR" sz="2400" b="0" i="0" dirty="0" err="1">
                <a:solidFill>
                  <a:srgbClr val="1B1B1B"/>
                </a:solidFill>
                <a:effectLst/>
                <a:latin typeface="Roboto Mono Web"/>
              </a:rPr>
              <a:t>Jagannathan-Bogdan</a:t>
            </a:r>
            <a:r>
              <a:rPr lang="tr-TR" sz="2400" b="0" i="0" dirty="0">
                <a:solidFill>
                  <a:srgbClr val="1B1B1B"/>
                </a:solidFill>
                <a:effectLst/>
                <a:latin typeface="Roboto Mono Web"/>
              </a:rPr>
              <a:t> M, Zon LI. </a:t>
            </a:r>
            <a:r>
              <a:rPr lang="tr-TR" sz="2400" b="0" i="0" dirty="0" err="1">
                <a:solidFill>
                  <a:srgbClr val="1B1B1B"/>
                </a:solidFill>
                <a:effectLst/>
                <a:latin typeface="Roboto Mono Web"/>
              </a:rPr>
              <a:t>Hematopoiesis</a:t>
            </a:r>
            <a:r>
              <a:rPr lang="tr-TR" sz="2400" b="0" i="0" dirty="0">
                <a:solidFill>
                  <a:srgbClr val="1B1B1B"/>
                </a:solidFill>
                <a:effectLst/>
                <a:latin typeface="Roboto Mono Web"/>
              </a:rPr>
              <a:t>. Development. 2013 Jun;140(12):2463-7. </a:t>
            </a:r>
            <a:r>
              <a:rPr lang="tr-TR" sz="2400" b="0" i="0" dirty="0" err="1">
                <a:solidFill>
                  <a:srgbClr val="1B1B1B"/>
                </a:solidFill>
                <a:effectLst/>
                <a:latin typeface="Roboto Mono Web"/>
              </a:rPr>
              <a:t>doi</a:t>
            </a:r>
            <a:r>
              <a:rPr lang="tr-TR" sz="2400" b="0" i="0" dirty="0">
                <a:solidFill>
                  <a:srgbClr val="1B1B1B"/>
                </a:solidFill>
                <a:effectLst/>
                <a:latin typeface="Roboto Mono Web"/>
              </a:rPr>
              <a:t>: 10.1242/dev.083147. PMID: 23715539; PMCID: PMC3666375.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4197513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Kök Hücre (</a:t>
            </a:r>
            <a:r>
              <a:rPr lang="tr-TR" dirty="0" err="1"/>
              <a:t>stem</a:t>
            </a:r>
            <a:r>
              <a:rPr lang="tr-TR" dirty="0"/>
              <a:t> </a:t>
            </a:r>
            <a:r>
              <a:rPr lang="tr-TR" dirty="0" err="1"/>
              <a:t>cell</a:t>
            </a:r>
            <a:r>
              <a:rPr lang="tr-TR" dirty="0"/>
              <a:t>) </a:t>
            </a:r>
          </a:p>
          <a:p>
            <a:endParaRPr lang="tr-TR" dirty="0"/>
          </a:p>
          <a:p>
            <a:r>
              <a:rPr lang="tr-TR" dirty="0" err="1"/>
              <a:t>Progenitor</a:t>
            </a:r>
            <a:r>
              <a:rPr lang="tr-TR" dirty="0"/>
              <a:t> Hücreler </a:t>
            </a:r>
          </a:p>
          <a:p>
            <a:endParaRPr lang="tr-TR" dirty="0"/>
          </a:p>
          <a:p>
            <a:r>
              <a:rPr lang="tr-TR" dirty="0" err="1"/>
              <a:t>Prekürsör</a:t>
            </a:r>
            <a:r>
              <a:rPr lang="tr-TR" dirty="0"/>
              <a:t> (öncül) Hücreler (</a:t>
            </a:r>
            <a:r>
              <a:rPr lang="tr-TR" dirty="0" err="1"/>
              <a:t>blastlar</a:t>
            </a:r>
            <a:r>
              <a:rPr lang="tr-TR" dirty="0"/>
              <a:t>)  </a:t>
            </a:r>
          </a:p>
          <a:p>
            <a:endParaRPr lang="tr-TR" dirty="0"/>
          </a:p>
          <a:p>
            <a:r>
              <a:rPr lang="tr-TR" dirty="0"/>
              <a:t>Olgun Hücreler</a:t>
            </a:r>
          </a:p>
        </p:txBody>
      </p:sp>
      <p:sp>
        <p:nvSpPr>
          <p:cNvPr id="4" name="3 Aşağı Ok"/>
          <p:cNvSpPr/>
          <p:nvPr/>
        </p:nvSpPr>
        <p:spPr>
          <a:xfrm>
            <a:off x="2133600" y="2209800"/>
            <a:ext cx="4572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Aşağı Ok"/>
          <p:cNvSpPr/>
          <p:nvPr/>
        </p:nvSpPr>
        <p:spPr>
          <a:xfrm>
            <a:off x="2133600" y="3352800"/>
            <a:ext cx="4572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Aşağı Ok"/>
          <p:cNvSpPr/>
          <p:nvPr/>
        </p:nvSpPr>
        <p:spPr>
          <a:xfrm>
            <a:off x="2133600" y="4572000"/>
            <a:ext cx="533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tr-TR" b="1" dirty="0" err="1"/>
              <a:t>Pluripotent</a:t>
            </a:r>
            <a:r>
              <a:rPr lang="tr-TR" b="1" dirty="0"/>
              <a:t> </a:t>
            </a:r>
            <a:r>
              <a:rPr lang="tr-TR" b="1" dirty="0" err="1"/>
              <a:t>Stem</a:t>
            </a:r>
            <a:r>
              <a:rPr lang="tr-TR" b="1" dirty="0"/>
              <a:t> </a:t>
            </a:r>
            <a:r>
              <a:rPr lang="tr-TR" b="1" dirty="0" err="1"/>
              <a:t>Cell</a:t>
            </a:r>
            <a:r>
              <a:rPr lang="tr-TR" b="1" dirty="0"/>
              <a:t> </a:t>
            </a:r>
          </a:p>
          <a:p>
            <a:pPr lvl="1">
              <a:buFontTx/>
              <a:buChar char="-"/>
            </a:pPr>
            <a:r>
              <a:rPr lang="tr-TR" dirty="0" err="1"/>
              <a:t>Diferansiyasyon</a:t>
            </a:r>
            <a:r>
              <a:rPr lang="tr-TR" dirty="0"/>
              <a:t>: farklı hücrelere dönüşme</a:t>
            </a:r>
          </a:p>
          <a:p>
            <a:pPr lvl="1">
              <a:buFontTx/>
              <a:buChar char="-"/>
            </a:pPr>
            <a:r>
              <a:rPr lang="tr-TR" dirty="0" err="1"/>
              <a:t>Proliferasyon</a:t>
            </a:r>
            <a:r>
              <a:rPr lang="tr-TR" dirty="0"/>
              <a:t>: çoğalma yeteneği vardır </a:t>
            </a:r>
          </a:p>
          <a:p>
            <a:pPr>
              <a:buFontTx/>
              <a:buNone/>
            </a:pPr>
            <a:r>
              <a:rPr lang="tr-TR" dirty="0"/>
              <a:t>        </a:t>
            </a:r>
          </a:p>
          <a:p>
            <a:pPr>
              <a:buNone/>
            </a:pPr>
            <a:r>
              <a:rPr lang="tr-TR" dirty="0"/>
              <a:t>     </a:t>
            </a:r>
            <a:r>
              <a:rPr lang="tr-TR" sz="2800" dirty="0" err="1"/>
              <a:t>Lenfoid</a:t>
            </a:r>
            <a:r>
              <a:rPr lang="tr-TR" sz="2800" dirty="0"/>
              <a:t> ve </a:t>
            </a:r>
            <a:r>
              <a:rPr lang="tr-TR" sz="2800" dirty="0" err="1"/>
              <a:t>Myeloid</a:t>
            </a:r>
            <a:r>
              <a:rPr lang="tr-TR" sz="2800" dirty="0"/>
              <a:t> </a:t>
            </a:r>
            <a:r>
              <a:rPr lang="tr-TR" sz="2800" dirty="0" err="1"/>
              <a:t>Stem</a:t>
            </a:r>
            <a:r>
              <a:rPr lang="tr-TR" sz="2800" dirty="0"/>
              <a:t> </a:t>
            </a:r>
            <a:r>
              <a:rPr lang="tr-TR" sz="2800" dirty="0" err="1"/>
              <a:t>Cell</a:t>
            </a:r>
            <a:r>
              <a:rPr lang="tr-TR" sz="2800" dirty="0"/>
              <a:t> adını alan iki </a:t>
            </a:r>
          </a:p>
          <a:p>
            <a:pPr>
              <a:buNone/>
            </a:pPr>
            <a:r>
              <a:rPr lang="tr-TR" sz="2800" dirty="0"/>
              <a:t>      farklı </a:t>
            </a:r>
            <a:r>
              <a:rPr lang="tr-TR" sz="2800" b="1" dirty="0" err="1"/>
              <a:t>Multipotent</a:t>
            </a:r>
            <a:r>
              <a:rPr lang="tr-TR" sz="2800" b="1" dirty="0"/>
              <a:t> </a:t>
            </a:r>
            <a:r>
              <a:rPr lang="tr-TR" sz="2800" b="1" dirty="0" err="1"/>
              <a:t>Stem</a:t>
            </a:r>
            <a:r>
              <a:rPr lang="tr-TR" sz="2800" b="1" dirty="0"/>
              <a:t> </a:t>
            </a:r>
            <a:r>
              <a:rPr lang="tr-TR" sz="2800" b="1" dirty="0" err="1"/>
              <a:t>Cell</a:t>
            </a:r>
            <a:r>
              <a:rPr lang="tr-TR" sz="2800" dirty="0"/>
              <a:t>’ e farklılaşır.</a:t>
            </a:r>
          </a:p>
          <a:p>
            <a:endParaRPr lang="tr-TR" dirty="0"/>
          </a:p>
        </p:txBody>
      </p:sp>
      <p:sp>
        <p:nvSpPr>
          <p:cNvPr id="4" name="3 Aşağı Ok"/>
          <p:cNvSpPr/>
          <p:nvPr/>
        </p:nvSpPr>
        <p:spPr>
          <a:xfrm>
            <a:off x="3200400" y="3200400"/>
            <a:ext cx="6096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534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Pluripotent</a:t>
            </a:r>
            <a:r>
              <a:rPr lang="tr-TR" dirty="0"/>
              <a:t> Kök Hücre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CD34 (+), </a:t>
            </a:r>
            <a:r>
              <a:rPr lang="tr-TR" dirty="0"/>
              <a:t>HLA-DR(-), </a:t>
            </a:r>
            <a:r>
              <a:rPr lang="tr-TR" b="1" dirty="0"/>
              <a:t>c-kit(+)</a:t>
            </a:r>
          </a:p>
          <a:p>
            <a:r>
              <a:rPr lang="tr-TR" dirty="0"/>
              <a:t>Kemik iliğinde az sayıda bulunurlar.</a:t>
            </a:r>
          </a:p>
          <a:p>
            <a:r>
              <a:rPr lang="tr-TR" dirty="0"/>
              <a:t>Düşük </a:t>
            </a:r>
            <a:r>
              <a:rPr lang="tr-TR" dirty="0" err="1"/>
              <a:t>mitotik</a:t>
            </a:r>
            <a:r>
              <a:rPr lang="tr-TR" dirty="0"/>
              <a:t> aktiviteye sahiptir. </a:t>
            </a:r>
          </a:p>
          <a:p>
            <a:r>
              <a:rPr lang="tr-TR" dirty="0"/>
              <a:t>Büyük çoğunluğu hücre döngüsünün istirahat(</a:t>
            </a:r>
            <a:r>
              <a:rPr lang="tr-TR" dirty="0" err="1"/>
              <a:t>Go</a:t>
            </a:r>
            <a:r>
              <a:rPr lang="tr-TR" dirty="0"/>
              <a:t>) safhasındadır.</a:t>
            </a:r>
          </a:p>
          <a:p>
            <a:r>
              <a:rPr lang="tr-TR" dirty="0"/>
              <a:t>Kendini yenileme kapasitesine sahiptir.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Multipotent</a:t>
            </a:r>
            <a:r>
              <a:rPr lang="tr-TR" dirty="0"/>
              <a:t> Kök Hücre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tr-TR" dirty="0"/>
              <a:t>     1. </a:t>
            </a:r>
            <a:r>
              <a:rPr lang="tr-TR" dirty="0" err="1"/>
              <a:t>Myeloid</a:t>
            </a:r>
            <a:r>
              <a:rPr lang="tr-TR" dirty="0"/>
              <a:t> </a:t>
            </a:r>
            <a:r>
              <a:rPr lang="tr-TR" dirty="0" err="1"/>
              <a:t>multipotent</a:t>
            </a:r>
            <a:r>
              <a:rPr lang="tr-TR" dirty="0"/>
              <a:t> kök hücre</a:t>
            </a:r>
          </a:p>
          <a:p>
            <a:pPr>
              <a:buFont typeface="Arial" charset="0"/>
              <a:buNone/>
            </a:pPr>
            <a:r>
              <a:rPr lang="tr-TR" dirty="0"/>
              <a:t>     2. </a:t>
            </a:r>
            <a:r>
              <a:rPr lang="tr-TR" dirty="0" err="1"/>
              <a:t>Lenfoid</a:t>
            </a:r>
            <a:r>
              <a:rPr lang="tr-TR" dirty="0"/>
              <a:t> </a:t>
            </a:r>
            <a:r>
              <a:rPr lang="tr-TR" dirty="0" err="1"/>
              <a:t>multipotent</a:t>
            </a:r>
            <a:r>
              <a:rPr lang="tr-TR" dirty="0"/>
              <a:t> kök hücre</a:t>
            </a:r>
          </a:p>
          <a:p>
            <a:r>
              <a:rPr lang="tr-TR" dirty="0"/>
              <a:t>Morfolojik olarak tanımlanamazlar.</a:t>
            </a:r>
          </a:p>
          <a:p>
            <a:r>
              <a:rPr lang="tr-TR" dirty="0"/>
              <a:t>Düşük </a:t>
            </a:r>
            <a:r>
              <a:rPr lang="tr-TR" dirty="0" err="1"/>
              <a:t>mitotik</a:t>
            </a:r>
            <a:r>
              <a:rPr lang="tr-TR" dirty="0"/>
              <a:t> aktiviteye sahiptirler.</a:t>
            </a:r>
          </a:p>
          <a:p>
            <a:r>
              <a:rPr lang="tr-TR" dirty="0"/>
              <a:t>Kendini yenileme kapasitesine sahiptir.</a:t>
            </a:r>
          </a:p>
          <a:p>
            <a:r>
              <a:rPr lang="tr-TR" dirty="0"/>
              <a:t>Kemik iliğinde az sayıda bulunurlar.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b="1" dirty="0" err="1"/>
              <a:t>Progenitör</a:t>
            </a:r>
            <a:r>
              <a:rPr lang="tr-TR" b="1" dirty="0"/>
              <a:t> Hücreler</a:t>
            </a:r>
          </a:p>
          <a:p>
            <a:pPr>
              <a:buNone/>
            </a:pPr>
            <a:r>
              <a:rPr lang="tr-TR" dirty="0"/>
              <a:t>    -Yüksek </a:t>
            </a:r>
            <a:r>
              <a:rPr lang="tr-TR" dirty="0" err="1"/>
              <a:t>mitotik</a:t>
            </a:r>
            <a:r>
              <a:rPr lang="tr-TR" dirty="0"/>
              <a:t> aktivite gösteririler.</a:t>
            </a:r>
          </a:p>
          <a:p>
            <a:pPr>
              <a:buNone/>
            </a:pPr>
            <a:r>
              <a:rPr lang="tr-TR" dirty="0"/>
              <a:t>    -Kendini yenileme kapasitesi vardır ancak azdır.</a:t>
            </a:r>
          </a:p>
          <a:p>
            <a:pPr>
              <a:buNone/>
            </a:pPr>
            <a:r>
              <a:rPr lang="tr-TR" dirty="0"/>
              <a:t>    -CFU oluştururlar. </a:t>
            </a:r>
          </a:p>
          <a:p>
            <a:r>
              <a:rPr lang="tr-TR" b="1" dirty="0" err="1"/>
              <a:t>Prekürsör</a:t>
            </a:r>
            <a:r>
              <a:rPr lang="tr-TR" b="1" dirty="0"/>
              <a:t> Hücreler(</a:t>
            </a:r>
            <a:r>
              <a:rPr lang="tr-TR" b="1" dirty="0" err="1"/>
              <a:t>blast</a:t>
            </a:r>
            <a:r>
              <a:rPr lang="tr-TR" b="1" dirty="0"/>
              <a:t>)</a:t>
            </a:r>
          </a:p>
          <a:p>
            <a:pPr>
              <a:buNone/>
            </a:pPr>
            <a:r>
              <a:rPr lang="tr-TR" dirty="0"/>
              <a:t>   -Morfolojik farklılaşma başlamıştır.</a:t>
            </a:r>
          </a:p>
          <a:p>
            <a:pPr>
              <a:buNone/>
            </a:pPr>
            <a:r>
              <a:rPr lang="tr-TR" dirty="0"/>
              <a:t>   -Yüksek </a:t>
            </a:r>
            <a:r>
              <a:rPr lang="tr-TR" dirty="0" err="1"/>
              <a:t>mitotik</a:t>
            </a:r>
            <a:r>
              <a:rPr lang="tr-TR" dirty="0"/>
              <a:t> aktivite gösterirler.</a:t>
            </a:r>
          </a:p>
          <a:p>
            <a:pPr>
              <a:buNone/>
            </a:pPr>
            <a:r>
              <a:rPr lang="tr-TR" dirty="0"/>
              <a:t>   -Kendini yenileme kapasitesi </a:t>
            </a:r>
            <a:r>
              <a:rPr lang="tr-TR" b="1" dirty="0"/>
              <a:t>yoktur.</a:t>
            </a:r>
          </a:p>
          <a:p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1213</Words>
  <Application>Microsoft Office PowerPoint</Application>
  <PresentationFormat>Ekran Gösterisi (4:3)</PresentationFormat>
  <Paragraphs>196</Paragraphs>
  <Slides>33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33</vt:i4>
      </vt:variant>
    </vt:vector>
  </HeadingPairs>
  <TitlesOfParts>
    <vt:vector size="38" baseType="lpstr">
      <vt:lpstr>Arial</vt:lpstr>
      <vt:lpstr>Calibri</vt:lpstr>
      <vt:lpstr>Open Sans</vt:lpstr>
      <vt:lpstr>Roboto Mono Web</vt:lpstr>
      <vt:lpstr>Office Theme</vt:lpstr>
      <vt:lpstr>HEMATOPOEZ</vt:lpstr>
      <vt:lpstr>Hematopoez</vt:lpstr>
      <vt:lpstr>PowerPoint Sunusu</vt:lpstr>
      <vt:lpstr>PowerPoint Sunusu</vt:lpstr>
      <vt:lpstr>PowerPoint Sunusu</vt:lpstr>
      <vt:lpstr>PowerPoint Sunusu</vt:lpstr>
      <vt:lpstr>Pluripotent Kök Hücre</vt:lpstr>
      <vt:lpstr>Multipotent Kök Hücre</vt:lpstr>
      <vt:lpstr>PowerPoint Sunusu</vt:lpstr>
      <vt:lpstr>Büyüme faktörleri</vt:lpstr>
      <vt:lpstr>Sitokinler</vt:lpstr>
      <vt:lpstr>PowerPoint Sunusu</vt:lpstr>
      <vt:lpstr>PowerPoint Sunusu</vt:lpstr>
      <vt:lpstr>PowerPoint Sunusu</vt:lpstr>
      <vt:lpstr>PowerPoint Sunusu</vt:lpstr>
      <vt:lpstr>PowerPoint Sunusu</vt:lpstr>
      <vt:lpstr>Eritropoez</vt:lpstr>
      <vt:lpstr>  </vt:lpstr>
      <vt:lpstr>Eritrositler</vt:lpstr>
      <vt:lpstr>PowerPoint Sunusu</vt:lpstr>
      <vt:lpstr>Granülopoez</vt:lpstr>
      <vt:lpstr>  </vt:lpstr>
      <vt:lpstr>Nötrofiller</vt:lpstr>
      <vt:lpstr>Eosinofiller</vt:lpstr>
      <vt:lpstr>Bazofiller</vt:lpstr>
      <vt:lpstr>Monositler</vt:lpstr>
      <vt:lpstr>Lenfopoez</vt:lpstr>
      <vt:lpstr>Lenfopoez</vt:lpstr>
      <vt:lpstr>PowerPoint Sunusu</vt:lpstr>
      <vt:lpstr>Lenfositler</vt:lpstr>
      <vt:lpstr>Megakaryopoez</vt:lpstr>
      <vt:lpstr>Trombositler</vt:lpstr>
      <vt:lpstr>Kaynaklar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HEMATOPOEZ</dc:title>
  <dc:creator>KADİR</dc:creator>
  <cp:lastModifiedBy>kadir ilkkilic</cp:lastModifiedBy>
  <cp:revision>63</cp:revision>
  <dcterms:created xsi:type="dcterms:W3CDTF">2006-08-16T00:00:00Z</dcterms:created>
  <dcterms:modified xsi:type="dcterms:W3CDTF">2025-04-29T12:07:27Z</dcterms:modified>
</cp:coreProperties>
</file>