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77" r:id="rId2"/>
    <p:sldId id="278" r:id="rId3"/>
    <p:sldId id="279" r:id="rId4"/>
    <p:sldId id="280" r:id="rId5"/>
    <p:sldId id="281" r:id="rId6"/>
    <p:sldId id="282" r:id="rId7"/>
    <p:sldId id="313" r:id="rId8"/>
    <p:sldId id="284" r:id="rId9"/>
    <p:sldId id="285" r:id="rId10"/>
    <p:sldId id="286" r:id="rId11"/>
    <p:sldId id="27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2" r:id="rId27"/>
    <p:sldId id="273" r:id="rId28"/>
    <p:sldId id="274" r:id="rId29"/>
    <p:sldId id="275" r:id="rId30"/>
    <p:sldId id="271" r:id="rId31"/>
    <p:sldId id="287" r:id="rId32"/>
    <p:sldId id="289" r:id="rId33"/>
    <p:sldId id="288" r:id="rId34"/>
    <p:sldId id="290" r:id="rId35"/>
    <p:sldId id="291" r:id="rId36"/>
    <p:sldId id="305" r:id="rId37"/>
    <p:sldId id="292" r:id="rId38"/>
    <p:sldId id="294" r:id="rId39"/>
    <p:sldId id="296" r:id="rId40"/>
    <p:sldId id="295" r:id="rId41"/>
    <p:sldId id="297" r:id="rId42"/>
    <p:sldId id="306" r:id="rId43"/>
    <p:sldId id="300" r:id="rId44"/>
    <p:sldId id="299" r:id="rId45"/>
    <p:sldId id="301" r:id="rId46"/>
    <p:sldId id="302" r:id="rId47"/>
    <p:sldId id="303" r:id="rId48"/>
    <p:sldId id="304" r:id="rId49"/>
    <p:sldId id="31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B2F9-6F24-4B10-969D-63BE809ECBD6}" type="datetimeFigureOut">
              <a:rPr lang="tr-TR" smtClean="0"/>
              <a:pPr/>
              <a:t>29.04.2025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553CD-A172-4352-87AC-4906EFE826C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553CD-A172-4352-87AC-4906EFE826C1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d.org.tr/yayinlar/list/119/hemofili-tani-ve-tedavi-kilavuzu" TargetMode="External"/><Relationship Id="rId2" Type="http://schemas.openxmlformats.org/officeDocument/2006/relationships/hyperlink" Target="https://www.thd.org.tr/yayinlar/list/130/edinsel-kanama-bozukluklari-ve-kalitsal-trombofili-tani-ve-tedavi-kilavuz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ptodate.com/contents/overview-of-hemostasis/abstract/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ley.com/en-us/search?filters%5bauthor%5d=A.%20Victor%20Hoffbrand&amp;pq=++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iley.com/en-us/search?filters%5bauthor%5d=Paul%20A.%20H.%20Moss&amp;pq=++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432560" y="3352800"/>
            <a:ext cx="740664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KANAMA DİYATEZİ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32560" y="457200"/>
            <a:ext cx="7406640" cy="381000"/>
          </a:xfrm>
        </p:spPr>
        <p:txBody>
          <a:bodyPr>
            <a:normAutofit fontScale="92500" lnSpcReduction="10000"/>
          </a:bodyPr>
          <a:lstStyle/>
          <a:p>
            <a:r>
              <a:rPr lang="tr-TR" dirty="0"/>
              <a:t> 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2FB8DF7-77D9-DB68-EDDD-0AD0AE35BF46}"/>
              </a:ext>
            </a:extLst>
          </p:cNvPr>
          <p:cNvSpPr txBox="1"/>
          <p:nvPr/>
        </p:nvSpPr>
        <p:spPr>
          <a:xfrm>
            <a:off x="3276600" y="4267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/>
              <a:t>Dr</a:t>
            </a:r>
            <a:r>
              <a:rPr lang="tr-TR" dirty="0"/>
              <a:t> Kadir İLKKILIÇ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28736"/>
            <a:ext cx="7405718" cy="481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8077200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0"/>
            <a:ext cx="34956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28600"/>
            <a:ext cx="3352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495800"/>
            <a:ext cx="35052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2514600"/>
            <a:ext cx="3352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4648200"/>
            <a:ext cx="335279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5181600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581400"/>
            <a:ext cx="5105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66800" y="1600200"/>
            <a:ext cx="79248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1. </a:t>
            </a:r>
            <a:r>
              <a:rPr lang="tr-TR" b="1" dirty="0" err="1">
                <a:solidFill>
                  <a:srgbClr val="FF0000"/>
                </a:solidFill>
              </a:rPr>
              <a:t>Trombositopeniye</a:t>
            </a:r>
            <a:r>
              <a:rPr lang="tr-TR" b="1" dirty="0">
                <a:solidFill>
                  <a:srgbClr val="FF0000"/>
                </a:solidFill>
              </a:rPr>
              <a:t> ba</a:t>
            </a:r>
            <a:r>
              <a:rPr lang="tr-T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b="1" dirty="0">
                <a:solidFill>
                  <a:srgbClr val="FF0000"/>
                </a:solidFill>
              </a:rPr>
              <a:t>lı kanama ( sayısal bozukluklar)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a. Yetersiz </a:t>
            </a:r>
            <a:r>
              <a:rPr lang="tr-TR" dirty="0" err="1"/>
              <a:t>trombosit</a:t>
            </a:r>
            <a:r>
              <a:rPr lang="tr-TR" dirty="0"/>
              <a:t> üretimi (Lösemiler, </a:t>
            </a:r>
            <a:r>
              <a:rPr lang="tr-TR" dirty="0" err="1"/>
              <a:t>aplastik</a:t>
            </a:r>
            <a:r>
              <a:rPr lang="tr-TR" dirty="0"/>
              <a:t> anemi, MDS..)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b. </a:t>
            </a:r>
            <a:r>
              <a:rPr lang="tr-TR" dirty="0" err="1"/>
              <a:t>Splenik</a:t>
            </a:r>
            <a:r>
              <a:rPr lang="tr-TR" dirty="0"/>
              <a:t> </a:t>
            </a:r>
            <a:r>
              <a:rPr lang="tr-TR" dirty="0" err="1"/>
              <a:t>sekestrasyon</a:t>
            </a:r>
            <a:r>
              <a:rPr lang="tr-TR" dirty="0"/>
              <a:t> sendromu (sirozla birlikte oluşan </a:t>
            </a:r>
            <a:r>
              <a:rPr lang="tr-TR" dirty="0" err="1"/>
              <a:t>konjestif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 err="1"/>
              <a:t>splenomegali</a:t>
            </a:r>
            <a:r>
              <a:rPr lang="tr-TR" dirty="0"/>
              <a:t>, </a:t>
            </a:r>
            <a:r>
              <a:rPr lang="tr-TR" dirty="0" err="1"/>
              <a:t>lenfoproliferatif</a:t>
            </a:r>
            <a:r>
              <a:rPr lang="tr-TR" dirty="0"/>
              <a:t> hastalıklar, </a:t>
            </a:r>
            <a:r>
              <a:rPr lang="tr-TR" dirty="0" err="1"/>
              <a:t>miyeloproliferatif</a:t>
            </a:r>
            <a:r>
              <a:rPr lang="tr-TR" dirty="0"/>
              <a:t> hastalıklar)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c. İTP, DİC, TTP, HÜS, </a:t>
            </a:r>
            <a:r>
              <a:rPr lang="tr-TR" dirty="0" err="1"/>
              <a:t>Sepsis</a:t>
            </a:r>
            <a:r>
              <a:rPr lang="tr-TR" dirty="0"/>
              <a:t>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d. İlaçlara bağlı </a:t>
            </a:r>
            <a:r>
              <a:rPr lang="tr-TR" dirty="0" err="1"/>
              <a:t>trombositopeniler</a:t>
            </a:r>
            <a:r>
              <a:rPr lang="tr-TR" dirty="0"/>
              <a:t> (beta </a:t>
            </a:r>
            <a:r>
              <a:rPr lang="tr-TR" dirty="0" err="1"/>
              <a:t>laktam</a:t>
            </a:r>
            <a:r>
              <a:rPr lang="tr-TR" dirty="0"/>
              <a:t> antibiyotikler,</a:t>
            </a:r>
            <a:r>
              <a:rPr lang="tr-TR" dirty="0" err="1"/>
              <a:t>vankomisin</a:t>
            </a:r>
            <a:r>
              <a:rPr lang="tr-TR" dirty="0"/>
              <a:t>, </a:t>
            </a:r>
          </a:p>
          <a:p>
            <a:pPr>
              <a:buNone/>
            </a:pPr>
            <a:r>
              <a:rPr lang="tr-TR" dirty="0"/>
              <a:t>    </a:t>
            </a:r>
            <a:r>
              <a:rPr lang="tr-TR" dirty="0" err="1"/>
              <a:t>sefalosporinler</a:t>
            </a:r>
            <a:r>
              <a:rPr lang="tr-TR" dirty="0"/>
              <a:t> özellikle </a:t>
            </a:r>
            <a:r>
              <a:rPr lang="tr-TR" dirty="0" err="1"/>
              <a:t>sulfonamidler</a:t>
            </a:r>
            <a:r>
              <a:rPr lang="tr-TR" dirty="0"/>
              <a:t>, kinin, </a:t>
            </a:r>
            <a:r>
              <a:rPr lang="tr-TR" dirty="0" err="1"/>
              <a:t>kinidin</a:t>
            </a:r>
            <a:r>
              <a:rPr lang="tr-TR" dirty="0"/>
              <a:t>, </a:t>
            </a:r>
            <a:r>
              <a:rPr lang="tr-TR" dirty="0" err="1"/>
              <a:t>rifampin</a:t>
            </a:r>
            <a:r>
              <a:rPr lang="tr-TR" dirty="0"/>
              <a:t>, </a:t>
            </a:r>
          </a:p>
          <a:p>
            <a:pPr>
              <a:buNone/>
            </a:pPr>
            <a:r>
              <a:rPr lang="tr-TR" dirty="0"/>
              <a:t>    </a:t>
            </a:r>
            <a:r>
              <a:rPr lang="tr-TR" dirty="0" err="1"/>
              <a:t>sulfonilüre</a:t>
            </a:r>
            <a:r>
              <a:rPr lang="tr-TR" dirty="0"/>
              <a:t> grubu ilaçlar, altın tuzları, </a:t>
            </a:r>
            <a:r>
              <a:rPr lang="tr-TR" dirty="0" err="1"/>
              <a:t>heparin</a:t>
            </a:r>
            <a:r>
              <a:rPr lang="tr-TR" dirty="0"/>
              <a:t>)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2. </a:t>
            </a:r>
            <a:r>
              <a:rPr lang="tr-TR" b="1" dirty="0" err="1">
                <a:solidFill>
                  <a:srgbClr val="FF0000"/>
                </a:solidFill>
              </a:rPr>
              <a:t>Trombositoza</a:t>
            </a:r>
            <a:r>
              <a:rPr lang="tr-TR" b="1" dirty="0">
                <a:solidFill>
                  <a:srgbClr val="FF0000"/>
                </a:solidFill>
              </a:rPr>
              <a:t> ba</a:t>
            </a:r>
            <a:r>
              <a:rPr lang="tr-T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b="1" dirty="0">
                <a:solidFill>
                  <a:srgbClr val="FF0000"/>
                </a:solidFill>
              </a:rPr>
              <a:t>lı kanama (işlevsel bozukluklar)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a. </a:t>
            </a:r>
            <a:r>
              <a:rPr lang="tr-TR" dirty="0" err="1"/>
              <a:t>Esansiyel</a:t>
            </a:r>
            <a:r>
              <a:rPr lang="tr-TR" dirty="0"/>
              <a:t> </a:t>
            </a:r>
            <a:r>
              <a:rPr lang="tr-TR" dirty="0" err="1"/>
              <a:t>trombositemi</a:t>
            </a:r>
            <a:r>
              <a:rPr lang="tr-TR" dirty="0"/>
              <a:t> ( bu hastalarda </a:t>
            </a:r>
            <a:r>
              <a:rPr lang="tr-TR" dirty="0" err="1"/>
              <a:t>trombozlar</a:t>
            </a:r>
            <a:r>
              <a:rPr lang="tr-TR" dirty="0"/>
              <a:t> kanamadan daha fazladır) </a:t>
            </a:r>
          </a:p>
          <a:p>
            <a:endParaRPr lang="tr-TR" b="1" dirty="0"/>
          </a:p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3. </a:t>
            </a:r>
            <a:r>
              <a:rPr lang="tr-TR" b="1" dirty="0" err="1">
                <a:solidFill>
                  <a:srgbClr val="FF0000"/>
                </a:solidFill>
              </a:rPr>
              <a:t>Trombosit</a:t>
            </a:r>
            <a:r>
              <a:rPr lang="tr-TR" b="1" dirty="0">
                <a:solidFill>
                  <a:srgbClr val="FF0000"/>
                </a:solidFill>
              </a:rPr>
              <a:t> fonksiyonuna ba</a:t>
            </a:r>
            <a:r>
              <a:rPr lang="tr-TR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b="1" dirty="0">
                <a:solidFill>
                  <a:srgbClr val="FF0000"/>
                </a:solidFill>
              </a:rPr>
              <a:t>lı kanama (işlevsel bozukluklar) </a:t>
            </a:r>
          </a:p>
          <a:p>
            <a:pPr>
              <a:buNone/>
            </a:pPr>
            <a:r>
              <a:rPr lang="tr-TR" dirty="0"/>
              <a:t>a. </a:t>
            </a:r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, </a:t>
            </a:r>
            <a:r>
              <a:rPr lang="tr-TR" dirty="0" err="1"/>
              <a:t>Bernard</a:t>
            </a:r>
            <a:r>
              <a:rPr lang="tr-TR" dirty="0"/>
              <a:t> </a:t>
            </a:r>
            <a:r>
              <a:rPr lang="tr-TR" dirty="0" err="1"/>
              <a:t>Solier</a:t>
            </a:r>
            <a:r>
              <a:rPr lang="tr-TR" dirty="0"/>
              <a:t> Sendromu,</a:t>
            </a:r>
            <a:r>
              <a:rPr lang="tr-TR" dirty="0" err="1"/>
              <a:t>Glanzmann</a:t>
            </a:r>
            <a:endParaRPr lang="tr-TR" dirty="0"/>
          </a:p>
          <a:p>
            <a:endParaRPr lang="tr-TR" dirty="0"/>
          </a:p>
          <a:p>
            <a:pPr>
              <a:buNone/>
            </a:pPr>
            <a:r>
              <a:rPr lang="en-US" dirty="0"/>
              <a:t>b. </a:t>
            </a:r>
            <a:r>
              <a:rPr lang="en-US" dirty="0" err="1"/>
              <a:t>İlaçlara</a:t>
            </a:r>
            <a:r>
              <a:rPr lang="en-US" dirty="0"/>
              <a:t> </a:t>
            </a:r>
            <a:r>
              <a:rPr lang="en-US" dirty="0" err="1"/>
              <a:t>ikincil</a:t>
            </a:r>
            <a:r>
              <a:rPr lang="en-US" dirty="0"/>
              <a:t> (</a:t>
            </a:r>
            <a:r>
              <a:rPr lang="tr-TR" dirty="0"/>
              <a:t>A</a:t>
            </a:r>
            <a:r>
              <a:rPr lang="en-US" dirty="0" err="1"/>
              <a:t>spirin</a:t>
            </a:r>
            <a:r>
              <a:rPr lang="en-US" dirty="0"/>
              <a:t>, NSAİİ, </a:t>
            </a:r>
            <a:r>
              <a:rPr lang="tr-TR" dirty="0" err="1"/>
              <a:t>K</a:t>
            </a:r>
            <a:r>
              <a:rPr lang="en-US" dirty="0" err="1"/>
              <a:t>lopidogrel</a:t>
            </a:r>
            <a:r>
              <a:rPr lang="en-US" dirty="0"/>
              <a:t>, </a:t>
            </a:r>
            <a:r>
              <a:rPr lang="tr-TR" dirty="0" err="1"/>
              <a:t>T</a:t>
            </a:r>
            <a:r>
              <a:rPr lang="en-US" dirty="0" err="1"/>
              <a:t>iklopidin</a:t>
            </a:r>
            <a:r>
              <a:rPr lang="en-US" dirty="0"/>
              <a:t>) </a:t>
            </a:r>
          </a:p>
          <a:p>
            <a:endParaRPr lang="tr-TR" dirty="0"/>
          </a:p>
          <a:p>
            <a:pPr>
              <a:buNone/>
            </a:pPr>
            <a:r>
              <a:rPr lang="tr-TR" dirty="0"/>
              <a:t>c. Sistemik bozukluklar (Üremi, </a:t>
            </a:r>
            <a:r>
              <a:rPr lang="tr-TR" dirty="0" err="1"/>
              <a:t>Miyeloproliferatif</a:t>
            </a:r>
            <a:r>
              <a:rPr lang="tr-TR" dirty="0"/>
              <a:t> hastalıklar, MDS, </a:t>
            </a:r>
            <a:r>
              <a:rPr lang="tr-TR" dirty="0" err="1"/>
              <a:t>Multipl</a:t>
            </a:r>
            <a:r>
              <a:rPr lang="tr-TR" dirty="0"/>
              <a:t> </a:t>
            </a:r>
            <a:r>
              <a:rPr lang="tr-TR" dirty="0" err="1"/>
              <a:t>miyelom</a:t>
            </a:r>
            <a:r>
              <a:rPr lang="tr-TR" dirty="0"/>
              <a:t>)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4. Kalıtsal </a:t>
            </a:r>
            <a:r>
              <a:rPr lang="tr-TR" b="1" dirty="0" err="1">
                <a:solidFill>
                  <a:srgbClr val="FF0000"/>
                </a:solidFill>
              </a:rPr>
              <a:t>koagülasyon</a:t>
            </a:r>
            <a:r>
              <a:rPr lang="tr-TR" b="1" dirty="0">
                <a:solidFill>
                  <a:srgbClr val="FF0000"/>
                </a:solidFill>
              </a:rPr>
              <a:t> bozuklukları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a. Hemofili-A (faktör VIII eksikliği) </a:t>
            </a:r>
          </a:p>
          <a:p>
            <a:pPr>
              <a:buNone/>
            </a:pPr>
            <a:r>
              <a:rPr lang="tr-TR" dirty="0"/>
              <a:t>b. Hemofili-B (faktör IX eksikliği) </a:t>
            </a:r>
          </a:p>
          <a:p>
            <a:pPr>
              <a:buNone/>
            </a:pPr>
            <a:r>
              <a:rPr lang="tr-TR" dirty="0"/>
              <a:t>c. Hemofili-C (faktör XI eksikliği)-nadir </a:t>
            </a:r>
          </a:p>
          <a:p>
            <a:pPr>
              <a:buNone/>
            </a:pPr>
            <a:endParaRPr lang="tr-TR" b="1" dirty="0"/>
          </a:p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5. </a:t>
            </a:r>
            <a:r>
              <a:rPr lang="tr-TR" b="1" dirty="0" err="1">
                <a:solidFill>
                  <a:srgbClr val="FF0000"/>
                </a:solidFill>
              </a:rPr>
              <a:t>Edinsel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koagülasyon</a:t>
            </a:r>
            <a:r>
              <a:rPr lang="tr-TR" b="1" dirty="0">
                <a:solidFill>
                  <a:srgbClr val="FF0000"/>
                </a:solidFill>
              </a:rPr>
              <a:t> bozuklukları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a. Karaci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er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</a:t>
            </a:r>
          </a:p>
          <a:p>
            <a:pPr>
              <a:buNone/>
            </a:pPr>
            <a:r>
              <a:rPr lang="tr-TR" dirty="0"/>
              <a:t>b. DİC </a:t>
            </a:r>
          </a:p>
          <a:p>
            <a:pPr>
              <a:buNone/>
            </a:pPr>
            <a:r>
              <a:rPr lang="tr-TR" dirty="0"/>
              <a:t>c. K vitamini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 </a:t>
            </a:r>
          </a:p>
          <a:p>
            <a:pPr>
              <a:buNone/>
            </a:pPr>
            <a:r>
              <a:rPr lang="tr-TR" dirty="0"/>
              <a:t>d. K vitamini antagonistleri (</a:t>
            </a:r>
            <a:r>
              <a:rPr lang="tr-TR" dirty="0" err="1"/>
              <a:t>warfarin</a:t>
            </a:r>
            <a:r>
              <a:rPr lang="tr-TR" dirty="0"/>
              <a:t>) kullanımı</a:t>
            </a:r>
          </a:p>
          <a:p>
            <a:pPr>
              <a:buNone/>
            </a:pPr>
            <a:r>
              <a:rPr lang="tr-TR" dirty="0"/>
              <a:t>e. </a:t>
            </a:r>
            <a:r>
              <a:rPr lang="tr-TR" dirty="0" err="1"/>
              <a:t>Heparin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4724400"/>
          </a:xfrm>
        </p:spPr>
        <p:txBody>
          <a:bodyPr/>
          <a:lstStyle/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6. Kalıtsal damar bozuklukları </a:t>
            </a:r>
          </a:p>
          <a:p>
            <a:pPr>
              <a:buNone/>
            </a:pPr>
            <a:r>
              <a:rPr lang="tr-TR" dirty="0"/>
              <a:t>a. Ba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 doku bozuklukları (Ehler-</a:t>
            </a:r>
            <a:r>
              <a:rPr lang="tr-TR" dirty="0" err="1"/>
              <a:t>Danlos</a:t>
            </a:r>
            <a:r>
              <a:rPr lang="tr-TR" dirty="0"/>
              <a:t> sendromu, </a:t>
            </a:r>
            <a:r>
              <a:rPr lang="tr-TR" dirty="0" err="1"/>
              <a:t>Osteogenez</a:t>
            </a:r>
            <a:r>
              <a:rPr lang="tr-TR" dirty="0"/>
              <a:t> </a:t>
            </a:r>
            <a:r>
              <a:rPr lang="tr-TR" dirty="0" err="1"/>
              <a:t>imperfekta</a:t>
            </a:r>
            <a:r>
              <a:rPr lang="tr-TR" dirty="0"/>
              <a:t>, </a:t>
            </a:r>
            <a:r>
              <a:rPr lang="tr-TR" dirty="0" err="1"/>
              <a:t>Marfan</a:t>
            </a:r>
            <a:r>
              <a:rPr lang="tr-TR" dirty="0"/>
              <a:t> sendromu, </a:t>
            </a:r>
            <a:r>
              <a:rPr lang="tr-TR" dirty="0" err="1"/>
              <a:t>Herediter</a:t>
            </a:r>
            <a:r>
              <a:rPr lang="tr-TR" dirty="0"/>
              <a:t> </a:t>
            </a:r>
            <a:r>
              <a:rPr lang="tr-TR" dirty="0" err="1"/>
              <a:t>hemorajik</a:t>
            </a:r>
            <a:r>
              <a:rPr lang="tr-TR" dirty="0"/>
              <a:t> </a:t>
            </a:r>
            <a:r>
              <a:rPr lang="tr-TR" dirty="0" err="1"/>
              <a:t>telenjektazi</a:t>
            </a:r>
            <a:r>
              <a:rPr lang="tr-TR" dirty="0"/>
              <a:t> (</a:t>
            </a:r>
            <a:r>
              <a:rPr lang="tr-TR" dirty="0" err="1"/>
              <a:t>Osler</a:t>
            </a:r>
            <a:r>
              <a:rPr lang="tr-TR" dirty="0"/>
              <a:t>-</a:t>
            </a:r>
            <a:r>
              <a:rPr lang="tr-TR" dirty="0" err="1"/>
              <a:t>Weber</a:t>
            </a:r>
            <a:r>
              <a:rPr lang="tr-TR" dirty="0"/>
              <a:t>-</a:t>
            </a:r>
            <a:r>
              <a:rPr lang="tr-TR" dirty="0" err="1"/>
              <a:t>Rendu</a:t>
            </a:r>
            <a:r>
              <a:rPr lang="tr-TR" dirty="0"/>
              <a:t>) </a:t>
            </a:r>
          </a:p>
          <a:p>
            <a:pPr>
              <a:buNone/>
            </a:pPr>
            <a:endParaRPr lang="tr-TR" b="1" dirty="0"/>
          </a:p>
          <a:p>
            <a:pPr>
              <a:buNone/>
            </a:pPr>
            <a:r>
              <a:rPr lang="tr-TR" b="1" dirty="0">
                <a:solidFill>
                  <a:srgbClr val="FF0000"/>
                </a:solidFill>
              </a:rPr>
              <a:t>7. </a:t>
            </a:r>
            <a:r>
              <a:rPr lang="tr-TR" b="1" dirty="0" err="1">
                <a:solidFill>
                  <a:srgbClr val="FF0000"/>
                </a:solidFill>
              </a:rPr>
              <a:t>Edinsel</a:t>
            </a:r>
            <a:r>
              <a:rPr lang="tr-TR" b="1" dirty="0">
                <a:solidFill>
                  <a:srgbClr val="FF0000"/>
                </a:solidFill>
              </a:rPr>
              <a:t> damar bozuklukları </a:t>
            </a:r>
          </a:p>
          <a:p>
            <a:pPr>
              <a:buNone/>
            </a:pPr>
            <a:r>
              <a:rPr lang="tr-TR" dirty="0"/>
              <a:t>a. C vitamini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 err="1">
                <a:solidFill>
                  <a:srgbClr val="FF0000"/>
                </a:solidFill>
              </a:rPr>
              <a:t>Primer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hemostaz</a:t>
            </a:r>
            <a:r>
              <a:rPr lang="tr-TR" dirty="0">
                <a:solidFill>
                  <a:srgbClr val="FF0000"/>
                </a:solidFill>
              </a:rPr>
              <a:t> testleri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• </a:t>
            </a:r>
            <a:r>
              <a:rPr lang="tr-TR" dirty="0" err="1"/>
              <a:t>Trombosit</a:t>
            </a:r>
            <a:r>
              <a:rPr lang="tr-TR" dirty="0"/>
              <a:t> sayımı</a:t>
            </a:r>
          </a:p>
          <a:p>
            <a:pPr>
              <a:buNone/>
            </a:pPr>
            <a:r>
              <a:rPr lang="tr-TR" dirty="0"/>
              <a:t>• </a:t>
            </a:r>
            <a:r>
              <a:rPr lang="tr-TR" dirty="0" err="1"/>
              <a:t>Trombosit</a:t>
            </a:r>
            <a:r>
              <a:rPr lang="tr-TR" dirty="0"/>
              <a:t> fonksiyon testleri</a:t>
            </a:r>
          </a:p>
          <a:p>
            <a:pPr>
              <a:buNone/>
            </a:pPr>
            <a:r>
              <a:rPr lang="tr-TR" dirty="0"/>
              <a:t>• Kanama zamanı</a:t>
            </a:r>
          </a:p>
          <a:p>
            <a:pPr>
              <a:buNone/>
            </a:pPr>
            <a:endParaRPr lang="tr-TR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dirty="0" err="1">
                <a:solidFill>
                  <a:srgbClr val="FF0000"/>
                </a:solidFill>
              </a:rPr>
              <a:t>Sekonder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hemostaz</a:t>
            </a:r>
            <a:r>
              <a:rPr lang="tr-TR" dirty="0">
                <a:solidFill>
                  <a:srgbClr val="FF0000"/>
                </a:solidFill>
              </a:rPr>
              <a:t> testleri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• </a:t>
            </a:r>
            <a:r>
              <a:rPr lang="tr-TR" dirty="0" err="1"/>
              <a:t>Protrombin</a:t>
            </a:r>
            <a:r>
              <a:rPr lang="tr-TR" dirty="0"/>
              <a:t> zamanı</a:t>
            </a:r>
          </a:p>
          <a:p>
            <a:pPr>
              <a:buNone/>
            </a:pPr>
            <a:r>
              <a:rPr lang="tr-TR" dirty="0"/>
              <a:t>• Aktive </a:t>
            </a:r>
            <a:r>
              <a:rPr lang="tr-TR" dirty="0" err="1"/>
              <a:t>parsiyel</a:t>
            </a:r>
            <a:r>
              <a:rPr lang="tr-TR" dirty="0"/>
              <a:t> </a:t>
            </a:r>
            <a:r>
              <a:rPr lang="tr-TR" dirty="0" err="1"/>
              <a:t>tromboplastin</a:t>
            </a:r>
            <a:r>
              <a:rPr lang="tr-TR" dirty="0"/>
              <a:t> zamanı</a:t>
            </a:r>
          </a:p>
          <a:p>
            <a:pPr>
              <a:buNone/>
            </a:pPr>
            <a:r>
              <a:rPr lang="tr-TR" dirty="0"/>
              <a:t>• </a:t>
            </a:r>
            <a:r>
              <a:rPr lang="tr-TR" dirty="0" err="1"/>
              <a:t>Trombin</a:t>
            </a:r>
            <a:r>
              <a:rPr lang="tr-TR" dirty="0"/>
              <a:t> zamanı</a:t>
            </a:r>
          </a:p>
          <a:p>
            <a:pPr>
              <a:buNone/>
            </a:pPr>
            <a:r>
              <a:rPr lang="tr-TR" dirty="0"/>
              <a:t>• Fibrinojen</a:t>
            </a:r>
          </a:p>
          <a:p>
            <a:pPr>
              <a:buNone/>
            </a:pPr>
            <a:r>
              <a:rPr lang="tr-TR" dirty="0"/>
              <a:t>• D-</a:t>
            </a:r>
            <a:r>
              <a:rPr lang="tr-TR" dirty="0" err="1"/>
              <a:t>dimer</a:t>
            </a:r>
            <a:endParaRPr lang="tr-T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66800" y="1371600"/>
            <a:ext cx="8305800" cy="5486400"/>
          </a:xfrm>
        </p:spPr>
        <p:txBody>
          <a:bodyPr>
            <a:normAutofit fontScale="92500" lnSpcReduction="20000"/>
          </a:bodyPr>
          <a:lstStyle/>
          <a:p>
            <a:r>
              <a:rPr lang="tr-TR" sz="2400" dirty="0" err="1">
                <a:solidFill>
                  <a:srgbClr val="FF0000"/>
                </a:solidFill>
              </a:rPr>
              <a:t>Hemogram</a:t>
            </a:r>
            <a:endParaRPr lang="tr-TR" sz="2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sz="2400" dirty="0"/>
              <a:t>-</a:t>
            </a:r>
            <a:r>
              <a:rPr lang="tr-TR" sz="2400" dirty="0" err="1"/>
              <a:t>Trombosit</a:t>
            </a:r>
            <a:r>
              <a:rPr lang="tr-TR" sz="2400" dirty="0"/>
              <a:t> sayısı p.yayma ile do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2400" dirty="0"/>
              <a:t>rulanmalı(</a:t>
            </a:r>
            <a:r>
              <a:rPr lang="tr-TR" sz="2400" dirty="0" err="1"/>
              <a:t>psödotrombositopeni</a:t>
            </a:r>
            <a:r>
              <a:rPr lang="tr-TR" sz="2400" dirty="0"/>
              <a:t> 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tr-TR" sz="2400" dirty="0"/>
              <a:t>)</a:t>
            </a:r>
          </a:p>
          <a:p>
            <a:pPr>
              <a:buNone/>
            </a:pPr>
            <a:endParaRPr lang="tr-TR" sz="2400" dirty="0"/>
          </a:p>
          <a:p>
            <a:pPr>
              <a:buNone/>
            </a:pPr>
            <a:r>
              <a:rPr lang="tr-TR" sz="2400" dirty="0"/>
              <a:t>-MPV artışı(&gt;10) </a:t>
            </a:r>
            <a:r>
              <a:rPr lang="tr-TR" sz="2400" dirty="0" err="1"/>
              <a:t>immun</a:t>
            </a:r>
            <a:r>
              <a:rPr lang="tr-TR" sz="2400" dirty="0"/>
              <a:t> kaynaklı </a:t>
            </a:r>
            <a:r>
              <a:rPr lang="tr-TR" sz="2400" dirty="0" err="1"/>
              <a:t>trombositopeniyi</a:t>
            </a:r>
            <a:r>
              <a:rPr lang="tr-TR" sz="2400" dirty="0"/>
              <a:t>  gösterir.</a:t>
            </a:r>
          </a:p>
          <a:p>
            <a:endParaRPr lang="tr-TR" sz="2400" dirty="0">
              <a:solidFill>
                <a:srgbClr val="FF0000"/>
              </a:solidFill>
            </a:endParaRPr>
          </a:p>
          <a:p>
            <a:r>
              <a:rPr lang="tr-TR" sz="2400" dirty="0" err="1">
                <a:solidFill>
                  <a:srgbClr val="FF0000"/>
                </a:solidFill>
              </a:rPr>
              <a:t>Periferik</a:t>
            </a:r>
            <a:r>
              <a:rPr lang="tr-TR" sz="2400" dirty="0">
                <a:solidFill>
                  <a:srgbClr val="FF0000"/>
                </a:solidFill>
              </a:rPr>
              <a:t> Yayma</a:t>
            </a:r>
          </a:p>
          <a:p>
            <a:pPr>
              <a:buNone/>
            </a:pPr>
            <a:r>
              <a:rPr lang="tr-TR" sz="2400" dirty="0"/>
              <a:t>-</a:t>
            </a:r>
            <a:r>
              <a:rPr lang="tr-TR" sz="2400" dirty="0" err="1"/>
              <a:t>Trombosit</a:t>
            </a:r>
            <a:r>
              <a:rPr lang="tr-TR" sz="2400" dirty="0"/>
              <a:t> sayısı do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2400" dirty="0"/>
              <a:t>rulama,</a:t>
            </a:r>
            <a:r>
              <a:rPr lang="tr-TR" sz="2400" dirty="0" err="1"/>
              <a:t>şistosit</a:t>
            </a:r>
            <a:r>
              <a:rPr lang="tr-TR" sz="2400" dirty="0"/>
              <a:t> ve </a:t>
            </a:r>
            <a:r>
              <a:rPr lang="tr-TR" sz="2400" dirty="0" err="1"/>
              <a:t>polikromazi</a:t>
            </a:r>
            <a:r>
              <a:rPr lang="tr-TR" sz="2400" dirty="0"/>
              <a:t> varlı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2400" dirty="0"/>
              <a:t>ı (TTP-HÜS-DIC..) </a:t>
            </a:r>
          </a:p>
          <a:p>
            <a:pPr>
              <a:buNone/>
            </a:pPr>
            <a:r>
              <a:rPr lang="tr-TR" sz="2400" dirty="0"/>
              <a:t>-</a:t>
            </a:r>
            <a:r>
              <a:rPr lang="tr-TR" sz="2400" dirty="0" err="1"/>
              <a:t>Atipik</a:t>
            </a:r>
            <a:r>
              <a:rPr lang="tr-TR" sz="2400" dirty="0"/>
              <a:t> </a:t>
            </a:r>
            <a:r>
              <a:rPr lang="tr-TR" sz="2400" dirty="0" err="1"/>
              <a:t>hc</a:t>
            </a:r>
            <a:r>
              <a:rPr lang="tr-TR" sz="2400" dirty="0"/>
              <a:t> </a:t>
            </a:r>
            <a:r>
              <a:rPr lang="tr-TR" sz="2400" dirty="0" err="1"/>
              <a:t>leri</a:t>
            </a:r>
            <a:r>
              <a:rPr lang="tr-TR" sz="2400" dirty="0"/>
              <a:t> de</a:t>
            </a:r>
            <a:r>
              <a:rPr lang="tr-TR" sz="24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2400" dirty="0"/>
              <a:t>erlendirme</a:t>
            </a:r>
          </a:p>
          <a:p>
            <a:endParaRPr lang="tr-TR" sz="2400" dirty="0">
              <a:solidFill>
                <a:srgbClr val="FF0000"/>
              </a:solidFill>
            </a:endParaRPr>
          </a:p>
          <a:p>
            <a:r>
              <a:rPr lang="tr-TR" sz="2400" dirty="0" err="1">
                <a:solidFill>
                  <a:srgbClr val="FF0000"/>
                </a:solidFill>
              </a:rPr>
              <a:t>Trombosit</a:t>
            </a:r>
            <a:r>
              <a:rPr lang="tr-TR" sz="2400" dirty="0">
                <a:solidFill>
                  <a:srgbClr val="FF0000"/>
                </a:solidFill>
              </a:rPr>
              <a:t> Fonksiyon testi</a:t>
            </a:r>
          </a:p>
          <a:p>
            <a:pPr>
              <a:buNone/>
            </a:pPr>
            <a:r>
              <a:rPr lang="tr-TR" sz="2400" dirty="0"/>
              <a:t>-</a:t>
            </a:r>
            <a:r>
              <a:rPr lang="tr-TR" sz="2400" dirty="0" err="1"/>
              <a:t>Bernard</a:t>
            </a:r>
            <a:r>
              <a:rPr lang="tr-TR" sz="2400" dirty="0"/>
              <a:t> </a:t>
            </a:r>
            <a:r>
              <a:rPr lang="tr-TR" sz="2400" dirty="0" err="1"/>
              <a:t>Solier</a:t>
            </a:r>
            <a:r>
              <a:rPr lang="tr-TR" sz="2400" dirty="0"/>
              <a:t> Sendromu,</a:t>
            </a:r>
            <a:r>
              <a:rPr lang="tr-TR" sz="2400" dirty="0" err="1"/>
              <a:t>Glanzmann</a:t>
            </a:r>
            <a:r>
              <a:rPr lang="tr-TR" sz="2400" dirty="0"/>
              <a:t> </a:t>
            </a:r>
            <a:r>
              <a:rPr lang="tr-TR" sz="2400" dirty="0" err="1"/>
              <a:t>Trombastenisi</a:t>
            </a:r>
            <a:r>
              <a:rPr lang="tr-TR" sz="2400" dirty="0"/>
              <a:t> gibi </a:t>
            </a:r>
          </a:p>
          <a:p>
            <a:pPr>
              <a:buNone/>
            </a:pPr>
            <a:r>
              <a:rPr lang="tr-TR" sz="2400" dirty="0"/>
              <a:t> hastalıkların tanısında kullanılır</a:t>
            </a:r>
          </a:p>
          <a:p>
            <a:pPr>
              <a:buNone/>
            </a:pPr>
            <a:endParaRPr lang="tr-TR" sz="2400" dirty="0"/>
          </a:p>
          <a:p>
            <a:pPr>
              <a:buNone/>
            </a:pPr>
            <a:r>
              <a:rPr lang="tr-TR" sz="2400" dirty="0"/>
              <a:t>-</a:t>
            </a:r>
            <a:r>
              <a:rPr lang="tr-TR" sz="2400" dirty="0" err="1"/>
              <a:t>Ristosetin</a:t>
            </a:r>
            <a:r>
              <a:rPr lang="tr-TR" sz="2400" dirty="0"/>
              <a:t>,ADP,</a:t>
            </a:r>
            <a:r>
              <a:rPr lang="tr-TR" sz="2400" dirty="0" err="1"/>
              <a:t>Kollajen</a:t>
            </a:r>
            <a:r>
              <a:rPr lang="tr-TR" sz="2400" dirty="0"/>
              <a:t>,Epinefrin ile </a:t>
            </a:r>
            <a:r>
              <a:rPr lang="tr-TR" sz="2400" dirty="0" err="1"/>
              <a:t>agregasyon</a:t>
            </a:r>
            <a:r>
              <a:rPr lang="tr-TR" sz="2400" dirty="0"/>
              <a:t> ölçülür.</a:t>
            </a:r>
          </a:p>
          <a:p>
            <a:endParaRPr lang="tr-TR" sz="2400" dirty="0"/>
          </a:p>
          <a:p>
            <a:endParaRPr lang="tr-T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Kanama </a:t>
            </a:r>
            <a:r>
              <a:rPr lang="tr-TR" dirty="0" err="1"/>
              <a:t>diyatezi</a:t>
            </a:r>
            <a:r>
              <a:rPr lang="tr-TR" dirty="0"/>
              <a:t>=kanamaya 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ilim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92500" lnSpcReduction="20000"/>
          </a:bodyPr>
          <a:lstStyle/>
          <a:p>
            <a:r>
              <a:rPr lang="tr-TR" dirty="0"/>
              <a:t>Kanama </a:t>
            </a:r>
            <a:r>
              <a:rPr lang="tr-TR" dirty="0" err="1"/>
              <a:t>diyatezi</a:t>
            </a:r>
            <a:r>
              <a:rPr lang="tr-TR" dirty="0"/>
              <a:t> ;</a:t>
            </a:r>
            <a:r>
              <a:rPr lang="tr-TR" dirty="0" err="1"/>
              <a:t>hemostazın</a:t>
            </a:r>
            <a:r>
              <a:rPr lang="tr-TR" dirty="0"/>
              <a:t> herhangi bir  </a:t>
            </a:r>
            <a:r>
              <a:rPr lang="tr-TR" dirty="0">
                <a:cs typeface="Times New Roman" pitchFamily="18" charset="0"/>
              </a:rPr>
              <a:t>basama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>
                <a:cs typeface="Times New Roman" pitchFamily="18" charset="0"/>
              </a:rPr>
              <a:t>ında</a:t>
            </a:r>
            <a:r>
              <a:rPr lang="tr-TR" dirty="0"/>
              <a:t> bozukluk  olması sonucu ortaya çıkar.</a:t>
            </a:r>
          </a:p>
          <a:p>
            <a:r>
              <a:rPr lang="tr-TR" dirty="0"/>
              <a:t>Kanama </a:t>
            </a:r>
            <a:r>
              <a:rPr lang="tr-TR" dirty="0" err="1"/>
              <a:t>diyatezleri</a:t>
            </a:r>
            <a:r>
              <a:rPr lang="tr-TR" dirty="0"/>
              <a:t> genelde üç ana anormallikten oluşur ve bunlar sırasıyla; </a:t>
            </a:r>
          </a:p>
          <a:p>
            <a:pPr>
              <a:buNone/>
            </a:pPr>
            <a:r>
              <a:rPr lang="tr-TR" b="1" dirty="0"/>
              <a:t>       </a:t>
            </a:r>
          </a:p>
          <a:p>
            <a:pPr>
              <a:buNone/>
            </a:pPr>
            <a:r>
              <a:rPr lang="tr-TR" b="1" dirty="0"/>
              <a:t>        -Damar duvarı bozuklukları</a:t>
            </a:r>
          </a:p>
          <a:p>
            <a:pPr>
              <a:buNone/>
            </a:pPr>
            <a:r>
              <a:rPr lang="tr-TR" b="1" dirty="0"/>
              <a:t>        </a:t>
            </a:r>
          </a:p>
          <a:p>
            <a:pPr>
              <a:buNone/>
            </a:pPr>
            <a:r>
              <a:rPr lang="tr-TR" b="1" dirty="0"/>
              <a:t>        -</a:t>
            </a:r>
            <a:r>
              <a:rPr lang="tr-TR" b="1" dirty="0" err="1"/>
              <a:t>Trombosit</a:t>
            </a:r>
            <a:r>
              <a:rPr lang="tr-TR" b="1" dirty="0"/>
              <a:t> bozuklukları </a:t>
            </a:r>
          </a:p>
          <a:p>
            <a:pPr>
              <a:buNone/>
            </a:pPr>
            <a:r>
              <a:rPr lang="tr-TR" b="1" dirty="0"/>
              <a:t>        </a:t>
            </a:r>
          </a:p>
          <a:p>
            <a:pPr>
              <a:buNone/>
            </a:pPr>
            <a:r>
              <a:rPr lang="tr-TR" b="1" dirty="0"/>
              <a:t>        -</a:t>
            </a:r>
            <a:r>
              <a:rPr lang="tr-TR" b="1" dirty="0" err="1"/>
              <a:t>Koagülasyon</a:t>
            </a:r>
            <a:r>
              <a:rPr lang="tr-TR" b="1" dirty="0"/>
              <a:t> faktör   </a:t>
            </a:r>
          </a:p>
          <a:p>
            <a:pPr>
              <a:buNone/>
            </a:pPr>
            <a:r>
              <a:rPr lang="tr-TR" b="1" dirty="0"/>
              <a:t>         bozukluklarıdır.</a:t>
            </a:r>
            <a:endParaRPr lang="tr-T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Kanama zamanı(3-9 </a:t>
            </a:r>
            <a:r>
              <a:rPr lang="tr-TR" dirty="0" err="1">
                <a:solidFill>
                  <a:srgbClr val="FF0000"/>
                </a:solidFill>
              </a:rPr>
              <a:t>dk</a:t>
            </a:r>
            <a:r>
              <a:rPr lang="tr-TR" dirty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Fonsiyonel</a:t>
            </a:r>
            <a:r>
              <a:rPr lang="tr-TR" dirty="0"/>
              <a:t> </a:t>
            </a:r>
            <a:r>
              <a:rPr lang="tr-TR" dirty="0" err="1"/>
              <a:t>trombosit</a:t>
            </a:r>
            <a:r>
              <a:rPr lang="tr-TR" dirty="0"/>
              <a:t> bozuklukları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(</a:t>
            </a:r>
            <a:r>
              <a:rPr lang="tr-TR" dirty="0" err="1"/>
              <a:t>vWH</a:t>
            </a:r>
            <a:r>
              <a:rPr lang="tr-TR" dirty="0"/>
              <a:t>)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Vaskülitler</a:t>
            </a:r>
            <a:r>
              <a:rPr lang="tr-TR" dirty="0"/>
              <a:t>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Skorbüt</a:t>
            </a:r>
            <a:endParaRPr lang="tr-TR" dirty="0">
              <a:solidFill>
                <a:srgbClr val="FF0000"/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95400" y="1447800"/>
            <a:ext cx="7638288" cy="48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tr-TR" dirty="0" err="1">
                <a:solidFill>
                  <a:srgbClr val="FF0000"/>
                </a:solidFill>
              </a:rPr>
              <a:t>Protrombin</a:t>
            </a:r>
            <a:r>
              <a:rPr lang="tr-TR" dirty="0">
                <a:solidFill>
                  <a:srgbClr val="FF0000"/>
                </a:solidFill>
              </a:rPr>
              <a:t> zamanı (PT): (10-14 Sn) </a:t>
            </a:r>
            <a:r>
              <a:rPr lang="tr-TR" dirty="0"/>
              <a:t>(</a:t>
            </a:r>
            <a:r>
              <a:rPr lang="tr-TR" dirty="0" err="1"/>
              <a:t>Laboratuvar</a:t>
            </a:r>
            <a:r>
              <a:rPr lang="tr-TR" dirty="0"/>
              <a:t> a göre de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işebilir)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b="1" dirty="0" err="1"/>
              <a:t>Ekstrinsik</a:t>
            </a:r>
            <a:r>
              <a:rPr lang="tr-TR" b="1" dirty="0"/>
              <a:t> </a:t>
            </a:r>
            <a:r>
              <a:rPr lang="tr-TR" dirty="0"/>
              <a:t>pıhtılaşma sistemini ve </a:t>
            </a:r>
            <a:r>
              <a:rPr lang="tr-TR" b="1" dirty="0"/>
              <a:t>ortak yolu </a:t>
            </a:r>
            <a:r>
              <a:rPr lang="tr-TR" dirty="0"/>
              <a:t>de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erlendirir. Faktör 7 </a:t>
            </a:r>
          </a:p>
          <a:p>
            <a:pPr>
              <a:buNone/>
            </a:pPr>
            <a:r>
              <a:rPr lang="tr-TR" dirty="0"/>
              <a:t>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inde uzar.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Aktive </a:t>
            </a:r>
            <a:r>
              <a:rPr lang="tr-TR" dirty="0" err="1">
                <a:solidFill>
                  <a:srgbClr val="FF0000"/>
                </a:solidFill>
              </a:rPr>
              <a:t>parsiyel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tromboplastin</a:t>
            </a:r>
            <a:r>
              <a:rPr lang="tr-TR" dirty="0">
                <a:solidFill>
                  <a:srgbClr val="FF0000"/>
                </a:solidFill>
              </a:rPr>
              <a:t> zamanı (</a:t>
            </a:r>
            <a:r>
              <a:rPr lang="tr-TR" dirty="0" err="1">
                <a:solidFill>
                  <a:srgbClr val="FF0000"/>
                </a:solidFill>
              </a:rPr>
              <a:t>aPTT</a:t>
            </a:r>
            <a:r>
              <a:rPr lang="tr-TR" dirty="0">
                <a:solidFill>
                  <a:srgbClr val="FF0000"/>
                </a:solidFill>
              </a:rPr>
              <a:t>)</a:t>
            </a:r>
            <a:r>
              <a:rPr lang="tr-TR" dirty="0"/>
              <a:t> </a:t>
            </a:r>
            <a:r>
              <a:rPr lang="tr-TR" dirty="0">
                <a:solidFill>
                  <a:srgbClr val="FF0000"/>
                </a:solidFill>
              </a:rPr>
              <a:t>(25-36 Sn) </a:t>
            </a:r>
            <a:r>
              <a:rPr lang="tr-TR" dirty="0"/>
              <a:t>(</a:t>
            </a:r>
            <a:r>
              <a:rPr lang="tr-TR" dirty="0" err="1"/>
              <a:t>Laboratuvar</a:t>
            </a:r>
            <a:r>
              <a:rPr lang="tr-TR" dirty="0"/>
              <a:t> a göre de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işebilir)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-Pıhtılaşmanın </a:t>
            </a:r>
            <a:r>
              <a:rPr lang="tr-TR" b="1" dirty="0" err="1"/>
              <a:t>intrinsik</a:t>
            </a:r>
            <a:r>
              <a:rPr lang="tr-TR" b="1" dirty="0"/>
              <a:t> fazını +ortak yolu </a:t>
            </a:r>
            <a:r>
              <a:rPr lang="tr-TR" dirty="0"/>
              <a:t>gösterir.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-Faktör VIII, IX , XI veya XII eksikliklerinde ve bu faktörlere karşı </a:t>
            </a:r>
          </a:p>
          <a:p>
            <a:pPr>
              <a:buNone/>
            </a:pPr>
            <a:r>
              <a:rPr lang="tr-TR" dirty="0"/>
              <a:t>inhibitör varlı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ında uzamış olarak bulunur. </a:t>
            </a:r>
          </a:p>
          <a:p>
            <a:pPr>
              <a:buNone/>
            </a:pPr>
            <a:r>
              <a:rPr lang="tr-TR" dirty="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43000" y="1447800"/>
            <a:ext cx="8001000" cy="48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INR (</a:t>
            </a:r>
            <a:r>
              <a:rPr lang="tr-TR" dirty="0" err="1">
                <a:solidFill>
                  <a:srgbClr val="FF0000"/>
                </a:solidFill>
              </a:rPr>
              <a:t>International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normalization</a:t>
            </a:r>
            <a:r>
              <a:rPr lang="tr-TR" dirty="0">
                <a:solidFill>
                  <a:srgbClr val="FF0000"/>
                </a:solidFill>
              </a:rPr>
              <a:t> rate</a:t>
            </a:r>
            <a:r>
              <a:rPr lang="tr-TR" dirty="0"/>
              <a:t> </a:t>
            </a:r>
            <a:r>
              <a:rPr lang="tr-TR" dirty="0">
                <a:solidFill>
                  <a:srgbClr val="FF0000"/>
                </a:solidFill>
              </a:rPr>
              <a:t>)</a:t>
            </a:r>
            <a:r>
              <a:rPr lang="tr-TR" dirty="0"/>
              <a:t>(Hasta PT/Kontrol PT )</a:t>
            </a:r>
            <a:r>
              <a:rPr lang="tr-TR" baseline="30000" dirty="0"/>
              <a:t>ısı</a:t>
            </a:r>
            <a:r>
              <a:rPr lang="tr-TR" dirty="0"/>
              <a:t> </a:t>
            </a:r>
            <a:r>
              <a:rPr lang="tr-TR" dirty="0">
                <a:solidFill>
                  <a:srgbClr val="FF0000"/>
                </a:solidFill>
              </a:rPr>
              <a:t>(0,9-1,1)</a:t>
            </a:r>
          </a:p>
          <a:p>
            <a:pPr>
              <a:buFontTx/>
              <a:buChar char="-"/>
            </a:pPr>
            <a:endParaRPr lang="tr-TR" dirty="0"/>
          </a:p>
          <a:p>
            <a:pPr>
              <a:buNone/>
            </a:pPr>
            <a:r>
              <a:rPr lang="tr-TR" dirty="0"/>
              <a:t>-Faktör I ,II, V, VII ve X eksikliklerinde uzar. </a:t>
            </a:r>
          </a:p>
          <a:p>
            <a:pPr>
              <a:buFontTx/>
              <a:buChar char="-"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aPTT</a:t>
            </a:r>
            <a:r>
              <a:rPr lang="tr-TR" dirty="0"/>
              <a:t> uzaması olmaksızın sadece PT uzaması faktör VII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ini </a:t>
            </a:r>
          </a:p>
          <a:p>
            <a:pPr>
              <a:buNone/>
            </a:pPr>
            <a:r>
              <a:rPr lang="tr-TR" dirty="0"/>
              <a:t> düşündürür.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dirty="0" err="1">
                <a:solidFill>
                  <a:srgbClr val="FF0000"/>
                </a:solidFill>
              </a:rPr>
              <a:t>Trombin</a:t>
            </a:r>
            <a:r>
              <a:rPr lang="tr-TR" dirty="0">
                <a:solidFill>
                  <a:srgbClr val="FF0000"/>
                </a:solidFill>
              </a:rPr>
              <a:t> zamanı (TT) </a:t>
            </a:r>
            <a:r>
              <a:rPr lang="tr-TR" dirty="0">
                <a:solidFill>
                  <a:srgbClr val="FF0000"/>
                </a:solidFill>
                <a:sym typeface="Wingdings" pitchFamily="2" charset="2"/>
              </a:rPr>
              <a:t>(15-18 sn)</a:t>
            </a:r>
            <a:r>
              <a:rPr lang="tr-TR" dirty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-Pıhtılaşmanın son basama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ını (fibrinojenden fibrin oluşumu) de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erlendirir. 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-Fibrinojen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i, </a:t>
            </a:r>
            <a:r>
              <a:rPr lang="tr-TR" dirty="0" err="1"/>
              <a:t>disfibrinojenemi</a:t>
            </a:r>
            <a:r>
              <a:rPr lang="tr-TR" dirty="0"/>
              <a:t>, </a:t>
            </a:r>
            <a:r>
              <a:rPr lang="tr-TR" dirty="0" err="1"/>
              <a:t>heparin</a:t>
            </a:r>
            <a:r>
              <a:rPr lang="tr-TR" dirty="0"/>
              <a:t> tedavisi ve </a:t>
            </a:r>
            <a:r>
              <a:rPr lang="tr-TR" dirty="0" err="1"/>
              <a:t>trombin</a:t>
            </a:r>
            <a:endParaRPr lang="tr-TR" dirty="0"/>
          </a:p>
          <a:p>
            <a:pPr>
              <a:buNone/>
            </a:pPr>
            <a:r>
              <a:rPr lang="tr-TR" dirty="0"/>
              <a:t>  inhibitörleri kullanımında uzamış olarak bulunur.</a:t>
            </a:r>
          </a:p>
          <a:p>
            <a:pPr>
              <a:buFontTx/>
              <a:buChar char="-"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Koagülasyon</a:t>
            </a:r>
            <a:r>
              <a:rPr lang="tr-TR" dirty="0"/>
              <a:t> </a:t>
            </a:r>
            <a:r>
              <a:rPr lang="tr-TR" dirty="0" err="1"/>
              <a:t>Kaskadı</a:t>
            </a:r>
            <a:endParaRPr lang="tr-T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70865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 (İlaçlar)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29200"/>
          </a:xfrm>
        </p:spPr>
        <p:txBody>
          <a:bodyPr>
            <a:normAutofit fontScale="62500" lnSpcReduction="20000"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WARFARİN (PT     )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Vit</a:t>
            </a:r>
            <a:r>
              <a:rPr lang="tr-TR" dirty="0"/>
              <a:t> K </a:t>
            </a:r>
            <a:r>
              <a:rPr lang="tr-TR" dirty="0" err="1"/>
              <a:t>reduktaz</a:t>
            </a:r>
            <a:r>
              <a:rPr lang="tr-TR" dirty="0"/>
              <a:t> enzimini </a:t>
            </a:r>
            <a:r>
              <a:rPr lang="tr-TR" dirty="0" err="1"/>
              <a:t>inhibe</a:t>
            </a:r>
            <a:r>
              <a:rPr lang="tr-TR" dirty="0"/>
              <a:t> eder.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-K </a:t>
            </a:r>
            <a:r>
              <a:rPr lang="tr-TR" dirty="0" err="1"/>
              <a:t>vit</a:t>
            </a:r>
            <a:r>
              <a:rPr lang="tr-TR" dirty="0"/>
              <a:t> ba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ımlı faktörlerin yapımını baskılar(F 2,7,9,10 </a:t>
            </a:r>
            <a:r>
              <a:rPr lang="tr-TR" dirty="0" err="1"/>
              <a:t>Prot</a:t>
            </a:r>
            <a:r>
              <a:rPr lang="tr-TR" dirty="0"/>
              <a:t> C ve </a:t>
            </a:r>
            <a:r>
              <a:rPr lang="tr-TR" dirty="0" err="1"/>
              <a:t>Prot</a:t>
            </a:r>
            <a:r>
              <a:rPr lang="tr-TR" dirty="0"/>
              <a:t> S)</a:t>
            </a:r>
          </a:p>
          <a:p>
            <a:endParaRPr lang="tr-TR" b="1" dirty="0"/>
          </a:p>
          <a:p>
            <a:r>
              <a:rPr lang="tr-TR" b="1" dirty="0">
                <a:solidFill>
                  <a:srgbClr val="FF0000"/>
                </a:solidFill>
              </a:rPr>
              <a:t>HEPARİN (</a:t>
            </a:r>
            <a:r>
              <a:rPr lang="tr-TR" b="1" dirty="0" err="1">
                <a:solidFill>
                  <a:srgbClr val="FF0000"/>
                </a:solidFill>
              </a:rPr>
              <a:t>Aptt</a:t>
            </a:r>
            <a:r>
              <a:rPr lang="tr-TR" b="1" dirty="0">
                <a:solidFill>
                  <a:srgbClr val="FF0000"/>
                </a:solidFill>
              </a:rPr>
              <a:t>       )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tr-TR" dirty="0" err="1"/>
              <a:t>Antitrombin</a:t>
            </a:r>
            <a:r>
              <a:rPr lang="tr-TR" dirty="0"/>
              <a:t> III aktivitesini arttırır.</a:t>
            </a:r>
          </a:p>
          <a:p>
            <a:endParaRPr lang="tr-TR" b="1" dirty="0"/>
          </a:p>
          <a:p>
            <a:r>
              <a:rPr lang="it-IT" b="1" dirty="0">
                <a:solidFill>
                  <a:srgbClr val="FF0000"/>
                </a:solidFill>
              </a:rPr>
              <a:t>A</a:t>
            </a:r>
            <a:r>
              <a:rPr lang="tr-TR" b="1" dirty="0">
                <a:solidFill>
                  <a:srgbClr val="FF0000"/>
                </a:solidFill>
              </a:rPr>
              <a:t>SPİRİN 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tr-TR" b="1" dirty="0">
                <a:solidFill>
                  <a:srgbClr val="FF0000"/>
                </a:solidFill>
              </a:rPr>
              <a:t>(</a:t>
            </a:r>
            <a:r>
              <a:rPr lang="tr-TR" b="1" dirty="0" err="1">
                <a:solidFill>
                  <a:srgbClr val="FF0000"/>
                </a:solidFill>
              </a:rPr>
              <a:t>Trombosit</a:t>
            </a:r>
            <a:r>
              <a:rPr lang="tr-TR" b="1" dirty="0">
                <a:solidFill>
                  <a:srgbClr val="FF0000"/>
                </a:solidFill>
              </a:rPr>
              <a:t> fonksiyonunu bozar)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-</a:t>
            </a:r>
            <a:r>
              <a:rPr lang="it-IT" dirty="0"/>
              <a:t>TXA2 Sentezini inhibe eder</a:t>
            </a:r>
            <a:r>
              <a:rPr lang="tr-TR" dirty="0"/>
              <a:t>. (Normalde </a:t>
            </a:r>
            <a:r>
              <a:rPr lang="tr-TR" dirty="0" err="1"/>
              <a:t>Tromboksan</a:t>
            </a:r>
            <a:r>
              <a:rPr lang="tr-TR" dirty="0"/>
              <a:t> A2 aktive </a:t>
            </a:r>
          </a:p>
          <a:p>
            <a:pPr>
              <a:buNone/>
            </a:pPr>
            <a:r>
              <a:rPr lang="tr-TR" dirty="0"/>
              <a:t>  </a:t>
            </a:r>
            <a:r>
              <a:rPr lang="tr-TR" dirty="0" err="1"/>
              <a:t>trombositlerden</a:t>
            </a:r>
            <a:r>
              <a:rPr lang="tr-TR" dirty="0"/>
              <a:t> salınır ve </a:t>
            </a:r>
            <a:r>
              <a:rPr lang="tr-TR" dirty="0" err="1"/>
              <a:t>trombosit</a:t>
            </a:r>
            <a:r>
              <a:rPr lang="tr-TR" dirty="0"/>
              <a:t> aktivasyon ve </a:t>
            </a:r>
            <a:r>
              <a:rPr lang="tr-TR" dirty="0" err="1"/>
              <a:t>agregasyonunu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arttırır)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14" name="13 Yukarı Ok"/>
          <p:cNvSpPr/>
          <p:nvPr/>
        </p:nvSpPr>
        <p:spPr>
          <a:xfrm>
            <a:off x="3962400" y="1447800"/>
            <a:ext cx="1524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Yukarı Ok"/>
          <p:cNvSpPr/>
          <p:nvPr/>
        </p:nvSpPr>
        <p:spPr>
          <a:xfrm>
            <a:off x="3962400" y="3352800"/>
            <a:ext cx="2286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tr-TR" dirty="0"/>
              <a:t>       İlaçlar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1447800"/>
            <a:ext cx="7239000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715000"/>
          </a:xfrm>
        </p:spPr>
        <p:txBody>
          <a:bodyPr>
            <a:normAutofit fontScale="70000" lnSpcReduction="20000"/>
          </a:bodyPr>
          <a:lstStyle/>
          <a:p>
            <a:r>
              <a:rPr lang="tr-TR" sz="3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 vitamini eksikliği: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FII, VII, IX, X, protein C, protein S sentezinde K  </a:t>
            </a:r>
          </a:p>
          <a:p>
            <a:pPr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vitaminine gereksinim vardır.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Nedenleri:  -K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vit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alımında yetersizlik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İntestinal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malabsorbsiyon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-Geniş spektrumlu antibiyotiklerin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  uzun süreli kullanımı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Warfarin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kullanımı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Yenidoğanın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hemorajik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hastalığı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77500" lnSpcReduction="20000"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Karaciğer hastalığı: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-Pıhtılaşma faktörlerinin yapımında azalma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Fibrinolitik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aktivitede artış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Trombositopeni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-Pıhtılaşma inhibitörü proteinlerin sentezinin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azalması ve aktive pıhtılaşma faktörlerinin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klirensinin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yetersiz olması nedeniyle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venöz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tromboembolizme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ve yaygın damar içi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pıhtılaşmasına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predispozisyon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yaratır.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43000" y="1447800"/>
            <a:ext cx="8001000" cy="5029200"/>
          </a:xfrm>
        </p:spPr>
        <p:txBody>
          <a:bodyPr>
            <a:normAutofit fontScale="85000" lnSpcReduction="10000"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Yaygın damar içi pıhtılaşması (DİC)</a:t>
            </a:r>
          </a:p>
          <a:p>
            <a:endParaRPr lang="tr-T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Fibrinolize</a:t>
            </a: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bağlı kanamalar: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Sekonder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fibrinoliz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: DİC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-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Primer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fibrinoliz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: Sistemik dolaşımda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plazminin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bulunmasına bağlı olarak gelişen bir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olaydır.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Plazminojen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aktivatörlerinden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zengin dokuların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tümörlerinde(prostat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), ağır travmalarda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(akciğer, prostat ameliyatları),karaciğer sirozunda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görülebilir.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nedenleri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43000" y="1600200"/>
            <a:ext cx="7543800" cy="5029200"/>
          </a:xfrm>
        </p:spPr>
        <p:txBody>
          <a:bodyPr>
            <a:normAutofit fontScale="62500" lnSpcReduction="20000"/>
          </a:bodyPr>
          <a:lstStyle/>
          <a:p>
            <a:r>
              <a:rPr lang="tr-TR" sz="3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Dolaşan </a:t>
            </a:r>
            <a:r>
              <a:rPr lang="tr-TR" sz="3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antikoagülanlar</a:t>
            </a:r>
            <a:r>
              <a:rPr lang="tr-TR" sz="3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charset="0"/>
              <a:buNone/>
            </a:pP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Pıhtılaşma proteinlerine ya da pıhtılaşma olayının ara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ürünlerine yönelik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endojen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inhibitörler ‘’dolaşan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antikoagülanlar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’’ olarak adlandırılır.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-FVIII inhibitörleri:Hemofili A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Postpartum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kadınlarda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Romatoid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artrit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                           SLE, ilaç alerjileri ve sağlıklı yaşlılarda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    Klinik tablo klasik hemofilinin aynıdır. PTT uzundur.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Lupus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tipi inhibitörler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-Diğer inhibitörler:FIX, FV,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vWF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FXIII’e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karşı </a:t>
            </a:r>
          </a:p>
          <a:p>
            <a:endParaRPr lang="tr-TR" dirty="0"/>
          </a:p>
        </p:txBody>
      </p:sp>
      <p:cxnSp>
        <p:nvCxnSpPr>
          <p:cNvPr id="5" name="4 Düz Ok Bağlayıcısı"/>
          <p:cNvCxnSpPr/>
          <p:nvPr/>
        </p:nvCxnSpPr>
        <p:spPr>
          <a:xfrm>
            <a:off x="1752600" y="50292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cs typeface="Times New Roman" pitchFamily="18" charset="0"/>
              </a:rPr>
              <a:t>Kanama </a:t>
            </a:r>
            <a:r>
              <a:rPr lang="tr-TR" dirty="0" err="1">
                <a:cs typeface="Times New Roman" pitchFamily="18" charset="0"/>
              </a:rPr>
              <a:t>diyatezi</a:t>
            </a:r>
            <a:r>
              <a:rPr lang="tr-TR" dirty="0">
                <a:cs typeface="Times New Roman" pitchFamily="18" charset="0"/>
              </a:rPr>
              <a:t> olan hastaya yaklaşımda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- </a:t>
            </a:r>
            <a:r>
              <a:rPr lang="tr-TR" dirty="0" err="1">
                <a:cs typeface="Times New Roman" pitchFamily="18" charset="0"/>
              </a:rPr>
              <a:t>Anamnez</a:t>
            </a:r>
            <a:endParaRPr lang="tr-TR" dirty="0">
              <a:cs typeface="Times New Roman" pitchFamily="18" charset="0"/>
            </a:endParaRP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- Fizik muayene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- </a:t>
            </a:r>
            <a:r>
              <a:rPr lang="tr-TR" dirty="0" err="1">
                <a:cs typeface="Times New Roman" pitchFamily="18" charset="0"/>
              </a:rPr>
              <a:t>Laboratuvar</a:t>
            </a:r>
            <a:r>
              <a:rPr lang="tr-TR" dirty="0">
                <a:cs typeface="Times New Roman" pitchFamily="18" charset="0"/>
              </a:rPr>
              <a:t> testleri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Hastalık-</a:t>
            </a:r>
            <a:r>
              <a:rPr lang="tr-TR" dirty="0" err="1"/>
              <a:t>Laboratuvar</a:t>
            </a:r>
            <a:r>
              <a:rPr lang="tr-TR" dirty="0"/>
              <a:t> Bulgusu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62940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tr-TR" dirty="0"/>
            </a:br>
            <a:r>
              <a:rPr lang="tr-TR" dirty="0"/>
              <a:t>HEMOFİLİ</a:t>
            </a:r>
            <a:br>
              <a:rPr lang="tr-TR" dirty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Hemofili, faktör VIII veya IX eksikliği sonucunda gelişen nadir bir kalıtsal pıhtılaşma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udur.</a:t>
            </a:r>
          </a:p>
          <a:p>
            <a:endParaRPr lang="tr-TR" dirty="0"/>
          </a:p>
          <a:p>
            <a:r>
              <a:rPr lang="tr-TR" dirty="0"/>
              <a:t>Başlıca eklem içi (</a:t>
            </a:r>
            <a:r>
              <a:rPr lang="tr-TR" dirty="0" err="1"/>
              <a:t>hemartroz</a:t>
            </a:r>
            <a:r>
              <a:rPr lang="tr-TR" dirty="0"/>
              <a:t>) ve kas içi (</a:t>
            </a:r>
            <a:r>
              <a:rPr lang="tr-TR" dirty="0" err="1"/>
              <a:t>hematom</a:t>
            </a:r>
            <a:r>
              <a:rPr lang="tr-TR" dirty="0"/>
              <a:t>) kanamalarla kendini gösteren, yaşam kalitesini etkileyen kronik bir  hastalıktır.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Faktör VIII eksikliği </a:t>
            </a:r>
            <a:r>
              <a:rPr lang="tr-TR" dirty="0">
                <a:sym typeface="Wingdings" pitchFamily="2" charset="2"/>
              </a:rPr>
              <a:t> </a:t>
            </a:r>
            <a:r>
              <a:rPr lang="tr-TR" b="1" dirty="0"/>
              <a:t>Hemofili A</a:t>
            </a:r>
            <a:r>
              <a:rPr lang="tr-TR" dirty="0"/>
              <a:t> </a:t>
            </a:r>
          </a:p>
          <a:p>
            <a:endParaRPr lang="tr-TR" dirty="0"/>
          </a:p>
          <a:p>
            <a:r>
              <a:rPr lang="tr-TR" dirty="0"/>
              <a:t>Faktör IX eksikliği  </a:t>
            </a:r>
            <a:r>
              <a:rPr lang="tr-TR" dirty="0">
                <a:sym typeface="Wingdings" pitchFamily="2" charset="2"/>
              </a:rPr>
              <a:t></a:t>
            </a:r>
            <a:r>
              <a:rPr lang="tr-TR" dirty="0"/>
              <a:t> </a:t>
            </a:r>
            <a:r>
              <a:rPr lang="tr-TR" b="1" dirty="0"/>
              <a:t>Hemofili B</a:t>
            </a:r>
          </a:p>
          <a:p>
            <a:endParaRPr lang="tr-TR" dirty="0"/>
          </a:p>
          <a:p>
            <a:r>
              <a:rPr lang="tr-TR" dirty="0"/>
              <a:t>Faktör XI eksikliği  </a:t>
            </a:r>
            <a:r>
              <a:rPr lang="tr-TR" dirty="0">
                <a:sym typeface="Wingdings" pitchFamily="2" charset="2"/>
              </a:rPr>
              <a:t> </a:t>
            </a:r>
            <a:r>
              <a:rPr lang="tr-TR" b="1" dirty="0">
                <a:sym typeface="Wingdings" pitchFamily="2" charset="2"/>
              </a:rPr>
              <a:t>Hemofili C</a:t>
            </a:r>
            <a:endParaRPr lang="tr-TR" b="1" dirty="0"/>
          </a:p>
          <a:p>
            <a:pPr>
              <a:buNone/>
            </a:pPr>
            <a:r>
              <a:rPr lang="tr-TR" dirty="0"/>
              <a:t>   olarak adlandırılır.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Epidemiyoloji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Hemofili A yaklaşık 5.000 erkek do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umunda bir olarak görülürken, hemofili B 30.000 de 1 görülür.</a:t>
            </a:r>
          </a:p>
          <a:p>
            <a:endParaRPr lang="tr-TR" dirty="0"/>
          </a:p>
          <a:p>
            <a:r>
              <a:rPr lang="tr-TR" dirty="0"/>
              <a:t>Tüm hemofililerin %85’ini hemofili A, %15 kadarını ise hemofili B oluşturmaktadır. </a:t>
            </a:r>
          </a:p>
          <a:p>
            <a:endParaRPr lang="tr-TR" dirty="0"/>
          </a:p>
          <a:p>
            <a:r>
              <a:rPr lang="tr-TR" dirty="0"/>
              <a:t>Hastalık </a:t>
            </a:r>
            <a:r>
              <a:rPr lang="tr-TR" dirty="0" err="1"/>
              <a:t>insidansı</a:t>
            </a:r>
            <a:r>
              <a:rPr lang="tr-TR" dirty="0"/>
              <a:t> tüm co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rafyalarda aynı olup ırksal farklılık göstermez.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Etyoloji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/>
              <a:t>Hemofili A ve B, </a:t>
            </a:r>
            <a:r>
              <a:rPr lang="tr-TR" dirty="0" err="1"/>
              <a:t>X’e</a:t>
            </a:r>
            <a:r>
              <a:rPr lang="tr-TR" dirty="0"/>
              <a:t> ba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lı resesif  geçiş gösterir.</a:t>
            </a:r>
          </a:p>
          <a:p>
            <a:endParaRPr lang="tr-TR" dirty="0"/>
          </a:p>
          <a:p>
            <a:r>
              <a:rPr lang="tr-TR" dirty="0"/>
              <a:t>Her iki tipte erkekleri etkiler,taşıyıcı anneden erkek çocu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a geçer.</a:t>
            </a:r>
          </a:p>
          <a:p>
            <a:endParaRPr lang="tr-TR" dirty="0"/>
          </a:p>
          <a:p>
            <a:r>
              <a:rPr lang="tr-TR" dirty="0"/>
              <a:t>Hasta erkeklerin anneleri ve kızları genetik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un  zorunlu taşıyıcılarıdır.</a:t>
            </a:r>
          </a:p>
          <a:p>
            <a:endParaRPr lang="tr-TR" dirty="0"/>
          </a:p>
          <a:p>
            <a:r>
              <a:rPr lang="tr-TR" dirty="0"/>
              <a:t>Hemofili A ve B nadiren kızlarda da görülebilir (taşıyıcı anne+hasta baba varsa, (çocuk </a:t>
            </a:r>
            <a:r>
              <a:rPr lang="tr-TR" dirty="0" err="1"/>
              <a:t>turner</a:t>
            </a:r>
            <a:r>
              <a:rPr lang="tr-TR" dirty="0"/>
              <a:t> sendromu)</a:t>
            </a:r>
          </a:p>
          <a:p>
            <a:endParaRPr lang="tr-TR" dirty="0"/>
          </a:p>
          <a:p>
            <a:r>
              <a:rPr lang="tr-TR" dirty="0"/>
              <a:t>Hastaların 1/3’ünde aile hikayesi olmadan </a:t>
            </a:r>
            <a:r>
              <a:rPr lang="tr-TR" dirty="0" err="1"/>
              <a:t>denovo</a:t>
            </a:r>
            <a:r>
              <a:rPr lang="tr-TR" dirty="0"/>
              <a:t> mutasyonlarla hastalık ortaya çıkabilir.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Genetik geçiş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7315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Derecelendirme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4800600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Ağır hemofili</a:t>
            </a:r>
            <a:r>
              <a:rPr lang="tr-TR" dirty="0"/>
              <a:t>: Plazma faktör düzeyi &lt;%1</a:t>
            </a:r>
          </a:p>
          <a:p>
            <a:endParaRPr lang="tr-TR" b="1" dirty="0"/>
          </a:p>
          <a:p>
            <a:r>
              <a:rPr lang="tr-TR" b="1" dirty="0">
                <a:solidFill>
                  <a:srgbClr val="002060"/>
                </a:solidFill>
              </a:rPr>
              <a:t>Orta hemofili</a:t>
            </a:r>
            <a:r>
              <a:rPr lang="tr-TR" dirty="0">
                <a:solidFill>
                  <a:srgbClr val="002060"/>
                </a:solidFill>
              </a:rPr>
              <a:t>: </a:t>
            </a:r>
            <a:r>
              <a:rPr lang="tr-TR" dirty="0"/>
              <a:t>Plazma  faktör düzeyi %1-5</a:t>
            </a:r>
          </a:p>
          <a:p>
            <a:endParaRPr lang="tr-TR" dirty="0">
              <a:solidFill>
                <a:schemeClr val="tx2"/>
              </a:solidFill>
            </a:endParaRPr>
          </a:p>
          <a:p>
            <a:r>
              <a:rPr lang="tr-TR" dirty="0">
                <a:solidFill>
                  <a:srgbClr val="FFC000"/>
                </a:solidFill>
              </a:rPr>
              <a:t>Hafif hemofili: </a:t>
            </a:r>
            <a:r>
              <a:rPr lang="tr-TR" dirty="0"/>
              <a:t>Plazma faktör düzeyi %5 -%40</a:t>
            </a:r>
          </a:p>
          <a:p>
            <a:endParaRPr lang="tr-TR" dirty="0">
              <a:solidFill>
                <a:srgbClr val="00B050"/>
              </a:solidFill>
            </a:endParaRPr>
          </a:p>
          <a:p>
            <a:r>
              <a:rPr lang="tr-TR" dirty="0">
                <a:solidFill>
                  <a:srgbClr val="00B050"/>
                </a:solidFill>
              </a:rPr>
              <a:t>Taşıyıcı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Klinik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5410200"/>
          </a:xfrm>
        </p:spPr>
        <p:txBody>
          <a:bodyPr>
            <a:noAutofit/>
          </a:bodyPr>
          <a:lstStyle/>
          <a:p>
            <a:r>
              <a:rPr lang="tr-TR" sz="1600" dirty="0"/>
              <a:t>Erken çocukluk döneminde kolay </a:t>
            </a:r>
            <a:r>
              <a:rPr lang="tr-TR" sz="1600" dirty="0" err="1"/>
              <a:t>ekimoz</a:t>
            </a:r>
            <a:r>
              <a:rPr lang="tr-TR" sz="1600" dirty="0"/>
              <a:t> oluşumu, özellikle eklem içi ve kas içi </a:t>
            </a:r>
          </a:p>
          <a:p>
            <a:pPr>
              <a:buNone/>
            </a:pPr>
            <a:r>
              <a:rPr lang="tr-TR" sz="1600" dirty="0"/>
              <a:t>     </a:t>
            </a:r>
            <a:r>
              <a:rPr lang="tr-TR" sz="1600" dirty="0" err="1"/>
              <a:t>spontan</a:t>
            </a:r>
            <a:r>
              <a:rPr lang="tr-TR" sz="1600" dirty="0"/>
              <a:t> kanamalar, girişimler(sünnet ve diş çekimi sonrası)  ve travma sonrası </a:t>
            </a:r>
          </a:p>
          <a:p>
            <a:pPr>
              <a:buNone/>
            </a:pPr>
            <a:r>
              <a:rPr lang="tr-TR" sz="1600" dirty="0"/>
              <a:t>     beklenenden uzun süren kanama öyküsünün varlı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ı hemofiliyi akla getirmelidir.</a:t>
            </a:r>
          </a:p>
          <a:p>
            <a:endParaRPr lang="tr-TR" sz="1600" dirty="0"/>
          </a:p>
          <a:p>
            <a:r>
              <a:rPr lang="tr-TR" sz="1600" dirty="0"/>
              <a:t>Kanama bulgularının a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ırl</a:t>
            </a:r>
            <a:r>
              <a:rPr lang="tr-TR" sz="1600" dirty="0">
                <a:cs typeface="Times New Roman" pitchFamily="18" charset="0"/>
              </a:rPr>
              <a:t>ı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ı FVIII veya </a:t>
            </a:r>
            <a:r>
              <a:rPr lang="tr-TR" sz="1600" dirty="0" err="1"/>
              <a:t>FIX’in</a:t>
            </a:r>
            <a:r>
              <a:rPr lang="tr-TR" sz="1600" dirty="0"/>
              <a:t> eksiklik derecesiyle do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rudan ilişkilidir.</a:t>
            </a:r>
          </a:p>
          <a:p>
            <a:endParaRPr lang="tr-TR" sz="1600" dirty="0"/>
          </a:p>
          <a:p>
            <a:r>
              <a:rPr lang="tr-TR" sz="1600" dirty="0"/>
              <a:t>Bebek büyüdükçe, özellikle emeklemeye ve yürümeye başladı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ında hastalı</a:t>
            </a:r>
            <a:r>
              <a:rPr lang="tr-TR" sz="1600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sz="1600" dirty="0"/>
              <a:t>ın klinik </a:t>
            </a:r>
          </a:p>
          <a:p>
            <a:pPr>
              <a:buNone/>
            </a:pPr>
            <a:r>
              <a:rPr lang="tr-TR" sz="1600" dirty="0"/>
              <a:t>      bulguları ortaya çıkmaktadır. </a:t>
            </a:r>
          </a:p>
          <a:p>
            <a:endParaRPr lang="tr-TR" sz="1600" dirty="0"/>
          </a:p>
          <a:p>
            <a:r>
              <a:rPr lang="tr-TR" sz="1600" dirty="0"/>
              <a:t>Hastalarda faktör düzeyi azaldıkça tanı yaşı erkene kaymakta ve klinik bulgular daha </a:t>
            </a:r>
          </a:p>
          <a:p>
            <a:pPr>
              <a:buNone/>
            </a:pPr>
            <a:r>
              <a:rPr lang="tr-TR" sz="1600" dirty="0"/>
              <a:t>     şiddetli yaşanmaktadır.</a:t>
            </a:r>
          </a:p>
          <a:p>
            <a:endParaRPr lang="tr-TR" sz="1600" dirty="0"/>
          </a:p>
          <a:p>
            <a:r>
              <a:rPr lang="tr-TR" sz="1600" dirty="0"/>
              <a:t>Hafif hemofili hastalarındaki kanamaların genellikle daha ciddi travmalar veya </a:t>
            </a:r>
          </a:p>
          <a:p>
            <a:pPr>
              <a:buNone/>
            </a:pPr>
            <a:r>
              <a:rPr lang="tr-TR" sz="1600" dirty="0"/>
              <a:t>     cerrahi girişimler sonucunda gelişmesi nedeniyle tanı daha ileri yaşlarda  </a:t>
            </a:r>
          </a:p>
          <a:p>
            <a:pPr>
              <a:buNone/>
            </a:pPr>
            <a:r>
              <a:rPr lang="tr-TR" sz="1600" dirty="0"/>
              <a:t>     koyulmaktadır.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Kanama Yerleri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172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297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371600"/>
            <a:ext cx="2819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114800"/>
            <a:ext cx="32861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Anamnez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r-TR" dirty="0"/>
              <a:t>Kanamanın yeri-şiddeti ve süresi sorgulanmalı</a:t>
            </a:r>
          </a:p>
          <a:p>
            <a:endParaRPr lang="tr-TR" dirty="0"/>
          </a:p>
          <a:p>
            <a:r>
              <a:rPr lang="tr-TR" dirty="0"/>
              <a:t>Kanamayı hızlandıran nedenler (Aspirin, NSAİİ, antibiyotikler, </a:t>
            </a:r>
            <a:r>
              <a:rPr lang="tr-TR" dirty="0" err="1"/>
              <a:t>antiagregan</a:t>
            </a:r>
            <a:r>
              <a:rPr lang="tr-TR" dirty="0"/>
              <a:t>,</a:t>
            </a:r>
            <a:r>
              <a:rPr lang="tr-TR" dirty="0" err="1"/>
              <a:t>antikoagulan</a:t>
            </a:r>
            <a:r>
              <a:rPr lang="tr-TR" dirty="0"/>
              <a:t> kullanımı var mı ?)</a:t>
            </a:r>
          </a:p>
          <a:p>
            <a:endParaRPr lang="tr-TR" dirty="0"/>
          </a:p>
          <a:p>
            <a:r>
              <a:rPr lang="tr-TR" dirty="0"/>
              <a:t>Vücudun başka yerlerinde de kanama var mı? (</a:t>
            </a:r>
            <a:r>
              <a:rPr lang="tr-TR" dirty="0" err="1"/>
              <a:t>ıtp</a:t>
            </a:r>
            <a:r>
              <a:rPr lang="tr-TR" dirty="0"/>
              <a:t>-</a:t>
            </a:r>
            <a:r>
              <a:rPr lang="tr-TR" dirty="0" err="1"/>
              <a:t>dıc</a:t>
            </a:r>
            <a:r>
              <a:rPr lang="tr-TR" dirty="0"/>
              <a:t> açısından) </a:t>
            </a:r>
          </a:p>
          <a:p>
            <a:endParaRPr lang="tr-TR" dirty="0"/>
          </a:p>
          <a:p>
            <a:r>
              <a:rPr lang="tr-TR" dirty="0"/>
              <a:t>Özgeçmişinde başka hastalıkları var mı?Kanama dışında başka semptomu var mı?(Kanser, Siroz,Gebelik,SLE,Üremi )</a:t>
            </a:r>
          </a:p>
          <a:p>
            <a:endParaRPr lang="tr-TR" dirty="0"/>
          </a:p>
          <a:p>
            <a:r>
              <a:rPr lang="tr-TR" dirty="0"/>
              <a:t>Aile öyküsünde kanama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 vs (faktör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i)(do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umsal veya </a:t>
            </a:r>
            <a:r>
              <a:rPr lang="tr-TR" dirty="0" err="1"/>
              <a:t>edinsel</a:t>
            </a:r>
            <a:r>
              <a:rPr lang="tr-TR" dirty="0"/>
              <a:t> nedenler)</a:t>
            </a:r>
          </a:p>
          <a:p>
            <a:endParaRPr lang="tr-TR" dirty="0"/>
          </a:p>
          <a:p>
            <a:r>
              <a:rPr lang="tr-TR" dirty="0"/>
              <a:t>Sünnet sonrası,diş çekimi sonrası kanama (faktör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i)</a:t>
            </a:r>
          </a:p>
          <a:p>
            <a:endParaRPr lang="tr-TR" dirty="0"/>
          </a:p>
          <a:p>
            <a:r>
              <a:rPr lang="tr-TR" dirty="0" err="1"/>
              <a:t>Malnutrisyonlu</a:t>
            </a:r>
            <a:r>
              <a:rPr lang="tr-TR" dirty="0"/>
              <a:t> yatan  hasta (K </a:t>
            </a:r>
            <a:r>
              <a:rPr lang="tr-TR" dirty="0" err="1"/>
              <a:t>vit</a:t>
            </a:r>
            <a:r>
              <a:rPr lang="tr-TR" dirty="0"/>
              <a:t>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/>
              <a:t>Kanama ile başvuran ve </a:t>
            </a:r>
            <a:r>
              <a:rPr lang="tr-TR" dirty="0" err="1"/>
              <a:t>hemostaz</a:t>
            </a:r>
            <a:r>
              <a:rPr lang="tr-TR" dirty="0"/>
              <a:t>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 düşünülen hastada ilk aşamada,</a:t>
            </a:r>
          </a:p>
          <a:p>
            <a:pPr>
              <a:buNone/>
            </a:pPr>
            <a:r>
              <a:rPr lang="tr-TR" dirty="0"/>
              <a:t>            -</a:t>
            </a:r>
            <a:r>
              <a:rPr lang="tr-TR" dirty="0" err="1"/>
              <a:t>Protrombin</a:t>
            </a:r>
            <a:r>
              <a:rPr lang="tr-TR" dirty="0"/>
              <a:t> zamanı (PT), </a:t>
            </a:r>
          </a:p>
          <a:p>
            <a:pPr>
              <a:buNone/>
            </a:pPr>
            <a:r>
              <a:rPr lang="tr-TR" dirty="0"/>
              <a:t>            -Aktive </a:t>
            </a:r>
            <a:r>
              <a:rPr lang="tr-TR" dirty="0" err="1"/>
              <a:t>parsiyel</a:t>
            </a:r>
            <a:r>
              <a:rPr lang="tr-TR" dirty="0"/>
              <a:t> </a:t>
            </a:r>
            <a:r>
              <a:rPr lang="tr-TR" dirty="0" err="1"/>
              <a:t>tromboplastin</a:t>
            </a:r>
            <a:r>
              <a:rPr lang="tr-TR" dirty="0"/>
              <a:t> zamanı (</a:t>
            </a:r>
            <a:r>
              <a:rPr lang="tr-TR" dirty="0" err="1"/>
              <a:t>aPTT</a:t>
            </a:r>
            <a:r>
              <a:rPr lang="tr-TR" dirty="0"/>
              <a:t>), </a:t>
            </a:r>
          </a:p>
          <a:p>
            <a:pPr>
              <a:buNone/>
            </a:pPr>
            <a:r>
              <a:rPr lang="tr-TR" dirty="0"/>
              <a:t>            -Fibrinojen, </a:t>
            </a:r>
          </a:p>
          <a:p>
            <a:pPr>
              <a:buNone/>
            </a:pPr>
            <a:r>
              <a:rPr lang="tr-TR" dirty="0"/>
              <a:t>            -</a:t>
            </a:r>
            <a:r>
              <a:rPr lang="tr-TR" dirty="0" err="1"/>
              <a:t>Trombosit</a:t>
            </a:r>
            <a:r>
              <a:rPr lang="tr-TR" dirty="0"/>
              <a:t> sayısı, </a:t>
            </a:r>
          </a:p>
          <a:p>
            <a:pPr>
              <a:buNone/>
            </a:pPr>
            <a:r>
              <a:rPr lang="tr-TR" dirty="0"/>
              <a:t>            -Kanama zamanı,</a:t>
            </a:r>
            <a:r>
              <a:rPr lang="tr-TR" dirty="0" err="1"/>
              <a:t>Trombin</a:t>
            </a:r>
            <a:r>
              <a:rPr lang="tr-TR" dirty="0"/>
              <a:t> zamanı</a:t>
            </a:r>
          </a:p>
          <a:p>
            <a:pPr>
              <a:buNone/>
            </a:pPr>
            <a:r>
              <a:rPr lang="tr-TR" dirty="0"/>
              <a:t>            -</a:t>
            </a:r>
            <a:r>
              <a:rPr lang="tr-TR" dirty="0" err="1"/>
              <a:t>Periferik</a:t>
            </a:r>
            <a:r>
              <a:rPr lang="tr-TR" dirty="0"/>
              <a:t> yayma bakılmalıdır.</a:t>
            </a:r>
          </a:p>
          <a:p>
            <a:endParaRPr lang="tr-TR" dirty="0"/>
          </a:p>
          <a:p>
            <a:r>
              <a:rPr lang="tr-TR" dirty="0"/>
              <a:t>Hemofili hastalarında PT, </a:t>
            </a:r>
            <a:r>
              <a:rPr lang="tr-TR" dirty="0" err="1"/>
              <a:t>Trombosit</a:t>
            </a:r>
            <a:r>
              <a:rPr lang="tr-TR" dirty="0"/>
              <a:t> sayısı, Fibrinojen, KZ, TZ, P.yayma bulguları normal saptanır.</a:t>
            </a:r>
          </a:p>
          <a:p>
            <a:endParaRPr lang="tr-TR" dirty="0">
              <a:solidFill>
                <a:srgbClr val="FF0000"/>
              </a:solidFill>
            </a:endParaRPr>
          </a:p>
          <a:p>
            <a:r>
              <a:rPr lang="tr-TR" dirty="0" err="1">
                <a:solidFill>
                  <a:srgbClr val="FF0000"/>
                </a:solidFill>
              </a:rPr>
              <a:t>aPTT</a:t>
            </a:r>
            <a:r>
              <a:rPr lang="tr-TR" dirty="0">
                <a:solidFill>
                  <a:srgbClr val="FF0000"/>
                </a:solidFill>
              </a:rPr>
              <a:t> uzamıştır.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r>
              <a:rPr lang="tr-TR" dirty="0"/>
              <a:t>  tanı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 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5791200" cy="5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Hemofili </a:t>
            </a:r>
            <a:r>
              <a:rPr lang="tr-TR" dirty="0" err="1"/>
              <a:t>Hemartroz</a:t>
            </a:r>
            <a:r>
              <a:rPr lang="tr-TR" dirty="0"/>
              <a:t> Tedavisi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/>
              <a:t>İstirahat</a:t>
            </a:r>
          </a:p>
          <a:p>
            <a:endParaRPr lang="tr-TR" dirty="0"/>
          </a:p>
          <a:p>
            <a:r>
              <a:rPr lang="tr-TR" dirty="0"/>
              <a:t>So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uk uygulama</a:t>
            </a:r>
          </a:p>
          <a:p>
            <a:endParaRPr lang="tr-TR" dirty="0"/>
          </a:p>
          <a:p>
            <a:r>
              <a:rPr lang="tr-TR" dirty="0"/>
              <a:t>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rı kesilmesi</a:t>
            </a:r>
          </a:p>
          <a:p>
            <a:endParaRPr lang="tr-TR" dirty="0"/>
          </a:p>
          <a:p>
            <a:r>
              <a:rPr lang="tr-TR" dirty="0"/>
              <a:t>Faktör </a:t>
            </a:r>
            <a:r>
              <a:rPr lang="tr-TR" dirty="0" err="1"/>
              <a:t>replasmanı</a:t>
            </a:r>
            <a:endParaRPr lang="tr-TR" dirty="0"/>
          </a:p>
          <a:p>
            <a:endParaRPr lang="tr-TR" dirty="0"/>
          </a:p>
          <a:p>
            <a:r>
              <a:rPr lang="tr-TR" dirty="0"/>
              <a:t>Egzersiz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Tedavi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/>
              <a:t>Eksik faktörü yerine koyma </a:t>
            </a:r>
            <a:r>
              <a:rPr lang="tr-TR" sz="2000" dirty="0"/>
              <a:t>(Faktör konsantresi)</a:t>
            </a:r>
          </a:p>
          <a:p>
            <a:endParaRPr lang="tr-TR" dirty="0"/>
          </a:p>
          <a:p>
            <a:r>
              <a:rPr lang="tr-TR" dirty="0" err="1"/>
              <a:t>Emicizumab</a:t>
            </a:r>
            <a:r>
              <a:rPr lang="tr-TR" dirty="0"/>
              <a:t> ( </a:t>
            </a:r>
            <a:r>
              <a:rPr lang="tr-TR" sz="2000" dirty="0"/>
              <a:t>FIX/</a:t>
            </a:r>
            <a:r>
              <a:rPr lang="tr-TR" sz="2000" dirty="0" err="1"/>
              <a:t>IXa</a:t>
            </a:r>
            <a:r>
              <a:rPr lang="tr-TR" sz="2000" dirty="0"/>
              <a:t> ve FX/</a:t>
            </a:r>
            <a:r>
              <a:rPr lang="tr-TR" sz="2000" dirty="0" err="1"/>
              <a:t>FXa’yı</a:t>
            </a:r>
            <a:r>
              <a:rPr lang="tr-TR" sz="2000" dirty="0"/>
              <a:t> bağlayan </a:t>
            </a:r>
            <a:r>
              <a:rPr lang="tr-TR" sz="2000" dirty="0" err="1"/>
              <a:t>bispesifik</a:t>
            </a:r>
            <a:r>
              <a:rPr lang="tr-TR" sz="2000" dirty="0"/>
              <a:t> antikordur</a:t>
            </a:r>
            <a:r>
              <a:rPr lang="tr-TR" dirty="0"/>
              <a:t>)</a:t>
            </a:r>
          </a:p>
          <a:p>
            <a:endParaRPr lang="tr-TR" dirty="0"/>
          </a:p>
          <a:p>
            <a:r>
              <a:rPr lang="tr-TR" dirty="0" err="1"/>
              <a:t>Proflaksi</a:t>
            </a:r>
            <a:endParaRPr lang="tr-TR" dirty="0"/>
          </a:p>
          <a:p>
            <a:endParaRPr lang="tr-TR" dirty="0"/>
          </a:p>
          <a:p>
            <a:r>
              <a:rPr lang="tr-TR" dirty="0"/>
              <a:t>FTR-Egzersiz</a:t>
            </a:r>
          </a:p>
          <a:p>
            <a:endParaRPr lang="tr-TR" dirty="0"/>
          </a:p>
          <a:p>
            <a:r>
              <a:rPr lang="tr-TR" dirty="0"/>
              <a:t>Komplikasyonların tedavisi</a:t>
            </a:r>
          </a:p>
          <a:p>
            <a:endParaRPr lang="tr-TR" dirty="0"/>
          </a:p>
          <a:p>
            <a:r>
              <a:rPr lang="tr-TR" dirty="0" err="1"/>
              <a:t>Psikososyal</a:t>
            </a:r>
            <a:r>
              <a:rPr lang="tr-TR" dirty="0"/>
              <a:t> destek</a:t>
            </a:r>
          </a:p>
          <a:p>
            <a:endParaRPr lang="tr-TR" dirty="0"/>
          </a:p>
          <a:p>
            <a:r>
              <a:rPr lang="tr-TR" dirty="0"/>
              <a:t>Gen Tedavisi (güncel)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/>
              <a:t>VonWillebrand</a:t>
            </a:r>
            <a:r>
              <a:rPr lang="tr-TR" dirty="0"/>
              <a:t> faktörün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ine veya  fonksiyon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una ba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lı ortaya çıkar.</a:t>
            </a:r>
          </a:p>
          <a:p>
            <a:endParaRPr lang="tr-TR" dirty="0"/>
          </a:p>
          <a:p>
            <a:r>
              <a:rPr lang="tr-TR" dirty="0" err="1"/>
              <a:t>Otozomal</a:t>
            </a:r>
            <a:r>
              <a:rPr lang="tr-TR" dirty="0"/>
              <a:t> dominant geçişlidir. </a:t>
            </a:r>
          </a:p>
          <a:p>
            <a:endParaRPr lang="tr-TR" dirty="0"/>
          </a:p>
          <a:p>
            <a:r>
              <a:rPr lang="tr-TR" dirty="0"/>
              <a:t>Sıklı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%1-3 olup kadın ve erkeklerde aynı oranda görülür.Aile hikayesi tanıda önemlidir.</a:t>
            </a:r>
          </a:p>
          <a:p>
            <a:endParaRPr lang="tr-TR" dirty="0"/>
          </a:p>
          <a:p>
            <a:r>
              <a:rPr lang="tr-TR" dirty="0"/>
              <a:t>Hastalık sıklı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tüm co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rafyalarda aynıdır ve ırksal farklılık göstermez.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faktör </a:t>
            </a:r>
            <a:r>
              <a:rPr lang="tr-TR" dirty="0" err="1"/>
              <a:t>trombositlerin</a:t>
            </a:r>
            <a:r>
              <a:rPr lang="tr-TR" dirty="0"/>
              <a:t> </a:t>
            </a:r>
            <a:r>
              <a:rPr lang="tr-TR" dirty="0" err="1"/>
              <a:t>endotel</a:t>
            </a:r>
            <a:r>
              <a:rPr lang="tr-TR" dirty="0"/>
              <a:t> altı dokuya </a:t>
            </a:r>
            <a:r>
              <a:rPr lang="tr-TR" dirty="0" err="1"/>
              <a:t>adezyonunda</a:t>
            </a:r>
            <a:r>
              <a:rPr lang="tr-TR" dirty="0"/>
              <a:t> ve Faktör </a:t>
            </a:r>
            <a:r>
              <a:rPr lang="tr-TR" dirty="0" err="1"/>
              <a:t>VIII’in</a:t>
            </a:r>
            <a:r>
              <a:rPr lang="tr-TR" dirty="0"/>
              <a:t> plazmada parçalanmadan taşınmasında görev alır.</a:t>
            </a:r>
          </a:p>
          <a:p>
            <a:r>
              <a:rPr lang="tr-TR" dirty="0"/>
              <a:t>Plazmada büyük </a:t>
            </a:r>
            <a:r>
              <a:rPr lang="tr-TR" dirty="0" err="1"/>
              <a:t>multimerler</a:t>
            </a:r>
            <a:r>
              <a:rPr lang="tr-TR" dirty="0"/>
              <a:t> şeklinde bulunur.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Klinik bulgular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19200" y="1447800"/>
            <a:ext cx="8077200" cy="4800600"/>
          </a:xfrm>
        </p:spPr>
        <p:txBody>
          <a:bodyPr>
            <a:normAutofit lnSpcReduction="10000"/>
          </a:bodyPr>
          <a:lstStyle/>
          <a:p>
            <a:r>
              <a:rPr lang="tr-TR" dirty="0" err="1"/>
              <a:t>Mukokutanöz</a:t>
            </a:r>
            <a:r>
              <a:rPr lang="tr-TR" dirty="0"/>
              <a:t> kanamalar ile kendini gösterir.</a:t>
            </a:r>
          </a:p>
          <a:p>
            <a:pPr>
              <a:buNone/>
            </a:pPr>
            <a:r>
              <a:rPr lang="tr-TR" dirty="0"/>
              <a:t>         </a:t>
            </a:r>
          </a:p>
          <a:p>
            <a:pPr>
              <a:buNone/>
            </a:pPr>
            <a:r>
              <a:rPr lang="tr-TR" dirty="0"/>
              <a:t>          -</a:t>
            </a:r>
            <a:r>
              <a:rPr lang="tr-TR" dirty="0" err="1"/>
              <a:t>Yüzeyel</a:t>
            </a:r>
            <a:r>
              <a:rPr lang="tr-TR" dirty="0"/>
              <a:t> </a:t>
            </a:r>
            <a:r>
              <a:rPr lang="tr-TR" dirty="0" err="1"/>
              <a:t>kesilerden</a:t>
            </a:r>
            <a:r>
              <a:rPr lang="tr-TR" dirty="0"/>
              <a:t> sonra uzun süren    </a:t>
            </a:r>
          </a:p>
          <a:p>
            <a:pPr>
              <a:buNone/>
            </a:pPr>
            <a:r>
              <a:rPr lang="tr-TR" dirty="0"/>
              <a:t>            kanamalar</a:t>
            </a:r>
          </a:p>
          <a:p>
            <a:pPr>
              <a:buNone/>
            </a:pPr>
            <a:r>
              <a:rPr lang="tr-TR" dirty="0"/>
              <a:t>          -Burun kanamaları</a:t>
            </a:r>
          </a:p>
          <a:p>
            <a:pPr>
              <a:buNone/>
            </a:pPr>
            <a:r>
              <a:rPr lang="tr-TR" dirty="0"/>
              <a:t>          -Diş eti kanamaları </a:t>
            </a:r>
          </a:p>
          <a:p>
            <a:pPr>
              <a:buNone/>
            </a:pPr>
            <a:r>
              <a:rPr lang="tr-TR" dirty="0"/>
              <a:t>          -</a:t>
            </a:r>
            <a:r>
              <a:rPr lang="tr-TR" dirty="0" err="1"/>
              <a:t>Menstrüel</a:t>
            </a:r>
            <a:r>
              <a:rPr lang="tr-TR" dirty="0"/>
              <a:t> kanama</a:t>
            </a:r>
          </a:p>
          <a:p>
            <a:pPr>
              <a:buNone/>
            </a:pPr>
            <a:r>
              <a:rPr lang="tr-TR" dirty="0"/>
              <a:t>          -</a:t>
            </a:r>
            <a:r>
              <a:rPr lang="tr-TR" dirty="0" err="1"/>
              <a:t>Postpartum</a:t>
            </a:r>
            <a:r>
              <a:rPr lang="tr-TR" dirty="0"/>
              <a:t> kanama</a:t>
            </a:r>
          </a:p>
          <a:p>
            <a:pPr>
              <a:buNone/>
            </a:pPr>
            <a:r>
              <a:rPr lang="tr-TR" dirty="0"/>
              <a:t>          -GİS kanaması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Laboratuvar</a:t>
            </a:r>
            <a:r>
              <a:rPr lang="tr-TR" dirty="0"/>
              <a:t>-tanı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Kanama zamanında uzama, </a:t>
            </a:r>
            <a:r>
              <a:rPr lang="tr-TR" dirty="0" err="1"/>
              <a:t>aPTT</a:t>
            </a:r>
            <a:r>
              <a:rPr lang="tr-TR" dirty="0"/>
              <a:t> uzama</a:t>
            </a:r>
          </a:p>
          <a:p>
            <a:endParaRPr lang="tr-TR" dirty="0">
              <a:solidFill>
                <a:srgbClr val="FF0000"/>
              </a:solidFill>
            </a:endParaRPr>
          </a:p>
          <a:p>
            <a:r>
              <a:rPr lang="tr-TR" dirty="0" err="1"/>
              <a:t>vWf</a:t>
            </a:r>
            <a:r>
              <a:rPr lang="tr-TR" dirty="0"/>
              <a:t>  düzeyinde (</a:t>
            </a:r>
            <a:r>
              <a:rPr lang="tr-TR" dirty="0" err="1"/>
              <a:t>vWf</a:t>
            </a:r>
            <a:r>
              <a:rPr lang="tr-TR" dirty="0"/>
              <a:t>:</a:t>
            </a:r>
            <a:r>
              <a:rPr lang="tr-TR" dirty="0" err="1"/>
              <a:t>Ag</a:t>
            </a:r>
            <a:r>
              <a:rPr lang="tr-TR" dirty="0"/>
              <a:t>) azalma) </a:t>
            </a:r>
          </a:p>
          <a:p>
            <a:endParaRPr lang="tr-TR" dirty="0"/>
          </a:p>
          <a:p>
            <a:r>
              <a:rPr lang="tr-TR" dirty="0" err="1"/>
              <a:t>vWf</a:t>
            </a:r>
            <a:r>
              <a:rPr lang="tr-TR" dirty="0"/>
              <a:t> </a:t>
            </a:r>
            <a:r>
              <a:rPr lang="tr-TR" dirty="0" err="1"/>
              <a:t>ristosetin</a:t>
            </a:r>
            <a:r>
              <a:rPr lang="tr-TR" dirty="0"/>
              <a:t> </a:t>
            </a:r>
            <a:r>
              <a:rPr lang="tr-TR" dirty="0" err="1"/>
              <a:t>kofaktör</a:t>
            </a:r>
            <a:r>
              <a:rPr lang="tr-TR" dirty="0"/>
              <a:t> aktivitesinde (</a:t>
            </a:r>
            <a:r>
              <a:rPr lang="tr-TR" dirty="0" err="1"/>
              <a:t>RcoF</a:t>
            </a:r>
            <a:r>
              <a:rPr lang="tr-TR" dirty="0"/>
              <a:t>)  azalma</a:t>
            </a:r>
          </a:p>
          <a:p>
            <a:pPr>
              <a:buNone/>
            </a:pPr>
            <a:r>
              <a:rPr lang="tr-TR" dirty="0"/>
              <a:t> </a:t>
            </a:r>
          </a:p>
          <a:p>
            <a:r>
              <a:rPr lang="tr-TR" dirty="0"/>
              <a:t>FVIII </a:t>
            </a:r>
            <a:r>
              <a:rPr lang="tr-TR" dirty="0" err="1"/>
              <a:t>koagülan</a:t>
            </a:r>
            <a:r>
              <a:rPr lang="tr-TR" dirty="0"/>
              <a:t> aktivitesinde (FVIII)  azalma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Hastalığı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Font typeface="Arial" pitchFamily="34" charset="0"/>
              <a:buChar char="•"/>
            </a:pPr>
            <a:r>
              <a:rPr lang="tr-TR" dirty="0" err="1"/>
              <a:t>Vwh</a:t>
            </a:r>
            <a:r>
              <a:rPr lang="tr-TR" dirty="0"/>
              <a:t> alt tipleri</a:t>
            </a:r>
          </a:p>
          <a:p>
            <a:pPr lvl="1">
              <a:buNone/>
            </a:pPr>
            <a:r>
              <a:rPr lang="tr-TR" dirty="0"/>
              <a:t>          -TİP 1</a:t>
            </a:r>
          </a:p>
          <a:p>
            <a:pPr lvl="1">
              <a:buNone/>
            </a:pPr>
            <a:r>
              <a:rPr lang="tr-TR" dirty="0"/>
              <a:t>          -TİP 2 (A-B-M-N)</a:t>
            </a:r>
          </a:p>
          <a:p>
            <a:pPr lvl="1">
              <a:buNone/>
            </a:pPr>
            <a:r>
              <a:rPr lang="tr-TR" dirty="0"/>
              <a:t>          -TİP 3 olmak üzere 3 tipi var.</a:t>
            </a:r>
          </a:p>
          <a:p>
            <a:pPr lvl="1">
              <a:buNone/>
            </a:pPr>
            <a:endParaRPr lang="tr-TR" dirty="0"/>
          </a:p>
          <a:p>
            <a:pPr lvl="1">
              <a:buFont typeface="Arial" pitchFamily="34" charset="0"/>
              <a:buChar char="•"/>
            </a:pPr>
            <a:endParaRPr lang="tr-TR" dirty="0"/>
          </a:p>
          <a:p>
            <a:pPr lvl="1">
              <a:buFont typeface="Arial" pitchFamily="34" charset="0"/>
              <a:buChar char="•"/>
            </a:pPr>
            <a:r>
              <a:rPr lang="tr-TR" dirty="0"/>
              <a:t> </a:t>
            </a:r>
            <a:r>
              <a:rPr lang="tr-TR" dirty="0" err="1"/>
              <a:t>Vwh</a:t>
            </a:r>
            <a:r>
              <a:rPr lang="tr-TR" dirty="0"/>
              <a:t> Tedavisinde;</a:t>
            </a:r>
          </a:p>
          <a:p>
            <a:pPr>
              <a:buNone/>
            </a:pPr>
            <a:r>
              <a:rPr lang="tr-TR" dirty="0"/>
              <a:t>               -FVIII+</a:t>
            </a:r>
            <a:r>
              <a:rPr lang="tr-TR" dirty="0" err="1"/>
              <a:t>vWF</a:t>
            </a:r>
            <a:r>
              <a:rPr lang="tr-TR" dirty="0"/>
              <a:t> konsantresi</a:t>
            </a:r>
          </a:p>
          <a:p>
            <a:pPr>
              <a:buNone/>
            </a:pPr>
            <a:r>
              <a:rPr lang="tr-TR" dirty="0"/>
              <a:t>               -TDP,  </a:t>
            </a:r>
            <a:r>
              <a:rPr lang="tr-TR" dirty="0" err="1"/>
              <a:t>Kriyopresipitat</a:t>
            </a:r>
            <a:r>
              <a:rPr lang="tr-TR" dirty="0"/>
              <a:t>, </a:t>
            </a:r>
            <a:r>
              <a:rPr lang="tr-TR" dirty="0" err="1"/>
              <a:t>Desmopresin</a:t>
            </a:r>
            <a:endParaRPr lang="tr-TR" dirty="0"/>
          </a:p>
          <a:p>
            <a:pPr>
              <a:buNone/>
            </a:pPr>
            <a:br>
              <a:rPr lang="tr-TR" dirty="0"/>
            </a:br>
            <a:endParaRPr lang="tr-TR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4423116-95A2-164A-0080-A81DE466D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Kaynaklar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CF170D5-2F17-28B3-A9CB-7F7F5424D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hlinkClick r:id="rId2"/>
              </a:rPr>
              <a:t>https://www.thd.org.tr/yayinlar/list/130/edinsel-kanama-bozukluklari-ve-kalitsal-trombofili-tani-ve-tedavi-kilavuzu</a:t>
            </a:r>
            <a:endParaRPr lang="tr-TR" sz="3200" dirty="0"/>
          </a:p>
          <a:p>
            <a:r>
              <a:rPr lang="tr-TR" sz="3200" dirty="0">
                <a:hlinkClick r:id="rId3"/>
              </a:rPr>
              <a:t>https://www.thd.org.tr/yayinlar/list/119/hemofili-tani-ve-tedavi-kilavuzu</a:t>
            </a:r>
            <a:endParaRPr lang="tr-TR" sz="3200" dirty="0"/>
          </a:p>
          <a:p>
            <a:r>
              <a:rPr lang="tr-TR" sz="3200" dirty="0"/>
              <a:t> </a:t>
            </a:r>
            <a:r>
              <a:rPr lang="en-US" b="0" i="0" u="none" strike="noStrike" dirty="0">
                <a:solidFill>
                  <a:srgbClr val="0074B9"/>
                </a:solidFill>
                <a:effectLst/>
                <a:hlinkClick r:id="rId4"/>
              </a:rPr>
              <a:t>Furie B, Furie BC. Mechanisms of thrombus formation. N Engl J Med 2008; 359:938.</a:t>
            </a:r>
            <a:endParaRPr lang="en-US" b="0" i="0" dirty="0">
              <a:solidFill>
                <a:srgbClr val="232323"/>
              </a:solidFill>
              <a:effectLst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74875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Fizik muayene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66800" y="1447800"/>
            <a:ext cx="7620000" cy="50530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dirty="0"/>
              <a:t> </a:t>
            </a:r>
          </a:p>
          <a:p>
            <a:r>
              <a:rPr lang="tr-TR" dirty="0" err="1"/>
              <a:t>Peteşi</a:t>
            </a:r>
            <a:r>
              <a:rPr lang="tr-TR" dirty="0"/>
              <a:t>, </a:t>
            </a:r>
            <a:r>
              <a:rPr lang="tr-TR" dirty="0" err="1"/>
              <a:t>purpura</a:t>
            </a:r>
            <a:r>
              <a:rPr lang="tr-TR" dirty="0"/>
              <a:t>, </a:t>
            </a:r>
            <a:r>
              <a:rPr lang="tr-TR" dirty="0" err="1"/>
              <a:t>ekimoz</a:t>
            </a:r>
            <a:r>
              <a:rPr lang="tr-TR" dirty="0"/>
              <a:t> (</a:t>
            </a:r>
            <a:r>
              <a:rPr lang="tr-TR" dirty="0" err="1"/>
              <a:t>trombosit</a:t>
            </a:r>
            <a:r>
              <a:rPr lang="tr-TR" dirty="0"/>
              <a:t> düşüklü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ü,fonksiyon bozuklu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u)</a:t>
            </a:r>
          </a:p>
          <a:p>
            <a:endParaRPr lang="tr-TR" dirty="0"/>
          </a:p>
          <a:p>
            <a:r>
              <a:rPr lang="tr-TR" dirty="0" err="1"/>
              <a:t>Mukokutanöz</a:t>
            </a:r>
            <a:r>
              <a:rPr lang="tr-TR" dirty="0"/>
              <a:t> kanama(</a:t>
            </a:r>
            <a:r>
              <a:rPr lang="tr-TR" dirty="0" err="1"/>
              <a:t>trombosit</a:t>
            </a:r>
            <a:r>
              <a:rPr lang="tr-TR" dirty="0"/>
              <a:t> anormallikleri,</a:t>
            </a:r>
            <a:r>
              <a:rPr lang="tr-TR" dirty="0" err="1"/>
              <a:t>vwf</a:t>
            </a:r>
            <a:r>
              <a:rPr lang="tr-TR" dirty="0"/>
              <a:t> eksikli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i)</a:t>
            </a:r>
          </a:p>
          <a:p>
            <a:endParaRPr lang="tr-TR" dirty="0"/>
          </a:p>
          <a:p>
            <a:r>
              <a:rPr lang="tr-TR" dirty="0" err="1"/>
              <a:t>Hemartroz</a:t>
            </a:r>
            <a:r>
              <a:rPr lang="tr-TR" dirty="0"/>
              <a:t>, </a:t>
            </a:r>
            <a:r>
              <a:rPr lang="tr-TR" dirty="0" err="1"/>
              <a:t>retroperitoneal</a:t>
            </a:r>
            <a:r>
              <a:rPr lang="tr-TR" dirty="0"/>
              <a:t> ,kas içi kanama (hemofililer)</a:t>
            </a:r>
          </a:p>
          <a:p>
            <a:endParaRPr lang="tr-TR" dirty="0"/>
          </a:p>
          <a:p>
            <a:r>
              <a:rPr lang="tr-TR" dirty="0"/>
              <a:t>Farklı bölgelerde kanama bulguları(</a:t>
            </a:r>
            <a:r>
              <a:rPr lang="tr-TR" dirty="0" err="1"/>
              <a:t>dıc</a:t>
            </a:r>
            <a:r>
              <a:rPr lang="tr-TR" dirty="0"/>
              <a:t> veya karaci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er hastalı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ı)</a:t>
            </a:r>
          </a:p>
          <a:p>
            <a:endParaRPr lang="tr-TR" dirty="0"/>
          </a:p>
          <a:p>
            <a:r>
              <a:rPr lang="tr-TR" dirty="0" err="1"/>
              <a:t>Telenjektazi</a:t>
            </a:r>
            <a:r>
              <a:rPr lang="tr-TR" dirty="0"/>
              <a:t>,</a:t>
            </a:r>
            <a:r>
              <a:rPr lang="tr-TR" dirty="0" err="1"/>
              <a:t>Palpabl</a:t>
            </a:r>
            <a:r>
              <a:rPr lang="tr-TR" dirty="0"/>
              <a:t> </a:t>
            </a:r>
            <a:r>
              <a:rPr lang="tr-TR" dirty="0" err="1"/>
              <a:t>purpura</a:t>
            </a:r>
            <a:r>
              <a:rPr lang="tr-TR" dirty="0"/>
              <a:t> varlı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vs bakılmalı</a:t>
            </a:r>
          </a:p>
          <a:p>
            <a:endParaRPr lang="tr-TR" dirty="0"/>
          </a:p>
          <a:p>
            <a:r>
              <a:rPr lang="tr-TR" dirty="0" err="1"/>
              <a:t>Hepato</a:t>
            </a:r>
            <a:r>
              <a:rPr lang="tr-TR" dirty="0"/>
              <a:t>-</a:t>
            </a:r>
            <a:r>
              <a:rPr lang="tr-TR" dirty="0" err="1"/>
              <a:t>splenomegali</a:t>
            </a:r>
            <a:r>
              <a:rPr lang="tr-TR" dirty="0"/>
              <a:t>, </a:t>
            </a:r>
            <a:r>
              <a:rPr lang="tr-TR" dirty="0" err="1"/>
              <a:t>lenfadenopati</a:t>
            </a:r>
            <a:r>
              <a:rPr lang="tr-TR" dirty="0"/>
              <a:t>, diş eti </a:t>
            </a:r>
            <a:r>
              <a:rPr lang="tr-TR" dirty="0" err="1"/>
              <a:t>hipertrofisi</a:t>
            </a:r>
            <a:r>
              <a:rPr lang="tr-TR" dirty="0"/>
              <a:t>, kitle vs </a:t>
            </a:r>
          </a:p>
          <a:p>
            <a:pPr>
              <a:buNone/>
            </a:pPr>
            <a:r>
              <a:rPr lang="tr-TR" dirty="0"/>
              <a:t>     varlı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ı (Lösemi, MDS ve di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/>
              <a:t>er </a:t>
            </a:r>
            <a:r>
              <a:rPr lang="tr-TR" dirty="0" err="1"/>
              <a:t>malign</a:t>
            </a:r>
            <a:r>
              <a:rPr lang="tr-TR" dirty="0"/>
              <a:t> hastalıklar vs..)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Hemostaz</a:t>
            </a:r>
            <a:r>
              <a:rPr lang="tr-TR" dirty="0"/>
              <a:t> aşamaları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35608" y="1447800"/>
            <a:ext cx="7555992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u="sng" dirty="0" err="1">
                <a:solidFill>
                  <a:srgbClr val="FF0000"/>
                </a:solidFill>
                <a:cs typeface="Times New Roman" pitchFamily="18" charset="0"/>
              </a:rPr>
              <a:t>Primer</a:t>
            </a: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tr-TR" u="sng" dirty="0" err="1">
                <a:solidFill>
                  <a:srgbClr val="FF0000"/>
                </a:solidFill>
                <a:cs typeface="Times New Roman" pitchFamily="18" charset="0"/>
              </a:rPr>
              <a:t>Hemostaz</a:t>
            </a: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1. </a:t>
            </a:r>
            <a:r>
              <a:rPr lang="tr-TR" dirty="0" err="1">
                <a:cs typeface="Times New Roman" pitchFamily="18" charset="0"/>
              </a:rPr>
              <a:t>Vazokonstriksiyon</a:t>
            </a:r>
            <a:r>
              <a:rPr lang="tr-TR" dirty="0">
                <a:cs typeface="Times New Roman" pitchFamily="18" charset="0"/>
              </a:rPr>
              <a:t> (anında)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2. </a:t>
            </a:r>
            <a:r>
              <a:rPr lang="tr-TR" dirty="0" err="1">
                <a:cs typeface="Times New Roman" pitchFamily="18" charset="0"/>
              </a:rPr>
              <a:t>Trombosit</a:t>
            </a:r>
            <a:r>
              <a:rPr lang="tr-TR" dirty="0">
                <a:cs typeface="Times New Roman" pitchFamily="18" charset="0"/>
              </a:rPr>
              <a:t> </a:t>
            </a:r>
            <a:r>
              <a:rPr lang="tr-TR" dirty="0" err="1">
                <a:cs typeface="Times New Roman" pitchFamily="18" charset="0"/>
              </a:rPr>
              <a:t>adezyonu</a:t>
            </a:r>
            <a:r>
              <a:rPr lang="tr-TR" dirty="0">
                <a:cs typeface="Times New Roman" pitchFamily="18" charset="0"/>
              </a:rPr>
              <a:t> (birkaç saniyede)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3. </a:t>
            </a:r>
            <a:r>
              <a:rPr lang="tr-TR" dirty="0" err="1">
                <a:cs typeface="Times New Roman" pitchFamily="18" charset="0"/>
              </a:rPr>
              <a:t>Trombosit</a:t>
            </a:r>
            <a:r>
              <a:rPr lang="tr-TR" dirty="0">
                <a:cs typeface="Times New Roman" pitchFamily="18" charset="0"/>
              </a:rPr>
              <a:t> aktivasyonu-</a:t>
            </a:r>
            <a:r>
              <a:rPr lang="tr-TR" dirty="0" err="1">
                <a:cs typeface="Times New Roman" pitchFamily="18" charset="0"/>
              </a:rPr>
              <a:t>agregasyonu</a:t>
            </a:r>
            <a:r>
              <a:rPr lang="tr-TR" dirty="0">
                <a:cs typeface="Times New Roman" pitchFamily="18" charset="0"/>
              </a:rPr>
              <a:t> ve </a:t>
            </a:r>
            <a:r>
              <a:rPr lang="tr-TR" dirty="0" err="1">
                <a:cs typeface="Times New Roman" pitchFamily="18" charset="0"/>
              </a:rPr>
              <a:t>primer</a:t>
            </a:r>
            <a:r>
              <a:rPr lang="tr-TR" dirty="0">
                <a:cs typeface="Times New Roman" pitchFamily="18" charset="0"/>
              </a:rPr>
              <a:t> tıkaç oluşumu (birkaç dakikada) </a:t>
            </a:r>
          </a:p>
          <a:p>
            <a:pPr>
              <a:buNone/>
            </a:pPr>
            <a:endParaRPr lang="tr-TR" u="sng" dirty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tr-TR" u="sng" dirty="0" err="1">
                <a:solidFill>
                  <a:srgbClr val="FF0000"/>
                </a:solidFill>
                <a:cs typeface="Times New Roman" pitchFamily="18" charset="0"/>
              </a:rPr>
              <a:t>Sekonder</a:t>
            </a: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tr-TR" u="sng" dirty="0" err="1">
                <a:solidFill>
                  <a:srgbClr val="FF0000"/>
                </a:solidFill>
                <a:cs typeface="Times New Roman" pitchFamily="18" charset="0"/>
              </a:rPr>
              <a:t>Hemostaz</a:t>
            </a: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tr-TR" dirty="0">
                <a:cs typeface="Times New Roman" pitchFamily="18" charset="0"/>
              </a:rPr>
              <a:t> 1. Faktörlerin aktivasyonu (saniyeler içinde) </a:t>
            </a:r>
          </a:p>
          <a:p>
            <a:pPr marL="514350" indent="-514350">
              <a:buNone/>
            </a:pPr>
            <a:r>
              <a:rPr lang="tr-TR" dirty="0">
                <a:cs typeface="Times New Roman" pitchFamily="18" charset="0"/>
              </a:rPr>
              <a:t> 2. Fibrin oluşumu (dakikalar içinde) ve fibrin tıkacı </a:t>
            </a:r>
          </a:p>
          <a:p>
            <a:pPr marL="514350" indent="-514350">
              <a:buNone/>
            </a:pPr>
            <a:r>
              <a:rPr lang="tr-TR" dirty="0">
                <a:cs typeface="Times New Roman" pitchFamily="18" charset="0"/>
              </a:rPr>
              <a:t>    oluşumu</a:t>
            </a:r>
          </a:p>
          <a:p>
            <a:pPr marL="514350" indent="-514350">
              <a:buNone/>
            </a:pPr>
            <a:endParaRPr lang="tr-TR" u="sng" dirty="0">
              <a:solidFill>
                <a:srgbClr val="FF0000"/>
              </a:solidFill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tr-TR" u="sng" dirty="0" err="1">
                <a:solidFill>
                  <a:srgbClr val="FF0000"/>
                </a:solidFill>
                <a:cs typeface="Times New Roman" pitchFamily="18" charset="0"/>
              </a:rPr>
              <a:t>Fibrinolizis</a:t>
            </a:r>
            <a:r>
              <a:rPr lang="tr-TR" u="sng" dirty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tr-TR" dirty="0">
                <a:cs typeface="Times New Roman" pitchFamily="18" charset="0"/>
              </a:rPr>
              <a:t> 1. </a:t>
            </a:r>
            <a:r>
              <a:rPr lang="tr-TR" dirty="0" err="1">
                <a:cs typeface="Times New Roman" pitchFamily="18" charset="0"/>
              </a:rPr>
              <a:t>Fibrinolizis</a:t>
            </a:r>
            <a:r>
              <a:rPr lang="tr-TR" dirty="0">
                <a:cs typeface="Times New Roman" pitchFamily="18" charset="0"/>
              </a:rPr>
              <a:t> aktivasyonu (dakikalar içinde) </a:t>
            </a:r>
          </a:p>
          <a:p>
            <a:pPr marL="514350" indent="-514350">
              <a:buNone/>
            </a:pPr>
            <a:r>
              <a:rPr lang="tr-TR" dirty="0">
                <a:cs typeface="Times New Roman" pitchFamily="18" charset="0"/>
              </a:rPr>
              <a:t> 2. Pıhtının erimesi (saatler içinde)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CF21793D-A7CE-D53C-7269-43FE0613F645}"/>
              </a:ext>
            </a:extLst>
          </p:cNvPr>
          <p:cNvSpPr txBox="1"/>
          <p:nvPr/>
        </p:nvSpPr>
        <p:spPr>
          <a:xfrm>
            <a:off x="1600200" y="5562600"/>
            <a:ext cx="7315200" cy="111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700"/>
              </a:lnSpc>
              <a:spcAft>
                <a:spcPts val="1050"/>
              </a:spcAft>
              <a:buNone/>
            </a:pPr>
            <a:r>
              <a:rPr lang="tr-TR" sz="1000" b="1" i="0" dirty="0" err="1">
                <a:effectLst/>
                <a:latin typeface="Open Sans" panose="020B0606030504020204" pitchFamily="34" charset="0"/>
              </a:rPr>
              <a:t>Hoffbrand's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Essential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Haematology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, 7th Edition 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Victor </a:t>
            </a:r>
            <a:r>
              <a:rPr lang="tr-TR" sz="1000" b="1" i="0" dirty="0" err="1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Hoffbrand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 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Paul A. H. Moss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  ISBN: 978-1-118-40864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September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2015  </a:t>
            </a:r>
          </a:p>
          <a:p>
            <a:r>
              <a:rPr lang="en-US" sz="1000" b="1" dirty="0"/>
              <a:t> </a:t>
            </a:r>
            <a:endParaRPr lang="tr-TR" sz="1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>
                <a:solidFill>
                  <a:srgbClr val="FF0000"/>
                </a:solidFill>
                <a:cs typeface="Times New Roman" pitchFamily="18" charset="0"/>
              </a:rPr>
              <a:t>Primer</a:t>
            </a:r>
            <a:r>
              <a:rPr lang="tr-TR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cs typeface="Times New Roman" pitchFamily="18" charset="0"/>
              </a:rPr>
              <a:t>hemostaz</a:t>
            </a:r>
            <a:r>
              <a:rPr lang="tr-TR" dirty="0">
                <a:solidFill>
                  <a:srgbClr val="FF0000"/>
                </a:solidFill>
                <a:cs typeface="Times New Roman" pitchFamily="18" charset="0"/>
              </a:rPr>
              <a:t> bozuklu</a:t>
            </a: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ğ</a:t>
            </a:r>
            <a:r>
              <a:rPr lang="tr-TR" dirty="0">
                <a:solidFill>
                  <a:srgbClr val="FF0000"/>
                </a:solidFill>
                <a:cs typeface="Times New Roman" pitchFamily="18" charset="0"/>
              </a:rPr>
              <a:t>u</a:t>
            </a:r>
          </a:p>
          <a:p>
            <a:pPr>
              <a:buNone/>
              <a:defRPr/>
            </a:pPr>
            <a:endParaRPr lang="tr-TR" dirty="0">
              <a:cs typeface="Times New Roman" pitchFamily="18" charset="0"/>
            </a:endParaRPr>
          </a:p>
          <a:p>
            <a:pPr>
              <a:buNone/>
              <a:defRPr/>
            </a:pPr>
            <a:r>
              <a:rPr lang="tr-TR" dirty="0">
                <a:cs typeface="Times New Roman" pitchFamily="18" charset="0"/>
              </a:rPr>
              <a:t>-</a:t>
            </a:r>
            <a:r>
              <a:rPr lang="tr-TR" dirty="0" err="1">
                <a:cs typeface="Times New Roman" pitchFamily="18" charset="0"/>
              </a:rPr>
              <a:t>Peteşi</a:t>
            </a:r>
            <a:r>
              <a:rPr lang="tr-TR" dirty="0">
                <a:cs typeface="Times New Roman" pitchFamily="18" charset="0"/>
              </a:rPr>
              <a:t> ,</a:t>
            </a:r>
            <a:r>
              <a:rPr lang="tr-TR" dirty="0" err="1">
                <a:cs typeface="Times New Roman" pitchFamily="18" charset="0"/>
              </a:rPr>
              <a:t>purpura</a:t>
            </a:r>
            <a:r>
              <a:rPr lang="tr-TR" dirty="0">
                <a:cs typeface="Times New Roman" pitchFamily="18" charset="0"/>
              </a:rPr>
              <a:t>,</a:t>
            </a:r>
            <a:r>
              <a:rPr lang="tr-TR" dirty="0" err="1">
                <a:cs typeface="Times New Roman" pitchFamily="18" charset="0"/>
              </a:rPr>
              <a:t>ekimoz</a:t>
            </a:r>
            <a:r>
              <a:rPr lang="tr-TR" dirty="0">
                <a:cs typeface="Times New Roman" pitchFamily="18" charset="0"/>
              </a:rPr>
              <a:t>.</a:t>
            </a:r>
          </a:p>
          <a:p>
            <a:pPr>
              <a:buNone/>
              <a:defRPr/>
            </a:pPr>
            <a:r>
              <a:rPr lang="tr-TR" dirty="0">
                <a:cs typeface="Times New Roman" pitchFamily="18" charset="0"/>
              </a:rPr>
              <a:t>-Burun kanaması,dişeti kanaması, </a:t>
            </a:r>
          </a:p>
          <a:p>
            <a:pPr>
              <a:buNone/>
              <a:defRPr/>
            </a:pPr>
            <a:r>
              <a:rPr lang="tr-TR" dirty="0">
                <a:cs typeface="Times New Roman" pitchFamily="18" charset="0"/>
              </a:rPr>
              <a:t>-GIS kanama ve </a:t>
            </a:r>
            <a:r>
              <a:rPr lang="tr-TR" dirty="0" err="1">
                <a:cs typeface="Times New Roman" pitchFamily="18" charset="0"/>
              </a:rPr>
              <a:t>genitoüriner</a:t>
            </a:r>
            <a:r>
              <a:rPr lang="tr-TR" dirty="0">
                <a:cs typeface="Times New Roman" pitchFamily="18" charset="0"/>
              </a:rPr>
              <a:t> kanama (</a:t>
            </a:r>
            <a:r>
              <a:rPr lang="tr-TR" dirty="0" err="1">
                <a:cs typeface="Times New Roman" pitchFamily="18" charset="0"/>
              </a:rPr>
              <a:t>hematüri</a:t>
            </a:r>
            <a:r>
              <a:rPr lang="tr-TR" dirty="0">
                <a:cs typeface="Times New Roman" pitchFamily="18" charset="0"/>
              </a:rPr>
              <a:t>) şeklinde olabilir.</a:t>
            </a:r>
          </a:p>
          <a:p>
            <a:pPr>
              <a:buNone/>
              <a:defRPr/>
            </a:pPr>
            <a:r>
              <a:rPr lang="tr-TR" dirty="0">
                <a:cs typeface="Times New Roman" pitchFamily="18" charset="0"/>
              </a:rPr>
              <a:t>-Kanama yerine bası yapılması kanamayı azaltır.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err="1">
                <a:solidFill>
                  <a:srgbClr val="FF0000"/>
                </a:solidFill>
                <a:cs typeface="Times New Roman" pitchFamily="18" charset="0"/>
              </a:rPr>
              <a:t>Sekonder</a:t>
            </a:r>
            <a:r>
              <a:rPr lang="tr-TR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tr-TR" dirty="0" err="1">
                <a:solidFill>
                  <a:srgbClr val="FF0000"/>
                </a:solidFill>
                <a:cs typeface="Times New Roman" pitchFamily="18" charset="0"/>
              </a:rPr>
              <a:t>hemostaz</a:t>
            </a:r>
            <a:r>
              <a:rPr lang="tr-TR" dirty="0">
                <a:solidFill>
                  <a:srgbClr val="FF0000"/>
                </a:solidFill>
                <a:cs typeface="Times New Roman" pitchFamily="18" charset="0"/>
              </a:rPr>
              <a:t> bozukluğu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Eklem içi kanama, kas içi ve derin doku  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  kanamaları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</a:t>
            </a:r>
            <a:r>
              <a:rPr lang="tr-TR" dirty="0" err="1">
                <a:cs typeface="Times New Roman" pitchFamily="18" charset="0"/>
              </a:rPr>
              <a:t>Retroperitoneal</a:t>
            </a:r>
            <a:r>
              <a:rPr lang="tr-TR" dirty="0">
                <a:cs typeface="Times New Roman" pitchFamily="18" charset="0"/>
              </a:rPr>
              <a:t>, vücut boşluklarına   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   kanamalar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Geniş </a:t>
            </a:r>
            <a:r>
              <a:rPr lang="tr-TR" dirty="0" err="1">
                <a:cs typeface="Times New Roman" pitchFamily="18" charset="0"/>
              </a:rPr>
              <a:t>ekimozlar</a:t>
            </a:r>
            <a:r>
              <a:rPr lang="tr-TR" dirty="0">
                <a:cs typeface="Times New Roman" pitchFamily="18" charset="0"/>
              </a:rPr>
              <a:t> olabilir,</a:t>
            </a:r>
            <a:r>
              <a:rPr lang="tr-TR" dirty="0" err="1">
                <a:cs typeface="Times New Roman" pitchFamily="18" charset="0"/>
              </a:rPr>
              <a:t>peteşi</a:t>
            </a:r>
            <a:r>
              <a:rPr lang="tr-TR" dirty="0">
                <a:cs typeface="Times New Roman" pitchFamily="18" charset="0"/>
              </a:rPr>
              <a:t> beklenmez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Mukoza kanamaları olabilir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Geç kanamalar (travma sonrası) olabilir</a:t>
            </a:r>
          </a:p>
          <a:p>
            <a:pPr>
              <a:buNone/>
            </a:pPr>
            <a:r>
              <a:rPr lang="tr-TR" dirty="0">
                <a:cs typeface="Times New Roman" pitchFamily="18" charset="0"/>
              </a:rPr>
              <a:t> - Kanama yerine lokal bası etkisiz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528</TotalTime>
  <Words>1971</Words>
  <Application>Microsoft Office PowerPoint</Application>
  <PresentationFormat>Ekran Gösterisi (4:3)</PresentationFormat>
  <Paragraphs>403</Paragraphs>
  <Slides>49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49</vt:i4>
      </vt:variant>
    </vt:vector>
  </HeadingPairs>
  <TitlesOfParts>
    <vt:vector size="58" baseType="lpstr">
      <vt:lpstr>Arial</vt:lpstr>
      <vt:lpstr>Calibri</vt:lpstr>
      <vt:lpstr>Gill Sans MT</vt:lpstr>
      <vt:lpstr>Open Sans</vt:lpstr>
      <vt:lpstr>Times New Roman</vt:lpstr>
      <vt:lpstr>Verdana</vt:lpstr>
      <vt:lpstr>Wingdings</vt:lpstr>
      <vt:lpstr>Wingdings 2</vt:lpstr>
      <vt:lpstr>Gündönümü</vt:lpstr>
      <vt:lpstr>KANAMA DİYATEZİ</vt:lpstr>
      <vt:lpstr>Kanama diyatezi=kanamaya eğilim</vt:lpstr>
      <vt:lpstr>PowerPoint Sunusu</vt:lpstr>
      <vt:lpstr>Anamnez</vt:lpstr>
      <vt:lpstr>Fizik muayene</vt:lpstr>
      <vt:lpstr>Hemostaz aşamaları</vt:lpstr>
      <vt:lpstr> 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Kanama nedenleri</vt:lpstr>
      <vt:lpstr>Kanama nedenleri</vt:lpstr>
      <vt:lpstr>Kanama nedenleri</vt:lpstr>
      <vt:lpstr>Kanama nedenleri</vt:lpstr>
      <vt:lpstr>Laboratuvar</vt:lpstr>
      <vt:lpstr>Laboratuvar</vt:lpstr>
      <vt:lpstr>Laboratuvar</vt:lpstr>
      <vt:lpstr>Laboratuvar</vt:lpstr>
      <vt:lpstr>Laboratuvar</vt:lpstr>
      <vt:lpstr>Koagülasyon Kaskadı</vt:lpstr>
      <vt:lpstr>Kanama nedenleri (İlaçlar)</vt:lpstr>
      <vt:lpstr>       İlaçlar</vt:lpstr>
      <vt:lpstr>Kanama nedenleri</vt:lpstr>
      <vt:lpstr>Kanama nedenleri</vt:lpstr>
      <vt:lpstr>Kanama nedenleri</vt:lpstr>
      <vt:lpstr>Kanama nedenleri</vt:lpstr>
      <vt:lpstr>Hastalık-Laboratuvar Bulgusu</vt:lpstr>
      <vt:lpstr> HEMOFİLİ </vt:lpstr>
      <vt:lpstr>PowerPoint Sunusu</vt:lpstr>
      <vt:lpstr>Epidemiyoloji</vt:lpstr>
      <vt:lpstr>Etyoloji</vt:lpstr>
      <vt:lpstr>Genetik geçiş</vt:lpstr>
      <vt:lpstr>Derecelendirme</vt:lpstr>
      <vt:lpstr>Klinik </vt:lpstr>
      <vt:lpstr>Kanama Yerleri</vt:lpstr>
      <vt:lpstr>PowerPoint Sunusu</vt:lpstr>
      <vt:lpstr>Laboratuvar</vt:lpstr>
      <vt:lpstr>Laboratuvar  tanı</vt:lpstr>
      <vt:lpstr>Hemofili Hemartroz Tedavisi</vt:lpstr>
      <vt:lpstr>Tedavi</vt:lpstr>
      <vt:lpstr>Von Willebrand Hastalığı</vt:lpstr>
      <vt:lpstr>Von Willebrand Hastalığı</vt:lpstr>
      <vt:lpstr>Klinik bulgular</vt:lpstr>
      <vt:lpstr>Laboratuvar-tanı</vt:lpstr>
      <vt:lpstr>Von Willebrand Hastalığı</vt:lpstr>
      <vt:lpstr>Kaynaklar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KADİR</dc:creator>
  <cp:lastModifiedBy>kadir ilkkilic</cp:lastModifiedBy>
  <cp:revision>73</cp:revision>
  <dcterms:created xsi:type="dcterms:W3CDTF">2006-08-16T00:00:00Z</dcterms:created>
  <dcterms:modified xsi:type="dcterms:W3CDTF">2025-04-29T12:08:28Z</dcterms:modified>
</cp:coreProperties>
</file>