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8" r:id="rId11"/>
    <p:sldId id="272" r:id="rId12"/>
    <p:sldId id="270" r:id="rId13"/>
    <p:sldId id="271" r:id="rId14"/>
    <p:sldId id="279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6F1C6-8F39-42AD-A749-3370D3D240BD}" type="datetimeFigureOut">
              <a:rPr lang="tr-TR" smtClean="0"/>
              <a:pPr/>
              <a:t>29.04.2025</a:t>
            </a:fld>
            <a:endParaRPr lang="tr-TR" dirty="0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B96DC-9CA4-446D-B542-9F4049C2BEF0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sz="140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96DC-9CA4-446D-B542-9F4049C2BEF0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dirty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todate.com/contents/evaluating-adult-patients-with-established-venous-thromboembolism-for-acquired-and-inherited-risk-factors/abstract/2" TargetMode="External"/><Relationship Id="rId2" Type="http://schemas.openxmlformats.org/officeDocument/2006/relationships/hyperlink" Target="https://www.thd.org.tr/yayinlar/list/130/edinsel-kanama-bozukluklari-ve-kalitsal-trombofili-tani-ve-tedavi-kilavuz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010400" cy="1828800"/>
          </a:xfrm>
        </p:spPr>
        <p:txBody>
          <a:bodyPr/>
          <a:lstStyle/>
          <a:p>
            <a:r>
              <a:rPr lang="tr-TR" dirty="0" err="1"/>
              <a:t>Tromboz</a:t>
            </a:r>
            <a:r>
              <a:rPr lang="tr-TR" dirty="0"/>
              <a:t>-</a:t>
            </a:r>
            <a:r>
              <a:rPr lang="tr-TR" dirty="0" err="1"/>
              <a:t>Trombofili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tr-TR" dirty="0"/>
          </a:p>
          <a:p>
            <a:pPr algn="ctr"/>
            <a:r>
              <a:rPr lang="tr-TR" dirty="0" err="1"/>
              <a:t>Dr</a:t>
            </a:r>
            <a:r>
              <a:rPr lang="tr-TR" dirty="0"/>
              <a:t> Kadir İLKKILIÇ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</a:t>
            </a:r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228600" y="914401"/>
          <a:ext cx="8686800" cy="6339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0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 err="1">
                          <a:solidFill>
                            <a:srgbClr val="FF0000"/>
                          </a:solidFill>
                        </a:rPr>
                        <a:t>Edinsel</a:t>
                      </a:r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tr-TR" dirty="0" err="1">
                          <a:solidFill>
                            <a:srgbClr val="FF0000"/>
                          </a:solidFill>
                        </a:rPr>
                        <a:t>tromboz</a:t>
                      </a:r>
                      <a:r>
                        <a:rPr lang="tr-TR" baseline="0" dirty="0">
                          <a:solidFill>
                            <a:srgbClr val="FF0000"/>
                          </a:solidFill>
                        </a:rPr>
                        <a:t> nedenleri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252">
                <a:tc>
                  <a:txBody>
                    <a:bodyPr/>
                    <a:lstStyle/>
                    <a:p>
                      <a:r>
                        <a:rPr lang="tr-TR" sz="1400" b="1" dirty="0"/>
                        <a:t>Anormal kan</a:t>
                      </a:r>
                      <a:r>
                        <a:rPr lang="tr-TR" sz="1400" b="1" baseline="0" dirty="0"/>
                        <a:t> akımı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Staz</a:t>
                      </a:r>
                      <a:r>
                        <a:rPr lang="tr-TR" sz="1400" baseline="0" dirty="0"/>
                        <a:t> (</a:t>
                      </a:r>
                      <a:r>
                        <a:rPr lang="tr-TR" sz="1400" b="1" baseline="0" dirty="0" err="1"/>
                        <a:t>immobilizasyon</a:t>
                      </a:r>
                      <a:r>
                        <a:rPr lang="tr-TR" sz="1400" b="1" baseline="0" dirty="0"/>
                        <a:t>, cerrahi, </a:t>
                      </a:r>
                      <a:r>
                        <a:rPr lang="tr-TR" sz="1400" b="1" baseline="0" dirty="0" err="1"/>
                        <a:t>obezite</a:t>
                      </a:r>
                      <a:r>
                        <a:rPr lang="tr-TR" sz="1400" b="1" baseline="0" dirty="0"/>
                        <a:t>, KKY</a:t>
                      </a:r>
                      <a:r>
                        <a:rPr lang="tr-TR" sz="1400" baseline="0" dirty="0"/>
                        <a:t>)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Hiperviskozite</a:t>
                      </a:r>
                      <a:r>
                        <a:rPr lang="tr-TR" sz="1400" baseline="0" dirty="0"/>
                        <a:t> (</a:t>
                      </a:r>
                      <a:r>
                        <a:rPr lang="tr-TR" sz="1400" baseline="0" dirty="0" err="1"/>
                        <a:t>polistemia</a:t>
                      </a:r>
                      <a:r>
                        <a:rPr lang="tr-TR" sz="1400" baseline="0" dirty="0"/>
                        <a:t> </a:t>
                      </a:r>
                      <a:r>
                        <a:rPr lang="tr-TR" sz="1400" baseline="0" dirty="0" err="1"/>
                        <a:t>vera</a:t>
                      </a:r>
                      <a:r>
                        <a:rPr lang="tr-TR" sz="1400" baseline="0" dirty="0"/>
                        <a:t>, W.</a:t>
                      </a:r>
                      <a:r>
                        <a:rPr lang="tr-TR" sz="1400" baseline="0" dirty="0" err="1"/>
                        <a:t>makroglobülinemisi</a:t>
                      </a:r>
                      <a:r>
                        <a:rPr lang="tr-TR" sz="1400" baseline="0" dirty="0"/>
                        <a:t>, orak hücre anemisi)</a:t>
                      </a:r>
                      <a:endParaRPr lang="tr-T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1534"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Vasküler</a:t>
                      </a:r>
                      <a:r>
                        <a:rPr lang="tr-TR" sz="1400" b="1" dirty="0"/>
                        <a:t> </a:t>
                      </a:r>
                      <a:r>
                        <a:rPr lang="tr-TR" sz="1400" b="1" baseline="0" dirty="0"/>
                        <a:t> nedenler</a:t>
                      </a:r>
                      <a:endParaRPr lang="tr-TR" sz="1400" b="1" dirty="0"/>
                    </a:p>
                    <a:p>
                      <a:r>
                        <a:rPr lang="tr-TR" sz="1400" dirty="0"/>
                        <a:t>        </a:t>
                      </a:r>
                      <a:r>
                        <a:rPr lang="tr-TR" sz="1400" dirty="0" err="1"/>
                        <a:t>Ateroskleroz</a:t>
                      </a:r>
                      <a:endParaRPr lang="tr-TR" sz="1400" dirty="0"/>
                    </a:p>
                    <a:p>
                      <a:r>
                        <a:rPr lang="tr-TR" sz="1400" dirty="0"/>
                        <a:t>        Diyabet</a:t>
                      </a:r>
                    </a:p>
                    <a:p>
                      <a:r>
                        <a:rPr lang="tr-TR" sz="1400" dirty="0"/>
                        <a:t>        </a:t>
                      </a:r>
                      <a:r>
                        <a:rPr lang="tr-TR" sz="1400" dirty="0" err="1"/>
                        <a:t>Vaskülit</a:t>
                      </a:r>
                      <a:endParaRPr lang="tr-TR" sz="1400" dirty="0"/>
                    </a:p>
                    <a:p>
                      <a:r>
                        <a:rPr lang="tr-TR" sz="1400" dirty="0"/>
                        <a:t>        </a:t>
                      </a:r>
                      <a:r>
                        <a:rPr lang="tr-TR" sz="1400" dirty="0" err="1"/>
                        <a:t>Prostetik</a:t>
                      </a:r>
                      <a:r>
                        <a:rPr lang="tr-TR" sz="1400" dirty="0"/>
                        <a:t> materyal(</a:t>
                      </a:r>
                      <a:r>
                        <a:rPr lang="tr-TR" sz="1400" dirty="0" err="1"/>
                        <a:t>vasküler</a:t>
                      </a:r>
                      <a:r>
                        <a:rPr lang="tr-TR" sz="1400" dirty="0"/>
                        <a:t> </a:t>
                      </a:r>
                      <a:r>
                        <a:rPr lang="tr-TR" sz="1400" dirty="0" err="1"/>
                        <a:t>greftler</a:t>
                      </a:r>
                      <a:r>
                        <a:rPr lang="tr-TR" sz="1400" dirty="0"/>
                        <a:t>,</a:t>
                      </a:r>
                      <a:r>
                        <a:rPr lang="tr-TR" sz="1400" baseline="0" dirty="0"/>
                        <a:t> kapaklar, santral </a:t>
                      </a:r>
                      <a:r>
                        <a:rPr lang="tr-TR" sz="1400" baseline="0" dirty="0" err="1"/>
                        <a:t>venöz</a:t>
                      </a:r>
                      <a:r>
                        <a:rPr lang="tr-TR" sz="1400" baseline="0" dirty="0"/>
                        <a:t> </a:t>
                      </a:r>
                      <a:r>
                        <a:rPr lang="tr-TR" sz="1400" baseline="0" dirty="0" err="1"/>
                        <a:t>kateterler</a:t>
                      </a:r>
                      <a:r>
                        <a:rPr lang="tr-TR" sz="1400" baseline="0" dirty="0"/>
                        <a:t>)</a:t>
                      </a:r>
                      <a:endParaRPr lang="tr-T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969"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Trombosit</a:t>
                      </a:r>
                      <a:r>
                        <a:rPr lang="tr-TR" sz="1400" b="1" dirty="0"/>
                        <a:t> </a:t>
                      </a:r>
                      <a:r>
                        <a:rPr lang="tr-TR" sz="1400" b="1" dirty="0" err="1"/>
                        <a:t>disfonksiyonu</a:t>
                      </a:r>
                      <a:r>
                        <a:rPr lang="tr-TR" sz="1400" b="1" dirty="0"/>
                        <a:t> </a:t>
                      </a:r>
                    </a:p>
                    <a:p>
                      <a:r>
                        <a:rPr lang="tr-TR" sz="1400" dirty="0"/>
                        <a:t>        </a:t>
                      </a:r>
                      <a:r>
                        <a:rPr lang="tr-TR" sz="1400" dirty="0" err="1"/>
                        <a:t>Myeloproliferatif</a:t>
                      </a:r>
                      <a:r>
                        <a:rPr lang="tr-TR" sz="1400" dirty="0"/>
                        <a:t> hastalıklar</a:t>
                      </a:r>
                    </a:p>
                    <a:p>
                      <a:r>
                        <a:rPr lang="tr-TR" sz="1400" dirty="0"/>
                        <a:t>        </a:t>
                      </a:r>
                      <a:r>
                        <a:rPr lang="tr-TR" sz="1400" dirty="0" err="1"/>
                        <a:t>Paroksismal</a:t>
                      </a:r>
                      <a:r>
                        <a:rPr lang="tr-TR" sz="1400" dirty="0"/>
                        <a:t> </a:t>
                      </a:r>
                      <a:r>
                        <a:rPr lang="tr-TR" sz="1400" dirty="0" err="1"/>
                        <a:t>noktürnal</a:t>
                      </a:r>
                      <a:r>
                        <a:rPr lang="tr-TR" sz="1400" dirty="0"/>
                        <a:t> </a:t>
                      </a:r>
                      <a:r>
                        <a:rPr lang="tr-TR" sz="1400" dirty="0" err="1"/>
                        <a:t>hemoglobinüri</a:t>
                      </a:r>
                      <a:endParaRPr lang="tr-T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3796">
                <a:tc>
                  <a:txBody>
                    <a:bodyPr/>
                    <a:lstStyle/>
                    <a:p>
                      <a:r>
                        <a:rPr lang="tr-TR" sz="1400" b="1" baseline="0" dirty="0"/>
                        <a:t>Diğer nedenler</a:t>
                      </a:r>
                    </a:p>
                    <a:p>
                      <a:r>
                        <a:rPr lang="tr-TR" sz="1400" b="1" baseline="0" dirty="0"/>
                        <a:t>        </a:t>
                      </a:r>
                      <a:r>
                        <a:rPr lang="tr-TR" sz="1400" b="1" baseline="0" dirty="0" err="1"/>
                        <a:t>Malignite</a:t>
                      </a:r>
                      <a:r>
                        <a:rPr lang="tr-TR" sz="1400" b="1" baseline="0" dirty="0"/>
                        <a:t>,ileri yaş</a:t>
                      </a:r>
                    </a:p>
                    <a:p>
                      <a:r>
                        <a:rPr lang="tr-TR" sz="1400" baseline="0" dirty="0"/>
                        <a:t>        Oral </a:t>
                      </a:r>
                      <a:r>
                        <a:rPr lang="tr-TR" sz="1400" baseline="0" dirty="0" err="1"/>
                        <a:t>kontraseptifler</a:t>
                      </a:r>
                      <a:r>
                        <a:rPr lang="tr-TR" sz="1400" baseline="0" dirty="0"/>
                        <a:t>, östrojen tedavisi</a:t>
                      </a:r>
                    </a:p>
                    <a:p>
                      <a:r>
                        <a:rPr lang="tr-TR" sz="1400" baseline="0" dirty="0"/>
                        <a:t>        Gebelik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Nefrotik</a:t>
                      </a:r>
                      <a:r>
                        <a:rPr lang="tr-TR" sz="1400" baseline="0" dirty="0"/>
                        <a:t> sendrom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Antifosfolipid</a:t>
                      </a:r>
                      <a:r>
                        <a:rPr lang="tr-TR" sz="1400" baseline="0" dirty="0"/>
                        <a:t> antikor  sendromu(AFAS)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İnflamatuar</a:t>
                      </a:r>
                      <a:r>
                        <a:rPr lang="tr-TR" sz="1400" baseline="0" dirty="0"/>
                        <a:t> barsak hastalıkları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Trombotik</a:t>
                      </a:r>
                      <a:r>
                        <a:rPr lang="tr-TR" sz="1400" baseline="0" dirty="0"/>
                        <a:t> </a:t>
                      </a:r>
                      <a:r>
                        <a:rPr lang="tr-TR" sz="1400" baseline="0" dirty="0" err="1"/>
                        <a:t>trombositopenik</a:t>
                      </a:r>
                      <a:r>
                        <a:rPr lang="tr-TR" sz="1400" baseline="0" dirty="0"/>
                        <a:t> </a:t>
                      </a:r>
                      <a:r>
                        <a:rPr lang="tr-TR" sz="1400" baseline="0" dirty="0" err="1"/>
                        <a:t>purpura</a:t>
                      </a:r>
                      <a:endParaRPr lang="tr-TR" sz="1400" baseline="0" dirty="0"/>
                    </a:p>
                    <a:p>
                      <a:r>
                        <a:rPr lang="tr-TR" sz="1400" baseline="0" dirty="0"/>
                        <a:t>        Yaygın damar içi pıhtılaşması</a:t>
                      </a:r>
                    </a:p>
                    <a:p>
                      <a:r>
                        <a:rPr lang="tr-TR" sz="1400" baseline="0" dirty="0"/>
                        <a:t>        Enfeksiyon</a:t>
                      </a:r>
                    </a:p>
                    <a:p>
                      <a:r>
                        <a:rPr lang="tr-TR" sz="1400" baseline="0" dirty="0"/>
                        <a:t>        </a:t>
                      </a:r>
                      <a:r>
                        <a:rPr lang="tr-TR" sz="1400" baseline="0" dirty="0" err="1"/>
                        <a:t>Dehidratasyon</a:t>
                      </a:r>
                      <a:endParaRPr lang="tr-TR" sz="1400" baseline="0" dirty="0"/>
                    </a:p>
                    <a:p>
                      <a:r>
                        <a:rPr lang="tr-TR" sz="1400" baseline="0" dirty="0"/>
                        <a:t>        </a:t>
                      </a:r>
                    </a:p>
                    <a:p>
                      <a:endParaRPr lang="tr-T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228600" y="1219200"/>
          <a:ext cx="8659812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9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4122">
                <a:tc>
                  <a:txBody>
                    <a:bodyPr/>
                    <a:lstStyle/>
                    <a:p>
                      <a:r>
                        <a:rPr lang="tr-TR" sz="1600" dirty="0">
                          <a:latin typeface="Times New Roman" pitchFamily="18" charset="0"/>
                          <a:cs typeface="Times New Roman" pitchFamily="18" charset="0"/>
                        </a:rPr>
                        <a:t>Kalıtsal </a:t>
                      </a:r>
                      <a:r>
                        <a:rPr lang="tr-TR" sz="1600" dirty="0" err="1">
                          <a:latin typeface="Times New Roman" pitchFamily="18" charset="0"/>
                          <a:cs typeface="Times New Roman" pitchFamily="18" charset="0"/>
                        </a:rPr>
                        <a:t>trombofili</a:t>
                      </a:r>
                      <a:r>
                        <a:rPr lang="tr-TR" sz="1600" dirty="0">
                          <a:latin typeface="Times New Roman" pitchFamily="18" charset="0"/>
                          <a:cs typeface="Times New Roman" pitchFamily="18" charset="0"/>
                        </a:rPr>
                        <a:t> nedenlerinin sıklığı ve </a:t>
                      </a:r>
                      <a:r>
                        <a:rPr lang="tr-TR" sz="1600" dirty="0" err="1">
                          <a:latin typeface="Times New Roman" pitchFamily="18" charset="0"/>
                          <a:cs typeface="Times New Roman" pitchFamily="18" charset="0"/>
                        </a:rPr>
                        <a:t>trombozla</a:t>
                      </a:r>
                      <a:r>
                        <a:rPr lang="tr-TR" sz="1600" dirty="0">
                          <a:latin typeface="Times New Roman" pitchFamily="18" charset="0"/>
                          <a:cs typeface="Times New Roman" pitchFamily="18" charset="0"/>
                        </a:rPr>
                        <a:t> ilişkisi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2078">
                <a:tc>
                  <a:txBody>
                    <a:bodyPr/>
                    <a:lstStyle/>
                    <a:p>
                      <a:r>
                        <a:rPr lang="tr-TR" sz="16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</a:t>
                      </a:r>
                      <a:r>
                        <a:rPr lang="tr-TR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Tromboz</a:t>
                      </a:r>
                      <a:r>
                        <a:rPr lang="tr-TR" sz="16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tr-TR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VTE’li</a:t>
                      </a:r>
                      <a:r>
                        <a:rPr lang="tr-TR" sz="1600" b="1" dirty="0">
                          <a:latin typeface="Times New Roman" pitchFamily="18" charset="0"/>
                          <a:cs typeface="Times New Roman" pitchFamily="18" charset="0"/>
                        </a:rPr>
                        <a:t> hastalarda       Normal</a:t>
                      </a:r>
                      <a:r>
                        <a:rPr lang="tr-TR" sz="16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toplumda </a:t>
                      </a:r>
                      <a:endParaRPr lang="tr-TR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riskinde</a:t>
                      </a:r>
                      <a:r>
                        <a:rPr lang="tr-TR" sz="16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artış            görülme sıklığı         görülme sıklığı(%)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FV </a:t>
                      </a:r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leiden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heterozigot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                 3-8X                           </a:t>
                      </a:r>
                      <a:r>
                        <a:rPr lang="tr-TR" sz="1600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25-50</a:t>
                      </a:r>
                      <a:r>
                        <a:rPr lang="tr-TR" sz="1600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  <a:r>
                        <a:rPr lang="tr-TR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FV </a:t>
                      </a:r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leiden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homozigot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lang="tr-TR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50-80X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Protrombin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20210                         3X                                6                                     2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ATIII eksikliği                              </a:t>
                      </a:r>
                      <a:r>
                        <a:rPr lang="tr-TR" sz="16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25-50X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1                                    0.02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Protein C eksikliği                        10-15X                        3                                     0.3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Protein S eksikliği                         10X                             3                                     2</a:t>
                      </a:r>
                    </a:p>
                    <a:p>
                      <a:endParaRPr lang="tr-TR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6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Disfibrinojenemi</a:t>
                      </a:r>
                      <a:r>
                        <a:rPr lang="tr-TR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Değişken                     Düşük                            Nadir</a:t>
                      </a:r>
                      <a:endParaRPr lang="tr-TR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tr-TR" sz="3200" dirty="0"/>
              <a:t>Kalıtsal </a:t>
            </a:r>
            <a:r>
              <a:rPr lang="tr-TR" sz="3200" dirty="0" err="1"/>
              <a:t>trombofili</a:t>
            </a:r>
            <a:r>
              <a:rPr lang="tr-TR" sz="3200" dirty="0"/>
              <a:t> kimlerde taranmalıdır?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>
            <a:normAutofit fontScale="55000" lnSpcReduction="20000"/>
          </a:bodyPr>
          <a:lstStyle/>
          <a:p>
            <a:r>
              <a:rPr lang="tr-TR" dirty="0"/>
              <a:t>İlk </a:t>
            </a:r>
            <a:r>
              <a:rPr lang="tr-TR" dirty="0" err="1"/>
              <a:t>idyopatik</a:t>
            </a:r>
            <a:r>
              <a:rPr lang="tr-TR" dirty="0"/>
              <a:t> </a:t>
            </a:r>
            <a:r>
              <a:rPr lang="tr-TR" dirty="0" err="1"/>
              <a:t>tromboz</a:t>
            </a:r>
            <a:r>
              <a:rPr lang="tr-TR" dirty="0"/>
              <a:t> atağını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tr-TR" dirty="0"/>
              <a:t> yaş ve öncesinde geçiren hastalar</a:t>
            </a:r>
          </a:p>
          <a:p>
            <a:endParaRPr lang="tr-TR" dirty="0"/>
          </a:p>
          <a:p>
            <a:pPr>
              <a:defRPr/>
            </a:pPr>
            <a:r>
              <a:rPr lang="tr-TR" dirty="0"/>
              <a:t>Tekrarlayan </a:t>
            </a:r>
            <a:r>
              <a:rPr lang="tr-TR" dirty="0" err="1"/>
              <a:t>idyopatik</a:t>
            </a:r>
            <a:r>
              <a:rPr lang="tr-TR" dirty="0"/>
              <a:t>/minör tetikleyici etkene bağlı VTE öyküsü olan hastalar</a:t>
            </a:r>
          </a:p>
          <a:p>
            <a:pPr>
              <a:defRPr/>
            </a:pPr>
            <a:endParaRPr lang="tr-TR" dirty="0"/>
          </a:p>
          <a:p>
            <a:pPr>
              <a:defRPr/>
            </a:pPr>
            <a:r>
              <a:rPr lang="tr-TR" dirty="0"/>
              <a:t>Açıklanamayan tekrarlayan </a:t>
            </a:r>
            <a:r>
              <a:rPr lang="tr-TR" dirty="0" err="1"/>
              <a:t>tromboz</a:t>
            </a:r>
            <a:endParaRPr lang="tr-TR" dirty="0"/>
          </a:p>
          <a:p>
            <a:pPr>
              <a:buNone/>
              <a:defRPr/>
            </a:pPr>
            <a:r>
              <a:rPr lang="tr-TR" dirty="0"/>
              <a:t> </a:t>
            </a:r>
          </a:p>
          <a:p>
            <a:pPr>
              <a:defRPr/>
            </a:pPr>
            <a:r>
              <a:rPr lang="tr-TR" dirty="0" err="1"/>
              <a:t>Atipik</a:t>
            </a:r>
            <a:r>
              <a:rPr lang="tr-TR" dirty="0"/>
              <a:t> yerlerde </a:t>
            </a:r>
            <a:r>
              <a:rPr lang="tr-TR" dirty="0" err="1"/>
              <a:t>tromboz</a:t>
            </a:r>
            <a:r>
              <a:rPr lang="tr-TR" dirty="0"/>
              <a:t> (</a:t>
            </a:r>
            <a:r>
              <a:rPr lang="tr-TR" dirty="0" err="1"/>
              <a:t>mezenter</a:t>
            </a:r>
            <a:r>
              <a:rPr lang="tr-TR" dirty="0"/>
              <a:t>, </a:t>
            </a:r>
            <a:r>
              <a:rPr lang="tr-TR" dirty="0" err="1"/>
              <a:t>portal</a:t>
            </a:r>
            <a:r>
              <a:rPr lang="tr-TR" dirty="0"/>
              <a:t> </a:t>
            </a:r>
            <a:r>
              <a:rPr lang="tr-TR" dirty="0" err="1"/>
              <a:t>ven</a:t>
            </a:r>
            <a:r>
              <a:rPr lang="tr-TR" dirty="0"/>
              <a:t>)</a:t>
            </a:r>
          </a:p>
          <a:p>
            <a:pPr>
              <a:buNone/>
              <a:defRPr/>
            </a:pPr>
            <a:r>
              <a:rPr lang="tr-TR" dirty="0"/>
              <a:t> </a:t>
            </a:r>
          </a:p>
          <a:p>
            <a:pPr>
              <a:defRPr/>
            </a:pPr>
            <a:r>
              <a:rPr lang="tr-TR" dirty="0"/>
              <a:t>Açıklanamayan </a:t>
            </a:r>
            <a:r>
              <a:rPr lang="tr-TR" dirty="0" err="1"/>
              <a:t>neonatal</a:t>
            </a:r>
            <a:r>
              <a:rPr lang="tr-TR" dirty="0"/>
              <a:t> </a:t>
            </a:r>
            <a:r>
              <a:rPr lang="tr-TR" dirty="0" err="1"/>
              <a:t>tromboz</a:t>
            </a:r>
            <a:endParaRPr lang="tr-TR" dirty="0"/>
          </a:p>
          <a:p>
            <a:pPr>
              <a:buNone/>
              <a:defRPr/>
            </a:pPr>
            <a:r>
              <a:rPr lang="tr-TR" dirty="0"/>
              <a:t> </a:t>
            </a:r>
          </a:p>
          <a:p>
            <a:pPr>
              <a:defRPr/>
            </a:pPr>
            <a:r>
              <a:rPr lang="tr-TR" dirty="0"/>
              <a:t>Gebelerde tekrarlayan </a:t>
            </a:r>
            <a:r>
              <a:rPr lang="tr-TR" dirty="0" err="1"/>
              <a:t>tromboz</a:t>
            </a:r>
            <a:r>
              <a:rPr lang="tr-TR" dirty="0"/>
              <a:t> ve sık düşük öyküsü</a:t>
            </a:r>
          </a:p>
          <a:p>
            <a:pPr>
              <a:buNone/>
              <a:defRPr/>
            </a:pPr>
            <a:r>
              <a:rPr lang="tr-TR" dirty="0"/>
              <a:t> </a:t>
            </a:r>
          </a:p>
          <a:p>
            <a:pPr>
              <a:defRPr/>
            </a:pPr>
            <a:r>
              <a:rPr lang="tr-TR" dirty="0"/>
              <a:t> Masif </a:t>
            </a:r>
            <a:r>
              <a:rPr lang="tr-TR" dirty="0" err="1"/>
              <a:t>tromboz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Tromboza</a:t>
            </a:r>
            <a:r>
              <a:rPr lang="tr-TR" dirty="0"/>
              <a:t> eğilimli ailelerden gelenler*</a:t>
            </a:r>
          </a:p>
          <a:p>
            <a:endParaRPr lang="tr-TR" dirty="0"/>
          </a:p>
          <a:p>
            <a:r>
              <a:rPr lang="tr-TR" dirty="0" err="1"/>
              <a:t>Purpura</a:t>
            </a:r>
            <a:r>
              <a:rPr lang="tr-TR" dirty="0"/>
              <a:t> </a:t>
            </a:r>
            <a:r>
              <a:rPr lang="tr-TR" dirty="0" err="1"/>
              <a:t>fulminans</a:t>
            </a:r>
            <a:r>
              <a:rPr lang="tr-TR" dirty="0"/>
              <a:t> ile başvuran çocuklar</a:t>
            </a:r>
          </a:p>
          <a:p>
            <a:endParaRPr lang="tr-TR" dirty="0"/>
          </a:p>
          <a:p>
            <a:r>
              <a:rPr lang="tr-TR" dirty="0" err="1"/>
              <a:t>Venöz</a:t>
            </a:r>
            <a:r>
              <a:rPr lang="tr-TR" dirty="0"/>
              <a:t> </a:t>
            </a:r>
            <a:r>
              <a:rPr lang="tr-TR" dirty="0" err="1"/>
              <a:t>tromboz</a:t>
            </a:r>
            <a:r>
              <a:rPr lang="tr-TR" dirty="0"/>
              <a:t> riski taşıyan gebe kadınlar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* </a:t>
            </a:r>
            <a:r>
              <a:rPr lang="tr-TR" sz="1800" dirty="0" err="1"/>
              <a:t>Tromboza</a:t>
            </a:r>
            <a:r>
              <a:rPr lang="tr-TR" sz="1800" dirty="0"/>
              <a:t> eğilimli aile: Ailede (hastanın kendisi dışında) ≥ 2 </a:t>
            </a:r>
            <a:r>
              <a:rPr lang="tr-TR" sz="1800" dirty="0" err="1"/>
              <a:t>semptomatik</a:t>
            </a:r>
            <a:r>
              <a:rPr lang="tr-TR" sz="1800" dirty="0"/>
              <a:t> VTE geçirmiş birinci derece akraba daha bulunması ve/veya hastanın ailesinde tekrarlayan </a:t>
            </a:r>
            <a:r>
              <a:rPr lang="tr-TR" sz="1800" dirty="0" err="1"/>
              <a:t>idyopatik</a:t>
            </a:r>
            <a:r>
              <a:rPr lang="tr-TR" sz="1800" dirty="0"/>
              <a:t> (tetiklenmemiş) VTE hikayesi bulunması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tr-TR" sz="2800" dirty="0"/>
              <a:t>Kalıtsal </a:t>
            </a:r>
            <a:r>
              <a:rPr lang="tr-TR" sz="2800" dirty="0" err="1"/>
              <a:t>trombofili</a:t>
            </a:r>
            <a:r>
              <a:rPr lang="tr-TR" sz="2800" dirty="0"/>
              <a:t> taraması önerilmeyen durumlar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1800" dirty="0"/>
              <a:t>-Majör geçici risk faktörü varlığı                   -PNH,HİT, DIC ile ilişkili </a:t>
            </a:r>
            <a:r>
              <a:rPr lang="tr-TR" sz="1800" dirty="0" err="1"/>
              <a:t>trombozlar</a:t>
            </a:r>
            <a:endParaRPr lang="tr-TR" sz="1800" dirty="0"/>
          </a:p>
          <a:p>
            <a:pPr>
              <a:buNone/>
            </a:pPr>
            <a:endParaRPr lang="tr-TR" sz="1800" dirty="0"/>
          </a:p>
          <a:p>
            <a:pPr>
              <a:buNone/>
            </a:pPr>
            <a:r>
              <a:rPr lang="tr-TR" sz="1800" dirty="0"/>
              <a:t>-</a:t>
            </a:r>
            <a:r>
              <a:rPr lang="tr-TR" sz="1800" dirty="0" err="1"/>
              <a:t>Retinal</a:t>
            </a:r>
            <a:r>
              <a:rPr lang="tr-TR" sz="1800" dirty="0"/>
              <a:t> </a:t>
            </a:r>
            <a:r>
              <a:rPr lang="tr-TR" sz="1800" dirty="0" err="1"/>
              <a:t>ven</a:t>
            </a:r>
            <a:r>
              <a:rPr lang="tr-TR" sz="1800" dirty="0"/>
              <a:t> tıkanıkları                                  -</a:t>
            </a:r>
            <a:r>
              <a:rPr lang="tr-TR" sz="1800" dirty="0" err="1"/>
              <a:t>Miyeloproliferatif</a:t>
            </a:r>
            <a:r>
              <a:rPr lang="tr-TR" sz="1800" dirty="0"/>
              <a:t> hastalıklar </a:t>
            </a:r>
          </a:p>
          <a:p>
            <a:endParaRPr lang="tr-TR" sz="1800" dirty="0"/>
          </a:p>
          <a:p>
            <a:pPr>
              <a:buNone/>
            </a:pPr>
            <a:r>
              <a:rPr lang="tr-TR" sz="1800" dirty="0"/>
              <a:t>-Aktif kanser                                                  -Hastanede yatan </a:t>
            </a:r>
            <a:r>
              <a:rPr lang="tr-TR" sz="1800" dirty="0" err="1"/>
              <a:t>immobil</a:t>
            </a:r>
            <a:r>
              <a:rPr lang="tr-TR" sz="1800" dirty="0"/>
              <a:t> hastalar</a:t>
            </a:r>
          </a:p>
          <a:p>
            <a:pPr>
              <a:buNone/>
            </a:pPr>
            <a:endParaRPr lang="tr-TR" sz="1800" dirty="0"/>
          </a:p>
          <a:p>
            <a:pPr>
              <a:buNone/>
            </a:pPr>
            <a:r>
              <a:rPr lang="tr-TR" sz="1800" dirty="0"/>
              <a:t>-Üst </a:t>
            </a:r>
            <a:r>
              <a:rPr lang="tr-TR" sz="1800" dirty="0" err="1"/>
              <a:t>ekstremite</a:t>
            </a:r>
            <a:r>
              <a:rPr lang="tr-TR" sz="1800" dirty="0"/>
              <a:t> </a:t>
            </a:r>
            <a:r>
              <a:rPr lang="tr-TR" sz="1800" dirty="0" err="1"/>
              <a:t>trombozları</a:t>
            </a:r>
            <a:r>
              <a:rPr lang="tr-TR" sz="1800" dirty="0"/>
              <a:t>                          </a:t>
            </a:r>
            <a:r>
              <a:rPr lang="tr-TR" sz="1800" b="1" dirty="0"/>
              <a:t>-</a:t>
            </a:r>
            <a:r>
              <a:rPr lang="tr-TR" sz="1800" dirty="0"/>
              <a:t>İlk VTE atak yaşı &gt; 60 yaş</a:t>
            </a:r>
          </a:p>
          <a:p>
            <a:pPr>
              <a:buNone/>
            </a:pPr>
            <a:endParaRPr lang="tr-TR" sz="1800" dirty="0"/>
          </a:p>
          <a:p>
            <a:pPr>
              <a:buNone/>
            </a:pPr>
            <a:r>
              <a:rPr lang="tr-TR" sz="1800" b="1" dirty="0"/>
              <a:t>-</a:t>
            </a:r>
            <a:r>
              <a:rPr lang="tr-TR" sz="1800" dirty="0"/>
              <a:t>SLE, Behçet hastalığı                                     -</a:t>
            </a:r>
            <a:r>
              <a:rPr lang="tr-TR" sz="1800" dirty="0" err="1"/>
              <a:t>Arteryel</a:t>
            </a:r>
            <a:r>
              <a:rPr lang="tr-TR" sz="1800" dirty="0"/>
              <a:t> </a:t>
            </a:r>
            <a:r>
              <a:rPr lang="tr-TR" sz="1800" dirty="0" err="1"/>
              <a:t>trombozlar</a:t>
            </a:r>
            <a:endParaRPr lang="tr-TR" sz="1800" dirty="0"/>
          </a:p>
          <a:p>
            <a:pPr>
              <a:buNone/>
            </a:pPr>
            <a:endParaRPr lang="tr-TR" sz="1800" dirty="0"/>
          </a:p>
          <a:p>
            <a:pPr>
              <a:buNone/>
            </a:pPr>
            <a:r>
              <a:rPr lang="tr-TR" sz="1800" dirty="0"/>
              <a:t>-</a:t>
            </a:r>
            <a:r>
              <a:rPr lang="tr-TR" sz="1800" dirty="0" err="1"/>
              <a:t>Kateter</a:t>
            </a:r>
            <a:r>
              <a:rPr lang="tr-TR" sz="1800" dirty="0"/>
              <a:t> ile ilişkili </a:t>
            </a:r>
            <a:r>
              <a:rPr lang="tr-TR" sz="1800" dirty="0" err="1"/>
              <a:t>trombozlar</a:t>
            </a:r>
            <a:r>
              <a:rPr lang="tr-TR" sz="1800" dirty="0"/>
              <a:t>                        -İltihabi barsak hastalığı </a:t>
            </a:r>
          </a:p>
          <a:p>
            <a:pPr>
              <a:buNone/>
            </a:pPr>
            <a:endParaRPr lang="tr-TR" sz="1800" dirty="0"/>
          </a:p>
          <a:p>
            <a:pPr>
              <a:buNone/>
            </a:pPr>
            <a:r>
              <a:rPr lang="tr-TR" sz="1800" dirty="0"/>
              <a:t>-</a:t>
            </a:r>
            <a:r>
              <a:rPr lang="tr-TR" sz="1800" dirty="0" err="1"/>
              <a:t>Serebral</a:t>
            </a:r>
            <a:r>
              <a:rPr lang="tr-TR" sz="1800" dirty="0"/>
              <a:t> </a:t>
            </a:r>
            <a:r>
              <a:rPr lang="tr-TR" sz="1800" dirty="0" err="1"/>
              <a:t>ven</a:t>
            </a:r>
            <a:r>
              <a:rPr lang="tr-TR" sz="1800" dirty="0"/>
              <a:t> </a:t>
            </a:r>
            <a:r>
              <a:rPr lang="tr-TR" sz="1800" dirty="0" err="1"/>
              <a:t>trombozları</a:t>
            </a:r>
            <a:r>
              <a:rPr lang="tr-TR" sz="1800" dirty="0"/>
              <a:t>* Karın içi </a:t>
            </a:r>
            <a:r>
              <a:rPr lang="tr-TR" sz="1800" dirty="0" err="1"/>
              <a:t>ven</a:t>
            </a:r>
            <a:r>
              <a:rPr lang="tr-TR" sz="1800" dirty="0"/>
              <a:t> </a:t>
            </a:r>
            <a:r>
              <a:rPr lang="tr-TR" sz="1800" dirty="0" err="1"/>
              <a:t>trombozları</a:t>
            </a:r>
            <a:r>
              <a:rPr lang="tr-TR" sz="1800" dirty="0"/>
              <a:t>*(tartışmalı)</a:t>
            </a:r>
          </a:p>
          <a:p>
            <a:endParaRPr lang="tr-TR" sz="1600" dirty="0"/>
          </a:p>
          <a:p>
            <a:endParaRPr lang="tr-TR" sz="1600" dirty="0"/>
          </a:p>
          <a:p>
            <a:endParaRPr lang="tr-TR" sz="1600" dirty="0"/>
          </a:p>
          <a:p>
            <a:endParaRPr lang="tr-TR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tr-TR" dirty="0"/>
              <a:t>-</a:t>
            </a:r>
            <a:r>
              <a:rPr lang="tr-TR" dirty="0" err="1"/>
              <a:t>Hemogram</a:t>
            </a:r>
            <a:r>
              <a:rPr lang="tr-TR" dirty="0"/>
              <a:t>,P.yayma</a:t>
            </a:r>
          </a:p>
          <a:p>
            <a:pPr>
              <a:buNone/>
              <a:defRPr/>
            </a:pPr>
            <a:endParaRPr lang="tr-TR" dirty="0"/>
          </a:p>
          <a:p>
            <a:pPr>
              <a:buNone/>
              <a:defRPr/>
            </a:pPr>
            <a:r>
              <a:rPr lang="tr-TR" dirty="0"/>
              <a:t>-PT, </a:t>
            </a:r>
            <a:r>
              <a:rPr lang="tr-TR" dirty="0" err="1"/>
              <a:t>aPTT</a:t>
            </a:r>
            <a:r>
              <a:rPr lang="tr-TR" dirty="0"/>
              <a:t>, </a:t>
            </a:r>
            <a:r>
              <a:rPr lang="tr-TR" dirty="0" err="1"/>
              <a:t>Trombin</a:t>
            </a:r>
            <a:r>
              <a:rPr lang="tr-TR" dirty="0"/>
              <a:t> zamanı</a:t>
            </a:r>
          </a:p>
          <a:p>
            <a:pPr>
              <a:buNone/>
              <a:defRPr/>
            </a:pPr>
            <a:endParaRPr lang="tr-TR" dirty="0"/>
          </a:p>
          <a:p>
            <a:pPr>
              <a:buNone/>
              <a:defRPr/>
            </a:pPr>
            <a:r>
              <a:rPr lang="tr-TR" dirty="0"/>
              <a:t>-Faktör V </a:t>
            </a:r>
            <a:r>
              <a:rPr lang="tr-TR" dirty="0" err="1"/>
              <a:t>Leiden</a:t>
            </a:r>
            <a:r>
              <a:rPr lang="tr-TR" dirty="0"/>
              <a:t> mutasyonu</a:t>
            </a:r>
          </a:p>
          <a:p>
            <a:pPr>
              <a:buNone/>
              <a:defRPr/>
            </a:pPr>
            <a:endParaRPr lang="tr-TR" dirty="0"/>
          </a:p>
          <a:p>
            <a:pPr>
              <a:buNone/>
              <a:defRPr/>
            </a:pPr>
            <a:r>
              <a:rPr lang="tr-TR" dirty="0"/>
              <a:t>-</a:t>
            </a:r>
            <a:r>
              <a:rPr lang="tr-TR" dirty="0" err="1"/>
              <a:t>Protrombin</a:t>
            </a:r>
            <a:r>
              <a:rPr lang="tr-TR" dirty="0"/>
              <a:t> mutasyonu </a:t>
            </a:r>
          </a:p>
          <a:p>
            <a:pPr>
              <a:buNone/>
              <a:defRPr/>
            </a:pPr>
            <a:endParaRPr lang="tr-TR" dirty="0"/>
          </a:p>
          <a:p>
            <a:pPr>
              <a:buNone/>
              <a:defRPr/>
            </a:pPr>
            <a:r>
              <a:rPr lang="tr-TR" dirty="0"/>
              <a:t>-AFAS,SLE,Behçet </a:t>
            </a:r>
            <a:r>
              <a:rPr lang="tr-TR" dirty="0" err="1"/>
              <a:t>Hast</a:t>
            </a:r>
            <a:r>
              <a:rPr lang="tr-TR" dirty="0"/>
              <a:t> vs.. açısından tetkikler…</a:t>
            </a:r>
          </a:p>
          <a:p>
            <a:pPr>
              <a:buNone/>
              <a:defRPr/>
            </a:pPr>
            <a:endParaRPr lang="tr-TR" dirty="0"/>
          </a:p>
          <a:p>
            <a:pPr>
              <a:buNone/>
              <a:defRPr/>
            </a:pPr>
            <a:r>
              <a:rPr lang="tr-TR" dirty="0"/>
              <a:t>-FVIII düzeyi,Protein C, S ve </a:t>
            </a:r>
            <a:r>
              <a:rPr lang="tr-TR" dirty="0" err="1"/>
              <a:t>Antitrombin</a:t>
            </a:r>
            <a:r>
              <a:rPr lang="tr-TR" dirty="0"/>
              <a:t> III düzeyi</a:t>
            </a:r>
          </a:p>
          <a:p>
            <a:pPr>
              <a:buNone/>
              <a:defRPr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tr-TR" dirty="0" err="1"/>
              <a:t>Antitrombin</a:t>
            </a:r>
            <a:r>
              <a:rPr lang="tr-TR" dirty="0"/>
              <a:t> III eksikliği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>
            <a:normAutofit/>
          </a:bodyPr>
          <a:lstStyle/>
          <a:p>
            <a:r>
              <a:rPr lang="tr-TR" dirty="0"/>
              <a:t>AT III,karaciğerde sentez edilen bir </a:t>
            </a:r>
            <a:r>
              <a:rPr lang="tr-TR" dirty="0" err="1"/>
              <a:t>glikoproteindir</a:t>
            </a:r>
            <a:r>
              <a:rPr lang="tr-TR" dirty="0"/>
              <a:t>.</a:t>
            </a:r>
          </a:p>
          <a:p>
            <a:r>
              <a:rPr lang="tr-TR" sz="2400" dirty="0"/>
              <a:t>AT III eksikliği </a:t>
            </a:r>
            <a:r>
              <a:rPr lang="tr-TR" sz="2400" dirty="0" err="1"/>
              <a:t>Otozomal</a:t>
            </a:r>
            <a:r>
              <a:rPr lang="tr-TR" sz="2400" dirty="0"/>
              <a:t> dominant geçiş gösterir.</a:t>
            </a:r>
            <a:r>
              <a:rPr lang="tr-TR" dirty="0"/>
              <a:t> </a:t>
            </a:r>
          </a:p>
          <a:p>
            <a:r>
              <a:rPr lang="tr-TR" dirty="0" err="1"/>
              <a:t>Trombin</a:t>
            </a:r>
            <a:r>
              <a:rPr lang="tr-TR" dirty="0"/>
              <a:t> ise Faktör IX, X, XI ve XII </a:t>
            </a:r>
            <a:r>
              <a:rPr lang="tr-TR" dirty="0" err="1"/>
              <a:t>yi</a:t>
            </a:r>
            <a:r>
              <a:rPr lang="tr-TR" dirty="0"/>
              <a:t> </a:t>
            </a:r>
            <a:r>
              <a:rPr lang="tr-TR" dirty="0" err="1"/>
              <a:t>inhibe</a:t>
            </a:r>
            <a:r>
              <a:rPr lang="tr-TR" dirty="0"/>
              <a:t> eder.</a:t>
            </a:r>
          </a:p>
          <a:p>
            <a:r>
              <a:rPr lang="tr-TR" dirty="0"/>
              <a:t>Sıklık 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1/ 2.000 -5.000 </a:t>
            </a:r>
            <a:r>
              <a:rPr lang="tr-TR" dirty="0"/>
              <a:t>arasındadır.</a:t>
            </a:r>
          </a:p>
          <a:p>
            <a:r>
              <a:rPr lang="tr-TR" dirty="0"/>
              <a:t>Geçiş </a:t>
            </a:r>
            <a:r>
              <a:rPr lang="tr-TR" dirty="0" err="1"/>
              <a:t>otozomal</a:t>
            </a:r>
            <a:r>
              <a:rPr lang="tr-TR" dirty="0"/>
              <a:t> dominanttır.</a:t>
            </a:r>
          </a:p>
          <a:p>
            <a:pPr>
              <a:defRPr/>
            </a:pP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tr-TR" sz="2400" dirty="0"/>
              <a:t> tipi vardır</a:t>
            </a:r>
          </a:p>
          <a:p>
            <a:pPr>
              <a:buNone/>
              <a:defRPr/>
            </a:pPr>
            <a:r>
              <a:rPr lang="tr-TR" sz="2400" dirty="0"/>
              <a:t>          Tip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tr-TR" sz="2400" dirty="0"/>
              <a:t>: AT III ün, miktarı az, fonksiyon bozukluğu var.</a:t>
            </a:r>
          </a:p>
          <a:p>
            <a:pPr>
              <a:buNone/>
              <a:defRPr/>
            </a:pPr>
            <a:r>
              <a:rPr lang="tr-TR" sz="2400" dirty="0"/>
              <a:t>          Tip 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r-TR" sz="2400" dirty="0"/>
              <a:t>:AT III miktarı normal ancak fonksiyon bozukluğu   </a:t>
            </a:r>
          </a:p>
          <a:p>
            <a:pPr>
              <a:buNone/>
              <a:defRPr/>
            </a:pPr>
            <a:r>
              <a:rPr lang="tr-TR" sz="2400" dirty="0"/>
              <a:t>           vardır.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Antitrombin</a:t>
            </a:r>
            <a:r>
              <a:rPr lang="tr-TR" dirty="0"/>
              <a:t> III eksikliği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>
                <a:cs typeface="Times New Roman" pitchFamily="18" charset="0"/>
              </a:rPr>
              <a:t>Trombotik</a:t>
            </a:r>
            <a:r>
              <a:rPr lang="tr-TR" sz="2400" dirty="0">
                <a:cs typeface="Times New Roman" pitchFamily="18" charset="0"/>
              </a:rPr>
              <a:t> ataklar  en sık   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20 - 30</a:t>
            </a:r>
            <a:r>
              <a:rPr lang="tr-TR" sz="2400" dirty="0">
                <a:cs typeface="Times New Roman" pitchFamily="18" charset="0"/>
              </a:rPr>
              <a:t>’ </a:t>
            </a:r>
            <a:r>
              <a:rPr lang="tr-TR" sz="2400" dirty="0" err="1">
                <a:cs typeface="Times New Roman" pitchFamily="18" charset="0"/>
              </a:rPr>
              <a:t>lu</a:t>
            </a:r>
            <a:r>
              <a:rPr lang="tr-TR" sz="2400" dirty="0">
                <a:cs typeface="Times New Roman" pitchFamily="18" charset="0"/>
              </a:rPr>
              <a:t> yaşlarda olur.</a:t>
            </a:r>
          </a:p>
          <a:p>
            <a:endParaRPr lang="tr-TR" sz="2400" dirty="0">
              <a:cs typeface="Times New Roman" pitchFamily="18" charset="0"/>
            </a:endParaRPr>
          </a:p>
          <a:p>
            <a:r>
              <a:rPr lang="tr-TR" sz="2400" dirty="0">
                <a:cs typeface="Times New Roman" pitchFamily="18" charset="0"/>
              </a:rPr>
              <a:t>AT III eksikliğinde </a:t>
            </a:r>
            <a:r>
              <a:rPr lang="tr-TR" sz="2400" dirty="0" err="1">
                <a:cs typeface="Times New Roman" pitchFamily="18" charset="0"/>
              </a:rPr>
              <a:t>tromboz</a:t>
            </a:r>
            <a:r>
              <a:rPr lang="tr-TR" sz="2400" dirty="0">
                <a:cs typeface="Times New Roman" pitchFamily="18" charset="0"/>
              </a:rPr>
              <a:t> gelişme riski normal popülasyona göre 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25-50</a:t>
            </a:r>
            <a:r>
              <a:rPr lang="tr-TR" sz="2400" dirty="0">
                <a:cs typeface="Times New Roman" pitchFamily="18" charset="0"/>
              </a:rPr>
              <a:t> kat artar.</a:t>
            </a:r>
          </a:p>
          <a:p>
            <a:endParaRPr lang="tr-TR" sz="2400" dirty="0">
              <a:cs typeface="Times New Roman" pitchFamily="18" charset="0"/>
            </a:endParaRPr>
          </a:p>
          <a:p>
            <a:r>
              <a:rPr lang="tr-TR" sz="2400" dirty="0">
                <a:cs typeface="Times New Roman" pitchFamily="18" charset="0"/>
              </a:rPr>
              <a:t> Tanı,  AT III’ ün düşük fonksiyonel düzeyi ile konur.</a:t>
            </a:r>
            <a:endParaRPr lang="tr-TR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tr-TR" dirty="0"/>
              <a:t>Protein C ve S eksikliği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imes New Roman" pitchFamily="18" charset="0"/>
                <a:cs typeface="Times New Roman" pitchFamily="18" charset="0"/>
              </a:rPr>
              <a:t>Trombin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Trombomodülin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ile birleşir (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endotel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					↓</a:t>
            </a:r>
          </a:p>
          <a:p>
            <a:pPr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			Protein C 		  Aktive protein C</a:t>
            </a: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tr-TR" sz="2400" dirty="0" err="1">
                <a:latin typeface="Times New Roman" pitchFamily="18" charset="0"/>
                <a:cs typeface="Times New Roman" pitchFamily="18" charset="0"/>
              </a:rPr>
              <a:t>FVa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sz="2400" dirty="0" err="1">
                <a:latin typeface="Times New Roman" pitchFamily="18" charset="0"/>
                <a:cs typeface="Times New Roman" pitchFamily="18" charset="0"/>
              </a:rPr>
              <a:t>FVIIIa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>
                <a:latin typeface="Times New Roman" pitchFamily="18" charset="0"/>
                <a:cs typeface="Times New Roman" pitchFamily="18" charset="0"/>
              </a:rPr>
              <a:t>yı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>
                <a:latin typeface="Times New Roman" pitchFamily="18" charset="0"/>
                <a:cs typeface="Times New Roman" pitchFamily="18" charset="0"/>
              </a:rPr>
              <a:t>inhibe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 eder.</a:t>
            </a:r>
          </a:p>
        </p:txBody>
      </p:sp>
      <p:sp>
        <p:nvSpPr>
          <p:cNvPr id="10" name="9 Sağ Ok"/>
          <p:cNvSpPr/>
          <p:nvPr/>
        </p:nvSpPr>
        <p:spPr>
          <a:xfrm>
            <a:off x="3886200" y="3124200"/>
            <a:ext cx="1219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Aşağı Ok"/>
          <p:cNvSpPr/>
          <p:nvPr/>
        </p:nvSpPr>
        <p:spPr>
          <a:xfrm>
            <a:off x="6248400" y="3429000"/>
            <a:ext cx="762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Metin kutusu"/>
          <p:cNvSpPr txBox="1"/>
          <p:nvPr/>
        </p:nvSpPr>
        <p:spPr>
          <a:xfrm>
            <a:off x="5486400" y="3733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Protein S </a:t>
            </a:r>
            <a:r>
              <a:rPr lang="tr-TR" dirty="0" err="1"/>
              <a:t>Kofaktör</a:t>
            </a:r>
            <a:endParaRPr lang="tr-T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tr-TR" dirty="0"/>
              <a:t>Protein C ve S eksikliği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400" dirty="0"/>
              <a:t>Protein C ve S ; K vitaminine bağlı olarak karaciğerde sentez edilir.</a:t>
            </a:r>
          </a:p>
          <a:p>
            <a:endParaRPr lang="tr-TR" sz="2400" dirty="0"/>
          </a:p>
          <a:p>
            <a:r>
              <a:rPr lang="tr-TR" sz="2400" dirty="0"/>
              <a:t>Normalde </a:t>
            </a:r>
            <a:r>
              <a:rPr lang="tr-TR" sz="2400" dirty="0" err="1"/>
              <a:t>koagülasyon</a:t>
            </a:r>
            <a:r>
              <a:rPr lang="tr-TR" sz="2400" dirty="0"/>
              <a:t> </a:t>
            </a:r>
            <a:r>
              <a:rPr lang="tr-TR" sz="2400" dirty="0" err="1"/>
              <a:t>kaskadında</a:t>
            </a:r>
            <a:r>
              <a:rPr lang="tr-TR" sz="2400" dirty="0"/>
              <a:t> 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F 5 </a:t>
            </a:r>
            <a:r>
              <a:rPr lang="tr-TR" sz="2400" dirty="0"/>
              <a:t>ve F8 i </a:t>
            </a:r>
            <a:r>
              <a:rPr lang="tr-TR" sz="2400" dirty="0" err="1"/>
              <a:t>inhibe</a:t>
            </a:r>
            <a:r>
              <a:rPr lang="tr-TR" sz="2400" dirty="0"/>
              <a:t> ederek aşırı </a:t>
            </a:r>
            <a:r>
              <a:rPr lang="tr-TR" sz="2400" dirty="0" err="1"/>
              <a:t>koaglasyonu</a:t>
            </a:r>
            <a:r>
              <a:rPr lang="tr-TR" sz="2400" dirty="0"/>
              <a:t> önler.</a:t>
            </a:r>
          </a:p>
          <a:p>
            <a:endParaRPr lang="tr-TR" sz="2400" dirty="0"/>
          </a:p>
          <a:p>
            <a:r>
              <a:rPr lang="tr-TR" sz="2400" dirty="0"/>
              <a:t>Eksikliğinde ise </a:t>
            </a:r>
            <a:r>
              <a:rPr lang="tr-TR" sz="2400" dirty="0" err="1"/>
              <a:t>prokoagülan</a:t>
            </a:r>
            <a:r>
              <a:rPr lang="tr-TR" sz="2400" dirty="0"/>
              <a:t> durum ortaya çıkar.</a:t>
            </a:r>
          </a:p>
          <a:p>
            <a:endParaRPr lang="tr-TR" sz="2400" dirty="0"/>
          </a:p>
          <a:p>
            <a:r>
              <a:rPr lang="tr-TR" sz="2400" dirty="0"/>
              <a:t>Protein C ve S eksikliği </a:t>
            </a:r>
            <a:r>
              <a:rPr lang="tr-TR" sz="2400" dirty="0" err="1"/>
              <a:t>Otozomal</a:t>
            </a:r>
            <a:r>
              <a:rPr lang="tr-TR" sz="2400" dirty="0"/>
              <a:t> </a:t>
            </a:r>
            <a:r>
              <a:rPr lang="tr-TR" sz="2400" dirty="0" err="1"/>
              <a:t>dominat</a:t>
            </a:r>
            <a:r>
              <a:rPr lang="tr-TR" sz="2400" dirty="0"/>
              <a:t> geçiş gösterir.</a:t>
            </a:r>
          </a:p>
          <a:p>
            <a:endParaRPr lang="tr-TR" dirty="0"/>
          </a:p>
          <a:p>
            <a:r>
              <a:rPr lang="tr-TR" dirty="0"/>
              <a:t>İlk VT atağı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10-50</a:t>
            </a:r>
            <a:r>
              <a:rPr lang="tr-TR" dirty="0"/>
              <a:t> yaş arasında görülür.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tr-TR" dirty="0"/>
              <a:t>Protein C ve S eksikliği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Protein C eksikliği bulunan hastalarda oral </a:t>
            </a:r>
            <a:r>
              <a:rPr lang="tr-TR" dirty="0" err="1"/>
              <a:t>antikogülan</a:t>
            </a:r>
            <a:r>
              <a:rPr lang="tr-TR" dirty="0"/>
              <a:t>(</a:t>
            </a:r>
            <a:r>
              <a:rPr lang="tr-TR" dirty="0" err="1"/>
              <a:t>vit</a:t>
            </a:r>
            <a:r>
              <a:rPr lang="tr-TR" dirty="0"/>
              <a:t> k </a:t>
            </a:r>
            <a:r>
              <a:rPr lang="tr-TR" dirty="0" err="1"/>
              <a:t>bagımlı</a:t>
            </a:r>
            <a:r>
              <a:rPr lang="tr-TR" dirty="0"/>
              <a:t> faktör </a:t>
            </a:r>
            <a:r>
              <a:rPr lang="tr-TR" dirty="0" err="1"/>
              <a:t>inh</a:t>
            </a:r>
            <a:r>
              <a:rPr lang="tr-TR" dirty="0"/>
              <a:t>) kullanımına bağlı deri nekrozu görülebilir.</a:t>
            </a:r>
          </a:p>
          <a:p>
            <a:pPr>
              <a:defRPr/>
            </a:pPr>
            <a:endParaRPr lang="tr-TR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tr-TR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r-TR" sz="2800" dirty="0"/>
              <a:t> tipi vardır</a:t>
            </a:r>
          </a:p>
          <a:p>
            <a:pPr>
              <a:buNone/>
              <a:defRPr/>
            </a:pPr>
            <a:r>
              <a:rPr lang="tr-TR" sz="2800" dirty="0"/>
              <a:t>          Tip</a:t>
            </a:r>
            <a:r>
              <a:rPr lang="tr-TR" sz="2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tr-TR" sz="2800" dirty="0"/>
              <a:t>: Sentezde azalma</a:t>
            </a:r>
          </a:p>
          <a:p>
            <a:pPr>
              <a:buNone/>
              <a:defRPr/>
            </a:pPr>
            <a:r>
              <a:rPr lang="tr-TR" sz="2800" dirty="0"/>
              <a:t>          Tip </a:t>
            </a:r>
            <a:r>
              <a:rPr lang="tr-TR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r-TR" sz="2800" dirty="0"/>
              <a:t>: Anormal sentez,fonksiyon bozukluğu   </a:t>
            </a:r>
          </a:p>
          <a:p>
            <a:pPr>
              <a:buNone/>
              <a:defRPr/>
            </a:pPr>
            <a:r>
              <a:rPr lang="tr-TR" sz="2800" dirty="0"/>
              <a:t>           vardır.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Trombofili</a:t>
            </a:r>
            <a:r>
              <a:rPr lang="tr-TR" dirty="0"/>
              <a:t> Tanım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Tromboz</a:t>
            </a:r>
            <a:r>
              <a:rPr lang="tr-TR" dirty="0"/>
              <a:t> gelişimine eğilim olarak tanımlanır.</a:t>
            </a:r>
          </a:p>
          <a:p>
            <a:pPr>
              <a:buNone/>
              <a:defRPr/>
            </a:pPr>
            <a:r>
              <a:rPr lang="tr-TR" dirty="0">
                <a:solidFill>
                  <a:srgbClr val="FF0000"/>
                </a:solidFill>
              </a:rPr>
              <a:t>               </a:t>
            </a:r>
            <a:r>
              <a:rPr lang="tr-TR" dirty="0" err="1">
                <a:solidFill>
                  <a:srgbClr val="FF0000"/>
                </a:solidFill>
              </a:rPr>
              <a:t>Tromboz</a:t>
            </a:r>
            <a:r>
              <a:rPr lang="tr-TR" dirty="0"/>
              <a:t> </a:t>
            </a:r>
            <a:r>
              <a:rPr lang="tr-TR" dirty="0" err="1"/>
              <a:t>patogenezi</a:t>
            </a:r>
            <a:r>
              <a:rPr lang="tr-TR" dirty="0"/>
              <a:t> (</a:t>
            </a:r>
            <a:r>
              <a:rPr lang="tr-TR" dirty="0" err="1"/>
              <a:t>Virchow</a:t>
            </a:r>
            <a:r>
              <a:rPr lang="tr-TR" dirty="0"/>
              <a:t> </a:t>
            </a:r>
            <a:r>
              <a:rPr lang="tr-TR" dirty="0" err="1"/>
              <a:t>triadı</a:t>
            </a:r>
            <a:r>
              <a:rPr lang="tr-TR" dirty="0"/>
              <a:t>)</a:t>
            </a:r>
          </a:p>
          <a:p>
            <a:pPr>
              <a:buNone/>
              <a:defRPr/>
            </a:pPr>
            <a:r>
              <a:rPr lang="tr-TR" dirty="0"/>
              <a:t>          </a:t>
            </a:r>
          </a:p>
          <a:p>
            <a:pPr>
              <a:buNone/>
              <a:defRPr/>
            </a:pPr>
            <a:r>
              <a:rPr lang="tr-TR" sz="2800" dirty="0"/>
              <a:t>                     -Kan akımında </a:t>
            </a:r>
            <a:r>
              <a:rPr lang="tr-TR" sz="2800" dirty="0" err="1"/>
              <a:t>staz</a:t>
            </a:r>
            <a:endParaRPr lang="tr-TR" sz="2800" dirty="0"/>
          </a:p>
          <a:p>
            <a:pPr>
              <a:buNone/>
              <a:defRPr/>
            </a:pPr>
            <a:r>
              <a:rPr lang="tr-TR" sz="2800" dirty="0"/>
              <a:t>                     -Damar duvarında hasar</a:t>
            </a:r>
          </a:p>
          <a:p>
            <a:pPr>
              <a:buNone/>
              <a:defRPr/>
            </a:pPr>
            <a:r>
              <a:rPr lang="tr-TR" sz="2800" dirty="0"/>
              <a:t>                     -Dolaşan kandaki anormallikler</a:t>
            </a:r>
          </a:p>
          <a:p>
            <a:endParaRPr lang="tr-TR" dirty="0"/>
          </a:p>
          <a:p>
            <a:r>
              <a:rPr lang="tr-TR" dirty="0" err="1"/>
              <a:t>Tromboz</a:t>
            </a:r>
            <a:r>
              <a:rPr lang="tr-TR" dirty="0"/>
              <a:t>(</a:t>
            </a:r>
            <a:r>
              <a:rPr lang="tr-TR" dirty="0" err="1"/>
              <a:t>trombüs</a:t>
            </a:r>
            <a:r>
              <a:rPr lang="tr-TR" dirty="0"/>
              <a:t>),damar lümeni içinde fibrin ve kan hücrelerinin birikimi ile oluşmuş patolojik bir kütledir.</a:t>
            </a:r>
          </a:p>
          <a:p>
            <a:endParaRPr lang="tr-TR" dirty="0"/>
          </a:p>
        </p:txBody>
      </p:sp>
      <p:sp>
        <p:nvSpPr>
          <p:cNvPr id="4" name="3 Aşağı Ok"/>
          <p:cNvSpPr/>
          <p:nvPr/>
        </p:nvSpPr>
        <p:spPr>
          <a:xfrm>
            <a:off x="3657600" y="28956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33400"/>
          </a:xfrm>
        </p:spPr>
        <p:txBody>
          <a:bodyPr>
            <a:normAutofit fontScale="90000"/>
          </a:bodyPr>
          <a:lstStyle/>
          <a:p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sz="3600" b="1" dirty="0"/>
            </a:br>
            <a:br>
              <a:rPr lang="tr-TR" b="1" dirty="0"/>
            </a:br>
            <a:r>
              <a:rPr lang="tr-TR" sz="5400" dirty="0"/>
              <a:t> </a:t>
            </a:r>
            <a:r>
              <a:rPr lang="tr-TR" sz="3100" dirty="0"/>
              <a:t>Aktive protein C rezistansı (Faktör V </a:t>
            </a:r>
            <a:r>
              <a:rPr lang="tr-TR" sz="3100" dirty="0" err="1"/>
              <a:t>Leiden</a:t>
            </a:r>
            <a:r>
              <a:rPr lang="tr-TR" sz="3100" dirty="0"/>
              <a:t> mutasyonu)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tr-TR" dirty="0"/>
              <a:t>Kalıtsal </a:t>
            </a:r>
            <a:r>
              <a:rPr lang="tr-TR" dirty="0" err="1"/>
              <a:t>trombofilinin</a:t>
            </a:r>
            <a:r>
              <a:rPr lang="tr-TR" dirty="0"/>
              <a:t> en sık görülen nedenidir.</a:t>
            </a:r>
          </a:p>
          <a:p>
            <a:pPr>
              <a:buFont typeface="Arial" pitchFamily="34" charset="0"/>
              <a:buChar char="•"/>
              <a:defRPr/>
            </a:pPr>
            <a:endParaRPr lang="tr-TR" sz="2400" dirty="0"/>
          </a:p>
          <a:p>
            <a:pPr>
              <a:buFont typeface="Arial" pitchFamily="34" charset="0"/>
              <a:buChar char="•"/>
              <a:defRPr/>
            </a:pPr>
            <a:r>
              <a:rPr lang="tr-TR" sz="2400" dirty="0"/>
              <a:t>Faktör  V geninde nokta  mutasyon sonucunda, protein C </a:t>
            </a:r>
            <a:r>
              <a:rPr lang="tr-TR" sz="2400" dirty="0" err="1"/>
              <a:t>nin</a:t>
            </a:r>
            <a:r>
              <a:rPr lang="tr-TR" sz="2400" dirty="0"/>
              <a:t> F V i </a:t>
            </a:r>
            <a:r>
              <a:rPr lang="tr-TR" sz="2400" dirty="0" err="1"/>
              <a:t>proteolize</a:t>
            </a:r>
            <a:r>
              <a:rPr lang="tr-TR" sz="2400" dirty="0"/>
              <a:t> edici etkisine  karşı direnç gelişir.Faktör V </a:t>
            </a:r>
            <a:r>
              <a:rPr lang="tr-TR" sz="2400" dirty="0" err="1"/>
              <a:t>inhibe</a:t>
            </a:r>
            <a:r>
              <a:rPr lang="tr-TR" sz="2400" dirty="0"/>
              <a:t> edilemez </a:t>
            </a:r>
            <a:r>
              <a:rPr lang="tr-TR" dirty="0"/>
              <a:t>ve </a:t>
            </a:r>
            <a:r>
              <a:rPr lang="tr-TR" dirty="0" err="1"/>
              <a:t>prokoagulan</a:t>
            </a:r>
            <a:r>
              <a:rPr lang="tr-TR" dirty="0"/>
              <a:t> aktivite oluşur.</a:t>
            </a:r>
          </a:p>
          <a:p>
            <a:pPr>
              <a:buFont typeface="Arial" pitchFamily="34" charset="0"/>
              <a:buChar char="•"/>
              <a:defRPr/>
            </a:pPr>
            <a:endParaRPr lang="tr-TR" dirty="0"/>
          </a:p>
          <a:p>
            <a:pPr>
              <a:buFont typeface="Arial" pitchFamily="34" charset="0"/>
              <a:buChar char="•"/>
              <a:defRPr/>
            </a:pPr>
            <a:r>
              <a:rPr lang="tr-TR" dirty="0"/>
              <a:t>APC rezistansı ilk kez VT geçirenlerin %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tr-TR" dirty="0"/>
              <a:t>’sinde ve ailesel yatkınlığı olanların %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tr-TR" dirty="0"/>
              <a:t>’sinde saptanmıştır.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tr-TR" dirty="0" err="1"/>
              <a:t>Tromboz</a:t>
            </a:r>
            <a:r>
              <a:rPr lang="tr-TR" dirty="0"/>
              <a:t> riski </a:t>
            </a:r>
            <a:r>
              <a:rPr lang="tr-TR" dirty="0" err="1"/>
              <a:t>heterozigot</a:t>
            </a:r>
            <a:r>
              <a:rPr lang="tr-TR" dirty="0"/>
              <a:t> mutasyonda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3-8</a:t>
            </a:r>
            <a:r>
              <a:rPr lang="tr-TR" dirty="0"/>
              <a:t> kat, </a:t>
            </a:r>
            <a:r>
              <a:rPr lang="tr-TR" dirty="0" err="1"/>
              <a:t>homozigot</a:t>
            </a:r>
            <a:r>
              <a:rPr lang="tr-TR" dirty="0"/>
              <a:t> mutasyonda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50-80</a:t>
            </a:r>
            <a:r>
              <a:rPr lang="tr-TR" dirty="0"/>
              <a:t> kat artmıştır.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err="1"/>
              <a:t>Protrombin</a:t>
            </a:r>
            <a:r>
              <a:rPr lang="tr-TR" sz="4000" dirty="0"/>
              <a:t> gen mutasyonu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  <a:p>
            <a:r>
              <a:rPr lang="tr-TR" dirty="0" err="1"/>
              <a:t>Protrombin</a:t>
            </a:r>
            <a:r>
              <a:rPr lang="tr-TR" dirty="0"/>
              <a:t> geninde nokta mutasyonu sonucu </a:t>
            </a:r>
            <a:r>
              <a:rPr lang="tr-TR" dirty="0" err="1"/>
              <a:t>protrombin</a:t>
            </a:r>
            <a:r>
              <a:rPr lang="tr-TR" dirty="0"/>
              <a:t> düzey artar ve </a:t>
            </a:r>
            <a:r>
              <a:rPr lang="tr-TR" dirty="0" err="1"/>
              <a:t>prokoagülan</a:t>
            </a:r>
            <a:r>
              <a:rPr lang="tr-TR" dirty="0"/>
              <a:t> durum meydana gelir.</a:t>
            </a:r>
          </a:p>
          <a:p>
            <a:r>
              <a:rPr lang="tr-TR" dirty="0" err="1"/>
              <a:t>Otozomal</a:t>
            </a:r>
            <a:r>
              <a:rPr lang="tr-TR" dirty="0"/>
              <a:t> dominant kalıtım gösterir.</a:t>
            </a:r>
          </a:p>
          <a:p>
            <a:endParaRPr lang="tr-TR" dirty="0"/>
          </a:p>
          <a:p>
            <a:r>
              <a:rPr lang="tr-TR" dirty="0" err="1"/>
              <a:t>Venöz</a:t>
            </a:r>
            <a:r>
              <a:rPr lang="tr-TR" dirty="0"/>
              <a:t> </a:t>
            </a:r>
            <a:r>
              <a:rPr lang="tr-TR" dirty="0" err="1"/>
              <a:t>tromboz</a:t>
            </a:r>
            <a:r>
              <a:rPr lang="tr-TR" dirty="0"/>
              <a:t> riski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tr-TR" dirty="0"/>
              <a:t>kat artmıştır.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r>
              <a:rPr lang="tr-TR" sz="4000" dirty="0" err="1"/>
              <a:t>Hiperhomosistinemi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>
            <a:normAutofit/>
          </a:bodyPr>
          <a:lstStyle/>
          <a:p>
            <a:r>
              <a:rPr lang="tr-TR" dirty="0" err="1"/>
              <a:t>Edinsel</a:t>
            </a:r>
            <a:r>
              <a:rPr lang="tr-TR" dirty="0"/>
              <a:t> ve kalıtsal nedenlerle ortaya çıkabilir. </a:t>
            </a:r>
          </a:p>
          <a:p>
            <a:endParaRPr lang="tr-TR" dirty="0"/>
          </a:p>
          <a:p>
            <a:r>
              <a:rPr lang="tr-TR" dirty="0"/>
              <a:t>Vitamin B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12 (+B6 ve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folat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tr-TR" dirty="0"/>
              <a:t> eksikliğinde </a:t>
            </a:r>
            <a:r>
              <a:rPr lang="tr-TR" dirty="0" err="1"/>
              <a:t>homosistein</a:t>
            </a:r>
            <a:r>
              <a:rPr lang="tr-TR" dirty="0">
                <a:sym typeface="Wingdings" pitchFamily="2" charset="2"/>
              </a:rPr>
              <a:t></a:t>
            </a:r>
            <a:r>
              <a:rPr lang="tr-TR" dirty="0" err="1">
                <a:sym typeface="Wingdings" pitchFamily="2" charset="2"/>
              </a:rPr>
              <a:t>metionin</a:t>
            </a:r>
            <a:r>
              <a:rPr lang="tr-TR" dirty="0">
                <a:sym typeface="Wingdings" pitchFamily="2" charset="2"/>
              </a:rPr>
              <a:t> dönüşümü gerçekleşemez ve </a:t>
            </a:r>
            <a:r>
              <a:rPr lang="tr-TR" dirty="0" err="1"/>
              <a:t>homosistein</a:t>
            </a:r>
            <a:r>
              <a:rPr lang="tr-TR" dirty="0"/>
              <a:t> birikimi olur.(</a:t>
            </a:r>
            <a:r>
              <a:rPr lang="tr-TR" dirty="0" err="1"/>
              <a:t>Kby</a:t>
            </a:r>
            <a:r>
              <a:rPr lang="tr-TR" dirty="0"/>
              <a:t>,</a:t>
            </a:r>
            <a:r>
              <a:rPr lang="tr-TR" dirty="0" err="1"/>
              <a:t>Mtx</a:t>
            </a:r>
            <a:r>
              <a:rPr lang="tr-TR" dirty="0"/>
              <a:t>,Kanser,</a:t>
            </a:r>
            <a:r>
              <a:rPr lang="tr-TR" dirty="0" err="1"/>
              <a:t>Hipotiroidi</a:t>
            </a:r>
            <a:r>
              <a:rPr lang="tr-TR" dirty="0"/>
              <a:t>)</a:t>
            </a:r>
          </a:p>
          <a:p>
            <a:endParaRPr lang="tr-TR" dirty="0"/>
          </a:p>
          <a:p>
            <a:r>
              <a:rPr lang="tr-TR" dirty="0"/>
              <a:t>Kalıtsal olarak MTHFR mutasyonu sonucunda da </a:t>
            </a:r>
            <a:r>
              <a:rPr lang="tr-TR" dirty="0" err="1"/>
              <a:t>homosistein</a:t>
            </a:r>
            <a:r>
              <a:rPr lang="tr-TR" dirty="0"/>
              <a:t> düzeyinde artış olur.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>
            <a:normAutofit/>
          </a:bodyPr>
          <a:lstStyle/>
          <a:p>
            <a:r>
              <a:rPr lang="tr-TR" sz="4000" dirty="0" err="1"/>
              <a:t>Hiperhomosistinemi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err="1"/>
              <a:t>Hiperhomosisteineminin</a:t>
            </a:r>
            <a:r>
              <a:rPr lang="tr-TR" dirty="0"/>
              <a:t> en sık sebebi MTHFR gen </a:t>
            </a:r>
          </a:p>
          <a:p>
            <a:pPr>
              <a:buNone/>
            </a:pPr>
            <a:r>
              <a:rPr lang="tr-TR" dirty="0"/>
              <a:t>     mutasyonlarıdır. </a:t>
            </a:r>
          </a:p>
          <a:p>
            <a:endParaRPr lang="tr-TR" dirty="0"/>
          </a:p>
          <a:p>
            <a:r>
              <a:rPr lang="tr-TR" dirty="0"/>
              <a:t>MTHFR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C677T</a:t>
            </a:r>
            <a:r>
              <a:rPr lang="tr-TR" dirty="0"/>
              <a:t> </a:t>
            </a:r>
            <a:r>
              <a:rPr lang="tr-TR" dirty="0" err="1"/>
              <a:t>polimorfizmi</a:t>
            </a:r>
            <a:r>
              <a:rPr lang="tr-TR" dirty="0"/>
              <a:t> toplumda sık görülmektedir. </a:t>
            </a:r>
          </a:p>
          <a:p>
            <a:pPr>
              <a:buNone/>
            </a:pPr>
            <a:r>
              <a:rPr lang="tr-TR" dirty="0"/>
              <a:t>     Türkiye’de yapılan tarama çalışmaları toplumda </a:t>
            </a:r>
            <a:r>
              <a:rPr lang="tr-TR" dirty="0" err="1"/>
              <a:t>homozigot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C677T </a:t>
            </a:r>
            <a:r>
              <a:rPr lang="tr-TR" dirty="0"/>
              <a:t>sıklığının %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tr-TR" dirty="0"/>
              <a:t>, </a:t>
            </a:r>
            <a:r>
              <a:rPr lang="tr-TR" dirty="0" err="1"/>
              <a:t>heterozigot</a:t>
            </a:r>
            <a:r>
              <a:rPr lang="tr-TR" dirty="0"/>
              <a:t> sıklığının ise %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tr-TR" dirty="0"/>
              <a:t>civarında olduğunu </a:t>
            </a:r>
          </a:p>
          <a:p>
            <a:pPr>
              <a:buNone/>
            </a:pPr>
            <a:r>
              <a:rPr lang="tr-TR" dirty="0"/>
              <a:t>     göstermiştir. </a:t>
            </a:r>
          </a:p>
          <a:p>
            <a:endParaRPr lang="tr-TR" dirty="0"/>
          </a:p>
          <a:p>
            <a:r>
              <a:rPr lang="tr-TR" dirty="0"/>
              <a:t>MTHFR gen mutasyonları ve </a:t>
            </a:r>
            <a:r>
              <a:rPr lang="tr-TR" dirty="0" err="1"/>
              <a:t>hiperhomosisteinemi</a:t>
            </a:r>
            <a:r>
              <a:rPr lang="tr-TR" dirty="0"/>
              <a:t> ile </a:t>
            </a:r>
            <a:r>
              <a:rPr lang="tr-TR" dirty="0" err="1"/>
              <a:t>venöz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dirty="0" err="1"/>
              <a:t>tromboemboli</a:t>
            </a:r>
            <a:r>
              <a:rPr lang="tr-TR" dirty="0"/>
              <a:t> ve gebelik komplikasyonları arasında bir ilişki </a:t>
            </a:r>
          </a:p>
          <a:p>
            <a:pPr>
              <a:buNone/>
            </a:pPr>
            <a:r>
              <a:rPr lang="tr-TR" dirty="0"/>
              <a:t>     bulunmamıştır. </a:t>
            </a:r>
          </a:p>
          <a:p>
            <a:endParaRPr lang="tr-TR" dirty="0"/>
          </a:p>
          <a:p>
            <a:r>
              <a:rPr lang="tr-TR" dirty="0"/>
              <a:t>Bu nedenle </a:t>
            </a:r>
            <a:r>
              <a:rPr lang="es-ES" dirty="0" err="1"/>
              <a:t>trombofili</a:t>
            </a:r>
            <a:r>
              <a:rPr lang="es-ES" dirty="0"/>
              <a:t> </a:t>
            </a:r>
            <a:r>
              <a:rPr lang="es-ES" dirty="0" err="1"/>
              <a:t>taramasında</a:t>
            </a:r>
            <a:r>
              <a:rPr lang="es-ES" dirty="0"/>
              <a:t> MTHFR gen </a:t>
            </a:r>
            <a:r>
              <a:rPr lang="es-ES" dirty="0" err="1"/>
              <a:t>mutasyonları</a:t>
            </a:r>
            <a:r>
              <a:rPr lang="es-ES" dirty="0"/>
              <a:t> ve </a:t>
            </a:r>
            <a:r>
              <a:rPr lang="es-ES" dirty="0" err="1"/>
              <a:t>açlık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dirty="0" err="1"/>
              <a:t>homosistein</a:t>
            </a:r>
            <a:r>
              <a:rPr lang="tr-TR" dirty="0"/>
              <a:t> düzeylerine bakılması önerilmemektedir.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/>
          <a:lstStyle/>
          <a:p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 err="1"/>
              <a:t>Heparin</a:t>
            </a:r>
            <a:r>
              <a:rPr lang="tr-TR" sz="2000" dirty="0"/>
              <a:t>,DMAH</a:t>
            </a:r>
          </a:p>
          <a:p>
            <a:endParaRPr lang="tr-TR" sz="2000" dirty="0"/>
          </a:p>
          <a:p>
            <a:r>
              <a:rPr lang="tr-TR" sz="2000" dirty="0"/>
              <a:t>Oral </a:t>
            </a:r>
            <a:r>
              <a:rPr lang="tr-TR" sz="2000" dirty="0" err="1"/>
              <a:t>antikogülanlar</a:t>
            </a:r>
            <a:r>
              <a:rPr lang="tr-TR" sz="2000" dirty="0"/>
              <a:t>(</a:t>
            </a:r>
            <a:r>
              <a:rPr lang="tr-TR" sz="2000" dirty="0" err="1"/>
              <a:t>warfarin</a:t>
            </a:r>
            <a:r>
              <a:rPr lang="tr-TR" sz="2000" dirty="0"/>
              <a:t>)</a:t>
            </a:r>
          </a:p>
          <a:p>
            <a:endParaRPr lang="tr-TR" sz="2000" dirty="0"/>
          </a:p>
          <a:p>
            <a:r>
              <a:rPr lang="tr-TR" sz="2000" dirty="0"/>
              <a:t>YOAK(</a:t>
            </a:r>
            <a:r>
              <a:rPr lang="tr-TR" sz="2000" dirty="0" err="1"/>
              <a:t>FXa</a:t>
            </a:r>
            <a:r>
              <a:rPr lang="tr-TR" sz="2000" dirty="0"/>
              <a:t> inhibitörleri,Direk </a:t>
            </a:r>
            <a:r>
              <a:rPr lang="tr-TR" sz="2000" dirty="0" err="1"/>
              <a:t>Trombin</a:t>
            </a:r>
            <a:r>
              <a:rPr lang="tr-TR" sz="2000" dirty="0"/>
              <a:t> inhibitörleri)</a:t>
            </a:r>
          </a:p>
          <a:p>
            <a:endParaRPr lang="tr-TR" sz="2000" dirty="0"/>
          </a:p>
          <a:p>
            <a:r>
              <a:rPr lang="tr-TR" sz="2000" dirty="0" err="1"/>
              <a:t>Fibrinolitik</a:t>
            </a:r>
            <a:r>
              <a:rPr lang="tr-TR" sz="2000" dirty="0"/>
              <a:t> ajanlar(</a:t>
            </a:r>
            <a:r>
              <a:rPr lang="tr-TR" sz="2000" dirty="0" err="1"/>
              <a:t>Streptokinaz</a:t>
            </a:r>
            <a:r>
              <a:rPr lang="tr-TR" sz="2000" dirty="0"/>
              <a:t>, </a:t>
            </a:r>
            <a:r>
              <a:rPr lang="tr-TR" sz="2000" dirty="0" err="1"/>
              <a:t>Ürokinaz</a:t>
            </a:r>
            <a:r>
              <a:rPr lang="tr-TR" sz="2000" dirty="0"/>
              <a:t>, TPA)</a:t>
            </a:r>
          </a:p>
          <a:p>
            <a:endParaRPr lang="tr-TR" sz="2000" dirty="0"/>
          </a:p>
          <a:p>
            <a:r>
              <a:rPr lang="tr-TR" sz="2000" dirty="0" err="1"/>
              <a:t>Antiagreganlar</a:t>
            </a:r>
            <a:r>
              <a:rPr lang="tr-TR" sz="2000" dirty="0"/>
              <a:t>(ASA,</a:t>
            </a:r>
            <a:r>
              <a:rPr lang="tr-TR" sz="2000" dirty="0" err="1"/>
              <a:t>Tiklodipin</a:t>
            </a:r>
            <a:r>
              <a:rPr lang="tr-TR" sz="2000" dirty="0"/>
              <a:t>,</a:t>
            </a:r>
            <a:r>
              <a:rPr lang="tr-TR" sz="2000" dirty="0" err="1"/>
              <a:t>Klopidogrel</a:t>
            </a:r>
            <a:r>
              <a:rPr lang="tr-TR" sz="2000" dirty="0"/>
              <a:t>..)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A6AB3F-4475-63BF-3BC5-E02CEB29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707EB7-E1A4-E2A6-9AB1-86268864A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https://www.thd.org.tr/yayinlar/list/130/edinsel-kanama-bozukluklari-ve-kalitsal-trombofili-tani-ve-tedavi-kilavuzu</a:t>
            </a:r>
            <a:endParaRPr lang="tr-TR" sz="2400" dirty="0">
              <a:solidFill>
                <a:srgbClr val="00B050"/>
              </a:solidFill>
            </a:endParaRPr>
          </a:p>
          <a:p>
            <a:endParaRPr lang="tr-TR" sz="2400" b="0" i="0" u="none" strike="noStrike" dirty="0">
              <a:solidFill>
                <a:srgbClr val="00B050"/>
              </a:solidFill>
              <a:effectLst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b="0" i="0" u="none" strike="noStrike" dirty="0">
                <a:solidFill>
                  <a:srgbClr val="00B05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Bertina RM. Genetic approach to thrombophilia. </a:t>
            </a:r>
            <a:r>
              <a:rPr lang="en-US" sz="2400" b="0" i="0" u="none" strike="noStrike" dirty="0" err="1">
                <a:solidFill>
                  <a:srgbClr val="00B05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Thromb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400" b="0" i="0" u="none" strike="noStrike" dirty="0" err="1">
                <a:solidFill>
                  <a:srgbClr val="00B05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Haemost</a:t>
            </a:r>
            <a:r>
              <a:rPr lang="en-US" sz="2400" b="0" i="0" u="none" strike="noStrike" dirty="0">
                <a:solidFill>
                  <a:srgbClr val="00B05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2001; 86:92.</a:t>
            </a:r>
            <a:endParaRPr lang="en-US" sz="2400" b="0" i="0" dirty="0">
              <a:solidFill>
                <a:srgbClr val="00B050"/>
              </a:solidFill>
              <a:effectLst/>
            </a:endParaRPr>
          </a:p>
          <a:p>
            <a:endParaRPr lang="tr-TR" sz="28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8111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tr-TR" dirty="0" err="1"/>
              <a:t>Patofizyoloji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28800"/>
            <a:ext cx="8991600" cy="4389120"/>
          </a:xfrm>
        </p:spPr>
        <p:txBody>
          <a:bodyPr>
            <a:normAutofit fontScale="70000" lnSpcReduction="20000"/>
          </a:bodyPr>
          <a:lstStyle/>
          <a:p>
            <a:r>
              <a:rPr lang="tr-TR" dirty="0"/>
              <a:t>Damar duvarında hasarı sonucu</a:t>
            </a:r>
          </a:p>
          <a:p>
            <a:pPr>
              <a:buNone/>
            </a:pPr>
            <a:r>
              <a:rPr lang="tr-TR" dirty="0"/>
              <a:t>                                ↓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dirty="0" err="1"/>
              <a:t>Endotel</a:t>
            </a:r>
            <a:r>
              <a:rPr lang="tr-TR" dirty="0"/>
              <a:t> lezyonu,</a:t>
            </a:r>
            <a:r>
              <a:rPr lang="tr-TR" dirty="0" err="1"/>
              <a:t>Trombosit</a:t>
            </a:r>
            <a:r>
              <a:rPr lang="tr-TR" dirty="0"/>
              <a:t> aktivasyonu</a:t>
            </a:r>
          </a:p>
          <a:p>
            <a:pPr>
              <a:buNone/>
            </a:pPr>
            <a:r>
              <a:rPr lang="tr-TR" dirty="0"/>
              <a:t>	</a:t>
            </a:r>
            <a:r>
              <a:rPr lang="tr-TR" sz="2000" dirty="0"/>
              <a:t>		     </a:t>
            </a:r>
            <a:r>
              <a:rPr lang="tr-TR" dirty="0"/>
              <a:t>↓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dirty="0" err="1"/>
              <a:t>Trombositten</a:t>
            </a:r>
            <a:r>
              <a:rPr lang="tr-TR" dirty="0"/>
              <a:t> zengin,fibrin  </a:t>
            </a:r>
          </a:p>
          <a:p>
            <a:pPr>
              <a:buNone/>
            </a:pPr>
            <a:r>
              <a:rPr lang="tr-TR" dirty="0"/>
              <a:t>     ve eritrositten fakir,kan akımı hızlı, </a:t>
            </a:r>
            <a:r>
              <a:rPr lang="tr-TR" dirty="0">
                <a:solidFill>
                  <a:schemeClr val="tx2"/>
                </a:solidFill>
              </a:rPr>
              <a:t>beyaz </a:t>
            </a:r>
            <a:r>
              <a:rPr lang="tr-TR" dirty="0" err="1">
                <a:solidFill>
                  <a:schemeClr val="tx2"/>
                </a:solidFill>
              </a:rPr>
              <a:t>trombüs</a:t>
            </a:r>
            <a:r>
              <a:rPr lang="tr-TR" dirty="0"/>
              <a:t>)</a:t>
            </a:r>
          </a:p>
          <a:p>
            <a:pPr>
              <a:buNone/>
            </a:pPr>
            <a:r>
              <a:rPr lang="tr-TR" sz="2400" dirty="0"/>
              <a:t>     (</a:t>
            </a:r>
            <a:r>
              <a:rPr lang="tr-TR" sz="2400" b="1" dirty="0"/>
              <a:t>Örn</a:t>
            </a:r>
            <a:r>
              <a:rPr lang="tr-TR" sz="2400" dirty="0"/>
              <a:t>:MI, inme,</a:t>
            </a:r>
            <a:r>
              <a:rPr lang="tr-TR" sz="2400" dirty="0" err="1"/>
              <a:t>periferik</a:t>
            </a:r>
            <a:r>
              <a:rPr lang="tr-TR" sz="2400" dirty="0"/>
              <a:t> </a:t>
            </a:r>
            <a:r>
              <a:rPr lang="tr-TR" sz="2400" dirty="0" err="1"/>
              <a:t>vasküler</a:t>
            </a:r>
            <a:r>
              <a:rPr lang="tr-TR" sz="2400" dirty="0"/>
              <a:t> hastalık)</a:t>
            </a:r>
            <a:endParaRPr lang="tr-TR" b="1" dirty="0"/>
          </a:p>
          <a:p>
            <a:pPr>
              <a:buNone/>
            </a:pPr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dirty="0" err="1"/>
              <a:t>Hemostaz</a:t>
            </a:r>
            <a:r>
              <a:rPr lang="tr-TR" dirty="0"/>
              <a:t> dengesinin </a:t>
            </a:r>
            <a:r>
              <a:rPr lang="tr-TR" dirty="0" err="1"/>
              <a:t>hiperkoagülabilite</a:t>
            </a:r>
            <a:r>
              <a:rPr lang="tr-TR" dirty="0"/>
              <a:t> yönünde bozulması ve </a:t>
            </a:r>
            <a:r>
              <a:rPr lang="tr-TR" dirty="0" err="1"/>
              <a:t>staz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		                   ↓</a:t>
            </a:r>
          </a:p>
          <a:p>
            <a:pPr>
              <a:buNone/>
            </a:pPr>
            <a:r>
              <a:rPr lang="tr-TR" dirty="0"/>
              <a:t>     </a:t>
            </a:r>
            <a:r>
              <a:rPr lang="tr-TR" dirty="0" err="1"/>
              <a:t>Trombositten</a:t>
            </a:r>
            <a:r>
              <a:rPr lang="tr-TR" dirty="0"/>
              <a:t> fakir, fibrin ve </a:t>
            </a:r>
          </a:p>
          <a:p>
            <a:pPr>
              <a:buNone/>
            </a:pPr>
            <a:r>
              <a:rPr lang="tr-TR" dirty="0"/>
              <a:t>     eritrositten zengin , kan akımı yavaş,</a:t>
            </a:r>
            <a:r>
              <a:rPr lang="tr-TR" dirty="0">
                <a:solidFill>
                  <a:srgbClr val="FF0000"/>
                </a:solidFill>
              </a:rPr>
              <a:t>kırmızı </a:t>
            </a:r>
            <a:r>
              <a:rPr lang="tr-TR" dirty="0" err="1">
                <a:solidFill>
                  <a:srgbClr val="FF0000"/>
                </a:solidFill>
              </a:rPr>
              <a:t>trombüs</a:t>
            </a:r>
            <a:r>
              <a:rPr lang="tr-TR" dirty="0"/>
              <a:t>) </a:t>
            </a:r>
          </a:p>
          <a:p>
            <a:pPr>
              <a:buNone/>
            </a:pPr>
            <a:r>
              <a:rPr lang="tr-TR" b="1" dirty="0"/>
              <a:t>     (Örn</a:t>
            </a:r>
            <a:r>
              <a:rPr lang="tr-TR" dirty="0"/>
              <a:t>:DVT(en sık)</a:t>
            </a:r>
            <a:r>
              <a:rPr lang="tr-TR" b="1" dirty="0"/>
              <a:t>,</a:t>
            </a:r>
            <a:r>
              <a:rPr lang="tr-TR" sz="2400" dirty="0"/>
              <a:t> </a:t>
            </a:r>
            <a:r>
              <a:rPr lang="tr-TR" sz="2400" dirty="0" err="1"/>
              <a:t>Pulmoner</a:t>
            </a:r>
            <a:r>
              <a:rPr lang="tr-TR" sz="2400" dirty="0"/>
              <a:t> </a:t>
            </a:r>
            <a:r>
              <a:rPr lang="tr-TR" sz="2400" dirty="0" err="1"/>
              <a:t>emboli</a:t>
            </a:r>
            <a:r>
              <a:rPr lang="tr-TR" sz="2400" dirty="0"/>
              <a:t>)</a:t>
            </a:r>
            <a:endParaRPr lang="tr-TR" b="1" dirty="0"/>
          </a:p>
        </p:txBody>
      </p:sp>
      <p:cxnSp>
        <p:nvCxnSpPr>
          <p:cNvPr id="6" name="5 Düz Bağlayıcı"/>
          <p:cNvCxnSpPr>
            <a:stCxn id="3" idx="1"/>
            <a:endCxn id="3" idx="3"/>
          </p:cNvCxnSpPr>
          <p:nvPr/>
        </p:nvCxnSpPr>
        <p:spPr>
          <a:xfrm>
            <a:off x="457200" y="4023360"/>
            <a:ext cx="899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Sağ Ayraç"/>
          <p:cNvSpPr/>
          <p:nvPr/>
        </p:nvSpPr>
        <p:spPr>
          <a:xfrm>
            <a:off x="5943600" y="1828800"/>
            <a:ext cx="762000" cy="1981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Sağ Ayraç"/>
          <p:cNvSpPr/>
          <p:nvPr/>
        </p:nvSpPr>
        <p:spPr>
          <a:xfrm>
            <a:off x="7543800" y="4495800"/>
            <a:ext cx="304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6934200" y="2514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/>
              <a:t>Arteriyel</a:t>
            </a:r>
            <a:r>
              <a:rPr lang="tr-TR" b="1" dirty="0"/>
              <a:t> </a:t>
            </a:r>
            <a:r>
              <a:rPr lang="tr-TR" b="1" dirty="0" err="1"/>
              <a:t>Tromboz</a:t>
            </a:r>
            <a:endParaRPr lang="tr-TR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7924800" y="487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/>
              <a:t>Venöz</a:t>
            </a:r>
            <a:r>
              <a:rPr lang="tr-TR" b="1" dirty="0"/>
              <a:t> </a:t>
            </a:r>
            <a:r>
              <a:rPr lang="tr-TR" b="1" dirty="0" err="1"/>
              <a:t>Tromboz</a:t>
            </a:r>
            <a:endParaRPr lang="tr-T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admin\Desktop\collection-scales-justice-clipar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1"/>
            <a:ext cx="7620000" cy="4107556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143000" y="3505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rgbClr val="FF0000"/>
                </a:solidFill>
              </a:rPr>
              <a:t>Prokoagülan</a:t>
            </a:r>
            <a:r>
              <a:rPr lang="tr-TR" dirty="0">
                <a:solidFill>
                  <a:srgbClr val="FF0000"/>
                </a:solidFill>
              </a:rPr>
              <a:t> sistem</a:t>
            </a:r>
          </a:p>
          <a:p>
            <a:r>
              <a:rPr lang="tr-TR" dirty="0">
                <a:solidFill>
                  <a:srgbClr val="FF0000"/>
                </a:solidFill>
              </a:rPr>
              <a:t>     </a:t>
            </a:r>
            <a:r>
              <a:rPr lang="tr-TR" dirty="0" err="1">
                <a:solidFill>
                  <a:srgbClr val="FF0000"/>
                </a:solidFill>
              </a:rPr>
              <a:t>Antifibrinolizis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1447800" y="4876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TROMBOZ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6019800" y="3429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Antikoagülan</a:t>
            </a:r>
            <a:r>
              <a:rPr lang="tr-TR" dirty="0"/>
              <a:t> sistem</a:t>
            </a:r>
          </a:p>
          <a:p>
            <a:r>
              <a:rPr lang="tr-TR" dirty="0"/>
              <a:t>         </a:t>
            </a:r>
            <a:r>
              <a:rPr lang="tr-TR" dirty="0" err="1"/>
              <a:t>Fibrinolizis</a:t>
            </a:r>
            <a:endParaRPr lang="tr-TR" dirty="0"/>
          </a:p>
          <a:p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6477000" y="4876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KANAMA</a:t>
            </a:r>
          </a:p>
        </p:txBody>
      </p:sp>
      <p:sp>
        <p:nvSpPr>
          <p:cNvPr id="9" name="8 Aşağı Ok"/>
          <p:cNvSpPr/>
          <p:nvPr/>
        </p:nvSpPr>
        <p:spPr>
          <a:xfrm>
            <a:off x="381000" y="2438400"/>
            <a:ext cx="762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Yukarı Ok"/>
          <p:cNvSpPr/>
          <p:nvPr/>
        </p:nvSpPr>
        <p:spPr>
          <a:xfrm>
            <a:off x="8610600" y="2514600"/>
            <a:ext cx="76200" cy="1371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032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tr-TR" b="1" dirty="0" err="1">
                          <a:solidFill>
                            <a:schemeClr val="tx1"/>
                          </a:solidFill>
                        </a:rPr>
                        <a:t>Trombojenik</a:t>
                      </a:r>
                      <a:r>
                        <a:rPr lang="tr-TR" b="1" dirty="0">
                          <a:solidFill>
                            <a:schemeClr val="tx1"/>
                          </a:solidFill>
                        </a:rPr>
                        <a:t> faktörler</a:t>
                      </a:r>
                    </a:p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tr-TR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tr-TR" b="1" dirty="0" err="1">
                          <a:solidFill>
                            <a:schemeClr val="tx1"/>
                          </a:solidFill>
                        </a:rPr>
                        <a:t>Tromboza</a:t>
                      </a:r>
                      <a:r>
                        <a:rPr lang="tr-TR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b="1" dirty="0">
                          <a:solidFill>
                            <a:schemeClr val="tx1"/>
                          </a:solidFill>
                        </a:rPr>
                        <a:t>karşı koruyucu</a:t>
                      </a:r>
                      <a:r>
                        <a:rPr lang="tr-TR" b="1" baseline="0" dirty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tr-TR" b="1" dirty="0">
                          <a:solidFill>
                            <a:schemeClr val="tx1"/>
                          </a:solidFill>
                        </a:rPr>
                        <a:t>faktörler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/>
                        <a:t>Damar duvarı hasarı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/>
                        <a:t>Endotelin</a:t>
                      </a:r>
                      <a:r>
                        <a:rPr lang="tr-TR" dirty="0"/>
                        <a:t> </a:t>
                      </a:r>
                      <a:r>
                        <a:rPr lang="tr-TR" dirty="0" err="1"/>
                        <a:t>antikoagülan</a:t>
                      </a:r>
                      <a:r>
                        <a:rPr lang="tr-TR" dirty="0"/>
                        <a:t> aktivitesi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/>
                        <a:t>Trombosit</a:t>
                      </a:r>
                      <a:r>
                        <a:rPr lang="tr-TR" dirty="0"/>
                        <a:t> aktivasyonu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Doğal </a:t>
                      </a:r>
                      <a:r>
                        <a:rPr lang="tr-TR" dirty="0" err="1"/>
                        <a:t>antikoagülanların</a:t>
                      </a:r>
                      <a:r>
                        <a:rPr lang="tr-TR" dirty="0"/>
                        <a:t> varlığı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/>
                        <a:t>Prokoagülan</a:t>
                      </a:r>
                      <a:r>
                        <a:rPr lang="tr-TR" dirty="0"/>
                        <a:t> faktörlerin aktivasyonu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/>
                        <a:t>Hepatositler</a:t>
                      </a:r>
                      <a:r>
                        <a:rPr lang="tr-TR" dirty="0"/>
                        <a:t> ve RES tarafından aktif faktörlerin temizlenmesi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 err="1"/>
                        <a:t>Fibrinolizin</a:t>
                      </a:r>
                      <a:r>
                        <a:rPr lang="tr-TR" dirty="0"/>
                        <a:t> </a:t>
                      </a:r>
                      <a:r>
                        <a:rPr lang="tr-TR" dirty="0" err="1"/>
                        <a:t>inhibisyonu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/>
                        <a:t>Fibrinolitik</a:t>
                      </a:r>
                      <a:r>
                        <a:rPr lang="tr-TR" dirty="0"/>
                        <a:t> sistem aktivasyonu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/>
                        <a:t>Kan akımında </a:t>
                      </a:r>
                      <a:r>
                        <a:rPr lang="tr-TR" dirty="0" err="1"/>
                        <a:t>staz</a:t>
                      </a:r>
                      <a:endParaRPr lang="tr-TR" dirty="0"/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Endotel</a:t>
            </a:r>
            <a:r>
              <a:rPr lang="tr-TR" dirty="0"/>
              <a:t> yüzeyi; normal şartlarda hem anatomik </a:t>
            </a:r>
            <a:r>
              <a:rPr lang="tr-TR" dirty="0" err="1"/>
              <a:t>hemde</a:t>
            </a:r>
            <a:r>
              <a:rPr lang="tr-TR" dirty="0"/>
              <a:t> üretilen faktörler nedeniyle  </a:t>
            </a:r>
            <a:r>
              <a:rPr lang="tr-TR" dirty="0" err="1"/>
              <a:t>tromboz</a:t>
            </a:r>
            <a:r>
              <a:rPr lang="tr-TR" dirty="0"/>
              <a:t> oluşumunu önleyici özelliklere sahiptir.</a:t>
            </a:r>
          </a:p>
          <a:p>
            <a:pPr>
              <a:buFontTx/>
              <a:buChar char="-"/>
            </a:pPr>
            <a:endParaRPr lang="tr-TR" sz="2000" dirty="0"/>
          </a:p>
          <a:p>
            <a:pPr>
              <a:buFontTx/>
              <a:buChar char="-"/>
            </a:pPr>
            <a:r>
              <a:rPr lang="tr-TR" sz="2000" dirty="0" err="1"/>
              <a:t>Prostasiklin</a:t>
            </a:r>
            <a:r>
              <a:rPr lang="tr-TR" sz="2000" dirty="0"/>
              <a:t>, NO (</a:t>
            </a:r>
            <a:r>
              <a:rPr lang="tr-TR" sz="2000" dirty="0" err="1"/>
              <a:t>antiagregan</a:t>
            </a:r>
            <a:r>
              <a:rPr lang="tr-TR" sz="2000" dirty="0"/>
              <a:t>)(</a:t>
            </a:r>
            <a:r>
              <a:rPr lang="tr-TR" sz="2000" dirty="0" err="1"/>
              <a:t>vasodilatör</a:t>
            </a:r>
            <a:r>
              <a:rPr lang="tr-TR" sz="2000" dirty="0"/>
              <a:t>)</a:t>
            </a:r>
          </a:p>
          <a:p>
            <a:pPr>
              <a:buFontTx/>
              <a:buChar char="-"/>
            </a:pPr>
            <a:r>
              <a:rPr lang="tr-TR" sz="2000" dirty="0"/>
              <a:t>TFPI (Doku faktör yolu inhibitörü), </a:t>
            </a:r>
            <a:r>
              <a:rPr lang="tr-TR" sz="2000" dirty="0" err="1"/>
              <a:t>trombomodülin</a:t>
            </a:r>
            <a:r>
              <a:rPr lang="tr-TR" sz="2000" dirty="0"/>
              <a:t> </a:t>
            </a:r>
          </a:p>
          <a:p>
            <a:pPr>
              <a:buNone/>
            </a:pPr>
            <a:r>
              <a:rPr lang="tr-TR" sz="2000" dirty="0"/>
              <a:t>     </a:t>
            </a:r>
            <a:r>
              <a:rPr lang="tr-TR" sz="2000" dirty="0" err="1"/>
              <a:t>heparan</a:t>
            </a:r>
            <a:r>
              <a:rPr lang="tr-TR" sz="2000" dirty="0"/>
              <a:t> sülfat (</a:t>
            </a:r>
            <a:r>
              <a:rPr lang="tr-TR" sz="2000" dirty="0" err="1"/>
              <a:t>antikoagülan</a:t>
            </a:r>
            <a:r>
              <a:rPr lang="tr-TR" sz="2000" dirty="0"/>
              <a:t>)</a:t>
            </a:r>
          </a:p>
          <a:p>
            <a:pPr>
              <a:buFontTx/>
              <a:buChar char="-"/>
            </a:pPr>
            <a:r>
              <a:rPr lang="tr-TR" sz="2000" dirty="0"/>
              <a:t>Doku </a:t>
            </a:r>
            <a:r>
              <a:rPr lang="tr-TR" sz="2000" dirty="0" err="1"/>
              <a:t>plazminojen</a:t>
            </a:r>
            <a:r>
              <a:rPr lang="tr-TR" sz="2000" dirty="0"/>
              <a:t> </a:t>
            </a:r>
            <a:r>
              <a:rPr lang="tr-TR" sz="2000" dirty="0" err="1"/>
              <a:t>aktivatörü</a:t>
            </a:r>
            <a:r>
              <a:rPr lang="tr-TR" sz="2000" dirty="0"/>
              <a:t> (</a:t>
            </a:r>
            <a:r>
              <a:rPr lang="tr-TR" sz="2000" dirty="0" err="1"/>
              <a:t>profibrinolitik</a:t>
            </a:r>
            <a:r>
              <a:rPr lang="tr-TR" sz="2000" dirty="0"/>
              <a:t>)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4" name="3 Sağ Ayraç"/>
          <p:cNvSpPr/>
          <p:nvPr/>
        </p:nvSpPr>
        <p:spPr>
          <a:xfrm>
            <a:off x="6400800" y="3429000"/>
            <a:ext cx="457200" cy="1676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6934200" y="38862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Tromboz</a:t>
            </a:r>
            <a:r>
              <a:rPr lang="tr-TR" dirty="0"/>
              <a:t> oluşumunu engelleyen bazı fizyolojik faktörler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Freeform 2"/>
          <p:cNvSpPr>
            <a:spLocks/>
          </p:cNvSpPr>
          <p:nvPr/>
        </p:nvSpPr>
        <p:spPr bwMode="auto">
          <a:xfrm>
            <a:off x="2433638" y="1001713"/>
            <a:ext cx="3275012" cy="3638550"/>
          </a:xfrm>
          <a:custGeom>
            <a:avLst/>
            <a:gdLst>
              <a:gd name="T0" fmla="*/ 1664639 w 2233"/>
              <a:gd name="T1" fmla="*/ 0 h 2292"/>
              <a:gd name="T2" fmla="*/ 0 w 2233"/>
              <a:gd name="T3" fmla="*/ 0 h 2292"/>
              <a:gd name="T4" fmla="*/ 0 w 2233"/>
              <a:gd name="T5" fmla="*/ 336550 h 2292"/>
              <a:gd name="T6" fmla="*/ 2103165 w 2233"/>
              <a:gd name="T7" fmla="*/ 336550 h 2292"/>
              <a:gd name="T8" fmla="*/ 2854086 w 2233"/>
              <a:gd name="T9" fmla="*/ 3636963 h 2292"/>
              <a:gd name="T10" fmla="*/ 3273545 w 2233"/>
              <a:gd name="T11" fmla="*/ 3636963 h 2292"/>
              <a:gd name="T12" fmla="*/ 2615023 w 2233"/>
              <a:gd name="T13" fmla="*/ 0 h 2292"/>
              <a:gd name="T14" fmla="*/ 1664639 w 2233"/>
              <a:gd name="T15" fmla="*/ 0 h 22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233" h="2292">
                <a:moveTo>
                  <a:pt x="1135" y="0"/>
                </a:moveTo>
                <a:lnTo>
                  <a:pt x="0" y="0"/>
                </a:lnTo>
                <a:lnTo>
                  <a:pt x="0" y="212"/>
                </a:lnTo>
                <a:lnTo>
                  <a:pt x="1434" y="212"/>
                </a:lnTo>
                <a:lnTo>
                  <a:pt x="1946" y="2291"/>
                </a:lnTo>
                <a:lnTo>
                  <a:pt x="2232" y="2291"/>
                </a:lnTo>
                <a:lnTo>
                  <a:pt x="1783" y="0"/>
                </a:lnTo>
                <a:lnTo>
                  <a:pt x="1135" y="0"/>
                </a:lnTo>
              </a:path>
            </a:pathLst>
          </a:custGeom>
          <a:solidFill>
            <a:srgbClr val="9999FF">
              <a:alpha val="69019"/>
            </a:srgbClr>
          </a:solidFill>
          <a:ln w="13335" cap="flat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483" name="Freeform 3" descr="Rombekontur"/>
          <p:cNvSpPr>
            <a:spLocks/>
          </p:cNvSpPr>
          <p:nvPr/>
        </p:nvSpPr>
        <p:spPr bwMode="auto">
          <a:xfrm>
            <a:off x="8326438" y="1160463"/>
            <a:ext cx="455612" cy="4335462"/>
          </a:xfrm>
          <a:custGeom>
            <a:avLst/>
            <a:gdLst>
              <a:gd name="T0" fmla="*/ 228538 w 311"/>
              <a:gd name="T1" fmla="*/ 4248150 h 2731"/>
              <a:gd name="T2" fmla="*/ 196309 w 311"/>
              <a:gd name="T3" fmla="*/ 4044950 h 2731"/>
              <a:gd name="T4" fmla="*/ 164079 w 311"/>
              <a:gd name="T5" fmla="*/ 3771900 h 2731"/>
              <a:gd name="T6" fmla="*/ 152359 w 311"/>
              <a:gd name="T7" fmla="*/ 3498850 h 2731"/>
              <a:gd name="T8" fmla="*/ 155289 w 311"/>
              <a:gd name="T9" fmla="*/ 3336925 h 2731"/>
              <a:gd name="T10" fmla="*/ 159684 w 311"/>
              <a:gd name="T11" fmla="*/ 3140075 h 2731"/>
              <a:gd name="T12" fmla="*/ 159684 w 311"/>
              <a:gd name="T13" fmla="*/ 2840037 h 2731"/>
              <a:gd name="T14" fmla="*/ 158219 w 311"/>
              <a:gd name="T15" fmla="*/ 2659062 h 2731"/>
              <a:gd name="T16" fmla="*/ 158219 w 311"/>
              <a:gd name="T17" fmla="*/ 2451100 h 2731"/>
              <a:gd name="T18" fmla="*/ 161149 w 311"/>
              <a:gd name="T19" fmla="*/ 2146300 h 2731"/>
              <a:gd name="T20" fmla="*/ 161149 w 311"/>
              <a:gd name="T21" fmla="*/ 1966912 h 2731"/>
              <a:gd name="T22" fmla="*/ 165544 w 311"/>
              <a:gd name="T23" fmla="*/ 1774825 h 2731"/>
              <a:gd name="T24" fmla="*/ 177264 w 311"/>
              <a:gd name="T25" fmla="*/ 1533525 h 2731"/>
              <a:gd name="T26" fmla="*/ 186054 w 311"/>
              <a:gd name="T27" fmla="*/ 1420812 h 2731"/>
              <a:gd name="T28" fmla="*/ 197774 w 311"/>
              <a:gd name="T29" fmla="*/ 1306512 h 2731"/>
              <a:gd name="T30" fmla="*/ 212424 w 311"/>
              <a:gd name="T31" fmla="*/ 1127125 h 2731"/>
              <a:gd name="T32" fmla="*/ 219749 w 311"/>
              <a:gd name="T33" fmla="*/ 1022350 h 2731"/>
              <a:gd name="T34" fmla="*/ 228538 w 311"/>
              <a:gd name="T35" fmla="*/ 925512 h 2731"/>
              <a:gd name="T36" fmla="*/ 249048 w 311"/>
              <a:gd name="T37" fmla="*/ 765175 h 2731"/>
              <a:gd name="T38" fmla="*/ 263698 w 311"/>
              <a:gd name="T39" fmla="*/ 663575 h 2731"/>
              <a:gd name="T40" fmla="*/ 279813 w 311"/>
              <a:gd name="T41" fmla="*/ 574675 h 2731"/>
              <a:gd name="T42" fmla="*/ 306183 w 311"/>
              <a:gd name="T43" fmla="*/ 434975 h 2731"/>
              <a:gd name="T44" fmla="*/ 319368 w 311"/>
              <a:gd name="T45" fmla="*/ 347662 h 2731"/>
              <a:gd name="T46" fmla="*/ 331088 w 311"/>
              <a:gd name="T47" fmla="*/ 279400 h 2731"/>
              <a:gd name="T48" fmla="*/ 364783 w 311"/>
              <a:gd name="T49" fmla="*/ 171450 h 2731"/>
              <a:gd name="T50" fmla="*/ 407267 w 311"/>
              <a:gd name="T51" fmla="*/ 90487 h 2731"/>
              <a:gd name="T52" fmla="*/ 443892 w 311"/>
              <a:gd name="T53" fmla="*/ 30162 h 2731"/>
              <a:gd name="T54" fmla="*/ 452682 w 311"/>
              <a:gd name="T55" fmla="*/ 1587 h 2731"/>
              <a:gd name="T56" fmla="*/ 421917 w 311"/>
              <a:gd name="T57" fmla="*/ 20637 h 2731"/>
              <a:gd name="T58" fmla="*/ 377968 w 311"/>
              <a:gd name="T59" fmla="*/ 77787 h 2731"/>
              <a:gd name="T60" fmla="*/ 328158 w 311"/>
              <a:gd name="T61" fmla="*/ 157162 h 2731"/>
              <a:gd name="T62" fmla="*/ 272488 w 311"/>
              <a:gd name="T63" fmla="*/ 263525 h 2731"/>
              <a:gd name="T64" fmla="*/ 243188 w 311"/>
              <a:gd name="T65" fmla="*/ 334962 h 2731"/>
              <a:gd name="T66" fmla="*/ 213889 w 311"/>
              <a:gd name="T67" fmla="*/ 431800 h 2731"/>
              <a:gd name="T68" fmla="*/ 152359 w 311"/>
              <a:gd name="T69" fmla="*/ 635000 h 2731"/>
              <a:gd name="T70" fmla="*/ 118664 w 311"/>
              <a:gd name="T71" fmla="*/ 771525 h 2731"/>
              <a:gd name="T72" fmla="*/ 89364 w 311"/>
              <a:gd name="T73" fmla="*/ 941387 h 2731"/>
              <a:gd name="T74" fmla="*/ 41020 w 311"/>
              <a:gd name="T75" fmla="*/ 1257300 h 2731"/>
              <a:gd name="T76" fmla="*/ 21975 w 311"/>
              <a:gd name="T77" fmla="*/ 1463675 h 2731"/>
              <a:gd name="T78" fmla="*/ 11720 w 311"/>
              <a:gd name="T79" fmla="*/ 1701800 h 2731"/>
              <a:gd name="T80" fmla="*/ 1465 w 311"/>
              <a:gd name="T81" fmla="*/ 2051050 h 2731"/>
              <a:gd name="T82" fmla="*/ 1465 w 311"/>
              <a:gd name="T83" fmla="*/ 2255837 h 2731"/>
              <a:gd name="T84" fmla="*/ 11720 w 311"/>
              <a:gd name="T85" fmla="*/ 2476500 h 2731"/>
              <a:gd name="T86" fmla="*/ 29300 w 311"/>
              <a:gd name="T87" fmla="*/ 2830512 h 2731"/>
              <a:gd name="T88" fmla="*/ 45415 w 311"/>
              <a:gd name="T89" fmla="*/ 3049587 h 2731"/>
              <a:gd name="T90" fmla="*/ 67390 w 311"/>
              <a:gd name="T91" fmla="*/ 3267075 h 2731"/>
              <a:gd name="T92" fmla="*/ 96689 w 311"/>
              <a:gd name="T93" fmla="*/ 3527425 h 2731"/>
              <a:gd name="T94" fmla="*/ 109874 w 311"/>
              <a:gd name="T95" fmla="*/ 3617912 h 2731"/>
              <a:gd name="T96" fmla="*/ 123059 w 311"/>
              <a:gd name="T97" fmla="*/ 3702050 h 2731"/>
              <a:gd name="T98" fmla="*/ 146499 w 311"/>
              <a:gd name="T99" fmla="*/ 3852862 h 2731"/>
              <a:gd name="T100" fmla="*/ 175799 w 311"/>
              <a:gd name="T101" fmla="*/ 3962400 h 2731"/>
              <a:gd name="T102" fmla="*/ 194844 w 311"/>
              <a:gd name="T103" fmla="*/ 4057650 h 2731"/>
              <a:gd name="T104" fmla="*/ 193379 w 311"/>
              <a:gd name="T105" fmla="*/ 4175125 h 2731"/>
              <a:gd name="T106" fmla="*/ 190449 w 311"/>
              <a:gd name="T107" fmla="*/ 4186237 h 2731"/>
              <a:gd name="T108" fmla="*/ 184589 w 311"/>
              <a:gd name="T109" fmla="*/ 4195762 h 2731"/>
              <a:gd name="T110" fmla="*/ 183124 w 311"/>
              <a:gd name="T111" fmla="*/ 4219575 h 2731"/>
              <a:gd name="T112" fmla="*/ 190449 w 311"/>
              <a:gd name="T113" fmla="*/ 4276725 h 2731"/>
              <a:gd name="T114" fmla="*/ 205099 w 311"/>
              <a:gd name="T115" fmla="*/ 4318000 h 2731"/>
              <a:gd name="T116" fmla="*/ 218284 w 311"/>
              <a:gd name="T117" fmla="*/ 4333875 h 273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11" h="2731">
                <a:moveTo>
                  <a:pt x="149" y="2730"/>
                </a:moveTo>
                <a:lnTo>
                  <a:pt x="154" y="2727"/>
                </a:lnTo>
                <a:lnTo>
                  <a:pt x="156" y="2724"/>
                </a:lnTo>
                <a:lnTo>
                  <a:pt x="157" y="2720"/>
                </a:lnTo>
                <a:lnTo>
                  <a:pt x="158" y="2714"/>
                </a:lnTo>
                <a:lnTo>
                  <a:pt x="158" y="2708"/>
                </a:lnTo>
                <a:lnTo>
                  <a:pt x="158" y="2702"/>
                </a:lnTo>
                <a:lnTo>
                  <a:pt x="158" y="2694"/>
                </a:lnTo>
                <a:lnTo>
                  <a:pt x="157" y="2686"/>
                </a:lnTo>
                <a:lnTo>
                  <a:pt x="156" y="2676"/>
                </a:lnTo>
                <a:lnTo>
                  <a:pt x="154" y="2666"/>
                </a:lnTo>
                <a:lnTo>
                  <a:pt x="153" y="2656"/>
                </a:lnTo>
                <a:lnTo>
                  <a:pt x="151" y="2644"/>
                </a:lnTo>
                <a:lnTo>
                  <a:pt x="149" y="2632"/>
                </a:lnTo>
                <a:lnTo>
                  <a:pt x="147" y="2619"/>
                </a:lnTo>
                <a:lnTo>
                  <a:pt x="145" y="2606"/>
                </a:lnTo>
                <a:lnTo>
                  <a:pt x="142" y="2592"/>
                </a:lnTo>
                <a:lnTo>
                  <a:pt x="140" y="2578"/>
                </a:lnTo>
                <a:lnTo>
                  <a:pt x="137" y="2563"/>
                </a:lnTo>
                <a:lnTo>
                  <a:pt x="134" y="2548"/>
                </a:lnTo>
                <a:lnTo>
                  <a:pt x="132" y="2532"/>
                </a:lnTo>
                <a:lnTo>
                  <a:pt x="129" y="2516"/>
                </a:lnTo>
                <a:lnTo>
                  <a:pt x="126" y="2499"/>
                </a:lnTo>
                <a:lnTo>
                  <a:pt x="124" y="2482"/>
                </a:lnTo>
                <a:lnTo>
                  <a:pt x="122" y="2465"/>
                </a:lnTo>
                <a:lnTo>
                  <a:pt x="119" y="2448"/>
                </a:lnTo>
                <a:lnTo>
                  <a:pt x="117" y="2430"/>
                </a:lnTo>
                <a:lnTo>
                  <a:pt x="115" y="2412"/>
                </a:lnTo>
                <a:lnTo>
                  <a:pt x="113" y="2394"/>
                </a:lnTo>
                <a:lnTo>
                  <a:pt x="112" y="2376"/>
                </a:lnTo>
                <a:lnTo>
                  <a:pt x="110" y="2358"/>
                </a:lnTo>
                <a:lnTo>
                  <a:pt x="109" y="2340"/>
                </a:lnTo>
                <a:lnTo>
                  <a:pt x="107" y="2303"/>
                </a:lnTo>
                <a:lnTo>
                  <a:pt x="106" y="2286"/>
                </a:lnTo>
                <a:lnTo>
                  <a:pt x="106" y="2270"/>
                </a:lnTo>
                <a:lnTo>
                  <a:pt x="106" y="2256"/>
                </a:lnTo>
                <a:lnTo>
                  <a:pt x="105" y="2242"/>
                </a:lnTo>
                <a:lnTo>
                  <a:pt x="105" y="2229"/>
                </a:lnTo>
                <a:lnTo>
                  <a:pt x="105" y="2216"/>
                </a:lnTo>
                <a:lnTo>
                  <a:pt x="104" y="2204"/>
                </a:lnTo>
                <a:lnTo>
                  <a:pt x="104" y="2193"/>
                </a:lnTo>
                <a:lnTo>
                  <a:pt x="104" y="2182"/>
                </a:lnTo>
                <a:lnTo>
                  <a:pt x="104" y="2172"/>
                </a:lnTo>
                <a:lnTo>
                  <a:pt x="104" y="2162"/>
                </a:lnTo>
                <a:lnTo>
                  <a:pt x="105" y="2152"/>
                </a:lnTo>
                <a:lnTo>
                  <a:pt x="105" y="2142"/>
                </a:lnTo>
                <a:lnTo>
                  <a:pt x="105" y="2132"/>
                </a:lnTo>
                <a:lnTo>
                  <a:pt x="105" y="2122"/>
                </a:lnTo>
                <a:lnTo>
                  <a:pt x="106" y="2112"/>
                </a:lnTo>
                <a:lnTo>
                  <a:pt x="106" y="2102"/>
                </a:lnTo>
                <a:lnTo>
                  <a:pt x="106" y="2092"/>
                </a:lnTo>
                <a:lnTo>
                  <a:pt x="106" y="2082"/>
                </a:lnTo>
                <a:lnTo>
                  <a:pt x="107" y="2071"/>
                </a:lnTo>
                <a:lnTo>
                  <a:pt x="107" y="2059"/>
                </a:lnTo>
                <a:lnTo>
                  <a:pt x="108" y="2048"/>
                </a:lnTo>
                <a:lnTo>
                  <a:pt x="108" y="2035"/>
                </a:lnTo>
                <a:lnTo>
                  <a:pt x="108" y="2022"/>
                </a:lnTo>
                <a:lnTo>
                  <a:pt x="108" y="2008"/>
                </a:lnTo>
                <a:lnTo>
                  <a:pt x="108" y="1993"/>
                </a:lnTo>
                <a:lnTo>
                  <a:pt x="109" y="1978"/>
                </a:lnTo>
                <a:lnTo>
                  <a:pt x="109" y="1961"/>
                </a:lnTo>
                <a:lnTo>
                  <a:pt x="109" y="1943"/>
                </a:lnTo>
                <a:lnTo>
                  <a:pt x="109" y="1924"/>
                </a:lnTo>
                <a:lnTo>
                  <a:pt x="109" y="1884"/>
                </a:lnTo>
                <a:lnTo>
                  <a:pt x="109" y="1866"/>
                </a:lnTo>
                <a:lnTo>
                  <a:pt x="109" y="1849"/>
                </a:lnTo>
                <a:lnTo>
                  <a:pt x="109" y="1832"/>
                </a:lnTo>
                <a:lnTo>
                  <a:pt x="109" y="1817"/>
                </a:lnTo>
                <a:lnTo>
                  <a:pt x="109" y="1803"/>
                </a:lnTo>
                <a:lnTo>
                  <a:pt x="109" y="1789"/>
                </a:lnTo>
                <a:lnTo>
                  <a:pt x="109" y="1776"/>
                </a:lnTo>
                <a:lnTo>
                  <a:pt x="108" y="1764"/>
                </a:lnTo>
                <a:lnTo>
                  <a:pt x="108" y="1752"/>
                </a:lnTo>
                <a:lnTo>
                  <a:pt x="108" y="1740"/>
                </a:lnTo>
                <a:lnTo>
                  <a:pt x="108" y="1729"/>
                </a:lnTo>
                <a:lnTo>
                  <a:pt x="108" y="1718"/>
                </a:lnTo>
                <a:lnTo>
                  <a:pt x="108" y="1707"/>
                </a:lnTo>
                <a:lnTo>
                  <a:pt x="108" y="1697"/>
                </a:lnTo>
                <a:lnTo>
                  <a:pt x="108" y="1686"/>
                </a:lnTo>
                <a:lnTo>
                  <a:pt x="108" y="1675"/>
                </a:lnTo>
                <a:lnTo>
                  <a:pt x="108" y="1664"/>
                </a:lnTo>
                <a:lnTo>
                  <a:pt x="108" y="1653"/>
                </a:lnTo>
                <a:lnTo>
                  <a:pt x="108" y="1642"/>
                </a:lnTo>
                <a:lnTo>
                  <a:pt x="108" y="1630"/>
                </a:lnTo>
                <a:lnTo>
                  <a:pt x="108" y="1617"/>
                </a:lnTo>
                <a:lnTo>
                  <a:pt x="108" y="1604"/>
                </a:lnTo>
                <a:lnTo>
                  <a:pt x="108" y="1590"/>
                </a:lnTo>
                <a:lnTo>
                  <a:pt x="108" y="1576"/>
                </a:lnTo>
                <a:lnTo>
                  <a:pt x="108" y="1561"/>
                </a:lnTo>
                <a:lnTo>
                  <a:pt x="108" y="1544"/>
                </a:lnTo>
                <a:lnTo>
                  <a:pt x="108" y="1527"/>
                </a:lnTo>
                <a:lnTo>
                  <a:pt x="109" y="1509"/>
                </a:lnTo>
                <a:lnTo>
                  <a:pt x="109" y="1490"/>
                </a:lnTo>
                <a:lnTo>
                  <a:pt x="109" y="1469"/>
                </a:lnTo>
                <a:lnTo>
                  <a:pt x="109" y="1430"/>
                </a:lnTo>
                <a:lnTo>
                  <a:pt x="109" y="1413"/>
                </a:lnTo>
                <a:lnTo>
                  <a:pt x="110" y="1396"/>
                </a:lnTo>
                <a:lnTo>
                  <a:pt x="110" y="1380"/>
                </a:lnTo>
                <a:lnTo>
                  <a:pt x="110" y="1366"/>
                </a:lnTo>
                <a:lnTo>
                  <a:pt x="110" y="1352"/>
                </a:lnTo>
                <a:lnTo>
                  <a:pt x="110" y="1339"/>
                </a:lnTo>
                <a:lnTo>
                  <a:pt x="109" y="1326"/>
                </a:lnTo>
                <a:lnTo>
                  <a:pt x="109" y="1314"/>
                </a:lnTo>
                <a:lnTo>
                  <a:pt x="109" y="1303"/>
                </a:lnTo>
                <a:lnTo>
                  <a:pt x="109" y="1292"/>
                </a:lnTo>
                <a:lnTo>
                  <a:pt x="109" y="1281"/>
                </a:lnTo>
                <a:lnTo>
                  <a:pt x="109" y="1270"/>
                </a:lnTo>
                <a:lnTo>
                  <a:pt x="109" y="1260"/>
                </a:lnTo>
                <a:lnTo>
                  <a:pt x="110" y="1250"/>
                </a:lnTo>
                <a:lnTo>
                  <a:pt x="110" y="1239"/>
                </a:lnTo>
                <a:lnTo>
                  <a:pt x="110" y="1229"/>
                </a:lnTo>
                <a:lnTo>
                  <a:pt x="110" y="1218"/>
                </a:lnTo>
                <a:lnTo>
                  <a:pt x="110" y="1208"/>
                </a:lnTo>
                <a:lnTo>
                  <a:pt x="110" y="1196"/>
                </a:lnTo>
                <a:lnTo>
                  <a:pt x="110" y="1185"/>
                </a:lnTo>
                <a:lnTo>
                  <a:pt x="111" y="1173"/>
                </a:lnTo>
                <a:lnTo>
                  <a:pt x="111" y="1160"/>
                </a:lnTo>
                <a:lnTo>
                  <a:pt x="112" y="1147"/>
                </a:lnTo>
                <a:lnTo>
                  <a:pt x="112" y="1133"/>
                </a:lnTo>
                <a:lnTo>
                  <a:pt x="113" y="1118"/>
                </a:lnTo>
                <a:lnTo>
                  <a:pt x="113" y="1103"/>
                </a:lnTo>
                <a:lnTo>
                  <a:pt x="114" y="1086"/>
                </a:lnTo>
                <a:lnTo>
                  <a:pt x="115" y="1069"/>
                </a:lnTo>
                <a:lnTo>
                  <a:pt x="116" y="1050"/>
                </a:lnTo>
                <a:lnTo>
                  <a:pt x="117" y="1030"/>
                </a:lnTo>
                <a:lnTo>
                  <a:pt x="118" y="1006"/>
                </a:lnTo>
                <a:lnTo>
                  <a:pt x="119" y="995"/>
                </a:lnTo>
                <a:lnTo>
                  <a:pt x="120" y="985"/>
                </a:lnTo>
                <a:lnTo>
                  <a:pt x="120" y="976"/>
                </a:lnTo>
                <a:lnTo>
                  <a:pt x="121" y="966"/>
                </a:lnTo>
                <a:lnTo>
                  <a:pt x="121" y="958"/>
                </a:lnTo>
                <a:lnTo>
                  <a:pt x="122" y="950"/>
                </a:lnTo>
                <a:lnTo>
                  <a:pt x="122" y="942"/>
                </a:lnTo>
                <a:lnTo>
                  <a:pt x="123" y="934"/>
                </a:lnTo>
                <a:lnTo>
                  <a:pt x="124" y="927"/>
                </a:lnTo>
                <a:lnTo>
                  <a:pt x="124" y="920"/>
                </a:lnTo>
                <a:lnTo>
                  <a:pt x="125" y="914"/>
                </a:lnTo>
                <a:lnTo>
                  <a:pt x="126" y="907"/>
                </a:lnTo>
                <a:lnTo>
                  <a:pt x="126" y="901"/>
                </a:lnTo>
                <a:lnTo>
                  <a:pt x="127" y="895"/>
                </a:lnTo>
                <a:lnTo>
                  <a:pt x="128" y="888"/>
                </a:lnTo>
                <a:lnTo>
                  <a:pt x="128" y="882"/>
                </a:lnTo>
                <a:lnTo>
                  <a:pt x="129" y="875"/>
                </a:lnTo>
                <a:lnTo>
                  <a:pt x="130" y="869"/>
                </a:lnTo>
                <a:lnTo>
                  <a:pt x="130" y="862"/>
                </a:lnTo>
                <a:lnTo>
                  <a:pt x="131" y="855"/>
                </a:lnTo>
                <a:lnTo>
                  <a:pt x="132" y="847"/>
                </a:lnTo>
                <a:lnTo>
                  <a:pt x="133" y="840"/>
                </a:lnTo>
                <a:lnTo>
                  <a:pt x="134" y="831"/>
                </a:lnTo>
                <a:lnTo>
                  <a:pt x="135" y="823"/>
                </a:lnTo>
                <a:lnTo>
                  <a:pt x="136" y="814"/>
                </a:lnTo>
                <a:lnTo>
                  <a:pt x="136" y="804"/>
                </a:lnTo>
                <a:lnTo>
                  <a:pt x="138" y="794"/>
                </a:lnTo>
                <a:lnTo>
                  <a:pt x="139" y="783"/>
                </a:lnTo>
                <a:lnTo>
                  <a:pt x="140" y="771"/>
                </a:lnTo>
                <a:lnTo>
                  <a:pt x="141" y="759"/>
                </a:lnTo>
                <a:lnTo>
                  <a:pt x="143" y="738"/>
                </a:lnTo>
                <a:lnTo>
                  <a:pt x="144" y="728"/>
                </a:lnTo>
                <a:lnTo>
                  <a:pt x="144" y="719"/>
                </a:lnTo>
                <a:lnTo>
                  <a:pt x="145" y="710"/>
                </a:lnTo>
                <a:lnTo>
                  <a:pt x="146" y="702"/>
                </a:lnTo>
                <a:lnTo>
                  <a:pt x="146" y="695"/>
                </a:lnTo>
                <a:lnTo>
                  <a:pt x="147" y="688"/>
                </a:lnTo>
                <a:lnTo>
                  <a:pt x="148" y="681"/>
                </a:lnTo>
                <a:lnTo>
                  <a:pt x="148" y="674"/>
                </a:lnTo>
                <a:lnTo>
                  <a:pt x="148" y="668"/>
                </a:lnTo>
                <a:lnTo>
                  <a:pt x="149" y="662"/>
                </a:lnTo>
                <a:lnTo>
                  <a:pt x="150" y="656"/>
                </a:lnTo>
                <a:lnTo>
                  <a:pt x="150" y="650"/>
                </a:lnTo>
                <a:lnTo>
                  <a:pt x="150" y="644"/>
                </a:lnTo>
                <a:lnTo>
                  <a:pt x="151" y="639"/>
                </a:lnTo>
                <a:lnTo>
                  <a:pt x="151" y="633"/>
                </a:lnTo>
                <a:lnTo>
                  <a:pt x="152" y="628"/>
                </a:lnTo>
                <a:lnTo>
                  <a:pt x="152" y="622"/>
                </a:lnTo>
                <a:lnTo>
                  <a:pt x="153" y="616"/>
                </a:lnTo>
                <a:lnTo>
                  <a:pt x="154" y="610"/>
                </a:lnTo>
                <a:lnTo>
                  <a:pt x="154" y="604"/>
                </a:lnTo>
                <a:lnTo>
                  <a:pt x="155" y="597"/>
                </a:lnTo>
                <a:lnTo>
                  <a:pt x="156" y="590"/>
                </a:lnTo>
                <a:lnTo>
                  <a:pt x="156" y="583"/>
                </a:lnTo>
                <a:lnTo>
                  <a:pt x="158" y="576"/>
                </a:lnTo>
                <a:lnTo>
                  <a:pt x="158" y="568"/>
                </a:lnTo>
                <a:lnTo>
                  <a:pt x="160" y="559"/>
                </a:lnTo>
                <a:lnTo>
                  <a:pt x="161" y="550"/>
                </a:lnTo>
                <a:lnTo>
                  <a:pt x="162" y="540"/>
                </a:lnTo>
                <a:lnTo>
                  <a:pt x="164" y="530"/>
                </a:lnTo>
                <a:lnTo>
                  <a:pt x="165" y="520"/>
                </a:lnTo>
                <a:lnTo>
                  <a:pt x="168" y="500"/>
                </a:lnTo>
                <a:lnTo>
                  <a:pt x="169" y="490"/>
                </a:lnTo>
                <a:lnTo>
                  <a:pt x="170" y="482"/>
                </a:lnTo>
                <a:lnTo>
                  <a:pt x="171" y="474"/>
                </a:lnTo>
                <a:lnTo>
                  <a:pt x="172" y="466"/>
                </a:lnTo>
                <a:lnTo>
                  <a:pt x="174" y="460"/>
                </a:lnTo>
                <a:lnTo>
                  <a:pt x="174" y="453"/>
                </a:lnTo>
                <a:lnTo>
                  <a:pt x="176" y="446"/>
                </a:lnTo>
                <a:lnTo>
                  <a:pt x="176" y="440"/>
                </a:lnTo>
                <a:lnTo>
                  <a:pt x="177" y="434"/>
                </a:lnTo>
                <a:lnTo>
                  <a:pt x="178" y="429"/>
                </a:lnTo>
                <a:lnTo>
                  <a:pt x="179" y="423"/>
                </a:lnTo>
                <a:lnTo>
                  <a:pt x="180" y="418"/>
                </a:lnTo>
                <a:lnTo>
                  <a:pt x="181" y="412"/>
                </a:lnTo>
                <a:lnTo>
                  <a:pt x="182" y="407"/>
                </a:lnTo>
                <a:lnTo>
                  <a:pt x="183" y="402"/>
                </a:lnTo>
                <a:lnTo>
                  <a:pt x="184" y="397"/>
                </a:lnTo>
                <a:lnTo>
                  <a:pt x="185" y="392"/>
                </a:lnTo>
                <a:lnTo>
                  <a:pt x="186" y="386"/>
                </a:lnTo>
                <a:lnTo>
                  <a:pt x="187" y="380"/>
                </a:lnTo>
                <a:lnTo>
                  <a:pt x="188" y="374"/>
                </a:lnTo>
                <a:lnTo>
                  <a:pt x="190" y="368"/>
                </a:lnTo>
                <a:lnTo>
                  <a:pt x="191" y="362"/>
                </a:lnTo>
                <a:lnTo>
                  <a:pt x="192" y="356"/>
                </a:lnTo>
                <a:lnTo>
                  <a:pt x="194" y="348"/>
                </a:lnTo>
                <a:lnTo>
                  <a:pt x="196" y="341"/>
                </a:lnTo>
                <a:lnTo>
                  <a:pt x="197" y="333"/>
                </a:lnTo>
                <a:lnTo>
                  <a:pt x="199" y="325"/>
                </a:lnTo>
                <a:lnTo>
                  <a:pt x="201" y="316"/>
                </a:lnTo>
                <a:lnTo>
                  <a:pt x="202" y="306"/>
                </a:lnTo>
                <a:lnTo>
                  <a:pt x="205" y="296"/>
                </a:lnTo>
                <a:lnTo>
                  <a:pt x="208" y="280"/>
                </a:lnTo>
                <a:lnTo>
                  <a:pt x="209" y="274"/>
                </a:lnTo>
                <a:lnTo>
                  <a:pt x="210" y="267"/>
                </a:lnTo>
                <a:lnTo>
                  <a:pt x="211" y="260"/>
                </a:lnTo>
                <a:lnTo>
                  <a:pt x="212" y="254"/>
                </a:lnTo>
                <a:lnTo>
                  <a:pt x="213" y="249"/>
                </a:lnTo>
                <a:lnTo>
                  <a:pt x="214" y="243"/>
                </a:lnTo>
                <a:lnTo>
                  <a:pt x="215" y="238"/>
                </a:lnTo>
                <a:lnTo>
                  <a:pt x="216" y="233"/>
                </a:lnTo>
                <a:lnTo>
                  <a:pt x="216" y="228"/>
                </a:lnTo>
                <a:lnTo>
                  <a:pt x="217" y="224"/>
                </a:lnTo>
                <a:lnTo>
                  <a:pt x="218" y="219"/>
                </a:lnTo>
                <a:lnTo>
                  <a:pt x="218" y="215"/>
                </a:lnTo>
                <a:lnTo>
                  <a:pt x="219" y="211"/>
                </a:lnTo>
                <a:lnTo>
                  <a:pt x="220" y="206"/>
                </a:lnTo>
                <a:lnTo>
                  <a:pt x="220" y="202"/>
                </a:lnTo>
                <a:lnTo>
                  <a:pt x="221" y="198"/>
                </a:lnTo>
                <a:lnTo>
                  <a:pt x="222" y="194"/>
                </a:lnTo>
                <a:lnTo>
                  <a:pt x="223" y="190"/>
                </a:lnTo>
                <a:lnTo>
                  <a:pt x="224" y="185"/>
                </a:lnTo>
                <a:lnTo>
                  <a:pt x="225" y="180"/>
                </a:lnTo>
                <a:lnTo>
                  <a:pt x="226" y="176"/>
                </a:lnTo>
                <a:lnTo>
                  <a:pt x="228" y="171"/>
                </a:lnTo>
                <a:lnTo>
                  <a:pt x="229" y="166"/>
                </a:lnTo>
                <a:lnTo>
                  <a:pt x="231" y="160"/>
                </a:lnTo>
                <a:lnTo>
                  <a:pt x="233" y="154"/>
                </a:lnTo>
                <a:lnTo>
                  <a:pt x="235" y="148"/>
                </a:lnTo>
                <a:lnTo>
                  <a:pt x="237" y="142"/>
                </a:lnTo>
                <a:lnTo>
                  <a:pt x="239" y="135"/>
                </a:lnTo>
                <a:lnTo>
                  <a:pt x="242" y="128"/>
                </a:lnTo>
                <a:lnTo>
                  <a:pt x="245" y="120"/>
                </a:lnTo>
                <a:lnTo>
                  <a:pt x="249" y="108"/>
                </a:lnTo>
                <a:lnTo>
                  <a:pt x="252" y="103"/>
                </a:lnTo>
                <a:lnTo>
                  <a:pt x="254" y="97"/>
                </a:lnTo>
                <a:lnTo>
                  <a:pt x="257" y="92"/>
                </a:lnTo>
                <a:lnTo>
                  <a:pt x="260" y="86"/>
                </a:lnTo>
                <a:lnTo>
                  <a:pt x="263" y="81"/>
                </a:lnTo>
                <a:lnTo>
                  <a:pt x="266" y="76"/>
                </a:lnTo>
                <a:lnTo>
                  <a:pt x="269" y="71"/>
                </a:lnTo>
                <a:lnTo>
                  <a:pt x="272" y="66"/>
                </a:lnTo>
                <a:lnTo>
                  <a:pt x="275" y="61"/>
                </a:lnTo>
                <a:lnTo>
                  <a:pt x="278" y="57"/>
                </a:lnTo>
                <a:lnTo>
                  <a:pt x="280" y="52"/>
                </a:lnTo>
                <a:lnTo>
                  <a:pt x="284" y="48"/>
                </a:lnTo>
                <a:lnTo>
                  <a:pt x="286" y="44"/>
                </a:lnTo>
                <a:lnTo>
                  <a:pt x="289" y="40"/>
                </a:lnTo>
                <a:lnTo>
                  <a:pt x="292" y="36"/>
                </a:lnTo>
                <a:lnTo>
                  <a:pt x="294" y="32"/>
                </a:lnTo>
                <a:lnTo>
                  <a:pt x="296" y="28"/>
                </a:lnTo>
                <a:lnTo>
                  <a:pt x="299" y="25"/>
                </a:lnTo>
                <a:lnTo>
                  <a:pt x="301" y="22"/>
                </a:lnTo>
                <a:lnTo>
                  <a:pt x="303" y="19"/>
                </a:lnTo>
                <a:lnTo>
                  <a:pt x="304" y="16"/>
                </a:lnTo>
                <a:lnTo>
                  <a:pt x="306" y="14"/>
                </a:lnTo>
                <a:lnTo>
                  <a:pt x="307" y="11"/>
                </a:lnTo>
                <a:lnTo>
                  <a:pt x="308" y="9"/>
                </a:lnTo>
                <a:lnTo>
                  <a:pt x="309" y="7"/>
                </a:lnTo>
                <a:lnTo>
                  <a:pt x="310" y="5"/>
                </a:lnTo>
                <a:lnTo>
                  <a:pt x="310" y="4"/>
                </a:lnTo>
                <a:lnTo>
                  <a:pt x="310" y="2"/>
                </a:lnTo>
                <a:lnTo>
                  <a:pt x="309" y="1"/>
                </a:lnTo>
                <a:lnTo>
                  <a:pt x="306" y="0"/>
                </a:lnTo>
                <a:lnTo>
                  <a:pt x="305" y="0"/>
                </a:lnTo>
                <a:lnTo>
                  <a:pt x="303" y="1"/>
                </a:lnTo>
                <a:lnTo>
                  <a:pt x="302" y="2"/>
                </a:lnTo>
                <a:lnTo>
                  <a:pt x="300" y="3"/>
                </a:lnTo>
                <a:lnTo>
                  <a:pt x="298" y="4"/>
                </a:lnTo>
                <a:lnTo>
                  <a:pt x="296" y="6"/>
                </a:lnTo>
                <a:lnTo>
                  <a:pt x="293" y="8"/>
                </a:lnTo>
                <a:lnTo>
                  <a:pt x="291" y="10"/>
                </a:lnTo>
                <a:lnTo>
                  <a:pt x="288" y="13"/>
                </a:lnTo>
                <a:lnTo>
                  <a:pt x="286" y="16"/>
                </a:lnTo>
                <a:lnTo>
                  <a:pt x="283" y="18"/>
                </a:lnTo>
                <a:lnTo>
                  <a:pt x="280" y="22"/>
                </a:lnTo>
                <a:lnTo>
                  <a:pt x="277" y="25"/>
                </a:lnTo>
                <a:lnTo>
                  <a:pt x="274" y="29"/>
                </a:lnTo>
                <a:lnTo>
                  <a:pt x="271" y="32"/>
                </a:lnTo>
                <a:lnTo>
                  <a:pt x="268" y="36"/>
                </a:lnTo>
                <a:lnTo>
                  <a:pt x="265" y="40"/>
                </a:lnTo>
                <a:lnTo>
                  <a:pt x="262" y="45"/>
                </a:lnTo>
                <a:lnTo>
                  <a:pt x="258" y="49"/>
                </a:lnTo>
                <a:lnTo>
                  <a:pt x="255" y="54"/>
                </a:lnTo>
                <a:lnTo>
                  <a:pt x="252" y="58"/>
                </a:lnTo>
                <a:lnTo>
                  <a:pt x="248" y="63"/>
                </a:lnTo>
                <a:lnTo>
                  <a:pt x="245" y="68"/>
                </a:lnTo>
                <a:lnTo>
                  <a:pt x="241" y="73"/>
                </a:lnTo>
                <a:lnTo>
                  <a:pt x="238" y="78"/>
                </a:lnTo>
                <a:lnTo>
                  <a:pt x="234" y="84"/>
                </a:lnTo>
                <a:lnTo>
                  <a:pt x="231" y="89"/>
                </a:lnTo>
                <a:lnTo>
                  <a:pt x="228" y="94"/>
                </a:lnTo>
                <a:lnTo>
                  <a:pt x="224" y="99"/>
                </a:lnTo>
                <a:lnTo>
                  <a:pt x="221" y="105"/>
                </a:lnTo>
                <a:lnTo>
                  <a:pt x="212" y="120"/>
                </a:lnTo>
                <a:lnTo>
                  <a:pt x="208" y="126"/>
                </a:lnTo>
                <a:lnTo>
                  <a:pt x="204" y="133"/>
                </a:lnTo>
                <a:lnTo>
                  <a:pt x="200" y="139"/>
                </a:lnTo>
                <a:lnTo>
                  <a:pt x="197" y="145"/>
                </a:lnTo>
                <a:lnTo>
                  <a:pt x="194" y="150"/>
                </a:lnTo>
                <a:lnTo>
                  <a:pt x="191" y="156"/>
                </a:lnTo>
                <a:lnTo>
                  <a:pt x="188" y="161"/>
                </a:lnTo>
                <a:lnTo>
                  <a:pt x="186" y="166"/>
                </a:lnTo>
                <a:lnTo>
                  <a:pt x="183" y="170"/>
                </a:lnTo>
                <a:lnTo>
                  <a:pt x="181" y="175"/>
                </a:lnTo>
                <a:lnTo>
                  <a:pt x="179" y="179"/>
                </a:lnTo>
                <a:lnTo>
                  <a:pt x="177" y="184"/>
                </a:lnTo>
                <a:lnTo>
                  <a:pt x="175" y="188"/>
                </a:lnTo>
                <a:lnTo>
                  <a:pt x="173" y="193"/>
                </a:lnTo>
                <a:lnTo>
                  <a:pt x="172" y="197"/>
                </a:lnTo>
                <a:lnTo>
                  <a:pt x="170" y="202"/>
                </a:lnTo>
                <a:lnTo>
                  <a:pt x="168" y="206"/>
                </a:lnTo>
                <a:lnTo>
                  <a:pt x="166" y="211"/>
                </a:lnTo>
                <a:lnTo>
                  <a:pt x="165" y="216"/>
                </a:lnTo>
                <a:lnTo>
                  <a:pt x="163" y="221"/>
                </a:lnTo>
                <a:lnTo>
                  <a:pt x="162" y="226"/>
                </a:lnTo>
                <a:lnTo>
                  <a:pt x="160" y="232"/>
                </a:lnTo>
                <a:lnTo>
                  <a:pt x="158" y="237"/>
                </a:lnTo>
                <a:lnTo>
                  <a:pt x="156" y="244"/>
                </a:lnTo>
                <a:lnTo>
                  <a:pt x="154" y="250"/>
                </a:lnTo>
                <a:lnTo>
                  <a:pt x="152" y="257"/>
                </a:lnTo>
                <a:lnTo>
                  <a:pt x="149" y="264"/>
                </a:lnTo>
                <a:lnTo>
                  <a:pt x="146" y="272"/>
                </a:lnTo>
                <a:lnTo>
                  <a:pt x="144" y="280"/>
                </a:lnTo>
                <a:lnTo>
                  <a:pt x="141" y="288"/>
                </a:lnTo>
                <a:lnTo>
                  <a:pt x="131" y="318"/>
                </a:lnTo>
                <a:lnTo>
                  <a:pt x="126" y="332"/>
                </a:lnTo>
                <a:lnTo>
                  <a:pt x="122" y="345"/>
                </a:lnTo>
                <a:lnTo>
                  <a:pt x="118" y="357"/>
                </a:lnTo>
                <a:lnTo>
                  <a:pt x="114" y="369"/>
                </a:lnTo>
                <a:lnTo>
                  <a:pt x="110" y="380"/>
                </a:lnTo>
                <a:lnTo>
                  <a:pt x="107" y="390"/>
                </a:lnTo>
                <a:lnTo>
                  <a:pt x="104" y="400"/>
                </a:lnTo>
                <a:lnTo>
                  <a:pt x="101" y="410"/>
                </a:lnTo>
                <a:lnTo>
                  <a:pt x="98" y="418"/>
                </a:lnTo>
                <a:lnTo>
                  <a:pt x="96" y="428"/>
                </a:lnTo>
                <a:lnTo>
                  <a:pt x="93" y="436"/>
                </a:lnTo>
                <a:lnTo>
                  <a:pt x="91" y="444"/>
                </a:lnTo>
                <a:lnTo>
                  <a:pt x="89" y="453"/>
                </a:lnTo>
                <a:lnTo>
                  <a:pt x="87" y="461"/>
                </a:lnTo>
                <a:lnTo>
                  <a:pt x="85" y="469"/>
                </a:lnTo>
                <a:lnTo>
                  <a:pt x="83" y="478"/>
                </a:lnTo>
                <a:lnTo>
                  <a:pt x="81" y="486"/>
                </a:lnTo>
                <a:lnTo>
                  <a:pt x="79" y="495"/>
                </a:lnTo>
                <a:lnTo>
                  <a:pt x="77" y="504"/>
                </a:lnTo>
                <a:lnTo>
                  <a:pt x="75" y="513"/>
                </a:lnTo>
                <a:lnTo>
                  <a:pt x="73" y="523"/>
                </a:lnTo>
                <a:lnTo>
                  <a:pt x="72" y="533"/>
                </a:lnTo>
                <a:lnTo>
                  <a:pt x="70" y="544"/>
                </a:lnTo>
                <a:lnTo>
                  <a:pt x="68" y="555"/>
                </a:lnTo>
                <a:lnTo>
                  <a:pt x="65" y="567"/>
                </a:lnTo>
                <a:lnTo>
                  <a:pt x="63" y="580"/>
                </a:lnTo>
                <a:lnTo>
                  <a:pt x="61" y="593"/>
                </a:lnTo>
                <a:lnTo>
                  <a:pt x="58" y="608"/>
                </a:lnTo>
                <a:lnTo>
                  <a:pt x="56" y="623"/>
                </a:lnTo>
                <a:lnTo>
                  <a:pt x="53" y="639"/>
                </a:lnTo>
                <a:lnTo>
                  <a:pt x="45" y="684"/>
                </a:lnTo>
                <a:lnTo>
                  <a:pt x="42" y="705"/>
                </a:lnTo>
                <a:lnTo>
                  <a:pt x="39" y="724"/>
                </a:lnTo>
                <a:lnTo>
                  <a:pt x="36" y="742"/>
                </a:lnTo>
                <a:lnTo>
                  <a:pt x="33" y="760"/>
                </a:lnTo>
                <a:lnTo>
                  <a:pt x="31" y="776"/>
                </a:lnTo>
                <a:lnTo>
                  <a:pt x="28" y="792"/>
                </a:lnTo>
                <a:lnTo>
                  <a:pt x="26" y="806"/>
                </a:lnTo>
                <a:lnTo>
                  <a:pt x="24" y="821"/>
                </a:lnTo>
                <a:lnTo>
                  <a:pt x="23" y="834"/>
                </a:lnTo>
                <a:lnTo>
                  <a:pt x="21" y="847"/>
                </a:lnTo>
                <a:lnTo>
                  <a:pt x="20" y="860"/>
                </a:lnTo>
                <a:lnTo>
                  <a:pt x="19" y="873"/>
                </a:lnTo>
                <a:lnTo>
                  <a:pt x="18" y="885"/>
                </a:lnTo>
                <a:lnTo>
                  <a:pt x="16" y="897"/>
                </a:lnTo>
                <a:lnTo>
                  <a:pt x="16" y="910"/>
                </a:lnTo>
                <a:lnTo>
                  <a:pt x="15" y="922"/>
                </a:lnTo>
                <a:lnTo>
                  <a:pt x="14" y="934"/>
                </a:lnTo>
                <a:lnTo>
                  <a:pt x="13" y="947"/>
                </a:lnTo>
                <a:lnTo>
                  <a:pt x="12" y="960"/>
                </a:lnTo>
                <a:lnTo>
                  <a:pt x="12" y="974"/>
                </a:lnTo>
                <a:lnTo>
                  <a:pt x="11" y="988"/>
                </a:lnTo>
                <a:lnTo>
                  <a:pt x="11" y="1003"/>
                </a:lnTo>
                <a:lnTo>
                  <a:pt x="10" y="1019"/>
                </a:lnTo>
                <a:lnTo>
                  <a:pt x="10" y="1036"/>
                </a:lnTo>
                <a:lnTo>
                  <a:pt x="9" y="1053"/>
                </a:lnTo>
                <a:lnTo>
                  <a:pt x="8" y="1072"/>
                </a:lnTo>
                <a:lnTo>
                  <a:pt x="8" y="1091"/>
                </a:lnTo>
                <a:lnTo>
                  <a:pt x="7" y="1112"/>
                </a:lnTo>
                <a:lnTo>
                  <a:pt x="6" y="1134"/>
                </a:lnTo>
                <a:lnTo>
                  <a:pt x="6" y="1158"/>
                </a:lnTo>
                <a:lnTo>
                  <a:pt x="4" y="1202"/>
                </a:lnTo>
                <a:lnTo>
                  <a:pt x="3" y="1222"/>
                </a:lnTo>
                <a:lnTo>
                  <a:pt x="2" y="1241"/>
                </a:lnTo>
                <a:lnTo>
                  <a:pt x="2" y="1259"/>
                </a:lnTo>
                <a:lnTo>
                  <a:pt x="1" y="1276"/>
                </a:lnTo>
                <a:lnTo>
                  <a:pt x="1" y="1292"/>
                </a:lnTo>
                <a:lnTo>
                  <a:pt x="0" y="1307"/>
                </a:lnTo>
                <a:lnTo>
                  <a:pt x="0" y="1322"/>
                </a:lnTo>
                <a:lnTo>
                  <a:pt x="0" y="1335"/>
                </a:lnTo>
                <a:lnTo>
                  <a:pt x="0" y="1348"/>
                </a:lnTo>
                <a:lnTo>
                  <a:pt x="0" y="1361"/>
                </a:lnTo>
                <a:lnTo>
                  <a:pt x="0" y="1374"/>
                </a:lnTo>
                <a:lnTo>
                  <a:pt x="0" y="1386"/>
                </a:lnTo>
                <a:lnTo>
                  <a:pt x="0" y="1398"/>
                </a:lnTo>
                <a:lnTo>
                  <a:pt x="0" y="1410"/>
                </a:lnTo>
                <a:lnTo>
                  <a:pt x="1" y="1421"/>
                </a:lnTo>
                <a:lnTo>
                  <a:pt x="1" y="1433"/>
                </a:lnTo>
                <a:lnTo>
                  <a:pt x="2" y="1445"/>
                </a:lnTo>
                <a:lnTo>
                  <a:pt x="2" y="1458"/>
                </a:lnTo>
                <a:lnTo>
                  <a:pt x="3" y="1470"/>
                </a:lnTo>
                <a:lnTo>
                  <a:pt x="4" y="1484"/>
                </a:lnTo>
                <a:lnTo>
                  <a:pt x="4" y="1498"/>
                </a:lnTo>
                <a:lnTo>
                  <a:pt x="5" y="1512"/>
                </a:lnTo>
                <a:lnTo>
                  <a:pt x="6" y="1527"/>
                </a:lnTo>
                <a:lnTo>
                  <a:pt x="7" y="1543"/>
                </a:lnTo>
                <a:lnTo>
                  <a:pt x="8" y="1560"/>
                </a:lnTo>
                <a:lnTo>
                  <a:pt x="9" y="1578"/>
                </a:lnTo>
                <a:lnTo>
                  <a:pt x="10" y="1597"/>
                </a:lnTo>
                <a:lnTo>
                  <a:pt x="11" y="1617"/>
                </a:lnTo>
                <a:lnTo>
                  <a:pt x="12" y="1638"/>
                </a:lnTo>
                <a:lnTo>
                  <a:pt x="14" y="1661"/>
                </a:lnTo>
                <a:lnTo>
                  <a:pt x="16" y="1707"/>
                </a:lnTo>
                <a:lnTo>
                  <a:pt x="17" y="1728"/>
                </a:lnTo>
                <a:lnTo>
                  <a:pt x="18" y="1747"/>
                </a:lnTo>
                <a:lnTo>
                  <a:pt x="19" y="1766"/>
                </a:lnTo>
                <a:lnTo>
                  <a:pt x="20" y="1783"/>
                </a:lnTo>
                <a:lnTo>
                  <a:pt x="21" y="1800"/>
                </a:lnTo>
                <a:lnTo>
                  <a:pt x="22" y="1815"/>
                </a:lnTo>
                <a:lnTo>
                  <a:pt x="23" y="1830"/>
                </a:lnTo>
                <a:lnTo>
                  <a:pt x="24" y="1844"/>
                </a:lnTo>
                <a:lnTo>
                  <a:pt x="25" y="1858"/>
                </a:lnTo>
                <a:lnTo>
                  <a:pt x="26" y="1871"/>
                </a:lnTo>
                <a:lnTo>
                  <a:pt x="27" y="1884"/>
                </a:lnTo>
                <a:lnTo>
                  <a:pt x="28" y="1896"/>
                </a:lnTo>
                <a:lnTo>
                  <a:pt x="30" y="1909"/>
                </a:lnTo>
                <a:lnTo>
                  <a:pt x="31" y="1921"/>
                </a:lnTo>
                <a:lnTo>
                  <a:pt x="32" y="1933"/>
                </a:lnTo>
                <a:lnTo>
                  <a:pt x="33" y="1945"/>
                </a:lnTo>
                <a:lnTo>
                  <a:pt x="34" y="1958"/>
                </a:lnTo>
                <a:lnTo>
                  <a:pt x="36" y="1970"/>
                </a:lnTo>
                <a:lnTo>
                  <a:pt x="37" y="1984"/>
                </a:lnTo>
                <a:lnTo>
                  <a:pt x="39" y="1997"/>
                </a:lnTo>
                <a:lnTo>
                  <a:pt x="40" y="2011"/>
                </a:lnTo>
                <a:lnTo>
                  <a:pt x="42" y="2026"/>
                </a:lnTo>
                <a:lnTo>
                  <a:pt x="44" y="2042"/>
                </a:lnTo>
                <a:lnTo>
                  <a:pt x="46" y="2058"/>
                </a:lnTo>
                <a:lnTo>
                  <a:pt x="48" y="2076"/>
                </a:lnTo>
                <a:lnTo>
                  <a:pt x="50" y="2094"/>
                </a:lnTo>
                <a:lnTo>
                  <a:pt x="53" y="2114"/>
                </a:lnTo>
                <a:lnTo>
                  <a:pt x="56" y="2134"/>
                </a:lnTo>
                <a:lnTo>
                  <a:pt x="58" y="2156"/>
                </a:lnTo>
                <a:lnTo>
                  <a:pt x="61" y="2180"/>
                </a:lnTo>
                <a:lnTo>
                  <a:pt x="63" y="2198"/>
                </a:lnTo>
                <a:lnTo>
                  <a:pt x="64" y="2206"/>
                </a:lnTo>
                <a:lnTo>
                  <a:pt x="65" y="2214"/>
                </a:lnTo>
                <a:lnTo>
                  <a:pt x="66" y="2222"/>
                </a:lnTo>
                <a:lnTo>
                  <a:pt x="67" y="2229"/>
                </a:lnTo>
                <a:lnTo>
                  <a:pt x="68" y="2235"/>
                </a:lnTo>
                <a:lnTo>
                  <a:pt x="69" y="2242"/>
                </a:lnTo>
                <a:lnTo>
                  <a:pt x="70" y="2247"/>
                </a:lnTo>
                <a:lnTo>
                  <a:pt x="71" y="2253"/>
                </a:lnTo>
                <a:lnTo>
                  <a:pt x="72" y="2258"/>
                </a:lnTo>
                <a:lnTo>
                  <a:pt x="72" y="2264"/>
                </a:lnTo>
                <a:lnTo>
                  <a:pt x="73" y="2269"/>
                </a:lnTo>
                <a:lnTo>
                  <a:pt x="74" y="2274"/>
                </a:lnTo>
                <a:lnTo>
                  <a:pt x="75" y="2279"/>
                </a:lnTo>
                <a:lnTo>
                  <a:pt x="76" y="2284"/>
                </a:lnTo>
                <a:lnTo>
                  <a:pt x="76" y="2288"/>
                </a:lnTo>
                <a:lnTo>
                  <a:pt x="77" y="2293"/>
                </a:lnTo>
                <a:lnTo>
                  <a:pt x="78" y="2298"/>
                </a:lnTo>
                <a:lnTo>
                  <a:pt x="79" y="2303"/>
                </a:lnTo>
                <a:lnTo>
                  <a:pt x="80" y="2308"/>
                </a:lnTo>
                <a:lnTo>
                  <a:pt x="81" y="2314"/>
                </a:lnTo>
                <a:lnTo>
                  <a:pt x="82" y="2320"/>
                </a:lnTo>
                <a:lnTo>
                  <a:pt x="83" y="2326"/>
                </a:lnTo>
                <a:lnTo>
                  <a:pt x="84" y="2332"/>
                </a:lnTo>
                <a:lnTo>
                  <a:pt x="85" y="2338"/>
                </a:lnTo>
                <a:lnTo>
                  <a:pt x="86" y="2345"/>
                </a:lnTo>
                <a:lnTo>
                  <a:pt x="88" y="2353"/>
                </a:lnTo>
                <a:lnTo>
                  <a:pt x="89" y="2360"/>
                </a:lnTo>
                <a:lnTo>
                  <a:pt x="90" y="2369"/>
                </a:lnTo>
                <a:lnTo>
                  <a:pt x="92" y="2378"/>
                </a:lnTo>
                <a:lnTo>
                  <a:pt x="93" y="2387"/>
                </a:lnTo>
                <a:lnTo>
                  <a:pt x="97" y="2408"/>
                </a:lnTo>
                <a:lnTo>
                  <a:pt x="99" y="2418"/>
                </a:lnTo>
                <a:lnTo>
                  <a:pt x="100" y="2427"/>
                </a:lnTo>
                <a:lnTo>
                  <a:pt x="102" y="2435"/>
                </a:lnTo>
                <a:lnTo>
                  <a:pt x="104" y="2444"/>
                </a:lnTo>
                <a:lnTo>
                  <a:pt x="107" y="2451"/>
                </a:lnTo>
                <a:lnTo>
                  <a:pt x="109" y="2458"/>
                </a:lnTo>
                <a:lnTo>
                  <a:pt x="110" y="2465"/>
                </a:lnTo>
                <a:lnTo>
                  <a:pt x="112" y="2472"/>
                </a:lnTo>
                <a:lnTo>
                  <a:pt x="114" y="2478"/>
                </a:lnTo>
                <a:lnTo>
                  <a:pt x="116" y="2484"/>
                </a:lnTo>
                <a:lnTo>
                  <a:pt x="118" y="2490"/>
                </a:lnTo>
                <a:lnTo>
                  <a:pt x="120" y="2496"/>
                </a:lnTo>
                <a:lnTo>
                  <a:pt x="122" y="2502"/>
                </a:lnTo>
                <a:lnTo>
                  <a:pt x="124" y="2508"/>
                </a:lnTo>
                <a:lnTo>
                  <a:pt x="125" y="2513"/>
                </a:lnTo>
                <a:lnTo>
                  <a:pt x="127" y="2519"/>
                </a:lnTo>
                <a:lnTo>
                  <a:pt x="128" y="2525"/>
                </a:lnTo>
                <a:lnTo>
                  <a:pt x="130" y="2531"/>
                </a:lnTo>
                <a:lnTo>
                  <a:pt x="130" y="2537"/>
                </a:lnTo>
                <a:lnTo>
                  <a:pt x="132" y="2543"/>
                </a:lnTo>
                <a:lnTo>
                  <a:pt x="132" y="2550"/>
                </a:lnTo>
                <a:lnTo>
                  <a:pt x="133" y="2556"/>
                </a:lnTo>
                <a:lnTo>
                  <a:pt x="134" y="2564"/>
                </a:lnTo>
                <a:lnTo>
                  <a:pt x="134" y="2571"/>
                </a:lnTo>
                <a:lnTo>
                  <a:pt x="134" y="2579"/>
                </a:lnTo>
                <a:lnTo>
                  <a:pt x="135" y="2588"/>
                </a:lnTo>
                <a:lnTo>
                  <a:pt x="134" y="2596"/>
                </a:lnTo>
                <a:lnTo>
                  <a:pt x="134" y="2606"/>
                </a:lnTo>
                <a:lnTo>
                  <a:pt x="134" y="2616"/>
                </a:lnTo>
                <a:lnTo>
                  <a:pt x="133" y="2627"/>
                </a:lnTo>
                <a:lnTo>
                  <a:pt x="133" y="2629"/>
                </a:lnTo>
                <a:lnTo>
                  <a:pt x="132" y="2630"/>
                </a:lnTo>
                <a:lnTo>
                  <a:pt x="132" y="2632"/>
                </a:lnTo>
                <a:lnTo>
                  <a:pt x="132" y="2633"/>
                </a:lnTo>
                <a:lnTo>
                  <a:pt x="131" y="2634"/>
                </a:lnTo>
                <a:lnTo>
                  <a:pt x="130" y="2635"/>
                </a:lnTo>
                <a:lnTo>
                  <a:pt x="130" y="2636"/>
                </a:lnTo>
                <a:lnTo>
                  <a:pt x="130" y="2637"/>
                </a:lnTo>
                <a:lnTo>
                  <a:pt x="129" y="2638"/>
                </a:lnTo>
                <a:lnTo>
                  <a:pt x="128" y="2639"/>
                </a:lnTo>
                <a:lnTo>
                  <a:pt x="128" y="2640"/>
                </a:lnTo>
                <a:lnTo>
                  <a:pt x="127" y="2641"/>
                </a:lnTo>
                <a:lnTo>
                  <a:pt x="127" y="2642"/>
                </a:lnTo>
                <a:lnTo>
                  <a:pt x="126" y="2642"/>
                </a:lnTo>
                <a:lnTo>
                  <a:pt x="126" y="2643"/>
                </a:lnTo>
                <a:lnTo>
                  <a:pt x="126" y="2644"/>
                </a:lnTo>
                <a:lnTo>
                  <a:pt x="126" y="2645"/>
                </a:lnTo>
                <a:lnTo>
                  <a:pt x="126" y="2646"/>
                </a:lnTo>
                <a:lnTo>
                  <a:pt x="125" y="2647"/>
                </a:lnTo>
                <a:lnTo>
                  <a:pt x="125" y="2648"/>
                </a:lnTo>
                <a:lnTo>
                  <a:pt x="125" y="2650"/>
                </a:lnTo>
                <a:lnTo>
                  <a:pt x="125" y="2651"/>
                </a:lnTo>
                <a:lnTo>
                  <a:pt x="125" y="2658"/>
                </a:lnTo>
                <a:lnTo>
                  <a:pt x="125" y="2662"/>
                </a:lnTo>
                <a:lnTo>
                  <a:pt x="126" y="2666"/>
                </a:lnTo>
                <a:lnTo>
                  <a:pt x="126" y="2669"/>
                </a:lnTo>
                <a:lnTo>
                  <a:pt x="126" y="2673"/>
                </a:lnTo>
                <a:lnTo>
                  <a:pt x="127" y="2676"/>
                </a:lnTo>
                <a:lnTo>
                  <a:pt x="128" y="2680"/>
                </a:lnTo>
                <a:lnTo>
                  <a:pt x="128" y="2684"/>
                </a:lnTo>
                <a:lnTo>
                  <a:pt x="129" y="2687"/>
                </a:lnTo>
                <a:lnTo>
                  <a:pt x="130" y="2690"/>
                </a:lnTo>
                <a:lnTo>
                  <a:pt x="130" y="2694"/>
                </a:lnTo>
                <a:lnTo>
                  <a:pt x="131" y="2697"/>
                </a:lnTo>
                <a:lnTo>
                  <a:pt x="132" y="2700"/>
                </a:lnTo>
                <a:lnTo>
                  <a:pt x="133" y="2703"/>
                </a:lnTo>
                <a:lnTo>
                  <a:pt x="134" y="2706"/>
                </a:lnTo>
                <a:lnTo>
                  <a:pt x="135" y="2709"/>
                </a:lnTo>
                <a:lnTo>
                  <a:pt x="136" y="2711"/>
                </a:lnTo>
                <a:lnTo>
                  <a:pt x="137" y="2714"/>
                </a:lnTo>
                <a:lnTo>
                  <a:pt x="138" y="2716"/>
                </a:lnTo>
                <a:lnTo>
                  <a:pt x="139" y="2718"/>
                </a:lnTo>
                <a:lnTo>
                  <a:pt x="140" y="2720"/>
                </a:lnTo>
                <a:lnTo>
                  <a:pt x="141" y="2722"/>
                </a:lnTo>
                <a:lnTo>
                  <a:pt x="142" y="2724"/>
                </a:lnTo>
                <a:lnTo>
                  <a:pt x="143" y="2726"/>
                </a:lnTo>
                <a:lnTo>
                  <a:pt x="144" y="2727"/>
                </a:lnTo>
                <a:lnTo>
                  <a:pt x="145" y="2728"/>
                </a:lnTo>
                <a:lnTo>
                  <a:pt x="146" y="2729"/>
                </a:lnTo>
                <a:lnTo>
                  <a:pt x="147" y="2730"/>
                </a:lnTo>
                <a:lnTo>
                  <a:pt x="148" y="2730"/>
                </a:lnTo>
                <a:lnTo>
                  <a:pt x="149" y="2730"/>
                </a:lnTo>
              </a:path>
            </a:pathLst>
          </a:custGeom>
          <a:pattFill prst="openDmnd">
            <a:fgClr>
              <a:srgbClr val="FF0000"/>
            </a:fgClr>
            <a:bgClr>
              <a:srgbClr val="0000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49513" y="981075"/>
            <a:ext cx="162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tr-TR" altLang="tr-TR" sz="2100" b="1">
                <a:solidFill>
                  <a:srgbClr val="00FFFF"/>
                </a:solidFill>
              </a:rPr>
              <a:t>Doku faktörü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403350" y="1755775"/>
            <a:ext cx="4556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VII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629150" y="1736725"/>
            <a:ext cx="584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VIIa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30250" y="2349500"/>
            <a:ext cx="3889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XI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735138" y="2378075"/>
            <a:ext cx="5191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XIa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189163" y="2998788"/>
            <a:ext cx="3873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IX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278313" y="2998788"/>
            <a:ext cx="5191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IXa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094038" y="4240213"/>
            <a:ext cx="3222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X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238750" y="4240213"/>
            <a:ext cx="4524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Xa</a:t>
            </a:r>
            <a:endParaRPr lang="da-DK" altLang="tr-TR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879850" y="5481638"/>
            <a:ext cx="4270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00"/>
                </a:solidFill>
              </a:rPr>
              <a:t>IIa</a:t>
            </a:r>
            <a:endParaRPr lang="da-DK" altLang="tr-TR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6194425" y="5481638"/>
            <a:ext cx="296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00"/>
                </a:solidFill>
              </a:rPr>
              <a:t>II</a:t>
            </a:r>
            <a:endParaRPr lang="da-DK" altLang="tr-TR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5651500" y="6237288"/>
            <a:ext cx="1565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00"/>
                </a:solidFill>
              </a:rPr>
              <a:t>Fibrinogen</a:t>
            </a:r>
            <a:endParaRPr lang="da-DK" altLang="tr-TR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2971800" y="6237288"/>
            <a:ext cx="1000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00"/>
                </a:solidFill>
              </a:rPr>
              <a:t>Fibrin</a:t>
            </a:r>
            <a:endParaRPr lang="da-DK" altLang="tr-TR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1090613" y="3619500"/>
            <a:ext cx="520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VIII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2587625" y="3619500"/>
            <a:ext cx="6524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VIIIa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1978025" y="4860925"/>
            <a:ext cx="3222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V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3460750" y="4860925"/>
            <a:ext cx="454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FF"/>
                </a:solidFill>
              </a:rPr>
              <a:t>Va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501" name="Freeform 21"/>
          <p:cNvSpPr>
            <a:spLocks/>
          </p:cNvSpPr>
          <p:nvPr/>
        </p:nvSpPr>
        <p:spPr bwMode="auto">
          <a:xfrm>
            <a:off x="1874838" y="1958975"/>
            <a:ext cx="2754312" cy="1588"/>
          </a:xfrm>
          <a:custGeom>
            <a:avLst/>
            <a:gdLst>
              <a:gd name="T0" fmla="*/ 0 w 1878"/>
              <a:gd name="T1" fmla="*/ 0 h 1"/>
              <a:gd name="T2" fmla="*/ 2752845 w 1878"/>
              <a:gd name="T3" fmla="*/ 0 h 1"/>
              <a:gd name="T4" fmla="*/ 2752845 w 1878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78" h="1">
                <a:moveTo>
                  <a:pt x="0" y="0"/>
                </a:moveTo>
                <a:lnTo>
                  <a:pt x="1877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2" name="Freeform 22"/>
          <p:cNvSpPr>
            <a:spLocks/>
          </p:cNvSpPr>
          <p:nvPr/>
        </p:nvSpPr>
        <p:spPr bwMode="auto">
          <a:xfrm>
            <a:off x="1116013" y="2565400"/>
            <a:ext cx="908050" cy="1588"/>
          </a:xfrm>
          <a:custGeom>
            <a:avLst/>
            <a:gdLst>
              <a:gd name="T0" fmla="*/ 0 w 619"/>
              <a:gd name="T1" fmla="*/ 0 h 1"/>
              <a:gd name="T2" fmla="*/ 906583 w 619"/>
              <a:gd name="T3" fmla="*/ 0 h 1"/>
              <a:gd name="T4" fmla="*/ 906583 w 619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9" h="1">
                <a:moveTo>
                  <a:pt x="0" y="0"/>
                </a:moveTo>
                <a:lnTo>
                  <a:pt x="618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3" name="Freeform 23"/>
          <p:cNvSpPr>
            <a:spLocks/>
          </p:cNvSpPr>
          <p:nvPr/>
        </p:nvSpPr>
        <p:spPr bwMode="auto">
          <a:xfrm>
            <a:off x="1630363" y="3832225"/>
            <a:ext cx="976312" cy="1588"/>
          </a:xfrm>
          <a:custGeom>
            <a:avLst/>
            <a:gdLst>
              <a:gd name="T0" fmla="*/ 0 w 666"/>
              <a:gd name="T1" fmla="*/ 0 h 1"/>
              <a:gd name="T2" fmla="*/ 974846 w 666"/>
              <a:gd name="T3" fmla="*/ 0 h 1"/>
              <a:gd name="T4" fmla="*/ 974846 w 666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66" h="1">
                <a:moveTo>
                  <a:pt x="0" y="0"/>
                </a:moveTo>
                <a:lnTo>
                  <a:pt x="665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4" name="Freeform 24"/>
          <p:cNvSpPr>
            <a:spLocks/>
          </p:cNvSpPr>
          <p:nvPr/>
        </p:nvSpPr>
        <p:spPr bwMode="auto">
          <a:xfrm>
            <a:off x="2292350" y="5065713"/>
            <a:ext cx="1185863" cy="1587"/>
          </a:xfrm>
          <a:custGeom>
            <a:avLst/>
            <a:gdLst>
              <a:gd name="T0" fmla="*/ 0 w 809"/>
              <a:gd name="T1" fmla="*/ 0 h 1"/>
              <a:gd name="T2" fmla="*/ 1184397 w 809"/>
              <a:gd name="T3" fmla="*/ 0 h 1"/>
              <a:gd name="T4" fmla="*/ 1184397 w 809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09" h="1">
                <a:moveTo>
                  <a:pt x="0" y="0"/>
                </a:moveTo>
                <a:lnTo>
                  <a:pt x="808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5" name="Freeform 25"/>
          <p:cNvSpPr>
            <a:spLocks/>
          </p:cNvSpPr>
          <p:nvPr/>
        </p:nvSpPr>
        <p:spPr bwMode="auto">
          <a:xfrm>
            <a:off x="2571750" y="3214688"/>
            <a:ext cx="1674813" cy="1587"/>
          </a:xfrm>
          <a:custGeom>
            <a:avLst/>
            <a:gdLst>
              <a:gd name="T0" fmla="*/ 0 w 1142"/>
              <a:gd name="T1" fmla="*/ 0 h 1"/>
              <a:gd name="T2" fmla="*/ 1673346 w 1142"/>
              <a:gd name="T3" fmla="*/ 0 h 1"/>
              <a:gd name="T4" fmla="*/ 1673346 w 114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42" h="1">
                <a:moveTo>
                  <a:pt x="0" y="0"/>
                </a:moveTo>
                <a:lnTo>
                  <a:pt x="1141" y="0"/>
                </a:lnTo>
              </a:path>
            </a:pathLst>
          </a:custGeom>
          <a:noFill/>
          <a:ln w="2032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6" name="Freeform 26"/>
          <p:cNvSpPr>
            <a:spLocks/>
          </p:cNvSpPr>
          <p:nvPr/>
        </p:nvSpPr>
        <p:spPr bwMode="auto">
          <a:xfrm>
            <a:off x="3389313" y="4429125"/>
            <a:ext cx="1865312" cy="1588"/>
          </a:xfrm>
          <a:custGeom>
            <a:avLst/>
            <a:gdLst>
              <a:gd name="T0" fmla="*/ 0 w 1272"/>
              <a:gd name="T1" fmla="*/ 0 h 1"/>
              <a:gd name="T2" fmla="*/ 1863846 w 1272"/>
              <a:gd name="T3" fmla="*/ 0 h 1"/>
              <a:gd name="T4" fmla="*/ 1863846 w 127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72" h="1">
                <a:moveTo>
                  <a:pt x="0" y="0"/>
                </a:moveTo>
                <a:lnTo>
                  <a:pt x="1271" y="0"/>
                </a:lnTo>
              </a:path>
            </a:pathLst>
          </a:custGeom>
          <a:noFill/>
          <a:ln w="3429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7" name="Freeform 27"/>
          <p:cNvSpPr>
            <a:spLocks/>
          </p:cNvSpPr>
          <p:nvPr/>
        </p:nvSpPr>
        <p:spPr bwMode="auto">
          <a:xfrm>
            <a:off x="4324350" y="5719763"/>
            <a:ext cx="1830388" cy="1587"/>
          </a:xfrm>
          <a:custGeom>
            <a:avLst/>
            <a:gdLst>
              <a:gd name="T0" fmla="*/ 1828923 w 1249"/>
              <a:gd name="T1" fmla="*/ 0 h 1"/>
              <a:gd name="T2" fmla="*/ 0 w 1249"/>
              <a:gd name="T3" fmla="*/ 0 h 1"/>
              <a:gd name="T4" fmla="*/ 0 w 1249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9" h="1">
                <a:moveTo>
                  <a:pt x="1248" y="0"/>
                </a:moveTo>
                <a:lnTo>
                  <a:pt x="0" y="0"/>
                </a:lnTo>
              </a:path>
            </a:pathLst>
          </a:custGeom>
          <a:noFill/>
          <a:ln w="47625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8" name="Freeform 28"/>
          <p:cNvSpPr>
            <a:spLocks/>
          </p:cNvSpPr>
          <p:nvPr/>
        </p:nvSpPr>
        <p:spPr bwMode="auto">
          <a:xfrm>
            <a:off x="3930650" y="6453188"/>
            <a:ext cx="1692275" cy="71437"/>
          </a:xfrm>
          <a:custGeom>
            <a:avLst/>
            <a:gdLst>
              <a:gd name="T0" fmla="*/ 1690621 w 1023"/>
              <a:gd name="T1" fmla="*/ 0 h 1"/>
              <a:gd name="T2" fmla="*/ 0 w 1023"/>
              <a:gd name="T3" fmla="*/ 0 h 1"/>
              <a:gd name="T4" fmla="*/ 0 w 1023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23" h="1">
                <a:moveTo>
                  <a:pt x="1022" y="0"/>
                </a:moveTo>
                <a:lnTo>
                  <a:pt x="0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09" name="Freeform 29"/>
          <p:cNvSpPr>
            <a:spLocks/>
          </p:cNvSpPr>
          <p:nvPr/>
        </p:nvSpPr>
        <p:spPr bwMode="auto">
          <a:xfrm>
            <a:off x="3355975" y="1401763"/>
            <a:ext cx="104775" cy="558800"/>
          </a:xfrm>
          <a:custGeom>
            <a:avLst/>
            <a:gdLst>
              <a:gd name="T0" fmla="*/ 0 w 72"/>
              <a:gd name="T1" fmla="*/ 0 h 352"/>
              <a:gd name="T2" fmla="*/ 1455 w 72"/>
              <a:gd name="T3" fmla="*/ 34925 h 352"/>
              <a:gd name="T4" fmla="*/ 1455 w 72"/>
              <a:gd name="T5" fmla="*/ 53975 h 352"/>
              <a:gd name="T6" fmla="*/ 2910 w 72"/>
              <a:gd name="T7" fmla="*/ 73025 h 352"/>
              <a:gd name="T8" fmla="*/ 4366 w 72"/>
              <a:gd name="T9" fmla="*/ 90488 h 352"/>
              <a:gd name="T10" fmla="*/ 5821 w 72"/>
              <a:gd name="T11" fmla="*/ 107950 h 352"/>
              <a:gd name="T12" fmla="*/ 8731 w 72"/>
              <a:gd name="T13" fmla="*/ 127000 h 352"/>
              <a:gd name="T14" fmla="*/ 10186 w 72"/>
              <a:gd name="T15" fmla="*/ 144463 h 352"/>
              <a:gd name="T16" fmla="*/ 11642 w 72"/>
              <a:gd name="T17" fmla="*/ 161925 h 352"/>
              <a:gd name="T18" fmla="*/ 14552 w 72"/>
              <a:gd name="T19" fmla="*/ 180975 h 352"/>
              <a:gd name="T20" fmla="*/ 17463 w 72"/>
              <a:gd name="T21" fmla="*/ 198438 h 352"/>
              <a:gd name="T22" fmla="*/ 18918 w 72"/>
              <a:gd name="T23" fmla="*/ 215900 h 352"/>
              <a:gd name="T24" fmla="*/ 21828 w 72"/>
              <a:gd name="T25" fmla="*/ 233363 h 352"/>
              <a:gd name="T26" fmla="*/ 24739 w 72"/>
              <a:gd name="T27" fmla="*/ 250825 h 352"/>
              <a:gd name="T28" fmla="*/ 27649 w 72"/>
              <a:gd name="T29" fmla="*/ 268288 h 352"/>
              <a:gd name="T30" fmla="*/ 32015 w 72"/>
              <a:gd name="T31" fmla="*/ 285750 h 352"/>
              <a:gd name="T32" fmla="*/ 34925 w 72"/>
              <a:gd name="T33" fmla="*/ 304800 h 352"/>
              <a:gd name="T34" fmla="*/ 37835 w 72"/>
              <a:gd name="T35" fmla="*/ 320675 h 352"/>
              <a:gd name="T36" fmla="*/ 42201 w 72"/>
              <a:gd name="T37" fmla="*/ 338138 h 352"/>
              <a:gd name="T38" fmla="*/ 46567 w 72"/>
              <a:gd name="T39" fmla="*/ 355600 h 352"/>
              <a:gd name="T40" fmla="*/ 49477 w 72"/>
              <a:gd name="T41" fmla="*/ 373063 h 352"/>
              <a:gd name="T42" fmla="*/ 53843 w 72"/>
              <a:gd name="T43" fmla="*/ 390525 h 352"/>
              <a:gd name="T44" fmla="*/ 58208 w 72"/>
              <a:gd name="T45" fmla="*/ 406400 h 352"/>
              <a:gd name="T46" fmla="*/ 62574 w 72"/>
              <a:gd name="T47" fmla="*/ 423863 h 352"/>
              <a:gd name="T48" fmla="*/ 66940 w 72"/>
              <a:gd name="T49" fmla="*/ 441325 h 352"/>
              <a:gd name="T50" fmla="*/ 71305 w 72"/>
              <a:gd name="T51" fmla="*/ 457200 h 352"/>
              <a:gd name="T52" fmla="*/ 77126 w 72"/>
              <a:gd name="T53" fmla="*/ 474663 h 352"/>
              <a:gd name="T54" fmla="*/ 81492 w 72"/>
              <a:gd name="T55" fmla="*/ 492125 h 352"/>
              <a:gd name="T56" fmla="*/ 87313 w 72"/>
              <a:gd name="T57" fmla="*/ 508000 h 352"/>
              <a:gd name="T58" fmla="*/ 91678 w 72"/>
              <a:gd name="T59" fmla="*/ 523875 h 352"/>
              <a:gd name="T60" fmla="*/ 97499 w 72"/>
              <a:gd name="T61" fmla="*/ 541338 h 352"/>
              <a:gd name="T62" fmla="*/ 103320 w 72"/>
              <a:gd name="T63" fmla="*/ 557213 h 35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2" h="352">
                <a:moveTo>
                  <a:pt x="0" y="0"/>
                </a:moveTo>
                <a:lnTo>
                  <a:pt x="1" y="22"/>
                </a:lnTo>
                <a:lnTo>
                  <a:pt x="1" y="34"/>
                </a:lnTo>
                <a:lnTo>
                  <a:pt x="2" y="46"/>
                </a:lnTo>
                <a:lnTo>
                  <a:pt x="3" y="57"/>
                </a:lnTo>
                <a:lnTo>
                  <a:pt x="4" y="68"/>
                </a:lnTo>
                <a:lnTo>
                  <a:pt x="6" y="80"/>
                </a:lnTo>
                <a:lnTo>
                  <a:pt x="7" y="91"/>
                </a:lnTo>
                <a:lnTo>
                  <a:pt x="8" y="102"/>
                </a:lnTo>
                <a:lnTo>
                  <a:pt x="10" y="114"/>
                </a:lnTo>
                <a:lnTo>
                  <a:pt x="12" y="125"/>
                </a:lnTo>
                <a:lnTo>
                  <a:pt x="13" y="136"/>
                </a:lnTo>
                <a:lnTo>
                  <a:pt x="15" y="147"/>
                </a:lnTo>
                <a:lnTo>
                  <a:pt x="17" y="158"/>
                </a:lnTo>
                <a:lnTo>
                  <a:pt x="19" y="169"/>
                </a:lnTo>
                <a:lnTo>
                  <a:pt x="22" y="180"/>
                </a:lnTo>
                <a:lnTo>
                  <a:pt x="24" y="192"/>
                </a:lnTo>
                <a:lnTo>
                  <a:pt x="26" y="202"/>
                </a:lnTo>
                <a:lnTo>
                  <a:pt x="29" y="213"/>
                </a:lnTo>
                <a:lnTo>
                  <a:pt x="32" y="224"/>
                </a:lnTo>
                <a:lnTo>
                  <a:pt x="34" y="235"/>
                </a:lnTo>
                <a:lnTo>
                  <a:pt x="37" y="246"/>
                </a:lnTo>
                <a:lnTo>
                  <a:pt x="40" y="256"/>
                </a:lnTo>
                <a:lnTo>
                  <a:pt x="43" y="267"/>
                </a:lnTo>
                <a:lnTo>
                  <a:pt x="46" y="278"/>
                </a:lnTo>
                <a:lnTo>
                  <a:pt x="49" y="288"/>
                </a:lnTo>
                <a:lnTo>
                  <a:pt x="53" y="299"/>
                </a:lnTo>
                <a:lnTo>
                  <a:pt x="56" y="310"/>
                </a:lnTo>
                <a:lnTo>
                  <a:pt x="60" y="320"/>
                </a:lnTo>
                <a:lnTo>
                  <a:pt x="63" y="330"/>
                </a:lnTo>
                <a:lnTo>
                  <a:pt x="67" y="341"/>
                </a:lnTo>
                <a:lnTo>
                  <a:pt x="71" y="351"/>
                </a:lnTo>
              </a:path>
            </a:pathLst>
          </a:custGeom>
          <a:noFill/>
          <a:ln w="635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0" name="Freeform 30"/>
          <p:cNvSpPr>
            <a:spLocks/>
          </p:cNvSpPr>
          <p:nvPr/>
        </p:nvSpPr>
        <p:spPr bwMode="auto">
          <a:xfrm>
            <a:off x="4286250" y="1217613"/>
            <a:ext cx="1651000" cy="2001837"/>
          </a:xfrm>
          <a:custGeom>
            <a:avLst/>
            <a:gdLst>
              <a:gd name="T0" fmla="*/ 726208 w 1139"/>
              <a:gd name="T1" fmla="*/ 1997009 h 1244"/>
              <a:gd name="T2" fmla="*/ 730557 w 1139"/>
              <a:gd name="T3" fmla="*/ 1997009 h 1244"/>
              <a:gd name="T4" fmla="*/ 736355 w 1139"/>
              <a:gd name="T5" fmla="*/ 1997009 h 1244"/>
              <a:gd name="T6" fmla="*/ 740703 w 1139"/>
              <a:gd name="T7" fmla="*/ 1998619 h 1244"/>
              <a:gd name="T8" fmla="*/ 745052 w 1139"/>
              <a:gd name="T9" fmla="*/ 1998619 h 1244"/>
              <a:gd name="T10" fmla="*/ 750850 w 1139"/>
              <a:gd name="T11" fmla="*/ 1998619 h 1244"/>
              <a:gd name="T12" fmla="*/ 755198 w 1139"/>
              <a:gd name="T13" fmla="*/ 2000228 h 1244"/>
              <a:gd name="T14" fmla="*/ 759547 w 1139"/>
              <a:gd name="T15" fmla="*/ 2000228 h 1244"/>
              <a:gd name="T16" fmla="*/ 765345 w 1139"/>
              <a:gd name="T17" fmla="*/ 2000228 h 1244"/>
              <a:gd name="T18" fmla="*/ 769694 w 1139"/>
              <a:gd name="T19" fmla="*/ 2000228 h 1244"/>
              <a:gd name="T20" fmla="*/ 774042 w 1139"/>
              <a:gd name="T21" fmla="*/ 2000228 h 1244"/>
              <a:gd name="T22" fmla="*/ 779840 w 1139"/>
              <a:gd name="T23" fmla="*/ 2000228 h 1244"/>
              <a:gd name="T24" fmla="*/ 784189 w 1139"/>
              <a:gd name="T25" fmla="*/ 2000228 h 1244"/>
              <a:gd name="T26" fmla="*/ 788537 w 1139"/>
              <a:gd name="T27" fmla="*/ 2000228 h 1244"/>
              <a:gd name="T28" fmla="*/ 794335 w 1139"/>
              <a:gd name="T29" fmla="*/ 2000228 h 1244"/>
              <a:gd name="T30" fmla="*/ 800133 w 1139"/>
              <a:gd name="T31" fmla="*/ 2000228 h 1244"/>
              <a:gd name="T32" fmla="*/ 929140 w 1139"/>
              <a:gd name="T33" fmla="*/ 1988963 h 1244"/>
              <a:gd name="T34" fmla="*/ 1011763 w 1139"/>
              <a:gd name="T35" fmla="*/ 1968044 h 1244"/>
              <a:gd name="T36" fmla="*/ 1091486 w 1139"/>
              <a:gd name="T37" fmla="*/ 1939078 h 1244"/>
              <a:gd name="T38" fmla="*/ 1168311 w 1139"/>
              <a:gd name="T39" fmla="*/ 1902067 h 1244"/>
              <a:gd name="T40" fmla="*/ 1239337 w 1139"/>
              <a:gd name="T41" fmla="*/ 1855400 h 1244"/>
              <a:gd name="T42" fmla="*/ 1307464 w 1139"/>
              <a:gd name="T43" fmla="*/ 1802297 h 1244"/>
              <a:gd name="T44" fmla="*/ 1369794 w 1139"/>
              <a:gd name="T45" fmla="*/ 1741148 h 1244"/>
              <a:gd name="T46" fmla="*/ 1427774 w 1139"/>
              <a:gd name="T47" fmla="*/ 1671952 h 1244"/>
              <a:gd name="T48" fmla="*/ 1479957 w 1139"/>
              <a:gd name="T49" fmla="*/ 1597929 h 1244"/>
              <a:gd name="T50" fmla="*/ 1524892 w 1139"/>
              <a:gd name="T51" fmla="*/ 1519079 h 1244"/>
              <a:gd name="T52" fmla="*/ 1565478 w 1139"/>
              <a:gd name="T53" fmla="*/ 1433792 h 1244"/>
              <a:gd name="T54" fmla="*/ 1597368 w 1139"/>
              <a:gd name="T55" fmla="*/ 1343677 h 1244"/>
              <a:gd name="T56" fmla="*/ 1622010 w 1139"/>
              <a:gd name="T57" fmla="*/ 1250344 h 1244"/>
              <a:gd name="T58" fmla="*/ 1639404 w 1139"/>
              <a:gd name="T59" fmla="*/ 1152183 h 1244"/>
              <a:gd name="T60" fmla="*/ 1648101 w 1139"/>
              <a:gd name="T61" fmla="*/ 1050804 h 1244"/>
              <a:gd name="T62" fmla="*/ 1643752 w 1139"/>
              <a:gd name="T63" fmla="*/ 897930 h 1244"/>
              <a:gd name="T64" fmla="*/ 1632156 w 1139"/>
              <a:gd name="T65" fmla="*/ 798160 h 1244"/>
              <a:gd name="T66" fmla="*/ 1610414 w 1139"/>
              <a:gd name="T67" fmla="*/ 703218 h 1244"/>
              <a:gd name="T68" fmla="*/ 1581423 w 1139"/>
              <a:gd name="T69" fmla="*/ 611494 h 1244"/>
              <a:gd name="T70" fmla="*/ 1546635 w 1139"/>
              <a:gd name="T71" fmla="*/ 522988 h 1244"/>
              <a:gd name="T72" fmla="*/ 1503149 w 1139"/>
              <a:gd name="T73" fmla="*/ 440919 h 1244"/>
              <a:gd name="T74" fmla="*/ 1455315 w 1139"/>
              <a:gd name="T75" fmla="*/ 363678 h 1244"/>
              <a:gd name="T76" fmla="*/ 1400234 w 1139"/>
              <a:gd name="T77" fmla="*/ 292873 h 1244"/>
              <a:gd name="T78" fmla="*/ 1339354 w 1139"/>
              <a:gd name="T79" fmla="*/ 228506 h 1244"/>
              <a:gd name="T80" fmla="*/ 1274126 w 1139"/>
              <a:gd name="T81" fmla="*/ 170575 h 1244"/>
              <a:gd name="T82" fmla="*/ 1204549 w 1139"/>
              <a:gd name="T83" fmla="*/ 120690 h 1244"/>
              <a:gd name="T84" fmla="*/ 1130623 w 1139"/>
              <a:gd name="T85" fmla="*/ 78850 h 1244"/>
              <a:gd name="T86" fmla="*/ 1052349 w 1139"/>
              <a:gd name="T87" fmla="*/ 45057 h 1244"/>
              <a:gd name="T88" fmla="*/ 971176 w 1139"/>
              <a:gd name="T89" fmla="*/ 20920 h 1244"/>
              <a:gd name="T90" fmla="*/ 885655 w 1139"/>
              <a:gd name="T91" fmla="*/ 4828 h 1244"/>
              <a:gd name="T92" fmla="*/ 800133 w 1139"/>
              <a:gd name="T93" fmla="*/ 0 h 1244"/>
              <a:gd name="T94" fmla="*/ 697218 w 1139"/>
              <a:gd name="T95" fmla="*/ 8046 h 1244"/>
              <a:gd name="T96" fmla="*/ 631989 w 1139"/>
              <a:gd name="T97" fmla="*/ 19310 h 1244"/>
              <a:gd name="T98" fmla="*/ 566761 w 1139"/>
              <a:gd name="T99" fmla="*/ 37011 h 1244"/>
              <a:gd name="T100" fmla="*/ 504432 w 1139"/>
              <a:gd name="T101" fmla="*/ 62759 h 1244"/>
              <a:gd name="T102" fmla="*/ 445002 w 1139"/>
              <a:gd name="T103" fmla="*/ 91724 h 1244"/>
              <a:gd name="T104" fmla="*/ 387021 w 1139"/>
              <a:gd name="T105" fmla="*/ 125517 h 1244"/>
              <a:gd name="T106" fmla="*/ 331939 w 1139"/>
              <a:gd name="T107" fmla="*/ 165747 h 1244"/>
              <a:gd name="T108" fmla="*/ 279757 w 1139"/>
              <a:gd name="T109" fmla="*/ 209195 h 1244"/>
              <a:gd name="T110" fmla="*/ 230473 w 1139"/>
              <a:gd name="T111" fmla="*/ 257471 h 1244"/>
              <a:gd name="T112" fmla="*/ 184089 w 1139"/>
              <a:gd name="T113" fmla="*/ 310574 h 1244"/>
              <a:gd name="T114" fmla="*/ 142053 w 1139"/>
              <a:gd name="T115" fmla="*/ 366896 h 1244"/>
              <a:gd name="T116" fmla="*/ 102916 w 1139"/>
              <a:gd name="T117" fmla="*/ 426436 h 1244"/>
              <a:gd name="T118" fmla="*/ 68127 w 1139"/>
              <a:gd name="T119" fmla="*/ 490804 h 1244"/>
              <a:gd name="T120" fmla="*/ 37687 w 1139"/>
              <a:gd name="T121" fmla="*/ 558390 h 1244"/>
              <a:gd name="T122" fmla="*/ 11596 w 1139"/>
              <a:gd name="T123" fmla="*/ 627586 h 124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39" h="1244">
                <a:moveTo>
                  <a:pt x="498" y="1241"/>
                </a:moveTo>
                <a:lnTo>
                  <a:pt x="501" y="1241"/>
                </a:lnTo>
                <a:lnTo>
                  <a:pt x="502" y="1241"/>
                </a:lnTo>
                <a:lnTo>
                  <a:pt x="504" y="1241"/>
                </a:lnTo>
                <a:lnTo>
                  <a:pt x="506" y="1241"/>
                </a:lnTo>
                <a:lnTo>
                  <a:pt x="508" y="1241"/>
                </a:lnTo>
                <a:lnTo>
                  <a:pt x="509" y="1242"/>
                </a:lnTo>
                <a:lnTo>
                  <a:pt x="511" y="1242"/>
                </a:lnTo>
                <a:lnTo>
                  <a:pt x="512" y="1242"/>
                </a:lnTo>
                <a:lnTo>
                  <a:pt x="514" y="1242"/>
                </a:lnTo>
                <a:lnTo>
                  <a:pt x="516" y="1242"/>
                </a:lnTo>
                <a:lnTo>
                  <a:pt x="518" y="1242"/>
                </a:lnTo>
                <a:lnTo>
                  <a:pt x="519" y="1242"/>
                </a:lnTo>
                <a:lnTo>
                  <a:pt x="521" y="1243"/>
                </a:lnTo>
                <a:lnTo>
                  <a:pt x="522" y="1243"/>
                </a:lnTo>
                <a:lnTo>
                  <a:pt x="524" y="1243"/>
                </a:lnTo>
                <a:lnTo>
                  <a:pt x="526" y="1243"/>
                </a:lnTo>
                <a:lnTo>
                  <a:pt x="528" y="1243"/>
                </a:lnTo>
                <a:lnTo>
                  <a:pt x="529" y="1243"/>
                </a:lnTo>
                <a:lnTo>
                  <a:pt x="531" y="1243"/>
                </a:lnTo>
                <a:lnTo>
                  <a:pt x="533" y="1243"/>
                </a:lnTo>
                <a:lnTo>
                  <a:pt x="534" y="1243"/>
                </a:lnTo>
                <a:lnTo>
                  <a:pt x="536" y="1243"/>
                </a:lnTo>
                <a:lnTo>
                  <a:pt x="538" y="1243"/>
                </a:lnTo>
                <a:lnTo>
                  <a:pt x="539" y="1243"/>
                </a:lnTo>
                <a:lnTo>
                  <a:pt x="541" y="1243"/>
                </a:lnTo>
                <a:lnTo>
                  <a:pt x="543" y="1243"/>
                </a:lnTo>
                <a:lnTo>
                  <a:pt x="544" y="1243"/>
                </a:lnTo>
                <a:lnTo>
                  <a:pt x="546" y="1243"/>
                </a:lnTo>
                <a:lnTo>
                  <a:pt x="548" y="1243"/>
                </a:lnTo>
                <a:lnTo>
                  <a:pt x="550" y="1243"/>
                </a:lnTo>
                <a:lnTo>
                  <a:pt x="552" y="1243"/>
                </a:lnTo>
                <a:lnTo>
                  <a:pt x="611" y="1240"/>
                </a:lnTo>
                <a:lnTo>
                  <a:pt x="641" y="1236"/>
                </a:lnTo>
                <a:lnTo>
                  <a:pt x="670" y="1231"/>
                </a:lnTo>
                <a:lnTo>
                  <a:pt x="698" y="1223"/>
                </a:lnTo>
                <a:lnTo>
                  <a:pt x="726" y="1215"/>
                </a:lnTo>
                <a:lnTo>
                  <a:pt x="753" y="1205"/>
                </a:lnTo>
                <a:lnTo>
                  <a:pt x="780" y="1194"/>
                </a:lnTo>
                <a:lnTo>
                  <a:pt x="806" y="1182"/>
                </a:lnTo>
                <a:lnTo>
                  <a:pt x="831" y="1168"/>
                </a:lnTo>
                <a:lnTo>
                  <a:pt x="855" y="1153"/>
                </a:lnTo>
                <a:lnTo>
                  <a:pt x="879" y="1137"/>
                </a:lnTo>
                <a:lnTo>
                  <a:pt x="902" y="1120"/>
                </a:lnTo>
                <a:lnTo>
                  <a:pt x="924" y="1101"/>
                </a:lnTo>
                <a:lnTo>
                  <a:pt x="945" y="1082"/>
                </a:lnTo>
                <a:lnTo>
                  <a:pt x="966" y="1061"/>
                </a:lnTo>
                <a:lnTo>
                  <a:pt x="985" y="1039"/>
                </a:lnTo>
                <a:lnTo>
                  <a:pt x="1004" y="1017"/>
                </a:lnTo>
                <a:lnTo>
                  <a:pt x="1021" y="993"/>
                </a:lnTo>
                <a:lnTo>
                  <a:pt x="1037" y="969"/>
                </a:lnTo>
                <a:lnTo>
                  <a:pt x="1052" y="944"/>
                </a:lnTo>
                <a:lnTo>
                  <a:pt x="1067" y="918"/>
                </a:lnTo>
                <a:lnTo>
                  <a:pt x="1080" y="891"/>
                </a:lnTo>
                <a:lnTo>
                  <a:pt x="1091" y="863"/>
                </a:lnTo>
                <a:lnTo>
                  <a:pt x="1102" y="835"/>
                </a:lnTo>
                <a:lnTo>
                  <a:pt x="1111" y="806"/>
                </a:lnTo>
                <a:lnTo>
                  <a:pt x="1119" y="777"/>
                </a:lnTo>
                <a:lnTo>
                  <a:pt x="1126" y="747"/>
                </a:lnTo>
                <a:lnTo>
                  <a:pt x="1131" y="716"/>
                </a:lnTo>
                <a:lnTo>
                  <a:pt x="1134" y="685"/>
                </a:lnTo>
                <a:lnTo>
                  <a:pt x="1137" y="653"/>
                </a:lnTo>
                <a:lnTo>
                  <a:pt x="1138" y="622"/>
                </a:lnTo>
                <a:lnTo>
                  <a:pt x="1134" y="558"/>
                </a:lnTo>
                <a:lnTo>
                  <a:pt x="1131" y="527"/>
                </a:lnTo>
                <a:lnTo>
                  <a:pt x="1126" y="496"/>
                </a:lnTo>
                <a:lnTo>
                  <a:pt x="1119" y="466"/>
                </a:lnTo>
                <a:lnTo>
                  <a:pt x="1111" y="437"/>
                </a:lnTo>
                <a:lnTo>
                  <a:pt x="1102" y="408"/>
                </a:lnTo>
                <a:lnTo>
                  <a:pt x="1091" y="380"/>
                </a:lnTo>
                <a:lnTo>
                  <a:pt x="1080" y="352"/>
                </a:lnTo>
                <a:lnTo>
                  <a:pt x="1067" y="325"/>
                </a:lnTo>
                <a:lnTo>
                  <a:pt x="1052" y="299"/>
                </a:lnTo>
                <a:lnTo>
                  <a:pt x="1037" y="274"/>
                </a:lnTo>
                <a:lnTo>
                  <a:pt x="1021" y="250"/>
                </a:lnTo>
                <a:lnTo>
                  <a:pt x="1004" y="226"/>
                </a:lnTo>
                <a:lnTo>
                  <a:pt x="985" y="204"/>
                </a:lnTo>
                <a:lnTo>
                  <a:pt x="966" y="182"/>
                </a:lnTo>
                <a:lnTo>
                  <a:pt x="945" y="161"/>
                </a:lnTo>
                <a:lnTo>
                  <a:pt x="924" y="142"/>
                </a:lnTo>
                <a:lnTo>
                  <a:pt x="902" y="123"/>
                </a:lnTo>
                <a:lnTo>
                  <a:pt x="879" y="106"/>
                </a:lnTo>
                <a:lnTo>
                  <a:pt x="855" y="90"/>
                </a:lnTo>
                <a:lnTo>
                  <a:pt x="831" y="75"/>
                </a:lnTo>
                <a:lnTo>
                  <a:pt x="806" y="61"/>
                </a:lnTo>
                <a:lnTo>
                  <a:pt x="780" y="49"/>
                </a:lnTo>
                <a:lnTo>
                  <a:pt x="753" y="38"/>
                </a:lnTo>
                <a:lnTo>
                  <a:pt x="726" y="28"/>
                </a:lnTo>
                <a:lnTo>
                  <a:pt x="698" y="19"/>
                </a:lnTo>
                <a:lnTo>
                  <a:pt x="670" y="13"/>
                </a:lnTo>
                <a:lnTo>
                  <a:pt x="641" y="7"/>
                </a:lnTo>
                <a:lnTo>
                  <a:pt x="611" y="3"/>
                </a:lnTo>
                <a:lnTo>
                  <a:pt x="582" y="1"/>
                </a:lnTo>
                <a:lnTo>
                  <a:pt x="552" y="0"/>
                </a:lnTo>
                <a:lnTo>
                  <a:pt x="504" y="2"/>
                </a:lnTo>
                <a:lnTo>
                  <a:pt x="481" y="5"/>
                </a:lnTo>
                <a:lnTo>
                  <a:pt x="458" y="8"/>
                </a:lnTo>
                <a:lnTo>
                  <a:pt x="436" y="12"/>
                </a:lnTo>
                <a:lnTo>
                  <a:pt x="413" y="17"/>
                </a:lnTo>
                <a:lnTo>
                  <a:pt x="391" y="23"/>
                </a:lnTo>
                <a:lnTo>
                  <a:pt x="370" y="31"/>
                </a:lnTo>
                <a:lnTo>
                  <a:pt x="348" y="39"/>
                </a:lnTo>
                <a:lnTo>
                  <a:pt x="327" y="47"/>
                </a:lnTo>
                <a:lnTo>
                  <a:pt x="307" y="57"/>
                </a:lnTo>
                <a:lnTo>
                  <a:pt x="286" y="67"/>
                </a:lnTo>
                <a:lnTo>
                  <a:pt x="267" y="78"/>
                </a:lnTo>
                <a:lnTo>
                  <a:pt x="248" y="90"/>
                </a:lnTo>
                <a:lnTo>
                  <a:pt x="229" y="103"/>
                </a:lnTo>
                <a:lnTo>
                  <a:pt x="211" y="116"/>
                </a:lnTo>
                <a:lnTo>
                  <a:pt x="193" y="130"/>
                </a:lnTo>
                <a:lnTo>
                  <a:pt x="176" y="145"/>
                </a:lnTo>
                <a:lnTo>
                  <a:pt x="159" y="160"/>
                </a:lnTo>
                <a:lnTo>
                  <a:pt x="143" y="176"/>
                </a:lnTo>
                <a:lnTo>
                  <a:pt x="127" y="193"/>
                </a:lnTo>
                <a:lnTo>
                  <a:pt x="112" y="210"/>
                </a:lnTo>
                <a:lnTo>
                  <a:pt x="98" y="228"/>
                </a:lnTo>
                <a:lnTo>
                  <a:pt x="84" y="247"/>
                </a:lnTo>
                <a:lnTo>
                  <a:pt x="71" y="265"/>
                </a:lnTo>
                <a:lnTo>
                  <a:pt x="59" y="285"/>
                </a:lnTo>
                <a:lnTo>
                  <a:pt x="47" y="305"/>
                </a:lnTo>
                <a:lnTo>
                  <a:pt x="36" y="326"/>
                </a:lnTo>
                <a:lnTo>
                  <a:pt x="26" y="347"/>
                </a:lnTo>
                <a:lnTo>
                  <a:pt x="16" y="368"/>
                </a:lnTo>
                <a:lnTo>
                  <a:pt x="8" y="390"/>
                </a:lnTo>
                <a:lnTo>
                  <a:pt x="0" y="413"/>
                </a:lnTo>
              </a:path>
            </a:pathLst>
          </a:custGeom>
          <a:noFill/>
          <a:ln w="27305" cap="flat">
            <a:solidFill>
              <a:schemeClr val="tx1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1" name="Freeform 31"/>
          <p:cNvSpPr>
            <a:spLocks/>
          </p:cNvSpPr>
          <p:nvPr/>
        </p:nvSpPr>
        <p:spPr bwMode="auto">
          <a:xfrm>
            <a:off x="4246563" y="1049338"/>
            <a:ext cx="2795587" cy="3421062"/>
          </a:xfrm>
          <a:custGeom>
            <a:avLst/>
            <a:gdLst>
              <a:gd name="T0" fmla="*/ 1583043 w 1909"/>
              <a:gd name="T1" fmla="*/ 3395662 h 2155"/>
              <a:gd name="T2" fmla="*/ 1719235 w 1909"/>
              <a:gd name="T3" fmla="*/ 3357562 h 2155"/>
              <a:gd name="T4" fmla="*/ 1849569 w 1909"/>
              <a:gd name="T5" fmla="*/ 3306762 h 2155"/>
              <a:gd name="T6" fmla="*/ 1974045 w 1909"/>
              <a:gd name="T7" fmla="*/ 3241675 h 2155"/>
              <a:gd name="T8" fmla="*/ 2092663 w 1909"/>
              <a:gd name="T9" fmla="*/ 3165475 h 2155"/>
              <a:gd name="T10" fmla="*/ 2203959 w 1909"/>
              <a:gd name="T11" fmla="*/ 3076575 h 2155"/>
              <a:gd name="T12" fmla="*/ 2306469 w 1909"/>
              <a:gd name="T13" fmla="*/ 2978150 h 2155"/>
              <a:gd name="T14" fmla="*/ 2403121 w 1909"/>
              <a:gd name="T15" fmla="*/ 2868612 h 2155"/>
              <a:gd name="T16" fmla="*/ 2489522 w 1909"/>
              <a:gd name="T17" fmla="*/ 2749550 h 2155"/>
              <a:gd name="T18" fmla="*/ 2565672 w 1909"/>
              <a:gd name="T19" fmla="*/ 2622550 h 2155"/>
              <a:gd name="T20" fmla="*/ 2633036 w 1909"/>
              <a:gd name="T21" fmla="*/ 2486025 h 2155"/>
              <a:gd name="T22" fmla="*/ 2688684 w 1909"/>
              <a:gd name="T23" fmla="*/ 2343150 h 2155"/>
              <a:gd name="T24" fmla="*/ 2734081 w 1909"/>
              <a:gd name="T25" fmla="*/ 2193925 h 2155"/>
              <a:gd name="T26" fmla="*/ 2766299 w 1909"/>
              <a:gd name="T27" fmla="*/ 2038350 h 2155"/>
              <a:gd name="T28" fmla="*/ 2786800 w 1909"/>
              <a:gd name="T29" fmla="*/ 1879600 h 2155"/>
              <a:gd name="T30" fmla="*/ 2794123 w 1909"/>
              <a:gd name="T31" fmla="*/ 1714500 h 2155"/>
              <a:gd name="T32" fmla="*/ 2776549 w 1909"/>
              <a:gd name="T33" fmla="*/ 1452562 h 2155"/>
              <a:gd name="T34" fmla="*/ 2745797 w 1909"/>
              <a:gd name="T35" fmla="*/ 1285875 h 2155"/>
              <a:gd name="T36" fmla="*/ 2701864 w 1909"/>
              <a:gd name="T37" fmla="*/ 1123950 h 2155"/>
              <a:gd name="T38" fmla="*/ 2646216 w 1909"/>
              <a:gd name="T39" fmla="*/ 971550 h 2155"/>
              <a:gd name="T40" fmla="*/ 2575923 w 1909"/>
              <a:gd name="T41" fmla="*/ 825500 h 2155"/>
              <a:gd name="T42" fmla="*/ 2495380 w 1909"/>
              <a:gd name="T43" fmla="*/ 688975 h 2155"/>
              <a:gd name="T44" fmla="*/ 2404586 w 1909"/>
              <a:gd name="T45" fmla="*/ 561975 h 2155"/>
              <a:gd name="T46" fmla="*/ 2303540 w 1909"/>
              <a:gd name="T47" fmla="*/ 444500 h 2155"/>
              <a:gd name="T48" fmla="*/ 2192244 w 1909"/>
              <a:gd name="T49" fmla="*/ 341312 h 2155"/>
              <a:gd name="T50" fmla="*/ 2072161 w 1909"/>
              <a:gd name="T51" fmla="*/ 247650 h 2155"/>
              <a:gd name="T52" fmla="*/ 1944756 w 1909"/>
              <a:gd name="T53" fmla="*/ 169862 h 2155"/>
              <a:gd name="T54" fmla="*/ 1811494 w 1909"/>
              <a:gd name="T55" fmla="*/ 104775 h 2155"/>
              <a:gd name="T56" fmla="*/ 1669444 w 1909"/>
              <a:gd name="T57" fmla="*/ 53975 h 2155"/>
              <a:gd name="T58" fmla="*/ 1524466 w 1909"/>
              <a:gd name="T59" fmla="*/ 20637 h 2155"/>
              <a:gd name="T60" fmla="*/ 1372166 w 1909"/>
              <a:gd name="T61" fmla="*/ 3175 h 2155"/>
              <a:gd name="T62" fmla="*/ 1193506 w 1909"/>
              <a:gd name="T63" fmla="*/ 4762 h 2155"/>
              <a:gd name="T64" fmla="*/ 1090996 w 1909"/>
              <a:gd name="T65" fmla="*/ 15875 h 2155"/>
              <a:gd name="T66" fmla="*/ 992880 w 1909"/>
              <a:gd name="T67" fmla="*/ 34925 h 2155"/>
              <a:gd name="T68" fmla="*/ 896228 w 1909"/>
              <a:gd name="T69" fmla="*/ 61912 h 2155"/>
              <a:gd name="T70" fmla="*/ 801040 w 1909"/>
              <a:gd name="T71" fmla="*/ 95250 h 2155"/>
              <a:gd name="T72" fmla="*/ 710246 w 1909"/>
              <a:gd name="T73" fmla="*/ 136525 h 2155"/>
              <a:gd name="T74" fmla="*/ 622381 w 1909"/>
              <a:gd name="T75" fmla="*/ 182562 h 2155"/>
              <a:gd name="T76" fmla="*/ 537444 w 1909"/>
              <a:gd name="T77" fmla="*/ 236537 h 2155"/>
              <a:gd name="T78" fmla="*/ 455436 w 1909"/>
              <a:gd name="T79" fmla="*/ 295275 h 2155"/>
              <a:gd name="T80" fmla="*/ 377822 w 1909"/>
              <a:gd name="T81" fmla="*/ 360362 h 2155"/>
              <a:gd name="T82" fmla="*/ 303136 w 1909"/>
              <a:gd name="T83" fmla="*/ 430212 h 2155"/>
              <a:gd name="T84" fmla="*/ 232844 w 1909"/>
              <a:gd name="T85" fmla="*/ 506412 h 2155"/>
              <a:gd name="T86" fmla="*/ 168409 w 1909"/>
              <a:gd name="T87" fmla="*/ 587375 h 2155"/>
              <a:gd name="T88" fmla="*/ 106903 w 1909"/>
              <a:gd name="T89" fmla="*/ 671512 h 2155"/>
              <a:gd name="T90" fmla="*/ 51255 w 1909"/>
              <a:gd name="T91" fmla="*/ 762000 h 2155"/>
              <a:gd name="T92" fmla="*/ 0 w 1909"/>
              <a:gd name="T93" fmla="*/ 855662 h 21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09" h="2155">
                <a:moveTo>
                  <a:pt x="986" y="2154"/>
                </a:moveTo>
                <a:lnTo>
                  <a:pt x="1081" y="2139"/>
                </a:lnTo>
                <a:lnTo>
                  <a:pt x="1128" y="2128"/>
                </a:lnTo>
                <a:lnTo>
                  <a:pt x="1174" y="2115"/>
                </a:lnTo>
                <a:lnTo>
                  <a:pt x="1219" y="2100"/>
                </a:lnTo>
                <a:lnTo>
                  <a:pt x="1263" y="2083"/>
                </a:lnTo>
                <a:lnTo>
                  <a:pt x="1306" y="2064"/>
                </a:lnTo>
                <a:lnTo>
                  <a:pt x="1348" y="2042"/>
                </a:lnTo>
                <a:lnTo>
                  <a:pt x="1389" y="2019"/>
                </a:lnTo>
                <a:lnTo>
                  <a:pt x="1429" y="1994"/>
                </a:lnTo>
                <a:lnTo>
                  <a:pt x="1467" y="1967"/>
                </a:lnTo>
                <a:lnTo>
                  <a:pt x="1505" y="1938"/>
                </a:lnTo>
                <a:lnTo>
                  <a:pt x="1541" y="1908"/>
                </a:lnTo>
                <a:lnTo>
                  <a:pt x="1575" y="1876"/>
                </a:lnTo>
                <a:lnTo>
                  <a:pt x="1609" y="1842"/>
                </a:lnTo>
                <a:lnTo>
                  <a:pt x="1641" y="1807"/>
                </a:lnTo>
                <a:lnTo>
                  <a:pt x="1671" y="1770"/>
                </a:lnTo>
                <a:lnTo>
                  <a:pt x="1700" y="1732"/>
                </a:lnTo>
                <a:lnTo>
                  <a:pt x="1727" y="1692"/>
                </a:lnTo>
                <a:lnTo>
                  <a:pt x="1752" y="1652"/>
                </a:lnTo>
                <a:lnTo>
                  <a:pt x="1776" y="1610"/>
                </a:lnTo>
                <a:lnTo>
                  <a:pt x="1798" y="1566"/>
                </a:lnTo>
                <a:lnTo>
                  <a:pt x="1818" y="1522"/>
                </a:lnTo>
                <a:lnTo>
                  <a:pt x="1836" y="1476"/>
                </a:lnTo>
                <a:lnTo>
                  <a:pt x="1853" y="1430"/>
                </a:lnTo>
                <a:lnTo>
                  <a:pt x="1867" y="1382"/>
                </a:lnTo>
                <a:lnTo>
                  <a:pt x="1879" y="1334"/>
                </a:lnTo>
                <a:lnTo>
                  <a:pt x="1889" y="1284"/>
                </a:lnTo>
                <a:lnTo>
                  <a:pt x="1897" y="1234"/>
                </a:lnTo>
                <a:lnTo>
                  <a:pt x="1903" y="1184"/>
                </a:lnTo>
                <a:lnTo>
                  <a:pt x="1907" y="1132"/>
                </a:lnTo>
                <a:lnTo>
                  <a:pt x="1908" y="1080"/>
                </a:lnTo>
                <a:lnTo>
                  <a:pt x="1902" y="969"/>
                </a:lnTo>
                <a:lnTo>
                  <a:pt x="1896" y="915"/>
                </a:lnTo>
                <a:lnTo>
                  <a:pt x="1887" y="862"/>
                </a:lnTo>
                <a:lnTo>
                  <a:pt x="1875" y="810"/>
                </a:lnTo>
                <a:lnTo>
                  <a:pt x="1861" y="759"/>
                </a:lnTo>
                <a:lnTo>
                  <a:pt x="1845" y="708"/>
                </a:lnTo>
                <a:lnTo>
                  <a:pt x="1827" y="660"/>
                </a:lnTo>
                <a:lnTo>
                  <a:pt x="1807" y="612"/>
                </a:lnTo>
                <a:lnTo>
                  <a:pt x="1784" y="565"/>
                </a:lnTo>
                <a:lnTo>
                  <a:pt x="1759" y="520"/>
                </a:lnTo>
                <a:lnTo>
                  <a:pt x="1733" y="476"/>
                </a:lnTo>
                <a:lnTo>
                  <a:pt x="1704" y="434"/>
                </a:lnTo>
                <a:lnTo>
                  <a:pt x="1674" y="393"/>
                </a:lnTo>
                <a:lnTo>
                  <a:pt x="1642" y="354"/>
                </a:lnTo>
                <a:lnTo>
                  <a:pt x="1608" y="316"/>
                </a:lnTo>
                <a:lnTo>
                  <a:pt x="1573" y="280"/>
                </a:lnTo>
                <a:lnTo>
                  <a:pt x="1535" y="247"/>
                </a:lnTo>
                <a:lnTo>
                  <a:pt x="1497" y="215"/>
                </a:lnTo>
                <a:lnTo>
                  <a:pt x="1457" y="184"/>
                </a:lnTo>
                <a:lnTo>
                  <a:pt x="1415" y="156"/>
                </a:lnTo>
                <a:lnTo>
                  <a:pt x="1372" y="130"/>
                </a:lnTo>
                <a:lnTo>
                  <a:pt x="1328" y="107"/>
                </a:lnTo>
                <a:lnTo>
                  <a:pt x="1283" y="85"/>
                </a:lnTo>
                <a:lnTo>
                  <a:pt x="1237" y="66"/>
                </a:lnTo>
                <a:lnTo>
                  <a:pt x="1189" y="49"/>
                </a:lnTo>
                <a:lnTo>
                  <a:pt x="1140" y="34"/>
                </a:lnTo>
                <a:lnTo>
                  <a:pt x="1091" y="22"/>
                </a:lnTo>
                <a:lnTo>
                  <a:pt x="1041" y="13"/>
                </a:lnTo>
                <a:lnTo>
                  <a:pt x="989" y="6"/>
                </a:lnTo>
                <a:lnTo>
                  <a:pt x="937" y="2"/>
                </a:lnTo>
                <a:lnTo>
                  <a:pt x="885" y="0"/>
                </a:lnTo>
                <a:lnTo>
                  <a:pt x="815" y="3"/>
                </a:lnTo>
                <a:lnTo>
                  <a:pt x="780" y="6"/>
                </a:lnTo>
                <a:lnTo>
                  <a:pt x="745" y="10"/>
                </a:lnTo>
                <a:lnTo>
                  <a:pt x="711" y="16"/>
                </a:lnTo>
                <a:lnTo>
                  <a:pt x="678" y="22"/>
                </a:lnTo>
                <a:lnTo>
                  <a:pt x="645" y="30"/>
                </a:lnTo>
                <a:lnTo>
                  <a:pt x="612" y="39"/>
                </a:lnTo>
                <a:lnTo>
                  <a:pt x="579" y="49"/>
                </a:lnTo>
                <a:lnTo>
                  <a:pt x="547" y="60"/>
                </a:lnTo>
                <a:lnTo>
                  <a:pt x="516" y="72"/>
                </a:lnTo>
                <a:lnTo>
                  <a:pt x="485" y="86"/>
                </a:lnTo>
                <a:lnTo>
                  <a:pt x="455" y="100"/>
                </a:lnTo>
                <a:lnTo>
                  <a:pt x="425" y="115"/>
                </a:lnTo>
                <a:lnTo>
                  <a:pt x="395" y="132"/>
                </a:lnTo>
                <a:lnTo>
                  <a:pt x="367" y="149"/>
                </a:lnTo>
                <a:lnTo>
                  <a:pt x="339" y="167"/>
                </a:lnTo>
                <a:lnTo>
                  <a:pt x="311" y="186"/>
                </a:lnTo>
                <a:lnTo>
                  <a:pt x="284" y="206"/>
                </a:lnTo>
                <a:lnTo>
                  <a:pt x="258" y="227"/>
                </a:lnTo>
                <a:lnTo>
                  <a:pt x="232" y="249"/>
                </a:lnTo>
                <a:lnTo>
                  <a:pt x="207" y="271"/>
                </a:lnTo>
                <a:lnTo>
                  <a:pt x="183" y="295"/>
                </a:lnTo>
                <a:lnTo>
                  <a:pt x="159" y="319"/>
                </a:lnTo>
                <a:lnTo>
                  <a:pt x="137" y="344"/>
                </a:lnTo>
                <a:lnTo>
                  <a:pt x="115" y="370"/>
                </a:lnTo>
                <a:lnTo>
                  <a:pt x="93" y="396"/>
                </a:lnTo>
                <a:lnTo>
                  <a:pt x="73" y="423"/>
                </a:lnTo>
                <a:lnTo>
                  <a:pt x="53" y="451"/>
                </a:lnTo>
                <a:lnTo>
                  <a:pt x="35" y="480"/>
                </a:lnTo>
                <a:lnTo>
                  <a:pt x="17" y="509"/>
                </a:lnTo>
                <a:lnTo>
                  <a:pt x="0" y="539"/>
                </a:lnTo>
              </a:path>
            </a:pathLst>
          </a:custGeom>
          <a:noFill/>
          <a:ln w="40640" cap="flat">
            <a:solidFill>
              <a:schemeClr val="tx1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2" name="Freeform 32"/>
          <p:cNvSpPr>
            <a:spLocks/>
          </p:cNvSpPr>
          <p:nvPr/>
        </p:nvSpPr>
        <p:spPr bwMode="auto">
          <a:xfrm>
            <a:off x="1000125" y="2576513"/>
            <a:ext cx="2843213" cy="3321050"/>
          </a:xfrm>
          <a:custGeom>
            <a:avLst/>
            <a:gdLst>
              <a:gd name="T0" fmla="*/ 2794824 w 1939"/>
              <a:gd name="T1" fmla="*/ 3149600 h 2092"/>
              <a:gd name="T2" fmla="*/ 2747902 w 1939"/>
              <a:gd name="T3" fmla="*/ 3171825 h 2092"/>
              <a:gd name="T4" fmla="*/ 2700979 w 1939"/>
              <a:gd name="T5" fmla="*/ 3190875 h 2092"/>
              <a:gd name="T6" fmla="*/ 2651124 w 1939"/>
              <a:gd name="T7" fmla="*/ 3209925 h 2092"/>
              <a:gd name="T8" fmla="*/ 2602735 w 1939"/>
              <a:gd name="T9" fmla="*/ 3225800 h 2092"/>
              <a:gd name="T10" fmla="*/ 2552880 w 1939"/>
              <a:gd name="T11" fmla="*/ 3241675 h 2092"/>
              <a:gd name="T12" fmla="*/ 2503025 w 1939"/>
              <a:gd name="T13" fmla="*/ 3257550 h 2092"/>
              <a:gd name="T14" fmla="*/ 2453169 w 1939"/>
              <a:gd name="T15" fmla="*/ 3270250 h 2092"/>
              <a:gd name="T16" fmla="*/ 2401848 w 1939"/>
              <a:gd name="T17" fmla="*/ 3281363 h 2092"/>
              <a:gd name="T18" fmla="*/ 2350526 w 1939"/>
              <a:gd name="T19" fmla="*/ 3290888 h 2092"/>
              <a:gd name="T20" fmla="*/ 2299205 w 1939"/>
              <a:gd name="T21" fmla="*/ 3298825 h 2092"/>
              <a:gd name="T22" fmla="*/ 2246417 w 1939"/>
              <a:gd name="T23" fmla="*/ 3306763 h 2092"/>
              <a:gd name="T24" fmla="*/ 2193629 w 1939"/>
              <a:gd name="T25" fmla="*/ 3311525 h 2092"/>
              <a:gd name="T26" fmla="*/ 2140841 w 1939"/>
              <a:gd name="T27" fmla="*/ 3316288 h 2092"/>
              <a:gd name="T28" fmla="*/ 2088053 w 1939"/>
              <a:gd name="T29" fmla="*/ 3317875 h 2092"/>
              <a:gd name="T30" fmla="*/ 2033799 w 1939"/>
              <a:gd name="T31" fmla="*/ 3319463 h 2092"/>
              <a:gd name="T32" fmla="*/ 1724404 w 1939"/>
              <a:gd name="T33" fmla="*/ 3292475 h 2092"/>
              <a:gd name="T34" fmla="*/ 1524983 w 1939"/>
              <a:gd name="T35" fmla="*/ 3246438 h 2092"/>
              <a:gd name="T36" fmla="*/ 1334360 w 1939"/>
              <a:gd name="T37" fmla="*/ 3178175 h 2092"/>
              <a:gd name="T38" fmla="*/ 1152535 w 1939"/>
              <a:gd name="T39" fmla="*/ 3089275 h 2092"/>
              <a:gd name="T40" fmla="*/ 979508 w 1939"/>
              <a:gd name="T41" fmla="*/ 2981325 h 2092"/>
              <a:gd name="T42" fmla="*/ 816746 w 1939"/>
              <a:gd name="T43" fmla="*/ 2857500 h 2092"/>
              <a:gd name="T44" fmla="*/ 665714 w 1939"/>
              <a:gd name="T45" fmla="*/ 2714625 h 2092"/>
              <a:gd name="T46" fmla="*/ 527879 w 1939"/>
              <a:gd name="T47" fmla="*/ 2555875 h 2092"/>
              <a:gd name="T48" fmla="*/ 403241 w 1939"/>
              <a:gd name="T49" fmla="*/ 2384425 h 2092"/>
              <a:gd name="T50" fmla="*/ 293266 w 1939"/>
              <a:gd name="T51" fmla="*/ 2198688 h 2092"/>
              <a:gd name="T52" fmla="*/ 199421 w 1939"/>
              <a:gd name="T53" fmla="*/ 2000250 h 2092"/>
              <a:gd name="T54" fmla="*/ 123172 w 1939"/>
              <a:gd name="T55" fmla="*/ 1790700 h 2092"/>
              <a:gd name="T56" fmla="*/ 64519 w 1939"/>
              <a:gd name="T57" fmla="*/ 1573213 h 2092"/>
              <a:gd name="T58" fmla="*/ 23461 w 1939"/>
              <a:gd name="T59" fmla="*/ 1346200 h 2092"/>
              <a:gd name="T60" fmla="*/ 2933 w 1939"/>
              <a:gd name="T61" fmla="*/ 1111250 h 2092"/>
              <a:gd name="T62" fmla="*/ 0 w 1939"/>
              <a:gd name="T63" fmla="*/ 923925 h 2092"/>
              <a:gd name="T64" fmla="*/ 2933 w 1939"/>
              <a:gd name="T65" fmla="*/ 858838 h 2092"/>
              <a:gd name="T66" fmla="*/ 7332 w 1939"/>
              <a:gd name="T67" fmla="*/ 793750 h 2092"/>
              <a:gd name="T68" fmla="*/ 11731 w 1939"/>
              <a:gd name="T69" fmla="*/ 728663 h 2092"/>
              <a:gd name="T70" fmla="*/ 19062 w 1939"/>
              <a:gd name="T71" fmla="*/ 665163 h 2092"/>
              <a:gd name="T72" fmla="*/ 27860 w 1939"/>
              <a:gd name="T73" fmla="*/ 600075 h 2092"/>
              <a:gd name="T74" fmla="*/ 38125 w 1939"/>
              <a:gd name="T75" fmla="*/ 538163 h 2092"/>
              <a:gd name="T76" fmla="*/ 49855 w 1939"/>
              <a:gd name="T77" fmla="*/ 476250 h 2092"/>
              <a:gd name="T78" fmla="*/ 63052 w 1939"/>
              <a:gd name="T79" fmla="*/ 412750 h 2092"/>
              <a:gd name="T80" fmla="*/ 77715 w 1939"/>
              <a:gd name="T81" fmla="*/ 352425 h 2092"/>
              <a:gd name="T82" fmla="*/ 93845 w 1939"/>
              <a:gd name="T83" fmla="*/ 292100 h 2092"/>
              <a:gd name="T84" fmla="*/ 111441 w 1939"/>
              <a:gd name="T85" fmla="*/ 231775 h 2092"/>
              <a:gd name="T86" fmla="*/ 129037 w 1939"/>
              <a:gd name="T87" fmla="*/ 173038 h 2092"/>
              <a:gd name="T88" fmla="*/ 149566 w 1939"/>
              <a:gd name="T89" fmla="*/ 114300 h 2092"/>
              <a:gd name="T90" fmla="*/ 170094 w 1939"/>
              <a:gd name="T91" fmla="*/ 57150 h 2092"/>
              <a:gd name="T92" fmla="*/ 193556 w 1939"/>
              <a:gd name="T93" fmla="*/ 0 h 209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39" h="2092">
                <a:moveTo>
                  <a:pt x="1938" y="1970"/>
                </a:moveTo>
                <a:lnTo>
                  <a:pt x="1906" y="1984"/>
                </a:lnTo>
                <a:lnTo>
                  <a:pt x="1890" y="1991"/>
                </a:lnTo>
                <a:lnTo>
                  <a:pt x="1874" y="1998"/>
                </a:lnTo>
                <a:lnTo>
                  <a:pt x="1858" y="2004"/>
                </a:lnTo>
                <a:lnTo>
                  <a:pt x="1842" y="2010"/>
                </a:lnTo>
                <a:lnTo>
                  <a:pt x="1825" y="2016"/>
                </a:lnTo>
                <a:lnTo>
                  <a:pt x="1808" y="2022"/>
                </a:lnTo>
                <a:lnTo>
                  <a:pt x="1792" y="2027"/>
                </a:lnTo>
                <a:lnTo>
                  <a:pt x="1775" y="2032"/>
                </a:lnTo>
                <a:lnTo>
                  <a:pt x="1758" y="2038"/>
                </a:lnTo>
                <a:lnTo>
                  <a:pt x="1741" y="2042"/>
                </a:lnTo>
                <a:lnTo>
                  <a:pt x="1724" y="2047"/>
                </a:lnTo>
                <a:lnTo>
                  <a:pt x="1707" y="2052"/>
                </a:lnTo>
                <a:lnTo>
                  <a:pt x="1690" y="2056"/>
                </a:lnTo>
                <a:lnTo>
                  <a:pt x="1673" y="2060"/>
                </a:lnTo>
                <a:lnTo>
                  <a:pt x="1656" y="2064"/>
                </a:lnTo>
                <a:lnTo>
                  <a:pt x="1638" y="2067"/>
                </a:lnTo>
                <a:lnTo>
                  <a:pt x="1620" y="2070"/>
                </a:lnTo>
                <a:lnTo>
                  <a:pt x="1603" y="2073"/>
                </a:lnTo>
                <a:lnTo>
                  <a:pt x="1585" y="2076"/>
                </a:lnTo>
                <a:lnTo>
                  <a:pt x="1568" y="2078"/>
                </a:lnTo>
                <a:lnTo>
                  <a:pt x="1550" y="2081"/>
                </a:lnTo>
                <a:lnTo>
                  <a:pt x="1532" y="2083"/>
                </a:lnTo>
                <a:lnTo>
                  <a:pt x="1514" y="2085"/>
                </a:lnTo>
                <a:lnTo>
                  <a:pt x="1496" y="2086"/>
                </a:lnTo>
                <a:lnTo>
                  <a:pt x="1478" y="2088"/>
                </a:lnTo>
                <a:lnTo>
                  <a:pt x="1460" y="2089"/>
                </a:lnTo>
                <a:lnTo>
                  <a:pt x="1442" y="2090"/>
                </a:lnTo>
                <a:lnTo>
                  <a:pt x="1424" y="2090"/>
                </a:lnTo>
                <a:lnTo>
                  <a:pt x="1405" y="2091"/>
                </a:lnTo>
                <a:lnTo>
                  <a:pt x="1387" y="2091"/>
                </a:lnTo>
                <a:lnTo>
                  <a:pt x="1245" y="2084"/>
                </a:lnTo>
                <a:lnTo>
                  <a:pt x="1176" y="2074"/>
                </a:lnTo>
                <a:lnTo>
                  <a:pt x="1107" y="2061"/>
                </a:lnTo>
                <a:lnTo>
                  <a:pt x="1040" y="2045"/>
                </a:lnTo>
                <a:lnTo>
                  <a:pt x="974" y="2025"/>
                </a:lnTo>
                <a:lnTo>
                  <a:pt x="910" y="2002"/>
                </a:lnTo>
                <a:lnTo>
                  <a:pt x="847" y="1976"/>
                </a:lnTo>
                <a:lnTo>
                  <a:pt x="786" y="1946"/>
                </a:lnTo>
                <a:lnTo>
                  <a:pt x="726" y="1914"/>
                </a:lnTo>
                <a:lnTo>
                  <a:pt x="668" y="1878"/>
                </a:lnTo>
                <a:lnTo>
                  <a:pt x="611" y="1840"/>
                </a:lnTo>
                <a:lnTo>
                  <a:pt x="557" y="1800"/>
                </a:lnTo>
                <a:lnTo>
                  <a:pt x="504" y="1756"/>
                </a:lnTo>
                <a:lnTo>
                  <a:pt x="454" y="1710"/>
                </a:lnTo>
                <a:lnTo>
                  <a:pt x="406" y="1661"/>
                </a:lnTo>
                <a:lnTo>
                  <a:pt x="360" y="1610"/>
                </a:lnTo>
                <a:lnTo>
                  <a:pt x="316" y="1557"/>
                </a:lnTo>
                <a:lnTo>
                  <a:pt x="275" y="1502"/>
                </a:lnTo>
                <a:lnTo>
                  <a:pt x="237" y="1444"/>
                </a:lnTo>
                <a:lnTo>
                  <a:pt x="200" y="1385"/>
                </a:lnTo>
                <a:lnTo>
                  <a:pt x="167" y="1323"/>
                </a:lnTo>
                <a:lnTo>
                  <a:pt x="136" y="1260"/>
                </a:lnTo>
                <a:lnTo>
                  <a:pt x="109" y="1195"/>
                </a:lnTo>
                <a:lnTo>
                  <a:pt x="84" y="1128"/>
                </a:lnTo>
                <a:lnTo>
                  <a:pt x="62" y="1060"/>
                </a:lnTo>
                <a:lnTo>
                  <a:pt x="44" y="991"/>
                </a:lnTo>
                <a:lnTo>
                  <a:pt x="28" y="920"/>
                </a:lnTo>
                <a:lnTo>
                  <a:pt x="16" y="848"/>
                </a:lnTo>
                <a:lnTo>
                  <a:pt x="7" y="774"/>
                </a:lnTo>
                <a:lnTo>
                  <a:pt x="2" y="700"/>
                </a:lnTo>
                <a:lnTo>
                  <a:pt x="0" y="624"/>
                </a:lnTo>
                <a:lnTo>
                  <a:pt x="0" y="582"/>
                </a:lnTo>
                <a:lnTo>
                  <a:pt x="1" y="562"/>
                </a:lnTo>
                <a:lnTo>
                  <a:pt x="2" y="541"/>
                </a:lnTo>
                <a:lnTo>
                  <a:pt x="3" y="520"/>
                </a:lnTo>
                <a:lnTo>
                  <a:pt x="5" y="500"/>
                </a:lnTo>
                <a:lnTo>
                  <a:pt x="6" y="480"/>
                </a:lnTo>
                <a:lnTo>
                  <a:pt x="8" y="459"/>
                </a:lnTo>
                <a:lnTo>
                  <a:pt x="11" y="439"/>
                </a:lnTo>
                <a:lnTo>
                  <a:pt x="13" y="419"/>
                </a:lnTo>
                <a:lnTo>
                  <a:pt x="16" y="398"/>
                </a:lnTo>
                <a:lnTo>
                  <a:pt x="19" y="378"/>
                </a:lnTo>
                <a:lnTo>
                  <a:pt x="22" y="359"/>
                </a:lnTo>
                <a:lnTo>
                  <a:pt x="26" y="339"/>
                </a:lnTo>
                <a:lnTo>
                  <a:pt x="30" y="319"/>
                </a:lnTo>
                <a:lnTo>
                  <a:pt x="34" y="300"/>
                </a:lnTo>
                <a:lnTo>
                  <a:pt x="38" y="280"/>
                </a:lnTo>
                <a:lnTo>
                  <a:pt x="43" y="260"/>
                </a:lnTo>
                <a:lnTo>
                  <a:pt x="48" y="241"/>
                </a:lnTo>
                <a:lnTo>
                  <a:pt x="53" y="222"/>
                </a:lnTo>
                <a:lnTo>
                  <a:pt x="58" y="203"/>
                </a:lnTo>
                <a:lnTo>
                  <a:pt x="64" y="184"/>
                </a:lnTo>
                <a:lnTo>
                  <a:pt x="69" y="165"/>
                </a:lnTo>
                <a:lnTo>
                  <a:pt x="76" y="146"/>
                </a:lnTo>
                <a:lnTo>
                  <a:pt x="82" y="128"/>
                </a:lnTo>
                <a:lnTo>
                  <a:pt x="88" y="109"/>
                </a:lnTo>
                <a:lnTo>
                  <a:pt x="95" y="90"/>
                </a:lnTo>
                <a:lnTo>
                  <a:pt x="102" y="72"/>
                </a:lnTo>
                <a:lnTo>
                  <a:pt x="109" y="54"/>
                </a:lnTo>
                <a:lnTo>
                  <a:pt x="116" y="36"/>
                </a:lnTo>
                <a:lnTo>
                  <a:pt x="124" y="18"/>
                </a:lnTo>
                <a:lnTo>
                  <a:pt x="132" y="0"/>
                </a:lnTo>
              </a:path>
            </a:pathLst>
          </a:custGeom>
          <a:noFill/>
          <a:ln w="40640" cap="flat">
            <a:solidFill>
              <a:srgbClr val="555555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3" name="Freeform 33"/>
          <p:cNvSpPr>
            <a:spLocks/>
          </p:cNvSpPr>
          <p:nvPr/>
        </p:nvSpPr>
        <p:spPr bwMode="auto">
          <a:xfrm>
            <a:off x="1747838" y="3832225"/>
            <a:ext cx="2043112" cy="2073275"/>
          </a:xfrm>
          <a:custGeom>
            <a:avLst/>
            <a:gdLst>
              <a:gd name="T0" fmla="*/ 2003511 w 1393"/>
              <a:gd name="T1" fmla="*/ 1895475 h 1306"/>
              <a:gd name="T2" fmla="*/ 1965377 w 1393"/>
              <a:gd name="T3" fmla="*/ 1916113 h 1306"/>
              <a:gd name="T4" fmla="*/ 1927243 w 1393"/>
              <a:gd name="T5" fmla="*/ 1936750 h 1306"/>
              <a:gd name="T6" fmla="*/ 1887642 w 1393"/>
              <a:gd name="T7" fmla="*/ 1955800 h 1306"/>
              <a:gd name="T8" fmla="*/ 1848041 w 1393"/>
              <a:gd name="T9" fmla="*/ 1973263 h 1306"/>
              <a:gd name="T10" fmla="*/ 1806973 w 1393"/>
              <a:gd name="T11" fmla="*/ 1990725 h 1306"/>
              <a:gd name="T12" fmla="*/ 1765906 w 1393"/>
              <a:gd name="T13" fmla="*/ 2005013 h 1306"/>
              <a:gd name="T14" fmla="*/ 1724838 w 1393"/>
              <a:gd name="T15" fmla="*/ 2019300 h 1306"/>
              <a:gd name="T16" fmla="*/ 1682304 w 1393"/>
              <a:gd name="T17" fmla="*/ 2030413 h 1306"/>
              <a:gd name="T18" fmla="*/ 1639770 w 1393"/>
              <a:gd name="T19" fmla="*/ 2041525 h 1306"/>
              <a:gd name="T20" fmla="*/ 1595769 w 1393"/>
              <a:gd name="T21" fmla="*/ 2049463 h 1306"/>
              <a:gd name="T22" fmla="*/ 1551768 w 1393"/>
              <a:gd name="T23" fmla="*/ 2057400 h 1306"/>
              <a:gd name="T24" fmla="*/ 1507767 w 1393"/>
              <a:gd name="T25" fmla="*/ 2063750 h 1306"/>
              <a:gd name="T26" fmla="*/ 1463766 w 1393"/>
              <a:gd name="T27" fmla="*/ 2066925 h 1306"/>
              <a:gd name="T28" fmla="*/ 1418298 w 1393"/>
              <a:gd name="T29" fmla="*/ 2070100 h 1306"/>
              <a:gd name="T30" fmla="*/ 1372830 w 1393"/>
              <a:gd name="T31" fmla="*/ 2071688 h 1306"/>
              <a:gd name="T32" fmla="*/ 1164559 w 1393"/>
              <a:gd name="T33" fmla="*/ 2052638 h 1306"/>
              <a:gd name="T34" fmla="*/ 1029623 w 1393"/>
              <a:gd name="T35" fmla="*/ 2020888 h 1306"/>
              <a:gd name="T36" fmla="*/ 900553 w 1393"/>
              <a:gd name="T37" fmla="*/ 1974850 h 1306"/>
              <a:gd name="T38" fmla="*/ 777351 w 1393"/>
              <a:gd name="T39" fmla="*/ 1916113 h 1306"/>
              <a:gd name="T40" fmla="*/ 661481 w 1393"/>
              <a:gd name="T41" fmla="*/ 1843088 h 1306"/>
              <a:gd name="T42" fmla="*/ 551479 w 1393"/>
              <a:gd name="T43" fmla="*/ 1758950 h 1306"/>
              <a:gd name="T44" fmla="*/ 450277 w 1393"/>
              <a:gd name="T45" fmla="*/ 1662113 h 1306"/>
              <a:gd name="T46" fmla="*/ 356408 w 1393"/>
              <a:gd name="T47" fmla="*/ 1555750 h 1306"/>
              <a:gd name="T48" fmla="*/ 272806 w 1393"/>
              <a:gd name="T49" fmla="*/ 1439863 h 1306"/>
              <a:gd name="T50" fmla="*/ 199471 w 1393"/>
              <a:gd name="T51" fmla="*/ 1314450 h 1306"/>
              <a:gd name="T52" fmla="*/ 134936 w 1393"/>
              <a:gd name="T53" fmla="*/ 1179513 h 1306"/>
              <a:gd name="T54" fmla="*/ 83602 w 1393"/>
              <a:gd name="T55" fmla="*/ 1039813 h 1306"/>
              <a:gd name="T56" fmla="*/ 44001 w 1393"/>
              <a:gd name="T57" fmla="*/ 892175 h 1306"/>
              <a:gd name="T58" fmla="*/ 16134 w 1393"/>
              <a:gd name="T59" fmla="*/ 738188 h 1306"/>
              <a:gd name="T60" fmla="*/ 2933 w 1393"/>
              <a:gd name="T61" fmla="*/ 579438 h 1306"/>
              <a:gd name="T62" fmla="*/ 0 w 1393"/>
              <a:gd name="T63" fmla="*/ 466725 h 1306"/>
              <a:gd name="T64" fmla="*/ 1467 w 1393"/>
              <a:gd name="T65" fmla="*/ 433388 h 1306"/>
              <a:gd name="T66" fmla="*/ 2933 w 1393"/>
              <a:gd name="T67" fmla="*/ 401638 h 1306"/>
              <a:gd name="T68" fmla="*/ 4400 w 1393"/>
              <a:gd name="T69" fmla="*/ 369888 h 1306"/>
              <a:gd name="T70" fmla="*/ 7333 w 1393"/>
              <a:gd name="T71" fmla="*/ 336550 h 1306"/>
              <a:gd name="T72" fmla="*/ 10267 w 1393"/>
              <a:gd name="T73" fmla="*/ 304800 h 1306"/>
              <a:gd name="T74" fmla="*/ 14667 w 1393"/>
              <a:gd name="T75" fmla="*/ 273050 h 1306"/>
              <a:gd name="T76" fmla="*/ 19067 w 1393"/>
              <a:gd name="T77" fmla="*/ 242888 h 1306"/>
              <a:gd name="T78" fmla="*/ 23467 w 1393"/>
              <a:gd name="T79" fmla="*/ 211138 h 1306"/>
              <a:gd name="T80" fmla="*/ 29334 w 1393"/>
              <a:gd name="T81" fmla="*/ 179388 h 1306"/>
              <a:gd name="T82" fmla="*/ 35201 w 1393"/>
              <a:gd name="T83" fmla="*/ 149225 h 1306"/>
              <a:gd name="T84" fmla="*/ 41068 w 1393"/>
              <a:gd name="T85" fmla="*/ 119063 h 1306"/>
              <a:gd name="T86" fmla="*/ 46934 w 1393"/>
              <a:gd name="T87" fmla="*/ 88900 h 1306"/>
              <a:gd name="T88" fmla="*/ 55735 w 1393"/>
              <a:gd name="T89" fmla="*/ 58738 h 1306"/>
              <a:gd name="T90" fmla="*/ 63068 w 1393"/>
              <a:gd name="T91" fmla="*/ 28575 h 1306"/>
              <a:gd name="T92" fmla="*/ 71868 w 1393"/>
              <a:gd name="T93" fmla="*/ 0 h 130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393" h="1306">
                <a:moveTo>
                  <a:pt x="1392" y="1179"/>
                </a:moveTo>
                <a:lnTo>
                  <a:pt x="1366" y="1194"/>
                </a:lnTo>
                <a:lnTo>
                  <a:pt x="1354" y="1201"/>
                </a:lnTo>
                <a:lnTo>
                  <a:pt x="1340" y="1207"/>
                </a:lnTo>
                <a:lnTo>
                  <a:pt x="1327" y="1214"/>
                </a:lnTo>
                <a:lnTo>
                  <a:pt x="1314" y="1220"/>
                </a:lnTo>
                <a:lnTo>
                  <a:pt x="1301" y="1226"/>
                </a:lnTo>
                <a:lnTo>
                  <a:pt x="1287" y="1232"/>
                </a:lnTo>
                <a:lnTo>
                  <a:pt x="1274" y="1238"/>
                </a:lnTo>
                <a:lnTo>
                  <a:pt x="1260" y="1243"/>
                </a:lnTo>
                <a:lnTo>
                  <a:pt x="1246" y="1249"/>
                </a:lnTo>
                <a:lnTo>
                  <a:pt x="1232" y="1254"/>
                </a:lnTo>
                <a:lnTo>
                  <a:pt x="1218" y="1259"/>
                </a:lnTo>
                <a:lnTo>
                  <a:pt x="1204" y="1263"/>
                </a:lnTo>
                <a:lnTo>
                  <a:pt x="1190" y="1267"/>
                </a:lnTo>
                <a:lnTo>
                  <a:pt x="1176" y="1272"/>
                </a:lnTo>
                <a:lnTo>
                  <a:pt x="1161" y="1275"/>
                </a:lnTo>
                <a:lnTo>
                  <a:pt x="1147" y="1279"/>
                </a:lnTo>
                <a:lnTo>
                  <a:pt x="1132" y="1283"/>
                </a:lnTo>
                <a:lnTo>
                  <a:pt x="1118" y="1286"/>
                </a:lnTo>
                <a:lnTo>
                  <a:pt x="1103" y="1289"/>
                </a:lnTo>
                <a:lnTo>
                  <a:pt x="1088" y="1291"/>
                </a:lnTo>
                <a:lnTo>
                  <a:pt x="1073" y="1294"/>
                </a:lnTo>
                <a:lnTo>
                  <a:pt x="1058" y="1296"/>
                </a:lnTo>
                <a:lnTo>
                  <a:pt x="1043" y="1298"/>
                </a:lnTo>
                <a:lnTo>
                  <a:pt x="1028" y="1300"/>
                </a:lnTo>
                <a:lnTo>
                  <a:pt x="1013" y="1301"/>
                </a:lnTo>
                <a:lnTo>
                  <a:pt x="998" y="1302"/>
                </a:lnTo>
                <a:lnTo>
                  <a:pt x="982" y="1303"/>
                </a:lnTo>
                <a:lnTo>
                  <a:pt x="967" y="1304"/>
                </a:lnTo>
                <a:lnTo>
                  <a:pt x="952" y="1304"/>
                </a:lnTo>
                <a:lnTo>
                  <a:pt x="936" y="1305"/>
                </a:lnTo>
                <a:lnTo>
                  <a:pt x="840" y="1299"/>
                </a:lnTo>
                <a:lnTo>
                  <a:pt x="794" y="1293"/>
                </a:lnTo>
                <a:lnTo>
                  <a:pt x="748" y="1284"/>
                </a:lnTo>
                <a:lnTo>
                  <a:pt x="702" y="1273"/>
                </a:lnTo>
                <a:lnTo>
                  <a:pt x="658" y="1260"/>
                </a:lnTo>
                <a:lnTo>
                  <a:pt x="614" y="1244"/>
                </a:lnTo>
                <a:lnTo>
                  <a:pt x="572" y="1227"/>
                </a:lnTo>
                <a:lnTo>
                  <a:pt x="530" y="1207"/>
                </a:lnTo>
                <a:lnTo>
                  <a:pt x="490" y="1185"/>
                </a:lnTo>
                <a:lnTo>
                  <a:pt x="451" y="1161"/>
                </a:lnTo>
                <a:lnTo>
                  <a:pt x="413" y="1135"/>
                </a:lnTo>
                <a:lnTo>
                  <a:pt x="376" y="1108"/>
                </a:lnTo>
                <a:lnTo>
                  <a:pt x="341" y="1078"/>
                </a:lnTo>
                <a:lnTo>
                  <a:pt x="307" y="1047"/>
                </a:lnTo>
                <a:lnTo>
                  <a:pt x="274" y="1015"/>
                </a:lnTo>
                <a:lnTo>
                  <a:pt x="243" y="980"/>
                </a:lnTo>
                <a:lnTo>
                  <a:pt x="214" y="944"/>
                </a:lnTo>
                <a:lnTo>
                  <a:pt x="186" y="907"/>
                </a:lnTo>
                <a:lnTo>
                  <a:pt x="160" y="868"/>
                </a:lnTo>
                <a:lnTo>
                  <a:pt x="136" y="828"/>
                </a:lnTo>
                <a:lnTo>
                  <a:pt x="113" y="786"/>
                </a:lnTo>
                <a:lnTo>
                  <a:pt x="92" y="743"/>
                </a:lnTo>
                <a:lnTo>
                  <a:pt x="74" y="700"/>
                </a:lnTo>
                <a:lnTo>
                  <a:pt x="57" y="655"/>
                </a:lnTo>
                <a:lnTo>
                  <a:pt x="42" y="609"/>
                </a:lnTo>
                <a:lnTo>
                  <a:pt x="30" y="562"/>
                </a:lnTo>
                <a:lnTo>
                  <a:pt x="19" y="514"/>
                </a:lnTo>
                <a:lnTo>
                  <a:pt x="11" y="465"/>
                </a:lnTo>
                <a:lnTo>
                  <a:pt x="5" y="416"/>
                </a:lnTo>
                <a:lnTo>
                  <a:pt x="2" y="365"/>
                </a:lnTo>
                <a:lnTo>
                  <a:pt x="0" y="315"/>
                </a:lnTo>
                <a:lnTo>
                  <a:pt x="0" y="294"/>
                </a:lnTo>
                <a:lnTo>
                  <a:pt x="1" y="283"/>
                </a:lnTo>
                <a:lnTo>
                  <a:pt x="1" y="273"/>
                </a:lnTo>
                <a:lnTo>
                  <a:pt x="1" y="263"/>
                </a:lnTo>
                <a:lnTo>
                  <a:pt x="2" y="253"/>
                </a:lnTo>
                <a:lnTo>
                  <a:pt x="2" y="243"/>
                </a:lnTo>
                <a:lnTo>
                  <a:pt x="3" y="233"/>
                </a:lnTo>
                <a:lnTo>
                  <a:pt x="4" y="223"/>
                </a:lnTo>
                <a:lnTo>
                  <a:pt x="5" y="212"/>
                </a:lnTo>
                <a:lnTo>
                  <a:pt x="6" y="202"/>
                </a:lnTo>
                <a:lnTo>
                  <a:pt x="7" y="192"/>
                </a:lnTo>
                <a:lnTo>
                  <a:pt x="8" y="182"/>
                </a:lnTo>
                <a:lnTo>
                  <a:pt x="10" y="172"/>
                </a:lnTo>
                <a:lnTo>
                  <a:pt x="11" y="163"/>
                </a:lnTo>
                <a:lnTo>
                  <a:pt x="13" y="153"/>
                </a:lnTo>
                <a:lnTo>
                  <a:pt x="14" y="143"/>
                </a:lnTo>
                <a:lnTo>
                  <a:pt x="16" y="133"/>
                </a:lnTo>
                <a:lnTo>
                  <a:pt x="18" y="123"/>
                </a:lnTo>
                <a:lnTo>
                  <a:pt x="20" y="113"/>
                </a:lnTo>
                <a:lnTo>
                  <a:pt x="22" y="104"/>
                </a:lnTo>
                <a:lnTo>
                  <a:pt x="24" y="94"/>
                </a:lnTo>
                <a:lnTo>
                  <a:pt x="26" y="85"/>
                </a:lnTo>
                <a:lnTo>
                  <a:pt x="28" y="75"/>
                </a:lnTo>
                <a:lnTo>
                  <a:pt x="30" y="65"/>
                </a:lnTo>
                <a:lnTo>
                  <a:pt x="32" y="56"/>
                </a:lnTo>
                <a:lnTo>
                  <a:pt x="35" y="46"/>
                </a:lnTo>
                <a:lnTo>
                  <a:pt x="38" y="37"/>
                </a:lnTo>
                <a:lnTo>
                  <a:pt x="40" y="27"/>
                </a:lnTo>
                <a:lnTo>
                  <a:pt x="43" y="18"/>
                </a:lnTo>
                <a:lnTo>
                  <a:pt x="46" y="9"/>
                </a:lnTo>
                <a:lnTo>
                  <a:pt x="49" y="0"/>
                </a:lnTo>
              </a:path>
            </a:pathLst>
          </a:custGeom>
          <a:noFill/>
          <a:ln w="40640" cap="flat">
            <a:solidFill>
              <a:srgbClr val="555555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4" name="Freeform 34"/>
          <p:cNvSpPr>
            <a:spLocks/>
          </p:cNvSpPr>
          <p:nvPr/>
        </p:nvSpPr>
        <p:spPr bwMode="auto">
          <a:xfrm>
            <a:off x="2571750" y="5065713"/>
            <a:ext cx="1235075" cy="852487"/>
          </a:xfrm>
          <a:custGeom>
            <a:avLst/>
            <a:gdLst>
              <a:gd name="T0" fmla="*/ 1233612 w 844"/>
              <a:gd name="T1" fmla="*/ 638175 h 537"/>
              <a:gd name="T2" fmla="*/ 1208735 w 844"/>
              <a:gd name="T3" fmla="*/ 661987 h 537"/>
              <a:gd name="T4" fmla="*/ 1195564 w 844"/>
              <a:gd name="T5" fmla="*/ 673100 h 537"/>
              <a:gd name="T6" fmla="*/ 1183857 w 844"/>
              <a:gd name="T7" fmla="*/ 685800 h 537"/>
              <a:gd name="T8" fmla="*/ 1169224 w 844"/>
              <a:gd name="T9" fmla="*/ 695325 h 537"/>
              <a:gd name="T10" fmla="*/ 1156054 w 844"/>
              <a:gd name="T11" fmla="*/ 706437 h 537"/>
              <a:gd name="T12" fmla="*/ 1142883 w 844"/>
              <a:gd name="T13" fmla="*/ 717550 h 537"/>
              <a:gd name="T14" fmla="*/ 1128250 w 844"/>
              <a:gd name="T15" fmla="*/ 727075 h 537"/>
              <a:gd name="T16" fmla="*/ 1115080 w 844"/>
              <a:gd name="T17" fmla="*/ 736600 h 537"/>
              <a:gd name="T18" fmla="*/ 1100446 w 844"/>
              <a:gd name="T19" fmla="*/ 746125 h 537"/>
              <a:gd name="T20" fmla="*/ 1085812 w 844"/>
              <a:gd name="T21" fmla="*/ 754062 h 537"/>
              <a:gd name="T22" fmla="*/ 1071179 w 844"/>
              <a:gd name="T23" fmla="*/ 763587 h 537"/>
              <a:gd name="T24" fmla="*/ 1056545 w 844"/>
              <a:gd name="T25" fmla="*/ 771525 h 537"/>
              <a:gd name="T26" fmla="*/ 1040448 w 844"/>
              <a:gd name="T27" fmla="*/ 779462 h 537"/>
              <a:gd name="T28" fmla="*/ 1025815 w 844"/>
              <a:gd name="T29" fmla="*/ 787400 h 537"/>
              <a:gd name="T30" fmla="*/ 1011181 w 844"/>
              <a:gd name="T31" fmla="*/ 793750 h 537"/>
              <a:gd name="T32" fmla="*/ 995084 w 844"/>
              <a:gd name="T33" fmla="*/ 800100 h 537"/>
              <a:gd name="T34" fmla="*/ 978987 w 844"/>
              <a:gd name="T35" fmla="*/ 806450 h 537"/>
              <a:gd name="T36" fmla="*/ 962890 w 844"/>
              <a:gd name="T37" fmla="*/ 812800 h 537"/>
              <a:gd name="T38" fmla="*/ 946793 w 844"/>
              <a:gd name="T39" fmla="*/ 817562 h 537"/>
              <a:gd name="T40" fmla="*/ 930696 w 844"/>
              <a:gd name="T41" fmla="*/ 822325 h 537"/>
              <a:gd name="T42" fmla="*/ 914599 w 844"/>
              <a:gd name="T43" fmla="*/ 827087 h 537"/>
              <a:gd name="T44" fmla="*/ 898502 w 844"/>
              <a:gd name="T45" fmla="*/ 831850 h 537"/>
              <a:gd name="T46" fmla="*/ 880942 w 844"/>
              <a:gd name="T47" fmla="*/ 835025 h 537"/>
              <a:gd name="T48" fmla="*/ 864845 w 844"/>
              <a:gd name="T49" fmla="*/ 838200 h 537"/>
              <a:gd name="T50" fmla="*/ 847285 w 844"/>
              <a:gd name="T51" fmla="*/ 841375 h 537"/>
              <a:gd name="T52" fmla="*/ 831188 w 844"/>
              <a:gd name="T53" fmla="*/ 844550 h 537"/>
              <a:gd name="T54" fmla="*/ 813628 w 844"/>
              <a:gd name="T55" fmla="*/ 846137 h 537"/>
              <a:gd name="T56" fmla="*/ 796067 w 844"/>
              <a:gd name="T57" fmla="*/ 847725 h 537"/>
              <a:gd name="T58" fmla="*/ 778507 w 844"/>
              <a:gd name="T59" fmla="*/ 849312 h 537"/>
              <a:gd name="T60" fmla="*/ 760947 w 844"/>
              <a:gd name="T61" fmla="*/ 849312 h 537"/>
              <a:gd name="T62" fmla="*/ 744850 w 844"/>
              <a:gd name="T63" fmla="*/ 850900 h 537"/>
              <a:gd name="T64" fmla="*/ 668755 w 844"/>
              <a:gd name="T65" fmla="*/ 846137 h 537"/>
              <a:gd name="T66" fmla="*/ 630708 w 844"/>
              <a:gd name="T67" fmla="*/ 839787 h 537"/>
              <a:gd name="T68" fmla="*/ 594124 w 844"/>
              <a:gd name="T69" fmla="*/ 831850 h 537"/>
              <a:gd name="T70" fmla="*/ 557540 w 844"/>
              <a:gd name="T71" fmla="*/ 822325 h 537"/>
              <a:gd name="T72" fmla="*/ 522419 w 844"/>
              <a:gd name="T73" fmla="*/ 811212 h 537"/>
              <a:gd name="T74" fmla="*/ 488762 w 844"/>
              <a:gd name="T75" fmla="*/ 798512 h 537"/>
              <a:gd name="T76" fmla="*/ 455105 w 844"/>
              <a:gd name="T77" fmla="*/ 784225 h 537"/>
              <a:gd name="T78" fmla="*/ 421447 w 844"/>
              <a:gd name="T79" fmla="*/ 766762 h 537"/>
              <a:gd name="T80" fmla="*/ 390717 w 844"/>
              <a:gd name="T81" fmla="*/ 747712 h 537"/>
              <a:gd name="T82" fmla="*/ 358523 w 844"/>
              <a:gd name="T83" fmla="*/ 727075 h 537"/>
              <a:gd name="T84" fmla="*/ 329256 w 844"/>
              <a:gd name="T85" fmla="*/ 704850 h 537"/>
              <a:gd name="T86" fmla="*/ 299989 w 844"/>
              <a:gd name="T87" fmla="*/ 681037 h 537"/>
              <a:gd name="T88" fmla="*/ 270721 w 844"/>
              <a:gd name="T89" fmla="*/ 655637 h 537"/>
              <a:gd name="T90" fmla="*/ 244381 w 844"/>
              <a:gd name="T91" fmla="*/ 628650 h 537"/>
              <a:gd name="T92" fmla="*/ 218040 w 844"/>
              <a:gd name="T93" fmla="*/ 601662 h 537"/>
              <a:gd name="T94" fmla="*/ 194627 w 844"/>
              <a:gd name="T95" fmla="*/ 571500 h 537"/>
              <a:gd name="T96" fmla="*/ 171213 w 844"/>
              <a:gd name="T97" fmla="*/ 541337 h 537"/>
              <a:gd name="T98" fmla="*/ 147799 w 844"/>
              <a:gd name="T99" fmla="*/ 508000 h 537"/>
              <a:gd name="T100" fmla="*/ 127312 w 844"/>
              <a:gd name="T101" fmla="*/ 476250 h 537"/>
              <a:gd name="T102" fmla="*/ 108289 w 844"/>
              <a:gd name="T103" fmla="*/ 441325 h 537"/>
              <a:gd name="T104" fmla="*/ 90728 w 844"/>
              <a:gd name="T105" fmla="*/ 406400 h 537"/>
              <a:gd name="T106" fmla="*/ 74631 w 844"/>
              <a:gd name="T107" fmla="*/ 368300 h 537"/>
              <a:gd name="T108" fmla="*/ 58534 w 844"/>
              <a:gd name="T109" fmla="*/ 331787 h 537"/>
              <a:gd name="T110" fmla="*/ 45364 w 844"/>
              <a:gd name="T111" fmla="*/ 292100 h 537"/>
              <a:gd name="T112" fmla="*/ 33657 w 844"/>
              <a:gd name="T113" fmla="*/ 254000 h 537"/>
              <a:gd name="T114" fmla="*/ 23414 w 844"/>
              <a:gd name="T115" fmla="*/ 212725 h 537"/>
              <a:gd name="T116" fmla="*/ 16097 w 844"/>
              <a:gd name="T117" fmla="*/ 171450 h 537"/>
              <a:gd name="T118" fmla="*/ 8780 w 844"/>
              <a:gd name="T119" fmla="*/ 130175 h 537"/>
              <a:gd name="T120" fmla="*/ 4390 w 844"/>
              <a:gd name="T121" fmla="*/ 87312 h 537"/>
              <a:gd name="T122" fmla="*/ 0 w 844"/>
              <a:gd name="T123" fmla="*/ 44450 h 537"/>
              <a:gd name="T124" fmla="*/ 0 w 844"/>
              <a:gd name="T125" fmla="*/ 0 h 5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4" h="537">
                <a:moveTo>
                  <a:pt x="843" y="402"/>
                </a:moveTo>
                <a:lnTo>
                  <a:pt x="826" y="417"/>
                </a:lnTo>
                <a:lnTo>
                  <a:pt x="817" y="424"/>
                </a:lnTo>
                <a:lnTo>
                  <a:pt x="809" y="432"/>
                </a:lnTo>
                <a:lnTo>
                  <a:pt x="799" y="438"/>
                </a:lnTo>
                <a:lnTo>
                  <a:pt x="790" y="445"/>
                </a:lnTo>
                <a:lnTo>
                  <a:pt x="781" y="452"/>
                </a:lnTo>
                <a:lnTo>
                  <a:pt x="771" y="458"/>
                </a:lnTo>
                <a:lnTo>
                  <a:pt x="762" y="464"/>
                </a:lnTo>
                <a:lnTo>
                  <a:pt x="752" y="470"/>
                </a:lnTo>
                <a:lnTo>
                  <a:pt x="742" y="475"/>
                </a:lnTo>
                <a:lnTo>
                  <a:pt x="732" y="481"/>
                </a:lnTo>
                <a:lnTo>
                  <a:pt x="722" y="486"/>
                </a:lnTo>
                <a:lnTo>
                  <a:pt x="711" y="491"/>
                </a:lnTo>
                <a:lnTo>
                  <a:pt x="701" y="496"/>
                </a:lnTo>
                <a:lnTo>
                  <a:pt x="691" y="500"/>
                </a:lnTo>
                <a:lnTo>
                  <a:pt x="680" y="504"/>
                </a:lnTo>
                <a:lnTo>
                  <a:pt x="669" y="508"/>
                </a:lnTo>
                <a:lnTo>
                  <a:pt x="658" y="512"/>
                </a:lnTo>
                <a:lnTo>
                  <a:pt x="647" y="515"/>
                </a:lnTo>
                <a:lnTo>
                  <a:pt x="636" y="518"/>
                </a:lnTo>
                <a:lnTo>
                  <a:pt x="625" y="521"/>
                </a:lnTo>
                <a:lnTo>
                  <a:pt x="614" y="524"/>
                </a:lnTo>
                <a:lnTo>
                  <a:pt x="602" y="526"/>
                </a:lnTo>
                <a:lnTo>
                  <a:pt x="591" y="528"/>
                </a:lnTo>
                <a:lnTo>
                  <a:pt x="579" y="530"/>
                </a:lnTo>
                <a:lnTo>
                  <a:pt x="568" y="532"/>
                </a:lnTo>
                <a:lnTo>
                  <a:pt x="556" y="533"/>
                </a:lnTo>
                <a:lnTo>
                  <a:pt x="544" y="534"/>
                </a:lnTo>
                <a:lnTo>
                  <a:pt x="532" y="535"/>
                </a:lnTo>
                <a:lnTo>
                  <a:pt x="520" y="535"/>
                </a:lnTo>
                <a:lnTo>
                  <a:pt x="509" y="536"/>
                </a:lnTo>
                <a:lnTo>
                  <a:pt x="457" y="533"/>
                </a:lnTo>
                <a:lnTo>
                  <a:pt x="431" y="529"/>
                </a:lnTo>
                <a:lnTo>
                  <a:pt x="406" y="524"/>
                </a:lnTo>
                <a:lnTo>
                  <a:pt x="381" y="518"/>
                </a:lnTo>
                <a:lnTo>
                  <a:pt x="357" y="511"/>
                </a:lnTo>
                <a:lnTo>
                  <a:pt x="334" y="503"/>
                </a:lnTo>
                <a:lnTo>
                  <a:pt x="311" y="494"/>
                </a:lnTo>
                <a:lnTo>
                  <a:pt x="288" y="483"/>
                </a:lnTo>
                <a:lnTo>
                  <a:pt x="267" y="471"/>
                </a:lnTo>
                <a:lnTo>
                  <a:pt x="245" y="458"/>
                </a:lnTo>
                <a:lnTo>
                  <a:pt x="225" y="444"/>
                </a:lnTo>
                <a:lnTo>
                  <a:pt x="205" y="429"/>
                </a:lnTo>
                <a:lnTo>
                  <a:pt x="185" y="413"/>
                </a:lnTo>
                <a:lnTo>
                  <a:pt x="167" y="396"/>
                </a:lnTo>
                <a:lnTo>
                  <a:pt x="149" y="379"/>
                </a:lnTo>
                <a:lnTo>
                  <a:pt x="133" y="360"/>
                </a:lnTo>
                <a:lnTo>
                  <a:pt x="117" y="341"/>
                </a:lnTo>
                <a:lnTo>
                  <a:pt x="101" y="320"/>
                </a:lnTo>
                <a:lnTo>
                  <a:pt x="87" y="300"/>
                </a:lnTo>
                <a:lnTo>
                  <a:pt x="74" y="278"/>
                </a:lnTo>
                <a:lnTo>
                  <a:pt x="62" y="256"/>
                </a:lnTo>
                <a:lnTo>
                  <a:pt x="51" y="232"/>
                </a:lnTo>
                <a:lnTo>
                  <a:pt x="40" y="209"/>
                </a:lnTo>
                <a:lnTo>
                  <a:pt x="31" y="184"/>
                </a:lnTo>
                <a:lnTo>
                  <a:pt x="23" y="160"/>
                </a:lnTo>
                <a:lnTo>
                  <a:pt x="16" y="134"/>
                </a:lnTo>
                <a:lnTo>
                  <a:pt x="11" y="108"/>
                </a:lnTo>
                <a:lnTo>
                  <a:pt x="6" y="82"/>
                </a:lnTo>
                <a:lnTo>
                  <a:pt x="3" y="55"/>
                </a:lnTo>
                <a:lnTo>
                  <a:pt x="0" y="28"/>
                </a:lnTo>
                <a:lnTo>
                  <a:pt x="0" y="0"/>
                </a:lnTo>
              </a:path>
            </a:pathLst>
          </a:custGeom>
          <a:noFill/>
          <a:ln w="40640" cap="flat">
            <a:solidFill>
              <a:srgbClr val="555555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5" name="Freeform 35"/>
          <p:cNvSpPr>
            <a:spLocks/>
          </p:cNvSpPr>
          <p:nvPr/>
        </p:nvSpPr>
        <p:spPr bwMode="auto">
          <a:xfrm>
            <a:off x="2309813" y="2574925"/>
            <a:ext cx="785812" cy="620713"/>
          </a:xfrm>
          <a:custGeom>
            <a:avLst/>
            <a:gdLst>
              <a:gd name="T0" fmla="*/ 0 w 536"/>
              <a:gd name="T1" fmla="*/ 1588 h 391"/>
              <a:gd name="T2" fmla="*/ 2932 w 536"/>
              <a:gd name="T3" fmla="*/ 1588 h 391"/>
              <a:gd name="T4" fmla="*/ 4398 w 536"/>
              <a:gd name="T5" fmla="*/ 1588 h 391"/>
              <a:gd name="T6" fmla="*/ 5864 w 536"/>
              <a:gd name="T7" fmla="*/ 1588 h 391"/>
              <a:gd name="T8" fmla="*/ 7330 w 536"/>
              <a:gd name="T9" fmla="*/ 1588 h 391"/>
              <a:gd name="T10" fmla="*/ 8796 w 536"/>
              <a:gd name="T11" fmla="*/ 1588 h 391"/>
              <a:gd name="T12" fmla="*/ 10262 w 536"/>
              <a:gd name="T13" fmla="*/ 1588 h 391"/>
              <a:gd name="T14" fmla="*/ 11729 w 536"/>
              <a:gd name="T15" fmla="*/ 1588 h 391"/>
              <a:gd name="T16" fmla="*/ 13195 w 536"/>
              <a:gd name="T17" fmla="*/ 0 h 391"/>
              <a:gd name="T18" fmla="*/ 16127 w 536"/>
              <a:gd name="T19" fmla="*/ 0 h 391"/>
              <a:gd name="T20" fmla="*/ 17593 w 536"/>
              <a:gd name="T21" fmla="*/ 0 h 391"/>
              <a:gd name="T22" fmla="*/ 19059 w 536"/>
              <a:gd name="T23" fmla="*/ 0 h 391"/>
              <a:gd name="T24" fmla="*/ 20525 w 536"/>
              <a:gd name="T25" fmla="*/ 0 h 391"/>
              <a:gd name="T26" fmla="*/ 21991 w 536"/>
              <a:gd name="T27" fmla="*/ 0 h 391"/>
              <a:gd name="T28" fmla="*/ 23457 w 536"/>
              <a:gd name="T29" fmla="*/ 0 h 391"/>
              <a:gd name="T30" fmla="*/ 24923 w 536"/>
              <a:gd name="T31" fmla="*/ 0 h 391"/>
              <a:gd name="T32" fmla="*/ 27855 w 536"/>
              <a:gd name="T33" fmla="*/ 0 h 391"/>
              <a:gd name="T34" fmla="*/ 27855 w 536"/>
              <a:gd name="T35" fmla="*/ 0 h 391"/>
              <a:gd name="T36" fmla="*/ 30787 w 536"/>
              <a:gd name="T37" fmla="*/ 0 h 391"/>
              <a:gd name="T38" fmla="*/ 32253 w 536"/>
              <a:gd name="T39" fmla="*/ 0 h 391"/>
              <a:gd name="T40" fmla="*/ 33720 w 536"/>
              <a:gd name="T41" fmla="*/ 0 h 391"/>
              <a:gd name="T42" fmla="*/ 35186 w 536"/>
              <a:gd name="T43" fmla="*/ 0 h 391"/>
              <a:gd name="T44" fmla="*/ 36652 w 536"/>
              <a:gd name="T45" fmla="*/ 0 h 391"/>
              <a:gd name="T46" fmla="*/ 38118 w 536"/>
              <a:gd name="T47" fmla="*/ 0 h 391"/>
              <a:gd name="T48" fmla="*/ 39584 w 536"/>
              <a:gd name="T49" fmla="*/ 0 h 391"/>
              <a:gd name="T50" fmla="*/ 42516 w 536"/>
              <a:gd name="T51" fmla="*/ 0 h 391"/>
              <a:gd name="T52" fmla="*/ 43982 w 536"/>
              <a:gd name="T53" fmla="*/ 0 h 391"/>
              <a:gd name="T54" fmla="*/ 45448 w 536"/>
              <a:gd name="T55" fmla="*/ 0 h 391"/>
              <a:gd name="T56" fmla="*/ 46914 w 536"/>
              <a:gd name="T57" fmla="*/ 0 h 391"/>
              <a:gd name="T58" fmla="*/ 48380 w 536"/>
              <a:gd name="T59" fmla="*/ 0 h 391"/>
              <a:gd name="T60" fmla="*/ 51312 w 536"/>
              <a:gd name="T61" fmla="*/ 0 h 391"/>
              <a:gd name="T62" fmla="*/ 52778 w 536"/>
              <a:gd name="T63" fmla="*/ 0 h 391"/>
              <a:gd name="T64" fmla="*/ 115819 w 536"/>
              <a:gd name="T65" fmla="*/ 1588 h 391"/>
              <a:gd name="T66" fmla="*/ 148073 w 536"/>
              <a:gd name="T67" fmla="*/ 6350 h 391"/>
              <a:gd name="T68" fmla="*/ 178860 w 536"/>
              <a:gd name="T69" fmla="*/ 11113 h 391"/>
              <a:gd name="T70" fmla="*/ 209648 w 536"/>
              <a:gd name="T71" fmla="*/ 17463 h 391"/>
              <a:gd name="T72" fmla="*/ 238969 w 536"/>
              <a:gd name="T73" fmla="*/ 25400 h 391"/>
              <a:gd name="T74" fmla="*/ 269756 w 536"/>
              <a:gd name="T75" fmla="*/ 34925 h 391"/>
              <a:gd name="T76" fmla="*/ 297612 w 536"/>
              <a:gd name="T77" fmla="*/ 46038 h 391"/>
              <a:gd name="T78" fmla="*/ 326933 w 536"/>
              <a:gd name="T79" fmla="*/ 57150 h 391"/>
              <a:gd name="T80" fmla="*/ 354788 w 536"/>
              <a:gd name="T81" fmla="*/ 71438 h 391"/>
              <a:gd name="T82" fmla="*/ 382644 w 536"/>
              <a:gd name="T83" fmla="*/ 85725 h 391"/>
              <a:gd name="T84" fmla="*/ 409033 w 536"/>
              <a:gd name="T85" fmla="*/ 100013 h 391"/>
              <a:gd name="T86" fmla="*/ 435422 w 536"/>
              <a:gd name="T87" fmla="*/ 117475 h 391"/>
              <a:gd name="T88" fmla="*/ 461811 w 536"/>
              <a:gd name="T89" fmla="*/ 134938 h 391"/>
              <a:gd name="T90" fmla="*/ 486734 w 536"/>
              <a:gd name="T91" fmla="*/ 153988 h 391"/>
              <a:gd name="T92" fmla="*/ 511657 w 536"/>
              <a:gd name="T93" fmla="*/ 174625 h 391"/>
              <a:gd name="T94" fmla="*/ 535115 w 536"/>
              <a:gd name="T95" fmla="*/ 195263 h 391"/>
              <a:gd name="T96" fmla="*/ 557106 w 536"/>
              <a:gd name="T97" fmla="*/ 217488 h 391"/>
              <a:gd name="T98" fmla="*/ 579097 w 536"/>
              <a:gd name="T99" fmla="*/ 241300 h 391"/>
              <a:gd name="T100" fmla="*/ 601088 w 536"/>
              <a:gd name="T101" fmla="*/ 265113 h 391"/>
              <a:gd name="T102" fmla="*/ 621612 w 536"/>
              <a:gd name="T103" fmla="*/ 290513 h 391"/>
              <a:gd name="T104" fmla="*/ 640671 w 536"/>
              <a:gd name="T105" fmla="*/ 315913 h 391"/>
              <a:gd name="T106" fmla="*/ 659730 w 536"/>
              <a:gd name="T107" fmla="*/ 342900 h 391"/>
              <a:gd name="T108" fmla="*/ 677323 w 536"/>
              <a:gd name="T109" fmla="*/ 371475 h 391"/>
              <a:gd name="T110" fmla="*/ 693450 w 536"/>
              <a:gd name="T111" fmla="*/ 398463 h 391"/>
              <a:gd name="T112" fmla="*/ 709577 w 536"/>
              <a:gd name="T113" fmla="*/ 428625 h 391"/>
              <a:gd name="T114" fmla="*/ 725703 w 536"/>
              <a:gd name="T115" fmla="*/ 458788 h 391"/>
              <a:gd name="T116" fmla="*/ 738898 w 536"/>
              <a:gd name="T117" fmla="*/ 488950 h 391"/>
              <a:gd name="T118" fmla="*/ 752092 w 536"/>
              <a:gd name="T119" fmla="*/ 520700 h 391"/>
              <a:gd name="T120" fmla="*/ 763821 w 536"/>
              <a:gd name="T121" fmla="*/ 552450 h 391"/>
              <a:gd name="T122" fmla="*/ 774083 w 536"/>
              <a:gd name="T123" fmla="*/ 585788 h 391"/>
              <a:gd name="T124" fmla="*/ 784346 w 536"/>
              <a:gd name="T125" fmla="*/ 619125 h 39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6" h="391">
                <a:moveTo>
                  <a:pt x="0" y="1"/>
                </a:moveTo>
                <a:lnTo>
                  <a:pt x="2" y="1"/>
                </a:lnTo>
                <a:lnTo>
                  <a:pt x="3" y="1"/>
                </a:lnTo>
                <a:lnTo>
                  <a:pt x="4" y="1"/>
                </a:lnTo>
                <a:lnTo>
                  <a:pt x="5" y="1"/>
                </a:lnTo>
                <a:lnTo>
                  <a:pt x="6" y="1"/>
                </a:lnTo>
                <a:lnTo>
                  <a:pt x="7" y="1"/>
                </a:lnTo>
                <a:lnTo>
                  <a:pt x="8" y="1"/>
                </a:lnTo>
                <a:lnTo>
                  <a:pt x="9" y="0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4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2" y="0"/>
                </a:lnTo>
                <a:lnTo>
                  <a:pt x="23" y="0"/>
                </a:lnTo>
                <a:lnTo>
                  <a:pt x="24" y="0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9" y="0"/>
                </a:lnTo>
                <a:lnTo>
                  <a:pt x="30" y="0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5" y="0"/>
                </a:lnTo>
                <a:lnTo>
                  <a:pt x="36" y="0"/>
                </a:lnTo>
                <a:lnTo>
                  <a:pt x="79" y="1"/>
                </a:lnTo>
                <a:lnTo>
                  <a:pt x="101" y="4"/>
                </a:lnTo>
                <a:lnTo>
                  <a:pt x="122" y="7"/>
                </a:lnTo>
                <a:lnTo>
                  <a:pt x="143" y="11"/>
                </a:lnTo>
                <a:lnTo>
                  <a:pt x="163" y="16"/>
                </a:lnTo>
                <a:lnTo>
                  <a:pt x="184" y="22"/>
                </a:lnTo>
                <a:lnTo>
                  <a:pt x="203" y="29"/>
                </a:lnTo>
                <a:lnTo>
                  <a:pt x="223" y="36"/>
                </a:lnTo>
                <a:lnTo>
                  <a:pt x="242" y="45"/>
                </a:lnTo>
                <a:lnTo>
                  <a:pt x="261" y="54"/>
                </a:lnTo>
                <a:lnTo>
                  <a:pt x="279" y="63"/>
                </a:lnTo>
                <a:lnTo>
                  <a:pt x="297" y="74"/>
                </a:lnTo>
                <a:lnTo>
                  <a:pt x="315" y="85"/>
                </a:lnTo>
                <a:lnTo>
                  <a:pt x="332" y="97"/>
                </a:lnTo>
                <a:lnTo>
                  <a:pt x="349" y="110"/>
                </a:lnTo>
                <a:lnTo>
                  <a:pt x="365" y="123"/>
                </a:lnTo>
                <a:lnTo>
                  <a:pt x="380" y="137"/>
                </a:lnTo>
                <a:lnTo>
                  <a:pt x="395" y="152"/>
                </a:lnTo>
                <a:lnTo>
                  <a:pt x="410" y="167"/>
                </a:lnTo>
                <a:lnTo>
                  <a:pt x="424" y="183"/>
                </a:lnTo>
                <a:lnTo>
                  <a:pt x="437" y="199"/>
                </a:lnTo>
                <a:lnTo>
                  <a:pt x="450" y="216"/>
                </a:lnTo>
                <a:lnTo>
                  <a:pt x="462" y="234"/>
                </a:lnTo>
                <a:lnTo>
                  <a:pt x="473" y="251"/>
                </a:lnTo>
                <a:lnTo>
                  <a:pt x="484" y="270"/>
                </a:lnTo>
                <a:lnTo>
                  <a:pt x="495" y="289"/>
                </a:lnTo>
                <a:lnTo>
                  <a:pt x="504" y="308"/>
                </a:lnTo>
                <a:lnTo>
                  <a:pt x="513" y="328"/>
                </a:lnTo>
                <a:lnTo>
                  <a:pt x="521" y="348"/>
                </a:lnTo>
                <a:lnTo>
                  <a:pt x="528" y="369"/>
                </a:lnTo>
                <a:lnTo>
                  <a:pt x="535" y="39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6" name="Freeform 36"/>
          <p:cNvSpPr>
            <a:spLocks/>
          </p:cNvSpPr>
          <p:nvPr/>
        </p:nvSpPr>
        <p:spPr bwMode="auto">
          <a:xfrm>
            <a:off x="3668713" y="2119313"/>
            <a:ext cx="1254125" cy="1076325"/>
          </a:xfrm>
          <a:custGeom>
            <a:avLst/>
            <a:gdLst>
              <a:gd name="T0" fmla="*/ 1252660 w 856"/>
              <a:gd name="T1" fmla="*/ 0 h 678"/>
              <a:gd name="T2" fmla="*/ 1142777 w 856"/>
              <a:gd name="T3" fmla="*/ 7938 h 678"/>
              <a:gd name="T4" fmla="*/ 1088569 w 856"/>
              <a:gd name="T5" fmla="*/ 15875 h 678"/>
              <a:gd name="T6" fmla="*/ 1035825 w 856"/>
              <a:gd name="T7" fmla="*/ 26988 h 678"/>
              <a:gd name="T8" fmla="*/ 983082 w 856"/>
              <a:gd name="T9" fmla="*/ 39688 h 678"/>
              <a:gd name="T10" fmla="*/ 931803 w 856"/>
              <a:gd name="T11" fmla="*/ 53975 h 678"/>
              <a:gd name="T12" fmla="*/ 881990 w 856"/>
              <a:gd name="T13" fmla="*/ 71438 h 678"/>
              <a:gd name="T14" fmla="*/ 832176 w 856"/>
              <a:gd name="T15" fmla="*/ 90488 h 678"/>
              <a:gd name="T16" fmla="*/ 782363 w 856"/>
              <a:gd name="T17" fmla="*/ 111125 h 678"/>
              <a:gd name="T18" fmla="*/ 734015 w 856"/>
              <a:gd name="T19" fmla="*/ 134938 h 678"/>
              <a:gd name="T20" fmla="*/ 687132 w 856"/>
              <a:gd name="T21" fmla="*/ 161925 h 678"/>
              <a:gd name="T22" fmla="*/ 641713 w 856"/>
              <a:gd name="T23" fmla="*/ 188913 h 678"/>
              <a:gd name="T24" fmla="*/ 596295 w 856"/>
              <a:gd name="T25" fmla="*/ 217488 h 678"/>
              <a:gd name="T26" fmla="*/ 552342 w 856"/>
              <a:gd name="T27" fmla="*/ 249238 h 678"/>
              <a:gd name="T28" fmla="*/ 509855 w 856"/>
              <a:gd name="T29" fmla="*/ 282575 h 678"/>
              <a:gd name="T30" fmla="*/ 467367 w 856"/>
              <a:gd name="T31" fmla="*/ 317500 h 678"/>
              <a:gd name="T32" fmla="*/ 427809 w 856"/>
              <a:gd name="T33" fmla="*/ 352425 h 678"/>
              <a:gd name="T34" fmla="*/ 388251 w 856"/>
              <a:gd name="T35" fmla="*/ 392113 h 678"/>
              <a:gd name="T36" fmla="*/ 350159 w 856"/>
              <a:gd name="T37" fmla="*/ 431800 h 678"/>
              <a:gd name="T38" fmla="*/ 313531 w 856"/>
              <a:gd name="T39" fmla="*/ 473075 h 678"/>
              <a:gd name="T40" fmla="*/ 279834 w 856"/>
              <a:gd name="T41" fmla="*/ 515938 h 678"/>
              <a:gd name="T42" fmla="*/ 246137 w 856"/>
              <a:gd name="T43" fmla="*/ 560388 h 678"/>
              <a:gd name="T44" fmla="*/ 213904 w 856"/>
              <a:gd name="T45" fmla="*/ 606425 h 678"/>
              <a:gd name="T46" fmla="*/ 183137 w 856"/>
              <a:gd name="T47" fmla="*/ 652463 h 678"/>
              <a:gd name="T48" fmla="*/ 153835 w 856"/>
              <a:gd name="T49" fmla="*/ 701675 h 678"/>
              <a:gd name="T50" fmla="*/ 125999 w 856"/>
              <a:gd name="T51" fmla="*/ 750888 h 678"/>
              <a:gd name="T52" fmla="*/ 101092 w 856"/>
              <a:gd name="T53" fmla="*/ 803275 h 678"/>
              <a:gd name="T54" fmla="*/ 77650 w 856"/>
              <a:gd name="T55" fmla="*/ 854075 h 678"/>
              <a:gd name="T56" fmla="*/ 55674 w 856"/>
              <a:gd name="T57" fmla="*/ 908050 h 678"/>
              <a:gd name="T58" fmla="*/ 35162 w 856"/>
              <a:gd name="T59" fmla="*/ 962025 h 678"/>
              <a:gd name="T60" fmla="*/ 16116 w 856"/>
              <a:gd name="T61" fmla="*/ 1017588 h 678"/>
              <a:gd name="T62" fmla="*/ 0 w 856"/>
              <a:gd name="T63" fmla="*/ 1074738 h 67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56" h="678">
                <a:moveTo>
                  <a:pt x="855" y="0"/>
                </a:moveTo>
                <a:lnTo>
                  <a:pt x="780" y="5"/>
                </a:lnTo>
                <a:lnTo>
                  <a:pt x="743" y="10"/>
                </a:lnTo>
                <a:lnTo>
                  <a:pt x="707" y="17"/>
                </a:lnTo>
                <a:lnTo>
                  <a:pt x="671" y="25"/>
                </a:lnTo>
                <a:lnTo>
                  <a:pt x="636" y="34"/>
                </a:lnTo>
                <a:lnTo>
                  <a:pt x="602" y="45"/>
                </a:lnTo>
                <a:lnTo>
                  <a:pt x="568" y="57"/>
                </a:lnTo>
                <a:lnTo>
                  <a:pt x="534" y="70"/>
                </a:lnTo>
                <a:lnTo>
                  <a:pt x="501" y="85"/>
                </a:lnTo>
                <a:lnTo>
                  <a:pt x="469" y="102"/>
                </a:lnTo>
                <a:lnTo>
                  <a:pt x="438" y="119"/>
                </a:lnTo>
                <a:lnTo>
                  <a:pt x="407" y="137"/>
                </a:lnTo>
                <a:lnTo>
                  <a:pt x="377" y="157"/>
                </a:lnTo>
                <a:lnTo>
                  <a:pt x="348" y="178"/>
                </a:lnTo>
                <a:lnTo>
                  <a:pt x="319" y="200"/>
                </a:lnTo>
                <a:lnTo>
                  <a:pt x="292" y="222"/>
                </a:lnTo>
                <a:lnTo>
                  <a:pt x="265" y="247"/>
                </a:lnTo>
                <a:lnTo>
                  <a:pt x="239" y="272"/>
                </a:lnTo>
                <a:lnTo>
                  <a:pt x="214" y="298"/>
                </a:lnTo>
                <a:lnTo>
                  <a:pt x="191" y="325"/>
                </a:lnTo>
                <a:lnTo>
                  <a:pt x="168" y="353"/>
                </a:lnTo>
                <a:lnTo>
                  <a:pt x="146" y="382"/>
                </a:lnTo>
                <a:lnTo>
                  <a:pt x="125" y="411"/>
                </a:lnTo>
                <a:lnTo>
                  <a:pt x="105" y="442"/>
                </a:lnTo>
                <a:lnTo>
                  <a:pt x="86" y="473"/>
                </a:lnTo>
                <a:lnTo>
                  <a:pt x="69" y="506"/>
                </a:lnTo>
                <a:lnTo>
                  <a:pt x="53" y="538"/>
                </a:lnTo>
                <a:lnTo>
                  <a:pt x="38" y="572"/>
                </a:lnTo>
                <a:lnTo>
                  <a:pt x="24" y="606"/>
                </a:lnTo>
                <a:lnTo>
                  <a:pt x="11" y="641"/>
                </a:lnTo>
                <a:lnTo>
                  <a:pt x="0" y="677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7" name="Freeform 37"/>
          <p:cNvSpPr>
            <a:spLocks/>
          </p:cNvSpPr>
          <p:nvPr/>
        </p:nvSpPr>
        <p:spPr bwMode="auto">
          <a:xfrm>
            <a:off x="4503738" y="3413125"/>
            <a:ext cx="1587" cy="996950"/>
          </a:xfrm>
          <a:custGeom>
            <a:avLst/>
            <a:gdLst>
              <a:gd name="T0" fmla="*/ 0 w 1"/>
              <a:gd name="T1" fmla="*/ 0 h 628"/>
              <a:gd name="T2" fmla="*/ 0 w 1"/>
              <a:gd name="T3" fmla="*/ 3175 h 628"/>
              <a:gd name="T4" fmla="*/ 0 w 1"/>
              <a:gd name="T5" fmla="*/ 6350 h 628"/>
              <a:gd name="T6" fmla="*/ 0 w 1"/>
              <a:gd name="T7" fmla="*/ 11113 h 628"/>
              <a:gd name="T8" fmla="*/ 0 w 1"/>
              <a:gd name="T9" fmla="*/ 17463 h 628"/>
              <a:gd name="T10" fmla="*/ 0 w 1"/>
              <a:gd name="T11" fmla="*/ 23813 h 628"/>
              <a:gd name="T12" fmla="*/ 0 w 1"/>
              <a:gd name="T13" fmla="*/ 33338 h 628"/>
              <a:gd name="T14" fmla="*/ 0 w 1"/>
              <a:gd name="T15" fmla="*/ 42863 h 628"/>
              <a:gd name="T16" fmla="*/ 0 w 1"/>
              <a:gd name="T17" fmla="*/ 53975 h 628"/>
              <a:gd name="T18" fmla="*/ 0 w 1"/>
              <a:gd name="T19" fmla="*/ 65088 h 628"/>
              <a:gd name="T20" fmla="*/ 0 w 1"/>
              <a:gd name="T21" fmla="*/ 77788 h 628"/>
              <a:gd name="T22" fmla="*/ 0 w 1"/>
              <a:gd name="T23" fmla="*/ 92075 h 628"/>
              <a:gd name="T24" fmla="*/ 0 w 1"/>
              <a:gd name="T25" fmla="*/ 106363 h 628"/>
              <a:gd name="T26" fmla="*/ 0 w 1"/>
              <a:gd name="T27" fmla="*/ 122238 h 628"/>
              <a:gd name="T28" fmla="*/ 0 w 1"/>
              <a:gd name="T29" fmla="*/ 138113 h 628"/>
              <a:gd name="T30" fmla="*/ 0 w 1"/>
              <a:gd name="T31" fmla="*/ 155575 h 628"/>
              <a:gd name="T32" fmla="*/ 0 w 1"/>
              <a:gd name="T33" fmla="*/ 173038 h 628"/>
              <a:gd name="T34" fmla="*/ 0 w 1"/>
              <a:gd name="T35" fmla="*/ 192088 h 628"/>
              <a:gd name="T36" fmla="*/ 0 w 1"/>
              <a:gd name="T37" fmla="*/ 211138 h 628"/>
              <a:gd name="T38" fmla="*/ 0 w 1"/>
              <a:gd name="T39" fmla="*/ 231775 h 628"/>
              <a:gd name="T40" fmla="*/ 0 w 1"/>
              <a:gd name="T41" fmla="*/ 252413 h 628"/>
              <a:gd name="T42" fmla="*/ 0 w 1"/>
              <a:gd name="T43" fmla="*/ 271463 h 628"/>
              <a:gd name="T44" fmla="*/ 0 w 1"/>
              <a:gd name="T45" fmla="*/ 293688 h 628"/>
              <a:gd name="T46" fmla="*/ 0 w 1"/>
              <a:gd name="T47" fmla="*/ 315913 h 628"/>
              <a:gd name="T48" fmla="*/ 0 w 1"/>
              <a:gd name="T49" fmla="*/ 338138 h 628"/>
              <a:gd name="T50" fmla="*/ 0 w 1"/>
              <a:gd name="T51" fmla="*/ 360363 h 628"/>
              <a:gd name="T52" fmla="*/ 0 w 1"/>
              <a:gd name="T53" fmla="*/ 382588 h 628"/>
              <a:gd name="T54" fmla="*/ 0 w 1"/>
              <a:gd name="T55" fmla="*/ 404813 h 628"/>
              <a:gd name="T56" fmla="*/ 0 w 1"/>
              <a:gd name="T57" fmla="*/ 428625 h 628"/>
              <a:gd name="T58" fmla="*/ 0 w 1"/>
              <a:gd name="T59" fmla="*/ 450850 h 628"/>
              <a:gd name="T60" fmla="*/ 0 w 1"/>
              <a:gd name="T61" fmla="*/ 474663 h 628"/>
              <a:gd name="T62" fmla="*/ 0 w 1"/>
              <a:gd name="T63" fmla="*/ 498475 h 628"/>
              <a:gd name="T64" fmla="*/ 0 w 1"/>
              <a:gd name="T65" fmla="*/ 544513 h 628"/>
              <a:gd name="T66" fmla="*/ 0 w 1"/>
              <a:gd name="T67" fmla="*/ 566738 h 628"/>
              <a:gd name="T68" fmla="*/ 0 w 1"/>
              <a:gd name="T69" fmla="*/ 590550 h 628"/>
              <a:gd name="T70" fmla="*/ 0 w 1"/>
              <a:gd name="T71" fmla="*/ 614363 h 628"/>
              <a:gd name="T72" fmla="*/ 0 w 1"/>
              <a:gd name="T73" fmla="*/ 636588 h 628"/>
              <a:gd name="T74" fmla="*/ 0 w 1"/>
              <a:gd name="T75" fmla="*/ 658813 h 628"/>
              <a:gd name="T76" fmla="*/ 0 w 1"/>
              <a:gd name="T77" fmla="*/ 681038 h 628"/>
              <a:gd name="T78" fmla="*/ 0 w 1"/>
              <a:gd name="T79" fmla="*/ 701675 h 628"/>
              <a:gd name="T80" fmla="*/ 0 w 1"/>
              <a:gd name="T81" fmla="*/ 723900 h 628"/>
              <a:gd name="T82" fmla="*/ 0 w 1"/>
              <a:gd name="T83" fmla="*/ 744538 h 628"/>
              <a:gd name="T84" fmla="*/ 0 w 1"/>
              <a:gd name="T85" fmla="*/ 765175 h 628"/>
              <a:gd name="T86" fmla="*/ 0 w 1"/>
              <a:gd name="T87" fmla="*/ 784225 h 628"/>
              <a:gd name="T88" fmla="*/ 0 w 1"/>
              <a:gd name="T89" fmla="*/ 803275 h 628"/>
              <a:gd name="T90" fmla="*/ 0 w 1"/>
              <a:gd name="T91" fmla="*/ 822325 h 628"/>
              <a:gd name="T92" fmla="*/ 0 w 1"/>
              <a:gd name="T93" fmla="*/ 839788 h 628"/>
              <a:gd name="T94" fmla="*/ 0 w 1"/>
              <a:gd name="T95" fmla="*/ 857250 h 628"/>
              <a:gd name="T96" fmla="*/ 0 w 1"/>
              <a:gd name="T97" fmla="*/ 873125 h 628"/>
              <a:gd name="T98" fmla="*/ 0 w 1"/>
              <a:gd name="T99" fmla="*/ 889000 h 628"/>
              <a:gd name="T100" fmla="*/ 0 w 1"/>
              <a:gd name="T101" fmla="*/ 903288 h 628"/>
              <a:gd name="T102" fmla="*/ 0 w 1"/>
              <a:gd name="T103" fmla="*/ 917575 h 628"/>
              <a:gd name="T104" fmla="*/ 0 w 1"/>
              <a:gd name="T105" fmla="*/ 930275 h 628"/>
              <a:gd name="T106" fmla="*/ 0 w 1"/>
              <a:gd name="T107" fmla="*/ 941388 h 628"/>
              <a:gd name="T108" fmla="*/ 0 w 1"/>
              <a:gd name="T109" fmla="*/ 952500 h 628"/>
              <a:gd name="T110" fmla="*/ 0 w 1"/>
              <a:gd name="T111" fmla="*/ 962025 h 628"/>
              <a:gd name="T112" fmla="*/ 0 w 1"/>
              <a:gd name="T113" fmla="*/ 971550 h 628"/>
              <a:gd name="T114" fmla="*/ 0 w 1"/>
              <a:gd name="T115" fmla="*/ 977900 h 628"/>
              <a:gd name="T116" fmla="*/ 0 w 1"/>
              <a:gd name="T117" fmla="*/ 984250 h 628"/>
              <a:gd name="T118" fmla="*/ 0 w 1"/>
              <a:gd name="T119" fmla="*/ 989013 h 628"/>
              <a:gd name="T120" fmla="*/ 0 w 1"/>
              <a:gd name="T121" fmla="*/ 992188 h 628"/>
              <a:gd name="T122" fmla="*/ 0 w 1"/>
              <a:gd name="T123" fmla="*/ 995363 h 628"/>
              <a:gd name="T124" fmla="*/ 0 w 1"/>
              <a:gd name="T125" fmla="*/ 995363 h 62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" h="628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0" y="11"/>
                </a:lnTo>
                <a:lnTo>
                  <a:pt x="0" y="15"/>
                </a:lnTo>
                <a:lnTo>
                  <a:pt x="0" y="21"/>
                </a:lnTo>
                <a:lnTo>
                  <a:pt x="0" y="27"/>
                </a:lnTo>
                <a:lnTo>
                  <a:pt x="0" y="34"/>
                </a:lnTo>
                <a:lnTo>
                  <a:pt x="0" y="41"/>
                </a:lnTo>
                <a:lnTo>
                  <a:pt x="0" y="49"/>
                </a:lnTo>
                <a:lnTo>
                  <a:pt x="0" y="58"/>
                </a:lnTo>
                <a:lnTo>
                  <a:pt x="0" y="67"/>
                </a:lnTo>
                <a:lnTo>
                  <a:pt x="0" y="77"/>
                </a:lnTo>
                <a:lnTo>
                  <a:pt x="0" y="87"/>
                </a:lnTo>
                <a:lnTo>
                  <a:pt x="0" y="98"/>
                </a:lnTo>
                <a:lnTo>
                  <a:pt x="0" y="109"/>
                </a:lnTo>
                <a:lnTo>
                  <a:pt x="0" y="121"/>
                </a:lnTo>
                <a:lnTo>
                  <a:pt x="0" y="133"/>
                </a:lnTo>
                <a:lnTo>
                  <a:pt x="0" y="146"/>
                </a:lnTo>
                <a:lnTo>
                  <a:pt x="0" y="159"/>
                </a:lnTo>
                <a:lnTo>
                  <a:pt x="0" y="171"/>
                </a:lnTo>
                <a:lnTo>
                  <a:pt x="0" y="185"/>
                </a:lnTo>
                <a:lnTo>
                  <a:pt x="0" y="199"/>
                </a:lnTo>
                <a:lnTo>
                  <a:pt x="0" y="213"/>
                </a:lnTo>
                <a:lnTo>
                  <a:pt x="0" y="227"/>
                </a:lnTo>
                <a:lnTo>
                  <a:pt x="0" y="241"/>
                </a:lnTo>
                <a:lnTo>
                  <a:pt x="0" y="255"/>
                </a:lnTo>
                <a:lnTo>
                  <a:pt x="0" y="270"/>
                </a:lnTo>
                <a:lnTo>
                  <a:pt x="0" y="284"/>
                </a:lnTo>
                <a:lnTo>
                  <a:pt x="0" y="299"/>
                </a:lnTo>
                <a:lnTo>
                  <a:pt x="0" y="314"/>
                </a:lnTo>
                <a:lnTo>
                  <a:pt x="0" y="343"/>
                </a:lnTo>
                <a:lnTo>
                  <a:pt x="0" y="357"/>
                </a:lnTo>
                <a:lnTo>
                  <a:pt x="0" y="372"/>
                </a:lnTo>
                <a:lnTo>
                  <a:pt x="0" y="387"/>
                </a:lnTo>
                <a:lnTo>
                  <a:pt x="0" y="401"/>
                </a:lnTo>
                <a:lnTo>
                  <a:pt x="0" y="415"/>
                </a:lnTo>
                <a:lnTo>
                  <a:pt x="0" y="429"/>
                </a:lnTo>
                <a:lnTo>
                  <a:pt x="0" y="442"/>
                </a:lnTo>
                <a:lnTo>
                  <a:pt x="0" y="456"/>
                </a:lnTo>
                <a:lnTo>
                  <a:pt x="0" y="469"/>
                </a:lnTo>
                <a:lnTo>
                  <a:pt x="0" y="482"/>
                </a:lnTo>
                <a:lnTo>
                  <a:pt x="0" y="494"/>
                </a:lnTo>
                <a:lnTo>
                  <a:pt x="0" y="506"/>
                </a:lnTo>
                <a:lnTo>
                  <a:pt x="0" y="518"/>
                </a:lnTo>
                <a:lnTo>
                  <a:pt x="0" y="529"/>
                </a:lnTo>
                <a:lnTo>
                  <a:pt x="0" y="540"/>
                </a:lnTo>
                <a:lnTo>
                  <a:pt x="0" y="550"/>
                </a:lnTo>
                <a:lnTo>
                  <a:pt x="0" y="560"/>
                </a:lnTo>
                <a:lnTo>
                  <a:pt x="0" y="569"/>
                </a:lnTo>
                <a:lnTo>
                  <a:pt x="0" y="578"/>
                </a:lnTo>
                <a:lnTo>
                  <a:pt x="0" y="586"/>
                </a:lnTo>
                <a:lnTo>
                  <a:pt x="0" y="593"/>
                </a:lnTo>
                <a:lnTo>
                  <a:pt x="0" y="600"/>
                </a:lnTo>
                <a:lnTo>
                  <a:pt x="0" y="606"/>
                </a:lnTo>
                <a:lnTo>
                  <a:pt x="0" y="612"/>
                </a:lnTo>
                <a:lnTo>
                  <a:pt x="0" y="616"/>
                </a:lnTo>
                <a:lnTo>
                  <a:pt x="0" y="620"/>
                </a:lnTo>
                <a:lnTo>
                  <a:pt x="0" y="623"/>
                </a:lnTo>
                <a:lnTo>
                  <a:pt x="0" y="625"/>
                </a:lnTo>
                <a:lnTo>
                  <a:pt x="0" y="627"/>
                </a:lnTo>
              </a:path>
            </a:pathLst>
          </a:custGeom>
          <a:noFill/>
          <a:ln w="2032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8" name="Freeform 38"/>
          <p:cNvSpPr>
            <a:spLocks/>
          </p:cNvSpPr>
          <p:nvPr/>
        </p:nvSpPr>
        <p:spPr bwMode="auto">
          <a:xfrm>
            <a:off x="3276600" y="3836988"/>
            <a:ext cx="1203325" cy="274637"/>
          </a:xfrm>
          <a:custGeom>
            <a:avLst/>
            <a:gdLst>
              <a:gd name="T0" fmla="*/ 0 w 821"/>
              <a:gd name="T1" fmla="*/ 14287 h 173"/>
              <a:gd name="T2" fmla="*/ 14657 w 821"/>
              <a:gd name="T3" fmla="*/ 12700 h 173"/>
              <a:gd name="T4" fmla="*/ 21985 w 821"/>
              <a:gd name="T5" fmla="*/ 11112 h 173"/>
              <a:gd name="T6" fmla="*/ 27848 w 821"/>
              <a:gd name="T7" fmla="*/ 11112 h 173"/>
              <a:gd name="T8" fmla="*/ 36642 w 821"/>
              <a:gd name="T9" fmla="*/ 9525 h 173"/>
              <a:gd name="T10" fmla="*/ 42505 w 821"/>
              <a:gd name="T11" fmla="*/ 9525 h 173"/>
              <a:gd name="T12" fmla="*/ 49833 w 821"/>
              <a:gd name="T13" fmla="*/ 9525 h 173"/>
              <a:gd name="T14" fmla="*/ 57162 w 821"/>
              <a:gd name="T15" fmla="*/ 7937 h 173"/>
              <a:gd name="T16" fmla="*/ 64490 w 821"/>
              <a:gd name="T17" fmla="*/ 6350 h 173"/>
              <a:gd name="T18" fmla="*/ 71818 w 821"/>
              <a:gd name="T19" fmla="*/ 6350 h 173"/>
              <a:gd name="T20" fmla="*/ 79147 w 821"/>
              <a:gd name="T21" fmla="*/ 6350 h 173"/>
              <a:gd name="T22" fmla="*/ 86475 w 821"/>
              <a:gd name="T23" fmla="*/ 6350 h 173"/>
              <a:gd name="T24" fmla="*/ 93804 w 821"/>
              <a:gd name="T25" fmla="*/ 4762 h 173"/>
              <a:gd name="T26" fmla="*/ 101132 w 821"/>
              <a:gd name="T27" fmla="*/ 4762 h 173"/>
              <a:gd name="T28" fmla="*/ 108460 w 821"/>
              <a:gd name="T29" fmla="*/ 3175 h 173"/>
              <a:gd name="T30" fmla="*/ 115789 w 821"/>
              <a:gd name="T31" fmla="*/ 3175 h 173"/>
              <a:gd name="T32" fmla="*/ 123117 w 821"/>
              <a:gd name="T33" fmla="*/ 3175 h 173"/>
              <a:gd name="T34" fmla="*/ 130446 w 821"/>
              <a:gd name="T35" fmla="*/ 3175 h 173"/>
              <a:gd name="T36" fmla="*/ 136308 w 821"/>
              <a:gd name="T37" fmla="*/ 1587 h 173"/>
              <a:gd name="T38" fmla="*/ 145103 w 821"/>
              <a:gd name="T39" fmla="*/ 1587 h 173"/>
              <a:gd name="T40" fmla="*/ 150965 w 821"/>
              <a:gd name="T41" fmla="*/ 1587 h 173"/>
              <a:gd name="T42" fmla="*/ 159759 w 821"/>
              <a:gd name="T43" fmla="*/ 1587 h 173"/>
              <a:gd name="T44" fmla="*/ 165622 w 821"/>
              <a:gd name="T45" fmla="*/ 0 h 173"/>
              <a:gd name="T46" fmla="*/ 174416 w 821"/>
              <a:gd name="T47" fmla="*/ 0 h 173"/>
              <a:gd name="T48" fmla="*/ 180279 w 821"/>
              <a:gd name="T49" fmla="*/ 0 h 173"/>
              <a:gd name="T50" fmla="*/ 189073 w 821"/>
              <a:gd name="T51" fmla="*/ 0 h 173"/>
              <a:gd name="T52" fmla="*/ 194936 w 821"/>
              <a:gd name="T53" fmla="*/ 0 h 173"/>
              <a:gd name="T54" fmla="*/ 203730 w 821"/>
              <a:gd name="T55" fmla="*/ 0 h 173"/>
              <a:gd name="T56" fmla="*/ 211058 w 821"/>
              <a:gd name="T57" fmla="*/ 0 h 173"/>
              <a:gd name="T58" fmla="*/ 218387 w 821"/>
              <a:gd name="T59" fmla="*/ 0 h 173"/>
              <a:gd name="T60" fmla="*/ 225715 w 821"/>
              <a:gd name="T61" fmla="*/ 0 h 173"/>
              <a:gd name="T62" fmla="*/ 233043 w 821"/>
              <a:gd name="T63" fmla="*/ 0 h 173"/>
              <a:gd name="T64" fmla="*/ 297533 w 821"/>
              <a:gd name="T65" fmla="*/ 0 h 173"/>
              <a:gd name="T66" fmla="*/ 329778 w 821"/>
              <a:gd name="T67" fmla="*/ 1587 h 173"/>
              <a:gd name="T68" fmla="*/ 363489 w 821"/>
              <a:gd name="T69" fmla="*/ 4762 h 173"/>
              <a:gd name="T70" fmla="*/ 395734 w 821"/>
              <a:gd name="T71" fmla="*/ 6350 h 173"/>
              <a:gd name="T72" fmla="*/ 426513 w 821"/>
              <a:gd name="T73" fmla="*/ 9525 h 173"/>
              <a:gd name="T74" fmla="*/ 458758 w 821"/>
              <a:gd name="T75" fmla="*/ 12700 h 173"/>
              <a:gd name="T76" fmla="*/ 491004 w 821"/>
              <a:gd name="T77" fmla="*/ 17462 h 173"/>
              <a:gd name="T78" fmla="*/ 523249 w 821"/>
              <a:gd name="T79" fmla="*/ 22225 h 173"/>
              <a:gd name="T80" fmla="*/ 554028 w 821"/>
              <a:gd name="T81" fmla="*/ 28575 h 173"/>
              <a:gd name="T82" fmla="*/ 586273 w 821"/>
              <a:gd name="T83" fmla="*/ 33337 h 173"/>
              <a:gd name="T84" fmla="*/ 617052 w 821"/>
              <a:gd name="T85" fmla="*/ 39687 h 173"/>
              <a:gd name="T86" fmla="*/ 647831 w 821"/>
              <a:gd name="T87" fmla="*/ 47625 h 173"/>
              <a:gd name="T88" fmla="*/ 678611 w 821"/>
              <a:gd name="T89" fmla="*/ 53975 h 173"/>
              <a:gd name="T90" fmla="*/ 709390 w 821"/>
              <a:gd name="T91" fmla="*/ 61912 h 173"/>
              <a:gd name="T92" fmla="*/ 740169 w 821"/>
              <a:gd name="T93" fmla="*/ 71437 h 173"/>
              <a:gd name="T94" fmla="*/ 770949 w 821"/>
              <a:gd name="T95" fmla="*/ 79375 h 173"/>
              <a:gd name="T96" fmla="*/ 800262 w 821"/>
              <a:gd name="T97" fmla="*/ 88900 h 173"/>
              <a:gd name="T98" fmla="*/ 831042 w 821"/>
              <a:gd name="T99" fmla="*/ 98425 h 173"/>
              <a:gd name="T100" fmla="*/ 860355 w 821"/>
              <a:gd name="T101" fmla="*/ 109537 h 173"/>
              <a:gd name="T102" fmla="*/ 889669 w 821"/>
              <a:gd name="T103" fmla="*/ 120650 h 173"/>
              <a:gd name="T104" fmla="*/ 918983 w 821"/>
              <a:gd name="T105" fmla="*/ 131762 h 173"/>
              <a:gd name="T106" fmla="*/ 948296 w 821"/>
              <a:gd name="T107" fmla="*/ 144462 h 173"/>
              <a:gd name="T108" fmla="*/ 977610 w 821"/>
              <a:gd name="T109" fmla="*/ 157162 h 173"/>
              <a:gd name="T110" fmla="*/ 1006924 w 821"/>
              <a:gd name="T111" fmla="*/ 169862 h 173"/>
              <a:gd name="T112" fmla="*/ 1034772 w 821"/>
              <a:gd name="T113" fmla="*/ 182562 h 173"/>
              <a:gd name="T114" fmla="*/ 1062620 w 821"/>
              <a:gd name="T115" fmla="*/ 196850 h 173"/>
              <a:gd name="T116" fmla="*/ 1091933 w 821"/>
              <a:gd name="T117" fmla="*/ 211137 h 173"/>
              <a:gd name="T118" fmla="*/ 1119781 w 821"/>
              <a:gd name="T119" fmla="*/ 225425 h 173"/>
              <a:gd name="T120" fmla="*/ 1147629 w 821"/>
              <a:gd name="T121" fmla="*/ 241300 h 173"/>
              <a:gd name="T122" fmla="*/ 1174011 w 821"/>
              <a:gd name="T123" fmla="*/ 257175 h 173"/>
              <a:gd name="T124" fmla="*/ 1201859 w 821"/>
              <a:gd name="T125" fmla="*/ 273050 h 17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21" h="173">
                <a:moveTo>
                  <a:pt x="0" y="9"/>
                </a:moveTo>
                <a:lnTo>
                  <a:pt x="10" y="8"/>
                </a:lnTo>
                <a:lnTo>
                  <a:pt x="15" y="7"/>
                </a:lnTo>
                <a:lnTo>
                  <a:pt x="19" y="7"/>
                </a:lnTo>
                <a:lnTo>
                  <a:pt x="25" y="6"/>
                </a:lnTo>
                <a:lnTo>
                  <a:pt x="29" y="6"/>
                </a:lnTo>
                <a:lnTo>
                  <a:pt x="34" y="6"/>
                </a:lnTo>
                <a:lnTo>
                  <a:pt x="39" y="5"/>
                </a:lnTo>
                <a:lnTo>
                  <a:pt x="44" y="4"/>
                </a:lnTo>
                <a:lnTo>
                  <a:pt x="49" y="4"/>
                </a:lnTo>
                <a:lnTo>
                  <a:pt x="54" y="4"/>
                </a:lnTo>
                <a:lnTo>
                  <a:pt x="59" y="4"/>
                </a:lnTo>
                <a:lnTo>
                  <a:pt x="64" y="3"/>
                </a:lnTo>
                <a:lnTo>
                  <a:pt x="69" y="3"/>
                </a:lnTo>
                <a:lnTo>
                  <a:pt x="74" y="2"/>
                </a:lnTo>
                <a:lnTo>
                  <a:pt x="79" y="2"/>
                </a:lnTo>
                <a:lnTo>
                  <a:pt x="84" y="2"/>
                </a:lnTo>
                <a:lnTo>
                  <a:pt x="89" y="2"/>
                </a:lnTo>
                <a:lnTo>
                  <a:pt x="93" y="1"/>
                </a:lnTo>
                <a:lnTo>
                  <a:pt x="99" y="1"/>
                </a:lnTo>
                <a:lnTo>
                  <a:pt x="103" y="1"/>
                </a:lnTo>
                <a:lnTo>
                  <a:pt x="109" y="1"/>
                </a:lnTo>
                <a:lnTo>
                  <a:pt x="113" y="0"/>
                </a:lnTo>
                <a:lnTo>
                  <a:pt x="119" y="0"/>
                </a:lnTo>
                <a:lnTo>
                  <a:pt x="123" y="0"/>
                </a:lnTo>
                <a:lnTo>
                  <a:pt x="129" y="0"/>
                </a:lnTo>
                <a:lnTo>
                  <a:pt x="133" y="0"/>
                </a:lnTo>
                <a:lnTo>
                  <a:pt x="139" y="0"/>
                </a:lnTo>
                <a:lnTo>
                  <a:pt x="144" y="0"/>
                </a:lnTo>
                <a:lnTo>
                  <a:pt x="149" y="0"/>
                </a:lnTo>
                <a:lnTo>
                  <a:pt x="154" y="0"/>
                </a:lnTo>
                <a:lnTo>
                  <a:pt x="159" y="0"/>
                </a:lnTo>
                <a:lnTo>
                  <a:pt x="203" y="0"/>
                </a:lnTo>
                <a:lnTo>
                  <a:pt x="225" y="1"/>
                </a:lnTo>
                <a:lnTo>
                  <a:pt x="248" y="3"/>
                </a:lnTo>
                <a:lnTo>
                  <a:pt x="270" y="4"/>
                </a:lnTo>
                <a:lnTo>
                  <a:pt x="291" y="6"/>
                </a:lnTo>
                <a:lnTo>
                  <a:pt x="313" y="8"/>
                </a:lnTo>
                <a:lnTo>
                  <a:pt x="335" y="11"/>
                </a:lnTo>
                <a:lnTo>
                  <a:pt x="357" y="14"/>
                </a:lnTo>
                <a:lnTo>
                  <a:pt x="378" y="18"/>
                </a:lnTo>
                <a:lnTo>
                  <a:pt x="400" y="21"/>
                </a:lnTo>
                <a:lnTo>
                  <a:pt x="421" y="25"/>
                </a:lnTo>
                <a:lnTo>
                  <a:pt x="442" y="30"/>
                </a:lnTo>
                <a:lnTo>
                  <a:pt x="463" y="34"/>
                </a:lnTo>
                <a:lnTo>
                  <a:pt x="484" y="39"/>
                </a:lnTo>
                <a:lnTo>
                  <a:pt x="505" y="45"/>
                </a:lnTo>
                <a:lnTo>
                  <a:pt x="526" y="50"/>
                </a:lnTo>
                <a:lnTo>
                  <a:pt x="546" y="56"/>
                </a:lnTo>
                <a:lnTo>
                  <a:pt x="567" y="62"/>
                </a:lnTo>
                <a:lnTo>
                  <a:pt x="587" y="69"/>
                </a:lnTo>
                <a:lnTo>
                  <a:pt x="607" y="76"/>
                </a:lnTo>
                <a:lnTo>
                  <a:pt x="627" y="83"/>
                </a:lnTo>
                <a:lnTo>
                  <a:pt x="647" y="91"/>
                </a:lnTo>
                <a:lnTo>
                  <a:pt x="667" y="99"/>
                </a:lnTo>
                <a:lnTo>
                  <a:pt x="687" y="107"/>
                </a:lnTo>
                <a:lnTo>
                  <a:pt x="706" y="115"/>
                </a:lnTo>
                <a:lnTo>
                  <a:pt x="725" y="124"/>
                </a:lnTo>
                <a:lnTo>
                  <a:pt x="745" y="133"/>
                </a:lnTo>
                <a:lnTo>
                  <a:pt x="764" y="142"/>
                </a:lnTo>
                <a:lnTo>
                  <a:pt x="783" y="152"/>
                </a:lnTo>
                <a:lnTo>
                  <a:pt x="801" y="162"/>
                </a:lnTo>
                <a:lnTo>
                  <a:pt x="820" y="172"/>
                </a:lnTo>
              </a:path>
            </a:pathLst>
          </a:custGeom>
          <a:noFill/>
          <a:ln w="635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19" name="Freeform 39"/>
          <p:cNvSpPr>
            <a:spLocks/>
          </p:cNvSpPr>
          <p:nvPr/>
        </p:nvSpPr>
        <p:spPr bwMode="auto">
          <a:xfrm>
            <a:off x="5486400" y="4611688"/>
            <a:ext cx="3175" cy="1017587"/>
          </a:xfrm>
          <a:custGeom>
            <a:avLst/>
            <a:gdLst>
              <a:gd name="T0" fmla="*/ 0 w 1"/>
              <a:gd name="T1" fmla="*/ 0 h 641"/>
              <a:gd name="T2" fmla="*/ 0 w 1"/>
              <a:gd name="T3" fmla="*/ 1587 h 641"/>
              <a:gd name="T4" fmla="*/ 0 w 1"/>
              <a:gd name="T5" fmla="*/ 6350 h 641"/>
              <a:gd name="T6" fmla="*/ 0 w 1"/>
              <a:gd name="T7" fmla="*/ 9525 h 641"/>
              <a:gd name="T8" fmla="*/ 0 w 1"/>
              <a:gd name="T9" fmla="*/ 15875 h 641"/>
              <a:gd name="T10" fmla="*/ 0 w 1"/>
              <a:gd name="T11" fmla="*/ 23812 h 641"/>
              <a:gd name="T12" fmla="*/ 0 w 1"/>
              <a:gd name="T13" fmla="*/ 33337 h 641"/>
              <a:gd name="T14" fmla="*/ 0 w 1"/>
              <a:gd name="T15" fmla="*/ 42862 h 641"/>
              <a:gd name="T16" fmla="*/ 0 w 1"/>
              <a:gd name="T17" fmla="*/ 53975 h 641"/>
              <a:gd name="T18" fmla="*/ 0 w 1"/>
              <a:gd name="T19" fmla="*/ 65087 h 641"/>
              <a:gd name="T20" fmla="*/ 0 w 1"/>
              <a:gd name="T21" fmla="*/ 79375 h 641"/>
              <a:gd name="T22" fmla="*/ 0 w 1"/>
              <a:gd name="T23" fmla="*/ 92075 h 641"/>
              <a:gd name="T24" fmla="*/ 0 w 1"/>
              <a:gd name="T25" fmla="*/ 107950 h 641"/>
              <a:gd name="T26" fmla="*/ 0 w 1"/>
              <a:gd name="T27" fmla="*/ 123825 h 641"/>
              <a:gd name="T28" fmla="*/ 0 w 1"/>
              <a:gd name="T29" fmla="*/ 139700 h 641"/>
              <a:gd name="T30" fmla="*/ 0 w 1"/>
              <a:gd name="T31" fmla="*/ 158750 h 641"/>
              <a:gd name="T32" fmla="*/ 0 w 1"/>
              <a:gd name="T33" fmla="*/ 176212 h 641"/>
              <a:gd name="T34" fmla="*/ 0 w 1"/>
              <a:gd name="T35" fmla="*/ 195262 h 641"/>
              <a:gd name="T36" fmla="*/ 0 w 1"/>
              <a:gd name="T37" fmla="*/ 214312 h 641"/>
              <a:gd name="T38" fmla="*/ 0 w 1"/>
              <a:gd name="T39" fmla="*/ 234950 h 641"/>
              <a:gd name="T40" fmla="*/ 0 w 1"/>
              <a:gd name="T41" fmla="*/ 255587 h 641"/>
              <a:gd name="T42" fmla="*/ 0 w 1"/>
              <a:gd name="T43" fmla="*/ 276225 h 641"/>
              <a:gd name="T44" fmla="*/ 0 w 1"/>
              <a:gd name="T45" fmla="*/ 298450 h 641"/>
              <a:gd name="T46" fmla="*/ 0 w 1"/>
              <a:gd name="T47" fmla="*/ 320675 h 641"/>
              <a:gd name="T48" fmla="*/ 0 w 1"/>
              <a:gd name="T49" fmla="*/ 342900 h 641"/>
              <a:gd name="T50" fmla="*/ 0 w 1"/>
              <a:gd name="T51" fmla="*/ 366712 h 641"/>
              <a:gd name="T52" fmla="*/ 0 w 1"/>
              <a:gd name="T53" fmla="*/ 388937 h 641"/>
              <a:gd name="T54" fmla="*/ 0 w 1"/>
              <a:gd name="T55" fmla="*/ 412750 h 641"/>
              <a:gd name="T56" fmla="*/ 0 w 1"/>
              <a:gd name="T57" fmla="*/ 436562 h 641"/>
              <a:gd name="T58" fmla="*/ 0 w 1"/>
              <a:gd name="T59" fmla="*/ 460375 h 641"/>
              <a:gd name="T60" fmla="*/ 0 w 1"/>
              <a:gd name="T61" fmla="*/ 484187 h 641"/>
              <a:gd name="T62" fmla="*/ 0 w 1"/>
              <a:gd name="T63" fmla="*/ 508000 h 641"/>
              <a:gd name="T64" fmla="*/ 0 w 1"/>
              <a:gd name="T65" fmla="*/ 555625 h 641"/>
              <a:gd name="T66" fmla="*/ 0 w 1"/>
              <a:gd name="T67" fmla="*/ 579437 h 641"/>
              <a:gd name="T68" fmla="*/ 0 w 1"/>
              <a:gd name="T69" fmla="*/ 603250 h 641"/>
              <a:gd name="T70" fmla="*/ 0 w 1"/>
              <a:gd name="T71" fmla="*/ 625475 h 641"/>
              <a:gd name="T72" fmla="*/ 0 w 1"/>
              <a:gd name="T73" fmla="*/ 649287 h 641"/>
              <a:gd name="T74" fmla="*/ 0 w 1"/>
              <a:gd name="T75" fmla="*/ 671512 h 641"/>
              <a:gd name="T76" fmla="*/ 0 w 1"/>
              <a:gd name="T77" fmla="*/ 693737 h 641"/>
              <a:gd name="T78" fmla="*/ 0 w 1"/>
              <a:gd name="T79" fmla="*/ 715962 h 641"/>
              <a:gd name="T80" fmla="*/ 0 w 1"/>
              <a:gd name="T81" fmla="*/ 738187 h 641"/>
              <a:gd name="T82" fmla="*/ 0 w 1"/>
              <a:gd name="T83" fmla="*/ 758825 h 641"/>
              <a:gd name="T84" fmla="*/ 0 w 1"/>
              <a:gd name="T85" fmla="*/ 779462 h 641"/>
              <a:gd name="T86" fmla="*/ 0 w 1"/>
              <a:gd name="T87" fmla="*/ 800100 h 641"/>
              <a:gd name="T88" fmla="*/ 0 w 1"/>
              <a:gd name="T89" fmla="*/ 819150 h 641"/>
              <a:gd name="T90" fmla="*/ 0 w 1"/>
              <a:gd name="T91" fmla="*/ 838200 h 641"/>
              <a:gd name="T92" fmla="*/ 0 w 1"/>
              <a:gd name="T93" fmla="*/ 857250 h 641"/>
              <a:gd name="T94" fmla="*/ 0 w 1"/>
              <a:gd name="T95" fmla="*/ 873125 h 641"/>
              <a:gd name="T96" fmla="*/ 0 w 1"/>
              <a:gd name="T97" fmla="*/ 890587 h 641"/>
              <a:gd name="T98" fmla="*/ 0 w 1"/>
              <a:gd name="T99" fmla="*/ 906462 h 641"/>
              <a:gd name="T100" fmla="*/ 0 w 1"/>
              <a:gd name="T101" fmla="*/ 920750 h 641"/>
              <a:gd name="T102" fmla="*/ 0 w 1"/>
              <a:gd name="T103" fmla="*/ 935037 h 641"/>
              <a:gd name="T104" fmla="*/ 0 w 1"/>
              <a:gd name="T105" fmla="*/ 949325 h 641"/>
              <a:gd name="T106" fmla="*/ 0 w 1"/>
              <a:gd name="T107" fmla="*/ 960437 h 641"/>
              <a:gd name="T108" fmla="*/ 0 w 1"/>
              <a:gd name="T109" fmla="*/ 971550 h 641"/>
              <a:gd name="T110" fmla="*/ 0 w 1"/>
              <a:gd name="T111" fmla="*/ 981075 h 641"/>
              <a:gd name="T112" fmla="*/ 0 w 1"/>
              <a:gd name="T113" fmla="*/ 990600 h 641"/>
              <a:gd name="T114" fmla="*/ 0 w 1"/>
              <a:gd name="T115" fmla="*/ 996950 h 641"/>
              <a:gd name="T116" fmla="*/ 0 w 1"/>
              <a:gd name="T117" fmla="*/ 1003300 h 641"/>
              <a:gd name="T118" fmla="*/ 0 w 1"/>
              <a:gd name="T119" fmla="*/ 1008062 h 641"/>
              <a:gd name="T120" fmla="*/ 0 w 1"/>
              <a:gd name="T121" fmla="*/ 1012825 h 641"/>
              <a:gd name="T122" fmla="*/ 0 w 1"/>
              <a:gd name="T123" fmla="*/ 1014412 h 641"/>
              <a:gd name="T124" fmla="*/ 0 w 1"/>
              <a:gd name="T125" fmla="*/ 1016000 h 64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" h="641">
                <a:moveTo>
                  <a:pt x="0" y="0"/>
                </a:moveTo>
                <a:lnTo>
                  <a:pt x="0" y="1"/>
                </a:lnTo>
                <a:lnTo>
                  <a:pt x="0" y="4"/>
                </a:lnTo>
                <a:lnTo>
                  <a:pt x="0" y="6"/>
                </a:lnTo>
                <a:lnTo>
                  <a:pt x="0" y="10"/>
                </a:lnTo>
                <a:lnTo>
                  <a:pt x="0" y="15"/>
                </a:lnTo>
                <a:lnTo>
                  <a:pt x="0" y="21"/>
                </a:lnTo>
                <a:lnTo>
                  <a:pt x="0" y="27"/>
                </a:lnTo>
                <a:lnTo>
                  <a:pt x="0" y="34"/>
                </a:lnTo>
                <a:lnTo>
                  <a:pt x="0" y="41"/>
                </a:lnTo>
                <a:lnTo>
                  <a:pt x="0" y="50"/>
                </a:lnTo>
                <a:lnTo>
                  <a:pt x="0" y="58"/>
                </a:lnTo>
                <a:lnTo>
                  <a:pt x="0" y="68"/>
                </a:lnTo>
                <a:lnTo>
                  <a:pt x="0" y="78"/>
                </a:lnTo>
                <a:lnTo>
                  <a:pt x="0" y="88"/>
                </a:lnTo>
                <a:lnTo>
                  <a:pt x="0" y="100"/>
                </a:lnTo>
                <a:lnTo>
                  <a:pt x="0" y="111"/>
                </a:lnTo>
                <a:lnTo>
                  <a:pt x="0" y="123"/>
                </a:lnTo>
                <a:lnTo>
                  <a:pt x="0" y="135"/>
                </a:lnTo>
                <a:lnTo>
                  <a:pt x="0" y="148"/>
                </a:lnTo>
                <a:lnTo>
                  <a:pt x="0" y="161"/>
                </a:lnTo>
                <a:lnTo>
                  <a:pt x="0" y="174"/>
                </a:lnTo>
                <a:lnTo>
                  <a:pt x="0" y="188"/>
                </a:lnTo>
                <a:lnTo>
                  <a:pt x="0" y="202"/>
                </a:lnTo>
                <a:lnTo>
                  <a:pt x="0" y="216"/>
                </a:lnTo>
                <a:lnTo>
                  <a:pt x="0" y="231"/>
                </a:lnTo>
                <a:lnTo>
                  <a:pt x="0" y="245"/>
                </a:lnTo>
                <a:lnTo>
                  <a:pt x="0" y="260"/>
                </a:lnTo>
                <a:lnTo>
                  <a:pt x="0" y="275"/>
                </a:lnTo>
                <a:lnTo>
                  <a:pt x="0" y="290"/>
                </a:lnTo>
                <a:lnTo>
                  <a:pt x="0" y="305"/>
                </a:lnTo>
                <a:lnTo>
                  <a:pt x="0" y="320"/>
                </a:lnTo>
                <a:lnTo>
                  <a:pt x="0" y="350"/>
                </a:lnTo>
                <a:lnTo>
                  <a:pt x="0" y="365"/>
                </a:lnTo>
                <a:lnTo>
                  <a:pt x="0" y="380"/>
                </a:lnTo>
                <a:lnTo>
                  <a:pt x="0" y="394"/>
                </a:lnTo>
                <a:lnTo>
                  <a:pt x="0" y="409"/>
                </a:lnTo>
                <a:lnTo>
                  <a:pt x="0" y="423"/>
                </a:lnTo>
                <a:lnTo>
                  <a:pt x="0" y="437"/>
                </a:lnTo>
                <a:lnTo>
                  <a:pt x="0" y="451"/>
                </a:lnTo>
                <a:lnTo>
                  <a:pt x="0" y="465"/>
                </a:lnTo>
                <a:lnTo>
                  <a:pt x="0" y="478"/>
                </a:lnTo>
                <a:lnTo>
                  <a:pt x="0" y="491"/>
                </a:lnTo>
                <a:lnTo>
                  <a:pt x="0" y="504"/>
                </a:lnTo>
                <a:lnTo>
                  <a:pt x="0" y="516"/>
                </a:lnTo>
                <a:lnTo>
                  <a:pt x="0" y="528"/>
                </a:lnTo>
                <a:lnTo>
                  <a:pt x="0" y="540"/>
                </a:lnTo>
                <a:lnTo>
                  <a:pt x="0" y="550"/>
                </a:lnTo>
                <a:lnTo>
                  <a:pt x="0" y="561"/>
                </a:lnTo>
                <a:lnTo>
                  <a:pt x="0" y="571"/>
                </a:lnTo>
                <a:lnTo>
                  <a:pt x="0" y="580"/>
                </a:lnTo>
                <a:lnTo>
                  <a:pt x="0" y="589"/>
                </a:lnTo>
                <a:lnTo>
                  <a:pt x="0" y="598"/>
                </a:lnTo>
                <a:lnTo>
                  <a:pt x="0" y="605"/>
                </a:lnTo>
                <a:lnTo>
                  <a:pt x="0" y="612"/>
                </a:lnTo>
                <a:lnTo>
                  <a:pt x="0" y="618"/>
                </a:lnTo>
                <a:lnTo>
                  <a:pt x="0" y="624"/>
                </a:lnTo>
                <a:lnTo>
                  <a:pt x="0" y="628"/>
                </a:lnTo>
                <a:lnTo>
                  <a:pt x="0" y="632"/>
                </a:lnTo>
                <a:lnTo>
                  <a:pt x="0" y="635"/>
                </a:lnTo>
                <a:lnTo>
                  <a:pt x="0" y="638"/>
                </a:lnTo>
                <a:lnTo>
                  <a:pt x="0" y="639"/>
                </a:lnTo>
                <a:lnTo>
                  <a:pt x="0" y="640"/>
                </a:lnTo>
              </a:path>
            </a:pathLst>
          </a:custGeom>
          <a:noFill/>
          <a:ln w="4064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0" name="Freeform 40"/>
          <p:cNvSpPr>
            <a:spLocks/>
          </p:cNvSpPr>
          <p:nvPr/>
        </p:nvSpPr>
        <p:spPr bwMode="auto">
          <a:xfrm>
            <a:off x="3965575" y="5065713"/>
            <a:ext cx="1450975" cy="292100"/>
          </a:xfrm>
          <a:custGeom>
            <a:avLst/>
            <a:gdLst>
              <a:gd name="T0" fmla="*/ 0 w 991"/>
              <a:gd name="T1" fmla="*/ 1588 h 184"/>
              <a:gd name="T2" fmla="*/ 5857 w 991"/>
              <a:gd name="T3" fmla="*/ 0 h 184"/>
              <a:gd name="T4" fmla="*/ 8785 w 991"/>
              <a:gd name="T5" fmla="*/ 0 h 184"/>
              <a:gd name="T6" fmla="*/ 11713 w 991"/>
              <a:gd name="T7" fmla="*/ 0 h 184"/>
              <a:gd name="T8" fmla="*/ 14642 w 991"/>
              <a:gd name="T9" fmla="*/ 0 h 184"/>
              <a:gd name="T10" fmla="*/ 17570 w 991"/>
              <a:gd name="T11" fmla="*/ 0 h 184"/>
              <a:gd name="T12" fmla="*/ 21962 w 991"/>
              <a:gd name="T13" fmla="*/ 0 h 184"/>
              <a:gd name="T14" fmla="*/ 24891 w 991"/>
              <a:gd name="T15" fmla="*/ 0 h 184"/>
              <a:gd name="T16" fmla="*/ 27819 w 991"/>
              <a:gd name="T17" fmla="*/ 0 h 184"/>
              <a:gd name="T18" fmla="*/ 30747 w 991"/>
              <a:gd name="T19" fmla="*/ 0 h 184"/>
              <a:gd name="T20" fmla="*/ 33676 w 991"/>
              <a:gd name="T21" fmla="*/ 0 h 184"/>
              <a:gd name="T22" fmla="*/ 38068 w 991"/>
              <a:gd name="T23" fmla="*/ 0 h 184"/>
              <a:gd name="T24" fmla="*/ 40996 w 991"/>
              <a:gd name="T25" fmla="*/ 0 h 184"/>
              <a:gd name="T26" fmla="*/ 43925 w 991"/>
              <a:gd name="T27" fmla="*/ 0 h 184"/>
              <a:gd name="T28" fmla="*/ 46853 w 991"/>
              <a:gd name="T29" fmla="*/ 0 h 184"/>
              <a:gd name="T30" fmla="*/ 49781 w 991"/>
              <a:gd name="T31" fmla="*/ 0 h 184"/>
              <a:gd name="T32" fmla="*/ 54174 w 991"/>
              <a:gd name="T33" fmla="*/ 0 h 184"/>
              <a:gd name="T34" fmla="*/ 57102 w 991"/>
              <a:gd name="T35" fmla="*/ 0 h 184"/>
              <a:gd name="T36" fmla="*/ 60030 w 991"/>
              <a:gd name="T37" fmla="*/ 0 h 184"/>
              <a:gd name="T38" fmla="*/ 62959 w 991"/>
              <a:gd name="T39" fmla="*/ 0 h 184"/>
              <a:gd name="T40" fmla="*/ 67351 w 991"/>
              <a:gd name="T41" fmla="*/ 0 h 184"/>
              <a:gd name="T42" fmla="*/ 70279 w 991"/>
              <a:gd name="T43" fmla="*/ 0 h 184"/>
              <a:gd name="T44" fmla="*/ 73208 w 991"/>
              <a:gd name="T45" fmla="*/ 0 h 184"/>
              <a:gd name="T46" fmla="*/ 76136 w 991"/>
              <a:gd name="T47" fmla="*/ 0 h 184"/>
              <a:gd name="T48" fmla="*/ 79064 w 991"/>
              <a:gd name="T49" fmla="*/ 0 h 184"/>
              <a:gd name="T50" fmla="*/ 81993 w 991"/>
              <a:gd name="T51" fmla="*/ 0 h 184"/>
              <a:gd name="T52" fmla="*/ 86385 w 991"/>
              <a:gd name="T53" fmla="*/ 0 h 184"/>
              <a:gd name="T54" fmla="*/ 89313 w 991"/>
              <a:gd name="T55" fmla="*/ 0 h 184"/>
              <a:gd name="T56" fmla="*/ 92242 w 991"/>
              <a:gd name="T57" fmla="*/ 0 h 184"/>
              <a:gd name="T58" fmla="*/ 95170 w 991"/>
              <a:gd name="T59" fmla="*/ 0 h 184"/>
              <a:gd name="T60" fmla="*/ 99562 w 991"/>
              <a:gd name="T61" fmla="*/ 0 h 184"/>
              <a:gd name="T62" fmla="*/ 102491 w 991"/>
              <a:gd name="T63" fmla="*/ 0 h 184"/>
              <a:gd name="T64" fmla="*/ 190340 w 991"/>
              <a:gd name="T65" fmla="*/ 0 h 184"/>
              <a:gd name="T66" fmla="*/ 234264 w 991"/>
              <a:gd name="T67" fmla="*/ 1588 h 184"/>
              <a:gd name="T68" fmla="*/ 278189 w 991"/>
              <a:gd name="T69" fmla="*/ 3175 h 184"/>
              <a:gd name="T70" fmla="*/ 322114 w 991"/>
              <a:gd name="T71" fmla="*/ 6350 h 184"/>
              <a:gd name="T72" fmla="*/ 366038 w 991"/>
              <a:gd name="T73" fmla="*/ 9525 h 184"/>
              <a:gd name="T74" fmla="*/ 409963 w 991"/>
              <a:gd name="T75" fmla="*/ 12700 h 184"/>
              <a:gd name="T76" fmla="*/ 453887 w 991"/>
              <a:gd name="T77" fmla="*/ 17463 h 184"/>
              <a:gd name="T78" fmla="*/ 496348 w 991"/>
              <a:gd name="T79" fmla="*/ 22225 h 184"/>
              <a:gd name="T80" fmla="*/ 540272 w 991"/>
              <a:gd name="T81" fmla="*/ 28575 h 184"/>
              <a:gd name="T82" fmla="*/ 582733 w 991"/>
              <a:gd name="T83" fmla="*/ 34925 h 184"/>
              <a:gd name="T84" fmla="*/ 625193 w 991"/>
              <a:gd name="T85" fmla="*/ 41275 h 184"/>
              <a:gd name="T86" fmla="*/ 667653 w 991"/>
              <a:gd name="T87" fmla="*/ 47625 h 184"/>
              <a:gd name="T88" fmla="*/ 711578 w 991"/>
              <a:gd name="T89" fmla="*/ 57150 h 184"/>
              <a:gd name="T90" fmla="*/ 752574 w 991"/>
              <a:gd name="T91" fmla="*/ 65088 h 184"/>
              <a:gd name="T92" fmla="*/ 796499 w 991"/>
              <a:gd name="T93" fmla="*/ 73025 h 184"/>
              <a:gd name="T94" fmla="*/ 837495 w 991"/>
              <a:gd name="T95" fmla="*/ 82550 h 184"/>
              <a:gd name="T96" fmla="*/ 879956 w 991"/>
              <a:gd name="T97" fmla="*/ 93663 h 184"/>
              <a:gd name="T98" fmla="*/ 922416 w 991"/>
              <a:gd name="T99" fmla="*/ 103188 h 184"/>
              <a:gd name="T100" fmla="*/ 963412 w 991"/>
              <a:gd name="T101" fmla="*/ 114300 h 184"/>
              <a:gd name="T102" fmla="*/ 1004409 w 991"/>
              <a:gd name="T103" fmla="*/ 127000 h 184"/>
              <a:gd name="T104" fmla="*/ 1045405 w 991"/>
              <a:gd name="T105" fmla="*/ 139700 h 184"/>
              <a:gd name="T106" fmla="*/ 1086401 w 991"/>
              <a:gd name="T107" fmla="*/ 152400 h 184"/>
              <a:gd name="T108" fmla="*/ 1127397 w 991"/>
              <a:gd name="T109" fmla="*/ 165100 h 184"/>
              <a:gd name="T110" fmla="*/ 1168394 w 991"/>
              <a:gd name="T111" fmla="*/ 177800 h 184"/>
              <a:gd name="T112" fmla="*/ 1209390 w 991"/>
              <a:gd name="T113" fmla="*/ 193675 h 184"/>
              <a:gd name="T114" fmla="*/ 1250386 w 991"/>
              <a:gd name="T115" fmla="*/ 207963 h 184"/>
              <a:gd name="T116" fmla="*/ 1289918 w 991"/>
              <a:gd name="T117" fmla="*/ 223838 h 184"/>
              <a:gd name="T118" fmla="*/ 1329450 w 991"/>
              <a:gd name="T119" fmla="*/ 239713 h 184"/>
              <a:gd name="T120" fmla="*/ 1370447 w 991"/>
              <a:gd name="T121" fmla="*/ 255588 h 184"/>
              <a:gd name="T122" fmla="*/ 1409979 w 991"/>
              <a:gd name="T123" fmla="*/ 273050 h 184"/>
              <a:gd name="T124" fmla="*/ 1449511 w 991"/>
              <a:gd name="T125" fmla="*/ 290513 h 18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991" h="184">
                <a:moveTo>
                  <a:pt x="0" y="1"/>
                </a:move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3" y="0"/>
                </a:lnTo>
                <a:lnTo>
                  <a:pt x="26" y="0"/>
                </a:lnTo>
                <a:lnTo>
                  <a:pt x="28" y="0"/>
                </a:lnTo>
                <a:lnTo>
                  <a:pt x="30" y="0"/>
                </a:lnTo>
                <a:lnTo>
                  <a:pt x="32" y="0"/>
                </a:lnTo>
                <a:lnTo>
                  <a:pt x="34" y="0"/>
                </a:lnTo>
                <a:lnTo>
                  <a:pt x="37" y="0"/>
                </a:lnTo>
                <a:lnTo>
                  <a:pt x="39" y="0"/>
                </a:lnTo>
                <a:lnTo>
                  <a:pt x="41" y="0"/>
                </a:lnTo>
                <a:lnTo>
                  <a:pt x="43" y="0"/>
                </a:lnTo>
                <a:lnTo>
                  <a:pt x="46" y="0"/>
                </a:lnTo>
                <a:lnTo>
                  <a:pt x="48" y="0"/>
                </a:lnTo>
                <a:lnTo>
                  <a:pt x="50" y="0"/>
                </a:lnTo>
                <a:lnTo>
                  <a:pt x="52" y="0"/>
                </a:lnTo>
                <a:lnTo>
                  <a:pt x="54" y="0"/>
                </a:lnTo>
                <a:lnTo>
                  <a:pt x="56" y="0"/>
                </a:lnTo>
                <a:lnTo>
                  <a:pt x="59" y="0"/>
                </a:lnTo>
                <a:lnTo>
                  <a:pt x="61" y="0"/>
                </a:lnTo>
                <a:lnTo>
                  <a:pt x="63" y="0"/>
                </a:lnTo>
                <a:lnTo>
                  <a:pt x="65" y="0"/>
                </a:lnTo>
                <a:lnTo>
                  <a:pt x="68" y="0"/>
                </a:lnTo>
                <a:lnTo>
                  <a:pt x="70" y="0"/>
                </a:lnTo>
                <a:lnTo>
                  <a:pt x="130" y="0"/>
                </a:lnTo>
                <a:lnTo>
                  <a:pt x="160" y="1"/>
                </a:lnTo>
                <a:lnTo>
                  <a:pt x="190" y="2"/>
                </a:lnTo>
                <a:lnTo>
                  <a:pt x="220" y="4"/>
                </a:lnTo>
                <a:lnTo>
                  <a:pt x="250" y="6"/>
                </a:lnTo>
                <a:lnTo>
                  <a:pt x="280" y="8"/>
                </a:lnTo>
                <a:lnTo>
                  <a:pt x="310" y="11"/>
                </a:lnTo>
                <a:lnTo>
                  <a:pt x="339" y="14"/>
                </a:lnTo>
                <a:lnTo>
                  <a:pt x="369" y="18"/>
                </a:lnTo>
                <a:lnTo>
                  <a:pt x="398" y="22"/>
                </a:lnTo>
                <a:lnTo>
                  <a:pt x="427" y="26"/>
                </a:lnTo>
                <a:lnTo>
                  <a:pt x="456" y="30"/>
                </a:lnTo>
                <a:lnTo>
                  <a:pt x="486" y="36"/>
                </a:lnTo>
                <a:lnTo>
                  <a:pt x="514" y="41"/>
                </a:lnTo>
                <a:lnTo>
                  <a:pt x="544" y="46"/>
                </a:lnTo>
                <a:lnTo>
                  <a:pt x="572" y="52"/>
                </a:lnTo>
                <a:lnTo>
                  <a:pt x="601" y="59"/>
                </a:lnTo>
                <a:lnTo>
                  <a:pt x="630" y="65"/>
                </a:lnTo>
                <a:lnTo>
                  <a:pt x="658" y="72"/>
                </a:lnTo>
                <a:lnTo>
                  <a:pt x="686" y="80"/>
                </a:lnTo>
                <a:lnTo>
                  <a:pt x="714" y="88"/>
                </a:lnTo>
                <a:lnTo>
                  <a:pt x="742" y="96"/>
                </a:lnTo>
                <a:lnTo>
                  <a:pt x="770" y="104"/>
                </a:lnTo>
                <a:lnTo>
                  <a:pt x="798" y="112"/>
                </a:lnTo>
                <a:lnTo>
                  <a:pt x="826" y="122"/>
                </a:lnTo>
                <a:lnTo>
                  <a:pt x="854" y="131"/>
                </a:lnTo>
                <a:lnTo>
                  <a:pt x="881" y="141"/>
                </a:lnTo>
                <a:lnTo>
                  <a:pt x="908" y="151"/>
                </a:lnTo>
                <a:lnTo>
                  <a:pt x="936" y="161"/>
                </a:lnTo>
                <a:lnTo>
                  <a:pt x="963" y="172"/>
                </a:lnTo>
                <a:lnTo>
                  <a:pt x="990" y="183"/>
                </a:lnTo>
              </a:path>
            </a:pathLst>
          </a:custGeom>
          <a:noFill/>
          <a:ln w="6350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666750" y="4868863"/>
            <a:ext cx="520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XIII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1003300" y="5561013"/>
            <a:ext cx="6524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AAAAAA"/>
                </a:solidFill>
              </a:rPr>
              <a:t>XIIIa</a:t>
            </a:r>
            <a:endParaRPr lang="da-DK" altLang="tr-TR">
              <a:latin typeface="Times New Roman" pitchFamily="18" charset="0"/>
            </a:endParaRPr>
          </a:p>
        </p:txBody>
      </p:sp>
      <p:sp>
        <p:nvSpPr>
          <p:cNvPr id="20523" name="Text Box 43"/>
          <p:cNvSpPr txBox="1">
            <a:spLocks noChangeArrowheads="1"/>
          </p:cNvSpPr>
          <p:nvPr/>
        </p:nvSpPr>
        <p:spPr bwMode="auto">
          <a:xfrm>
            <a:off x="603250" y="6308725"/>
            <a:ext cx="1206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100" b="1">
                <a:solidFill>
                  <a:srgbClr val="FFFF00"/>
                </a:solidFill>
              </a:rPr>
              <a:t>XL-Fibrin</a:t>
            </a:r>
            <a:endParaRPr lang="da-DK" altLang="tr-TR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0524" name="Freeform 44"/>
          <p:cNvSpPr>
            <a:spLocks/>
          </p:cNvSpPr>
          <p:nvPr/>
        </p:nvSpPr>
        <p:spPr bwMode="auto">
          <a:xfrm>
            <a:off x="862013" y="5286375"/>
            <a:ext cx="334962" cy="300038"/>
          </a:xfrm>
          <a:custGeom>
            <a:avLst/>
            <a:gdLst>
              <a:gd name="T0" fmla="*/ 0 w 227"/>
              <a:gd name="T1" fmla="*/ 0 h 189"/>
              <a:gd name="T2" fmla="*/ 2951 w 227"/>
              <a:gd name="T3" fmla="*/ 1588 h 189"/>
              <a:gd name="T4" fmla="*/ 5902 w 227"/>
              <a:gd name="T5" fmla="*/ 4763 h 189"/>
              <a:gd name="T6" fmla="*/ 10329 w 227"/>
              <a:gd name="T7" fmla="*/ 9525 h 189"/>
              <a:gd name="T8" fmla="*/ 16232 w 227"/>
              <a:gd name="T9" fmla="*/ 14288 h 189"/>
              <a:gd name="T10" fmla="*/ 23610 w 227"/>
              <a:gd name="T11" fmla="*/ 20638 h 189"/>
              <a:gd name="T12" fmla="*/ 30988 w 227"/>
              <a:gd name="T13" fmla="*/ 26988 h 189"/>
              <a:gd name="T14" fmla="*/ 39841 w 227"/>
              <a:gd name="T15" fmla="*/ 34925 h 189"/>
              <a:gd name="T16" fmla="*/ 50171 w 227"/>
              <a:gd name="T17" fmla="*/ 44450 h 189"/>
              <a:gd name="T18" fmla="*/ 60500 w 227"/>
              <a:gd name="T19" fmla="*/ 53975 h 189"/>
              <a:gd name="T20" fmla="*/ 70829 w 227"/>
              <a:gd name="T21" fmla="*/ 63500 h 189"/>
              <a:gd name="T22" fmla="*/ 82634 w 227"/>
              <a:gd name="T23" fmla="*/ 74613 h 189"/>
              <a:gd name="T24" fmla="*/ 95914 w 227"/>
              <a:gd name="T25" fmla="*/ 84138 h 189"/>
              <a:gd name="T26" fmla="*/ 109195 w 227"/>
              <a:gd name="T27" fmla="*/ 96838 h 189"/>
              <a:gd name="T28" fmla="*/ 120999 w 227"/>
              <a:gd name="T29" fmla="*/ 107950 h 189"/>
              <a:gd name="T30" fmla="*/ 135756 w 227"/>
              <a:gd name="T31" fmla="*/ 120650 h 189"/>
              <a:gd name="T32" fmla="*/ 149036 w 227"/>
              <a:gd name="T33" fmla="*/ 133350 h 189"/>
              <a:gd name="T34" fmla="*/ 162316 w 227"/>
              <a:gd name="T35" fmla="*/ 144463 h 189"/>
              <a:gd name="T36" fmla="*/ 177072 w 227"/>
              <a:gd name="T37" fmla="*/ 157163 h 189"/>
              <a:gd name="T38" fmla="*/ 191828 w 227"/>
              <a:gd name="T39" fmla="*/ 169863 h 189"/>
              <a:gd name="T40" fmla="*/ 205109 w 227"/>
              <a:gd name="T41" fmla="*/ 182563 h 189"/>
              <a:gd name="T42" fmla="*/ 218389 w 227"/>
              <a:gd name="T43" fmla="*/ 195263 h 189"/>
              <a:gd name="T44" fmla="*/ 233145 w 227"/>
              <a:gd name="T45" fmla="*/ 207963 h 189"/>
              <a:gd name="T46" fmla="*/ 246426 w 227"/>
              <a:gd name="T47" fmla="*/ 219075 h 189"/>
              <a:gd name="T48" fmla="*/ 259706 w 227"/>
              <a:gd name="T49" fmla="*/ 231775 h 189"/>
              <a:gd name="T50" fmla="*/ 271511 w 227"/>
              <a:gd name="T51" fmla="*/ 242888 h 189"/>
              <a:gd name="T52" fmla="*/ 283316 w 227"/>
              <a:gd name="T53" fmla="*/ 252413 h 189"/>
              <a:gd name="T54" fmla="*/ 295121 w 227"/>
              <a:gd name="T55" fmla="*/ 263525 h 189"/>
              <a:gd name="T56" fmla="*/ 305450 w 227"/>
              <a:gd name="T57" fmla="*/ 273050 h 189"/>
              <a:gd name="T58" fmla="*/ 315779 w 227"/>
              <a:gd name="T59" fmla="*/ 282575 h 189"/>
              <a:gd name="T60" fmla="*/ 324633 w 227"/>
              <a:gd name="T61" fmla="*/ 290513 h 189"/>
              <a:gd name="T62" fmla="*/ 333486 w 227"/>
              <a:gd name="T63" fmla="*/ 298450 h 189"/>
              <a:gd name="T64" fmla="*/ 333486 w 227"/>
              <a:gd name="T65" fmla="*/ 298450 h 189"/>
              <a:gd name="T66" fmla="*/ 333486 w 227"/>
              <a:gd name="T67" fmla="*/ 298450 h 189"/>
              <a:gd name="T68" fmla="*/ 333486 w 227"/>
              <a:gd name="T69" fmla="*/ 298450 h 189"/>
              <a:gd name="T70" fmla="*/ 333486 w 227"/>
              <a:gd name="T71" fmla="*/ 298450 h 189"/>
              <a:gd name="T72" fmla="*/ 333486 w 227"/>
              <a:gd name="T73" fmla="*/ 298450 h 189"/>
              <a:gd name="T74" fmla="*/ 333486 w 227"/>
              <a:gd name="T75" fmla="*/ 298450 h 189"/>
              <a:gd name="T76" fmla="*/ 333486 w 227"/>
              <a:gd name="T77" fmla="*/ 298450 h 189"/>
              <a:gd name="T78" fmla="*/ 333486 w 227"/>
              <a:gd name="T79" fmla="*/ 298450 h 189"/>
              <a:gd name="T80" fmla="*/ 333486 w 227"/>
              <a:gd name="T81" fmla="*/ 298450 h 189"/>
              <a:gd name="T82" fmla="*/ 333486 w 227"/>
              <a:gd name="T83" fmla="*/ 298450 h 189"/>
              <a:gd name="T84" fmla="*/ 333486 w 227"/>
              <a:gd name="T85" fmla="*/ 298450 h 189"/>
              <a:gd name="T86" fmla="*/ 333486 w 227"/>
              <a:gd name="T87" fmla="*/ 298450 h 189"/>
              <a:gd name="T88" fmla="*/ 333486 w 227"/>
              <a:gd name="T89" fmla="*/ 298450 h 189"/>
              <a:gd name="T90" fmla="*/ 333486 w 227"/>
              <a:gd name="T91" fmla="*/ 298450 h 189"/>
              <a:gd name="T92" fmla="*/ 333486 w 227"/>
              <a:gd name="T93" fmla="*/ 298450 h 189"/>
              <a:gd name="T94" fmla="*/ 333486 w 227"/>
              <a:gd name="T95" fmla="*/ 298450 h 189"/>
              <a:gd name="T96" fmla="*/ 333486 w 227"/>
              <a:gd name="T97" fmla="*/ 298450 h 189"/>
              <a:gd name="T98" fmla="*/ 333486 w 227"/>
              <a:gd name="T99" fmla="*/ 298450 h 189"/>
              <a:gd name="T100" fmla="*/ 333486 w 227"/>
              <a:gd name="T101" fmla="*/ 298450 h 189"/>
              <a:gd name="T102" fmla="*/ 333486 w 227"/>
              <a:gd name="T103" fmla="*/ 298450 h 189"/>
              <a:gd name="T104" fmla="*/ 333486 w 227"/>
              <a:gd name="T105" fmla="*/ 298450 h 189"/>
              <a:gd name="T106" fmla="*/ 333486 w 227"/>
              <a:gd name="T107" fmla="*/ 298450 h 189"/>
              <a:gd name="T108" fmla="*/ 333486 w 227"/>
              <a:gd name="T109" fmla="*/ 298450 h 189"/>
              <a:gd name="T110" fmla="*/ 333486 w 227"/>
              <a:gd name="T111" fmla="*/ 298450 h 189"/>
              <a:gd name="T112" fmla="*/ 333486 w 227"/>
              <a:gd name="T113" fmla="*/ 298450 h 189"/>
              <a:gd name="T114" fmla="*/ 333486 w 227"/>
              <a:gd name="T115" fmla="*/ 298450 h 189"/>
              <a:gd name="T116" fmla="*/ 333486 w 227"/>
              <a:gd name="T117" fmla="*/ 298450 h 189"/>
              <a:gd name="T118" fmla="*/ 333486 w 227"/>
              <a:gd name="T119" fmla="*/ 298450 h 189"/>
              <a:gd name="T120" fmla="*/ 333486 w 227"/>
              <a:gd name="T121" fmla="*/ 298450 h 189"/>
              <a:gd name="T122" fmla="*/ 333486 w 227"/>
              <a:gd name="T123" fmla="*/ 298450 h 189"/>
              <a:gd name="T124" fmla="*/ 333486 w 227"/>
              <a:gd name="T125" fmla="*/ 298450 h 1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" h="189">
                <a:moveTo>
                  <a:pt x="0" y="0"/>
                </a:moveTo>
                <a:lnTo>
                  <a:pt x="2" y="1"/>
                </a:lnTo>
                <a:lnTo>
                  <a:pt x="4" y="3"/>
                </a:lnTo>
                <a:lnTo>
                  <a:pt x="7" y="6"/>
                </a:lnTo>
                <a:lnTo>
                  <a:pt x="11" y="9"/>
                </a:lnTo>
                <a:lnTo>
                  <a:pt x="16" y="13"/>
                </a:lnTo>
                <a:lnTo>
                  <a:pt x="21" y="17"/>
                </a:lnTo>
                <a:lnTo>
                  <a:pt x="27" y="22"/>
                </a:lnTo>
                <a:lnTo>
                  <a:pt x="34" y="28"/>
                </a:lnTo>
                <a:lnTo>
                  <a:pt x="41" y="34"/>
                </a:lnTo>
                <a:lnTo>
                  <a:pt x="48" y="40"/>
                </a:lnTo>
                <a:lnTo>
                  <a:pt x="56" y="47"/>
                </a:lnTo>
                <a:lnTo>
                  <a:pt x="65" y="53"/>
                </a:lnTo>
                <a:lnTo>
                  <a:pt x="74" y="61"/>
                </a:lnTo>
                <a:lnTo>
                  <a:pt x="82" y="68"/>
                </a:lnTo>
                <a:lnTo>
                  <a:pt x="92" y="76"/>
                </a:lnTo>
                <a:lnTo>
                  <a:pt x="101" y="84"/>
                </a:lnTo>
                <a:lnTo>
                  <a:pt x="110" y="91"/>
                </a:lnTo>
                <a:lnTo>
                  <a:pt x="120" y="99"/>
                </a:lnTo>
                <a:lnTo>
                  <a:pt x="130" y="107"/>
                </a:lnTo>
                <a:lnTo>
                  <a:pt x="139" y="115"/>
                </a:lnTo>
                <a:lnTo>
                  <a:pt x="148" y="123"/>
                </a:lnTo>
                <a:lnTo>
                  <a:pt x="158" y="131"/>
                </a:lnTo>
                <a:lnTo>
                  <a:pt x="167" y="138"/>
                </a:lnTo>
                <a:lnTo>
                  <a:pt x="176" y="146"/>
                </a:lnTo>
                <a:lnTo>
                  <a:pt x="184" y="153"/>
                </a:lnTo>
                <a:lnTo>
                  <a:pt x="192" y="159"/>
                </a:lnTo>
                <a:lnTo>
                  <a:pt x="200" y="166"/>
                </a:lnTo>
                <a:lnTo>
                  <a:pt x="207" y="172"/>
                </a:lnTo>
                <a:lnTo>
                  <a:pt x="214" y="178"/>
                </a:lnTo>
                <a:lnTo>
                  <a:pt x="220" y="183"/>
                </a:lnTo>
                <a:lnTo>
                  <a:pt x="226" y="188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5" name="Freeform 45"/>
          <p:cNvSpPr>
            <a:spLocks/>
          </p:cNvSpPr>
          <p:nvPr/>
        </p:nvSpPr>
        <p:spPr bwMode="auto">
          <a:xfrm>
            <a:off x="1568450" y="5919788"/>
            <a:ext cx="596900" cy="431800"/>
          </a:xfrm>
          <a:custGeom>
            <a:avLst/>
            <a:gdLst>
              <a:gd name="T0" fmla="*/ 0 w 408"/>
              <a:gd name="T1" fmla="*/ 0 h 272"/>
              <a:gd name="T2" fmla="*/ 5852 w 408"/>
              <a:gd name="T3" fmla="*/ 3175 h 272"/>
              <a:gd name="T4" fmla="*/ 11704 w 408"/>
              <a:gd name="T5" fmla="*/ 7938 h 272"/>
              <a:gd name="T6" fmla="*/ 20482 w 408"/>
              <a:gd name="T7" fmla="*/ 14288 h 272"/>
              <a:gd name="T8" fmla="*/ 29260 w 408"/>
              <a:gd name="T9" fmla="*/ 22225 h 272"/>
              <a:gd name="T10" fmla="*/ 42427 w 408"/>
              <a:gd name="T11" fmla="*/ 30163 h 272"/>
              <a:gd name="T12" fmla="*/ 57057 w 408"/>
              <a:gd name="T13" fmla="*/ 41275 h 272"/>
              <a:gd name="T14" fmla="*/ 73150 w 408"/>
              <a:gd name="T15" fmla="*/ 52388 h 272"/>
              <a:gd name="T16" fmla="*/ 89242 w 408"/>
              <a:gd name="T17" fmla="*/ 65088 h 272"/>
              <a:gd name="T18" fmla="*/ 108261 w 408"/>
              <a:gd name="T19" fmla="*/ 77788 h 272"/>
              <a:gd name="T20" fmla="*/ 128743 w 408"/>
              <a:gd name="T21" fmla="*/ 92075 h 272"/>
              <a:gd name="T22" fmla="*/ 149225 w 408"/>
              <a:gd name="T23" fmla="*/ 107950 h 272"/>
              <a:gd name="T24" fmla="*/ 171170 w 408"/>
              <a:gd name="T25" fmla="*/ 123825 h 272"/>
              <a:gd name="T26" fmla="*/ 194578 w 408"/>
              <a:gd name="T27" fmla="*/ 139700 h 272"/>
              <a:gd name="T28" fmla="*/ 217986 w 408"/>
              <a:gd name="T29" fmla="*/ 157163 h 272"/>
              <a:gd name="T30" fmla="*/ 241393 w 408"/>
              <a:gd name="T31" fmla="*/ 174625 h 272"/>
              <a:gd name="T32" fmla="*/ 266264 w 408"/>
              <a:gd name="T33" fmla="*/ 193675 h 272"/>
              <a:gd name="T34" fmla="*/ 291135 w 408"/>
              <a:gd name="T35" fmla="*/ 211138 h 272"/>
              <a:gd name="T36" fmla="*/ 316006 w 408"/>
              <a:gd name="T37" fmla="*/ 228600 h 272"/>
              <a:gd name="T38" fmla="*/ 340877 w 408"/>
              <a:gd name="T39" fmla="*/ 247650 h 272"/>
              <a:gd name="T40" fmla="*/ 365748 w 408"/>
              <a:gd name="T41" fmla="*/ 265113 h 272"/>
              <a:gd name="T42" fmla="*/ 390618 w 408"/>
              <a:gd name="T43" fmla="*/ 282575 h 272"/>
              <a:gd name="T44" fmla="*/ 415489 w 408"/>
              <a:gd name="T45" fmla="*/ 300038 h 272"/>
              <a:gd name="T46" fmla="*/ 438897 w 408"/>
              <a:gd name="T47" fmla="*/ 317500 h 272"/>
              <a:gd name="T48" fmla="*/ 462305 w 408"/>
              <a:gd name="T49" fmla="*/ 334963 h 272"/>
              <a:gd name="T50" fmla="*/ 484250 w 408"/>
              <a:gd name="T51" fmla="*/ 350838 h 272"/>
              <a:gd name="T52" fmla="*/ 506195 w 408"/>
              <a:gd name="T53" fmla="*/ 366713 h 272"/>
              <a:gd name="T54" fmla="*/ 526676 w 408"/>
              <a:gd name="T55" fmla="*/ 381000 h 272"/>
              <a:gd name="T56" fmla="*/ 545695 w 408"/>
              <a:gd name="T57" fmla="*/ 395288 h 272"/>
              <a:gd name="T58" fmla="*/ 563251 w 408"/>
              <a:gd name="T59" fmla="*/ 407988 h 272"/>
              <a:gd name="T60" fmla="*/ 579344 w 408"/>
              <a:gd name="T61" fmla="*/ 419100 h 272"/>
              <a:gd name="T62" fmla="*/ 595437 w 408"/>
              <a:gd name="T63" fmla="*/ 430213 h 272"/>
              <a:gd name="T64" fmla="*/ 595437 w 408"/>
              <a:gd name="T65" fmla="*/ 430213 h 272"/>
              <a:gd name="T66" fmla="*/ 595437 w 408"/>
              <a:gd name="T67" fmla="*/ 430213 h 272"/>
              <a:gd name="T68" fmla="*/ 595437 w 408"/>
              <a:gd name="T69" fmla="*/ 430213 h 272"/>
              <a:gd name="T70" fmla="*/ 595437 w 408"/>
              <a:gd name="T71" fmla="*/ 430213 h 272"/>
              <a:gd name="T72" fmla="*/ 595437 w 408"/>
              <a:gd name="T73" fmla="*/ 430213 h 272"/>
              <a:gd name="T74" fmla="*/ 595437 w 408"/>
              <a:gd name="T75" fmla="*/ 430213 h 272"/>
              <a:gd name="T76" fmla="*/ 595437 w 408"/>
              <a:gd name="T77" fmla="*/ 430213 h 272"/>
              <a:gd name="T78" fmla="*/ 595437 w 408"/>
              <a:gd name="T79" fmla="*/ 430213 h 272"/>
              <a:gd name="T80" fmla="*/ 595437 w 408"/>
              <a:gd name="T81" fmla="*/ 430213 h 272"/>
              <a:gd name="T82" fmla="*/ 595437 w 408"/>
              <a:gd name="T83" fmla="*/ 430213 h 272"/>
              <a:gd name="T84" fmla="*/ 595437 w 408"/>
              <a:gd name="T85" fmla="*/ 430213 h 272"/>
              <a:gd name="T86" fmla="*/ 595437 w 408"/>
              <a:gd name="T87" fmla="*/ 430213 h 272"/>
              <a:gd name="T88" fmla="*/ 595437 w 408"/>
              <a:gd name="T89" fmla="*/ 430213 h 272"/>
              <a:gd name="T90" fmla="*/ 595437 w 408"/>
              <a:gd name="T91" fmla="*/ 430213 h 272"/>
              <a:gd name="T92" fmla="*/ 595437 w 408"/>
              <a:gd name="T93" fmla="*/ 430213 h 272"/>
              <a:gd name="T94" fmla="*/ 595437 w 408"/>
              <a:gd name="T95" fmla="*/ 430213 h 272"/>
              <a:gd name="T96" fmla="*/ 595437 w 408"/>
              <a:gd name="T97" fmla="*/ 430213 h 272"/>
              <a:gd name="T98" fmla="*/ 595437 w 408"/>
              <a:gd name="T99" fmla="*/ 430213 h 272"/>
              <a:gd name="T100" fmla="*/ 595437 w 408"/>
              <a:gd name="T101" fmla="*/ 430213 h 272"/>
              <a:gd name="T102" fmla="*/ 595437 w 408"/>
              <a:gd name="T103" fmla="*/ 430213 h 272"/>
              <a:gd name="T104" fmla="*/ 595437 w 408"/>
              <a:gd name="T105" fmla="*/ 430213 h 272"/>
              <a:gd name="T106" fmla="*/ 595437 w 408"/>
              <a:gd name="T107" fmla="*/ 430213 h 272"/>
              <a:gd name="T108" fmla="*/ 595437 w 408"/>
              <a:gd name="T109" fmla="*/ 430213 h 272"/>
              <a:gd name="T110" fmla="*/ 595437 w 408"/>
              <a:gd name="T111" fmla="*/ 430213 h 272"/>
              <a:gd name="T112" fmla="*/ 595437 w 408"/>
              <a:gd name="T113" fmla="*/ 430213 h 272"/>
              <a:gd name="T114" fmla="*/ 595437 w 408"/>
              <a:gd name="T115" fmla="*/ 430213 h 272"/>
              <a:gd name="T116" fmla="*/ 595437 w 408"/>
              <a:gd name="T117" fmla="*/ 430213 h 272"/>
              <a:gd name="T118" fmla="*/ 595437 w 408"/>
              <a:gd name="T119" fmla="*/ 430213 h 272"/>
              <a:gd name="T120" fmla="*/ 595437 w 408"/>
              <a:gd name="T121" fmla="*/ 430213 h 272"/>
              <a:gd name="T122" fmla="*/ 595437 w 408"/>
              <a:gd name="T123" fmla="*/ 430213 h 272"/>
              <a:gd name="T124" fmla="*/ 595437 w 408"/>
              <a:gd name="T125" fmla="*/ 430213 h 27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8" h="272">
                <a:moveTo>
                  <a:pt x="0" y="0"/>
                </a:moveTo>
                <a:lnTo>
                  <a:pt x="4" y="2"/>
                </a:lnTo>
                <a:lnTo>
                  <a:pt x="8" y="5"/>
                </a:lnTo>
                <a:lnTo>
                  <a:pt x="14" y="9"/>
                </a:lnTo>
                <a:lnTo>
                  <a:pt x="20" y="14"/>
                </a:lnTo>
                <a:lnTo>
                  <a:pt x="29" y="19"/>
                </a:lnTo>
                <a:lnTo>
                  <a:pt x="39" y="26"/>
                </a:lnTo>
                <a:lnTo>
                  <a:pt x="50" y="33"/>
                </a:lnTo>
                <a:lnTo>
                  <a:pt x="61" y="41"/>
                </a:lnTo>
                <a:lnTo>
                  <a:pt x="74" y="49"/>
                </a:lnTo>
                <a:lnTo>
                  <a:pt x="88" y="58"/>
                </a:lnTo>
                <a:lnTo>
                  <a:pt x="102" y="68"/>
                </a:lnTo>
                <a:lnTo>
                  <a:pt x="117" y="78"/>
                </a:lnTo>
                <a:lnTo>
                  <a:pt x="133" y="88"/>
                </a:lnTo>
                <a:lnTo>
                  <a:pt x="149" y="99"/>
                </a:lnTo>
                <a:lnTo>
                  <a:pt x="165" y="110"/>
                </a:lnTo>
                <a:lnTo>
                  <a:pt x="182" y="122"/>
                </a:lnTo>
                <a:lnTo>
                  <a:pt x="199" y="133"/>
                </a:lnTo>
                <a:lnTo>
                  <a:pt x="216" y="144"/>
                </a:lnTo>
                <a:lnTo>
                  <a:pt x="233" y="156"/>
                </a:lnTo>
                <a:lnTo>
                  <a:pt x="250" y="167"/>
                </a:lnTo>
                <a:lnTo>
                  <a:pt x="267" y="178"/>
                </a:lnTo>
                <a:lnTo>
                  <a:pt x="284" y="189"/>
                </a:lnTo>
                <a:lnTo>
                  <a:pt x="300" y="200"/>
                </a:lnTo>
                <a:lnTo>
                  <a:pt x="316" y="211"/>
                </a:lnTo>
                <a:lnTo>
                  <a:pt x="331" y="221"/>
                </a:lnTo>
                <a:lnTo>
                  <a:pt x="346" y="231"/>
                </a:lnTo>
                <a:lnTo>
                  <a:pt x="360" y="240"/>
                </a:lnTo>
                <a:lnTo>
                  <a:pt x="373" y="249"/>
                </a:lnTo>
                <a:lnTo>
                  <a:pt x="385" y="257"/>
                </a:lnTo>
                <a:lnTo>
                  <a:pt x="396" y="264"/>
                </a:lnTo>
                <a:lnTo>
                  <a:pt x="407" y="271"/>
                </a:lnTo>
              </a:path>
            </a:pathLst>
          </a:custGeom>
          <a:noFill/>
          <a:ln w="27305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6" name="Freeform 46"/>
          <p:cNvSpPr>
            <a:spLocks/>
          </p:cNvSpPr>
          <p:nvPr/>
        </p:nvSpPr>
        <p:spPr bwMode="auto">
          <a:xfrm>
            <a:off x="1820863" y="6453188"/>
            <a:ext cx="1184275" cy="1587"/>
          </a:xfrm>
          <a:custGeom>
            <a:avLst/>
            <a:gdLst>
              <a:gd name="T0" fmla="*/ 1182811 w 809"/>
              <a:gd name="T1" fmla="*/ 0 h 1"/>
              <a:gd name="T2" fmla="*/ 1172564 w 809"/>
              <a:gd name="T3" fmla="*/ 0 h 1"/>
              <a:gd name="T4" fmla="*/ 1160853 w 809"/>
              <a:gd name="T5" fmla="*/ 0 h 1"/>
              <a:gd name="T6" fmla="*/ 1143286 w 809"/>
              <a:gd name="T7" fmla="*/ 0 h 1"/>
              <a:gd name="T8" fmla="*/ 1122792 w 809"/>
              <a:gd name="T9" fmla="*/ 0 h 1"/>
              <a:gd name="T10" fmla="*/ 1097906 w 809"/>
              <a:gd name="T11" fmla="*/ 0 h 1"/>
              <a:gd name="T12" fmla="*/ 1070093 w 809"/>
              <a:gd name="T13" fmla="*/ 0 h 1"/>
              <a:gd name="T14" fmla="*/ 1039351 w 809"/>
              <a:gd name="T15" fmla="*/ 0 h 1"/>
              <a:gd name="T16" fmla="*/ 1004218 w 809"/>
              <a:gd name="T17" fmla="*/ 0 h 1"/>
              <a:gd name="T18" fmla="*/ 967621 w 809"/>
              <a:gd name="T19" fmla="*/ 0 h 1"/>
              <a:gd name="T20" fmla="*/ 928097 w 809"/>
              <a:gd name="T21" fmla="*/ 0 h 1"/>
              <a:gd name="T22" fmla="*/ 885644 w 809"/>
              <a:gd name="T23" fmla="*/ 0 h 1"/>
              <a:gd name="T24" fmla="*/ 841728 w 809"/>
              <a:gd name="T25" fmla="*/ 0 h 1"/>
              <a:gd name="T26" fmla="*/ 796348 w 809"/>
              <a:gd name="T27" fmla="*/ 0 h 1"/>
              <a:gd name="T28" fmla="*/ 749504 w 809"/>
              <a:gd name="T29" fmla="*/ 0 h 1"/>
              <a:gd name="T30" fmla="*/ 701196 w 809"/>
              <a:gd name="T31" fmla="*/ 0 h 1"/>
              <a:gd name="T32" fmla="*/ 652888 w 809"/>
              <a:gd name="T33" fmla="*/ 0 h 1"/>
              <a:gd name="T34" fmla="*/ 603117 w 809"/>
              <a:gd name="T35" fmla="*/ 0 h 1"/>
              <a:gd name="T36" fmla="*/ 553345 w 809"/>
              <a:gd name="T37" fmla="*/ 0 h 1"/>
              <a:gd name="T38" fmla="*/ 503573 w 809"/>
              <a:gd name="T39" fmla="*/ 0 h 1"/>
              <a:gd name="T40" fmla="*/ 453801 w 809"/>
              <a:gd name="T41" fmla="*/ 0 h 1"/>
              <a:gd name="T42" fmla="*/ 405493 w 809"/>
              <a:gd name="T43" fmla="*/ 0 h 1"/>
              <a:gd name="T44" fmla="*/ 355722 w 809"/>
              <a:gd name="T45" fmla="*/ 0 h 1"/>
              <a:gd name="T46" fmla="*/ 308878 w 809"/>
              <a:gd name="T47" fmla="*/ 0 h 1"/>
              <a:gd name="T48" fmla="*/ 262034 w 809"/>
              <a:gd name="T49" fmla="*/ 0 h 1"/>
              <a:gd name="T50" fmla="*/ 218117 w 809"/>
              <a:gd name="T51" fmla="*/ 0 h 1"/>
              <a:gd name="T52" fmla="*/ 175665 w 809"/>
              <a:gd name="T53" fmla="*/ 0 h 1"/>
              <a:gd name="T54" fmla="*/ 134677 w 809"/>
              <a:gd name="T55" fmla="*/ 0 h 1"/>
              <a:gd name="T56" fmla="*/ 96616 w 809"/>
              <a:gd name="T57" fmla="*/ 0 h 1"/>
              <a:gd name="T58" fmla="*/ 61483 w 809"/>
              <a:gd name="T59" fmla="*/ 0 h 1"/>
              <a:gd name="T60" fmla="*/ 29278 w 809"/>
              <a:gd name="T61" fmla="*/ 0 h 1"/>
              <a:gd name="T62" fmla="*/ 0 w 809"/>
              <a:gd name="T63" fmla="*/ 0 h 1"/>
              <a:gd name="T64" fmla="*/ 0 w 809"/>
              <a:gd name="T65" fmla="*/ 0 h 1"/>
              <a:gd name="T66" fmla="*/ 0 w 809"/>
              <a:gd name="T67" fmla="*/ 0 h 1"/>
              <a:gd name="T68" fmla="*/ 0 w 809"/>
              <a:gd name="T69" fmla="*/ 0 h 1"/>
              <a:gd name="T70" fmla="*/ 0 w 809"/>
              <a:gd name="T71" fmla="*/ 0 h 1"/>
              <a:gd name="T72" fmla="*/ 0 w 809"/>
              <a:gd name="T73" fmla="*/ 0 h 1"/>
              <a:gd name="T74" fmla="*/ 0 w 809"/>
              <a:gd name="T75" fmla="*/ 0 h 1"/>
              <a:gd name="T76" fmla="*/ 0 w 809"/>
              <a:gd name="T77" fmla="*/ 0 h 1"/>
              <a:gd name="T78" fmla="*/ 0 w 809"/>
              <a:gd name="T79" fmla="*/ 0 h 1"/>
              <a:gd name="T80" fmla="*/ 0 w 809"/>
              <a:gd name="T81" fmla="*/ 0 h 1"/>
              <a:gd name="T82" fmla="*/ 0 w 809"/>
              <a:gd name="T83" fmla="*/ 0 h 1"/>
              <a:gd name="T84" fmla="*/ 0 w 809"/>
              <a:gd name="T85" fmla="*/ 0 h 1"/>
              <a:gd name="T86" fmla="*/ 0 w 809"/>
              <a:gd name="T87" fmla="*/ 0 h 1"/>
              <a:gd name="T88" fmla="*/ 0 w 809"/>
              <a:gd name="T89" fmla="*/ 0 h 1"/>
              <a:gd name="T90" fmla="*/ 0 w 809"/>
              <a:gd name="T91" fmla="*/ 0 h 1"/>
              <a:gd name="T92" fmla="*/ 0 w 809"/>
              <a:gd name="T93" fmla="*/ 0 h 1"/>
              <a:gd name="T94" fmla="*/ 0 w 809"/>
              <a:gd name="T95" fmla="*/ 0 h 1"/>
              <a:gd name="T96" fmla="*/ 0 w 809"/>
              <a:gd name="T97" fmla="*/ 0 h 1"/>
              <a:gd name="T98" fmla="*/ 0 w 809"/>
              <a:gd name="T99" fmla="*/ 0 h 1"/>
              <a:gd name="T100" fmla="*/ 0 w 809"/>
              <a:gd name="T101" fmla="*/ 0 h 1"/>
              <a:gd name="T102" fmla="*/ 0 w 809"/>
              <a:gd name="T103" fmla="*/ 0 h 1"/>
              <a:gd name="T104" fmla="*/ 0 w 809"/>
              <a:gd name="T105" fmla="*/ 0 h 1"/>
              <a:gd name="T106" fmla="*/ 0 w 809"/>
              <a:gd name="T107" fmla="*/ 0 h 1"/>
              <a:gd name="T108" fmla="*/ 0 w 809"/>
              <a:gd name="T109" fmla="*/ 0 h 1"/>
              <a:gd name="T110" fmla="*/ 0 w 809"/>
              <a:gd name="T111" fmla="*/ 0 h 1"/>
              <a:gd name="T112" fmla="*/ 0 w 809"/>
              <a:gd name="T113" fmla="*/ 0 h 1"/>
              <a:gd name="T114" fmla="*/ 0 w 809"/>
              <a:gd name="T115" fmla="*/ 0 h 1"/>
              <a:gd name="T116" fmla="*/ 0 w 809"/>
              <a:gd name="T117" fmla="*/ 0 h 1"/>
              <a:gd name="T118" fmla="*/ 0 w 809"/>
              <a:gd name="T119" fmla="*/ 0 h 1"/>
              <a:gd name="T120" fmla="*/ 0 w 809"/>
              <a:gd name="T121" fmla="*/ 0 h 1"/>
              <a:gd name="T122" fmla="*/ 0 w 809"/>
              <a:gd name="T123" fmla="*/ 0 h 1"/>
              <a:gd name="T124" fmla="*/ 0 w 809"/>
              <a:gd name="T125" fmla="*/ 0 h 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09" h="1">
                <a:moveTo>
                  <a:pt x="808" y="0"/>
                </a:moveTo>
                <a:lnTo>
                  <a:pt x="801" y="0"/>
                </a:lnTo>
                <a:lnTo>
                  <a:pt x="793" y="0"/>
                </a:lnTo>
                <a:lnTo>
                  <a:pt x="781" y="0"/>
                </a:lnTo>
                <a:lnTo>
                  <a:pt x="767" y="0"/>
                </a:lnTo>
                <a:lnTo>
                  <a:pt x="750" y="0"/>
                </a:lnTo>
                <a:lnTo>
                  <a:pt x="731" y="0"/>
                </a:lnTo>
                <a:lnTo>
                  <a:pt x="710" y="0"/>
                </a:lnTo>
                <a:lnTo>
                  <a:pt x="686" y="0"/>
                </a:lnTo>
                <a:lnTo>
                  <a:pt x="661" y="0"/>
                </a:lnTo>
                <a:lnTo>
                  <a:pt x="634" y="0"/>
                </a:lnTo>
                <a:lnTo>
                  <a:pt x="605" y="0"/>
                </a:lnTo>
                <a:lnTo>
                  <a:pt x="575" y="0"/>
                </a:lnTo>
                <a:lnTo>
                  <a:pt x="544" y="0"/>
                </a:lnTo>
                <a:lnTo>
                  <a:pt x="512" y="0"/>
                </a:lnTo>
                <a:lnTo>
                  <a:pt x="479" y="0"/>
                </a:lnTo>
                <a:lnTo>
                  <a:pt x="446" y="0"/>
                </a:lnTo>
                <a:lnTo>
                  <a:pt x="412" y="0"/>
                </a:lnTo>
                <a:lnTo>
                  <a:pt x="378" y="0"/>
                </a:lnTo>
                <a:lnTo>
                  <a:pt x="344" y="0"/>
                </a:lnTo>
                <a:lnTo>
                  <a:pt x="310" y="0"/>
                </a:lnTo>
                <a:lnTo>
                  <a:pt x="277" y="0"/>
                </a:lnTo>
                <a:lnTo>
                  <a:pt x="243" y="0"/>
                </a:lnTo>
                <a:lnTo>
                  <a:pt x="211" y="0"/>
                </a:lnTo>
                <a:lnTo>
                  <a:pt x="179" y="0"/>
                </a:lnTo>
                <a:lnTo>
                  <a:pt x="149" y="0"/>
                </a:lnTo>
                <a:lnTo>
                  <a:pt x="120" y="0"/>
                </a:lnTo>
                <a:lnTo>
                  <a:pt x="92" y="0"/>
                </a:lnTo>
                <a:lnTo>
                  <a:pt x="66" y="0"/>
                </a:lnTo>
                <a:lnTo>
                  <a:pt x="42" y="0"/>
                </a:lnTo>
                <a:lnTo>
                  <a:pt x="20" y="0"/>
                </a:lnTo>
                <a:lnTo>
                  <a:pt x="0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7" name="Freeform 47"/>
          <p:cNvSpPr>
            <a:spLocks/>
          </p:cNvSpPr>
          <p:nvPr/>
        </p:nvSpPr>
        <p:spPr bwMode="auto">
          <a:xfrm>
            <a:off x="4133850" y="5826125"/>
            <a:ext cx="0" cy="539750"/>
          </a:xfrm>
          <a:custGeom>
            <a:avLst/>
            <a:gdLst>
              <a:gd name="T0" fmla="*/ 0 w 1"/>
              <a:gd name="T1" fmla="*/ 0 h 340"/>
              <a:gd name="T2" fmla="*/ 0 w 1"/>
              <a:gd name="T3" fmla="*/ 4763 h 340"/>
              <a:gd name="T4" fmla="*/ 0 w 1"/>
              <a:gd name="T5" fmla="*/ 9525 h 340"/>
              <a:gd name="T6" fmla="*/ 0 w 1"/>
              <a:gd name="T7" fmla="*/ 17463 h 340"/>
              <a:gd name="T8" fmla="*/ 0 w 1"/>
              <a:gd name="T9" fmla="*/ 26988 h 340"/>
              <a:gd name="T10" fmla="*/ 0 w 1"/>
              <a:gd name="T11" fmla="*/ 38100 h 340"/>
              <a:gd name="T12" fmla="*/ 0 w 1"/>
              <a:gd name="T13" fmla="*/ 50800 h 340"/>
              <a:gd name="T14" fmla="*/ 0 w 1"/>
              <a:gd name="T15" fmla="*/ 65088 h 340"/>
              <a:gd name="T16" fmla="*/ 0 w 1"/>
              <a:gd name="T17" fmla="*/ 80963 h 340"/>
              <a:gd name="T18" fmla="*/ 0 w 1"/>
              <a:gd name="T19" fmla="*/ 96838 h 340"/>
              <a:gd name="T20" fmla="*/ 0 w 1"/>
              <a:gd name="T21" fmla="*/ 115888 h 340"/>
              <a:gd name="T22" fmla="*/ 0 w 1"/>
              <a:gd name="T23" fmla="*/ 134938 h 340"/>
              <a:gd name="T24" fmla="*/ 0 w 1"/>
              <a:gd name="T25" fmla="*/ 153988 h 340"/>
              <a:gd name="T26" fmla="*/ 0 w 1"/>
              <a:gd name="T27" fmla="*/ 174625 h 340"/>
              <a:gd name="T28" fmla="*/ 0 w 1"/>
              <a:gd name="T29" fmla="*/ 196850 h 340"/>
              <a:gd name="T30" fmla="*/ 0 w 1"/>
              <a:gd name="T31" fmla="*/ 219075 h 340"/>
              <a:gd name="T32" fmla="*/ 0 w 1"/>
              <a:gd name="T33" fmla="*/ 239713 h 340"/>
              <a:gd name="T34" fmla="*/ 0 w 1"/>
              <a:gd name="T35" fmla="*/ 263525 h 340"/>
              <a:gd name="T36" fmla="*/ 0 w 1"/>
              <a:gd name="T37" fmla="*/ 285750 h 340"/>
              <a:gd name="T38" fmla="*/ 0 w 1"/>
              <a:gd name="T39" fmla="*/ 307975 h 340"/>
              <a:gd name="T40" fmla="*/ 0 w 1"/>
              <a:gd name="T41" fmla="*/ 331788 h 340"/>
              <a:gd name="T42" fmla="*/ 0 w 1"/>
              <a:gd name="T43" fmla="*/ 354013 h 340"/>
              <a:gd name="T44" fmla="*/ 0 w 1"/>
              <a:gd name="T45" fmla="*/ 376238 h 340"/>
              <a:gd name="T46" fmla="*/ 0 w 1"/>
              <a:gd name="T47" fmla="*/ 396875 h 340"/>
              <a:gd name="T48" fmla="*/ 0 w 1"/>
              <a:gd name="T49" fmla="*/ 417513 h 340"/>
              <a:gd name="T50" fmla="*/ 0 w 1"/>
              <a:gd name="T51" fmla="*/ 438150 h 340"/>
              <a:gd name="T52" fmla="*/ 0 w 1"/>
              <a:gd name="T53" fmla="*/ 457200 h 340"/>
              <a:gd name="T54" fmla="*/ 0 w 1"/>
              <a:gd name="T55" fmla="*/ 476250 h 340"/>
              <a:gd name="T56" fmla="*/ 0 w 1"/>
              <a:gd name="T57" fmla="*/ 493713 h 340"/>
              <a:gd name="T58" fmla="*/ 0 w 1"/>
              <a:gd name="T59" fmla="*/ 509588 h 340"/>
              <a:gd name="T60" fmla="*/ 0 w 1"/>
              <a:gd name="T61" fmla="*/ 523875 h 340"/>
              <a:gd name="T62" fmla="*/ 0 w 1"/>
              <a:gd name="T63" fmla="*/ 538163 h 340"/>
              <a:gd name="T64" fmla="*/ 0 w 1"/>
              <a:gd name="T65" fmla="*/ 538163 h 340"/>
              <a:gd name="T66" fmla="*/ 0 w 1"/>
              <a:gd name="T67" fmla="*/ 538163 h 340"/>
              <a:gd name="T68" fmla="*/ 0 w 1"/>
              <a:gd name="T69" fmla="*/ 538163 h 340"/>
              <a:gd name="T70" fmla="*/ 0 w 1"/>
              <a:gd name="T71" fmla="*/ 538163 h 340"/>
              <a:gd name="T72" fmla="*/ 0 w 1"/>
              <a:gd name="T73" fmla="*/ 538163 h 340"/>
              <a:gd name="T74" fmla="*/ 0 w 1"/>
              <a:gd name="T75" fmla="*/ 538163 h 340"/>
              <a:gd name="T76" fmla="*/ 0 w 1"/>
              <a:gd name="T77" fmla="*/ 538163 h 340"/>
              <a:gd name="T78" fmla="*/ 0 w 1"/>
              <a:gd name="T79" fmla="*/ 538163 h 340"/>
              <a:gd name="T80" fmla="*/ 0 w 1"/>
              <a:gd name="T81" fmla="*/ 538163 h 340"/>
              <a:gd name="T82" fmla="*/ 0 w 1"/>
              <a:gd name="T83" fmla="*/ 538163 h 340"/>
              <a:gd name="T84" fmla="*/ 0 w 1"/>
              <a:gd name="T85" fmla="*/ 538163 h 340"/>
              <a:gd name="T86" fmla="*/ 0 w 1"/>
              <a:gd name="T87" fmla="*/ 538163 h 340"/>
              <a:gd name="T88" fmla="*/ 0 w 1"/>
              <a:gd name="T89" fmla="*/ 538163 h 340"/>
              <a:gd name="T90" fmla="*/ 0 w 1"/>
              <a:gd name="T91" fmla="*/ 538163 h 340"/>
              <a:gd name="T92" fmla="*/ 0 w 1"/>
              <a:gd name="T93" fmla="*/ 538163 h 340"/>
              <a:gd name="T94" fmla="*/ 0 w 1"/>
              <a:gd name="T95" fmla="*/ 538163 h 340"/>
              <a:gd name="T96" fmla="*/ 0 w 1"/>
              <a:gd name="T97" fmla="*/ 538163 h 340"/>
              <a:gd name="T98" fmla="*/ 0 w 1"/>
              <a:gd name="T99" fmla="*/ 538163 h 340"/>
              <a:gd name="T100" fmla="*/ 0 w 1"/>
              <a:gd name="T101" fmla="*/ 538163 h 340"/>
              <a:gd name="T102" fmla="*/ 0 w 1"/>
              <a:gd name="T103" fmla="*/ 538163 h 340"/>
              <a:gd name="T104" fmla="*/ 0 w 1"/>
              <a:gd name="T105" fmla="*/ 538163 h 340"/>
              <a:gd name="T106" fmla="*/ 0 w 1"/>
              <a:gd name="T107" fmla="*/ 538163 h 340"/>
              <a:gd name="T108" fmla="*/ 0 w 1"/>
              <a:gd name="T109" fmla="*/ 538163 h 340"/>
              <a:gd name="T110" fmla="*/ 0 w 1"/>
              <a:gd name="T111" fmla="*/ 538163 h 340"/>
              <a:gd name="T112" fmla="*/ 0 w 1"/>
              <a:gd name="T113" fmla="*/ 538163 h 340"/>
              <a:gd name="T114" fmla="*/ 0 w 1"/>
              <a:gd name="T115" fmla="*/ 538163 h 340"/>
              <a:gd name="T116" fmla="*/ 0 w 1"/>
              <a:gd name="T117" fmla="*/ 538163 h 340"/>
              <a:gd name="T118" fmla="*/ 0 w 1"/>
              <a:gd name="T119" fmla="*/ 538163 h 340"/>
              <a:gd name="T120" fmla="*/ 0 w 1"/>
              <a:gd name="T121" fmla="*/ 538163 h 340"/>
              <a:gd name="T122" fmla="*/ 0 w 1"/>
              <a:gd name="T123" fmla="*/ 538163 h 340"/>
              <a:gd name="T124" fmla="*/ 0 w 1"/>
              <a:gd name="T125" fmla="*/ 538163 h 34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" h="340">
                <a:moveTo>
                  <a:pt x="0" y="0"/>
                </a:moveTo>
                <a:lnTo>
                  <a:pt x="0" y="3"/>
                </a:lnTo>
                <a:lnTo>
                  <a:pt x="0" y="6"/>
                </a:lnTo>
                <a:lnTo>
                  <a:pt x="0" y="11"/>
                </a:lnTo>
                <a:lnTo>
                  <a:pt x="0" y="17"/>
                </a:lnTo>
                <a:lnTo>
                  <a:pt x="0" y="24"/>
                </a:lnTo>
                <a:lnTo>
                  <a:pt x="0" y="32"/>
                </a:lnTo>
                <a:lnTo>
                  <a:pt x="0" y="41"/>
                </a:lnTo>
                <a:lnTo>
                  <a:pt x="0" y="51"/>
                </a:lnTo>
                <a:lnTo>
                  <a:pt x="0" y="61"/>
                </a:lnTo>
                <a:lnTo>
                  <a:pt x="0" y="73"/>
                </a:lnTo>
                <a:lnTo>
                  <a:pt x="0" y="85"/>
                </a:lnTo>
                <a:lnTo>
                  <a:pt x="0" y="97"/>
                </a:lnTo>
                <a:lnTo>
                  <a:pt x="0" y="110"/>
                </a:lnTo>
                <a:lnTo>
                  <a:pt x="0" y="124"/>
                </a:lnTo>
                <a:lnTo>
                  <a:pt x="0" y="138"/>
                </a:lnTo>
                <a:lnTo>
                  <a:pt x="0" y="151"/>
                </a:lnTo>
                <a:lnTo>
                  <a:pt x="0" y="166"/>
                </a:lnTo>
                <a:lnTo>
                  <a:pt x="0" y="180"/>
                </a:lnTo>
                <a:lnTo>
                  <a:pt x="0" y="194"/>
                </a:lnTo>
                <a:lnTo>
                  <a:pt x="0" y="209"/>
                </a:lnTo>
                <a:lnTo>
                  <a:pt x="0" y="223"/>
                </a:lnTo>
                <a:lnTo>
                  <a:pt x="0" y="237"/>
                </a:lnTo>
                <a:lnTo>
                  <a:pt x="0" y="250"/>
                </a:lnTo>
                <a:lnTo>
                  <a:pt x="0" y="263"/>
                </a:lnTo>
                <a:lnTo>
                  <a:pt x="0" y="276"/>
                </a:lnTo>
                <a:lnTo>
                  <a:pt x="0" y="288"/>
                </a:lnTo>
                <a:lnTo>
                  <a:pt x="0" y="300"/>
                </a:lnTo>
                <a:lnTo>
                  <a:pt x="0" y="311"/>
                </a:lnTo>
                <a:lnTo>
                  <a:pt x="0" y="321"/>
                </a:lnTo>
                <a:lnTo>
                  <a:pt x="0" y="330"/>
                </a:lnTo>
                <a:lnTo>
                  <a:pt x="0" y="339"/>
                </a:lnTo>
              </a:path>
            </a:pathLst>
          </a:custGeom>
          <a:noFill/>
          <a:ln w="27305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8" name="Freeform 48"/>
          <p:cNvSpPr>
            <a:spLocks/>
          </p:cNvSpPr>
          <p:nvPr/>
        </p:nvSpPr>
        <p:spPr bwMode="auto">
          <a:xfrm>
            <a:off x="1492250" y="5405438"/>
            <a:ext cx="2314575" cy="574675"/>
          </a:xfrm>
          <a:custGeom>
            <a:avLst/>
            <a:gdLst>
              <a:gd name="T0" fmla="*/ 2313111 w 1581"/>
              <a:gd name="T1" fmla="*/ 319088 h 362"/>
              <a:gd name="T2" fmla="*/ 2260407 w 1581"/>
              <a:gd name="T3" fmla="*/ 347663 h 362"/>
              <a:gd name="T4" fmla="*/ 2232591 w 1581"/>
              <a:gd name="T5" fmla="*/ 361950 h 362"/>
              <a:gd name="T6" fmla="*/ 2204775 w 1581"/>
              <a:gd name="T7" fmla="*/ 376238 h 362"/>
              <a:gd name="T8" fmla="*/ 2178424 w 1581"/>
              <a:gd name="T9" fmla="*/ 388938 h 362"/>
              <a:gd name="T10" fmla="*/ 2149144 w 1581"/>
              <a:gd name="T11" fmla="*/ 403225 h 362"/>
              <a:gd name="T12" fmla="*/ 2121328 w 1581"/>
              <a:gd name="T13" fmla="*/ 415925 h 362"/>
              <a:gd name="T14" fmla="*/ 2093512 w 1581"/>
              <a:gd name="T15" fmla="*/ 427038 h 362"/>
              <a:gd name="T16" fmla="*/ 2065696 w 1581"/>
              <a:gd name="T17" fmla="*/ 438150 h 362"/>
              <a:gd name="T18" fmla="*/ 2036416 w 1581"/>
              <a:gd name="T19" fmla="*/ 449263 h 362"/>
              <a:gd name="T20" fmla="*/ 2008600 w 1581"/>
              <a:gd name="T21" fmla="*/ 460375 h 362"/>
              <a:gd name="T22" fmla="*/ 1979320 w 1581"/>
              <a:gd name="T23" fmla="*/ 469900 h 362"/>
              <a:gd name="T24" fmla="*/ 1950040 w 1581"/>
              <a:gd name="T25" fmla="*/ 481013 h 362"/>
              <a:gd name="T26" fmla="*/ 1920761 w 1581"/>
              <a:gd name="T27" fmla="*/ 488950 h 362"/>
              <a:gd name="T28" fmla="*/ 1891481 w 1581"/>
              <a:gd name="T29" fmla="*/ 498475 h 362"/>
              <a:gd name="T30" fmla="*/ 1862201 w 1581"/>
              <a:gd name="T31" fmla="*/ 506413 h 362"/>
              <a:gd name="T32" fmla="*/ 1831457 w 1581"/>
              <a:gd name="T33" fmla="*/ 514350 h 362"/>
              <a:gd name="T34" fmla="*/ 1802177 w 1581"/>
              <a:gd name="T35" fmla="*/ 522288 h 362"/>
              <a:gd name="T36" fmla="*/ 1771433 w 1581"/>
              <a:gd name="T37" fmla="*/ 528638 h 362"/>
              <a:gd name="T38" fmla="*/ 1742153 w 1581"/>
              <a:gd name="T39" fmla="*/ 534988 h 362"/>
              <a:gd name="T40" fmla="*/ 1711409 w 1581"/>
              <a:gd name="T41" fmla="*/ 541338 h 362"/>
              <a:gd name="T42" fmla="*/ 1680665 w 1581"/>
              <a:gd name="T43" fmla="*/ 546100 h 362"/>
              <a:gd name="T44" fmla="*/ 1649922 w 1581"/>
              <a:gd name="T45" fmla="*/ 552450 h 362"/>
              <a:gd name="T46" fmla="*/ 1619178 w 1581"/>
              <a:gd name="T47" fmla="*/ 555625 h 362"/>
              <a:gd name="T48" fmla="*/ 1588434 w 1581"/>
              <a:gd name="T49" fmla="*/ 560388 h 362"/>
              <a:gd name="T50" fmla="*/ 1557690 w 1581"/>
              <a:gd name="T51" fmla="*/ 563563 h 362"/>
              <a:gd name="T52" fmla="*/ 1525482 w 1581"/>
              <a:gd name="T53" fmla="*/ 566738 h 362"/>
              <a:gd name="T54" fmla="*/ 1494738 w 1581"/>
              <a:gd name="T55" fmla="*/ 568325 h 362"/>
              <a:gd name="T56" fmla="*/ 1463994 w 1581"/>
              <a:gd name="T57" fmla="*/ 571500 h 362"/>
              <a:gd name="T58" fmla="*/ 1431786 w 1581"/>
              <a:gd name="T59" fmla="*/ 571500 h 362"/>
              <a:gd name="T60" fmla="*/ 1399579 w 1581"/>
              <a:gd name="T61" fmla="*/ 573088 h 362"/>
              <a:gd name="T62" fmla="*/ 1368835 w 1581"/>
              <a:gd name="T63" fmla="*/ 573088 h 362"/>
              <a:gd name="T64" fmla="*/ 1270747 w 1581"/>
              <a:gd name="T65" fmla="*/ 571500 h 362"/>
              <a:gd name="T66" fmla="*/ 1222435 w 1581"/>
              <a:gd name="T67" fmla="*/ 568325 h 362"/>
              <a:gd name="T68" fmla="*/ 1174123 w 1581"/>
              <a:gd name="T69" fmla="*/ 563563 h 362"/>
              <a:gd name="T70" fmla="*/ 1127276 w 1581"/>
              <a:gd name="T71" fmla="*/ 557213 h 362"/>
              <a:gd name="T72" fmla="*/ 1080428 w 1581"/>
              <a:gd name="T73" fmla="*/ 550863 h 362"/>
              <a:gd name="T74" fmla="*/ 1033580 w 1581"/>
              <a:gd name="T75" fmla="*/ 542925 h 362"/>
              <a:gd name="T76" fmla="*/ 986732 w 1581"/>
              <a:gd name="T77" fmla="*/ 533400 h 362"/>
              <a:gd name="T78" fmla="*/ 939884 w 1581"/>
              <a:gd name="T79" fmla="*/ 523875 h 362"/>
              <a:gd name="T80" fmla="*/ 894501 w 1581"/>
              <a:gd name="T81" fmla="*/ 511175 h 362"/>
              <a:gd name="T82" fmla="*/ 849117 w 1581"/>
              <a:gd name="T83" fmla="*/ 500063 h 362"/>
              <a:gd name="T84" fmla="*/ 803733 w 1581"/>
              <a:gd name="T85" fmla="*/ 485775 h 362"/>
              <a:gd name="T86" fmla="*/ 758349 w 1581"/>
              <a:gd name="T87" fmla="*/ 471488 h 362"/>
              <a:gd name="T88" fmla="*/ 714429 w 1581"/>
              <a:gd name="T89" fmla="*/ 455613 h 362"/>
              <a:gd name="T90" fmla="*/ 670509 w 1581"/>
              <a:gd name="T91" fmla="*/ 438150 h 362"/>
              <a:gd name="T92" fmla="*/ 626590 w 1581"/>
              <a:gd name="T93" fmla="*/ 420688 h 362"/>
              <a:gd name="T94" fmla="*/ 584134 w 1581"/>
              <a:gd name="T95" fmla="*/ 401638 h 362"/>
              <a:gd name="T96" fmla="*/ 541678 w 1581"/>
              <a:gd name="T97" fmla="*/ 381000 h 362"/>
              <a:gd name="T98" fmla="*/ 499222 w 1581"/>
              <a:gd name="T99" fmla="*/ 360363 h 362"/>
              <a:gd name="T100" fmla="*/ 458230 w 1581"/>
              <a:gd name="T101" fmla="*/ 338138 h 362"/>
              <a:gd name="T102" fmla="*/ 415774 w 1581"/>
              <a:gd name="T103" fmla="*/ 314325 h 362"/>
              <a:gd name="T104" fmla="*/ 376247 w 1581"/>
              <a:gd name="T105" fmla="*/ 290513 h 362"/>
              <a:gd name="T106" fmla="*/ 335255 w 1581"/>
              <a:gd name="T107" fmla="*/ 266700 h 362"/>
              <a:gd name="T108" fmla="*/ 295727 w 1581"/>
              <a:gd name="T109" fmla="*/ 239713 h 362"/>
              <a:gd name="T110" fmla="*/ 257663 w 1581"/>
              <a:gd name="T111" fmla="*/ 212725 h 362"/>
              <a:gd name="T112" fmla="*/ 218135 w 1581"/>
              <a:gd name="T113" fmla="*/ 185738 h 362"/>
              <a:gd name="T114" fmla="*/ 180071 w 1581"/>
              <a:gd name="T115" fmla="*/ 157163 h 362"/>
              <a:gd name="T116" fmla="*/ 143471 w 1581"/>
              <a:gd name="T117" fmla="*/ 127000 h 362"/>
              <a:gd name="T118" fmla="*/ 106872 w 1581"/>
              <a:gd name="T119" fmla="*/ 96838 h 362"/>
              <a:gd name="T120" fmla="*/ 70272 w 1581"/>
              <a:gd name="T121" fmla="*/ 65088 h 362"/>
              <a:gd name="T122" fmla="*/ 35136 w 1581"/>
              <a:gd name="T123" fmla="*/ 33338 h 362"/>
              <a:gd name="T124" fmla="*/ 0 w 1581"/>
              <a:gd name="T125" fmla="*/ 0 h 3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81" h="362">
                <a:moveTo>
                  <a:pt x="1580" y="201"/>
                </a:moveTo>
                <a:lnTo>
                  <a:pt x="1544" y="219"/>
                </a:lnTo>
                <a:lnTo>
                  <a:pt x="1525" y="228"/>
                </a:lnTo>
                <a:lnTo>
                  <a:pt x="1506" y="237"/>
                </a:lnTo>
                <a:lnTo>
                  <a:pt x="1488" y="245"/>
                </a:lnTo>
                <a:lnTo>
                  <a:pt x="1468" y="254"/>
                </a:lnTo>
                <a:lnTo>
                  <a:pt x="1449" y="262"/>
                </a:lnTo>
                <a:lnTo>
                  <a:pt x="1430" y="269"/>
                </a:lnTo>
                <a:lnTo>
                  <a:pt x="1411" y="276"/>
                </a:lnTo>
                <a:lnTo>
                  <a:pt x="1391" y="283"/>
                </a:lnTo>
                <a:lnTo>
                  <a:pt x="1372" y="290"/>
                </a:lnTo>
                <a:lnTo>
                  <a:pt x="1352" y="296"/>
                </a:lnTo>
                <a:lnTo>
                  <a:pt x="1332" y="303"/>
                </a:lnTo>
                <a:lnTo>
                  <a:pt x="1312" y="308"/>
                </a:lnTo>
                <a:lnTo>
                  <a:pt x="1292" y="314"/>
                </a:lnTo>
                <a:lnTo>
                  <a:pt x="1272" y="319"/>
                </a:lnTo>
                <a:lnTo>
                  <a:pt x="1251" y="324"/>
                </a:lnTo>
                <a:lnTo>
                  <a:pt x="1231" y="329"/>
                </a:lnTo>
                <a:lnTo>
                  <a:pt x="1210" y="333"/>
                </a:lnTo>
                <a:lnTo>
                  <a:pt x="1190" y="337"/>
                </a:lnTo>
                <a:lnTo>
                  <a:pt x="1169" y="341"/>
                </a:lnTo>
                <a:lnTo>
                  <a:pt x="1148" y="344"/>
                </a:lnTo>
                <a:lnTo>
                  <a:pt x="1127" y="348"/>
                </a:lnTo>
                <a:lnTo>
                  <a:pt x="1106" y="350"/>
                </a:lnTo>
                <a:lnTo>
                  <a:pt x="1085" y="353"/>
                </a:lnTo>
                <a:lnTo>
                  <a:pt x="1064" y="355"/>
                </a:lnTo>
                <a:lnTo>
                  <a:pt x="1042" y="357"/>
                </a:lnTo>
                <a:lnTo>
                  <a:pt x="1021" y="358"/>
                </a:lnTo>
                <a:lnTo>
                  <a:pt x="1000" y="360"/>
                </a:lnTo>
                <a:lnTo>
                  <a:pt x="978" y="360"/>
                </a:lnTo>
                <a:lnTo>
                  <a:pt x="956" y="361"/>
                </a:lnTo>
                <a:lnTo>
                  <a:pt x="935" y="361"/>
                </a:lnTo>
                <a:lnTo>
                  <a:pt x="868" y="360"/>
                </a:lnTo>
                <a:lnTo>
                  <a:pt x="835" y="358"/>
                </a:lnTo>
                <a:lnTo>
                  <a:pt x="802" y="355"/>
                </a:lnTo>
                <a:lnTo>
                  <a:pt x="770" y="351"/>
                </a:lnTo>
                <a:lnTo>
                  <a:pt x="738" y="347"/>
                </a:lnTo>
                <a:lnTo>
                  <a:pt x="706" y="342"/>
                </a:lnTo>
                <a:lnTo>
                  <a:pt x="674" y="336"/>
                </a:lnTo>
                <a:lnTo>
                  <a:pt x="642" y="330"/>
                </a:lnTo>
                <a:lnTo>
                  <a:pt x="611" y="322"/>
                </a:lnTo>
                <a:lnTo>
                  <a:pt x="580" y="315"/>
                </a:lnTo>
                <a:lnTo>
                  <a:pt x="549" y="306"/>
                </a:lnTo>
                <a:lnTo>
                  <a:pt x="518" y="297"/>
                </a:lnTo>
                <a:lnTo>
                  <a:pt x="488" y="287"/>
                </a:lnTo>
                <a:lnTo>
                  <a:pt x="458" y="276"/>
                </a:lnTo>
                <a:lnTo>
                  <a:pt x="428" y="265"/>
                </a:lnTo>
                <a:lnTo>
                  <a:pt x="399" y="253"/>
                </a:lnTo>
                <a:lnTo>
                  <a:pt x="370" y="240"/>
                </a:lnTo>
                <a:lnTo>
                  <a:pt x="341" y="227"/>
                </a:lnTo>
                <a:lnTo>
                  <a:pt x="313" y="213"/>
                </a:lnTo>
                <a:lnTo>
                  <a:pt x="284" y="198"/>
                </a:lnTo>
                <a:lnTo>
                  <a:pt x="257" y="183"/>
                </a:lnTo>
                <a:lnTo>
                  <a:pt x="229" y="168"/>
                </a:lnTo>
                <a:lnTo>
                  <a:pt x="202" y="151"/>
                </a:lnTo>
                <a:lnTo>
                  <a:pt x="176" y="134"/>
                </a:lnTo>
                <a:lnTo>
                  <a:pt x="149" y="117"/>
                </a:lnTo>
                <a:lnTo>
                  <a:pt x="123" y="99"/>
                </a:lnTo>
                <a:lnTo>
                  <a:pt x="98" y="80"/>
                </a:lnTo>
                <a:lnTo>
                  <a:pt x="73" y="61"/>
                </a:lnTo>
                <a:lnTo>
                  <a:pt x="48" y="41"/>
                </a:lnTo>
                <a:lnTo>
                  <a:pt x="24" y="21"/>
                </a:lnTo>
                <a:lnTo>
                  <a:pt x="0" y="0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29" name="Freeform 49"/>
          <p:cNvSpPr>
            <a:spLocks/>
          </p:cNvSpPr>
          <p:nvPr/>
        </p:nvSpPr>
        <p:spPr bwMode="auto">
          <a:xfrm>
            <a:off x="946150" y="5260975"/>
            <a:ext cx="560388" cy="155575"/>
          </a:xfrm>
          <a:custGeom>
            <a:avLst/>
            <a:gdLst>
              <a:gd name="T0" fmla="*/ 558921 w 382"/>
              <a:gd name="T1" fmla="*/ 153988 h 98"/>
              <a:gd name="T2" fmla="*/ 542784 w 382"/>
              <a:gd name="T3" fmla="*/ 136525 h 98"/>
              <a:gd name="T4" fmla="*/ 535449 w 382"/>
              <a:gd name="T5" fmla="*/ 128588 h 98"/>
              <a:gd name="T6" fmla="*/ 526647 w 382"/>
              <a:gd name="T7" fmla="*/ 119063 h 98"/>
              <a:gd name="T8" fmla="*/ 517845 w 382"/>
              <a:gd name="T9" fmla="*/ 111125 h 98"/>
              <a:gd name="T10" fmla="*/ 510511 w 382"/>
              <a:gd name="T11" fmla="*/ 103188 h 98"/>
              <a:gd name="T12" fmla="*/ 501709 w 382"/>
              <a:gd name="T13" fmla="*/ 96838 h 98"/>
              <a:gd name="T14" fmla="*/ 492907 w 382"/>
              <a:gd name="T15" fmla="*/ 88900 h 98"/>
              <a:gd name="T16" fmla="*/ 484105 w 382"/>
              <a:gd name="T17" fmla="*/ 82550 h 98"/>
              <a:gd name="T18" fmla="*/ 475303 w 382"/>
              <a:gd name="T19" fmla="*/ 76200 h 98"/>
              <a:gd name="T20" fmla="*/ 465034 w 382"/>
              <a:gd name="T21" fmla="*/ 69850 h 98"/>
              <a:gd name="T22" fmla="*/ 456232 w 382"/>
              <a:gd name="T23" fmla="*/ 63500 h 98"/>
              <a:gd name="T24" fmla="*/ 447430 w 382"/>
              <a:gd name="T25" fmla="*/ 57150 h 98"/>
              <a:gd name="T26" fmla="*/ 437161 w 382"/>
              <a:gd name="T27" fmla="*/ 52388 h 98"/>
              <a:gd name="T28" fmla="*/ 426892 w 382"/>
              <a:gd name="T29" fmla="*/ 46038 h 98"/>
              <a:gd name="T30" fmla="*/ 418091 w 382"/>
              <a:gd name="T31" fmla="*/ 41275 h 98"/>
              <a:gd name="T32" fmla="*/ 406355 w 382"/>
              <a:gd name="T33" fmla="*/ 36513 h 98"/>
              <a:gd name="T34" fmla="*/ 397553 w 382"/>
              <a:gd name="T35" fmla="*/ 31750 h 98"/>
              <a:gd name="T36" fmla="*/ 385817 w 382"/>
              <a:gd name="T37" fmla="*/ 26988 h 98"/>
              <a:gd name="T38" fmla="*/ 377015 w 382"/>
              <a:gd name="T39" fmla="*/ 23813 h 98"/>
              <a:gd name="T40" fmla="*/ 365279 w 382"/>
              <a:gd name="T41" fmla="*/ 20638 h 98"/>
              <a:gd name="T42" fmla="*/ 355010 w 382"/>
              <a:gd name="T43" fmla="*/ 15875 h 98"/>
              <a:gd name="T44" fmla="*/ 344741 w 382"/>
              <a:gd name="T45" fmla="*/ 14288 h 98"/>
              <a:gd name="T46" fmla="*/ 333005 w 382"/>
              <a:gd name="T47" fmla="*/ 11113 h 98"/>
              <a:gd name="T48" fmla="*/ 322737 w 382"/>
              <a:gd name="T49" fmla="*/ 7938 h 98"/>
              <a:gd name="T50" fmla="*/ 311001 w 382"/>
              <a:gd name="T51" fmla="*/ 6350 h 98"/>
              <a:gd name="T52" fmla="*/ 300732 w 382"/>
              <a:gd name="T53" fmla="*/ 4763 h 98"/>
              <a:gd name="T54" fmla="*/ 288996 w 382"/>
              <a:gd name="T55" fmla="*/ 3175 h 98"/>
              <a:gd name="T56" fmla="*/ 277260 w 382"/>
              <a:gd name="T57" fmla="*/ 1588 h 98"/>
              <a:gd name="T58" fmla="*/ 266991 w 382"/>
              <a:gd name="T59" fmla="*/ 1588 h 98"/>
              <a:gd name="T60" fmla="*/ 255255 w 382"/>
              <a:gd name="T61" fmla="*/ 0 h 98"/>
              <a:gd name="T62" fmla="*/ 243519 w 382"/>
              <a:gd name="T63" fmla="*/ 0 h 98"/>
              <a:gd name="T64" fmla="*/ 227383 w 382"/>
              <a:gd name="T65" fmla="*/ 0 h 98"/>
              <a:gd name="T66" fmla="*/ 218581 w 382"/>
              <a:gd name="T67" fmla="*/ 1588 h 98"/>
              <a:gd name="T68" fmla="*/ 209779 w 382"/>
              <a:gd name="T69" fmla="*/ 1588 h 98"/>
              <a:gd name="T70" fmla="*/ 200977 w 382"/>
              <a:gd name="T71" fmla="*/ 1588 h 98"/>
              <a:gd name="T72" fmla="*/ 193642 w 382"/>
              <a:gd name="T73" fmla="*/ 3175 h 98"/>
              <a:gd name="T74" fmla="*/ 184840 w 382"/>
              <a:gd name="T75" fmla="*/ 4763 h 98"/>
              <a:gd name="T76" fmla="*/ 177505 w 382"/>
              <a:gd name="T77" fmla="*/ 4763 h 98"/>
              <a:gd name="T78" fmla="*/ 168703 w 382"/>
              <a:gd name="T79" fmla="*/ 7938 h 98"/>
              <a:gd name="T80" fmla="*/ 161368 w 382"/>
              <a:gd name="T81" fmla="*/ 7938 h 98"/>
              <a:gd name="T82" fmla="*/ 152566 w 382"/>
              <a:gd name="T83" fmla="*/ 11113 h 98"/>
              <a:gd name="T84" fmla="*/ 145231 w 382"/>
              <a:gd name="T85" fmla="*/ 12700 h 98"/>
              <a:gd name="T86" fmla="*/ 136430 w 382"/>
              <a:gd name="T87" fmla="*/ 14288 h 98"/>
              <a:gd name="T88" fmla="*/ 129095 w 382"/>
              <a:gd name="T89" fmla="*/ 17463 h 98"/>
              <a:gd name="T90" fmla="*/ 121760 w 382"/>
              <a:gd name="T91" fmla="*/ 19050 h 98"/>
              <a:gd name="T92" fmla="*/ 112958 w 382"/>
              <a:gd name="T93" fmla="*/ 22225 h 98"/>
              <a:gd name="T94" fmla="*/ 105623 w 382"/>
              <a:gd name="T95" fmla="*/ 25400 h 98"/>
              <a:gd name="T96" fmla="*/ 98288 w 382"/>
              <a:gd name="T97" fmla="*/ 28575 h 98"/>
              <a:gd name="T98" fmla="*/ 90953 w 382"/>
              <a:gd name="T99" fmla="*/ 31750 h 98"/>
              <a:gd name="T100" fmla="*/ 83618 w 382"/>
              <a:gd name="T101" fmla="*/ 34925 h 98"/>
              <a:gd name="T102" fmla="*/ 76283 w 382"/>
              <a:gd name="T103" fmla="*/ 38100 h 98"/>
              <a:gd name="T104" fmla="*/ 68948 w 382"/>
              <a:gd name="T105" fmla="*/ 41275 h 98"/>
              <a:gd name="T106" fmla="*/ 61613 w 382"/>
              <a:gd name="T107" fmla="*/ 46038 h 98"/>
              <a:gd name="T108" fmla="*/ 54278 w 382"/>
              <a:gd name="T109" fmla="*/ 49213 h 98"/>
              <a:gd name="T110" fmla="*/ 46943 w 382"/>
              <a:gd name="T111" fmla="*/ 52388 h 98"/>
              <a:gd name="T112" fmla="*/ 39609 w 382"/>
              <a:gd name="T113" fmla="*/ 57150 h 98"/>
              <a:gd name="T114" fmla="*/ 33741 w 382"/>
              <a:gd name="T115" fmla="*/ 61913 h 98"/>
              <a:gd name="T116" fmla="*/ 26406 w 382"/>
              <a:gd name="T117" fmla="*/ 65088 h 98"/>
              <a:gd name="T118" fmla="*/ 19071 w 382"/>
              <a:gd name="T119" fmla="*/ 71438 h 98"/>
              <a:gd name="T120" fmla="*/ 13203 w 382"/>
              <a:gd name="T121" fmla="*/ 74613 h 98"/>
              <a:gd name="T122" fmla="*/ 5868 w 382"/>
              <a:gd name="T123" fmla="*/ 80963 h 98"/>
              <a:gd name="T124" fmla="*/ 0 w 382"/>
              <a:gd name="T125" fmla="*/ 85725 h 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82" h="98">
                <a:moveTo>
                  <a:pt x="381" y="97"/>
                </a:moveTo>
                <a:lnTo>
                  <a:pt x="370" y="86"/>
                </a:lnTo>
                <a:lnTo>
                  <a:pt x="365" y="81"/>
                </a:lnTo>
                <a:lnTo>
                  <a:pt x="359" y="75"/>
                </a:lnTo>
                <a:lnTo>
                  <a:pt x="353" y="70"/>
                </a:lnTo>
                <a:lnTo>
                  <a:pt x="348" y="65"/>
                </a:lnTo>
                <a:lnTo>
                  <a:pt x="342" y="61"/>
                </a:lnTo>
                <a:lnTo>
                  <a:pt x="336" y="56"/>
                </a:lnTo>
                <a:lnTo>
                  <a:pt x="330" y="52"/>
                </a:lnTo>
                <a:lnTo>
                  <a:pt x="324" y="48"/>
                </a:lnTo>
                <a:lnTo>
                  <a:pt x="317" y="44"/>
                </a:lnTo>
                <a:lnTo>
                  <a:pt x="311" y="40"/>
                </a:lnTo>
                <a:lnTo>
                  <a:pt x="305" y="36"/>
                </a:lnTo>
                <a:lnTo>
                  <a:pt x="298" y="33"/>
                </a:lnTo>
                <a:lnTo>
                  <a:pt x="291" y="29"/>
                </a:lnTo>
                <a:lnTo>
                  <a:pt x="285" y="26"/>
                </a:lnTo>
                <a:lnTo>
                  <a:pt x="277" y="23"/>
                </a:lnTo>
                <a:lnTo>
                  <a:pt x="271" y="20"/>
                </a:lnTo>
                <a:lnTo>
                  <a:pt x="263" y="17"/>
                </a:lnTo>
                <a:lnTo>
                  <a:pt x="257" y="15"/>
                </a:lnTo>
                <a:lnTo>
                  <a:pt x="249" y="13"/>
                </a:lnTo>
                <a:lnTo>
                  <a:pt x="242" y="10"/>
                </a:lnTo>
                <a:lnTo>
                  <a:pt x="235" y="9"/>
                </a:lnTo>
                <a:lnTo>
                  <a:pt x="227" y="7"/>
                </a:lnTo>
                <a:lnTo>
                  <a:pt x="220" y="5"/>
                </a:lnTo>
                <a:lnTo>
                  <a:pt x="212" y="4"/>
                </a:lnTo>
                <a:lnTo>
                  <a:pt x="205" y="3"/>
                </a:lnTo>
                <a:lnTo>
                  <a:pt x="197" y="2"/>
                </a:lnTo>
                <a:lnTo>
                  <a:pt x="189" y="1"/>
                </a:lnTo>
                <a:lnTo>
                  <a:pt x="182" y="1"/>
                </a:lnTo>
                <a:lnTo>
                  <a:pt x="174" y="0"/>
                </a:lnTo>
                <a:lnTo>
                  <a:pt x="166" y="0"/>
                </a:lnTo>
                <a:lnTo>
                  <a:pt x="155" y="0"/>
                </a:lnTo>
                <a:lnTo>
                  <a:pt x="149" y="1"/>
                </a:lnTo>
                <a:lnTo>
                  <a:pt x="143" y="1"/>
                </a:lnTo>
                <a:lnTo>
                  <a:pt x="137" y="1"/>
                </a:lnTo>
                <a:lnTo>
                  <a:pt x="132" y="2"/>
                </a:lnTo>
                <a:lnTo>
                  <a:pt x="126" y="3"/>
                </a:lnTo>
                <a:lnTo>
                  <a:pt x="121" y="3"/>
                </a:lnTo>
                <a:lnTo>
                  <a:pt x="115" y="5"/>
                </a:lnTo>
                <a:lnTo>
                  <a:pt x="110" y="5"/>
                </a:lnTo>
                <a:lnTo>
                  <a:pt x="104" y="7"/>
                </a:lnTo>
                <a:lnTo>
                  <a:pt x="99" y="8"/>
                </a:lnTo>
                <a:lnTo>
                  <a:pt x="93" y="9"/>
                </a:lnTo>
                <a:lnTo>
                  <a:pt x="88" y="11"/>
                </a:lnTo>
                <a:lnTo>
                  <a:pt x="83" y="12"/>
                </a:lnTo>
                <a:lnTo>
                  <a:pt x="77" y="14"/>
                </a:lnTo>
                <a:lnTo>
                  <a:pt x="72" y="16"/>
                </a:lnTo>
                <a:lnTo>
                  <a:pt x="67" y="18"/>
                </a:lnTo>
                <a:lnTo>
                  <a:pt x="62" y="20"/>
                </a:lnTo>
                <a:lnTo>
                  <a:pt x="57" y="22"/>
                </a:lnTo>
                <a:lnTo>
                  <a:pt x="52" y="24"/>
                </a:lnTo>
                <a:lnTo>
                  <a:pt x="47" y="26"/>
                </a:lnTo>
                <a:lnTo>
                  <a:pt x="42" y="29"/>
                </a:lnTo>
                <a:lnTo>
                  <a:pt x="37" y="31"/>
                </a:lnTo>
                <a:lnTo>
                  <a:pt x="32" y="33"/>
                </a:lnTo>
                <a:lnTo>
                  <a:pt x="27" y="36"/>
                </a:lnTo>
                <a:lnTo>
                  <a:pt x="23" y="39"/>
                </a:lnTo>
                <a:lnTo>
                  <a:pt x="18" y="41"/>
                </a:lnTo>
                <a:lnTo>
                  <a:pt x="13" y="45"/>
                </a:lnTo>
                <a:lnTo>
                  <a:pt x="9" y="47"/>
                </a:lnTo>
                <a:lnTo>
                  <a:pt x="4" y="51"/>
                </a:lnTo>
                <a:lnTo>
                  <a:pt x="0" y="54"/>
                </a:lnTo>
              </a:path>
            </a:pathLst>
          </a:custGeom>
          <a:noFill/>
          <a:ln w="13334" cap="flat" cmpd="sng">
            <a:solidFill>
              <a:srgbClr val="AAAAAA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30" name="Freeform 50"/>
          <p:cNvSpPr>
            <a:spLocks/>
          </p:cNvSpPr>
          <p:nvPr/>
        </p:nvSpPr>
        <p:spPr bwMode="auto">
          <a:xfrm>
            <a:off x="4244975" y="1635125"/>
            <a:ext cx="661988" cy="265113"/>
          </a:xfrm>
          <a:custGeom>
            <a:avLst/>
            <a:gdLst>
              <a:gd name="T0" fmla="*/ 660523 w 452"/>
              <a:gd name="T1" fmla="*/ 134938 h 167"/>
              <a:gd name="T2" fmla="*/ 645878 w 452"/>
              <a:gd name="T3" fmla="*/ 119063 h 167"/>
              <a:gd name="T4" fmla="*/ 638555 w 452"/>
              <a:gd name="T5" fmla="*/ 112713 h 167"/>
              <a:gd name="T6" fmla="*/ 631232 w 452"/>
              <a:gd name="T7" fmla="*/ 104775 h 167"/>
              <a:gd name="T8" fmla="*/ 623909 w 452"/>
              <a:gd name="T9" fmla="*/ 98425 h 167"/>
              <a:gd name="T10" fmla="*/ 615122 w 452"/>
              <a:gd name="T11" fmla="*/ 90488 h 167"/>
              <a:gd name="T12" fmla="*/ 607799 w 452"/>
              <a:gd name="T13" fmla="*/ 84138 h 167"/>
              <a:gd name="T14" fmla="*/ 599011 w 452"/>
              <a:gd name="T15" fmla="*/ 77788 h 167"/>
              <a:gd name="T16" fmla="*/ 591688 w 452"/>
              <a:gd name="T17" fmla="*/ 71438 h 167"/>
              <a:gd name="T18" fmla="*/ 582901 w 452"/>
              <a:gd name="T19" fmla="*/ 66675 h 167"/>
              <a:gd name="T20" fmla="*/ 574113 w 452"/>
              <a:gd name="T21" fmla="*/ 60325 h 167"/>
              <a:gd name="T22" fmla="*/ 565326 w 452"/>
              <a:gd name="T23" fmla="*/ 55563 h 167"/>
              <a:gd name="T24" fmla="*/ 556539 w 452"/>
              <a:gd name="T25" fmla="*/ 50800 h 167"/>
              <a:gd name="T26" fmla="*/ 547751 w 452"/>
              <a:gd name="T27" fmla="*/ 46038 h 167"/>
              <a:gd name="T28" fmla="*/ 538964 w 452"/>
              <a:gd name="T29" fmla="*/ 39688 h 167"/>
              <a:gd name="T30" fmla="*/ 530176 w 452"/>
              <a:gd name="T31" fmla="*/ 36513 h 167"/>
              <a:gd name="T32" fmla="*/ 521389 w 452"/>
              <a:gd name="T33" fmla="*/ 31750 h 167"/>
              <a:gd name="T34" fmla="*/ 512601 w 452"/>
              <a:gd name="T35" fmla="*/ 26988 h 167"/>
              <a:gd name="T36" fmla="*/ 502349 w 452"/>
              <a:gd name="T37" fmla="*/ 23813 h 167"/>
              <a:gd name="T38" fmla="*/ 493562 w 452"/>
              <a:gd name="T39" fmla="*/ 20638 h 167"/>
              <a:gd name="T40" fmla="*/ 483310 w 452"/>
              <a:gd name="T41" fmla="*/ 17463 h 167"/>
              <a:gd name="T42" fmla="*/ 474522 w 452"/>
              <a:gd name="T43" fmla="*/ 14288 h 167"/>
              <a:gd name="T44" fmla="*/ 464270 w 452"/>
              <a:gd name="T45" fmla="*/ 11113 h 167"/>
              <a:gd name="T46" fmla="*/ 454018 w 452"/>
              <a:gd name="T47" fmla="*/ 9525 h 167"/>
              <a:gd name="T48" fmla="*/ 445231 w 452"/>
              <a:gd name="T49" fmla="*/ 7938 h 167"/>
              <a:gd name="T50" fmla="*/ 434979 w 452"/>
              <a:gd name="T51" fmla="*/ 4763 h 167"/>
              <a:gd name="T52" fmla="*/ 424727 w 452"/>
              <a:gd name="T53" fmla="*/ 3175 h 167"/>
              <a:gd name="T54" fmla="*/ 414475 w 452"/>
              <a:gd name="T55" fmla="*/ 1588 h 167"/>
              <a:gd name="T56" fmla="*/ 404223 w 452"/>
              <a:gd name="T57" fmla="*/ 1588 h 167"/>
              <a:gd name="T58" fmla="*/ 393971 w 452"/>
              <a:gd name="T59" fmla="*/ 0 h 167"/>
              <a:gd name="T60" fmla="*/ 383719 w 452"/>
              <a:gd name="T61" fmla="*/ 0 h 167"/>
              <a:gd name="T62" fmla="*/ 373467 w 452"/>
              <a:gd name="T63" fmla="*/ 0 h 167"/>
              <a:gd name="T64" fmla="*/ 344175 w 452"/>
              <a:gd name="T65" fmla="*/ 1588 h 167"/>
              <a:gd name="T66" fmla="*/ 329529 w 452"/>
              <a:gd name="T67" fmla="*/ 3175 h 167"/>
              <a:gd name="T68" fmla="*/ 314884 w 452"/>
              <a:gd name="T69" fmla="*/ 4763 h 167"/>
              <a:gd name="T70" fmla="*/ 300238 w 452"/>
              <a:gd name="T71" fmla="*/ 7938 h 167"/>
              <a:gd name="T72" fmla="*/ 285592 w 452"/>
              <a:gd name="T73" fmla="*/ 11113 h 167"/>
              <a:gd name="T74" fmla="*/ 272411 w 452"/>
              <a:gd name="T75" fmla="*/ 14288 h 167"/>
              <a:gd name="T76" fmla="*/ 257765 w 452"/>
              <a:gd name="T77" fmla="*/ 19050 h 167"/>
              <a:gd name="T78" fmla="*/ 244584 w 452"/>
              <a:gd name="T79" fmla="*/ 23813 h 167"/>
              <a:gd name="T80" fmla="*/ 231403 w 452"/>
              <a:gd name="T81" fmla="*/ 30163 h 167"/>
              <a:gd name="T82" fmla="*/ 216757 w 452"/>
              <a:gd name="T83" fmla="*/ 34925 h 167"/>
              <a:gd name="T84" fmla="*/ 205041 w 452"/>
              <a:gd name="T85" fmla="*/ 41275 h 167"/>
              <a:gd name="T86" fmla="*/ 191859 w 452"/>
              <a:gd name="T87" fmla="*/ 49213 h 167"/>
              <a:gd name="T88" fmla="*/ 178678 w 452"/>
              <a:gd name="T89" fmla="*/ 55563 h 167"/>
              <a:gd name="T90" fmla="*/ 166962 w 452"/>
              <a:gd name="T91" fmla="*/ 65088 h 167"/>
              <a:gd name="T92" fmla="*/ 155245 w 452"/>
              <a:gd name="T93" fmla="*/ 73025 h 167"/>
              <a:gd name="T94" fmla="*/ 142064 w 452"/>
              <a:gd name="T95" fmla="*/ 80963 h 167"/>
              <a:gd name="T96" fmla="*/ 130347 w 452"/>
              <a:gd name="T97" fmla="*/ 90488 h 167"/>
              <a:gd name="T98" fmla="*/ 120095 w 452"/>
              <a:gd name="T99" fmla="*/ 100013 h 167"/>
              <a:gd name="T100" fmla="*/ 108379 w 452"/>
              <a:gd name="T101" fmla="*/ 111125 h 167"/>
              <a:gd name="T102" fmla="*/ 98127 w 452"/>
              <a:gd name="T103" fmla="*/ 122238 h 167"/>
              <a:gd name="T104" fmla="*/ 87875 w 452"/>
              <a:gd name="T105" fmla="*/ 131763 h 167"/>
              <a:gd name="T106" fmla="*/ 76158 w 452"/>
              <a:gd name="T107" fmla="*/ 144463 h 167"/>
              <a:gd name="T108" fmla="*/ 67370 w 452"/>
              <a:gd name="T109" fmla="*/ 155575 h 167"/>
              <a:gd name="T110" fmla="*/ 57118 w 452"/>
              <a:gd name="T111" fmla="*/ 168275 h 167"/>
              <a:gd name="T112" fmla="*/ 48331 w 452"/>
              <a:gd name="T113" fmla="*/ 180975 h 167"/>
              <a:gd name="T114" fmla="*/ 39544 w 452"/>
              <a:gd name="T115" fmla="*/ 193675 h 167"/>
              <a:gd name="T116" fmla="*/ 30756 w 452"/>
              <a:gd name="T117" fmla="*/ 206375 h 167"/>
              <a:gd name="T118" fmla="*/ 23433 w 452"/>
              <a:gd name="T119" fmla="*/ 220663 h 167"/>
              <a:gd name="T120" fmla="*/ 14646 w 452"/>
              <a:gd name="T121" fmla="*/ 233363 h 167"/>
              <a:gd name="T122" fmla="*/ 7323 w 452"/>
              <a:gd name="T123" fmla="*/ 249238 h 167"/>
              <a:gd name="T124" fmla="*/ 0 w 452"/>
              <a:gd name="T125" fmla="*/ 263525 h 16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52" h="167">
                <a:moveTo>
                  <a:pt x="451" y="85"/>
                </a:moveTo>
                <a:lnTo>
                  <a:pt x="441" y="75"/>
                </a:lnTo>
                <a:lnTo>
                  <a:pt x="436" y="71"/>
                </a:lnTo>
                <a:lnTo>
                  <a:pt x="431" y="66"/>
                </a:lnTo>
                <a:lnTo>
                  <a:pt x="426" y="62"/>
                </a:lnTo>
                <a:lnTo>
                  <a:pt x="420" y="57"/>
                </a:lnTo>
                <a:lnTo>
                  <a:pt x="415" y="53"/>
                </a:lnTo>
                <a:lnTo>
                  <a:pt x="409" y="49"/>
                </a:lnTo>
                <a:lnTo>
                  <a:pt x="404" y="45"/>
                </a:lnTo>
                <a:lnTo>
                  <a:pt x="398" y="42"/>
                </a:lnTo>
                <a:lnTo>
                  <a:pt x="392" y="38"/>
                </a:lnTo>
                <a:lnTo>
                  <a:pt x="386" y="35"/>
                </a:lnTo>
                <a:lnTo>
                  <a:pt x="380" y="32"/>
                </a:lnTo>
                <a:lnTo>
                  <a:pt x="374" y="29"/>
                </a:lnTo>
                <a:lnTo>
                  <a:pt x="368" y="25"/>
                </a:lnTo>
                <a:lnTo>
                  <a:pt x="362" y="23"/>
                </a:lnTo>
                <a:lnTo>
                  <a:pt x="356" y="20"/>
                </a:lnTo>
                <a:lnTo>
                  <a:pt x="350" y="17"/>
                </a:lnTo>
                <a:lnTo>
                  <a:pt x="343" y="15"/>
                </a:lnTo>
                <a:lnTo>
                  <a:pt x="337" y="13"/>
                </a:lnTo>
                <a:lnTo>
                  <a:pt x="330" y="11"/>
                </a:lnTo>
                <a:lnTo>
                  <a:pt x="324" y="9"/>
                </a:lnTo>
                <a:lnTo>
                  <a:pt x="317" y="7"/>
                </a:lnTo>
                <a:lnTo>
                  <a:pt x="310" y="6"/>
                </a:lnTo>
                <a:lnTo>
                  <a:pt x="304" y="5"/>
                </a:lnTo>
                <a:lnTo>
                  <a:pt x="297" y="3"/>
                </a:lnTo>
                <a:lnTo>
                  <a:pt x="290" y="2"/>
                </a:lnTo>
                <a:lnTo>
                  <a:pt x="283" y="1"/>
                </a:lnTo>
                <a:lnTo>
                  <a:pt x="276" y="1"/>
                </a:lnTo>
                <a:lnTo>
                  <a:pt x="269" y="0"/>
                </a:lnTo>
                <a:lnTo>
                  <a:pt x="262" y="0"/>
                </a:lnTo>
                <a:lnTo>
                  <a:pt x="255" y="0"/>
                </a:lnTo>
                <a:lnTo>
                  <a:pt x="235" y="1"/>
                </a:lnTo>
                <a:lnTo>
                  <a:pt x="225" y="2"/>
                </a:lnTo>
                <a:lnTo>
                  <a:pt x="215" y="3"/>
                </a:lnTo>
                <a:lnTo>
                  <a:pt x="205" y="5"/>
                </a:lnTo>
                <a:lnTo>
                  <a:pt x="195" y="7"/>
                </a:lnTo>
                <a:lnTo>
                  <a:pt x="186" y="9"/>
                </a:lnTo>
                <a:lnTo>
                  <a:pt x="176" y="12"/>
                </a:lnTo>
                <a:lnTo>
                  <a:pt x="167" y="15"/>
                </a:lnTo>
                <a:lnTo>
                  <a:pt x="158" y="19"/>
                </a:lnTo>
                <a:lnTo>
                  <a:pt x="148" y="22"/>
                </a:lnTo>
                <a:lnTo>
                  <a:pt x="140" y="26"/>
                </a:lnTo>
                <a:lnTo>
                  <a:pt x="131" y="31"/>
                </a:lnTo>
                <a:lnTo>
                  <a:pt x="122" y="35"/>
                </a:lnTo>
                <a:lnTo>
                  <a:pt x="114" y="41"/>
                </a:lnTo>
                <a:lnTo>
                  <a:pt x="106" y="46"/>
                </a:lnTo>
                <a:lnTo>
                  <a:pt x="97" y="51"/>
                </a:lnTo>
                <a:lnTo>
                  <a:pt x="89" y="57"/>
                </a:lnTo>
                <a:lnTo>
                  <a:pt x="82" y="63"/>
                </a:lnTo>
                <a:lnTo>
                  <a:pt x="74" y="70"/>
                </a:lnTo>
                <a:lnTo>
                  <a:pt x="67" y="77"/>
                </a:lnTo>
                <a:lnTo>
                  <a:pt x="60" y="83"/>
                </a:lnTo>
                <a:lnTo>
                  <a:pt x="52" y="91"/>
                </a:lnTo>
                <a:lnTo>
                  <a:pt x="46" y="98"/>
                </a:lnTo>
                <a:lnTo>
                  <a:pt x="39" y="106"/>
                </a:lnTo>
                <a:lnTo>
                  <a:pt x="33" y="114"/>
                </a:lnTo>
                <a:lnTo>
                  <a:pt x="27" y="122"/>
                </a:lnTo>
                <a:lnTo>
                  <a:pt x="21" y="130"/>
                </a:lnTo>
                <a:lnTo>
                  <a:pt x="16" y="139"/>
                </a:lnTo>
                <a:lnTo>
                  <a:pt x="10" y="147"/>
                </a:lnTo>
                <a:lnTo>
                  <a:pt x="5" y="157"/>
                </a:lnTo>
                <a:lnTo>
                  <a:pt x="0" y="166"/>
                </a:lnTo>
              </a:path>
            </a:pathLst>
          </a:custGeom>
          <a:noFill/>
          <a:ln w="13334" cap="flat">
            <a:solidFill>
              <a:srgbClr val="555555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31" name="Freeform 51"/>
          <p:cNvSpPr>
            <a:spLocks/>
          </p:cNvSpPr>
          <p:nvPr/>
        </p:nvSpPr>
        <p:spPr bwMode="auto">
          <a:xfrm>
            <a:off x="4905375" y="2119313"/>
            <a:ext cx="1588" cy="2290762"/>
          </a:xfrm>
          <a:custGeom>
            <a:avLst/>
            <a:gdLst>
              <a:gd name="T0" fmla="*/ 0 w 1"/>
              <a:gd name="T1" fmla="*/ 0 h 1443"/>
              <a:gd name="T2" fmla="*/ 0 w 1"/>
              <a:gd name="T3" fmla="*/ 2289175 h 1443"/>
              <a:gd name="T4" fmla="*/ 0 w 1"/>
              <a:gd name="T5" fmla="*/ 2289175 h 14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1443">
                <a:moveTo>
                  <a:pt x="0" y="0"/>
                </a:moveTo>
                <a:lnTo>
                  <a:pt x="0" y="1442"/>
                </a:lnTo>
              </a:path>
            </a:pathLst>
          </a:custGeom>
          <a:noFill/>
          <a:ln w="20320" cap="flat" cmpd="sng">
            <a:solidFill>
              <a:srgbClr val="555555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0532" name="Oval 52"/>
          <p:cNvSpPr>
            <a:spLocks noChangeArrowheads="1"/>
          </p:cNvSpPr>
          <p:nvPr/>
        </p:nvSpPr>
        <p:spPr bwMode="auto">
          <a:xfrm flipV="1">
            <a:off x="8486775" y="1160463"/>
            <a:ext cx="657225" cy="5494337"/>
          </a:xfrm>
          <a:prstGeom prst="ellipse">
            <a:avLst/>
          </a:prstGeom>
          <a:solidFill>
            <a:srgbClr val="F35B1B"/>
          </a:solidFill>
          <a:ln w="2032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 rot="-5400000">
            <a:off x="7373144" y="3639344"/>
            <a:ext cx="275590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700" b="1">
                <a:solidFill>
                  <a:srgbClr val="FFFFFF"/>
                </a:solidFill>
              </a:rPr>
              <a:t>En</a:t>
            </a:r>
            <a:r>
              <a:rPr lang="tr-TR" altLang="tr-TR" sz="2700" b="1">
                <a:solidFill>
                  <a:srgbClr val="FFFFFF"/>
                </a:solidFill>
              </a:rPr>
              <a:t>do</a:t>
            </a:r>
            <a:r>
              <a:rPr lang="da-DK" altLang="tr-TR" sz="2700" b="1">
                <a:solidFill>
                  <a:srgbClr val="FFFFFF"/>
                </a:solidFill>
              </a:rPr>
              <a:t>tel</a:t>
            </a:r>
            <a:r>
              <a:rPr lang="tr-TR" altLang="tr-TR" sz="2700" b="1">
                <a:solidFill>
                  <a:srgbClr val="FFFFFF"/>
                </a:solidFill>
              </a:rPr>
              <a:t> hücresi</a:t>
            </a:r>
            <a:endParaRPr lang="da-DK" altLang="tr-TR">
              <a:latin typeface="Times New Roman" pitchFamily="18" charset="0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7885113" y="5589588"/>
            <a:ext cx="688975" cy="450850"/>
            <a:chOff x="5283" y="3206"/>
            <a:chExt cx="472" cy="284"/>
          </a:xfrm>
        </p:grpSpPr>
        <p:sp>
          <p:nvSpPr>
            <p:cNvPr id="20566" name="Text Box 55"/>
            <p:cNvSpPr txBox="1">
              <a:spLocks noChangeArrowheads="1"/>
            </p:cNvSpPr>
            <p:nvPr/>
          </p:nvSpPr>
          <p:spPr bwMode="auto">
            <a:xfrm rot="-311250">
              <a:off x="5283" y="3206"/>
              <a:ext cx="472" cy="284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85000"/>
                </a:lnSpc>
                <a:spcBef>
                  <a:spcPct val="30000"/>
                </a:spcBef>
                <a:buClrTx/>
                <a:buSzTx/>
                <a:buFontTx/>
                <a:buNone/>
              </a:pPr>
              <a:r>
                <a:rPr lang="da-DK" altLang="tr-TR" sz="2700" b="1">
                  <a:solidFill>
                    <a:schemeClr val="hlink"/>
                  </a:solidFill>
                </a:rPr>
                <a:t>TM</a:t>
              </a:r>
              <a:endParaRPr lang="da-DK" altLang="tr-TR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20567" name="Rectangle 56"/>
            <p:cNvSpPr>
              <a:spLocks noChangeArrowheads="1"/>
            </p:cNvSpPr>
            <p:nvPr/>
          </p:nvSpPr>
          <p:spPr bwMode="auto">
            <a:xfrm rot="21288750" flipV="1">
              <a:off x="5293" y="3240"/>
              <a:ext cx="398" cy="249"/>
            </a:xfrm>
            <a:prstGeom prst="rect">
              <a:avLst/>
            </a:prstGeom>
            <a:noFill/>
            <a:ln w="13334">
              <a:solidFill>
                <a:srgbClr val="FF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212025" name="Freeform 57"/>
          <p:cNvSpPr>
            <a:spLocks/>
          </p:cNvSpPr>
          <p:nvPr/>
        </p:nvSpPr>
        <p:spPr bwMode="auto">
          <a:xfrm>
            <a:off x="4211638" y="5842000"/>
            <a:ext cx="3730625" cy="377825"/>
          </a:xfrm>
          <a:custGeom>
            <a:avLst/>
            <a:gdLst>
              <a:gd name="T0" fmla="*/ 0 w 2545"/>
              <a:gd name="T1" fmla="*/ 0 h 238"/>
              <a:gd name="T2" fmla="*/ 115803 w 2545"/>
              <a:gd name="T3" fmla="*/ 44450 h 238"/>
              <a:gd name="T4" fmla="*/ 174438 w 2545"/>
              <a:gd name="T5" fmla="*/ 65088 h 238"/>
              <a:gd name="T6" fmla="*/ 233072 w 2545"/>
              <a:gd name="T7" fmla="*/ 85725 h 238"/>
              <a:gd name="T8" fmla="*/ 291707 w 2545"/>
              <a:gd name="T9" fmla="*/ 104775 h 238"/>
              <a:gd name="T10" fmla="*/ 351807 w 2545"/>
              <a:gd name="T11" fmla="*/ 125413 h 238"/>
              <a:gd name="T12" fmla="*/ 410442 w 2545"/>
              <a:gd name="T13" fmla="*/ 142875 h 238"/>
              <a:gd name="T14" fmla="*/ 470542 w 2545"/>
              <a:gd name="T15" fmla="*/ 161925 h 238"/>
              <a:gd name="T16" fmla="*/ 530643 w 2545"/>
              <a:gd name="T17" fmla="*/ 177800 h 238"/>
              <a:gd name="T18" fmla="*/ 590743 w 2545"/>
              <a:gd name="T19" fmla="*/ 195263 h 238"/>
              <a:gd name="T20" fmla="*/ 650844 w 2545"/>
              <a:gd name="T21" fmla="*/ 211138 h 238"/>
              <a:gd name="T22" fmla="*/ 710944 w 2545"/>
              <a:gd name="T23" fmla="*/ 225425 h 238"/>
              <a:gd name="T24" fmla="*/ 772511 w 2545"/>
              <a:gd name="T25" fmla="*/ 239713 h 238"/>
              <a:gd name="T26" fmla="*/ 834077 w 2545"/>
              <a:gd name="T27" fmla="*/ 254000 h 238"/>
              <a:gd name="T28" fmla="*/ 894177 w 2545"/>
              <a:gd name="T29" fmla="*/ 266700 h 238"/>
              <a:gd name="T30" fmla="*/ 957209 w 2545"/>
              <a:gd name="T31" fmla="*/ 279400 h 238"/>
              <a:gd name="T32" fmla="*/ 1018776 w 2545"/>
              <a:gd name="T33" fmla="*/ 290513 h 238"/>
              <a:gd name="T34" fmla="*/ 1080342 w 2545"/>
              <a:gd name="T35" fmla="*/ 301625 h 238"/>
              <a:gd name="T36" fmla="*/ 1143374 w 2545"/>
              <a:gd name="T37" fmla="*/ 311150 h 238"/>
              <a:gd name="T38" fmla="*/ 1204941 w 2545"/>
              <a:gd name="T39" fmla="*/ 320675 h 238"/>
              <a:gd name="T40" fmla="*/ 1267973 w 2545"/>
              <a:gd name="T41" fmla="*/ 330200 h 238"/>
              <a:gd name="T42" fmla="*/ 1331005 w 2545"/>
              <a:gd name="T43" fmla="*/ 338138 h 238"/>
              <a:gd name="T44" fmla="*/ 1394037 w 2545"/>
              <a:gd name="T45" fmla="*/ 344488 h 238"/>
              <a:gd name="T46" fmla="*/ 1457069 w 2545"/>
              <a:gd name="T47" fmla="*/ 350838 h 238"/>
              <a:gd name="T48" fmla="*/ 1521567 w 2545"/>
              <a:gd name="T49" fmla="*/ 357188 h 238"/>
              <a:gd name="T50" fmla="*/ 1584599 w 2545"/>
              <a:gd name="T51" fmla="*/ 361950 h 238"/>
              <a:gd name="T52" fmla="*/ 1649097 w 2545"/>
              <a:gd name="T53" fmla="*/ 365125 h 238"/>
              <a:gd name="T54" fmla="*/ 1712130 w 2545"/>
              <a:gd name="T55" fmla="*/ 369888 h 238"/>
              <a:gd name="T56" fmla="*/ 1776628 w 2545"/>
              <a:gd name="T57" fmla="*/ 371475 h 238"/>
              <a:gd name="T58" fmla="*/ 1841126 w 2545"/>
              <a:gd name="T59" fmla="*/ 374650 h 238"/>
              <a:gd name="T60" fmla="*/ 1905624 w 2545"/>
              <a:gd name="T61" fmla="*/ 374650 h 238"/>
              <a:gd name="T62" fmla="*/ 1971588 w 2545"/>
              <a:gd name="T63" fmla="*/ 376238 h 238"/>
              <a:gd name="T64" fmla="*/ 2085925 w 2545"/>
              <a:gd name="T65" fmla="*/ 374650 h 238"/>
              <a:gd name="T66" fmla="*/ 2143094 w 2545"/>
              <a:gd name="T67" fmla="*/ 373063 h 238"/>
              <a:gd name="T68" fmla="*/ 2200263 w 2545"/>
              <a:gd name="T69" fmla="*/ 371475 h 238"/>
              <a:gd name="T70" fmla="*/ 2257431 w 2545"/>
              <a:gd name="T71" fmla="*/ 368300 h 238"/>
              <a:gd name="T72" fmla="*/ 2313134 w 2545"/>
              <a:gd name="T73" fmla="*/ 365125 h 238"/>
              <a:gd name="T74" fmla="*/ 2370303 w 2545"/>
              <a:gd name="T75" fmla="*/ 360363 h 238"/>
              <a:gd name="T76" fmla="*/ 2426006 w 2545"/>
              <a:gd name="T77" fmla="*/ 355600 h 238"/>
              <a:gd name="T78" fmla="*/ 2483174 w 2545"/>
              <a:gd name="T79" fmla="*/ 350838 h 238"/>
              <a:gd name="T80" fmla="*/ 2538877 w 2545"/>
              <a:gd name="T81" fmla="*/ 346075 h 238"/>
              <a:gd name="T82" fmla="*/ 2594580 w 2545"/>
              <a:gd name="T83" fmla="*/ 339725 h 238"/>
              <a:gd name="T84" fmla="*/ 2650283 w 2545"/>
              <a:gd name="T85" fmla="*/ 333375 h 238"/>
              <a:gd name="T86" fmla="*/ 2705986 w 2545"/>
              <a:gd name="T87" fmla="*/ 325438 h 238"/>
              <a:gd name="T88" fmla="*/ 2761689 w 2545"/>
              <a:gd name="T89" fmla="*/ 317500 h 238"/>
              <a:gd name="T90" fmla="*/ 2817391 w 2545"/>
              <a:gd name="T91" fmla="*/ 307975 h 238"/>
              <a:gd name="T92" fmla="*/ 2873094 w 2545"/>
              <a:gd name="T93" fmla="*/ 300038 h 238"/>
              <a:gd name="T94" fmla="*/ 2927331 w 2545"/>
              <a:gd name="T95" fmla="*/ 290513 h 238"/>
              <a:gd name="T96" fmla="*/ 2981568 w 2545"/>
              <a:gd name="T97" fmla="*/ 279400 h 238"/>
              <a:gd name="T98" fmla="*/ 3037271 w 2545"/>
              <a:gd name="T99" fmla="*/ 269875 h 238"/>
              <a:gd name="T100" fmla="*/ 3091508 w 2545"/>
              <a:gd name="T101" fmla="*/ 257175 h 238"/>
              <a:gd name="T102" fmla="*/ 3145745 w 2545"/>
              <a:gd name="T103" fmla="*/ 246063 h 238"/>
              <a:gd name="T104" fmla="*/ 3198516 w 2545"/>
              <a:gd name="T105" fmla="*/ 233363 h 238"/>
              <a:gd name="T106" fmla="*/ 3252753 w 2545"/>
              <a:gd name="T107" fmla="*/ 220663 h 238"/>
              <a:gd name="T108" fmla="*/ 3306990 w 2545"/>
              <a:gd name="T109" fmla="*/ 206375 h 238"/>
              <a:gd name="T110" fmla="*/ 3359761 w 2545"/>
              <a:gd name="T111" fmla="*/ 192088 h 238"/>
              <a:gd name="T112" fmla="*/ 3413998 w 2545"/>
              <a:gd name="T113" fmla="*/ 177800 h 238"/>
              <a:gd name="T114" fmla="*/ 3466769 w 2545"/>
              <a:gd name="T115" fmla="*/ 161925 h 238"/>
              <a:gd name="T116" fmla="*/ 3519541 w 2545"/>
              <a:gd name="T117" fmla="*/ 147638 h 238"/>
              <a:gd name="T118" fmla="*/ 3572312 w 2545"/>
              <a:gd name="T119" fmla="*/ 130175 h 238"/>
              <a:gd name="T120" fmla="*/ 3625083 w 2545"/>
              <a:gd name="T121" fmla="*/ 114300 h 238"/>
              <a:gd name="T122" fmla="*/ 3676388 w 2545"/>
              <a:gd name="T123" fmla="*/ 96838 h 238"/>
              <a:gd name="T124" fmla="*/ 3729159 w 2545"/>
              <a:gd name="T125" fmla="*/ 79375 h 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545" h="238">
                <a:moveTo>
                  <a:pt x="0" y="0"/>
                </a:moveTo>
                <a:lnTo>
                  <a:pt x="79" y="28"/>
                </a:lnTo>
                <a:lnTo>
                  <a:pt x="119" y="41"/>
                </a:lnTo>
                <a:lnTo>
                  <a:pt x="159" y="54"/>
                </a:lnTo>
                <a:lnTo>
                  <a:pt x="199" y="66"/>
                </a:lnTo>
                <a:lnTo>
                  <a:pt x="240" y="79"/>
                </a:lnTo>
                <a:lnTo>
                  <a:pt x="280" y="90"/>
                </a:lnTo>
                <a:lnTo>
                  <a:pt x="321" y="102"/>
                </a:lnTo>
                <a:lnTo>
                  <a:pt x="362" y="112"/>
                </a:lnTo>
                <a:lnTo>
                  <a:pt x="403" y="123"/>
                </a:lnTo>
                <a:lnTo>
                  <a:pt x="444" y="133"/>
                </a:lnTo>
                <a:lnTo>
                  <a:pt x="485" y="142"/>
                </a:lnTo>
                <a:lnTo>
                  <a:pt x="527" y="151"/>
                </a:lnTo>
                <a:lnTo>
                  <a:pt x="569" y="160"/>
                </a:lnTo>
                <a:lnTo>
                  <a:pt x="610" y="168"/>
                </a:lnTo>
                <a:lnTo>
                  <a:pt x="653" y="176"/>
                </a:lnTo>
                <a:lnTo>
                  <a:pt x="695" y="183"/>
                </a:lnTo>
                <a:lnTo>
                  <a:pt x="737" y="190"/>
                </a:lnTo>
                <a:lnTo>
                  <a:pt x="780" y="196"/>
                </a:lnTo>
                <a:lnTo>
                  <a:pt x="822" y="202"/>
                </a:lnTo>
                <a:lnTo>
                  <a:pt x="865" y="208"/>
                </a:lnTo>
                <a:lnTo>
                  <a:pt x="908" y="213"/>
                </a:lnTo>
                <a:lnTo>
                  <a:pt x="951" y="217"/>
                </a:lnTo>
                <a:lnTo>
                  <a:pt x="994" y="221"/>
                </a:lnTo>
                <a:lnTo>
                  <a:pt x="1038" y="225"/>
                </a:lnTo>
                <a:lnTo>
                  <a:pt x="1081" y="228"/>
                </a:lnTo>
                <a:lnTo>
                  <a:pt x="1125" y="230"/>
                </a:lnTo>
                <a:lnTo>
                  <a:pt x="1168" y="233"/>
                </a:lnTo>
                <a:lnTo>
                  <a:pt x="1212" y="234"/>
                </a:lnTo>
                <a:lnTo>
                  <a:pt x="1256" y="236"/>
                </a:lnTo>
                <a:lnTo>
                  <a:pt x="1300" y="236"/>
                </a:lnTo>
                <a:lnTo>
                  <a:pt x="1345" y="237"/>
                </a:lnTo>
                <a:lnTo>
                  <a:pt x="1423" y="236"/>
                </a:lnTo>
                <a:lnTo>
                  <a:pt x="1462" y="235"/>
                </a:lnTo>
                <a:lnTo>
                  <a:pt x="1501" y="234"/>
                </a:lnTo>
                <a:lnTo>
                  <a:pt x="1540" y="232"/>
                </a:lnTo>
                <a:lnTo>
                  <a:pt x="1578" y="230"/>
                </a:lnTo>
                <a:lnTo>
                  <a:pt x="1617" y="227"/>
                </a:lnTo>
                <a:lnTo>
                  <a:pt x="1655" y="224"/>
                </a:lnTo>
                <a:lnTo>
                  <a:pt x="1694" y="221"/>
                </a:lnTo>
                <a:lnTo>
                  <a:pt x="1732" y="218"/>
                </a:lnTo>
                <a:lnTo>
                  <a:pt x="1770" y="214"/>
                </a:lnTo>
                <a:lnTo>
                  <a:pt x="1808" y="210"/>
                </a:lnTo>
                <a:lnTo>
                  <a:pt x="1846" y="205"/>
                </a:lnTo>
                <a:lnTo>
                  <a:pt x="1884" y="200"/>
                </a:lnTo>
                <a:lnTo>
                  <a:pt x="1922" y="194"/>
                </a:lnTo>
                <a:lnTo>
                  <a:pt x="1960" y="189"/>
                </a:lnTo>
                <a:lnTo>
                  <a:pt x="1997" y="183"/>
                </a:lnTo>
                <a:lnTo>
                  <a:pt x="2034" y="176"/>
                </a:lnTo>
                <a:lnTo>
                  <a:pt x="2072" y="170"/>
                </a:lnTo>
                <a:lnTo>
                  <a:pt x="2109" y="162"/>
                </a:lnTo>
                <a:lnTo>
                  <a:pt x="2146" y="155"/>
                </a:lnTo>
                <a:lnTo>
                  <a:pt x="2182" y="147"/>
                </a:lnTo>
                <a:lnTo>
                  <a:pt x="2219" y="139"/>
                </a:lnTo>
                <a:lnTo>
                  <a:pt x="2256" y="130"/>
                </a:lnTo>
                <a:lnTo>
                  <a:pt x="2292" y="121"/>
                </a:lnTo>
                <a:lnTo>
                  <a:pt x="2329" y="112"/>
                </a:lnTo>
                <a:lnTo>
                  <a:pt x="2365" y="102"/>
                </a:lnTo>
                <a:lnTo>
                  <a:pt x="2401" y="93"/>
                </a:lnTo>
                <a:lnTo>
                  <a:pt x="2437" y="82"/>
                </a:lnTo>
                <a:lnTo>
                  <a:pt x="2473" y="72"/>
                </a:lnTo>
                <a:lnTo>
                  <a:pt x="2508" y="61"/>
                </a:lnTo>
                <a:lnTo>
                  <a:pt x="2544" y="50"/>
                </a:lnTo>
              </a:path>
            </a:pathLst>
          </a:custGeom>
          <a:noFill/>
          <a:ln w="5778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26" name="Text Box 58"/>
          <p:cNvSpPr txBox="1">
            <a:spLocks noChangeArrowheads="1"/>
          </p:cNvSpPr>
          <p:nvPr/>
        </p:nvSpPr>
        <p:spPr bwMode="auto">
          <a:xfrm>
            <a:off x="7056438" y="3824288"/>
            <a:ext cx="8509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700" b="1">
                <a:solidFill>
                  <a:schemeClr val="accent2"/>
                </a:solidFill>
              </a:rPr>
              <a:t>aPC</a:t>
            </a:r>
          </a:p>
        </p:txBody>
      </p:sp>
      <p:sp>
        <p:nvSpPr>
          <p:cNvPr id="212027" name="Text Box 59"/>
          <p:cNvSpPr txBox="1">
            <a:spLocks noChangeArrowheads="1"/>
          </p:cNvSpPr>
          <p:nvPr/>
        </p:nvSpPr>
        <p:spPr bwMode="auto">
          <a:xfrm>
            <a:off x="7127875" y="4797425"/>
            <a:ext cx="6604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700" b="1">
                <a:solidFill>
                  <a:schemeClr val="accent2"/>
                </a:solidFill>
              </a:rPr>
              <a:t>PC</a:t>
            </a:r>
            <a:endParaRPr lang="da-DK" altLang="tr-TR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12028" name="Oval 60"/>
          <p:cNvSpPr>
            <a:spLocks noChangeArrowheads="1"/>
          </p:cNvSpPr>
          <p:nvPr/>
        </p:nvSpPr>
        <p:spPr bwMode="auto">
          <a:xfrm flipV="1">
            <a:off x="2433638" y="3571875"/>
            <a:ext cx="952500" cy="514350"/>
          </a:xfrm>
          <a:prstGeom prst="ellipse">
            <a:avLst/>
          </a:prstGeom>
          <a:solidFill>
            <a:srgbClr val="66FFCC">
              <a:alpha val="70195"/>
            </a:srgbClr>
          </a:solidFill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29" name="Oval 61"/>
          <p:cNvSpPr>
            <a:spLocks noChangeArrowheads="1"/>
          </p:cNvSpPr>
          <p:nvPr/>
        </p:nvSpPr>
        <p:spPr bwMode="auto">
          <a:xfrm flipV="1">
            <a:off x="3309938" y="4851400"/>
            <a:ext cx="769937" cy="434975"/>
          </a:xfrm>
          <a:prstGeom prst="ellipse">
            <a:avLst/>
          </a:prstGeom>
          <a:solidFill>
            <a:srgbClr val="66FFCC">
              <a:alpha val="70979"/>
            </a:srgbClr>
          </a:solidFill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30" name="Text Box 62"/>
          <p:cNvSpPr txBox="1">
            <a:spLocks noChangeArrowheads="1"/>
          </p:cNvSpPr>
          <p:nvPr/>
        </p:nvSpPr>
        <p:spPr bwMode="auto">
          <a:xfrm>
            <a:off x="6534150" y="4232275"/>
            <a:ext cx="6413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  <a:buClrTx/>
              <a:buSzTx/>
              <a:buFontTx/>
              <a:buNone/>
            </a:pPr>
            <a:r>
              <a:rPr lang="da-DK" altLang="tr-TR" sz="2700" b="1">
                <a:solidFill>
                  <a:schemeClr val="accent2"/>
                </a:solidFill>
              </a:rPr>
              <a:t>PS</a:t>
            </a:r>
            <a:endParaRPr lang="da-DK" altLang="tr-TR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12031" name="Freeform 63"/>
          <p:cNvSpPr>
            <a:spLocks/>
          </p:cNvSpPr>
          <p:nvPr/>
        </p:nvSpPr>
        <p:spPr bwMode="auto">
          <a:xfrm>
            <a:off x="3403600" y="3827463"/>
            <a:ext cx="4076700" cy="576262"/>
          </a:xfrm>
          <a:custGeom>
            <a:avLst/>
            <a:gdLst>
              <a:gd name="T0" fmla="*/ 4075235 w 2782"/>
              <a:gd name="T1" fmla="*/ 574675 h 363"/>
              <a:gd name="T2" fmla="*/ 3840773 w 2782"/>
              <a:gd name="T3" fmla="*/ 506412 h 363"/>
              <a:gd name="T4" fmla="*/ 3723542 w 2782"/>
              <a:gd name="T5" fmla="*/ 473075 h 363"/>
              <a:gd name="T6" fmla="*/ 3606312 w 2782"/>
              <a:gd name="T7" fmla="*/ 441325 h 363"/>
              <a:gd name="T8" fmla="*/ 3489081 w 2782"/>
              <a:gd name="T9" fmla="*/ 411162 h 363"/>
              <a:gd name="T10" fmla="*/ 3370385 w 2782"/>
              <a:gd name="T11" fmla="*/ 381000 h 363"/>
              <a:gd name="T12" fmla="*/ 3251688 w 2782"/>
              <a:gd name="T13" fmla="*/ 352425 h 363"/>
              <a:gd name="T14" fmla="*/ 3132992 w 2782"/>
              <a:gd name="T15" fmla="*/ 325437 h 363"/>
              <a:gd name="T16" fmla="*/ 3014296 w 2782"/>
              <a:gd name="T17" fmla="*/ 300037 h 363"/>
              <a:gd name="T18" fmla="*/ 2894135 w 2782"/>
              <a:gd name="T19" fmla="*/ 274637 h 363"/>
              <a:gd name="T20" fmla="*/ 2773973 w 2782"/>
              <a:gd name="T21" fmla="*/ 250825 h 363"/>
              <a:gd name="T22" fmla="*/ 2653812 w 2782"/>
              <a:gd name="T23" fmla="*/ 227012 h 363"/>
              <a:gd name="T24" fmla="*/ 2533650 w 2782"/>
              <a:gd name="T25" fmla="*/ 204787 h 363"/>
              <a:gd name="T26" fmla="*/ 2412023 w 2782"/>
              <a:gd name="T27" fmla="*/ 184150 h 363"/>
              <a:gd name="T28" fmla="*/ 2290396 w 2782"/>
              <a:gd name="T29" fmla="*/ 165100 h 363"/>
              <a:gd name="T30" fmla="*/ 2168769 w 2782"/>
              <a:gd name="T31" fmla="*/ 146050 h 363"/>
              <a:gd name="T32" fmla="*/ 2047142 w 2782"/>
              <a:gd name="T33" fmla="*/ 128587 h 363"/>
              <a:gd name="T34" fmla="*/ 1924050 w 2782"/>
              <a:gd name="T35" fmla="*/ 111125 h 363"/>
              <a:gd name="T36" fmla="*/ 1802423 w 2782"/>
              <a:gd name="T37" fmla="*/ 96837 h 363"/>
              <a:gd name="T38" fmla="*/ 1679331 w 2782"/>
              <a:gd name="T39" fmla="*/ 82550 h 363"/>
              <a:gd name="T40" fmla="*/ 1556238 w 2782"/>
              <a:gd name="T41" fmla="*/ 69850 h 363"/>
              <a:gd name="T42" fmla="*/ 1431681 w 2782"/>
              <a:gd name="T43" fmla="*/ 57150 h 363"/>
              <a:gd name="T44" fmla="*/ 1308588 w 2782"/>
              <a:gd name="T45" fmla="*/ 46037 h 363"/>
              <a:gd name="T46" fmla="*/ 1184031 w 2782"/>
              <a:gd name="T47" fmla="*/ 36512 h 363"/>
              <a:gd name="T48" fmla="*/ 1059473 w 2782"/>
              <a:gd name="T49" fmla="*/ 28575 h 363"/>
              <a:gd name="T50" fmla="*/ 934915 w 2782"/>
              <a:gd name="T51" fmla="*/ 20637 h 363"/>
              <a:gd name="T52" fmla="*/ 810358 w 2782"/>
              <a:gd name="T53" fmla="*/ 14287 h 363"/>
              <a:gd name="T54" fmla="*/ 684335 w 2782"/>
              <a:gd name="T55" fmla="*/ 9525 h 363"/>
              <a:gd name="T56" fmla="*/ 559777 w 2782"/>
              <a:gd name="T57" fmla="*/ 4762 h 363"/>
              <a:gd name="T58" fmla="*/ 433754 w 2782"/>
              <a:gd name="T59" fmla="*/ 1587 h 363"/>
              <a:gd name="T60" fmla="*/ 307731 w 2782"/>
              <a:gd name="T61" fmla="*/ 0 h 363"/>
              <a:gd name="T62" fmla="*/ 181708 w 2782"/>
              <a:gd name="T63" fmla="*/ 0 h 363"/>
              <a:gd name="T64" fmla="*/ 169985 w 2782"/>
              <a:gd name="T65" fmla="*/ 0 h 363"/>
              <a:gd name="T66" fmla="*/ 164123 w 2782"/>
              <a:gd name="T67" fmla="*/ 0 h 363"/>
              <a:gd name="T68" fmla="*/ 158262 w 2782"/>
              <a:gd name="T69" fmla="*/ 0 h 363"/>
              <a:gd name="T70" fmla="*/ 152400 w 2782"/>
              <a:gd name="T71" fmla="*/ 0 h 363"/>
              <a:gd name="T72" fmla="*/ 146538 w 2782"/>
              <a:gd name="T73" fmla="*/ 0 h 363"/>
              <a:gd name="T74" fmla="*/ 140677 w 2782"/>
              <a:gd name="T75" fmla="*/ 0 h 363"/>
              <a:gd name="T76" fmla="*/ 136281 w 2782"/>
              <a:gd name="T77" fmla="*/ 0 h 363"/>
              <a:gd name="T78" fmla="*/ 130419 w 2782"/>
              <a:gd name="T79" fmla="*/ 0 h 363"/>
              <a:gd name="T80" fmla="*/ 124558 w 2782"/>
              <a:gd name="T81" fmla="*/ 0 h 363"/>
              <a:gd name="T82" fmla="*/ 118696 w 2782"/>
              <a:gd name="T83" fmla="*/ 0 h 363"/>
              <a:gd name="T84" fmla="*/ 112835 w 2782"/>
              <a:gd name="T85" fmla="*/ 0 h 363"/>
              <a:gd name="T86" fmla="*/ 106973 w 2782"/>
              <a:gd name="T87" fmla="*/ 0 h 363"/>
              <a:gd name="T88" fmla="*/ 101112 w 2782"/>
              <a:gd name="T89" fmla="*/ 0 h 363"/>
              <a:gd name="T90" fmla="*/ 95250 w 2782"/>
              <a:gd name="T91" fmla="*/ 0 h 363"/>
              <a:gd name="T92" fmla="*/ 89388 w 2782"/>
              <a:gd name="T93" fmla="*/ 0 h 363"/>
              <a:gd name="T94" fmla="*/ 83527 w 2782"/>
              <a:gd name="T95" fmla="*/ 0 h 363"/>
              <a:gd name="T96" fmla="*/ 79131 w 2782"/>
              <a:gd name="T97" fmla="*/ 0 h 363"/>
              <a:gd name="T98" fmla="*/ 73269 w 2782"/>
              <a:gd name="T99" fmla="*/ 0 h 363"/>
              <a:gd name="T100" fmla="*/ 67408 w 2782"/>
              <a:gd name="T101" fmla="*/ 0 h 363"/>
              <a:gd name="T102" fmla="*/ 61546 w 2782"/>
              <a:gd name="T103" fmla="*/ 0 h 363"/>
              <a:gd name="T104" fmla="*/ 55685 w 2782"/>
              <a:gd name="T105" fmla="*/ 0 h 363"/>
              <a:gd name="T106" fmla="*/ 49823 w 2782"/>
              <a:gd name="T107" fmla="*/ 0 h 363"/>
              <a:gd name="T108" fmla="*/ 45427 w 2782"/>
              <a:gd name="T109" fmla="*/ 0 h 363"/>
              <a:gd name="T110" fmla="*/ 39565 w 2782"/>
              <a:gd name="T111" fmla="*/ 0 h 363"/>
              <a:gd name="T112" fmla="*/ 33704 w 2782"/>
              <a:gd name="T113" fmla="*/ 0 h 363"/>
              <a:gd name="T114" fmla="*/ 27842 w 2782"/>
              <a:gd name="T115" fmla="*/ 0 h 363"/>
              <a:gd name="T116" fmla="*/ 21981 w 2782"/>
              <a:gd name="T117" fmla="*/ 0 h 363"/>
              <a:gd name="T118" fmla="*/ 16119 w 2782"/>
              <a:gd name="T119" fmla="*/ 0 h 363"/>
              <a:gd name="T120" fmla="*/ 10258 w 2782"/>
              <a:gd name="T121" fmla="*/ 0 h 363"/>
              <a:gd name="T122" fmla="*/ 4396 w 2782"/>
              <a:gd name="T123" fmla="*/ 0 h 363"/>
              <a:gd name="T124" fmla="*/ 0 w 2782"/>
              <a:gd name="T125" fmla="*/ 1587 h 3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782" h="363">
                <a:moveTo>
                  <a:pt x="2781" y="362"/>
                </a:moveTo>
                <a:lnTo>
                  <a:pt x="2621" y="319"/>
                </a:lnTo>
                <a:lnTo>
                  <a:pt x="2541" y="298"/>
                </a:lnTo>
                <a:lnTo>
                  <a:pt x="2461" y="278"/>
                </a:lnTo>
                <a:lnTo>
                  <a:pt x="2381" y="259"/>
                </a:lnTo>
                <a:lnTo>
                  <a:pt x="2300" y="240"/>
                </a:lnTo>
                <a:lnTo>
                  <a:pt x="2219" y="222"/>
                </a:lnTo>
                <a:lnTo>
                  <a:pt x="2138" y="205"/>
                </a:lnTo>
                <a:lnTo>
                  <a:pt x="2057" y="189"/>
                </a:lnTo>
                <a:lnTo>
                  <a:pt x="1975" y="173"/>
                </a:lnTo>
                <a:lnTo>
                  <a:pt x="1893" y="158"/>
                </a:lnTo>
                <a:lnTo>
                  <a:pt x="1811" y="143"/>
                </a:lnTo>
                <a:lnTo>
                  <a:pt x="1729" y="129"/>
                </a:lnTo>
                <a:lnTo>
                  <a:pt x="1646" y="116"/>
                </a:lnTo>
                <a:lnTo>
                  <a:pt x="1563" y="104"/>
                </a:lnTo>
                <a:lnTo>
                  <a:pt x="1480" y="92"/>
                </a:lnTo>
                <a:lnTo>
                  <a:pt x="1397" y="81"/>
                </a:lnTo>
                <a:lnTo>
                  <a:pt x="1313" y="70"/>
                </a:lnTo>
                <a:lnTo>
                  <a:pt x="1230" y="61"/>
                </a:lnTo>
                <a:lnTo>
                  <a:pt x="1146" y="52"/>
                </a:lnTo>
                <a:lnTo>
                  <a:pt x="1062" y="44"/>
                </a:lnTo>
                <a:lnTo>
                  <a:pt x="977" y="36"/>
                </a:lnTo>
                <a:lnTo>
                  <a:pt x="893" y="29"/>
                </a:lnTo>
                <a:lnTo>
                  <a:pt x="808" y="23"/>
                </a:lnTo>
                <a:lnTo>
                  <a:pt x="723" y="18"/>
                </a:lnTo>
                <a:lnTo>
                  <a:pt x="638" y="13"/>
                </a:lnTo>
                <a:lnTo>
                  <a:pt x="553" y="9"/>
                </a:lnTo>
                <a:lnTo>
                  <a:pt x="467" y="6"/>
                </a:lnTo>
                <a:lnTo>
                  <a:pt x="382" y="3"/>
                </a:lnTo>
                <a:lnTo>
                  <a:pt x="296" y="1"/>
                </a:lnTo>
                <a:lnTo>
                  <a:pt x="210" y="0"/>
                </a:lnTo>
                <a:lnTo>
                  <a:pt x="124" y="0"/>
                </a:lnTo>
                <a:lnTo>
                  <a:pt x="116" y="0"/>
                </a:lnTo>
                <a:lnTo>
                  <a:pt x="112" y="0"/>
                </a:lnTo>
                <a:lnTo>
                  <a:pt x="108" y="0"/>
                </a:lnTo>
                <a:lnTo>
                  <a:pt x="104" y="0"/>
                </a:lnTo>
                <a:lnTo>
                  <a:pt x="100" y="0"/>
                </a:lnTo>
                <a:lnTo>
                  <a:pt x="96" y="0"/>
                </a:lnTo>
                <a:lnTo>
                  <a:pt x="93" y="0"/>
                </a:lnTo>
                <a:lnTo>
                  <a:pt x="89" y="0"/>
                </a:lnTo>
                <a:lnTo>
                  <a:pt x="85" y="0"/>
                </a:lnTo>
                <a:lnTo>
                  <a:pt x="81" y="0"/>
                </a:lnTo>
                <a:lnTo>
                  <a:pt x="77" y="0"/>
                </a:lnTo>
                <a:lnTo>
                  <a:pt x="73" y="0"/>
                </a:lnTo>
                <a:lnTo>
                  <a:pt x="69" y="0"/>
                </a:lnTo>
                <a:lnTo>
                  <a:pt x="65" y="0"/>
                </a:lnTo>
                <a:lnTo>
                  <a:pt x="61" y="0"/>
                </a:lnTo>
                <a:lnTo>
                  <a:pt x="57" y="0"/>
                </a:lnTo>
                <a:lnTo>
                  <a:pt x="54" y="0"/>
                </a:lnTo>
                <a:lnTo>
                  <a:pt x="50" y="0"/>
                </a:lnTo>
                <a:lnTo>
                  <a:pt x="46" y="0"/>
                </a:lnTo>
                <a:lnTo>
                  <a:pt x="42" y="0"/>
                </a:lnTo>
                <a:lnTo>
                  <a:pt x="38" y="0"/>
                </a:lnTo>
                <a:lnTo>
                  <a:pt x="34" y="0"/>
                </a:lnTo>
                <a:lnTo>
                  <a:pt x="31" y="0"/>
                </a:lnTo>
                <a:lnTo>
                  <a:pt x="27" y="0"/>
                </a:lnTo>
                <a:lnTo>
                  <a:pt x="23" y="0"/>
                </a:lnTo>
                <a:lnTo>
                  <a:pt x="19" y="0"/>
                </a:lnTo>
                <a:lnTo>
                  <a:pt x="15" y="0"/>
                </a:lnTo>
                <a:lnTo>
                  <a:pt x="11" y="0"/>
                </a:lnTo>
                <a:lnTo>
                  <a:pt x="7" y="0"/>
                </a:ln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5588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32" name="Freeform 64"/>
          <p:cNvSpPr>
            <a:spLocks/>
          </p:cNvSpPr>
          <p:nvPr/>
        </p:nvSpPr>
        <p:spPr bwMode="auto">
          <a:xfrm>
            <a:off x="4114800" y="4421188"/>
            <a:ext cx="3346450" cy="681037"/>
          </a:xfrm>
          <a:custGeom>
            <a:avLst/>
            <a:gdLst>
              <a:gd name="T0" fmla="*/ 3344984 w 2283"/>
              <a:gd name="T1" fmla="*/ 0 h 429"/>
              <a:gd name="T2" fmla="*/ 3186676 w 2283"/>
              <a:gd name="T3" fmla="*/ 79375 h 429"/>
              <a:gd name="T4" fmla="*/ 3106057 w 2283"/>
              <a:gd name="T5" fmla="*/ 117475 h 429"/>
              <a:gd name="T6" fmla="*/ 3025437 w 2283"/>
              <a:gd name="T7" fmla="*/ 153987 h 429"/>
              <a:gd name="T8" fmla="*/ 2944817 w 2283"/>
              <a:gd name="T9" fmla="*/ 190500 h 429"/>
              <a:gd name="T10" fmla="*/ 2862732 w 2283"/>
              <a:gd name="T11" fmla="*/ 225425 h 429"/>
              <a:gd name="T12" fmla="*/ 2780646 w 2283"/>
              <a:gd name="T13" fmla="*/ 257175 h 429"/>
              <a:gd name="T14" fmla="*/ 2697095 w 2283"/>
              <a:gd name="T15" fmla="*/ 290512 h 429"/>
              <a:gd name="T16" fmla="*/ 2613544 w 2283"/>
              <a:gd name="T17" fmla="*/ 320675 h 429"/>
              <a:gd name="T18" fmla="*/ 2529992 w 2283"/>
              <a:gd name="T19" fmla="*/ 350837 h 429"/>
              <a:gd name="T20" fmla="*/ 2444975 w 2283"/>
              <a:gd name="T21" fmla="*/ 379412 h 429"/>
              <a:gd name="T22" fmla="*/ 2359958 w 2283"/>
              <a:gd name="T23" fmla="*/ 406400 h 429"/>
              <a:gd name="T24" fmla="*/ 2274941 w 2283"/>
              <a:gd name="T25" fmla="*/ 433387 h 429"/>
              <a:gd name="T26" fmla="*/ 2188458 w 2283"/>
              <a:gd name="T27" fmla="*/ 457200 h 429"/>
              <a:gd name="T28" fmla="*/ 2101975 w 2283"/>
              <a:gd name="T29" fmla="*/ 481012 h 429"/>
              <a:gd name="T30" fmla="*/ 2015492 w 2283"/>
              <a:gd name="T31" fmla="*/ 503237 h 429"/>
              <a:gd name="T32" fmla="*/ 1927543 w 2283"/>
              <a:gd name="T33" fmla="*/ 523875 h 429"/>
              <a:gd name="T34" fmla="*/ 1839595 w 2283"/>
              <a:gd name="T35" fmla="*/ 544512 h 429"/>
              <a:gd name="T36" fmla="*/ 1751646 w 2283"/>
              <a:gd name="T37" fmla="*/ 561975 h 429"/>
              <a:gd name="T38" fmla="*/ 1663697 w 2283"/>
              <a:gd name="T39" fmla="*/ 579437 h 429"/>
              <a:gd name="T40" fmla="*/ 1574283 w 2283"/>
              <a:gd name="T41" fmla="*/ 595312 h 429"/>
              <a:gd name="T42" fmla="*/ 1484868 w 2283"/>
              <a:gd name="T43" fmla="*/ 609600 h 429"/>
              <a:gd name="T44" fmla="*/ 1395454 w 2283"/>
              <a:gd name="T45" fmla="*/ 622300 h 429"/>
              <a:gd name="T46" fmla="*/ 1304573 w 2283"/>
              <a:gd name="T47" fmla="*/ 635000 h 429"/>
              <a:gd name="T48" fmla="*/ 1215159 w 2283"/>
              <a:gd name="T49" fmla="*/ 644525 h 429"/>
              <a:gd name="T50" fmla="*/ 1122812 w 2283"/>
              <a:gd name="T51" fmla="*/ 654050 h 429"/>
              <a:gd name="T52" fmla="*/ 1031932 w 2283"/>
              <a:gd name="T53" fmla="*/ 661987 h 429"/>
              <a:gd name="T54" fmla="*/ 939586 w 2283"/>
              <a:gd name="T55" fmla="*/ 668337 h 429"/>
              <a:gd name="T56" fmla="*/ 848705 w 2283"/>
              <a:gd name="T57" fmla="*/ 673100 h 429"/>
              <a:gd name="T58" fmla="*/ 756359 w 2283"/>
              <a:gd name="T59" fmla="*/ 676275 h 429"/>
              <a:gd name="T60" fmla="*/ 664013 w 2283"/>
              <a:gd name="T61" fmla="*/ 679450 h 429"/>
              <a:gd name="T62" fmla="*/ 570201 w 2283"/>
              <a:gd name="T63" fmla="*/ 679450 h 429"/>
              <a:gd name="T64" fmla="*/ 535022 w 2283"/>
              <a:gd name="T65" fmla="*/ 679450 h 429"/>
              <a:gd name="T66" fmla="*/ 515966 w 2283"/>
              <a:gd name="T67" fmla="*/ 679450 h 429"/>
              <a:gd name="T68" fmla="*/ 498376 w 2283"/>
              <a:gd name="T69" fmla="*/ 679450 h 429"/>
              <a:gd name="T70" fmla="*/ 480787 w 2283"/>
              <a:gd name="T71" fmla="*/ 679450 h 429"/>
              <a:gd name="T72" fmla="*/ 461731 w 2283"/>
              <a:gd name="T73" fmla="*/ 679450 h 429"/>
              <a:gd name="T74" fmla="*/ 444141 w 2283"/>
              <a:gd name="T75" fmla="*/ 677862 h 429"/>
              <a:gd name="T76" fmla="*/ 426551 w 2283"/>
              <a:gd name="T77" fmla="*/ 677862 h 429"/>
              <a:gd name="T78" fmla="*/ 408962 w 2283"/>
              <a:gd name="T79" fmla="*/ 677862 h 429"/>
              <a:gd name="T80" fmla="*/ 391372 w 2283"/>
              <a:gd name="T81" fmla="*/ 676275 h 429"/>
              <a:gd name="T82" fmla="*/ 373782 w 2283"/>
              <a:gd name="T83" fmla="*/ 676275 h 429"/>
              <a:gd name="T84" fmla="*/ 354727 w 2283"/>
              <a:gd name="T85" fmla="*/ 676275 h 429"/>
              <a:gd name="T86" fmla="*/ 337137 w 2283"/>
              <a:gd name="T87" fmla="*/ 674687 h 429"/>
              <a:gd name="T88" fmla="*/ 319547 w 2283"/>
              <a:gd name="T89" fmla="*/ 674687 h 429"/>
              <a:gd name="T90" fmla="*/ 301957 w 2283"/>
              <a:gd name="T91" fmla="*/ 673100 h 429"/>
              <a:gd name="T92" fmla="*/ 282902 w 2283"/>
              <a:gd name="T93" fmla="*/ 673100 h 429"/>
              <a:gd name="T94" fmla="*/ 265312 w 2283"/>
              <a:gd name="T95" fmla="*/ 671512 h 429"/>
              <a:gd name="T96" fmla="*/ 247722 w 2283"/>
              <a:gd name="T97" fmla="*/ 671512 h 429"/>
              <a:gd name="T98" fmla="*/ 230133 w 2283"/>
              <a:gd name="T99" fmla="*/ 669925 h 429"/>
              <a:gd name="T100" fmla="*/ 212543 w 2283"/>
              <a:gd name="T101" fmla="*/ 669925 h 429"/>
              <a:gd name="T102" fmla="*/ 194953 w 2283"/>
              <a:gd name="T103" fmla="*/ 668337 h 429"/>
              <a:gd name="T104" fmla="*/ 177363 w 2283"/>
              <a:gd name="T105" fmla="*/ 666750 h 429"/>
              <a:gd name="T106" fmla="*/ 159774 w 2283"/>
              <a:gd name="T107" fmla="*/ 665162 h 429"/>
              <a:gd name="T108" fmla="*/ 142184 w 2283"/>
              <a:gd name="T109" fmla="*/ 663575 h 429"/>
              <a:gd name="T110" fmla="*/ 124594 w 2283"/>
              <a:gd name="T111" fmla="*/ 663575 h 429"/>
              <a:gd name="T112" fmla="*/ 105539 w 2283"/>
              <a:gd name="T113" fmla="*/ 661987 h 429"/>
              <a:gd name="T114" fmla="*/ 87949 w 2283"/>
              <a:gd name="T115" fmla="*/ 660400 h 429"/>
              <a:gd name="T116" fmla="*/ 70359 w 2283"/>
              <a:gd name="T117" fmla="*/ 658812 h 429"/>
              <a:gd name="T118" fmla="*/ 52769 w 2283"/>
              <a:gd name="T119" fmla="*/ 657225 h 429"/>
              <a:gd name="T120" fmla="*/ 35180 w 2283"/>
              <a:gd name="T121" fmla="*/ 655637 h 429"/>
              <a:gd name="T122" fmla="*/ 17590 w 2283"/>
              <a:gd name="T123" fmla="*/ 654050 h 429"/>
              <a:gd name="T124" fmla="*/ 0 w 2283"/>
              <a:gd name="T125" fmla="*/ 652462 h 42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83" h="429">
                <a:moveTo>
                  <a:pt x="2282" y="0"/>
                </a:moveTo>
                <a:lnTo>
                  <a:pt x="2174" y="50"/>
                </a:lnTo>
                <a:lnTo>
                  <a:pt x="2119" y="74"/>
                </a:lnTo>
                <a:lnTo>
                  <a:pt x="2064" y="97"/>
                </a:lnTo>
                <a:lnTo>
                  <a:pt x="2009" y="120"/>
                </a:lnTo>
                <a:lnTo>
                  <a:pt x="1953" y="142"/>
                </a:lnTo>
                <a:lnTo>
                  <a:pt x="1897" y="162"/>
                </a:lnTo>
                <a:lnTo>
                  <a:pt x="1840" y="183"/>
                </a:lnTo>
                <a:lnTo>
                  <a:pt x="1783" y="202"/>
                </a:lnTo>
                <a:lnTo>
                  <a:pt x="1726" y="221"/>
                </a:lnTo>
                <a:lnTo>
                  <a:pt x="1668" y="239"/>
                </a:lnTo>
                <a:lnTo>
                  <a:pt x="1610" y="256"/>
                </a:lnTo>
                <a:lnTo>
                  <a:pt x="1552" y="273"/>
                </a:lnTo>
                <a:lnTo>
                  <a:pt x="1493" y="288"/>
                </a:lnTo>
                <a:lnTo>
                  <a:pt x="1434" y="303"/>
                </a:lnTo>
                <a:lnTo>
                  <a:pt x="1375" y="317"/>
                </a:lnTo>
                <a:lnTo>
                  <a:pt x="1315" y="330"/>
                </a:lnTo>
                <a:lnTo>
                  <a:pt x="1255" y="343"/>
                </a:lnTo>
                <a:lnTo>
                  <a:pt x="1195" y="354"/>
                </a:lnTo>
                <a:lnTo>
                  <a:pt x="1135" y="365"/>
                </a:lnTo>
                <a:lnTo>
                  <a:pt x="1074" y="375"/>
                </a:lnTo>
                <a:lnTo>
                  <a:pt x="1013" y="384"/>
                </a:lnTo>
                <a:lnTo>
                  <a:pt x="952" y="392"/>
                </a:lnTo>
                <a:lnTo>
                  <a:pt x="890" y="400"/>
                </a:lnTo>
                <a:lnTo>
                  <a:pt x="829" y="406"/>
                </a:lnTo>
                <a:lnTo>
                  <a:pt x="766" y="412"/>
                </a:lnTo>
                <a:lnTo>
                  <a:pt x="704" y="417"/>
                </a:lnTo>
                <a:lnTo>
                  <a:pt x="641" y="421"/>
                </a:lnTo>
                <a:lnTo>
                  <a:pt x="579" y="424"/>
                </a:lnTo>
                <a:lnTo>
                  <a:pt x="516" y="426"/>
                </a:lnTo>
                <a:lnTo>
                  <a:pt x="453" y="428"/>
                </a:lnTo>
                <a:lnTo>
                  <a:pt x="389" y="428"/>
                </a:lnTo>
                <a:lnTo>
                  <a:pt x="365" y="428"/>
                </a:lnTo>
                <a:lnTo>
                  <a:pt x="352" y="428"/>
                </a:lnTo>
                <a:lnTo>
                  <a:pt x="340" y="428"/>
                </a:lnTo>
                <a:lnTo>
                  <a:pt x="328" y="428"/>
                </a:lnTo>
                <a:lnTo>
                  <a:pt x="315" y="428"/>
                </a:lnTo>
                <a:lnTo>
                  <a:pt x="303" y="427"/>
                </a:lnTo>
                <a:lnTo>
                  <a:pt x="291" y="427"/>
                </a:lnTo>
                <a:lnTo>
                  <a:pt x="279" y="427"/>
                </a:lnTo>
                <a:lnTo>
                  <a:pt x="267" y="426"/>
                </a:lnTo>
                <a:lnTo>
                  <a:pt x="255" y="426"/>
                </a:lnTo>
                <a:lnTo>
                  <a:pt x="242" y="426"/>
                </a:lnTo>
                <a:lnTo>
                  <a:pt x="230" y="425"/>
                </a:lnTo>
                <a:lnTo>
                  <a:pt x="218" y="425"/>
                </a:lnTo>
                <a:lnTo>
                  <a:pt x="206" y="424"/>
                </a:lnTo>
                <a:lnTo>
                  <a:pt x="193" y="424"/>
                </a:lnTo>
                <a:lnTo>
                  <a:pt x="181" y="423"/>
                </a:lnTo>
                <a:lnTo>
                  <a:pt x="169" y="423"/>
                </a:lnTo>
                <a:lnTo>
                  <a:pt x="157" y="422"/>
                </a:lnTo>
                <a:lnTo>
                  <a:pt x="145" y="422"/>
                </a:lnTo>
                <a:lnTo>
                  <a:pt x="133" y="421"/>
                </a:lnTo>
                <a:lnTo>
                  <a:pt x="121" y="420"/>
                </a:lnTo>
                <a:lnTo>
                  <a:pt x="109" y="419"/>
                </a:lnTo>
                <a:lnTo>
                  <a:pt x="97" y="418"/>
                </a:lnTo>
                <a:lnTo>
                  <a:pt x="85" y="418"/>
                </a:lnTo>
                <a:lnTo>
                  <a:pt x="72" y="417"/>
                </a:lnTo>
                <a:lnTo>
                  <a:pt x="60" y="416"/>
                </a:lnTo>
                <a:lnTo>
                  <a:pt x="48" y="415"/>
                </a:lnTo>
                <a:lnTo>
                  <a:pt x="36" y="414"/>
                </a:lnTo>
                <a:lnTo>
                  <a:pt x="24" y="413"/>
                </a:lnTo>
                <a:lnTo>
                  <a:pt x="12" y="412"/>
                </a:lnTo>
                <a:lnTo>
                  <a:pt x="0" y="411"/>
                </a:lnTo>
              </a:path>
            </a:pathLst>
          </a:custGeom>
          <a:noFill/>
          <a:ln w="5905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33" name="Freeform 65"/>
          <p:cNvSpPr>
            <a:spLocks/>
          </p:cNvSpPr>
          <p:nvPr/>
        </p:nvSpPr>
        <p:spPr bwMode="auto">
          <a:xfrm>
            <a:off x="7488238" y="4221163"/>
            <a:ext cx="1587" cy="484187"/>
          </a:xfrm>
          <a:custGeom>
            <a:avLst/>
            <a:gdLst>
              <a:gd name="T0" fmla="*/ 0 w 1"/>
              <a:gd name="T1" fmla="*/ 482600 h 305"/>
              <a:gd name="T2" fmla="*/ 0 w 1"/>
              <a:gd name="T3" fmla="*/ 0 h 305"/>
              <a:gd name="T4" fmla="*/ 0 w 1"/>
              <a:gd name="T5" fmla="*/ 0 h 3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" h="305">
                <a:moveTo>
                  <a:pt x="0" y="304"/>
                </a:move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34" name="Freeform 66"/>
          <p:cNvSpPr>
            <a:spLocks/>
          </p:cNvSpPr>
          <p:nvPr/>
        </p:nvSpPr>
        <p:spPr bwMode="auto">
          <a:xfrm>
            <a:off x="7667625" y="4652963"/>
            <a:ext cx="666750" cy="911225"/>
          </a:xfrm>
          <a:custGeom>
            <a:avLst/>
            <a:gdLst>
              <a:gd name="T0" fmla="*/ 664474 w 293"/>
              <a:gd name="T1" fmla="*/ 909177 h 445"/>
              <a:gd name="T2" fmla="*/ 653096 w 293"/>
              <a:gd name="T3" fmla="*/ 835460 h 445"/>
              <a:gd name="T4" fmla="*/ 643994 w 293"/>
              <a:gd name="T5" fmla="*/ 800649 h 445"/>
              <a:gd name="T6" fmla="*/ 634892 w 293"/>
              <a:gd name="T7" fmla="*/ 765839 h 445"/>
              <a:gd name="T8" fmla="*/ 625789 w 293"/>
              <a:gd name="T9" fmla="*/ 731028 h 445"/>
              <a:gd name="T10" fmla="*/ 614411 w 293"/>
              <a:gd name="T11" fmla="*/ 696217 h 445"/>
              <a:gd name="T12" fmla="*/ 603033 w 293"/>
              <a:gd name="T13" fmla="*/ 661406 h 445"/>
              <a:gd name="T14" fmla="*/ 589380 w 293"/>
              <a:gd name="T15" fmla="*/ 628643 h 445"/>
              <a:gd name="T16" fmla="*/ 575726 w 293"/>
              <a:gd name="T17" fmla="*/ 595880 h 445"/>
              <a:gd name="T18" fmla="*/ 559797 w 293"/>
              <a:gd name="T19" fmla="*/ 563117 h 445"/>
              <a:gd name="T20" fmla="*/ 543868 w 293"/>
              <a:gd name="T21" fmla="*/ 530353 h 445"/>
              <a:gd name="T22" fmla="*/ 525663 w 293"/>
              <a:gd name="T23" fmla="*/ 499638 h 445"/>
              <a:gd name="T24" fmla="*/ 507458 w 293"/>
              <a:gd name="T25" fmla="*/ 468923 h 445"/>
              <a:gd name="T26" fmla="*/ 489253 w 293"/>
              <a:gd name="T27" fmla="*/ 438207 h 445"/>
              <a:gd name="T28" fmla="*/ 468773 w 293"/>
              <a:gd name="T29" fmla="*/ 407492 h 445"/>
              <a:gd name="T30" fmla="*/ 448293 w 293"/>
              <a:gd name="T31" fmla="*/ 378824 h 445"/>
              <a:gd name="T32" fmla="*/ 425537 w 293"/>
              <a:gd name="T33" fmla="*/ 350156 h 445"/>
              <a:gd name="T34" fmla="*/ 402781 w 293"/>
              <a:gd name="T35" fmla="*/ 321488 h 445"/>
              <a:gd name="T36" fmla="*/ 377749 w 293"/>
              <a:gd name="T37" fmla="*/ 294868 h 445"/>
              <a:gd name="T38" fmla="*/ 354993 w 293"/>
              <a:gd name="T39" fmla="*/ 268248 h 445"/>
              <a:gd name="T40" fmla="*/ 329962 w 293"/>
              <a:gd name="T41" fmla="*/ 241628 h 445"/>
              <a:gd name="T42" fmla="*/ 302654 w 293"/>
              <a:gd name="T43" fmla="*/ 215008 h 445"/>
              <a:gd name="T44" fmla="*/ 275347 w 293"/>
              <a:gd name="T45" fmla="*/ 190436 h 445"/>
              <a:gd name="T46" fmla="*/ 248040 w 293"/>
              <a:gd name="T47" fmla="*/ 165863 h 445"/>
              <a:gd name="T48" fmla="*/ 218457 w 293"/>
              <a:gd name="T49" fmla="*/ 143339 h 445"/>
              <a:gd name="T50" fmla="*/ 188875 w 293"/>
              <a:gd name="T51" fmla="*/ 120814 h 445"/>
              <a:gd name="T52" fmla="*/ 159292 w 293"/>
              <a:gd name="T53" fmla="*/ 98289 h 445"/>
              <a:gd name="T54" fmla="*/ 129709 w 293"/>
              <a:gd name="T55" fmla="*/ 75765 h 445"/>
              <a:gd name="T56" fmla="*/ 97851 w 293"/>
              <a:gd name="T57" fmla="*/ 55288 h 445"/>
              <a:gd name="T58" fmla="*/ 65992 w 293"/>
              <a:gd name="T59" fmla="*/ 36859 h 445"/>
              <a:gd name="T60" fmla="*/ 34134 w 293"/>
              <a:gd name="T61" fmla="*/ 18429 h 445"/>
              <a:gd name="T62" fmla="*/ 0 w 293"/>
              <a:gd name="T63" fmla="*/ 0 h 4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93" h="445">
                <a:moveTo>
                  <a:pt x="292" y="444"/>
                </a:moveTo>
                <a:lnTo>
                  <a:pt x="287" y="408"/>
                </a:lnTo>
                <a:lnTo>
                  <a:pt x="283" y="391"/>
                </a:lnTo>
                <a:lnTo>
                  <a:pt x="279" y="374"/>
                </a:lnTo>
                <a:lnTo>
                  <a:pt x="275" y="357"/>
                </a:lnTo>
                <a:lnTo>
                  <a:pt x="270" y="340"/>
                </a:lnTo>
                <a:lnTo>
                  <a:pt x="265" y="323"/>
                </a:lnTo>
                <a:lnTo>
                  <a:pt x="259" y="307"/>
                </a:lnTo>
                <a:lnTo>
                  <a:pt x="253" y="291"/>
                </a:lnTo>
                <a:lnTo>
                  <a:pt x="246" y="275"/>
                </a:lnTo>
                <a:lnTo>
                  <a:pt x="239" y="259"/>
                </a:lnTo>
                <a:lnTo>
                  <a:pt x="231" y="244"/>
                </a:lnTo>
                <a:lnTo>
                  <a:pt x="223" y="229"/>
                </a:lnTo>
                <a:lnTo>
                  <a:pt x="215" y="214"/>
                </a:lnTo>
                <a:lnTo>
                  <a:pt x="206" y="199"/>
                </a:lnTo>
                <a:lnTo>
                  <a:pt x="197" y="185"/>
                </a:lnTo>
                <a:lnTo>
                  <a:pt x="187" y="171"/>
                </a:lnTo>
                <a:lnTo>
                  <a:pt x="177" y="157"/>
                </a:lnTo>
                <a:lnTo>
                  <a:pt x="166" y="144"/>
                </a:lnTo>
                <a:lnTo>
                  <a:pt x="156" y="131"/>
                </a:lnTo>
                <a:lnTo>
                  <a:pt x="145" y="118"/>
                </a:lnTo>
                <a:lnTo>
                  <a:pt x="133" y="105"/>
                </a:lnTo>
                <a:lnTo>
                  <a:pt x="121" y="93"/>
                </a:lnTo>
                <a:lnTo>
                  <a:pt x="109" y="81"/>
                </a:lnTo>
                <a:lnTo>
                  <a:pt x="96" y="70"/>
                </a:lnTo>
                <a:lnTo>
                  <a:pt x="83" y="59"/>
                </a:lnTo>
                <a:lnTo>
                  <a:pt x="70" y="48"/>
                </a:lnTo>
                <a:lnTo>
                  <a:pt x="57" y="37"/>
                </a:lnTo>
                <a:lnTo>
                  <a:pt x="43" y="27"/>
                </a:lnTo>
                <a:lnTo>
                  <a:pt x="29" y="18"/>
                </a:lnTo>
                <a:lnTo>
                  <a:pt x="15" y="9"/>
                </a:lnTo>
                <a:lnTo>
                  <a:pt x="0" y="0"/>
                </a:lnTo>
              </a:path>
            </a:pathLst>
          </a:custGeom>
          <a:noFill/>
          <a:ln w="5270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7643813" y="1490663"/>
            <a:ext cx="927100" cy="441325"/>
            <a:chOff x="5078" y="674"/>
            <a:chExt cx="634" cy="278"/>
          </a:xfrm>
        </p:grpSpPr>
        <p:sp>
          <p:nvSpPr>
            <p:cNvPr id="20564" name="Text Box 68"/>
            <p:cNvSpPr txBox="1">
              <a:spLocks noChangeArrowheads="1"/>
            </p:cNvSpPr>
            <p:nvPr/>
          </p:nvSpPr>
          <p:spPr bwMode="auto">
            <a:xfrm rot="465000">
              <a:off x="5078" y="674"/>
              <a:ext cx="634" cy="278"/>
            </a:xfrm>
            <a:prstGeom prst="rect">
              <a:avLst/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85000"/>
                </a:lnSpc>
                <a:spcBef>
                  <a:spcPct val="30000"/>
                </a:spcBef>
                <a:buClrTx/>
                <a:buSzTx/>
                <a:buFontTx/>
                <a:buNone/>
              </a:pPr>
              <a:r>
                <a:rPr lang="da-DK" altLang="tr-TR" sz="2700" b="1">
                  <a:solidFill>
                    <a:schemeClr val="accent2"/>
                  </a:solidFill>
                </a:rPr>
                <a:t>TFPI</a:t>
              </a:r>
              <a:endParaRPr lang="da-DK" altLang="tr-TR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20565" name="Rectangle 69"/>
            <p:cNvSpPr>
              <a:spLocks noChangeArrowheads="1"/>
            </p:cNvSpPr>
            <p:nvPr/>
          </p:nvSpPr>
          <p:spPr bwMode="auto">
            <a:xfrm rot="465000" flipV="1">
              <a:off x="5090" y="690"/>
              <a:ext cx="550" cy="238"/>
            </a:xfrm>
            <a:prstGeom prst="rect">
              <a:avLst/>
            </a:prstGeom>
            <a:noFill/>
            <a:ln w="0">
              <a:solidFill>
                <a:srgbClr val="FFBFB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7800975" y="2447925"/>
            <a:ext cx="658813" cy="455613"/>
            <a:chOff x="5170" y="1259"/>
            <a:chExt cx="451" cy="287"/>
          </a:xfrm>
        </p:grpSpPr>
        <p:sp>
          <p:nvSpPr>
            <p:cNvPr id="20562" name="Text Box 71"/>
            <p:cNvSpPr txBox="1">
              <a:spLocks noChangeArrowheads="1"/>
            </p:cNvSpPr>
            <p:nvPr/>
          </p:nvSpPr>
          <p:spPr bwMode="auto">
            <a:xfrm>
              <a:off x="5170" y="1259"/>
              <a:ext cx="451" cy="28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85000"/>
                </a:lnSpc>
                <a:spcBef>
                  <a:spcPct val="30000"/>
                </a:spcBef>
                <a:buClrTx/>
                <a:buSzTx/>
                <a:buFontTx/>
                <a:buNone/>
              </a:pPr>
              <a:r>
                <a:rPr lang="da-DK" altLang="tr-TR" sz="2800" b="1"/>
                <a:t>AT</a:t>
              </a:r>
              <a:endParaRPr lang="da-DK" altLang="tr-TR">
                <a:latin typeface="Times New Roman" pitchFamily="18" charset="0"/>
              </a:endParaRPr>
            </a:p>
          </p:txBody>
        </p:sp>
        <p:sp>
          <p:nvSpPr>
            <p:cNvPr id="20563" name="Rectangle 72"/>
            <p:cNvSpPr>
              <a:spLocks noChangeArrowheads="1"/>
            </p:cNvSpPr>
            <p:nvPr/>
          </p:nvSpPr>
          <p:spPr bwMode="auto">
            <a:xfrm flipV="1">
              <a:off x="5181" y="1283"/>
              <a:ext cx="360" cy="239"/>
            </a:xfrm>
            <a:prstGeom prst="rect">
              <a:avLst/>
            </a:prstGeom>
            <a:noFill/>
            <a:ln w="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212041" name="Freeform 73"/>
          <p:cNvSpPr>
            <a:spLocks/>
          </p:cNvSpPr>
          <p:nvPr/>
        </p:nvSpPr>
        <p:spPr bwMode="auto">
          <a:xfrm>
            <a:off x="4794250" y="719138"/>
            <a:ext cx="2870200" cy="976312"/>
          </a:xfrm>
          <a:custGeom>
            <a:avLst/>
            <a:gdLst>
              <a:gd name="T0" fmla="*/ 2868734 w 1958"/>
              <a:gd name="T1" fmla="*/ 974725 h 615"/>
              <a:gd name="T2" fmla="*/ 2786645 w 1958"/>
              <a:gd name="T3" fmla="*/ 865187 h 615"/>
              <a:gd name="T4" fmla="*/ 2742668 w 1958"/>
              <a:gd name="T5" fmla="*/ 812800 h 615"/>
              <a:gd name="T6" fmla="*/ 2698692 w 1958"/>
              <a:gd name="T7" fmla="*/ 762000 h 615"/>
              <a:gd name="T8" fmla="*/ 2653249 w 1958"/>
              <a:gd name="T9" fmla="*/ 712787 h 615"/>
              <a:gd name="T10" fmla="*/ 2606341 w 1958"/>
              <a:gd name="T11" fmla="*/ 663575 h 615"/>
              <a:gd name="T12" fmla="*/ 2557967 w 1958"/>
              <a:gd name="T13" fmla="*/ 617537 h 615"/>
              <a:gd name="T14" fmla="*/ 2508127 w 1958"/>
              <a:gd name="T15" fmla="*/ 571500 h 615"/>
              <a:gd name="T16" fmla="*/ 2458287 w 1958"/>
              <a:gd name="T17" fmla="*/ 527050 h 615"/>
              <a:gd name="T18" fmla="*/ 2405515 w 1958"/>
              <a:gd name="T19" fmla="*/ 485775 h 615"/>
              <a:gd name="T20" fmla="*/ 2352743 w 1958"/>
              <a:gd name="T21" fmla="*/ 444500 h 615"/>
              <a:gd name="T22" fmla="*/ 2298505 w 1958"/>
              <a:gd name="T23" fmla="*/ 404812 h 615"/>
              <a:gd name="T24" fmla="*/ 2244268 w 1958"/>
              <a:gd name="T25" fmla="*/ 368300 h 615"/>
              <a:gd name="T26" fmla="*/ 2188564 w 1958"/>
              <a:gd name="T27" fmla="*/ 331787 h 615"/>
              <a:gd name="T28" fmla="*/ 2129929 w 1958"/>
              <a:gd name="T29" fmla="*/ 296862 h 615"/>
              <a:gd name="T30" fmla="*/ 2072759 w 1958"/>
              <a:gd name="T31" fmla="*/ 265112 h 615"/>
              <a:gd name="T32" fmla="*/ 2012658 w 1958"/>
              <a:gd name="T33" fmla="*/ 233362 h 615"/>
              <a:gd name="T34" fmla="*/ 1954023 w 1958"/>
              <a:gd name="T35" fmla="*/ 204787 h 615"/>
              <a:gd name="T36" fmla="*/ 1892456 w 1958"/>
              <a:gd name="T37" fmla="*/ 177800 h 615"/>
              <a:gd name="T38" fmla="*/ 1830889 w 1958"/>
              <a:gd name="T39" fmla="*/ 152400 h 615"/>
              <a:gd name="T40" fmla="*/ 1769321 w 1958"/>
              <a:gd name="T41" fmla="*/ 128587 h 615"/>
              <a:gd name="T42" fmla="*/ 1704823 w 1958"/>
              <a:gd name="T43" fmla="*/ 106362 h 615"/>
              <a:gd name="T44" fmla="*/ 1640324 w 1958"/>
              <a:gd name="T45" fmla="*/ 85725 h 615"/>
              <a:gd name="T46" fmla="*/ 1575825 w 1958"/>
              <a:gd name="T47" fmla="*/ 68262 h 615"/>
              <a:gd name="T48" fmla="*/ 1511326 w 1958"/>
              <a:gd name="T49" fmla="*/ 52387 h 615"/>
              <a:gd name="T50" fmla="*/ 1443895 w 1958"/>
              <a:gd name="T51" fmla="*/ 38100 h 615"/>
              <a:gd name="T52" fmla="*/ 1377931 w 1958"/>
              <a:gd name="T53" fmla="*/ 26987 h 615"/>
              <a:gd name="T54" fmla="*/ 1310500 w 1958"/>
              <a:gd name="T55" fmla="*/ 17462 h 615"/>
              <a:gd name="T56" fmla="*/ 1241603 w 1958"/>
              <a:gd name="T57" fmla="*/ 9525 h 615"/>
              <a:gd name="T58" fmla="*/ 1172707 w 1958"/>
              <a:gd name="T59" fmla="*/ 3175 h 615"/>
              <a:gd name="T60" fmla="*/ 1103810 w 1958"/>
              <a:gd name="T61" fmla="*/ 0 h 615"/>
              <a:gd name="T62" fmla="*/ 1034914 w 1958"/>
              <a:gd name="T63" fmla="*/ 0 h 615"/>
              <a:gd name="T64" fmla="*/ 964551 w 1958"/>
              <a:gd name="T65" fmla="*/ 0 h 615"/>
              <a:gd name="T66" fmla="*/ 930836 w 1958"/>
              <a:gd name="T67" fmla="*/ 1587 h 615"/>
              <a:gd name="T68" fmla="*/ 895655 w 1958"/>
              <a:gd name="T69" fmla="*/ 3175 h 615"/>
              <a:gd name="T70" fmla="*/ 861940 w 1958"/>
              <a:gd name="T71" fmla="*/ 6350 h 615"/>
              <a:gd name="T72" fmla="*/ 828224 w 1958"/>
              <a:gd name="T73" fmla="*/ 9525 h 615"/>
              <a:gd name="T74" fmla="*/ 793043 w 1958"/>
              <a:gd name="T75" fmla="*/ 12700 h 615"/>
              <a:gd name="T76" fmla="*/ 759328 w 1958"/>
              <a:gd name="T77" fmla="*/ 17462 h 615"/>
              <a:gd name="T78" fmla="*/ 725612 w 1958"/>
              <a:gd name="T79" fmla="*/ 22225 h 615"/>
              <a:gd name="T80" fmla="*/ 691897 w 1958"/>
              <a:gd name="T81" fmla="*/ 26987 h 615"/>
              <a:gd name="T82" fmla="*/ 658182 w 1958"/>
              <a:gd name="T83" fmla="*/ 31750 h 615"/>
              <a:gd name="T84" fmla="*/ 625932 w 1958"/>
              <a:gd name="T85" fmla="*/ 38100 h 615"/>
              <a:gd name="T86" fmla="*/ 592217 w 1958"/>
              <a:gd name="T87" fmla="*/ 44450 h 615"/>
              <a:gd name="T88" fmla="*/ 559968 w 1958"/>
              <a:gd name="T89" fmla="*/ 52387 h 615"/>
              <a:gd name="T90" fmla="*/ 526252 w 1958"/>
              <a:gd name="T91" fmla="*/ 60325 h 615"/>
              <a:gd name="T92" fmla="*/ 494003 w 1958"/>
              <a:gd name="T93" fmla="*/ 68262 h 615"/>
              <a:gd name="T94" fmla="*/ 461753 w 1958"/>
              <a:gd name="T95" fmla="*/ 76200 h 615"/>
              <a:gd name="T96" fmla="*/ 429504 w 1958"/>
              <a:gd name="T97" fmla="*/ 85725 h 615"/>
              <a:gd name="T98" fmla="*/ 397254 w 1958"/>
              <a:gd name="T99" fmla="*/ 95250 h 615"/>
              <a:gd name="T100" fmla="*/ 365005 w 1958"/>
              <a:gd name="T101" fmla="*/ 104775 h 615"/>
              <a:gd name="T102" fmla="*/ 334221 w 1958"/>
              <a:gd name="T103" fmla="*/ 115887 h 615"/>
              <a:gd name="T104" fmla="*/ 301972 w 1958"/>
              <a:gd name="T105" fmla="*/ 127000 h 615"/>
              <a:gd name="T106" fmla="*/ 271188 w 1958"/>
              <a:gd name="T107" fmla="*/ 139700 h 615"/>
              <a:gd name="T108" fmla="*/ 240405 w 1958"/>
              <a:gd name="T109" fmla="*/ 150812 h 615"/>
              <a:gd name="T110" fmla="*/ 209621 w 1958"/>
              <a:gd name="T111" fmla="*/ 163512 h 615"/>
              <a:gd name="T112" fmla="*/ 178838 w 1958"/>
              <a:gd name="T113" fmla="*/ 176212 h 615"/>
              <a:gd name="T114" fmla="*/ 148054 w 1958"/>
              <a:gd name="T115" fmla="*/ 188912 h 615"/>
              <a:gd name="T116" fmla="*/ 118737 w 1958"/>
              <a:gd name="T117" fmla="*/ 203200 h 615"/>
              <a:gd name="T118" fmla="*/ 87953 w 1958"/>
              <a:gd name="T119" fmla="*/ 217487 h 615"/>
              <a:gd name="T120" fmla="*/ 58635 w 1958"/>
              <a:gd name="T121" fmla="*/ 231775 h 615"/>
              <a:gd name="T122" fmla="*/ 27852 w 1958"/>
              <a:gd name="T123" fmla="*/ 247650 h 615"/>
              <a:gd name="T124" fmla="*/ 0 w 1958"/>
              <a:gd name="T125" fmla="*/ 263525 h 6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958" h="615">
                <a:moveTo>
                  <a:pt x="1957" y="614"/>
                </a:moveTo>
                <a:lnTo>
                  <a:pt x="1901" y="545"/>
                </a:lnTo>
                <a:lnTo>
                  <a:pt x="1871" y="512"/>
                </a:lnTo>
                <a:lnTo>
                  <a:pt x="1841" y="480"/>
                </a:lnTo>
                <a:lnTo>
                  <a:pt x="1810" y="449"/>
                </a:lnTo>
                <a:lnTo>
                  <a:pt x="1778" y="418"/>
                </a:lnTo>
                <a:lnTo>
                  <a:pt x="1745" y="389"/>
                </a:lnTo>
                <a:lnTo>
                  <a:pt x="1711" y="360"/>
                </a:lnTo>
                <a:lnTo>
                  <a:pt x="1677" y="332"/>
                </a:lnTo>
                <a:lnTo>
                  <a:pt x="1641" y="306"/>
                </a:lnTo>
                <a:lnTo>
                  <a:pt x="1605" y="280"/>
                </a:lnTo>
                <a:lnTo>
                  <a:pt x="1568" y="255"/>
                </a:lnTo>
                <a:lnTo>
                  <a:pt x="1531" y="232"/>
                </a:lnTo>
                <a:lnTo>
                  <a:pt x="1493" y="209"/>
                </a:lnTo>
                <a:lnTo>
                  <a:pt x="1453" y="187"/>
                </a:lnTo>
                <a:lnTo>
                  <a:pt x="1414" y="167"/>
                </a:lnTo>
                <a:lnTo>
                  <a:pt x="1373" y="147"/>
                </a:lnTo>
                <a:lnTo>
                  <a:pt x="1333" y="129"/>
                </a:lnTo>
                <a:lnTo>
                  <a:pt x="1291" y="112"/>
                </a:lnTo>
                <a:lnTo>
                  <a:pt x="1249" y="96"/>
                </a:lnTo>
                <a:lnTo>
                  <a:pt x="1207" y="81"/>
                </a:lnTo>
                <a:lnTo>
                  <a:pt x="1163" y="67"/>
                </a:lnTo>
                <a:lnTo>
                  <a:pt x="1119" y="54"/>
                </a:lnTo>
                <a:lnTo>
                  <a:pt x="1075" y="43"/>
                </a:lnTo>
                <a:lnTo>
                  <a:pt x="1031" y="33"/>
                </a:lnTo>
                <a:lnTo>
                  <a:pt x="985" y="24"/>
                </a:lnTo>
                <a:lnTo>
                  <a:pt x="940" y="17"/>
                </a:lnTo>
                <a:lnTo>
                  <a:pt x="894" y="11"/>
                </a:lnTo>
                <a:lnTo>
                  <a:pt x="847" y="6"/>
                </a:lnTo>
                <a:lnTo>
                  <a:pt x="800" y="2"/>
                </a:lnTo>
                <a:lnTo>
                  <a:pt x="753" y="0"/>
                </a:lnTo>
                <a:lnTo>
                  <a:pt x="706" y="0"/>
                </a:lnTo>
                <a:lnTo>
                  <a:pt x="658" y="0"/>
                </a:lnTo>
                <a:lnTo>
                  <a:pt x="635" y="1"/>
                </a:lnTo>
                <a:lnTo>
                  <a:pt x="611" y="2"/>
                </a:lnTo>
                <a:lnTo>
                  <a:pt x="588" y="4"/>
                </a:lnTo>
                <a:lnTo>
                  <a:pt x="565" y="6"/>
                </a:lnTo>
                <a:lnTo>
                  <a:pt x="541" y="8"/>
                </a:lnTo>
                <a:lnTo>
                  <a:pt x="518" y="11"/>
                </a:lnTo>
                <a:lnTo>
                  <a:pt x="495" y="14"/>
                </a:lnTo>
                <a:lnTo>
                  <a:pt x="472" y="17"/>
                </a:lnTo>
                <a:lnTo>
                  <a:pt x="449" y="20"/>
                </a:lnTo>
                <a:lnTo>
                  <a:pt x="427" y="24"/>
                </a:lnTo>
                <a:lnTo>
                  <a:pt x="404" y="28"/>
                </a:lnTo>
                <a:lnTo>
                  <a:pt x="382" y="33"/>
                </a:lnTo>
                <a:lnTo>
                  <a:pt x="359" y="38"/>
                </a:lnTo>
                <a:lnTo>
                  <a:pt x="337" y="43"/>
                </a:lnTo>
                <a:lnTo>
                  <a:pt x="315" y="48"/>
                </a:lnTo>
                <a:lnTo>
                  <a:pt x="293" y="54"/>
                </a:lnTo>
                <a:lnTo>
                  <a:pt x="271" y="60"/>
                </a:lnTo>
                <a:lnTo>
                  <a:pt x="249" y="66"/>
                </a:lnTo>
                <a:lnTo>
                  <a:pt x="228" y="73"/>
                </a:lnTo>
                <a:lnTo>
                  <a:pt x="206" y="80"/>
                </a:lnTo>
                <a:lnTo>
                  <a:pt x="185" y="88"/>
                </a:lnTo>
                <a:lnTo>
                  <a:pt x="164" y="95"/>
                </a:lnTo>
                <a:lnTo>
                  <a:pt x="143" y="103"/>
                </a:lnTo>
                <a:lnTo>
                  <a:pt x="122" y="111"/>
                </a:lnTo>
                <a:lnTo>
                  <a:pt x="101" y="119"/>
                </a:lnTo>
                <a:lnTo>
                  <a:pt x="81" y="128"/>
                </a:lnTo>
                <a:lnTo>
                  <a:pt x="60" y="137"/>
                </a:lnTo>
                <a:lnTo>
                  <a:pt x="40" y="146"/>
                </a:lnTo>
                <a:lnTo>
                  <a:pt x="19" y="156"/>
                </a:lnTo>
                <a:lnTo>
                  <a:pt x="0" y="166"/>
                </a:lnTo>
              </a:path>
            </a:pathLst>
          </a:custGeom>
          <a:noFill/>
          <a:ln w="67310" cap="flat">
            <a:solidFill>
              <a:srgbClr val="CC99FF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42" name="Oval 74"/>
          <p:cNvSpPr>
            <a:spLocks noChangeArrowheads="1"/>
          </p:cNvSpPr>
          <p:nvPr/>
        </p:nvSpPr>
        <p:spPr bwMode="auto">
          <a:xfrm flipV="1">
            <a:off x="4445000" y="1693863"/>
            <a:ext cx="950913" cy="514350"/>
          </a:xfrm>
          <a:prstGeom prst="ellipse">
            <a:avLst/>
          </a:prstGeom>
          <a:solidFill>
            <a:schemeClr val="folHlink">
              <a:alpha val="65881"/>
            </a:schemeClr>
          </a:solidFill>
          <a:ln w="57150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43" name="Oval 75"/>
          <p:cNvSpPr>
            <a:spLocks noChangeArrowheads="1"/>
          </p:cNvSpPr>
          <p:nvPr/>
        </p:nvSpPr>
        <p:spPr bwMode="auto">
          <a:xfrm flipV="1">
            <a:off x="1539875" y="2346325"/>
            <a:ext cx="841375" cy="474663"/>
          </a:xfrm>
          <a:prstGeom prst="ellipse">
            <a:avLst/>
          </a:prstGeom>
          <a:solidFill>
            <a:schemeClr val="folHlink">
              <a:alpha val="72940"/>
            </a:schemeClr>
          </a:solidFill>
          <a:ln w="57150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44" name="Oval 76"/>
          <p:cNvSpPr>
            <a:spLocks noChangeArrowheads="1"/>
          </p:cNvSpPr>
          <p:nvPr/>
        </p:nvSpPr>
        <p:spPr bwMode="auto">
          <a:xfrm flipV="1">
            <a:off x="4060825" y="2979738"/>
            <a:ext cx="876300" cy="473075"/>
          </a:xfrm>
          <a:prstGeom prst="ellipse">
            <a:avLst/>
          </a:prstGeom>
          <a:solidFill>
            <a:schemeClr val="folHlink">
              <a:alpha val="72940"/>
            </a:schemeClr>
          </a:solidFill>
          <a:ln w="57150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45" name="Oval 77"/>
          <p:cNvSpPr>
            <a:spLocks noChangeArrowheads="1"/>
          </p:cNvSpPr>
          <p:nvPr/>
        </p:nvSpPr>
        <p:spPr bwMode="auto">
          <a:xfrm flipV="1">
            <a:off x="4995863" y="4203700"/>
            <a:ext cx="876300" cy="474663"/>
          </a:xfrm>
          <a:prstGeom prst="ellipse">
            <a:avLst/>
          </a:prstGeom>
          <a:solidFill>
            <a:schemeClr val="hlink">
              <a:alpha val="52940"/>
            </a:schemeClr>
          </a:solidFill>
          <a:ln w="57150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46" name="Oval 78"/>
          <p:cNvSpPr>
            <a:spLocks noChangeArrowheads="1"/>
          </p:cNvSpPr>
          <p:nvPr/>
        </p:nvSpPr>
        <p:spPr bwMode="auto">
          <a:xfrm flipV="1">
            <a:off x="3660775" y="5468938"/>
            <a:ext cx="839788" cy="474662"/>
          </a:xfrm>
          <a:prstGeom prst="ellipse">
            <a:avLst/>
          </a:prstGeom>
          <a:solidFill>
            <a:schemeClr val="hlink">
              <a:alpha val="52940"/>
            </a:schemeClr>
          </a:solidFill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12047" name="Freeform 79"/>
          <p:cNvSpPr>
            <a:spLocks/>
          </p:cNvSpPr>
          <p:nvPr/>
        </p:nvSpPr>
        <p:spPr bwMode="auto">
          <a:xfrm>
            <a:off x="2433638" y="2563813"/>
            <a:ext cx="5375275" cy="119062"/>
          </a:xfrm>
          <a:custGeom>
            <a:avLst/>
            <a:gdLst>
              <a:gd name="T0" fmla="*/ 5373809 w 3667"/>
              <a:gd name="T1" fmla="*/ 117475 h 75"/>
              <a:gd name="T2" fmla="*/ 5359151 w 3667"/>
              <a:gd name="T3" fmla="*/ 117475 h 75"/>
              <a:gd name="T4" fmla="*/ 5340095 w 3667"/>
              <a:gd name="T5" fmla="*/ 117475 h 75"/>
              <a:gd name="T6" fmla="*/ 5313709 w 3667"/>
              <a:gd name="T7" fmla="*/ 117475 h 75"/>
              <a:gd name="T8" fmla="*/ 5279995 w 3667"/>
              <a:gd name="T9" fmla="*/ 115887 h 75"/>
              <a:gd name="T10" fmla="*/ 5241883 w 3667"/>
              <a:gd name="T11" fmla="*/ 114300 h 75"/>
              <a:gd name="T12" fmla="*/ 5194975 w 3667"/>
              <a:gd name="T13" fmla="*/ 114300 h 75"/>
              <a:gd name="T14" fmla="*/ 5143671 w 3667"/>
              <a:gd name="T15" fmla="*/ 112712 h 75"/>
              <a:gd name="T16" fmla="*/ 5085037 w 3667"/>
              <a:gd name="T17" fmla="*/ 111125 h 75"/>
              <a:gd name="T18" fmla="*/ 5022005 w 3667"/>
              <a:gd name="T19" fmla="*/ 111125 h 75"/>
              <a:gd name="T20" fmla="*/ 4951644 w 3667"/>
              <a:gd name="T21" fmla="*/ 107950 h 75"/>
              <a:gd name="T22" fmla="*/ 4878352 w 3667"/>
              <a:gd name="T23" fmla="*/ 107950 h 75"/>
              <a:gd name="T24" fmla="*/ 4799196 w 3667"/>
              <a:gd name="T25" fmla="*/ 104775 h 75"/>
              <a:gd name="T26" fmla="*/ 4714176 w 3667"/>
              <a:gd name="T27" fmla="*/ 103187 h 75"/>
              <a:gd name="T28" fmla="*/ 4626225 w 3667"/>
              <a:gd name="T29" fmla="*/ 101600 h 75"/>
              <a:gd name="T30" fmla="*/ 4533877 w 3667"/>
              <a:gd name="T31" fmla="*/ 100012 h 75"/>
              <a:gd name="T32" fmla="*/ 4438596 w 3667"/>
              <a:gd name="T33" fmla="*/ 98425 h 75"/>
              <a:gd name="T34" fmla="*/ 4337453 w 3667"/>
              <a:gd name="T35" fmla="*/ 95250 h 75"/>
              <a:gd name="T36" fmla="*/ 4233377 w 3667"/>
              <a:gd name="T37" fmla="*/ 92075 h 75"/>
              <a:gd name="T38" fmla="*/ 4127836 w 3667"/>
              <a:gd name="T39" fmla="*/ 90487 h 75"/>
              <a:gd name="T40" fmla="*/ 4017897 w 3667"/>
              <a:gd name="T41" fmla="*/ 88900 h 75"/>
              <a:gd name="T42" fmla="*/ 3905027 w 3667"/>
              <a:gd name="T43" fmla="*/ 85725 h 75"/>
              <a:gd name="T44" fmla="*/ 3790690 w 3667"/>
              <a:gd name="T45" fmla="*/ 82550 h 75"/>
              <a:gd name="T46" fmla="*/ 3673422 w 3667"/>
              <a:gd name="T47" fmla="*/ 80962 h 75"/>
              <a:gd name="T48" fmla="*/ 3554688 w 3667"/>
              <a:gd name="T49" fmla="*/ 77787 h 75"/>
              <a:gd name="T50" fmla="*/ 3433023 w 3667"/>
              <a:gd name="T51" fmla="*/ 76200 h 75"/>
              <a:gd name="T52" fmla="*/ 3311357 w 3667"/>
              <a:gd name="T53" fmla="*/ 73025 h 75"/>
              <a:gd name="T54" fmla="*/ 3188226 w 3667"/>
              <a:gd name="T55" fmla="*/ 69850 h 75"/>
              <a:gd name="T56" fmla="*/ 3063628 w 3667"/>
              <a:gd name="T57" fmla="*/ 66675 h 75"/>
              <a:gd name="T58" fmla="*/ 2939031 w 3667"/>
              <a:gd name="T59" fmla="*/ 63500 h 75"/>
              <a:gd name="T60" fmla="*/ 2812968 w 3667"/>
              <a:gd name="T61" fmla="*/ 61912 h 75"/>
              <a:gd name="T62" fmla="*/ 2686905 w 3667"/>
              <a:gd name="T63" fmla="*/ 58737 h 75"/>
              <a:gd name="T64" fmla="*/ 2434778 w 3667"/>
              <a:gd name="T65" fmla="*/ 53975 h 75"/>
              <a:gd name="T66" fmla="*/ 2310181 w 3667"/>
              <a:gd name="T67" fmla="*/ 50800 h 75"/>
              <a:gd name="T68" fmla="*/ 2185584 w 3667"/>
              <a:gd name="T69" fmla="*/ 47625 h 75"/>
              <a:gd name="T70" fmla="*/ 2062452 w 3667"/>
              <a:gd name="T71" fmla="*/ 44450 h 75"/>
              <a:gd name="T72" fmla="*/ 1940787 w 3667"/>
              <a:gd name="T73" fmla="*/ 42862 h 75"/>
              <a:gd name="T74" fmla="*/ 1819121 w 3667"/>
              <a:gd name="T75" fmla="*/ 39687 h 75"/>
              <a:gd name="T76" fmla="*/ 1700387 w 3667"/>
              <a:gd name="T77" fmla="*/ 38100 h 75"/>
              <a:gd name="T78" fmla="*/ 1583119 w 3667"/>
              <a:gd name="T79" fmla="*/ 34925 h 75"/>
              <a:gd name="T80" fmla="*/ 1468783 w 3667"/>
              <a:gd name="T81" fmla="*/ 31750 h 75"/>
              <a:gd name="T82" fmla="*/ 1355912 w 3667"/>
              <a:gd name="T83" fmla="*/ 30162 h 75"/>
              <a:gd name="T84" fmla="*/ 1245973 w 3667"/>
              <a:gd name="T85" fmla="*/ 26987 h 75"/>
              <a:gd name="T86" fmla="*/ 1140432 w 3667"/>
              <a:gd name="T87" fmla="*/ 25400 h 75"/>
              <a:gd name="T88" fmla="*/ 1036357 w 3667"/>
              <a:gd name="T89" fmla="*/ 22225 h 75"/>
              <a:gd name="T90" fmla="*/ 935213 w 3667"/>
              <a:gd name="T91" fmla="*/ 20637 h 75"/>
              <a:gd name="T92" fmla="*/ 839933 w 3667"/>
              <a:gd name="T93" fmla="*/ 19050 h 75"/>
              <a:gd name="T94" fmla="*/ 747584 w 3667"/>
              <a:gd name="T95" fmla="*/ 15875 h 75"/>
              <a:gd name="T96" fmla="*/ 659633 w 3667"/>
              <a:gd name="T97" fmla="*/ 14287 h 75"/>
              <a:gd name="T98" fmla="*/ 574614 w 3667"/>
              <a:gd name="T99" fmla="*/ 12700 h 75"/>
              <a:gd name="T100" fmla="*/ 495458 w 3667"/>
              <a:gd name="T101" fmla="*/ 11112 h 75"/>
              <a:gd name="T102" fmla="*/ 422165 w 3667"/>
              <a:gd name="T103" fmla="*/ 9525 h 75"/>
              <a:gd name="T104" fmla="*/ 351804 w 3667"/>
              <a:gd name="T105" fmla="*/ 7937 h 75"/>
              <a:gd name="T106" fmla="*/ 288773 w 3667"/>
              <a:gd name="T107" fmla="*/ 6350 h 75"/>
              <a:gd name="T108" fmla="*/ 230139 w 3667"/>
              <a:gd name="T109" fmla="*/ 4762 h 75"/>
              <a:gd name="T110" fmla="*/ 178834 w 3667"/>
              <a:gd name="T111" fmla="*/ 3175 h 75"/>
              <a:gd name="T112" fmla="*/ 131927 w 3667"/>
              <a:gd name="T113" fmla="*/ 3175 h 75"/>
              <a:gd name="T114" fmla="*/ 93814 w 3667"/>
              <a:gd name="T115" fmla="*/ 1587 h 75"/>
              <a:gd name="T116" fmla="*/ 60100 w 3667"/>
              <a:gd name="T117" fmla="*/ 1587 h 75"/>
              <a:gd name="T118" fmla="*/ 33715 w 3667"/>
              <a:gd name="T119" fmla="*/ 0 h 75"/>
              <a:gd name="T120" fmla="*/ 14659 w 3667"/>
              <a:gd name="T121" fmla="*/ 0 h 75"/>
              <a:gd name="T122" fmla="*/ 2932 w 3667"/>
              <a:gd name="T123" fmla="*/ 0 h 75"/>
              <a:gd name="T124" fmla="*/ 0 w 3667"/>
              <a:gd name="T125" fmla="*/ 0 h 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667" h="75">
                <a:moveTo>
                  <a:pt x="3666" y="74"/>
                </a:moveTo>
                <a:lnTo>
                  <a:pt x="3656" y="74"/>
                </a:lnTo>
                <a:lnTo>
                  <a:pt x="3643" y="74"/>
                </a:lnTo>
                <a:lnTo>
                  <a:pt x="3625" y="74"/>
                </a:lnTo>
                <a:lnTo>
                  <a:pt x="3602" y="73"/>
                </a:lnTo>
                <a:lnTo>
                  <a:pt x="3576" y="72"/>
                </a:lnTo>
                <a:lnTo>
                  <a:pt x="3544" y="72"/>
                </a:lnTo>
                <a:lnTo>
                  <a:pt x="3509" y="71"/>
                </a:lnTo>
                <a:lnTo>
                  <a:pt x="3469" y="70"/>
                </a:lnTo>
                <a:lnTo>
                  <a:pt x="3426" y="70"/>
                </a:lnTo>
                <a:lnTo>
                  <a:pt x="3378" y="68"/>
                </a:lnTo>
                <a:lnTo>
                  <a:pt x="3328" y="68"/>
                </a:lnTo>
                <a:lnTo>
                  <a:pt x="3274" y="66"/>
                </a:lnTo>
                <a:lnTo>
                  <a:pt x="3216" y="65"/>
                </a:lnTo>
                <a:lnTo>
                  <a:pt x="3156" y="64"/>
                </a:lnTo>
                <a:lnTo>
                  <a:pt x="3093" y="63"/>
                </a:lnTo>
                <a:lnTo>
                  <a:pt x="3028" y="62"/>
                </a:lnTo>
                <a:lnTo>
                  <a:pt x="2959" y="60"/>
                </a:lnTo>
                <a:lnTo>
                  <a:pt x="2888" y="58"/>
                </a:lnTo>
                <a:lnTo>
                  <a:pt x="2816" y="57"/>
                </a:lnTo>
                <a:lnTo>
                  <a:pt x="2741" y="56"/>
                </a:lnTo>
                <a:lnTo>
                  <a:pt x="2664" y="54"/>
                </a:lnTo>
                <a:lnTo>
                  <a:pt x="2586" y="52"/>
                </a:lnTo>
                <a:lnTo>
                  <a:pt x="2506" y="51"/>
                </a:lnTo>
                <a:lnTo>
                  <a:pt x="2425" y="49"/>
                </a:lnTo>
                <a:lnTo>
                  <a:pt x="2342" y="48"/>
                </a:lnTo>
                <a:lnTo>
                  <a:pt x="2259" y="46"/>
                </a:lnTo>
                <a:lnTo>
                  <a:pt x="2175" y="44"/>
                </a:lnTo>
                <a:lnTo>
                  <a:pt x="2090" y="42"/>
                </a:lnTo>
                <a:lnTo>
                  <a:pt x="2005" y="40"/>
                </a:lnTo>
                <a:lnTo>
                  <a:pt x="1919" y="39"/>
                </a:lnTo>
                <a:lnTo>
                  <a:pt x="1833" y="37"/>
                </a:lnTo>
                <a:lnTo>
                  <a:pt x="1661" y="34"/>
                </a:lnTo>
                <a:lnTo>
                  <a:pt x="1576" y="32"/>
                </a:lnTo>
                <a:lnTo>
                  <a:pt x="1491" y="30"/>
                </a:lnTo>
                <a:lnTo>
                  <a:pt x="1407" y="28"/>
                </a:lnTo>
                <a:lnTo>
                  <a:pt x="1324" y="27"/>
                </a:lnTo>
                <a:lnTo>
                  <a:pt x="1241" y="25"/>
                </a:lnTo>
                <a:lnTo>
                  <a:pt x="1160" y="24"/>
                </a:lnTo>
                <a:lnTo>
                  <a:pt x="1080" y="22"/>
                </a:lnTo>
                <a:lnTo>
                  <a:pt x="1002" y="20"/>
                </a:lnTo>
                <a:lnTo>
                  <a:pt x="925" y="19"/>
                </a:lnTo>
                <a:lnTo>
                  <a:pt x="850" y="17"/>
                </a:lnTo>
                <a:lnTo>
                  <a:pt x="778" y="16"/>
                </a:lnTo>
                <a:lnTo>
                  <a:pt x="707" y="14"/>
                </a:lnTo>
                <a:lnTo>
                  <a:pt x="638" y="13"/>
                </a:lnTo>
                <a:lnTo>
                  <a:pt x="573" y="12"/>
                </a:lnTo>
                <a:lnTo>
                  <a:pt x="510" y="10"/>
                </a:lnTo>
                <a:lnTo>
                  <a:pt x="450" y="9"/>
                </a:lnTo>
                <a:lnTo>
                  <a:pt x="392" y="8"/>
                </a:lnTo>
                <a:lnTo>
                  <a:pt x="338" y="7"/>
                </a:lnTo>
                <a:lnTo>
                  <a:pt x="288" y="6"/>
                </a:lnTo>
                <a:lnTo>
                  <a:pt x="240" y="5"/>
                </a:lnTo>
                <a:lnTo>
                  <a:pt x="197" y="4"/>
                </a:lnTo>
                <a:lnTo>
                  <a:pt x="157" y="3"/>
                </a:lnTo>
                <a:lnTo>
                  <a:pt x="122" y="2"/>
                </a:lnTo>
                <a:lnTo>
                  <a:pt x="90" y="2"/>
                </a:lnTo>
                <a:lnTo>
                  <a:pt x="64" y="1"/>
                </a:lnTo>
                <a:lnTo>
                  <a:pt x="41" y="1"/>
                </a:lnTo>
                <a:lnTo>
                  <a:pt x="23" y="0"/>
                </a:lnTo>
                <a:lnTo>
                  <a:pt x="1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55880" cap="flat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48" name="Freeform 80"/>
          <p:cNvSpPr>
            <a:spLocks/>
          </p:cNvSpPr>
          <p:nvPr/>
        </p:nvSpPr>
        <p:spPr bwMode="auto">
          <a:xfrm>
            <a:off x="6623050" y="4605338"/>
            <a:ext cx="201613" cy="169862"/>
          </a:xfrm>
          <a:custGeom>
            <a:avLst/>
            <a:gdLst>
              <a:gd name="T0" fmla="*/ 200141 w 137"/>
              <a:gd name="T1" fmla="*/ 0 h 107"/>
              <a:gd name="T2" fmla="*/ 192783 w 137"/>
              <a:gd name="T3" fmla="*/ 15875 h 107"/>
              <a:gd name="T4" fmla="*/ 188368 w 137"/>
              <a:gd name="T5" fmla="*/ 23812 h 107"/>
              <a:gd name="T6" fmla="*/ 183953 w 137"/>
              <a:gd name="T7" fmla="*/ 31750 h 107"/>
              <a:gd name="T8" fmla="*/ 179539 w 137"/>
              <a:gd name="T9" fmla="*/ 38100 h 107"/>
              <a:gd name="T10" fmla="*/ 175124 w 137"/>
              <a:gd name="T11" fmla="*/ 46037 h 107"/>
              <a:gd name="T12" fmla="*/ 170709 w 137"/>
              <a:gd name="T13" fmla="*/ 52387 h 107"/>
              <a:gd name="T14" fmla="*/ 166294 w 137"/>
              <a:gd name="T15" fmla="*/ 60325 h 107"/>
              <a:gd name="T16" fmla="*/ 160407 w 137"/>
              <a:gd name="T17" fmla="*/ 66675 h 107"/>
              <a:gd name="T18" fmla="*/ 154521 w 137"/>
              <a:gd name="T19" fmla="*/ 73025 h 107"/>
              <a:gd name="T20" fmla="*/ 148634 w 137"/>
              <a:gd name="T21" fmla="*/ 79375 h 107"/>
              <a:gd name="T22" fmla="*/ 144220 w 137"/>
              <a:gd name="T23" fmla="*/ 85725 h 107"/>
              <a:gd name="T24" fmla="*/ 138333 w 137"/>
              <a:gd name="T25" fmla="*/ 92075 h 107"/>
              <a:gd name="T26" fmla="*/ 132446 w 137"/>
              <a:gd name="T27" fmla="*/ 98425 h 107"/>
              <a:gd name="T28" fmla="*/ 125088 w 137"/>
              <a:gd name="T29" fmla="*/ 104775 h 107"/>
              <a:gd name="T30" fmla="*/ 119202 w 137"/>
              <a:gd name="T31" fmla="*/ 109537 h 107"/>
              <a:gd name="T32" fmla="*/ 113315 w 137"/>
              <a:gd name="T33" fmla="*/ 114300 h 107"/>
              <a:gd name="T34" fmla="*/ 105957 w 137"/>
              <a:gd name="T35" fmla="*/ 120650 h 107"/>
              <a:gd name="T36" fmla="*/ 98599 w 137"/>
              <a:gd name="T37" fmla="*/ 123825 h 107"/>
              <a:gd name="T38" fmla="*/ 92713 w 137"/>
              <a:gd name="T39" fmla="*/ 130175 h 107"/>
              <a:gd name="T40" fmla="*/ 85354 w 137"/>
              <a:gd name="T41" fmla="*/ 133350 h 107"/>
              <a:gd name="T42" fmla="*/ 77996 w 137"/>
              <a:gd name="T43" fmla="*/ 138112 h 107"/>
              <a:gd name="T44" fmla="*/ 70638 w 137"/>
              <a:gd name="T45" fmla="*/ 142875 h 107"/>
              <a:gd name="T46" fmla="*/ 63280 w 137"/>
              <a:gd name="T47" fmla="*/ 146050 h 107"/>
              <a:gd name="T48" fmla="*/ 55922 w 137"/>
              <a:gd name="T49" fmla="*/ 149225 h 107"/>
              <a:gd name="T50" fmla="*/ 48564 w 137"/>
              <a:gd name="T51" fmla="*/ 152400 h 107"/>
              <a:gd name="T52" fmla="*/ 39734 w 137"/>
              <a:gd name="T53" fmla="*/ 155575 h 107"/>
              <a:gd name="T54" fmla="*/ 32376 w 137"/>
              <a:gd name="T55" fmla="*/ 158750 h 107"/>
              <a:gd name="T56" fmla="*/ 25018 w 137"/>
              <a:gd name="T57" fmla="*/ 161925 h 107"/>
              <a:gd name="T58" fmla="*/ 16188 w 137"/>
              <a:gd name="T59" fmla="*/ 163512 h 107"/>
              <a:gd name="T60" fmla="*/ 8830 w 137"/>
              <a:gd name="T61" fmla="*/ 165100 h 107"/>
              <a:gd name="T62" fmla="*/ 0 w 137"/>
              <a:gd name="T63" fmla="*/ 168275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7" h="107">
                <a:moveTo>
                  <a:pt x="136" y="0"/>
                </a:moveTo>
                <a:lnTo>
                  <a:pt x="131" y="10"/>
                </a:lnTo>
                <a:lnTo>
                  <a:pt x="128" y="15"/>
                </a:lnTo>
                <a:lnTo>
                  <a:pt x="125" y="20"/>
                </a:lnTo>
                <a:lnTo>
                  <a:pt x="122" y="24"/>
                </a:lnTo>
                <a:lnTo>
                  <a:pt x="119" y="29"/>
                </a:lnTo>
                <a:lnTo>
                  <a:pt x="116" y="33"/>
                </a:lnTo>
                <a:lnTo>
                  <a:pt x="113" y="38"/>
                </a:lnTo>
                <a:lnTo>
                  <a:pt x="109" y="42"/>
                </a:lnTo>
                <a:lnTo>
                  <a:pt x="105" y="46"/>
                </a:lnTo>
                <a:lnTo>
                  <a:pt x="101" y="50"/>
                </a:lnTo>
                <a:lnTo>
                  <a:pt x="98" y="54"/>
                </a:lnTo>
                <a:lnTo>
                  <a:pt x="94" y="58"/>
                </a:lnTo>
                <a:lnTo>
                  <a:pt x="90" y="62"/>
                </a:lnTo>
                <a:lnTo>
                  <a:pt x="85" y="66"/>
                </a:lnTo>
                <a:lnTo>
                  <a:pt x="81" y="69"/>
                </a:lnTo>
                <a:lnTo>
                  <a:pt x="77" y="72"/>
                </a:lnTo>
                <a:lnTo>
                  <a:pt x="72" y="76"/>
                </a:lnTo>
                <a:lnTo>
                  <a:pt x="67" y="78"/>
                </a:lnTo>
                <a:lnTo>
                  <a:pt x="63" y="82"/>
                </a:lnTo>
                <a:lnTo>
                  <a:pt x="58" y="84"/>
                </a:lnTo>
                <a:lnTo>
                  <a:pt x="53" y="87"/>
                </a:lnTo>
                <a:lnTo>
                  <a:pt x="48" y="90"/>
                </a:lnTo>
                <a:lnTo>
                  <a:pt x="43" y="92"/>
                </a:lnTo>
                <a:lnTo>
                  <a:pt x="38" y="94"/>
                </a:lnTo>
                <a:lnTo>
                  <a:pt x="33" y="96"/>
                </a:lnTo>
                <a:lnTo>
                  <a:pt x="27" y="98"/>
                </a:lnTo>
                <a:lnTo>
                  <a:pt x="22" y="100"/>
                </a:lnTo>
                <a:lnTo>
                  <a:pt x="17" y="102"/>
                </a:lnTo>
                <a:lnTo>
                  <a:pt x="11" y="103"/>
                </a:lnTo>
                <a:lnTo>
                  <a:pt x="6" y="104"/>
                </a:lnTo>
                <a:lnTo>
                  <a:pt x="0" y="106"/>
                </a:lnTo>
              </a:path>
            </a:pathLst>
          </a:custGeom>
          <a:noFill/>
          <a:ln w="2730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49" name="Freeform 81"/>
          <p:cNvSpPr>
            <a:spLocks/>
          </p:cNvSpPr>
          <p:nvPr/>
        </p:nvSpPr>
        <p:spPr bwMode="auto">
          <a:xfrm>
            <a:off x="6629400" y="4183063"/>
            <a:ext cx="195263" cy="106362"/>
          </a:xfrm>
          <a:custGeom>
            <a:avLst/>
            <a:gdLst>
              <a:gd name="T0" fmla="*/ 193784 w 132"/>
              <a:gd name="T1" fmla="*/ 104775 h 67"/>
              <a:gd name="T2" fmla="*/ 183429 w 132"/>
              <a:gd name="T3" fmla="*/ 93662 h 67"/>
              <a:gd name="T4" fmla="*/ 178991 w 132"/>
              <a:gd name="T5" fmla="*/ 88900 h 67"/>
              <a:gd name="T6" fmla="*/ 174553 w 132"/>
              <a:gd name="T7" fmla="*/ 82550 h 67"/>
              <a:gd name="T8" fmla="*/ 168636 w 132"/>
              <a:gd name="T9" fmla="*/ 77787 h 67"/>
              <a:gd name="T10" fmla="*/ 164198 w 132"/>
              <a:gd name="T11" fmla="*/ 73025 h 67"/>
              <a:gd name="T12" fmla="*/ 158281 w 132"/>
              <a:gd name="T13" fmla="*/ 68262 h 67"/>
              <a:gd name="T14" fmla="*/ 153844 w 132"/>
              <a:gd name="T15" fmla="*/ 63500 h 67"/>
              <a:gd name="T16" fmla="*/ 147927 w 132"/>
              <a:gd name="T17" fmla="*/ 60325 h 67"/>
              <a:gd name="T18" fmla="*/ 142009 w 132"/>
              <a:gd name="T19" fmla="*/ 55562 h 67"/>
              <a:gd name="T20" fmla="*/ 136092 w 132"/>
              <a:gd name="T21" fmla="*/ 50800 h 67"/>
              <a:gd name="T22" fmla="*/ 130175 w 132"/>
              <a:gd name="T23" fmla="*/ 47625 h 67"/>
              <a:gd name="T24" fmla="*/ 124258 w 132"/>
              <a:gd name="T25" fmla="*/ 44450 h 67"/>
              <a:gd name="T26" fmla="*/ 118341 w 132"/>
              <a:gd name="T27" fmla="*/ 39687 h 67"/>
              <a:gd name="T28" fmla="*/ 112424 w 132"/>
              <a:gd name="T29" fmla="*/ 36512 h 67"/>
              <a:gd name="T30" fmla="*/ 106507 w 132"/>
              <a:gd name="T31" fmla="*/ 33337 h 67"/>
              <a:gd name="T32" fmla="*/ 100590 w 132"/>
              <a:gd name="T33" fmla="*/ 30162 h 67"/>
              <a:gd name="T34" fmla="*/ 94673 w 132"/>
              <a:gd name="T35" fmla="*/ 26987 h 67"/>
              <a:gd name="T36" fmla="*/ 88756 w 132"/>
              <a:gd name="T37" fmla="*/ 23812 h 67"/>
              <a:gd name="T38" fmla="*/ 82839 w 132"/>
              <a:gd name="T39" fmla="*/ 20637 h 67"/>
              <a:gd name="T40" fmla="*/ 75443 w 132"/>
              <a:gd name="T41" fmla="*/ 19050 h 67"/>
              <a:gd name="T42" fmla="*/ 69525 w 132"/>
              <a:gd name="T43" fmla="*/ 15875 h 67"/>
              <a:gd name="T44" fmla="*/ 62129 w 132"/>
              <a:gd name="T45" fmla="*/ 12700 h 67"/>
              <a:gd name="T46" fmla="*/ 56212 w 132"/>
              <a:gd name="T47" fmla="*/ 11112 h 67"/>
              <a:gd name="T48" fmla="*/ 48816 w 132"/>
              <a:gd name="T49" fmla="*/ 9525 h 67"/>
              <a:gd name="T50" fmla="*/ 41419 w 132"/>
              <a:gd name="T51" fmla="*/ 7937 h 67"/>
              <a:gd name="T52" fmla="*/ 35502 w 132"/>
              <a:gd name="T53" fmla="*/ 6350 h 67"/>
              <a:gd name="T54" fmla="*/ 28106 w 132"/>
              <a:gd name="T55" fmla="*/ 4762 h 67"/>
              <a:gd name="T56" fmla="*/ 20710 w 132"/>
              <a:gd name="T57" fmla="*/ 3175 h 67"/>
              <a:gd name="T58" fmla="*/ 14793 w 132"/>
              <a:gd name="T59" fmla="*/ 1587 h 67"/>
              <a:gd name="T60" fmla="*/ 7396 w 132"/>
              <a:gd name="T61" fmla="*/ 1587 h 67"/>
              <a:gd name="T62" fmla="*/ 0 w 132"/>
              <a:gd name="T63" fmla="*/ 0 h 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2" h="67">
                <a:moveTo>
                  <a:pt x="131" y="66"/>
                </a:moveTo>
                <a:lnTo>
                  <a:pt x="124" y="59"/>
                </a:lnTo>
                <a:lnTo>
                  <a:pt x="121" y="56"/>
                </a:lnTo>
                <a:lnTo>
                  <a:pt x="118" y="52"/>
                </a:lnTo>
                <a:lnTo>
                  <a:pt x="114" y="49"/>
                </a:lnTo>
                <a:lnTo>
                  <a:pt x="111" y="46"/>
                </a:lnTo>
                <a:lnTo>
                  <a:pt x="107" y="43"/>
                </a:lnTo>
                <a:lnTo>
                  <a:pt x="104" y="40"/>
                </a:lnTo>
                <a:lnTo>
                  <a:pt x="100" y="38"/>
                </a:lnTo>
                <a:lnTo>
                  <a:pt x="96" y="35"/>
                </a:lnTo>
                <a:lnTo>
                  <a:pt x="92" y="32"/>
                </a:lnTo>
                <a:lnTo>
                  <a:pt x="88" y="30"/>
                </a:lnTo>
                <a:lnTo>
                  <a:pt x="84" y="28"/>
                </a:lnTo>
                <a:lnTo>
                  <a:pt x="80" y="25"/>
                </a:lnTo>
                <a:lnTo>
                  <a:pt x="76" y="23"/>
                </a:lnTo>
                <a:lnTo>
                  <a:pt x="72" y="21"/>
                </a:lnTo>
                <a:lnTo>
                  <a:pt x="68" y="19"/>
                </a:lnTo>
                <a:lnTo>
                  <a:pt x="64" y="17"/>
                </a:lnTo>
                <a:lnTo>
                  <a:pt x="60" y="15"/>
                </a:lnTo>
                <a:lnTo>
                  <a:pt x="56" y="13"/>
                </a:lnTo>
                <a:lnTo>
                  <a:pt x="51" y="12"/>
                </a:lnTo>
                <a:lnTo>
                  <a:pt x="47" y="10"/>
                </a:lnTo>
                <a:lnTo>
                  <a:pt x="42" y="8"/>
                </a:lnTo>
                <a:lnTo>
                  <a:pt x="38" y="7"/>
                </a:lnTo>
                <a:lnTo>
                  <a:pt x="33" y="6"/>
                </a:lnTo>
                <a:lnTo>
                  <a:pt x="28" y="5"/>
                </a:lnTo>
                <a:lnTo>
                  <a:pt x="24" y="4"/>
                </a:lnTo>
                <a:lnTo>
                  <a:pt x="19" y="3"/>
                </a:lnTo>
                <a:lnTo>
                  <a:pt x="14" y="2"/>
                </a:lnTo>
                <a:lnTo>
                  <a:pt x="10" y="1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noFill/>
          <a:ln w="2730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50" name="Freeform 82"/>
          <p:cNvSpPr>
            <a:spLocks/>
          </p:cNvSpPr>
          <p:nvPr/>
        </p:nvSpPr>
        <p:spPr bwMode="auto">
          <a:xfrm>
            <a:off x="4146550" y="2713038"/>
            <a:ext cx="3675063" cy="2740025"/>
          </a:xfrm>
          <a:custGeom>
            <a:avLst/>
            <a:gdLst>
              <a:gd name="T0" fmla="*/ 3673597 w 2507"/>
              <a:gd name="T1" fmla="*/ 0 h 1726"/>
              <a:gd name="T2" fmla="*/ 3370152 w 2507"/>
              <a:gd name="T3" fmla="*/ 31750 h 1726"/>
              <a:gd name="T4" fmla="*/ 3219162 w 2507"/>
              <a:gd name="T5" fmla="*/ 55563 h 1726"/>
              <a:gd name="T6" fmla="*/ 3072570 w 2507"/>
              <a:gd name="T7" fmla="*/ 84138 h 1726"/>
              <a:gd name="T8" fmla="*/ 2925978 w 2507"/>
              <a:gd name="T9" fmla="*/ 119063 h 1726"/>
              <a:gd name="T10" fmla="*/ 2782317 w 2507"/>
              <a:gd name="T11" fmla="*/ 158750 h 1726"/>
              <a:gd name="T12" fmla="*/ 2638657 w 2507"/>
              <a:gd name="T13" fmla="*/ 204788 h 1726"/>
              <a:gd name="T14" fmla="*/ 2499395 w 2507"/>
              <a:gd name="T15" fmla="*/ 255588 h 1726"/>
              <a:gd name="T16" fmla="*/ 2361598 w 2507"/>
              <a:gd name="T17" fmla="*/ 311150 h 1726"/>
              <a:gd name="T18" fmla="*/ 2225268 w 2507"/>
              <a:gd name="T19" fmla="*/ 371475 h 1726"/>
              <a:gd name="T20" fmla="*/ 2091869 w 2507"/>
              <a:gd name="T21" fmla="*/ 436563 h 1726"/>
              <a:gd name="T22" fmla="*/ 1961402 w 2507"/>
              <a:gd name="T23" fmla="*/ 506413 h 1726"/>
              <a:gd name="T24" fmla="*/ 1832401 w 2507"/>
              <a:gd name="T25" fmla="*/ 581025 h 1726"/>
              <a:gd name="T26" fmla="*/ 1706332 w 2507"/>
              <a:gd name="T27" fmla="*/ 660400 h 1726"/>
              <a:gd name="T28" fmla="*/ 1583194 w 2507"/>
              <a:gd name="T29" fmla="*/ 742950 h 1726"/>
              <a:gd name="T30" fmla="*/ 1464455 w 2507"/>
              <a:gd name="T31" fmla="*/ 831850 h 1726"/>
              <a:gd name="T32" fmla="*/ 1345715 w 2507"/>
              <a:gd name="T33" fmla="*/ 922338 h 1726"/>
              <a:gd name="T34" fmla="*/ 1232839 w 2507"/>
              <a:gd name="T35" fmla="*/ 1019175 h 1726"/>
              <a:gd name="T36" fmla="*/ 1121429 w 2507"/>
              <a:gd name="T37" fmla="*/ 1119188 h 1726"/>
              <a:gd name="T38" fmla="*/ 1012951 w 2507"/>
              <a:gd name="T39" fmla="*/ 1222375 h 1726"/>
              <a:gd name="T40" fmla="*/ 908871 w 2507"/>
              <a:gd name="T41" fmla="*/ 1330325 h 1726"/>
              <a:gd name="T42" fmla="*/ 807722 w 2507"/>
              <a:gd name="T43" fmla="*/ 1441450 h 1726"/>
              <a:gd name="T44" fmla="*/ 709506 w 2507"/>
              <a:gd name="T45" fmla="*/ 1557338 h 1726"/>
              <a:gd name="T46" fmla="*/ 615687 w 2507"/>
              <a:gd name="T47" fmla="*/ 1676400 h 1726"/>
              <a:gd name="T48" fmla="*/ 524800 w 2507"/>
              <a:gd name="T49" fmla="*/ 1797050 h 1726"/>
              <a:gd name="T50" fmla="*/ 436844 w 2507"/>
              <a:gd name="T51" fmla="*/ 1922463 h 1726"/>
              <a:gd name="T52" fmla="*/ 354753 w 2507"/>
              <a:gd name="T53" fmla="*/ 2051050 h 1726"/>
              <a:gd name="T54" fmla="*/ 275593 w 2507"/>
              <a:gd name="T55" fmla="*/ 2182813 h 1726"/>
              <a:gd name="T56" fmla="*/ 199365 w 2507"/>
              <a:gd name="T57" fmla="*/ 2317750 h 1726"/>
              <a:gd name="T58" fmla="*/ 129001 w 2507"/>
              <a:gd name="T59" fmla="*/ 2454275 h 1726"/>
              <a:gd name="T60" fmla="*/ 61569 w 2507"/>
              <a:gd name="T61" fmla="*/ 2595563 h 1726"/>
              <a:gd name="T62" fmla="*/ 0 w 2507"/>
              <a:gd name="T63" fmla="*/ 2738438 h 17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507" h="1726">
                <a:moveTo>
                  <a:pt x="2506" y="0"/>
                </a:moveTo>
                <a:lnTo>
                  <a:pt x="2299" y="20"/>
                </a:lnTo>
                <a:lnTo>
                  <a:pt x="2196" y="35"/>
                </a:lnTo>
                <a:lnTo>
                  <a:pt x="2096" y="53"/>
                </a:lnTo>
                <a:lnTo>
                  <a:pt x="1996" y="75"/>
                </a:lnTo>
                <a:lnTo>
                  <a:pt x="1898" y="100"/>
                </a:lnTo>
                <a:lnTo>
                  <a:pt x="1800" y="129"/>
                </a:lnTo>
                <a:lnTo>
                  <a:pt x="1705" y="161"/>
                </a:lnTo>
                <a:lnTo>
                  <a:pt x="1611" y="196"/>
                </a:lnTo>
                <a:lnTo>
                  <a:pt x="1518" y="234"/>
                </a:lnTo>
                <a:lnTo>
                  <a:pt x="1427" y="275"/>
                </a:lnTo>
                <a:lnTo>
                  <a:pt x="1338" y="319"/>
                </a:lnTo>
                <a:lnTo>
                  <a:pt x="1250" y="366"/>
                </a:lnTo>
                <a:lnTo>
                  <a:pt x="1164" y="416"/>
                </a:lnTo>
                <a:lnTo>
                  <a:pt x="1080" y="468"/>
                </a:lnTo>
                <a:lnTo>
                  <a:pt x="999" y="524"/>
                </a:lnTo>
                <a:lnTo>
                  <a:pt x="918" y="581"/>
                </a:lnTo>
                <a:lnTo>
                  <a:pt x="841" y="642"/>
                </a:lnTo>
                <a:lnTo>
                  <a:pt x="765" y="705"/>
                </a:lnTo>
                <a:lnTo>
                  <a:pt x="691" y="770"/>
                </a:lnTo>
                <a:lnTo>
                  <a:pt x="620" y="838"/>
                </a:lnTo>
                <a:lnTo>
                  <a:pt x="551" y="908"/>
                </a:lnTo>
                <a:lnTo>
                  <a:pt x="484" y="981"/>
                </a:lnTo>
                <a:lnTo>
                  <a:pt x="420" y="1056"/>
                </a:lnTo>
                <a:lnTo>
                  <a:pt x="358" y="1132"/>
                </a:lnTo>
                <a:lnTo>
                  <a:pt x="298" y="1211"/>
                </a:lnTo>
                <a:lnTo>
                  <a:pt x="242" y="1292"/>
                </a:lnTo>
                <a:lnTo>
                  <a:pt x="188" y="1375"/>
                </a:lnTo>
                <a:lnTo>
                  <a:pt x="136" y="1460"/>
                </a:lnTo>
                <a:lnTo>
                  <a:pt x="88" y="1546"/>
                </a:lnTo>
                <a:lnTo>
                  <a:pt x="42" y="1635"/>
                </a:lnTo>
                <a:lnTo>
                  <a:pt x="0" y="1725"/>
                </a:lnTo>
              </a:path>
            </a:pathLst>
          </a:custGeom>
          <a:noFill/>
          <a:ln w="59055" cap="flat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51" name="Freeform 83"/>
          <p:cNvSpPr>
            <a:spLocks/>
          </p:cNvSpPr>
          <p:nvPr/>
        </p:nvSpPr>
        <p:spPr bwMode="auto">
          <a:xfrm>
            <a:off x="5410200" y="1960563"/>
            <a:ext cx="2395538" cy="719137"/>
          </a:xfrm>
          <a:custGeom>
            <a:avLst/>
            <a:gdLst>
              <a:gd name="T0" fmla="*/ 2394073 w 1635"/>
              <a:gd name="T1" fmla="*/ 717550 h 453"/>
              <a:gd name="T2" fmla="*/ 2235835 w 1635"/>
              <a:gd name="T3" fmla="*/ 698500 h 453"/>
              <a:gd name="T4" fmla="*/ 2156717 w 1635"/>
              <a:gd name="T5" fmla="*/ 687387 h 453"/>
              <a:gd name="T6" fmla="*/ 2077598 w 1635"/>
              <a:gd name="T7" fmla="*/ 676275 h 453"/>
              <a:gd name="T8" fmla="*/ 1999945 w 1635"/>
              <a:gd name="T9" fmla="*/ 663575 h 453"/>
              <a:gd name="T10" fmla="*/ 1920826 w 1635"/>
              <a:gd name="T11" fmla="*/ 649287 h 453"/>
              <a:gd name="T12" fmla="*/ 1843172 w 1635"/>
              <a:gd name="T13" fmla="*/ 635000 h 453"/>
              <a:gd name="T14" fmla="*/ 1765519 w 1635"/>
              <a:gd name="T15" fmla="*/ 620712 h 453"/>
              <a:gd name="T16" fmla="*/ 1687865 w 1635"/>
              <a:gd name="T17" fmla="*/ 603250 h 453"/>
              <a:gd name="T18" fmla="*/ 1611677 w 1635"/>
              <a:gd name="T19" fmla="*/ 587375 h 453"/>
              <a:gd name="T20" fmla="*/ 1535489 w 1635"/>
              <a:gd name="T21" fmla="*/ 568325 h 453"/>
              <a:gd name="T22" fmla="*/ 1457835 w 1635"/>
              <a:gd name="T23" fmla="*/ 550862 h 453"/>
              <a:gd name="T24" fmla="*/ 1381647 w 1635"/>
              <a:gd name="T25" fmla="*/ 530225 h 453"/>
              <a:gd name="T26" fmla="*/ 1306923 w 1635"/>
              <a:gd name="T27" fmla="*/ 511175 h 453"/>
              <a:gd name="T28" fmla="*/ 1230735 w 1635"/>
              <a:gd name="T29" fmla="*/ 488950 h 453"/>
              <a:gd name="T30" fmla="*/ 1156012 w 1635"/>
              <a:gd name="T31" fmla="*/ 466725 h 453"/>
              <a:gd name="T32" fmla="*/ 1081289 w 1635"/>
              <a:gd name="T33" fmla="*/ 444500 h 453"/>
              <a:gd name="T34" fmla="*/ 1006566 w 1635"/>
              <a:gd name="T35" fmla="*/ 419100 h 453"/>
              <a:gd name="T36" fmla="*/ 931842 w 1635"/>
              <a:gd name="T37" fmla="*/ 395287 h 453"/>
              <a:gd name="T38" fmla="*/ 858584 w 1635"/>
              <a:gd name="T39" fmla="*/ 369887 h 453"/>
              <a:gd name="T40" fmla="*/ 785326 w 1635"/>
              <a:gd name="T41" fmla="*/ 342900 h 453"/>
              <a:gd name="T42" fmla="*/ 712068 w 1635"/>
              <a:gd name="T43" fmla="*/ 315912 h 453"/>
              <a:gd name="T44" fmla="*/ 638810 w 1635"/>
              <a:gd name="T45" fmla="*/ 288925 h 453"/>
              <a:gd name="T46" fmla="*/ 567017 w 1635"/>
              <a:gd name="T47" fmla="*/ 260350 h 453"/>
              <a:gd name="T48" fmla="*/ 493759 w 1635"/>
              <a:gd name="T49" fmla="*/ 230187 h 453"/>
              <a:gd name="T50" fmla="*/ 421966 w 1635"/>
              <a:gd name="T51" fmla="*/ 200025 h 453"/>
              <a:gd name="T52" fmla="*/ 351639 w 1635"/>
              <a:gd name="T53" fmla="*/ 168275 h 453"/>
              <a:gd name="T54" fmla="*/ 279846 w 1635"/>
              <a:gd name="T55" fmla="*/ 136525 h 453"/>
              <a:gd name="T56" fmla="*/ 209518 w 1635"/>
              <a:gd name="T57" fmla="*/ 103187 h 453"/>
              <a:gd name="T58" fmla="*/ 139190 w 1635"/>
              <a:gd name="T59" fmla="*/ 69850 h 453"/>
              <a:gd name="T60" fmla="*/ 70328 w 1635"/>
              <a:gd name="T61" fmla="*/ 34925 h 453"/>
              <a:gd name="T62" fmla="*/ 0 w 1635"/>
              <a:gd name="T63" fmla="*/ 0 h 45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35" h="453">
                <a:moveTo>
                  <a:pt x="1634" y="452"/>
                </a:moveTo>
                <a:lnTo>
                  <a:pt x="1526" y="440"/>
                </a:lnTo>
                <a:lnTo>
                  <a:pt x="1472" y="433"/>
                </a:lnTo>
                <a:lnTo>
                  <a:pt x="1418" y="426"/>
                </a:lnTo>
                <a:lnTo>
                  <a:pt x="1365" y="418"/>
                </a:lnTo>
                <a:lnTo>
                  <a:pt x="1311" y="409"/>
                </a:lnTo>
                <a:lnTo>
                  <a:pt x="1258" y="400"/>
                </a:lnTo>
                <a:lnTo>
                  <a:pt x="1205" y="391"/>
                </a:lnTo>
                <a:lnTo>
                  <a:pt x="1152" y="380"/>
                </a:lnTo>
                <a:lnTo>
                  <a:pt x="1100" y="370"/>
                </a:lnTo>
                <a:lnTo>
                  <a:pt x="1048" y="358"/>
                </a:lnTo>
                <a:lnTo>
                  <a:pt x="995" y="347"/>
                </a:lnTo>
                <a:lnTo>
                  <a:pt x="943" y="334"/>
                </a:lnTo>
                <a:lnTo>
                  <a:pt x="892" y="322"/>
                </a:lnTo>
                <a:lnTo>
                  <a:pt x="840" y="308"/>
                </a:lnTo>
                <a:lnTo>
                  <a:pt x="789" y="294"/>
                </a:lnTo>
                <a:lnTo>
                  <a:pt x="738" y="280"/>
                </a:lnTo>
                <a:lnTo>
                  <a:pt x="687" y="264"/>
                </a:lnTo>
                <a:lnTo>
                  <a:pt x="636" y="249"/>
                </a:lnTo>
                <a:lnTo>
                  <a:pt x="586" y="233"/>
                </a:lnTo>
                <a:lnTo>
                  <a:pt x="536" y="216"/>
                </a:lnTo>
                <a:lnTo>
                  <a:pt x="486" y="199"/>
                </a:lnTo>
                <a:lnTo>
                  <a:pt x="436" y="182"/>
                </a:lnTo>
                <a:lnTo>
                  <a:pt x="387" y="164"/>
                </a:lnTo>
                <a:lnTo>
                  <a:pt x="337" y="145"/>
                </a:lnTo>
                <a:lnTo>
                  <a:pt x="288" y="126"/>
                </a:lnTo>
                <a:lnTo>
                  <a:pt x="240" y="106"/>
                </a:lnTo>
                <a:lnTo>
                  <a:pt x="191" y="86"/>
                </a:lnTo>
                <a:lnTo>
                  <a:pt x="143" y="65"/>
                </a:lnTo>
                <a:lnTo>
                  <a:pt x="95" y="44"/>
                </a:lnTo>
                <a:lnTo>
                  <a:pt x="48" y="22"/>
                </a:lnTo>
                <a:lnTo>
                  <a:pt x="0" y="0"/>
                </a:lnTo>
              </a:path>
            </a:pathLst>
          </a:custGeom>
          <a:noFill/>
          <a:ln w="55880" cap="flat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52" name="Freeform 84"/>
          <p:cNvSpPr>
            <a:spLocks/>
          </p:cNvSpPr>
          <p:nvPr/>
        </p:nvSpPr>
        <p:spPr bwMode="auto">
          <a:xfrm>
            <a:off x="4956175" y="2678113"/>
            <a:ext cx="2849563" cy="527050"/>
          </a:xfrm>
          <a:custGeom>
            <a:avLst/>
            <a:gdLst>
              <a:gd name="T0" fmla="*/ 2848098 w 1945"/>
              <a:gd name="T1" fmla="*/ 0 h 332"/>
              <a:gd name="T2" fmla="*/ 2664964 w 1945"/>
              <a:gd name="T3" fmla="*/ 14288 h 332"/>
              <a:gd name="T4" fmla="*/ 2572665 w 1945"/>
              <a:gd name="T5" fmla="*/ 22225 h 332"/>
              <a:gd name="T6" fmla="*/ 2481830 w 1945"/>
              <a:gd name="T7" fmla="*/ 31750 h 332"/>
              <a:gd name="T8" fmla="*/ 2390996 w 1945"/>
              <a:gd name="T9" fmla="*/ 41275 h 332"/>
              <a:gd name="T10" fmla="*/ 2300161 w 1945"/>
              <a:gd name="T11" fmla="*/ 50800 h 332"/>
              <a:gd name="T12" fmla="*/ 2209327 w 1945"/>
              <a:gd name="T13" fmla="*/ 61913 h 332"/>
              <a:gd name="T14" fmla="*/ 2118493 w 1945"/>
              <a:gd name="T15" fmla="*/ 73025 h 332"/>
              <a:gd name="T16" fmla="*/ 2027658 w 1945"/>
              <a:gd name="T17" fmla="*/ 85725 h 332"/>
              <a:gd name="T18" fmla="*/ 1938289 w 1945"/>
              <a:gd name="T19" fmla="*/ 98425 h 332"/>
              <a:gd name="T20" fmla="*/ 1847454 w 1945"/>
              <a:gd name="T21" fmla="*/ 111125 h 332"/>
              <a:gd name="T22" fmla="*/ 1758085 w 1945"/>
              <a:gd name="T23" fmla="*/ 125413 h 332"/>
              <a:gd name="T24" fmla="*/ 1668716 w 1945"/>
              <a:gd name="T25" fmla="*/ 139700 h 332"/>
              <a:gd name="T26" fmla="*/ 1579346 w 1945"/>
              <a:gd name="T27" fmla="*/ 153988 h 332"/>
              <a:gd name="T28" fmla="*/ 1488512 w 1945"/>
              <a:gd name="T29" fmla="*/ 169863 h 332"/>
              <a:gd name="T30" fmla="*/ 1400608 w 1945"/>
              <a:gd name="T31" fmla="*/ 185738 h 332"/>
              <a:gd name="T32" fmla="*/ 1311239 w 1945"/>
              <a:gd name="T33" fmla="*/ 203200 h 332"/>
              <a:gd name="T34" fmla="*/ 1221869 w 1945"/>
              <a:gd name="T35" fmla="*/ 220663 h 332"/>
              <a:gd name="T36" fmla="*/ 1133965 w 1945"/>
              <a:gd name="T37" fmla="*/ 238125 h 332"/>
              <a:gd name="T38" fmla="*/ 1044596 w 1945"/>
              <a:gd name="T39" fmla="*/ 257175 h 332"/>
              <a:gd name="T40" fmla="*/ 956691 w 1945"/>
              <a:gd name="T41" fmla="*/ 276225 h 332"/>
              <a:gd name="T42" fmla="*/ 868787 w 1945"/>
              <a:gd name="T43" fmla="*/ 295275 h 332"/>
              <a:gd name="T44" fmla="*/ 780883 w 1945"/>
              <a:gd name="T45" fmla="*/ 315913 h 332"/>
              <a:gd name="T46" fmla="*/ 692979 w 1945"/>
              <a:gd name="T47" fmla="*/ 336550 h 332"/>
              <a:gd name="T48" fmla="*/ 606539 w 1945"/>
              <a:gd name="T49" fmla="*/ 358775 h 332"/>
              <a:gd name="T50" fmla="*/ 518635 w 1945"/>
              <a:gd name="T51" fmla="*/ 381000 h 332"/>
              <a:gd name="T52" fmla="*/ 430731 w 1945"/>
              <a:gd name="T53" fmla="*/ 403225 h 332"/>
              <a:gd name="T54" fmla="*/ 344292 w 1945"/>
              <a:gd name="T55" fmla="*/ 425450 h 332"/>
              <a:gd name="T56" fmla="*/ 257852 w 1945"/>
              <a:gd name="T57" fmla="*/ 449263 h 332"/>
              <a:gd name="T58" fmla="*/ 171413 w 1945"/>
              <a:gd name="T59" fmla="*/ 474663 h 332"/>
              <a:gd name="T60" fmla="*/ 84974 w 1945"/>
              <a:gd name="T61" fmla="*/ 498475 h 332"/>
              <a:gd name="T62" fmla="*/ 0 w 1945"/>
              <a:gd name="T63" fmla="*/ 525463 h 33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45" h="332">
                <a:moveTo>
                  <a:pt x="1944" y="0"/>
                </a:moveTo>
                <a:lnTo>
                  <a:pt x="1819" y="9"/>
                </a:lnTo>
                <a:lnTo>
                  <a:pt x="1756" y="14"/>
                </a:lnTo>
                <a:lnTo>
                  <a:pt x="1694" y="20"/>
                </a:lnTo>
                <a:lnTo>
                  <a:pt x="1632" y="26"/>
                </a:lnTo>
                <a:lnTo>
                  <a:pt x="1570" y="32"/>
                </a:lnTo>
                <a:lnTo>
                  <a:pt x="1508" y="39"/>
                </a:lnTo>
                <a:lnTo>
                  <a:pt x="1446" y="46"/>
                </a:lnTo>
                <a:lnTo>
                  <a:pt x="1384" y="54"/>
                </a:lnTo>
                <a:lnTo>
                  <a:pt x="1323" y="62"/>
                </a:lnTo>
                <a:lnTo>
                  <a:pt x="1261" y="70"/>
                </a:lnTo>
                <a:lnTo>
                  <a:pt x="1200" y="79"/>
                </a:lnTo>
                <a:lnTo>
                  <a:pt x="1139" y="88"/>
                </a:lnTo>
                <a:lnTo>
                  <a:pt x="1078" y="97"/>
                </a:lnTo>
                <a:lnTo>
                  <a:pt x="1016" y="107"/>
                </a:lnTo>
                <a:lnTo>
                  <a:pt x="956" y="117"/>
                </a:lnTo>
                <a:lnTo>
                  <a:pt x="895" y="128"/>
                </a:lnTo>
                <a:lnTo>
                  <a:pt x="834" y="139"/>
                </a:lnTo>
                <a:lnTo>
                  <a:pt x="774" y="150"/>
                </a:lnTo>
                <a:lnTo>
                  <a:pt x="713" y="162"/>
                </a:lnTo>
                <a:lnTo>
                  <a:pt x="653" y="174"/>
                </a:lnTo>
                <a:lnTo>
                  <a:pt x="593" y="186"/>
                </a:lnTo>
                <a:lnTo>
                  <a:pt x="533" y="199"/>
                </a:lnTo>
                <a:lnTo>
                  <a:pt x="473" y="212"/>
                </a:lnTo>
                <a:lnTo>
                  <a:pt x="414" y="226"/>
                </a:lnTo>
                <a:lnTo>
                  <a:pt x="354" y="240"/>
                </a:lnTo>
                <a:lnTo>
                  <a:pt x="294" y="254"/>
                </a:lnTo>
                <a:lnTo>
                  <a:pt x="235" y="268"/>
                </a:lnTo>
                <a:lnTo>
                  <a:pt x="176" y="283"/>
                </a:lnTo>
                <a:lnTo>
                  <a:pt x="117" y="299"/>
                </a:lnTo>
                <a:lnTo>
                  <a:pt x="58" y="314"/>
                </a:lnTo>
                <a:lnTo>
                  <a:pt x="0" y="331"/>
                </a:lnTo>
              </a:path>
            </a:pathLst>
          </a:custGeom>
          <a:noFill/>
          <a:ln w="59055" cap="flat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53" name="Freeform 85"/>
          <p:cNvSpPr>
            <a:spLocks/>
          </p:cNvSpPr>
          <p:nvPr/>
        </p:nvSpPr>
        <p:spPr bwMode="auto">
          <a:xfrm>
            <a:off x="5791200" y="2678113"/>
            <a:ext cx="2014538" cy="1593850"/>
          </a:xfrm>
          <a:custGeom>
            <a:avLst/>
            <a:gdLst>
              <a:gd name="T0" fmla="*/ 2013093 w 1394"/>
              <a:gd name="T1" fmla="*/ 0 h 1004"/>
              <a:gd name="T2" fmla="*/ 1849791 w 1394"/>
              <a:gd name="T3" fmla="*/ 30163 h 1004"/>
              <a:gd name="T4" fmla="*/ 1768863 w 1394"/>
              <a:gd name="T5" fmla="*/ 50800 h 1004"/>
              <a:gd name="T6" fmla="*/ 1689379 w 1394"/>
              <a:gd name="T7" fmla="*/ 71438 h 1004"/>
              <a:gd name="T8" fmla="*/ 1609896 w 1394"/>
              <a:gd name="T9" fmla="*/ 96838 h 1004"/>
              <a:gd name="T10" fmla="*/ 1531858 w 1394"/>
              <a:gd name="T11" fmla="*/ 123825 h 1004"/>
              <a:gd name="T12" fmla="*/ 1455265 w 1394"/>
              <a:gd name="T13" fmla="*/ 153988 h 1004"/>
              <a:gd name="T14" fmla="*/ 1380117 w 1394"/>
              <a:gd name="T15" fmla="*/ 185738 h 1004"/>
              <a:gd name="T16" fmla="*/ 1304970 w 1394"/>
              <a:gd name="T17" fmla="*/ 220663 h 1004"/>
              <a:gd name="T18" fmla="*/ 1231267 w 1394"/>
              <a:gd name="T19" fmla="*/ 258763 h 1004"/>
              <a:gd name="T20" fmla="*/ 1159010 w 1394"/>
              <a:gd name="T21" fmla="*/ 298450 h 1004"/>
              <a:gd name="T22" fmla="*/ 1088197 w 1394"/>
              <a:gd name="T23" fmla="*/ 339725 h 1004"/>
              <a:gd name="T24" fmla="*/ 1018830 w 1394"/>
              <a:gd name="T25" fmla="*/ 384175 h 1004"/>
              <a:gd name="T26" fmla="*/ 950908 w 1394"/>
              <a:gd name="T27" fmla="*/ 430213 h 1004"/>
              <a:gd name="T28" fmla="*/ 884431 w 1394"/>
              <a:gd name="T29" fmla="*/ 479425 h 1004"/>
              <a:gd name="T30" fmla="*/ 819400 w 1394"/>
              <a:gd name="T31" fmla="*/ 528638 h 1004"/>
              <a:gd name="T32" fmla="*/ 754368 w 1394"/>
              <a:gd name="T33" fmla="*/ 581025 h 1004"/>
              <a:gd name="T34" fmla="*/ 692226 w 1394"/>
              <a:gd name="T35" fmla="*/ 636588 h 1004"/>
              <a:gd name="T36" fmla="*/ 631530 w 1394"/>
              <a:gd name="T37" fmla="*/ 693738 h 1004"/>
              <a:gd name="T38" fmla="*/ 572279 w 1394"/>
              <a:gd name="T39" fmla="*/ 752475 h 1004"/>
              <a:gd name="T40" fmla="*/ 514473 w 1394"/>
              <a:gd name="T41" fmla="*/ 812800 h 1004"/>
              <a:gd name="T42" fmla="*/ 458112 w 1394"/>
              <a:gd name="T43" fmla="*/ 874713 h 1004"/>
              <a:gd name="T44" fmla="*/ 404642 w 1394"/>
              <a:gd name="T45" fmla="*/ 939800 h 1004"/>
              <a:gd name="T46" fmla="*/ 351171 w 1394"/>
              <a:gd name="T47" fmla="*/ 1004888 h 1004"/>
              <a:gd name="T48" fmla="*/ 300591 w 1394"/>
              <a:gd name="T49" fmla="*/ 1073150 h 1004"/>
              <a:gd name="T50" fmla="*/ 251456 w 1394"/>
              <a:gd name="T51" fmla="*/ 1143000 h 1004"/>
              <a:gd name="T52" fmla="*/ 205211 w 1394"/>
              <a:gd name="T53" fmla="*/ 1212850 h 1004"/>
              <a:gd name="T54" fmla="*/ 160412 w 1394"/>
              <a:gd name="T55" fmla="*/ 1285875 h 1004"/>
              <a:gd name="T56" fmla="*/ 117057 w 1394"/>
              <a:gd name="T57" fmla="*/ 1360488 h 1004"/>
              <a:gd name="T58" fmla="*/ 75148 w 1394"/>
              <a:gd name="T59" fmla="*/ 1435100 h 1004"/>
              <a:gd name="T60" fmla="*/ 36129 w 1394"/>
              <a:gd name="T61" fmla="*/ 1512888 h 1004"/>
              <a:gd name="T62" fmla="*/ 0 w 1394"/>
              <a:gd name="T63" fmla="*/ 1592263 h 100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94" h="1004">
                <a:moveTo>
                  <a:pt x="1393" y="0"/>
                </a:moveTo>
                <a:lnTo>
                  <a:pt x="1280" y="19"/>
                </a:lnTo>
                <a:lnTo>
                  <a:pt x="1224" y="32"/>
                </a:lnTo>
                <a:lnTo>
                  <a:pt x="1169" y="45"/>
                </a:lnTo>
                <a:lnTo>
                  <a:pt x="1114" y="61"/>
                </a:lnTo>
                <a:lnTo>
                  <a:pt x="1060" y="78"/>
                </a:lnTo>
                <a:lnTo>
                  <a:pt x="1007" y="97"/>
                </a:lnTo>
                <a:lnTo>
                  <a:pt x="955" y="117"/>
                </a:lnTo>
                <a:lnTo>
                  <a:pt x="903" y="139"/>
                </a:lnTo>
                <a:lnTo>
                  <a:pt x="852" y="163"/>
                </a:lnTo>
                <a:lnTo>
                  <a:pt x="802" y="188"/>
                </a:lnTo>
                <a:lnTo>
                  <a:pt x="753" y="214"/>
                </a:lnTo>
                <a:lnTo>
                  <a:pt x="705" y="242"/>
                </a:lnTo>
                <a:lnTo>
                  <a:pt x="658" y="271"/>
                </a:lnTo>
                <a:lnTo>
                  <a:pt x="612" y="302"/>
                </a:lnTo>
                <a:lnTo>
                  <a:pt x="567" y="333"/>
                </a:lnTo>
                <a:lnTo>
                  <a:pt x="522" y="366"/>
                </a:lnTo>
                <a:lnTo>
                  <a:pt x="479" y="401"/>
                </a:lnTo>
                <a:lnTo>
                  <a:pt x="437" y="437"/>
                </a:lnTo>
                <a:lnTo>
                  <a:pt x="396" y="474"/>
                </a:lnTo>
                <a:lnTo>
                  <a:pt x="356" y="512"/>
                </a:lnTo>
                <a:lnTo>
                  <a:pt x="317" y="551"/>
                </a:lnTo>
                <a:lnTo>
                  <a:pt x="280" y="592"/>
                </a:lnTo>
                <a:lnTo>
                  <a:pt x="243" y="633"/>
                </a:lnTo>
                <a:lnTo>
                  <a:pt x="208" y="676"/>
                </a:lnTo>
                <a:lnTo>
                  <a:pt x="174" y="720"/>
                </a:lnTo>
                <a:lnTo>
                  <a:pt x="142" y="764"/>
                </a:lnTo>
                <a:lnTo>
                  <a:pt x="111" y="810"/>
                </a:lnTo>
                <a:lnTo>
                  <a:pt x="81" y="857"/>
                </a:lnTo>
                <a:lnTo>
                  <a:pt x="52" y="904"/>
                </a:lnTo>
                <a:lnTo>
                  <a:pt x="25" y="953"/>
                </a:lnTo>
                <a:lnTo>
                  <a:pt x="0" y="1003"/>
                </a:lnTo>
              </a:path>
            </a:pathLst>
          </a:custGeom>
          <a:noFill/>
          <a:ln w="59055" cap="flat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12054" name="Rectangle 86"/>
          <p:cNvSpPr>
            <a:spLocks noGrp="1" noChangeArrowheads="1"/>
          </p:cNvSpPr>
          <p:nvPr>
            <p:ph type="title"/>
          </p:nvPr>
        </p:nvSpPr>
        <p:spPr>
          <a:xfrm>
            <a:off x="1435100" y="0"/>
            <a:ext cx="7261225" cy="457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altLang="tr-TR" sz="2800" b="1" dirty="0" err="1"/>
              <a:t>Koagulasyon</a:t>
            </a:r>
            <a:r>
              <a:rPr lang="tr-TR" altLang="tr-TR" sz="2800" b="1" dirty="0"/>
              <a:t> Sisteminin </a:t>
            </a:r>
            <a:r>
              <a:rPr lang="tr-TR" altLang="tr-TR" sz="2800" b="1" dirty="0" err="1"/>
              <a:t>Dogal</a:t>
            </a:r>
            <a:r>
              <a:rPr lang="tr-TR" altLang="tr-TR" sz="2800" b="1" dirty="0"/>
              <a:t> İnhibitörleri</a:t>
            </a:r>
            <a:r>
              <a:rPr lang="da-DK" altLang="tr-TR" sz="2800" b="1" dirty="0"/>
              <a:t> </a:t>
            </a:r>
          </a:p>
        </p:txBody>
      </p:sp>
      <p:sp>
        <p:nvSpPr>
          <p:cNvPr id="212055" name="Freeform 87"/>
          <p:cNvSpPr>
            <a:spLocks/>
          </p:cNvSpPr>
          <p:nvPr/>
        </p:nvSpPr>
        <p:spPr bwMode="auto">
          <a:xfrm>
            <a:off x="7993063" y="2924175"/>
            <a:ext cx="520700" cy="2819400"/>
          </a:xfrm>
          <a:custGeom>
            <a:avLst/>
            <a:gdLst>
              <a:gd name="T0" fmla="*/ 518923 w 293"/>
              <a:gd name="T1" fmla="*/ 2813064 h 445"/>
              <a:gd name="T2" fmla="*/ 510037 w 293"/>
              <a:gd name="T3" fmla="*/ 2584978 h 445"/>
              <a:gd name="T4" fmla="*/ 502929 w 293"/>
              <a:gd name="T5" fmla="*/ 2477271 h 445"/>
              <a:gd name="T6" fmla="*/ 495820 w 293"/>
              <a:gd name="T7" fmla="*/ 2369563 h 445"/>
              <a:gd name="T8" fmla="*/ 488712 w 293"/>
              <a:gd name="T9" fmla="*/ 2261856 h 445"/>
              <a:gd name="T10" fmla="*/ 479826 w 293"/>
              <a:gd name="T11" fmla="*/ 2154148 h 445"/>
              <a:gd name="T12" fmla="*/ 470940 w 293"/>
              <a:gd name="T13" fmla="*/ 2046441 h 445"/>
              <a:gd name="T14" fmla="*/ 460277 w 293"/>
              <a:gd name="T15" fmla="*/ 1945069 h 445"/>
              <a:gd name="T16" fmla="*/ 449615 w 293"/>
              <a:gd name="T17" fmla="*/ 1843698 h 445"/>
              <a:gd name="T18" fmla="*/ 437175 w 293"/>
              <a:gd name="T19" fmla="*/ 1742326 h 445"/>
              <a:gd name="T20" fmla="*/ 424735 w 293"/>
              <a:gd name="T21" fmla="*/ 1640954 h 445"/>
              <a:gd name="T22" fmla="*/ 410518 w 293"/>
              <a:gd name="T23" fmla="*/ 1545918 h 445"/>
              <a:gd name="T24" fmla="*/ 396301 w 293"/>
              <a:gd name="T25" fmla="*/ 1450882 h 445"/>
              <a:gd name="T26" fmla="*/ 382084 w 293"/>
              <a:gd name="T27" fmla="*/ 1355846 h 445"/>
              <a:gd name="T28" fmla="*/ 366089 w 293"/>
              <a:gd name="T29" fmla="*/ 1260810 h 445"/>
              <a:gd name="T30" fmla="*/ 350095 w 293"/>
              <a:gd name="T31" fmla="*/ 1172110 h 445"/>
              <a:gd name="T32" fmla="*/ 332324 w 293"/>
              <a:gd name="T33" fmla="*/ 1083410 h 445"/>
              <a:gd name="T34" fmla="*/ 314553 w 293"/>
              <a:gd name="T35" fmla="*/ 994710 h 445"/>
              <a:gd name="T36" fmla="*/ 295004 w 293"/>
              <a:gd name="T37" fmla="*/ 912345 h 445"/>
              <a:gd name="T38" fmla="*/ 277233 w 293"/>
              <a:gd name="T39" fmla="*/ 829981 h 445"/>
              <a:gd name="T40" fmla="*/ 257684 w 293"/>
              <a:gd name="T41" fmla="*/ 747616 h 445"/>
              <a:gd name="T42" fmla="*/ 236359 w 293"/>
              <a:gd name="T43" fmla="*/ 665252 h 445"/>
              <a:gd name="T44" fmla="*/ 215033 w 293"/>
              <a:gd name="T45" fmla="*/ 589223 h 445"/>
              <a:gd name="T46" fmla="*/ 193708 w 293"/>
              <a:gd name="T47" fmla="*/ 513194 h 445"/>
              <a:gd name="T48" fmla="*/ 170605 w 293"/>
              <a:gd name="T49" fmla="*/ 443501 h 445"/>
              <a:gd name="T50" fmla="*/ 147502 w 293"/>
              <a:gd name="T51" fmla="*/ 373808 h 445"/>
              <a:gd name="T52" fmla="*/ 124399 w 293"/>
              <a:gd name="T53" fmla="*/ 304115 h 445"/>
              <a:gd name="T54" fmla="*/ 101297 w 293"/>
              <a:gd name="T55" fmla="*/ 234422 h 445"/>
              <a:gd name="T56" fmla="*/ 76417 w 293"/>
              <a:gd name="T57" fmla="*/ 171065 h 445"/>
              <a:gd name="T58" fmla="*/ 51537 w 293"/>
              <a:gd name="T59" fmla="*/ 114043 h 445"/>
              <a:gd name="T60" fmla="*/ 26657 w 293"/>
              <a:gd name="T61" fmla="*/ 57022 h 445"/>
              <a:gd name="T62" fmla="*/ 0 w 293"/>
              <a:gd name="T63" fmla="*/ 0 h 4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93" h="445">
                <a:moveTo>
                  <a:pt x="292" y="444"/>
                </a:moveTo>
                <a:lnTo>
                  <a:pt x="287" y="408"/>
                </a:lnTo>
                <a:lnTo>
                  <a:pt x="283" y="391"/>
                </a:lnTo>
                <a:lnTo>
                  <a:pt x="279" y="374"/>
                </a:lnTo>
                <a:lnTo>
                  <a:pt x="275" y="357"/>
                </a:lnTo>
                <a:lnTo>
                  <a:pt x="270" y="340"/>
                </a:lnTo>
                <a:lnTo>
                  <a:pt x="265" y="323"/>
                </a:lnTo>
                <a:lnTo>
                  <a:pt x="259" y="307"/>
                </a:lnTo>
                <a:lnTo>
                  <a:pt x="253" y="291"/>
                </a:lnTo>
                <a:lnTo>
                  <a:pt x="246" y="275"/>
                </a:lnTo>
                <a:lnTo>
                  <a:pt x="239" y="259"/>
                </a:lnTo>
                <a:lnTo>
                  <a:pt x="231" y="244"/>
                </a:lnTo>
                <a:lnTo>
                  <a:pt x="223" y="229"/>
                </a:lnTo>
                <a:lnTo>
                  <a:pt x="215" y="214"/>
                </a:lnTo>
                <a:lnTo>
                  <a:pt x="206" y="199"/>
                </a:lnTo>
                <a:lnTo>
                  <a:pt x="197" y="185"/>
                </a:lnTo>
                <a:lnTo>
                  <a:pt x="187" y="171"/>
                </a:lnTo>
                <a:lnTo>
                  <a:pt x="177" y="157"/>
                </a:lnTo>
                <a:lnTo>
                  <a:pt x="166" y="144"/>
                </a:lnTo>
                <a:lnTo>
                  <a:pt x="156" y="131"/>
                </a:lnTo>
                <a:lnTo>
                  <a:pt x="145" y="118"/>
                </a:lnTo>
                <a:lnTo>
                  <a:pt x="133" y="105"/>
                </a:lnTo>
                <a:lnTo>
                  <a:pt x="121" y="93"/>
                </a:lnTo>
                <a:lnTo>
                  <a:pt x="109" y="81"/>
                </a:lnTo>
                <a:lnTo>
                  <a:pt x="96" y="70"/>
                </a:lnTo>
                <a:lnTo>
                  <a:pt x="83" y="59"/>
                </a:lnTo>
                <a:lnTo>
                  <a:pt x="70" y="48"/>
                </a:lnTo>
                <a:lnTo>
                  <a:pt x="57" y="37"/>
                </a:lnTo>
                <a:lnTo>
                  <a:pt x="43" y="27"/>
                </a:lnTo>
                <a:lnTo>
                  <a:pt x="29" y="18"/>
                </a:lnTo>
                <a:lnTo>
                  <a:pt x="15" y="9"/>
                </a:lnTo>
                <a:lnTo>
                  <a:pt x="0" y="0"/>
                </a:lnTo>
              </a:path>
            </a:pathLst>
          </a:custGeom>
          <a:noFill/>
          <a:ln w="5270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1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1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1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1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1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1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1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1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1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1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1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1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21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21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21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1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21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1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21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 animBg="1"/>
      <p:bldP spid="212025" grpId="0" animBg="1"/>
      <p:bldP spid="212026" grpId="0" autoUpdateAnimBg="0"/>
      <p:bldP spid="212027" grpId="0" autoUpdateAnimBg="0"/>
      <p:bldP spid="212028" grpId="0" animBg="1"/>
      <p:bldP spid="212029" grpId="0" animBg="1"/>
      <p:bldP spid="212030" grpId="0" autoUpdateAnimBg="0"/>
      <p:bldP spid="212031" grpId="0" animBg="1"/>
      <p:bldP spid="212032" grpId="0" animBg="1"/>
      <p:bldP spid="212033" grpId="0" animBg="1"/>
      <p:bldP spid="212034" grpId="0" animBg="1"/>
      <p:bldP spid="212041" grpId="0" animBg="1"/>
      <p:bldP spid="212042" grpId="0" animBg="1"/>
      <p:bldP spid="212043" grpId="0" animBg="1"/>
      <p:bldP spid="212044" grpId="0" animBg="1"/>
      <p:bldP spid="212045" grpId="0" animBg="1"/>
      <p:bldP spid="212046" grpId="0" animBg="1"/>
      <p:bldP spid="212047" grpId="0" animBg="1"/>
      <p:bldP spid="212048" grpId="0" animBg="1"/>
      <p:bldP spid="212049" grpId="0" animBg="1"/>
      <p:bldP spid="212050" grpId="0" animBg="1"/>
      <p:bldP spid="212051" grpId="0" animBg="1"/>
      <p:bldP spid="212052" grpId="0" animBg="1"/>
      <p:bldP spid="212053" grpId="0" animBg="1"/>
      <p:bldP spid="2120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Trombofili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err="1"/>
              <a:t>Trombofili</a:t>
            </a:r>
            <a:r>
              <a:rPr lang="tr-TR" sz="2400" dirty="0"/>
              <a:t>, kanda pıhtılaşma eğiliminin arttığı, dolayısı ile </a:t>
            </a:r>
            <a:r>
              <a:rPr lang="tr-TR" sz="2400" dirty="0" err="1"/>
              <a:t>venöz</a:t>
            </a:r>
            <a:r>
              <a:rPr lang="tr-TR" sz="2400" dirty="0"/>
              <a:t> </a:t>
            </a:r>
            <a:r>
              <a:rPr lang="tr-TR" sz="2400" dirty="0" err="1"/>
              <a:t>tromboemboli</a:t>
            </a:r>
            <a:r>
              <a:rPr lang="tr-TR" sz="2400" dirty="0"/>
              <a:t> (VTE) riskinin yüksek olduğu durumları tanımlamak için kullanılır.</a:t>
            </a:r>
          </a:p>
          <a:p>
            <a:endParaRPr lang="tr-TR" sz="2400" dirty="0"/>
          </a:p>
          <a:p>
            <a:r>
              <a:rPr lang="tr-TR" sz="2400" dirty="0" err="1"/>
              <a:t>Trombofiliye</a:t>
            </a:r>
            <a:r>
              <a:rPr lang="tr-TR" sz="2400" dirty="0"/>
              <a:t> yol açan birçok kalıtsal ve </a:t>
            </a:r>
            <a:r>
              <a:rPr lang="tr-TR" sz="2400" dirty="0" err="1"/>
              <a:t>edinsel</a:t>
            </a:r>
            <a:r>
              <a:rPr lang="tr-TR" sz="2400" dirty="0"/>
              <a:t> etken tanımlanmıştır.</a:t>
            </a:r>
            <a:endParaRPr lang="tr-T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</a:t>
            </a:r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533400" y="1051560"/>
          <a:ext cx="8229600" cy="5577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4761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Kalıtsal </a:t>
                      </a:r>
                      <a:r>
                        <a:rPr lang="tr-TR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tromboz</a:t>
                      </a:r>
                      <a:r>
                        <a:rPr lang="tr-TR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nedenleri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7839">
                <a:tc>
                  <a:txBody>
                    <a:bodyPr/>
                    <a:lstStyle/>
                    <a:p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AT III eksikliği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PC eksikliği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PS eksikliği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Aktive PC rezistansı (FV </a:t>
                      </a: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Leiden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mutasyonu)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Protrombin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mutasyonu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baseline="0" dirty="0" err="1">
                          <a:latin typeface="Times New Roman" pitchFamily="18" charset="0"/>
                          <a:cs typeface="Times New Roman" pitchFamily="18" charset="0"/>
                        </a:rPr>
                        <a:t>Hiperhomosisteinemi</a:t>
                      </a:r>
                      <a:endParaRPr lang="tr-TR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Disfibrinojenemi</a:t>
                      </a:r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Trombomodülin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eksikliği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Heparin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kofaktör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eksikliği</a:t>
                      </a: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Hipo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veya </a:t>
                      </a: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displazminojenemi</a:t>
                      </a:r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Yüksek </a:t>
                      </a: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plazminojen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aktivatör</a:t>
                      </a:r>
                      <a:r>
                        <a:rPr lang="tr-TR" sz="1400" b="1" dirty="0">
                          <a:latin typeface="Times New Roman" pitchFamily="18" charset="0"/>
                          <a:cs typeface="Times New Roman" pitchFamily="18" charset="0"/>
                        </a:rPr>
                        <a:t> inhibitör</a:t>
                      </a:r>
                      <a:r>
                        <a:rPr lang="tr-TR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(PAI-1)</a:t>
                      </a:r>
                    </a:p>
                    <a:p>
                      <a:endParaRPr lang="tr-TR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T-PA eksikliği</a:t>
                      </a:r>
                    </a:p>
                    <a:p>
                      <a:endParaRPr lang="tr-TR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1310</Words>
  <Application>Microsoft Office PowerPoint</Application>
  <PresentationFormat>Ekran Gösterisi (4:3)</PresentationFormat>
  <Paragraphs>297</Paragraphs>
  <Slides>25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Wingdings</vt:lpstr>
      <vt:lpstr>Wingdings 2</vt:lpstr>
      <vt:lpstr>Akış</vt:lpstr>
      <vt:lpstr>Tromboz-Trombofili</vt:lpstr>
      <vt:lpstr>Trombofili Tanım</vt:lpstr>
      <vt:lpstr>Patofizyoloji</vt:lpstr>
      <vt:lpstr>PowerPoint Sunusu</vt:lpstr>
      <vt:lpstr>PowerPoint Sunusu</vt:lpstr>
      <vt:lpstr>PowerPoint Sunusu</vt:lpstr>
      <vt:lpstr>Koagulasyon Sisteminin Dogal İnhibitörleri </vt:lpstr>
      <vt:lpstr>Trombofili</vt:lpstr>
      <vt:lpstr>   </vt:lpstr>
      <vt:lpstr>   </vt:lpstr>
      <vt:lpstr>   </vt:lpstr>
      <vt:lpstr>Kalıtsal trombofili kimlerde taranmalıdır?</vt:lpstr>
      <vt:lpstr>Kalıtsal trombofili taraması önerilmeyen durumlar</vt:lpstr>
      <vt:lpstr>Laboratuvar</vt:lpstr>
      <vt:lpstr>Antitrombin III eksikliği</vt:lpstr>
      <vt:lpstr>Antitrombin III eksikliği</vt:lpstr>
      <vt:lpstr>Protein C ve S eksikliği</vt:lpstr>
      <vt:lpstr>Protein C ve S eksikliği</vt:lpstr>
      <vt:lpstr>Protein C ve S eksikliği</vt:lpstr>
      <vt:lpstr>                 Aktive protein C rezistansı (Faktör V Leiden mutasyonu)</vt:lpstr>
      <vt:lpstr>Protrombin gen mutasyonu</vt:lpstr>
      <vt:lpstr>Hiperhomosistinemi</vt:lpstr>
      <vt:lpstr>Hiperhomosistinemi</vt:lpstr>
      <vt:lpstr>Tedavi</vt:lpstr>
      <vt:lpstr>Kaynaklar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Trombofili</dc:title>
  <dc:creator>KADİR</dc:creator>
  <cp:lastModifiedBy>kadir ilkkilic</cp:lastModifiedBy>
  <cp:revision>59</cp:revision>
  <dcterms:created xsi:type="dcterms:W3CDTF">2006-08-16T00:00:00Z</dcterms:created>
  <dcterms:modified xsi:type="dcterms:W3CDTF">2025-04-29T12:09:08Z</dcterms:modified>
</cp:coreProperties>
</file>