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4/29/2025</a:t>
            </a:fld>
            <a:endParaRPr lang="en-US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d.org.tr/yayinlar/list/130/edinsel-kanama-bozukluklari-ve-kalitsal-trombofili-tani-ve-tedavi-kilavuz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286000" y="1524000"/>
            <a:ext cx="6858000" cy="1676400"/>
          </a:xfrm>
        </p:spPr>
        <p:txBody>
          <a:bodyPr/>
          <a:lstStyle/>
          <a:p>
            <a:r>
              <a:rPr lang="tr-TR" dirty="0">
                <a:latin typeface="+mn-lt"/>
                <a:cs typeface="Times New Roman" pitchFamily="18" charset="0"/>
              </a:rPr>
              <a:t>DİSSEMİNE İNTRAVASKÜLER          </a:t>
            </a:r>
            <a:br>
              <a:rPr lang="tr-TR" dirty="0">
                <a:latin typeface="+mn-lt"/>
                <a:cs typeface="Times New Roman" pitchFamily="18" charset="0"/>
              </a:rPr>
            </a:br>
            <a:r>
              <a:rPr lang="tr-TR" dirty="0">
                <a:latin typeface="+mn-lt"/>
                <a:cs typeface="Times New Roman" pitchFamily="18" charset="0"/>
              </a:rPr>
              <a:t>             KOAGÜLASYON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172200" cy="646331"/>
          </a:xfrm>
        </p:spPr>
        <p:txBody>
          <a:bodyPr/>
          <a:lstStyle/>
          <a:p>
            <a:r>
              <a:rPr lang="tr-TR" dirty="0"/>
              <a:t>    (Yaygın Damar İçi Pıhtılaşma Sendromu)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9AB57CEF-BFAA-F29C-EBDB-B57DE4311260}"/>
              </a:ext>
            </a:extLst>
          </p:cNvPr>
          <p:cNvSpPr txBox="1"/>
          <p:nvPr/>
        </p:nvSpPr>
        <p:spPr>
          <a:xfrm>
            <a:off x="3581400" y="49530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     </a:t>
            </a:r>
            <a:r>
              <a:rPr lang="tr-TR" dirty="0" err="1"/>
              <a:t>Dr</a:t>
            </a:r>
            <a:r>
              <a:rPr lang="tr-TR" dirty="0"/>
              <a:t> Kadir İLKKILIÇ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err="1"/>
              <a:t>Laboratuvar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tr-TR" b="1" dirty="0" err="1"/>
              <a:t>Trombositopeni</a:t>
            </a:r>
            <a:endParaRPr lang="tr-TR" b="1" dirty="0"/>
          </a:p>
          <a:p>
            <a:pPr>
              <a:defRPr/>
            </a:pPr>
            <a:endParaRPr lang="tr-TR" b="1" dirty="0"/>
          </a:p>
          <a:p>
            <a:pPr>
              <a:defRPr/>
            </a:pPr>
            <a:r>
              <a:rPr lang="tr-TR" b="1" dirty="0"/>
              <a:t>PT ,</a:t>
            </a:r>
            <a:r>
              <a:rPr lang="tr-TR" b="1" dirty="0" err="1"/>
              <a:t>aPTT</a:t>
            </a:r>
            <a:r>
              <a:rPr lang="tr-TR" b="1" dirty="0"/>
              <a:t> ve TZ da uzama</a:t>
            </a:r>
          </a:p>
          <a:p>
            <a:pPr>
              <a:defRPr/>
            </a:pPr>
            <a:endParaRPr lang="tr-TR" b="1" dirty="0"/>
          </a:p>
          <a:p>
            <a:pPr>
              <a:defRPr/>
            </a:pPr>
            <a:r>
              <a:rPr lang="tr-TR" b="1" dirty="0"/>
              <a:t>Fibrinojen düşüklüğü, fibrin yıkım ürünlerinde artış,D-</a:t>
            </a:r>
            <a:r>
              <a:rPr lang="tr-TR" b="1" dirty="0" err="1"/>
              <a:t>dimer</a:t>
            </a:r>
            <a:r>
              <a:rPr lang="tr-TR" b="1" dirty="0"/>
              <a:t> artışı</a:t>
            </a:r>
          </a:p>
          <a:p>
            <a:pPr>
              <a:defRPr/>
            </a:pPr>
            <a:endParaRPr lang="tr-TR" dirty="0"/>
          </a:p>
          <a:p>
            <a:pPr>
              <a:defRPr/>
            </a:pPr>
            <a:r>
              <a:rPr lang="tr-TR" dirty="0" err="1"/>
              <a:t>Periferik</a:t>
            </a:r>
            <a:r>
              <a:rPr lang="tr-TR" dirty="0"/>
              <a:t> </a:t>
            </a:r>
            <a:r>
              <a:rPr lang="tr-TR" dirty="0" err="1"/>
              <a:t>yayma’da</a:t>
            </a:r>
            <a:r>
              <a:rPr lang="tr-TR" dirty="0"/>
              <a:t> dolaşımdaki </a:t>
            </a:r>
            <a:r>
              <a:rPr lang="tr-TR" dirty="0" err="1"/>
              <a:t>mikrotrombüslere</a:t>
            </a:r>
            <a:r>
              <a:rPr lang="tr-TR" dirty="0"/>
              <a:t> bağlı eritrositlerde </a:t>
            </a:r>
            <a:r>
              <a:rPr lang="tr-TR" b="1" dirty="0" err="1"/>
              <a:t>şistositler</a:t>
            </a:r>
            <a:r>
              <a:rPr lang="tr-TR" dirty="0"/>
              <a:t>,dev </a:t>
            </a:r>
            <a:r>
              <a:rPr lang="tr-TR" dirty="0" err="1"/>
              <a:t>trombositler</a:t>
            </a:r>
            <a:r>
              <a:rPr lang="tr-TR" dirty="0"/>
              <a:t>,</a:t>
            </a:r>
            <a:r>
              <a:rPr lang="tr-TR" dirty="0" err="1"/>
              <a:t>trombositopeni</a:t>
            </a:r>
            <a:r>
              <a:rPr lang="tr-TR" dirty="0"/>
              <a:t> görülebilir.</a:t>
            </a:r>
          </a:p>
          <a:p>
            <a:pPr>
              <a:defRPr/>
            </a:pPr>
            <a:endParaRPr lang="tr-TR" dirty="0"/>
          </a:p>
          <a:p>
            <a:pPr>
              <a:defRPr/>
            </a:pPr>
            <a:r>
              <a:rPr lang="tr-TR" dirty="0"/>
              <a:t>Testler normal olmasına rağmen </a:t>
            </a:r>
            <a:r>
              <a:rPr lang="tr-TR" dirty="0" err="1"/>
              <a:t>DİC’den</a:t>
            </a:r>
            <a:r>
              <a:rPr lang="tr-TR" dirty="0"/>
              <a:t> şüpheleniliyorsa testlerin 24 saat sonra tekrarı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err="1"/>
              <a:t>Laboratuvar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/>
          </a:p>
          <a:p>
            <a:r>
              <a:rPr lang="it-IT" dirty="0"/>
              <a:t>CRP, prokalsitonin, IL-1 -6 -8, TNF</a:t>
            </a:r>
            <a:r>
              <a:rPr lang="tr-TR" dirty="0"/>
              <a:t> artışı</a:t>
            </a:r>
          </a:p>
          <a:p>
            <a:endParaRPr lang="tr-TR" dirty="0"/>
          </a:p>
          <a:p>
            <a:r>
              <a:rPr lang="es-ES" dirty="0"/>
              <a:t>AT, PC ve PS </a:t>
            </a:r>
            <a:r>
              <a:rPr lang="tr-TR" dirty="0"/>
              <a:t>de </a:t>
            </a:r>
            <a:r>
              <a:rPr lang="es-ES" dirty="0" err="1"/>
              <a:t>azalma</a:t>
            </a:r>
            <a:r>
              <a:rPr lang="tr-TR" dirty="0"/>
              <a:t>, </a:t>
            </a:r>
            <a:r>
              <a:rPr lang="tr-TR" dirty="0" err="1"/>
              <a:t>plazminojen</a:t>
            </a:r>
            <a:r>
              <a:rPr lang="tr-TR" dirty="0"/>
              <a:t> ve </a:t>
            </a:r>
            <a:r>
              <a:rPr lang="tr-TR" dirty="0" err="1"/>
              <a:t>antiplazmin</a:t>
            </a:r>
            <a:r>
              <a:rPr lang="tr-TR" dirty="0"/>
              <a:t> seviyelerinde azalma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1"/>
            <a:ext cx="396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5814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04800"/>
            <a:ext cx="4343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Akut </a:t>
            </a:r>
            <a:r>
              <a:rPr lang="tr-TR" dirty="0" err="1"/>
              <a:t>DiC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tr-TR" dirty="0"/>
              <a:t>K</a:t>
            </a:r>
            <a:r>
              <a:rPr lang="en-US" dirty="0" err="1"/>
              <a:t>linik</a:t>
            </a:r>
            <a:r>
              <a:rPr lang="en-US" dirty="0"/>
              <a:t> </a:t>
            </a:r>
            <a:r>
              <a:rPr lang="en-US" dirty="0" err="1"/>
              <a:t>tablonun</a:t>
            </a:r>
            <a:r>
              <a:rPr lang="en-US" dirty="0"/>
              <a:t> </a:t>
            </a:r>
            <a:r>
              <a:rPr lang="en-US" dirty="0" err="1"/>
              <a:t>ağırlığını</a:t>
            </a:r>
            <a:r>
              <a:rPr lang="en-US" dirty="0"/>
              <a:t>, </a:t>
            </a:r>
            <a:r>
              <a:rPr lang="en-US" dirty="0" err="1"/>
              <a:t>pıhtılaşmanın</a:t>
            </a:r>
            <a:r>
              <a:rPr lang="en-US" dirty="0"/>
              <a:t> </a:t>
            </a:r>
            <a:r>
              <a:rPr lang="en-US" dirty="0" err="1"/>
              <a:t>uyarılma</a:t>
            </a:r>
            <a:r>
              <a:rPr lang="en-US" dirty="0"/>
              <a:t> </a:t>
            </a:r>
            <a:r>
              <a:rPr lang="en-US" dirty="0" err="1"/>
              <a:t>derecesine</a:t>
            </a:r>
            <a:r>
              <a:rPr lang="en-US" dirty="0"/>
              <a:t> </a:t>
            </a:r>
            <a:r>
              <a:rPr lang="en-US" dirty="0" err="1"/>
              <a:t>bağlı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, </a:t>
            </a:r>
            <a:r>
              <a:rPr lang="en-US" dirty="0" err="1"/>
              <a:t>pıhtılaşma</a:t>
            </a:r>
            <a:r>
              <a:rPr lang="en-US" dirty="0"/>
              <a:t> </a:t>
            </a:r>
            <a:r>
              <a:rPr lang="tr-TR" dirty="0"/>
              <a:t>ü</a:t>
            </a:r>
            <a:r>
              <a:rPr lang="en-US" dirty="0"/>
              <a:t>r</a:t>
            </a:r>
            <a:r>
              <a:rPr lang="tr-TR" dirty="0"/>
              <a:t>ü</a:t>
            </a:r>
            <a:r>
              <a:rPr lang="en-US" dirty="0" err="1"/>
              <a:t>nlerinin</a:t>
            </a:r>
            <a:r>
              <a:rPr lang="en-US" dirty="0"/>
              <a:t> t</a:t>
            </a:r>
            <a:r>
              <a:rPr lang="tr-TR" dirty="0"/>
              <a:t>ü</a:t>
            </a:r>
            <a:r>
              <a:rPr lang="en-US" dirty="0" err="1"/>
              <a:t>ketilme</a:t>
            </a:r>
            <a:r>
              <a:rPr lang="en-US" dirty="0"/>
              <a:t> </a:t>
            </a:r>
            <a:r>
              <a:rPr lang="en-US" dirty="0" err="1"/>
              <a:t>hızı</a:t>
            </a:r>
            <a:r>
              <a:rPr lang="en-US" dirty="0"/>
              <a:t>, </a:t>
            </a:r>
            <a:r>
              <a:rPr lang="en-US" dirty="0" err="1"/>
              <a:t>fibrinolizin</a:t>
            </a:r>
            <a:r>
              <a:rPr lang="en-US" dirty="0"/>
              <a:t> </a:t>
            </a:r>
            <a:r>
              <a:rPr lang="en-US" dirty="0" err="1"/>
              <a:t>oluşan</a:t>
            </a:r>
            <a:r>
              <a:rPr lang="en-US" dirty="0"/>
              <a:t> fibrin </a:t>
            </a:r>
            <a:r>
              <a:rPr lang="en-US" dirty="0" err="1"/>
              <a:t>molek</a:t>
            </a:r>
            <a:r>
              <a:rPr lang="tr-TR" dirty="0"/>
              <a:t>ü</a:t>
            </a:r>
            <a:r>
              <a:rPr lang="en-US" dirty="0" err="1"/>
              <a:t>llerini</a:t>
            </a:r>
            <a:r>
              <a:rPr lang="en-US" dirty="0"/>
              <a:t> par</a:t>
            </a:r>
            <a:r>
              <a:rPr lang="tr-TR" dirty="0"/>
              <a:t>ç</a:t>
            </a:r>
            <a:r>
              <a:rPr lang="en-US" dirty="0" err="1"/>
              <a:t>alamadaki</a:t>
            </a:r>
            <a:r>
              <a:rPr lang="en-US" dirty="0"/>
              <a:t> </a:t>
            </a:r>
            <a:r>
              <a:rPr lang="en-US" dirty="0" err="1"/>
              <a:t>etkinliği</a:t>
            </a:r>
            <a:r>
              <a:rPr lang="en-US" dirty="0"/>
              <a:t> </a:t>
            </a:r>
            <a:r>
              <a:rPr lang="en-US" dirty="0" err="1"/>
              <a:t>ile</a:t>
            </a:r>
            <a:r>
              <a:rPr lang="en-US" dirty="0"/>
              <a:t> t</a:t>
            </a:r>
            <a:r>
              <a:rPr lang="tr-TR" dirty="0"/>
              <a:t>ü</a:t>
            </a:r>
            <a:r>
              <a:rPr lang="en-US" dirty="0" err="1"/>
              <a:t>ketilen</a:t>
            </a:r>
            <a:r>
              <a:rPr lang="en-US" dirty="0"/>
              <a:t> </a:t>
            </a:r>
            <a:r>
              <a:rPr lang="en-US" dirty="0" err="1"/>
              <a:t>trombosit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pıhtılaşma</a:t>
            </a:r>
            <a:r>
              <a:rPr lang="en-US" dirty="0"/>
              <a:t> </a:t>
            </a:r>
            <a:r>
              <a:rPr lang="en-US" dirty="0" err="1"/>
              <a:t>fakt</a:t>
            </a:r>
            <a:r>
              <a:rPr lang="tr-TR" dirty="0"/>
              <a:t>ö</a:t>
            </a:r>
            <a:r>
              <a:rPr lang="en-US" dirty="0" err="1"/>
              <a:t>rlerinin</a:t>
            </a:r>
            <a:r>
              <a:rPr lang="en-US" dirty="0"/>
              <a:t> </a:t>
            </a:r>
            <a:r>
              <a:rPr lang="en-US" dirty="0" err="1"/>
              <a:t>kemik</a:t>
            </a:r>
            <a:r>
              <a:rPr lang="en-US" dirty="0"/>
              <a:t> </a:t>
            </a:r>
            <a:r>
              <a:rPr lang="en-US" dirty="0" err="1"/>
              <a:t>iliği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karaciğer</a:t>
            </a:r>
            <a:r>
              <a:rPr lang="en-US" dirty="0"/>
              <a:t> </a:t>
            </a:r>
            <a:r>
              <a:rPr lang="en-US" dirty="0" err="1"/>
              <a:t>tarafından</a:t>
            </a:r>
            <a:r>
              <a:rPr lang="en-US" dirty="0"/>
              <a:t> </a:t>
            </a:r>
            <a:r>
              <a:rPr lang="en-US" dirty="0" err="1"/>
              <a:t>yerine</a:t>
            </a:r>
            <a:r>
              <a:rPr lang="en-US" dirty="0"/>
              <a:t> </a:t>
            </a:r>
            <a:r>
              <a:rPr lang="en-US" dirty="0" err="1"/>
              <a:t>konulma</a:t>
            </a:r>
            <a:r>
              <a:rPr lang="en-US" dirty="0"/>
              <a:t> </a:t>
            </a:r>
            <a:r>
              <a:rPr lang="en-US" dirty="0" err="1"/>
              <a:t>hızı</a:t>
            </a:r>
            <a:r>
              <a:rPr lang="en-US" dirty="0"/>
              <a:t> </a:t>
            </a:r>
            <a:r>
              <a:rPr lang="en-US" dirty="0" err="1"/>
              <a:t>belirler</a:t>
            </a:r>
            <a:r>
              <a:rPr lang="tr-TR" dirty="0"/>
              <a:t>.</a:t>
            </a:r>
            <a:r>
              <a:rPr lang="en-US" dirty="0"/>
              <a:t> </a:t>
            </a:r>
            <a:endParaRPr lang="tr-TR" dirty="0"/>
          </a:p>
          <a:p>
            <a:endParaRPr lang="tr-TR" dirty="0"/>
          </a:p>
          <a:p>
            <a:r>
              <a:rPr lang="en-US" dirty="0" err="1"/>
              <a:t>Akut</a:t>
            </a:r>
            <a:r>
              <a:rPr lang="en-US" dirty="0"/>
              <a:t> (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ağır</a:t>
            </a:r>
            <a:r>
              <a:rPr lang="en-US" dirty="0"/>
              <a:t>) Dİ</a:t>
            </a:r>
            <a:r>
              <a:rPr lang="tr-TR" dirty="0"/>
              <a:t>C </a:t>
            </a:r>
            <a:r>
              <a:rPr lang="en-US" dirty="0"/>
              <a:t> </a:t>
            </a:r>
            <a:r>
              <a:rPr lang="en-US" dirty="0" err="1"/>
              <a:t>durumunda</a:t>
            </a:r>
            <a:r>
              <a:rPr lang="en-US" dirty="0"/>
              <a:t> </a:t>
            </a:r>
            <a:r>
              <a:rPr lang="en-US" dirty="0" err="1"/>
              <a:t>yaygın</a:t>
            </a:r>
            <a:r>
              <a:rPr lang="en-US" dirty="0"/>
              <a:t> </a:t>
            </a:r>
            <a:r>
              <a:rPr lang="en-US" dirty="0" err="1"/>
              <a:t>pıhtı</a:t>
            </a:r>
            <a:r>
              <a:rPr lang="en-US" dirty="0"/>
              <a:t> </a:t>
            </a:r>
            <a:r>
              <a:rPr lang="en-US" dirty="0" err="1"/>
              <a:t>oluşumu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/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pıhtılaşma</a:t>
            </a:r>
            <a:r>
              <a:rPr lang="en-US" dirty="0"/>
              <a:t> </a:t>
            </a:r>
            <a:r>
              <a:rPr lang="en-US" dirty="0" err="1"/>
              <a:t>maddesi</a:t>
            </a:r>
            <a:r>
              <a:rPr lang="en-US" dirty="0"/>
              <a:t> t</a:t>
            </a:r>
            <a:r>
              <a:rPr lang="tr-TR" dirty="0"/>
              <a:t>ü</a:t>
            </a:r>
            <a:r>
              <a:rPr lang="en-US" dirty="0" err="1"/>
              <a:t>ketiminin</a:t>
            </a:r>
            <a:r>
              <a:rPr lang="en-US" dirty="0"/>
              <a:t>, </a:t>
            </a:r>
            <a:r>
              <a:rPr lang="en-US" dirty="0" err="1"/>
              <a:t>fibrinolitik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/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karaciğer-kemik</a:t>
            </a:r>
            <a:r>
              <a:rPr lang="en-US" dirty="0"/>
              <a:t> </a:t>
            </a:r>
            <a:r>
              <a:rPr lang="en-US" dirty="0" err="1"/>
              <a:t>iliği</a:t>
            </a:r>
            <a:r>
              <a:rPr lang="en-US" dirty="0"/>
              <a:t> </a:t>
            </a:r>
            <a:r>
              <a:rPr lang="en-US" dirty="0" err="1"/>
              <a:t>tarafından</a:t>
            </a:r>
            <a:r>
              <a:rPr lang="en-US" dirty="0"/>
              <a:t> </a:t>
            </a:r>
            <a:r>
              <a:rPr lang="en-US" dirty="0" err="1"/>
              <a:t>dengelenememesi</a:t>
            </a:r>
            <a:r>
              <a:rPr lang="en-US" dirty="0"/>
              <a:t> s</a:t>
            </a:r>
            <a:r>
              <a:rPr lang="tr-TR" dirty="0"/>
              <a:t>ö</a:t>
            </a:r>
            <a:r>
              <a:rPr lang="en-US" dirty="0"/>
              <a:t>z </a:t>
            </a:r>
            <a:r>
              <a:rPr lang="en-US" dirty="0" err="1"/>
              <a:t>konusudur</a:t>
            </a:r>
            <a:r>
              <a:rPr lang="en-US" dirty="0"/>
              <a:t>. </a:t>
            </a:r>
            <a:endParaRPr lang="tr-TR" dirty="0"/>
          </a:p>
          <a:p>
            <a:endParaRPr lang="tr-TR" dirty="0"/>
          </a:p>
          <a:p>
            <a:r>
              <a:rPr lang="en-US" dirty="0"/>
              <a:t>Bu </a:t>
            </a:r>
            <a:r>
              <a:rPr lang="en-US" dirty="0" err="1"/>
              <a:t>durumda</a:t>
            </a:r>
            <a:r>
              <a:rPr lang="en-US" dirty="0"/>
              <a:t> </a:t>
            </a:r>
            <a:r>
              <a:rPr lang="en-US" b="1" dirty="0" err="1"/>
              <a:t>kanamalar</a:t>
            </a:r>
            <a:r>
              <a:rPr lang="en-US" b="1" dirty="0"/>
              <a:t>, </a:t>
            </a:r>
            <a:r>
              <a:rPr lang="en-US" b="1" dirty="0" err="1"/>
              <a:t>trombozlar</a:t>
            </a:r>
            <a:r>
              <a:rPr lang="en-US" b="1" dirty="0"/>
              <a:t> </a:t>
            </a:r>
            <a:r>
              <a:rPr lang="en-US" b="1" dirty="0" err="1"/>
              <a:t>ve</a:t>
            </a:r>
            <a:r>
              <a:rPr lang="en-US" b="1" dirty="0"/>
              <a:t> organ </a:t>
            </a:r>
            <a:r>
              <a:rPr lang="en-US" b="1" dirty="0" err="1"/>
              <a:t>yetmezliklerinin</a:t>
            </a:r>
            <a:r>
              <a:rPr lang="en-US" dirty="0"/>
              <a:t> </a:t>
            </a:r>
            <a:r>
              <a:rPr lang="tr-TR" dirty="0"/>
              <a:t>ç</a:t>
            </a:r>
            <a:r>
              <a:rPr lang="en-US" dirty="0" err="1"/>
              <a:t>eşitli</a:t>
            </a:r>
            <a:r>
              <a:rPr lang="en-US" dirty="0"/>
              <a:t> </a:t>
            </a:r>
            <a:r>
              <a:rPr lang="en-US" dirty="0" err="1"/>
              <a:t>kombinasyonları</a:t>
            </a:r>
            <a:r>
              <a:rPr lang="en-US" dirty="0"/>
              <a:t> g</a:t>
            </a:r>
            <a:r>
              <a:rPr lang="tr-TR" dirty="0"/>
              <a:t>ö</a:t>
            </a:r>
            <a:r>
              <a:rPr lang="en-US" dirty="0" err="1"/>
              <a:t>zlenir</a:t>
            </a:r>
            <a:r>
              <a:rPr lang="en-US" dirty="0"/>
              <a:t>. </a:t>
            </a:r>
            <a:endParaRPr lang="tr-TR" dirty="0"/>
          </a:p>
          <a:p>
            <a:endParaRPr lang="tr-TR" dirty="0"/>
          </a:p>
          <a:p>
            <a:endParaRPr lang="en-US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err="1"/>
              <a:t>Aşikar</a:t>
            </a:r>
            <a:r>
              <a:rPr lang="en-US" b="1" dirty="0"/>
              <a:t> </a:t>
            </a:r>
            <a:r>
              <a:rPr lang="en-US" b="1" dirty="0" err="1"/>
              <a:t>olmayan</a:t>
            </a:r>
            <a:r>
              <a:rPr lang="tr-TR" b="1" dirty="0"/>
              <a:t> (Kontrollü</a:t>
            </a:r>
            <a:r>
              <a:rPr lang="en-US" b="1" dirty="0"/>
              <a:t> Dİ</a:t>
            </a:r>
            <a:r>
              <a:rPr lang="tr-TR" b="1" dirty="0"/>
              <a:t>C)</a:t>
            </a:r>
            <a:r>
              <a:rPr lang="en-US" b="1" dirty="0"/>
              <a:t>, </a:t>
            </a:r>
            <a:r>
              <a:rPr lang="en-US" dirty="0" err="1"/>
              <a:t>hemostatik</a:t>
            </a:r>
            <a:r>
              <a:rPr lang="en-US" dirty="0"/>
              <a:t> </a:t>
            </a:r>
            <a:r>
              <a:rPr lang="en-US" dirty="0" err="1"/>
              <a:t>sistemin</a:t>
            </a:r>
            <a:r>
              <a:rPr lang="en-US" dirty="0"/>
              <a:t> </a:t>
            </a:r>
            <a:endParaRPr lang="tr-TR" dirty="0"/>
          </a:p>
          <a:p>
            <a:pPr>
              <a:buNone/>
            </a:pPr>
            <a:r>
              <a:rPr lang="tr-TR" dirty="0"/>
              <a:t>     </a:t>
            </a:r>
            <a:r>
              <a:rPr lang="en-US" dirty="0" err="1"/>
              <a:t>zorlandığını</a:t>
            </a:r>
            <a:r>
              <a:rPr lang="en-US" dirty="0"/>
              <a:t>, </a:t>
            </a:r>
            <a:r>
              <a:rPr lang="en-US" dirty="0" err="1"/>
              <a:t>ancak</a:t>
            </a:r>
            <a:r>
              <a:rPr lang="en-US" dirty="0"/>
              <a:t> hen</a:t>
            </a:r>
            <a:r>
              <a:rPr lang="tr-TR" dirty="0"/>
              <a:t>ü</a:t>
            </a:r>
            <a:r>
              <a:rPr lang="en-US" dirty="0"/>
              <a:t>z </a:t>
            </a:r>
            <a:r>
              <a:rPr lang="en-US" dirty="0" err="1"/>
              <a:t>dekompanse</a:t>
            </a:r>
            <a:r>
              <a:rPr lang="en-US" dirty="0"/>
              <a:t> </a:t>
            </a:r>
            <a:r>
              <a:rPr lang="en-US" dirty="0" err="1"/>
              <a:t>olmadığını</a:t>
            </a:r>
            <a:r>
              <a:rPr lang="en-US" dirty="0"/>
              <a:t> </a:t>
            </a:r>
            <a:r>
              <a:rPr lang="en-US" dirty="0" err="1"/>
              <a:t>ifade</a:t>
            </a:r>
            <a:r>
              <a:rPr lang="en-US" dirty="0"/>
              <a:t> </a:t>
            </a:r>
            <a:endParaRPr lang="tr-TR" dirty="0"/>
          </a:p>
          <a:p>
            <a:pPr>
              <a:buNone/>
            </a:pPr>
            <a:r>
              <a:rPr lang="tr-TR" dirty="0"/>
              <a:t>     </a:t>
            </a:r>
            <a:r>
              <a:rPr lang="en-US" dirty="0" err="1"/>
              <a:t>etmektedir</a:t>
            </a:r>
            <a:r>
              <a:rPr lang="en-US" dirty="0"/>
              <a:t>. </a:t>
            </a:r>
            <a:r>
              <a:rPr lang="en-US" dirty="0" err="1"/>
              <a:t>Kontroll</a:t>
            </a:r>
            <a:r>
              <a:rPr lang="tr-TR" dirty="0"/>
              <a:t>ü</a:t>
            </a:r>
            <a:r>
              <a:rPr lang="en-US" dirty="0"/>
              <a:t> </a:t>
            </a:r>
            <a:r>
              <a:rPr lang="en-US" dirty="0" err="1"/>
              <a:t>sıfatı</a:t>
            </a:r>
            <a:r>
              <a:rPr lang="en-US" dirty="0"/>
              <a:t> </a:t>
            </a:r>
            <a:r>
              <a:rPr lang="en-US" dirty="0" err="1"/>
              <a:t>ise</a:t>
            </a:r>
            <a:r>
              <a:rPr lang="en-US" dirty="0"/>
              <a:t> </a:t>
            </a:r>
            <a:r>
              <a:rPr lang="en-US" dirty="0" err="1"/>
              <a:t>mikrovask</a:t>
            </a:r>
            <a:r>
              <a:rPr lang="tr-TR" dirty="0"/>
              <a:t>ü</a:t>
            </a:r>
            <a:r>
              <a:rPr lang="en-US" dirty="0" err="1"/>
              <a:t>ler</a:t>
            </a:r>
            <a:r>
              <a:rPr lang="en-US" dirty="0"/>
              <a:t> </a:t>
            </a:r>
            <a:r>
              <a:rPr lang="en-US" dirty="0" err="1"/>
              <a:t>endotelde</a:t>
            </a:r>
            <a:r>
              <a:rPr lang="en-US" dirty="0"/>
              <a:t> </a:t>
            </a:r>
            <a:endParaRPr lang="tr-TR" dirty="0"/>
          </a:p>
          <a:p>
            <a:pPr>
              <a:buNone/>
            </a:pPr>
            <a:r>
              <a:rPr lang="tr-TR" dirty="0"/>
              <a:t>    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hasar</a:t>
            </a:r>
            <a:r>
              <a:rPr lang="en-US" dirty="0"/>
              <a:t> s</a:t>
            </a:r>
            <a:r>
              <a:rPr lang="tr-TR" dirty="0"/>
              <a:t>ö</a:t>
            </a:r>
            <a:r>
              <a:rPr lang="en-US" dirty="0"/>
              <a:t>z </a:t>
            </a:r>
            <a:r>
              <a:rPr lang="en-US" dirty="0" err="1"/>
              <a:t>konusu</a:t>
            </a:r>
            <a:r>
              <a:rPr lang="en-US" dirty="0"/>
              <a:t> </a:t>
            </a:r>
            <a:r>
              <a:rPr lang="en-US" dirty="0" err="1"/>
              <a:t>olmadığını</a:t>
            </a:r>
            <a:r>
              <a:rPr lang="en-US" dirty="0"/>
              <a:t>, </a:t>
            </a:r>
            <a:r>
              <a:rPr lang="en-US" dirty="0" err="1"/>
              <a:t>koag</a:t>
            </a:r>
            <a:r>
              <a:rPr lang="tr-TR" dirty="0"/>
              <a:t>ü</a:t>
            </a:r>
            <a:r>
              <a:rPr lang="en-US" dirty="0" err="1"/>
              <a:t>lasyon</a:t>
            </a:r>
            <a:r>
              <a:rPr lang="en-US" dirty="0"/>
              <a:t> </a:t>
            </a:r>
            <a:r>
              <a:rPr lang="en-US" dirty="0" err="1"/>
              <a:t>sisteminin</a:t>
            </a:r>
            <a:r>
              <a:rPr lang="en-US" dirty="0"/>
              <a:t> </a:t>
            </a:r>
            <a:endParaRPr lang="tr-TR" dirty="0"/>
          </a:p>
          <a:p>
            <a:pPr>
              <a:buNone/>
            </a:pPr>
            <a:r>
              <a:rPr lang="tr-TR" dirty="0"/>
              <a:t>     </a:t>
            </a:r>
            <a:r>
              <a:rPr lang="en-US" dirty="0" err="1"/>
              <a:t>endotelin</a:t>
            </a:r>
            <a:r>
              <a:rPr lang="en-US" dirty="0"/>
              <a:t> </a:t>
            </a:r>
            <a:r>
              <a:rPr lang="en-US" dirty="0" err="1"/>
              <a:t>antikoag</a:t>
            </a:r>
            <a:r>
              <a:rPr lang="tr-TR" dirty="0"/>
              <a:t>ü</a:t>
            </a:r>
            <a:r>
              <a:rPr lang="en-US" dirty="0" err="1"/>
              <a:t>lan</a:t>
            </a:r>
            <a:r>
              <a:rPr lang="en-US" dirty="0"/>
              <a:t> </a:t>
            </a:r>
            <a:r>
              <a:rPr lang="en-US" dirty="0" err="1"/>
              <a:t>işlevlerini</a:t>
            </a:r>
            <a:r>
              <a:rPr lang="en-US" dirty="0"/>
              <a:t> </a:t>
            </a:r>
            <a:r>
              <a:rPr lang="en-US" dirty="0" err="1"/>
              <a:t>aşacak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tr-TR" dirty="0"/>
              <a:t> </a:t>
            </a:r>
            <a:r>
              <a:rPr lang="en-US" dirty="0" err="1"/>
              <a:t>yoğun</a:t>
            </a:r>
            <a:r>
              <a:rPr lang="en-US" dirty="0"/>
              <a:t> </a:t>
            </a:r>
            <a:endParaRPr lang="tr-TR" dirty="0"/>
          </a:p>
          <a:p>
            <a:pPr>
              <a:buNone/>
            </a:pPr>
            <a:r>
              <a:rPr lang="tr-TR" dirty="0"/>
              <a:t>    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uyarılmasından</a:t>
            </a:r>
            <a:r>
              <a:rPr lang="en-US" dirty="0"/>
              <a:t> </a:t>
            </a:r>
            <a:r>
              <a:rPr lang="en-US" dirty="0" err="1"/>
              <a:t>dolayı</a:t>
            </a:r>
            <a:r>
              <a:rPr lang="en-US" dirty="0"/>
              <a:t> Dİ</a:t>
            </a:r>
            <a:r>
              <a:rPr lang="tr-TR" dirty="0"/>
              <a:t>C </a:t>
            </a:r>
            <a:r>
              <a:rPr lang="en-US" dirty="0"/>
              <a:t> </a:t>
            </a:r>
            <a:r>
              <a:rPr lang="en-US" dirty="0" err="1"/>
              <a:t>geliştiğini</a:t>
            </a:r>
            <a:r>
              <a:rPr lang="en-US" dirty="0"/>
              <a:t> </a:t>
            </a:r>
            <a:r>
              <a:rPr lang="en-US" dirty="0" err="1"/>
              <a:t>ifade</a:t>
            </a:r>
            <a:r>
              <a:rPr lang="en-US" dirty="0"/>
              <a:t> </a:t>
            </a:r>
            <a:endParaRPr lang="tr-TR" dirty="0"/>
          </a:p>
          <a:p>
            <a:pPr>
              <a:buNone/>
            </a:pPr>
            <a:r>
              <a:rPr lang="tr-TR" dirty="0"/>
              <a:t>     </a:t>
            </a:r>
            <a:r>
              <a:rPr lang="en-US" dirty="0" err="1"/>
              <a:t>etmektedir</a:t>
            </a:r>
            <a:r>
              <a:rPr lang="en-US" dirty="0"/>
              <a:t>. </a:t>
            </a:r>
            <a:endParaRPr lang="tr-TR" dirty="0"/>
          </a:p>
          <a:p>
            <a:endParaRPr lang="tr-TR" dirty="0"/>
          </a:p>
          <a:p>
            <a:r>
              <a:rPr lang="en-US" dirty="0" err="1"/>
              <a:t>Mikrovask</a:t>
            </a:r>
            <a:r>
              <a:rPr lang="tr-TR" dirty="0"/>
              <a:t>ü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endotelde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hasar</a:t>
            </a:r>
            <a:r>
              <a:rPr lang="en-US" dirty="0"/>
              <a:t> s</a:t>
            </a:r>
            <a:r>
              <a:rPr lang="tr-TR" dirty="0"/>
              <a:t>ö</a:t>
            </a:r>
            <a:r>
              <a:rPr lang="en-US" dirty="0"/>
              <a:t>z </a:t>
            </a:r>
            <a:r>
              <a:rPr lang="en-US" dirty="0" err="1"/>
              <a:t>konusu</a:t>
            </a:r>
            <a:r>
              <a:rPr lang="en-US" dirty="0"/>
              <a:t> </a:t>
            </a:r>
            <a:endParaRPr lang="tr-TR" dirty="0"/>
          </a:p>
          <a:p>
            <a:pPr>
              <a:buNone/>
            </a:pPr>
            <a:r>
              <a:rPr lang="tr-TR" dirty="0"/>
              <a:t>     </a:t>
            </a:r>
            <a:r>
              <a:rPr lang="en-US" dirty="0" err="1"/>
              <a:t>olmadığından</a:t>
            </a:r>
            <a:r>
              <a:rPr lang="en-US" dirty="0"/>
              <a:t> (</a:t>
            </a:r>
            <a:r>
              <a:rPr lang="en-US" dirty="0" err="1"/>
              <a:t>transf</a:t>
            </a:r>
            <a:r>
              <a:rPr lang="tr-TR" dirty="0"/>
              <a:t>ü</a:t>
            </a:r>
            <a:r>
              <a:rPr lang="en-US" dirty="0" err="1"/>
              <a:t>zyon</a:t>
            </a:r>
            <a:r>
              <a:rPr lang="en-US" dirty="0"/>
              <a:t> </a:t>
            </a:r>
            <a:r>
              <a:rPr lang="en-US" dirty="0" err="1"/>
              <a:t>reaksiyonları</a:t>
            </a:r>
            <a:r>
              <a:rPr lang="en-US" dirty="0"/>
              <a:t>, </a:t>
            </a:r>
            <a:r>
              <a:rPr lang="en-US" dirty="0" err="1"/>
              <a:t>ablasyo</a:t>
            </a:r>
            <a:r>
              <a:rPr lang="en-US" dirty="0"/>
              <a:t> </a:t>
            </a:r>
            <a:r>
              <a:rPr lang="en-US" dirty="0" err="1"/>
              <a:t>plasenta</a:t>
            </a:r>
            <a:r>
              <a:rPr lang="en-US" dirty="0"/>
              <a:t> </a:t>
            </a:r>
            <a:endParaRPr lang="tr-TR" dirty="0"/>
          </a:p>
          <a:p>
            <a:pPr>
              <a:buNone/>
            </a:pPr>
            <a:r>
              <a:rPr lang="tr-TR" dirty="0"/>
              <a:t>     ö</a:t>
            </a:r>
            <a:r>
              <a:rPr lang="en-US" dirty="0" err="1"/>
              <a:t>rneklerinde</a:t>
            </a:r>
            <a:r>
              <a:rPr lang="en-US" dirty="0"/>
              <a:t> </a:t>
            </a:r>
            <a:r>
              <a:rPr lang="tr-TR" dirty="0"/>
              <a:t> </a:t>
            </a:r>
            <a:r>
              <a:rPr lang="en-US" dirty="0" err="1"/>
              <a:t>olduğu</a:t>
            </a:r>
            <a:r>
              <a:rPr lang="en-US" dirty="0"/>
              <a:t> </a:t>
            </a:r>
            <a:r>
              <a:rPr lang="en-US" dirty="0" err="1"/>
              <a:t>gibi</a:t>
            </a:r>
            <a:r>
              <a:rPr lang="en-US" dirty="0"/>
              <a:t>) </a:t>
            </a:r>
            <a:r>
              <a:rPr lang="en-US" dirty="0" err="1"/>
              <a:t>bu</a:t>
            </a:r>
            <a:r>
              <a:rPr lang="en-US" dirty="0"/>
              <a:t> Dİ</a:t>
            </a:r>
            <a:r>
              <a:rPr lang="tr-TR" dirty="0"/>
              <a:t>C </a:t>
            </a:r>
            <a:r>
              <a:rPr lang="en-US" dirty="0"/>
              <a:t> </a:t>
            </a:r>
            <a:r>
              <a:rPr lang="en-US" dirty="0" err="1"/>
              <a:t>epizodları</a:t>
            </a:r>
            <a:r>
              <a:rPr lang="en-US" dirty="0"/>
              <a:t> </a:t>
            </a:r>
            <a:r>
              <a:rPr lang="en-US" dirty="0" err="1"/>
              <a:t>ge</a:t>
            </a:r>
            <a:r>
              <a:rPr lang="tr-TR" dirty="0"/>
              <a:t>ç</a:t>
            </a:r>
            <a:r>
              <a:rPr lang="en-US" dirty="0" err="1"/>
              <a:t>icidir</a:t>
            </a:r>
            <a:r>
              <a:rPr lang="en-US" dirty="0"/>
              <a:t>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Kronik </a:t>
            </a:r>
            <a:r>
              <a:rPr lang="tr-TR" dirty="0" err="1"/>
              <a:t>DiC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72400" cy="48737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tr-TR" dirty="0"/>
          </a:p>
          <a:p>
            <a:r>
              <a:rPr lang="en-US" dirty="0" err="1"/>
              <a:t>Kronik</a:t>
            </a:r>
            <a:r>
              <a:rPr lang="en-US" dirty="0"/>
              <a:t> Dİ</a:t>
            </a:r>
            <a:r>
              <a:rPr lang="tr-TR" dirty="0"/>
              <a:t>C(Düşük dereceli-dengelenmiş DİC) </a:t>
            </a:r>
            <a:r>
              <a:rPr lang="tr-TR" dirty="0" err="1"/>
              <a:t>te</a:t>
            </a:r>
            <a:r>
              <a:rPr lang="en-US" dirty="0"/>
              <a:t> </a:t>
            </a:r>
            <a:r>
              <a:rPr lang="tr-TR" dirty="0"/>
              <a:t>p</a:t>
            </a:r>
            <a:r>
              <a:rPr lang="en-US" dirty="0" err="1"/>
              <a:t>ıhtılaşma</a:t>
            </a:r>
            <a:r>
              <a:rPr lang="en-US" dirty="0"/>
              <a:t>, </a:t>
            </a:r>
            <a:r>
              <a:rPr lang="en-US" dirty="0" err="1"/>
              <a:t>fibrinoliz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endParaRPr lang="tr-TR" dirty="0"/>
          </a:p>
          <a:p>
            <a:pPr>
              <a:buNone/>
            </a:pPr>
            <a:r>
              <a:rPr lang="tr-TR" dirty="0"/>
              <a:t>      </a:t>
            </a:r>
            <a:r>
              <a:rPr lang="en-US" dirty="0" err="1"/>
              <a:t>pıhtılaşma</a:t>
            </a:r>
            <a:r>
              <a:rPr lang="en-US" dirty="0"/>
              <a:t> </a:t>
            </a:r>
            <a:r>
              <a:rPr lang="en-US" dirty="0" err="1"/>
              <a:t>maddesi</a:t>
            </a:r>
            <a:r>
              <a:rPr lang="en-US" dirty="0"/>
              <a:t> </a:t>
            </a:r>
            <a:r>
              <a:rPr lang="tr-TR" dirty="0"/>
              <a:t>ü</a:t>
            </a:r>
            <a:r>
              <a:rPr lang="en-US" dirty="0" err="1"/>
              <a:t>retimi</a:t>
            </a:r>
            <a:r>
              <a:rPr lang="en-US" dirty="0"/>
              <a:t> </a:t>
            </a:r>
            <a:r>
              <a:rPr lang="en-US" dirty="0" err="1"/>
              <a:t>arasındaki</a:t>
            </a:r>
            <a:r>
              <a:rPr lang="en-US" dirty="0"/>
              <a:t> </a:t>
            </a:r>
            <a:r>
              <a:rPr lang="en-US" dirty="0" err="1"/>
              <a:t>denge</a:t>
            </a:r>
            <a:r>
              <a:rPr lang="en-US" dirty="0"/>
              <a:t> </a:t>
            </a:r>
            <a:r>
              <a:rPr lang="en-US" dirty="0" err="1"/>
              <a:t>hayatı</a:t>
            </a:r>
            <a:r>
              <a:rPr lang="en-US" dirty="0"/>
              <a:t> </a:t>
            </a:r>
            <a:r>
              <a:rPr lang="en-US" dirty="0" err="1"/>
              <a:t>tehdit</a:t>
            </a:r>
            <a:r>
              <a:rPr lang="en-US" dirty="0"/>
              <a:t> </a:t>
            </a:r>
            <a:r>
              <a:rPr lang="en-US" dirty="0" err="1"/>
              <a:t>eden</a:t>
            </a:r>
            <a:r>
              <a:rPr lang="en-US" dirty="0"/>
              <a:t> </a:t>
            </a:r>
            <a:r>
              <a:rPr lang="en-US" dirty="0" err="1"/>
              <a:t>ağır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klinik</a:t>
            </a:r>
            <a:r>
              <a:rPr lang="en-US" dirty="0"/>
              <a:t> 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   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laboratuvar</a:t>
            </a:r>
            <a:r>
              <a:rPr lang="en-US" dirty="0"/>
              <a:t> </a:t>
            </a:r>
            <a:r>
              <a:rPr lang="en-US" dirty="0" err="1"/>
              <a:t>tablosu</a:t>
            </a:r>
            <a:r>
              <a:rPr lang="en-US" dirty="0"/>
              <a:t> </a:t>
            </a:r>
            <a:r>
              <a:rPr lang="en-US" dirty="0" err="1"/>
              <a:t>ortaya</a:t>
            </a:r>
            <a:r>
              <a:rPr lang="en-US" dirty="0"/>
              <a:t> </a:t>
            </a:r>
            <a:r>
              <a:rPr lang="tr-TR" dirty="0" err="1"/>
              <a:t>çı</a:t>
            </a:r>
            <a:r>
              <a:rPr lang="en-US" dirty="0" err="1"/>
              <a:t>kmasına</a:t>
            </a:r>
            <a:r>
              <a:rPr lang="en-US" dirty="0"/>
              <a:t> </a:t>
            </a:r>
            <a:r>
              <a:rPr lang="en-US" dirty="0" err="1"/>
              <a:t>yol</a:t>
            </a:r>
            <a:r>
              <a:rPr lang="en-US" dirty="0"/>
              <a:t> a</a:t>
            </a:r>
            <a:r>
              <a:rPr lang="tr-TR" dirty="0"/>
              <a:t>ç</a:t>
            </a:r>
            <a:r>
              <a:rPr lang="en-US" dirty="0" err="1"/>
              <a:t>acak</a:t>
            </a:r>
            <a:r>
              <a:rPr lang="en-US" dirty="0"/>
              <a:t> </a:t>
            </a:r>
            <a:r>
              <a:rPr lang="en-US" dirty="0" err="1"/>
              <a:t>kadar</a:t>
            </a:r>
            <a:r>
              <a:rPr lang="en-US" dirty="0"/>
              <a:t> </a:t>
            </a:r>
            <a:r>
              <a:rPr lang="en-US" dirty="0" err="1"/>
              <a:t>bozuk</a:t>
            </a:r>
            <a:r>
              <a:rPr lang="en-US" dirty="0"/>
              <a:t> </a:t>
            </a:r>
            <a:r>
              <a:rPr lang="en-US" dirty="0" err="1"/>
              <a:t>değildir</a:t>
            </a:r>
            <a:r>
              <a:rPr lang="tr-TR" dirty="0"/>
              <a:t>.</a:t>
            </a:r>
          </a:p>
          <a:p>
            <a:endParaRPr lang="tr-TR" dirty="0"/>
          </a:p>
          <a:p>
            <a:r>
              <a:rPr lang="en-US" dirty="0"/>
              <a:t>Bu </a:t>
            </a:r>
            <a:r>
              <a:rPr lang="en-US" dirty="0" err="1"/>
              <a:t>hastalarda</a:t>
            </a:r>
            <a:r>
              <a:rPr lang="en-US" dirty="0"/>
              <a:t>, </a:t>
            </a:r>
            <a:r>
              <a:rPr lang="en-US" b="1" dirty="0" err="1"/>
              <a:t>semptomsuz</a:t>
            </a:r>
            <a:r>
              <a:rPr lang="en-US" b="1" dirty="0"/>
              <a:t> </a:t>
            </a:r>
            <a:r>
              <a:rPr lang="en-US" b="1" dirty="0" err="1"/>
              <a:t>bir</a:t>
            </a:r>
            <a:r>
              <a:rPr lang="en-US" b="1" dirty="0"/>
              <a:t> </a:t>
            </a:r>
            <a:r>
              <a:rPr lang="en-US" b="1" dirty="0" err="1"/>
              <a:t>klinik</a:t>
            </a:r>
            <a:r>
              <a:rPr lang="en-US" b="1" dirty="0"/>
              <a:t> </a:t>
            </a:r>
            <a:r>
              <a:rPr lang="en-US" b="1" dirty="0" err="1"/>
              <a:t>seyir</a:t>
            </a:r>
            <a:r>
              <a:rPr lang="en-US" b="1" dirty="0"/>
              <a:t> </a:t>
            </a:r>
            <a:r>
              <a:rPr lang="en-US" b="1" dirty="0" err="1"/>
              <a:t>ya</a:t>
            </a:r>
            <a:r>
              <a:rPr lang="en-US" b="1" dirty="0"/>
              <a:t> </a:t>
            </a:r>
            <a:r>
              <a:rPr lang="en-US" b="1" dirty="0" err="1"/>
              <a:t>da</a:t>
            </a:r>
            <a:r>
              <a:rPr lang="en-US" b="1" dirty="0"/>
              <a:t> </a:t>
            </a:r>
            <a:r>
              <a:rPr lang="en-US" b="1" dirty="0" err="1"/>
              <a:t>trombozlar</a:t>
            </a:r>
            <a:r>
              <a:rPr lang="en-US" b="1" dirty="0"/>
              <a:t> </a:t>
            </a:r>
            <a:r>
              <a:rPr lang="en-US" dirty="0" err="1"/>
              <a:t>ile</a:t>
            </a:r>
            <a:r>
              <a:rPr lang="tr-TR" dirty="0"/>
              <a:t> birlikte</a:t>
            </a:r>
          </a:p>
          <a:p>
            <a:pPr>
              <a:buNone/>
            </a:pPr>
            <a:r>
              <a:rPr lang="tr-TR" dirty="0"/>
              <a:t>          </a:t>
            </a:r>
          </a:p>
          <a:p>
            <a:pPr>
              <a:buNone/>
            </a:pPr>
            <a:r>
              <a:rPr lang="tr-TR" dirty="0"/>
              <a:t>         -PT ve PTT normal veya hafif uzamıştır.</a:t>
            </a:r>
          </a:p>
          <a:p>
            <a:pPr>
              <a:buNone/>
            </a:pPr>
            <a:r>
              <a:rPr lang="tr-TR" dirty="0"/>
              <a:t>         - </a:t>
            </a:r>
            <a:r>
              <a:rPr lang="tr-TR" dirty="0" err="1"/>
              <a:t>Trombositopeni</a:t>
            </a:r>
            <a:r>
              <a:rPr lang="tr-TR" dirty="0"/>
              <a:t> görülmez veya hafif düzeydedir.</a:t>
            </a:r>
          </a:p>
          <a:p>
            <a:pPr>
              <a:buNone/>
            </a:pPr>
            <a:r>
              <a:rPr lang="tr-TR" dirty="0"/>
              <a:t>          -Fibrinojen düzeyi normal veya hafifçe düşük,fibrin yıkım ürünleri   </a:t>
            </a:r>
          </a:p>
          <a:p>
            <a:pPr>
              <a:buNone/>
            </a:pPr>
            <a:r>
              <a:rPr lang="tr-TR" dirty="0"/>
              <a:t>           artmıştır.</a:t>
            </a:r>
          </a:p>
          <a:p>
            <a:pPr>
              <a:buNone/>
            </a:pPr>
            <a:r>
              <a:rPr lang="tr-TR" dirty="0"/>
              <a:t>          -</a:t>
            </a:r>
            <a:r>
              <a:rPr lang="tr-TR" b="1" dirty="0"/>
              <a:t>D-</a:t>
            </a:r>
            <a:r>
              <a:rPr lang="tr-TR" b="1" dirty="0" err="1"/>
              <a:t>dimer</a:t>
            </a:r>
            <a:r>
              <a:rPr lang="tr-TR" b="1" dirty="0"/>
              <a:t> yüksektir.</a:t>
            </a:r>
          </a:p>
          <a:p>
            <a:endParaRPr lang="tr-TR" dirty="0"/>
          </a:p>
          <a:p>
            <a:r>
              <a:rPr lang="tr-TR" dirty="0"/>
              <a:t>Akut </a:t>
            </a:r>
            <a:r>
              <a:rPr lang="tr-TR" dirty="0" err="1"/>
              <a:t>DİC’den</a:t>
            </a:r>
            <a:r>
              <a:rPr lang="tr-TR" dirty="0"/>
              <a:t> farklı olarak karaciğer tüketilen faktörleri yeniden sentezler.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endParaRPr lang="tr-TR" dirty="0"/>
          </a:p>
          <a:p>
            <a:r>
              <a:rPr lang="tr-TR" dirty="0"/>
              <a:t>En sık nedeni kanserlerdir.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err="1"/>
              <a:t>Tani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tr-TR" dirty="0"/>
              <a:t>DİC tanısı hiç bir zaman sadece anormal laboratuar testlerin varlığı ile konulmamalı, altta yatan bir hastalığın varlığı ve uygun klinik tablo aranmalıdır.</a:t>
            </a:r>
          </a:p>
          <a:p>
            <a:pPr>
              <a:lnSpc>
                <a:spcPct val="120000"/>
              </a:lnSpc>
            </a:pPr>
            <a:endParaRPr lang="tr-TR" dirty="0"/>
          </a:p>
          <a:p>
            <a:pPr>
              <a:lnSpc>
                <a:spcPct val="120000"/>
              </a:lnSpc>
            </a:pPr>
            <a:r>
              <a:rPr lang="tr-TR" dirty="0"/>
              <a:t>Hiç bir test tek başına DİC tanısı için özgül değildir, bu nedenle tanıda “</a:t>
            </a:r>
            <a:r>
              <a:rPr lang="tr-TR" dirty="0" err="1"/>
              <a:t>trombin</a:t>
            </a:r>
            <a:r>
              <a:rPr lang="tr-TR" dirty="0"/>
              <a:t> oluşumunu gösteren </a:t>
            </a:r>
            <a:r>
              <a:rPr lang="tr-TR" dirty="0" err="1"/>
              <a:t>testler”le</a:t>
            </a:r>
            <a:r>
              <a:rPr lang="tr-TR" dirty="0"/>
              <a:t>(D-</a:t>
            </a:r>
            <a:r>
              <a:rPr lang="tr-TR" dirty="0" err="1"/>
              <a:t>dimer</a:t>
            </a:r>
            <a:r>
              <a:rPr lang="tr-TR" dirty="0"/>
              <a:t> ve fibrin </a:t>
            </a:r>
            <a:r>
              <a:rPr lang="tr-TR" dirty="0" err="1"/>
              <a:t>monomer</a:t>
            </a:r>
            <a:r>
              <a:rPr lang="tr-TR" dirty="0"/>
              <a:t> artışı) birlikte “tüketimi gösteren </a:t>
            </a:r>
            <a:r>
              <a:rPr lang="tr-TR" dirty="0" err="1"/>
              <a:t>testler”in</a:t>
            </a:r>
            <a:r>
              <a:rPr lang="tr-TR" dirty="0"/>
              <a:t> beraber kullanılması </a:t>
            </a:r>
            <a:r>
              <a:rPr lang="es-ES" dirty="0" err="1"/>
              <a:t>önemlidir</a:t>
            </a:r>
            <a:r>
              <a:rPr lang="es-ES" dirty="0"/>
              <a:t> </a:t>
            </a:r>
            <a:r>
              <a:rPr lang="tr-TR" dirty="0"/>
              <a:t>.(</a:t>
            </a:r>
            <a:r>
              <a:rPr lang="tr-TR" dirty="0" err="1"/>
              <a:t>pt</a:t>
            </a:r>
            <a:r>
              <a:rPr lang="tr-TR" dirty="0"/>
              <a:t>-</a:t>
            </a:r>
            <a:r>
              <a:rPr lang="tr-TR" dirty="0" err="1"/>
              <a:t>aptt</a:t>
            </a:r>
            <a:r>
              <a:rPr lang="tr-TR" dirty="0"/>
              <a:t>-</a:t>
            </a:r>
            <a:r>
              <a:rPr lang="tr-TR" dirty="0" err="1"/>
              <a:t>tz</a:t>
            </a:r>
            <a:r>
              <a:rPr lang="tr-TR" dirty="0"/>
              <a:t> artışı,</a:t>
            </a:r>
            <a:r>
              <a:rPr lang="tr-TR" dirty="0" err="1"/>
              <a:t>trombosit</a:t>
            </a:r>
            <a:r>
              <a:rPr lang="tr-TR" dirty="0"/>
              <a:t>-fibrinojen azalması)</a:t>
            </a:r>
          </a:p>
          <a:p>
            <a:pPr>
              <a:lnSpc>
                <a:spcPct val="120000"/>
              </a:lnSpc>
            </a:pPr>
            <a:endParaRPr lang="tr-TR" dirty="0"/>
          </a:p>
          <a:p>
            <a:pPr>
              <a:lnSpc>
                <a:spcPct val="120000"/>
              </a:lnSpc>
            </a:pPr>
            <a:r>
              <a:rPr lang="tr-TR" dirty="0"/>
              <a:t>DİC için risk faktörleri olan bir hastada </a:t>
            </a:r>
            <a:r>
              <a:rPr lang="tr-TR" dirty="0" err="1"/>
              <a:t>tromboz</a:t>
            </a:r>
            <a:r>
              <a:rPr lang="tr-TR" dirty="0"/>
              <a:t> ve/veya kanama bulguları ve/veya </a:t>
            </a:r>
            <a:r>
              <a:rPr lang="tr-TR" dirty="0" err="1"/>
              <a:t>multiorgan</a:t>
            </a:r>
            <a:r>
              <a:rPr lang="tr-TR" dirty="0"/>
              <a:t> yetmezliği gelişmesi durumunda, bu komplikasyonun geliştiğinden şüphe edilmelidir. </a:t>
            </a:r>
            <a:endParaRPr lang="es-ES" dirty="0"/>
          </a:p>
          <a:p>
            <a:pPr>
              <a:lnSpc>
                <a:spcPct val="120000"/>
              </a:lnSpc>
              <a:buNone/>
            </a:pPr>
            <a:r>
              <a:rPr lang="tr-TR" dirty="0"/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err="1"/>
              <a:t>Tani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tr-TR" dirty="0"/>
              <a:t>DİC  için tanısal testlerin birlikte değerlendirildiği ISTH  </a:t>
            </a:r>
            <a:r>
              <a:rPr lang="tr-TR" dirty="0" err="1"/>
              <a:t>skorlama</a:t>
            </a:r>
            <a:r>
              <a:rPr lang="tr-TR" dirty="0"/>
              <a:t> sistemi geliştirilmiştir. </a:t>
            </a:r>
          </a:p>
          <a:p>
            <a:pPr>
              <a:lnSpc>
                <a:spcPct val="120000"/>
              </a:lnSpc>
            </a:pPr>
            <a:endParaRPr lang="tr-TR" dirty="0"/>
          </a:p>
          <a:p>
            <a:pPr>
              <a:lnSpc>
                <a:spcPct val="120000"/>
              </a:lnSpc>
            </a:pPr>
            <a:r>
              <a:rPr lang="tr-TR" dirty="0"/>
              <a:t>ISTH özellikle aşikar DİC tanısı açısından değerli olmasına karşın  bazı erken dönem DİC olgularında yetersiz kalabilmektedir.</a:t>
            </a:r>
          </a:p>
          <a:p>
            <a:endParaRPr lang="tr-TR" dirty="0"/>
          </a:p>
          <a:p>
            <a:r>
              <a:rPr lang="tr-TR" dirty="0"/>
              <a:t>DİC  dinamik bir süreçtir, bu nedenle </a:t>
            </a:r>
            <a:r>
              <a:rPr lang="tr-TR" b="1" dirty="0"/>
              <a:t>tanısal testlerin belirli zaman aralıkları ile tekrarlanması </a:t>
            </a:r>
            <a:r>
              <a:rPr lang="tr-TR" dirty="0"/>
              <a:t>ve  değerlendirilmesi tanıya erken ulaşılması ve uygun tedavinin hızla başlatılabilmesi açısından yaşamsal öneme sahiptir.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 ISTH </a:t>
            </a:r>
            <a:r>
              <a:rPr lang="tr-TR" dirty="0" err="1"/>
              <a:t>Skorlama</a:t>
            </a:r>
            <a:r>
              <a:rPr lang="tr-TR" dirty="0"/>
              <a:t> Sistemi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6934200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err="1"/>
              <a:t>Ayirici</a:t>
            </a:r>
            <a:r>
              <a:rPr lang="tr-TR" dirty="0"/>
              <a:t> </a:t>
            </a:r>
            <a:r>
              <a:rPr lang="tr-TR" dirty="0" err="1"/>
              <a:t>Tani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/>
              <a:t>Kronik karaciğer hastalığı</a:t>
            </a:r>
          </a:p>
          <a:p>
            <a:endParaRPr lang="tr-TR" dirty="0"/>
          </a:p>
          <a:p>
            <a:r>
              <a:rPr lang="tr-TR" dirty="0"/>
              <a:t>K vitamini eksikliği</a:t>
            </a:r>
          </a:p>
          <a:p>
            <a:endParaRPr lang="tr-TR" dirty="0"/>
          </a:p>
          <a:p>
            <a:r>
              <a:rPr lang="tr-TR" dirty="0" err="1"/>
              <a:t>Trombotik</a:t>
            </a:r>
            <a:r>
              <a:rPr lang="tr-TR" dirty="0"/>
              <a:t> </a:t>
            </a:r>
            <a:r>
              <a:rPr lang="tr-TR" dirty="0" err="1"/>
              <a:t>trombositopenik</a:t>
            </a:r>
            <a:r>
              <a:rPr lang="tr-TR" dirty="0"/>
              <a:t> </a:t>
            </a:r>
            <a:r>
              <a:rPr lang="tr-TR" dirty="0" err="1"/>
              <a:t>purpura</a:t>
            </a:r>
            <a:r>
              <a:rPr lang="tr-TR" dirty="0"/>
              <a:t>(TTP)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tr-TR" dirty="0" err="1"/>
              <a:t>Dissemine</a:t>
            </a:r>
            <a:r>
              <a:rPr lang="tr-TR" dirty="0"/>
              <a:t> </a:t>
            </a:r>
            <a:r>
              <a:rPr lang="tr-TR" dirty="0" err="1"/>
              <a:t>intravaskuler</a:t>
            </a:r>
            <a:r>
              <a:rPr lang="tr-TR" dirty="0"/>
              <a:t> </a:t>
            </a:r>
            <a:r>
              <a:rPr lang="tr-TR" dirty="0" err="1"/>
              <a:t>Koagulasyon</a:t>
            </a:r>
            <a:r>
              <a:rPr lang="tr-TR" dirty="0"/>
              <a:t>(DIC)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/>
          </a:p>
          <a:p>
            <a:r>
              <a:rPr lang="tr-TR" dirty="0" err="1"/>
              <a:t>Koagülasyon</a:t>
            </a:r>
            <a:r>
              <a:rPr lang="tr-TR" dirty="0"/>
              <a:t>  sisteminin yaygın ve devamlı olarak aktivasyonu ile ortaya çıkan, damarlarda fibrin birikmesine bağlı organların beslenmesini bozan ve çoklu organ yetmezliği ile sonuçlanan durumdur.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Tedavi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/>
              <a:t>Asıl tedavisi altta yatan hastalığın tedavisidir.</a:t>
            </a:r>
          </a:p>
          <a:p>
            <a:pPr>
              <a:buNone/>
            </a:pPr>
            <a:endParaRPr lang="tr-TR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tr-TR" b="1" dirty="0">
                <a:solidFill>
                  <a:srgbClr val="FF0000"/>
                </a:solidFill>
              </a:rPr>
              <a:t>Yerine koyma tedavisi</a:t>
            </a:r>
          </a:p>
          <a:p>
            <a:pPr>
              <a:buNone/>
            </a:pPr>
            <a:endParaRPr lang="tr-TR" b="1" dirty="0"/>
          </a:p>
          <a:p>
            <a:pPr>
              <a:buNone/>
            </a:pPr>
            <a:r>
              <a:rPr lang="tr-TR" b="1" dirty="0"/>
              <a:t>a)</a:t>
            </a:r>
            <a:r>
              <a:rPr lang="tr-TR" b="1" dirty="0" err="1"/>
              <a:t>Trombosit</a:t>
            </a:r>
            <a:r>
              <a:rPr lang="tr-TR" b="1" dirty="0"/>
              <a:t> transfüzyonu</a:t>
            </a:r>
          </a:p>
          <a:p>
            <a:endParaRPr lang="tr-TR" dirty="0"/>
          </a:p>
          <a:p>
            <a:r>
              <a:rPr lang="tr-TR" dirty="0"/>
              <a:t>Kanayan hastalarda veya yüksek kanama riski varlığında(</a:t>
            </a:r>
            <a:r>
              <a:rPr lang="tr-TR" dirty="0" err="1"/>
              <a:t>invazif</a:t>
            </a:r>
            <a:r>
              <a:rPr lang="tr-TR" dirty="0"/>
              <a:t> girişim düşünülen, </a:t>
            </a:r>
            <a:r>
              <a:rPr lang="tr-TR" dirty="0" err="1"/>
              <a:t>postoperatif</a:t>
            </a:r>
            <a:r>
              <a:rPr lang="tr-TR" dirty="0"/>
              <a:t> dönem) </a:t>
            </a:r>
            <a:r>
              <a:rPr lang="tr-TR" dirty="0" err="1"/>
              <a:t>trombosit</a:t>
            </a:r>
            <a:r>
              <a:rPr lang="tr-TR" dirty="0"/>
              <a:t> sayısı 50 bin üzerinde tutulmaya çalışılmalıdır.</a:t>
            </a:r>
          </a:p>
          <a:p>
            <a:pPr>
              <a:buNone/>
            </a:pPr>
            <a:endParaRPr lang="tr-TR" dirty="0"/>
          </a:p>
          <a:p>
            <a:r>
              <a:rPr lang="tr-TR" dirty="0"/>
              <a:t>Ateş varlığında </a:t>
            </a:r>
            <a:r>
              <a:rPr lang="tr-TR" dirty="0" err="1"/>
              <a:t>plt</a:t>
            </a:r>
            <a:r>
              <a:rPr lang="tr-TR" dirty="0"/>
              <a:t> 20 bin ,ateş yokluğunda </a:t>
            </a:r>
            <a:r>
              <a:rPr lang="tr-TR" dirty="0" err="1"/>
              <a:t>plt</a:t>
            </a:r>
            <a:r>
              <a:rPr lang="tr-TR" dirty="0"/>
              <a:t> 10 bin eşik değer olarak kabul edilebilir.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Tedavi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b="1" dirty="0"/>
              <a:t>b)TDP transfüzyonu</a:t>
            </a:r>
            <a:endParaRPr lang="tr-TR" dirty="0"/>
          </a:p>
          <a:p>
            <a:endParaRPr lang="tr-TR" dirty="0"/>
          </a:p>
          <a:p>
            <a:r>
              <a:rPr lang="tr-TR" dirty="0" err="1"/>
              <a:t>Pt</a:t>
            </a:r>
            <a:r>
              <a:rPr lang="tr-TR" dirty="0"/>
              <a:t> ,</a:t>
            </a:r>
            <a:r>
              <a:rPr lang="tr-TR" dirty="0" err="1"/>
              <a:t>aPTT</a:t>
            </a:r>
            <a:r>
              <a:rPr lang="tr-TR" dirty="0"/>
              <a:t> uzamış veya fibrinojen düzeyi &lt;100 mg/</a:t>
            </a:r>
            <a:r>
              <a:rPr lang="tr-TR" dirty="0" err="1"/>
              <a:t>dl</a:t>
            </a:r>
            <a:r>
              <a:rPr lang="tr-TR" dirty="0"/>
              <a:t> olup;kanayan hastalarda veya yüksek kanama riski varlığında(</a:t>
            </a:r>
            <a:r>
              <a:rPr lang="tr-TR" dirty="0" err="1"/>
              <a:t>invazif</a:t>
            </a:r>
            <a:r>
              <a:rPr lang="tr-TR" dirty="0"/>
              <a:t> girişim düşünülen, </a:t>
            </a:r>
            <a:r>
              <a:rPr lang="tr-TR" dirty="0" err="1"/>
              <a:t>postoperatif</a:t>
            </a:r>
            <a:r>
              <a:rPr lang="tr-TR" dirty="0"/>
              <a:t> dönem)önerilmektedir.</a:t>
            </a:r>
          </a:p>
          <a:p>
            <a:endParaRPr lang="tr-TR" dirty="0"/>
          </a:p>
          <a:p>
            <a:r>
              <a:rPr lang="tr-TR" dirty="0"/>
              <a:t>Volüm yüklenmesi durumunda </a:t>
            </a:r>
            <a:r>
              <a:rPr lang="tr-TR" dirty="0" err="1"/>
              <a:t>kriopresipitat</a:t>
            </a:r>
            <a:r>
              <a:rPr lang="tr-TR" dirty="0"/>
              <a:t>, </a:t>
            </a:r>
            <a:r>
              <a:rPr lang="tr-TR" dirty="0" err="1"/>
              <a:t>protrombin</a:t>
            </a:r>
            <a:r>
              <a:rPr lang="tr-TR" dirty="0"/>
              <a:t> </a:t>
            </a:r>
            <a:r>
              <a:rPr lang="sv-SE" dirty="0"/>
              <a:t>kompleks konsantresi veya fibrinojen konsantresi</a:t>
            </a:r>
            <a:r>
              <a:rPr lang="tr-TR" dirty="0"/>
              <a:t>(</a:t>
            </a:r>
            <a:r>
              <a:rPr lang="tr-TR" dirty="0" err="1"/>
              <a:t>hipofibrinojenemi</a:t>
            </a:r>
            <a:r>
              <a:rPr lang="tr-TR" dirty="0"/>
              <a:t> varlığında) kullanılabilir.</a:t>
            </a:r>
          </a:p>
          <a:p>
            <a:pPr>
              <a:buNone/>
            </a:pPr>
            <a:endParaRPr lang="tr-TR" b="1" dirty="0"/>
          </a:p>
          <a:p>
            <a:pPr>
              <a:buNone/>
            </a:pPr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Tedavi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tr-TR" b="1" dirty="0"/>
              <a:t>c)</a:t>
            </a:r>
            <a:r>
              <a:rPr lang="tr-TR" b="1" dirty="0" err="1"/>
              <a:t>Antikoagulan</a:t>
            </a:r>
            <a:r>
              <a:rPr lang="tr-TR" b="1" dirty="0"/>
              <a:t> tedavi</a:t>
            </a:r>
          </a:p>
          <a:p>
            <a:endParaRPr lang="tr-TR" dirty="0"/>
          </a:p>
          <a:p>
            <a:r>
              <a:rPr lang="tr-TR" dirty="0" err="1"/>
              <a:t>Heparin</a:t>
            </a:r>
            <a:r>
              <a:rPr lang="tr-TR" dirty="0"/>
              <a:t> klinik ve laboratuar olarak DİC varlığı gösterilmiş olup </a:t>
            </a:r>
            <a:r>
              <a:rPr lang="tr-TR" dirty="0" err="1"/>
              <a:t>tromboembolik</a:t>
            </a:r>
            <a:r>
              <a:rPr lang="tr-TR" dirty="0"/>
              <a:t> olayların ön planda olduğu hastalarda (</a:t>
            </a:r>
            <a:r>
              <a:rPr lang="tr-TR" dirty="0" err="1"/>
              <a:t>purpura</a:t>
            </a:r>
            <a:r>
              <a:rPr lang="tr-TR" dirty="0"/>
              <a:t> </a:t>
            </a:r>
            <a:r>
              <a:rPr lang="tr-TR" dirty="0" err="1"/>
              <a:t>fulminans</a:t>
            </a:r>
            <a:r>
              <a:rPr lang="tr-TR" dirty="0"/>
              <a:t>, ölü </a:t>
            </a:r>
            <a:r>
              <a:rPr lang="tr-TR" dirty="0" err="1"/>
              <a:t>fetus</a:t>
            </a:r>
            <a:r>
              <a:rPr lang="tr-TR" dirty="0"/>
              <a:t> sendromu, cerrahi girişim planlanan aort anevrizması, vb.) uygulanabilir.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Tedavi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tr-TR" sz="1600" b="1" dirty="0"/>
              <a:t>d) Protein C konsantreleri</a:t>
            </a:r>
          </a:p>
          <a:p>
            <a:endParaRPr lang="tr-TR" sz="1600" dirty="0"/>
          </a:p>
          <a:p>
            <a:r>
              <a:rPr lang="tr-TR" sz="1600" dirty="0" err="1"/>
              <a:t>Sepsiste</a:t>
            </a:r>
            <a:r>
              <a:rPr lang="tr-TR" sz="1600" dirty="0"/>
              <a:t> </a:t>
            </a:r>
            <a:r>
              <a:rPr lang="tr-TR" sz="1600" dirty="0" err="1"/>
              <a:t>rekombinant</a:t>
            </a:r>
            <a:r>
              <a:rPr lang="tr-TR" sz="1600" dirty="0"/>
              <a:t> insan aktive protein C (APC) konsantresinin </a:t>
            </a:r>
          </a:p>
          <a:p>
            <a:pPr>
              <a:buNone/>
            </a:pPr>
            <a:r>
              <a:rPr lang="tr-TR" sz="1600" dirty="0"/>
              <a:t>     </a:t>
            </a:r>
            <a:r>
              <a:rPr lang="tr-TR" sz="1600" dirty="0" err="1"/>
              <a:t>mortaliteyi</a:t>
            </a:r>
            <a:r>
              <a:rPr lang="tr-TR" sz="1600" dirty="0"/>
              <a:t> azalttığı </a:t>
            </a:r>
            <a:r>
              <a:rPr lang="tr-TR" sz="1600" dirty="0" err="1"/>
              <a:t>randomize</a:t>
            </a:r>
            <a:r>
              <a:rPr lang="tr-TR" sz="1600" dirty="0"/>
              <a:t> çalışmalar ile gösterilmiştir.</a:t>
            </a:r>
            <a:r>
              <a:rPr lang="tr-TR" sz="1600" dirty="0" err="1"/>
              <a:t>Antikoagülan</a:t>
            </a:r>
            <a:r>
              <a:rPr lang="tr-TR" sz="1600" dirty="0"/>
              <a:t> </a:t>
            </a:r>
          </a:p>
          <a:p>
            <a:pPr>
              <a:buNone/>
            </a:pPr>
            <a:r>
              <a:rPr lang="tr-TR" sz="1600" dirty="0"/>
              <a:t>     ve </a:t>
            </a:r>
            <a:r>
              <a:rPr lang="tr-TR" sz="1600" dirty="0" err="1"/>
              <a:t>antiinflamatuar</a:t>
            </a:r>
            <a:r>
              <a:rPr lang="tr-TR" sz="1600" dirty="0"/>
              <a:t> etkileri vardır.</a:t>
            </a:r>
          </a:p>
          <a:p>
            <a:endParaRPr lang="tr-TR" sz="1600" dirty="0"/>
          </a:p>
          <a:p>
            <a:r>
              <a:rPr lang="fi-FI" sz="1600" dirty="0"/>
              <a:t>Yüksek kanama riski olanlarda ve</a:t>
            </a:r>
            <a:r>
              <a:rPr lang="tr-TR" sz="1600" dirty="0"/>
              <a:t> </a:t>
            </a:r>
            <a:r>
              <a:rPr lang="tr-TR" sz="1600" dirty="0" err="1"/>
              <a:t>Trombosit</a:t>
            </a:r>
            <a:r>
              <a:rPr lang="tr-TR" sz="1600" dirty="0"/>
              <a:t> sayısı &lt; 30 bin olanlarda </a:t>
            </a:r>
            <a:r>
              <a:rPr lang="tr-TR" sz="1600" b="1" dirty="0"/>
              <a:t>önerilmemektedir.</a:t>
            </a:r>
          </a:p>
          <a:p>
            <a:endParaRPr lang="tr-TR" sz="1600" dirty="0"/>
          </a:p>
          <a:p>
            <a:r>
              <a:rPr lang="tr-TR" sz="1600" dirty="0"/>
              <a:t>Aşikar </a:t>
            </a:r>
            <a:r>
              <a:rPr lang="tr-TR" sz="1600" dirty="0" err="1"/>
              <a:t>DİC’li</a:t>
            </a:r>
            <a:r>
              <a:rPr lang="tr-TR" sz="1600" dirty="0"/>
              <a:t> olgularda kullanılması önerilmektedir.</a:t>
            </a:r>
            <a:endParaRPr lang="tr-TR" sz="1600" b="1" dirty="0"/>
          </a:p>
          <a:p>
            <a:endParaRPr lang="tr-TR" sz="1600" dirty="0"/>
          </a:p>
          <a:p>
            <a:r>
              <a:rPr lang="tr-TR" sz="1600" dirty="0" err="1"/>
              <a:t>İnvazif</a:t>
            </a:r>
            <a:r>
              <a:rPr lang="tr-TR" sz="1600" dirty="0"/>
              <a:t> girişimlerden hemen önce kesilmelidir. (yarı ömrü 20 </a:t>
            </a:r>
            <a:r>
              <a:rPr lang="tr-TR" sz="1600" dirty="0" err="1"/>
              <a:t>dk</a:t>
            </a:r>
            <a:r>
              <a:rPr lang="tr-TR" sz="1600" dirty="0"/>
              <a:t>).</a:t>
            </a:r>
          </a:p>
          <a:p>
            <a:pPr>
              <a:buNone/>
            </a:pPr>
            <a:endParaRPr lang="tr-TR" sz="1600" b="1" dirty="0"/>
          </a:p>
          <a:p>
            <a:pPr>
              <a:buNone/>
            </a:pPr>
            <a:r>
              <a:rPr lang="tr-TR" sz="1600" b="1" dirty="0"/>
              <a:t>e) </a:t>
            </a:r>
            <a:r>
              <a:rPr lang="tr-TR" sz="1600" b="1" dirty="0" err="1"/>
              <a:t>Antifibrinolitik</a:t>
            </a:r>
            <a:r>
              <a:rPr lang="tr-TR" sz="1600" b="1" dirty="0"/>
              <a:t> tedavi</a:t>
            </a:r>
          </a:p>
          <a:p>
            <a:endParaRPr lang="tr-TR" sz="1600" dirty="0"/>
          </a:p>
          <a:p>
            <a:r>
              <a:rPr lang="tr-TR" sz="1600" dirty="0"/>
              <a:t>YDP sendromuna bağlı gelişen kanamalarda </a:t>
            </a:r>
            <a:r>
              <a:rPr lang="tr-TR" sz="1600" b="1" dirty="0"/>
              <a:t>önerilmemektedir.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918CB4B-7303-FD59-0BD8-8F4747AA6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Kaynaklar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03FB3D9-FF9F-843A-389E-36D23D268EB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https://www.thd.org.tr/yayinlar/list/130/edinsel-kanama-bozukluklari-ve-kalitsal-trombofili-tani-ve-tedavi-kilavuzu</a:t>
            </a:r>
            <a:endParaRPr lang="tr-TR" dirty="0"/>
          </a:p>
          <a:p>
            <a:r>
              <a:rPr lang="en-US" dirty="0"/>
              <a:t>M. Levi, C. H. Toh, J. Thachil, et al. Guidelines for the diagnosis and management of disseminated intravascular coagulation. Br J </a:t>
            </a:r>
            <a:r>
              <a:rPr lang="en-US" dirty="0" err="1"/>
              <a:t>Haematol</a:t>
            </a:r>
            <a:r>
              <a:rPr lang="en-US" dirty="0"/>
              <a:t> 2009;145: 24–33.</a:t>
            </a:r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0845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/>
          </a:bodyPr>
          <a:lstStyle/>
          <a:p>
            <a:r>
              <a:rPr lang="tr-TR" sz="2800" dirty="0" err="1"/>
              <a:t>Dissemine</a:t>
            </a:r>
            <a:r>
              <a:rPr lang="tr-TR" sz="2800" dirty="0"/>
              <a:t> </a:t>
            </a:r>
            <a:r>
              <a:rPr lang="tr-TR" sz="2800" dirty="0" err="1"/>
              <a:t>intravaskuler</a:t>
            </a:r>
            <a:r>
              <a:rPr lang="tr-TR" sz="2800" dirty="0"/>
              <a:t> </a:t>
            </a:r>
            <a:r>
              <a:rPr lang="tr-TR" sz="2800" dirty="0" err="1"/>
              <a:t>Koagulasyon</a:t>
            </a:r>
            <a:r>
              <a:rPr lang="tr-TR" sz="2800" dirty="0"/>
              <a:t>(DIC)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tr-TR" dirty="0"/>
              <a:t>Altta yatan </a:t>
            </a:r>
            <a:r>
              <a:rPr lang="tr-TR" dirty="0" err="1"/>
              <a:t>primer</a:t>
            </a:r>
            <a:r>
              <a:rPr lang="tr-TR" dirty="0"/>
              <a:t> bir hastalığın varlığında;</a:t>
            </a:r>
          </a:p>
          <a:p>
            <a:pPr>
              <a:buNone/>
            </a:pPr>
            <a:r>
              <a:rPr lang="tr-TR" dirty="0"/>
              <a:t>     </a:t>
            </a:r>
          </a:p>
          <a:p>
            <a:pPr>
              <a:buFont typeface="Wingdings" pitchFamily="2" charset="2"/>
              <a:buChar char="Ø"/>
            </a:pPr>
            <a:r>
              <a:rPr lang="tr-TR" dirty="0"/>
              <a:t>     </a:t>
            </a:r>
            <a:r>
              <a:rPr lang="tr-TR" dirty="0" err="1"/>
              <a:t>Koagulasyon</a:t>
            </a:r>
            <a:r>
              <a:rPr lang="tr-TR" dirty="0"/>
              <a:t> sisteminin aşırı ve kontrolsüz </a:t>
            </a:r>
          </a:p>
          <a:p>
            <a:pPr>
              <a:buNone/>
            </a:pPr>
            <a:r>
              <a:rPr lang="tr-TR" dirty="0"/>
              <a:t>         aktivasyonu,</a:t>
            </a:r>
          </a:p>
          <a:p>
            <a:pPr>
              <a:buNone/>
            </a:pPr>
            <a:r>
              <a:rPr lang="tr-TR" dirty="0"/>
              <a:t>  </a:t>
            </a:r>
          </a:p>
          <a:p>
            <a:pPr>
              <a:buFont typeface="Wingdings" pitchFamily="2" charset="2"/>
              <a:buChar char="Ø"/>
            </a:pPr>
            <a:r>
              <a:rPr lang="tr-TR" dirty="0"/>
              <a:t>    Oluşan bu aktivasyonun doğal </a:t>
            </a:r>
            <a:r>
              <a:rPr lang="tr-TR" dirty="0" err="1"/>
              <a:t>antikoagulan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      sistemler  tarafınca durdurulamaması nedeni ile  </a:t>
            </a:r>
          </a:p>
          <a:p>
            <a:pPr>
              <a:buNone/>
            </a:pPr>
            <a:r>
              <a:rPr lang="tr-TR" dirty="0"/>
              <a:t>        damar içinde  yaygın pıhtı oluşumu,</a:t>
            </a:r>
          </a:p>
          <a:p>
            <a:pPr>
              <a:buNone/>
            </a:pPr>
            <a:r>
              <a:rPr lang="tr-TR" dirty="0"/>
              <a:t>    </a:t>
            </a:r>
          </a:p>
          <a:p>
            <a:pPr>
              <a:buFont typeface="Wingdings" pitchFamily="2" charset="2"/>
              <a:buChar char="Ø"/>
            </a:pPr>
            <a:r>
              <a:rPr lang="tr-TR" dirty="0"/>
              <a:t>    Pıhtılaşma sistemlerinin aşırı aktivasyonuna bağlı </a:t>
            </a:r>
          </a:p>
          <a:p>
            <a:pPr>
              <a:buNone/>
            </a:pPr>
            <a:r>
              <a:rPr lang="tr-TR" dirty="0"/>
              <a:t>        olarak </a:t>
            </a:r>
            <a:r>
              <a:rPr lang="tr-TR" dirty="0" err="1"/>
              <a:t>hemostatik</a:t>
            </a:r>
            <a:r>
              <a:rPr lang="tr-TR" dirty="0"/>
              <a:t> hücre ve faktörlerin hızlı tüketimi </a:t>
            </a:r>
          </a:p>
          <a:p>
            <a:pPr>
              <a:buNone/>
            </a:pPr>
            <a:r>
              <a:rPr lang="tr-TR" dirty="0"/>
              <a:t>        (tüketim </a:t>
            </a:r>
            <a:r>
              <a:rPr lang="tr-TR" dirty="0" err="1"/>
              <a:t>koagulopatisi</a:t>
            </a:r>
            <a:r>
              <a:rPr lang="tr-TR" dirty="0"/>
              <a:t>) ile kendini gösteren klinik bir </a:t>
            </a:r>
          </a:p>
          <a:p>
            <a:pPr>
              <a:buNone/>
            </a:pPr>
            <a:r>
              <a:rPr lang="tr-TR" dirty="0"/>
              <a:t>         tablodur.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err="1"/>
              <a:t>Patogenez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  <a:defRPr/>
            </a:pPr>
            <a:endParaRPr lang="tr-TR" dirty="0"/>
          </a:p>
          <a:p>
            <a:r>
              <a:rPr lang="tr-TR" dirty="0"/>
              <a:t>Altta yatan hastalık  nedeni ile salınan </a:t>
            </a:r>
            <a:r>
              <a:rPr lang="tr-TR" dirty="0" err="1"/>
              <a:t>proinflamatuar</a:t>
            </a:r>
            <a:r>
              <a:rPr lang="tr-TR" dirty="0"/>
              <a:t> </a:t>
            </a:r>
            <a:r>
              <a:rPr lang="tr-TR" dirty="0" err="1"/>
              <a:t>sitokinlerin</a:t>
            </a:r>
            <a:r>
              <a:rPr lang="tr-TR" dirty="0"/>
              <a:t> (özellikle; TNF ve IL-6) </a:t>
            </a:r>
            <a:r>
              <a:rPr lang="tr-TR" dirty="0" err="1"/>
              <a:t>patogenezde</a:t>
            </a:r>
            <a:r>
              <a:rPr lang="tr-TR" dirty="0"/>
              <a:t> önemli rolü olduğu bilinmektedir.</a:t>
            </a:r>
          </a:p>
          <a:p>
            <a:pPr>
              <a:defRPr/>
            </a:pPr>
            <a:endParaRPr lang="tr-TR" i="1" dirty="0"/>
          </a:p>
          <a:p>
            <a:pPr>
              <a:defRPr/>
            </a:pPr>
            <a:r>
              <a:rPr lang="tr-TR" dirty="0"/>
              <a:t>Olayı başlatan doku faktörünün ortaya çıkışına neden olan </a:t>
            </a:r>
            <a:r>
              <a:rPr lang="tr-TR" dirty="0" err="1"/>
              <a:t>endotel</a:t>
            </a:r>
            <a:r>
              <a:rPr lang="tr-TR" dirty="0"/>
              <a:t> hasarı ve/veya doku nekrozudur.</a:t>
            </a:r>
          </a:p>
          <a:p>
            <a:pPr>
              <a:buNone/>
              <a:defRPr/>
            </a:pPr>
            <a:endParaRPr lang="tr-TR" dirty="0"/>
          </a:p>
          <a:p>
            <a:pPr>
              <a:defRPr/>
            </a:pPr>
            <a:r>
              <a:rPr lang="tr-TR" dirty="0"/>
              <a:t>Fazla miktarda </a:t>
            </a:r>
            <a:r>
              <a:rPr lang="tr-TR" dirty="0" err="1"/>
              <a:t>trombin</a:t>
            </a:r>
            <a:r>
              <a:rPr lang="tr-TR" dirty="0"/>
              <a:t> meydana gelmesi beraberinde kontrol mekanizmalarının bozuk olması dolaşımda fibrin birikmesine ve </a:t>
            </a:r>
            <a:r>
              <a:rPr lang="tr-TR" dirty="0" err="1"/>
              <a:t>iskemiye</a:t>
            </a:r>
            <a:r>
              <a:rPr lang="tr-TR" dirty="0"/>
              <a:t> neden olur. </a:t>
            </a:r>
            <a:r>
              <a:rPr lang="tr-TR" dirty="0" err="1"/>
              <a:t>İskemi</a:t>
            </a:r>
            <a:r>
              <a:rPr lang="tr-TR" dirty="0"/>
              <a:t> doku faktörünün </a:t>
            </a:r>
            <a:r>
              <a:rPr lang="tr-TR" dirty="0" err="1"/>
              <a:t>salınımını</a:t>
            </a:r>
            <a:r>
              <a:rPr lang="tr-TR" dirty="0"/>
              <a:t> arttırır ve böylece kısır döngü ortaya çıkar.</a:t>
            </a:r>
          </a:p>
          <a:p>
            <a:pPr>
              <a:defRPr/>
            </a:pPr>
            <a:endParaRPr lang="tr-TR" dirty="0"/>
          </a:p>
          <a:p>
            <a:pPr>
              <a:buNone/>
              <a:defRPr/>
            </a:pPr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admin\Desktop\Ekran-Resmi-2021-01-21-22.22.2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229600" cy="4428641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381000" y="5257801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err="1"/>
              <a:t>Prokoagülasyonda</a:t>
            </a:r>
            <a:r>
              <a:rPr lang="tr-TR" dirty="0"/>
              <a:t> artma ve </a:t>
            </a:r>
            <a:r>
              <a:rPr lang="tr-TR" dirty="0" err="1"/>
              <a:t>Antikoagulasoyonda</a:t>
            </a:r>
            <a:r>
              <a:rPr lang="tr-TR" dirty="0"/>
              <a:t> azalma ile </a:t>
            </a:r>
            <a:r>
              <a:rPr lang="tr-TR" dirty="0" err="1"/>
              <a:t>tromboz</a:t>
            </a:r>
            <a:r>
              <a:rPr lang="tr-TR" dirty="0"/>
              <a:t> oluşumu</a:t>
            </a:r>
          </a:p>
          <a:p>
            <a:endParaRPr lang="tr-TR" dirty="0"/>
          </a:p>
          <a:p>
            <a:r>
              <a:rPr lang="tr-TR" dirty="0"/>
              <a:t>Tüketim </a:t>
            </a:r>
            <a:r>
              <a:rPr lang="tr-TR" dirty="0" err="1"/>
              <a:t>Koagülopatisi</a:t>
            </a:r>
            <a:r>
              <a:rPr lang="tr-TR" dirty="0"/>
              <a:t> sonucu kanama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371600"/>
          </a:xfrm>
        </p:spPr>
        <p:txBody>
          <a:bodyPr>
            <a:normAutofit/>
          </a:bodyPr>
          <a:lstStyle/>
          <a:p>
            <a:pPr algn="l"/>
            <a:r>
              <a:rPr lang="tr-TR" sz="3600" dirty="0"/>
              <a:t>    </a:t>
            </a:r>
            <a:r>
              <a:rPr lang="tr-TR" sz="3600" dirty="0" err="1"/>
              <a:t>Etyoloji</a:t>
            </a:r>
            <a:endParaRPr lang="tr-TR" sz="3600" dirty="0"/>
          </a:p>
        </p:txBody>
      </p:sp>
      <p:graphicFrame>
        <p:nvGraphicFramePr>
          <p:cNvPr id="5" name="4 İçerik Yer Tutucusu"/>
          <p:cNvGraphicFramePr>
            <a:graphicFrameLocks noGrp="1"/>
          </p:cNvGraphicFramePr>
          <p:nvPr>
            <p:ph sz="quarter" idx="1"/>
          </p:nvPr>
        </p:nvGraphicFramePr>
        <p:xfrm>
          <a:off x="990600" y="1295399"/>
          <a:ext cx="7086600" cy="538643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279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86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51">
                <a:tc>
                  <a:txBody>
                    <a:bodyPr/>
                    <a:lstStyle/>
                    <a:p>
                      <a:r>
                        <a:rPr lang="tr-TR" sz="1200" dirty="0"/>
                        <a:t>AKUT NEDENLER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dirty="0"/>
                        <a:t>KRONİK NEDENLER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51">
                <a:tc>
                  <a:txBody>
                    <a:bodyPr/>
                    <a:lstStyle/>
                    <a:p>
                      <a:r>
                        <a:rPr lang="tr-T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Enfeksiyon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Habis hastalıklar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3916">
                <a:tc>
                  <a:txBody>
                    <a:bodyPr/>
                    <a:lstStyle/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-Gram negatif bakteriler</a:t>
                      </a:r>
                    </a:p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-Kapsüllü gram pozitif bakteriler</a:t>
                      </a:r>
                    </a:p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-Virüsler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-</a:t>
                      </a:r>
                      <a:r>
                        <a:rPr lang="tr-TR" sz="12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Solid</a:t>
                      </a:r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tümörler</a:t>
                      </a:r>
                    </a:p>
                    <a:p>
                      <a:endParaRPr lang="tr-T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2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Obstetrik</a:t>
                      </a:r>
                      <a:r>
                        <a:rPr lang="tr-T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komplikasyonlar</a:t>
                      </a:r>
                    </a:p>
                    <a:p>
                      <a:endParaRPr lang="tr-T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Obstetrik</a:t>
                      </a:r>
                      <a:r>
                        <a:rPr lang="tr-T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komplikasyonlar</a:t>
                      </a:r>
                    </a:p>
                    <a:p>
                      <a:endParaRPr lang="tr-T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0053">
                <a:tc>
                  <a:txBody>
                    <a:bodyPr/>
                    <a:lstStyle/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-</a:t>
                      </a:r>
                      <a:r>
                        <a:rPr lang="tr-TR" sz="12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Abruptio</a:t>
                      </a:r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plasenta</a:t>
                      </a:r>
                    </a:p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-</a:t>
                      </a:r>
                      <a:r>
                        <a:rPr lang="tr-TR" sz="12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Amniyotik</a:t>
                      </a:r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sıvı </a:t>
                      </a:r>
                      <a:r>
                        <a:rPr lang="tr-TR" sz="12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embolisi</a:t>
                      </a:r>
                      <a:endParaRPr lang="tr-TR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-</a:t>
                      </a:r>
                      <a:r>
                        <a:rPr lang="tr-TR" sz="12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Sepsis</a:t>
                      </a:r>
                      <a:endParaRPr lang="tr-TR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-Düşük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-Ölü fetüs sendromu</a:t>
                      </a:r>
                    </a:p>
                    <a:p>
                      <a:endParaRPr lang="tr-T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22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Habis hastalıklar</a:t>
                      </a:r>
                    </a:p>
                    <a:p>
                      <a:endParaRPr lang="tr-T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Vasküler</a:t>
                      </a:r>
                      <a:r>
                        <a:rPr lang="tr-T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anomaliler</a:t>
                      </a:r>
                    </a:p>
                    <a:p>
                      <a:endParaRPr lang="tr-TR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1152">
                <a:tc>
                  <a:txBody>
                    <a:bodyPr/>
                    <a:lstStyle/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-Lösemi, </a:t>
                      </a:r>
                      <a:r>
                        <a:rPr lang="tr-TR" sz="12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lenfoma</a:t>
                      </a:r>
                      <a:endParaRPr lang="tr-T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-Aort anevrizması</a:t>
                      </a:r>
                    </a:p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-</a:t>
                      </a:r>
                      <a:r>
                        <a:rPr lang="tr-TR" sz="12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Hemanjiyomlar</a:t>
                      </a:r>
                      <a:endParaRPr lang="tr-TR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r-T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22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Doku ve organ hasarı</a:t>
                      </a:r>
                    </a:p>
                    <a:p>
                      <a:endParaRPr lang="tr-T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Ağır karaciğer hasarı</a:t>
                      </a:r>
                    </a:p>
                    <a:p>
                      <a:endParaRPr lang="tr-T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61152">
                <a:tc>
                  <a:txBody>
                    <a:bodyPr/>
                    <a:lstStyle/>
                    <a:p>
                      <a:r>
                        <a:rPr lang="tr-T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Yanıklar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-Gebeliğe bağlı yağlı karaciğer</a:t>
                      </a:r>
                    </a:p>
                    <a:p>
                      <a:r>
                        <a:rPr lang="tr-TR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-</a:t>
                      </a:r>
                      <a:r>
                        <a:rPr lang="tr-TR" sz="12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Şant</a:t>
                      </a:r>
                      <a:endParaRPr lang="tr-TR" sz="1200" dirty="0"/>
                    </a:p>
                    <a:p>
                      <a:endParaRPr lang="tr-T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51">
                <a:tc>
                  <a:txBody>
                    <a:bodyPr/>
                    <a:lstStyle/>
                    <a:p>
                      <a:r>
                        <a:rPr lang="tr-T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Sıcak çarpması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351">
                <a:tc>
                  <a:txBody>
                    <a:bodyPr/>
                    <a:lstStyle/>
                    <a:p>
                      <a:r>
                        <a:rPr lang="tr-TR" sz="1200" b="1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Toksik</a:t>
                      </a:r>
                      <a:r>
                        <a:rPr lang="tr-T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 immünolojik nedenler</a:t>
                      </a:r>
                      <a:endParaRPr lang="tr-T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Klinik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/>
              <a:t>Damar içinde yaygın fibrin birikimlerine bağlı“</a:t>
            </a:r>
            <a:r>
              <a:rPr lang="tr-TR" b="1" dirty="0" err="1"/>
              <a:t>tromboembolik</a:t>
            </a:r>
            <a:r>
              <a:rPr lang="tr-TR" b="1" dirty="0"/>
              <a:t> olaylar</a:t>
            </a:r>
            <a:r>
              <a:rPr lang="tr-TR" dirty="0"/>
              <a:t>” </a:t>
            </a:r>
          </a:p>
          <a:p>
            <a:pPr>
              <a:buNone/>
            </a:pPr>
            <a:r>
              <a:rPr lang="tr-TR" dirty="0"/>
              <a:t> </a:t>
            </a:r>
          </a:p>
          <a:p>
            <a:r>
              <a:rPr lang="tr-TR" dirty="0" err="1"/>
              <a:t>İskemiye</a:t>
            </a:r>
            <a:r>
              <a:rPr lang="tr-TR" dirty="0"/>
              <a:t> bağlı “</a:t>
            </a:r>
            <a:r>
              <a:rPr lang="tr-TR" b="1" dirty="0"/>
              <a:t>çoklu organ yetersizliği</a:t>
            </a:r>
            <a:r>
              <a:rPr lang="tr-TR" dirty="0"/>
              <a:t>”  </a:t>
            </a:r>
          </a:p>
          <a:p>
            <a:endParaRPr lang="tr-TR" dirty="0"/>
          </a:p>
          <a:p>
            <a:r>
              <a:rPr lang="tr-TR" dirty="0"/>
              <a:t>Tüketim </a:t>
            </a:r>
            <a:r>
              <a:rPr lang="tr-TR" dirty="0" err="1"/>
              <a:t>koagulopatisine</a:t>
            </a:r>
            <a:r>
              <a:rPr lang="tr-TR" dirty="0"/>
              <a:t> bağlı “</a:t>
            </a:r>
            <a:r>
              <a:rPr lang="tr-TR" b="1" dirty="0" err="1"/>
              <a:t>kanamalar</a:t>
            </a:r>
            <a:r>
              <a:rPr lang="tr-TR" dirty="0" err="1"/>
              <a:t>”ın</a:t>
            </a:r>
            <a:endParaRPr lang="tr-TR" dirty="0"/>
          </a:p>
          <a:p>
            <a:pPr>
              <a:buNone/>
            </a:pPr>
            <a:r>
              <a:rPr lang="tr-TR" dirty="0"/>
              <a:t>    eş zamanlı izlenebildiği bir durumdur.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/>
          <a:lstStyle/>
          <a:p>
            <a:pPr algn="l"/>
            <a:r>
              <a:rPr lang="tr-TR" dirty="0"/>
              <a:t>Klinik bulgular</a:t>
            </a:r>
          </a:p>
        </p:txBody>
      </p:sp>
      <p:graphicFrame>
        <p:nvGraphicFramePr>
          <p:cNvPr id="4" name="3 İçerik Yer Tutucusu"/>
          <p:cNvGraphicFramePr>
            <a:graphicFrameLocks noGrp="1"/>
          </p:cNvGraphicFramePr>
          <p:nvPr>
            <p:ph sz="quarter" idx="1"/>
          </p:nvPr>
        </p:nvGraphicFramePr>
        <p:xfrm>
          <a:off x="457200" y="1219199"/>
          <a:ext cx="7467600" cy="54864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8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07009">
                <a:tc>
                  <a:txBody>
                    <a:bodyPr/>
                    <a:lstStyle/>
                    <a:p>
                      <a:r>
                        <a:rPr lang="tr-TR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Kanama(tüketim-</a:t>
                      </a:r>
                      <a:r>
                        <a:rPr lang="tr-TR" sz="18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plazmin</a:t>
                      </a:r>
                      <a:r>
                        <a:rPr lang="tr-TR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oluşumu)</a:t>
                      </a:r>
                      <a:endParaRPr lang="tr-TR" b="1" dirty="0">
                        <a:solidFill>
                          <a:schemeClr val="tx1"/>
                        </a:solidFill>
                      </a:endParaRPr>
                    </a:p>
                  </a:txBody>
                  <a:tcPr marL="82973" marR="8297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8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Tromboz</a:t>
                      </a:r>
                      <a:endParaRPr lang="tr-TR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r-TR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tr-TR" sz="18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trombin</a:t>
                      </a:r>
                      <a:r>
                        <a:rPr lang="tr-TR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oluşumu)</a:t>
                      </a:r>
                      <a:endParaRPr lang="tr-TR" b="1" dirty="0">
                        <a:solidFill>
                          <a:schemeClr val="tx1"/>
                        </a:solidFill>
                      </a:endParaRPr>
                    </a:p>
                  </a:txBody>
                  <a:tcPr marL="82973" marR="8297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Şok</a:t>
                      </a:r>
                    </a:p>
                    <a:p>
                      <a:r>
                        <a:rPr lang="tr-TR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tr-TR" sz="18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sitokin</a:t>
                      </a:r>
                      <a:r>
                        <a:rPr lang="tr-TR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 kinin oluşumu)</a:t>
                      </a:r>
                      <a:endParaRPr lang="tr-TR" b="1" dirty="0">
                        <a:solidFill>
                          <a:schemeClr val="tx1"/>
                        </a:solidFill>
                      </a:endParaRPr>
                    </a:p>
                  </a:txBody>
                  <a:tcPr marL="82973" marR="82973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4907">
                <a:tc>
                  <a:txBody>
                    <a:bodyPr/>
                    <a:lstStyle/>
                    <a:p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Kendiliğinden oluşan morluklar</a:t>
                      </a:r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Böbrek yetersizliği</a:t>
                      </a:r>
                    </a:p>
                    <a:p>
                      <a:endParaRPr lang="tr-TR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Hipotansiyon</a:t>
                      </a:r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49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tr-TR" sz="18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Peteşi</a:t>
                      </a:r>
                      <a:endParaRPr lang="tr-TR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Koma</a:t>
                      </a:r>
                    </a:p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Taşikardi</a:t>
                      </a:r>
                    </a:p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70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tr-TR" sz="18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Gastrointestinal</a:t>
                      </a: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kanama</a:t>
                      </a:r>
                    </a:p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Karaciğer    yetersizliği</a:t>
                      </a:r>
                    </a:p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Ödem</a:t>
                      </a:r>
                      <a:endParaRPr lang="tr-TR" dirty="0"/>
                    </a:p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49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tr-TR" sz="18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Pulmoner</a:t>
                      </a: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kanama</a:t>
                      </a:r>
                    </a:p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Solunum yetersizliği</a:t>
                      </a:r>
                    </a:p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52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tr-TR" sz="18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Venöz</a:t>
                      </a: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girişim yerleri ve cerrahi kesi alanlarından kanama</a:t>
                      </a:r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Deri nekrozu ve </a:t>
                      </a:r>
                      <a:r>
                        <a:rPr lang="tr-TR" sz="18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gangren</a:t>
                      </a:r>
                      <a:endParaRPr lang="tr-TR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21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Kafa içi kanama</a:t>
                      </a:r>
                      <a:endParaRPr lang="tr-TR" dirty="0"/>
                    </a:p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tr-TR" sz="18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Venöz</a:t>
                      </a:r>
                      <a:r>
                        <a:rPr lang="tr-T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1800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tromboemboli</a:t>
                      </a:r>
                      <a:endParaRPr lang="tr-TR" dirty="0"/>
                    </a:p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 marL="82973" marR="8297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19600" y="3048000"/>
            <a:ext cx="34099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990600"/>
            <a:ext cx="3600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55</TotalTime>
  <Words>1218</Words>
  <Application>Microsoft Office PowerPoint</Application>
  <PresentationFormat>Ekran Gösterisi (4:3)</PresentationFormat>
  <Paragraphs>198</Paragraphs>
  <Slides>24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8" baseType="lpstr">
      <vt:lpstr>Century Schoolbook</vt:lpstr>
      <vt:lpstr>Wingdings</vt:lpstr>
      <vt:lpstr>Wingdings 2</vt:lpstr>
      <vt:lpstr>Cumba</vt:lpstr>
      <vt:lpstr>DİSSEMİNE İNTRAVASKÜLER                        KOAGÜLASYON</vt:lpstr>
      <vt:lpstr>Dissemine intravaskuler Koagulasyon(DIC)</vt:lpstr>
      <vt:lpstr>Dissemine intravaskuler Koagulasyon(DIC)</vt:lpstr>
      <vt:lpstr>Patogenez</vt:lpstr>
      <vt:lpstr>PowerPoint Sunusu</vt:lpstr>
      <vt:lpstr>    Etyoloji</vt:lpstr>
      <vt:lpstr>Klinik</vt:lpstr>
      <vt:lpstr>Klinik bulgular</vt:lpstr>
      <vt:lpstr>PowerPoint Sunusu</vt:lpstr>
      <vt:lpstr>Laboratuvar</vt:lpstr>
      <vt:lpstr>Laboratuvar</vt:lpstr>
      <vt:lpstr>PowerPoint Sunusu</vt:lpstr>
      <vt:lpstr>Akut DiC</vt:lpstr>
      <vt:lpstr>PowerPoint Sunusu</vt:lpstr>
      <vt:lpstr>Kronik DiC</vt:lpstr>
      <vt:lpstr>Tani</vt:lpstr>
      <vt:lpstr>Tani</vt:lpstr>
      <vt:lpstr> ISTH Skorlama Sistemi</vt:lpstr>
      <vt:lpstr>Ayirici Tani</vt:lpstr>
      <vt:lpstr>Tedavi</vt:lpstr>
      <vt:lpstr>Tedavi</vt:lpstr>
      <vt:lpstr>Tedavi</vt:lpstr>
      <vt:lpstr>Tedavi</vt:lpstr>
      <vt:lpstr>Kaynaklar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Disemine İntravasküler Koagülasyon</dc:title>
  <dc:creator>KADİR</dc:creator>
  <cp:lastModifiedBy>kadir ilkkilic</cp:lastModifiedBy>
  <cp:revision>15</cp:revision>
  <dcterms:created xsi:type="dcterms:W3CDTF">2006-08-16T00:00:00Z</dcterms:created>
  <dcterms:modified xsi:type="dcterms:W3CDTF">2025-04-29T12:10:43Z</dcterms:modified>
</cp:coreProperties>
</file>