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7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F8BD89-BB2E-432B-8F39-3A1ACEECA420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F008B9-5F8D-47D4-9354-346BB7ED6653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1</a:t>
            </a:fld>
            <a:endParaRPr lang="tr-T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10</a:t>
            </a:fld>
            <a:endParaRPr lang="tr-T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11</a:t>
            </a:fld>
            <a:endParaRPr lang="tr-T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12</a:t>
            </a:fld>
            <a:endParaRPr lang="tr-T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13</a:t>
            </a:fld>
            <a:endParaRPr lang="tr-T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14</a:t>
            </a:fld>
            <a:endParaRPr lang="tr-T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15</a:t>
            </a:fld>
            <a:endParaRPr lang="tr-T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16</a:t>
            </a:fld>
            <a:endParaRPr lang="tr-T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17</a:t>
            </a:fld>
            <a:endParaRPr lang="tr-T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18</a:t>
            </a:fld>
            <a:endParaRPr lang="tr-T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19</a:t>
            </a:fld>
            <a:endParaRPr lang="tr-T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2</a:t>
            </a:fld>
            <a:endParaRPr lang="tr-T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20</a:t>
            </a:fld>
            <a:endParaRPr lang="tr-T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21</a:t>
            </a:fld>
            <a:endParaRPr lang="tr-T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22</a:t>
            </a:fld>
            <a:endParaRPr lang="tr-T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23</a:t>
            </a:fld>
            <a:endParaRPr lang="tr-T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24</a:t>
            </a:fld>
            <a:endParaRPr lang="tr-T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25</a:t>
            </a:fld>
            <a:endParaRPr lang="tr-T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26</a:t>
            </a:fld>
            <a:endParaRPr lang="tr-T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27</a:t>
            </a:fld>
            <a:endParaRPr lang="tr-T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28</a:t>
            </a:fld>
            <a:endParaRPr lang="tr-T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29</a:t>
            </a:fld>
            <a:endParaRPr lang="tr-T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3</a:t>
            </a:fld>
            <a:endParaRPr lang="tr-T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30</a:t>
            </a:fld>
            <a:endParaRPr lang="tr-T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31</a:t>
            </a:fld>
            <a:endParaRPr lang="tr-T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32</a:t>
            </a:fld>
            <a:endParaRPr lang="tr-T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33</a:t>
            </a:fld>
            <a:endParaRPr lang="tr-T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34</a:t>
            </a:fld>
            <a:endParaRPr lang="tr-T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35</a:t>
            </a:fld>
            <a:endParaRPr lang="tr-T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36</a:t>
            </a:fld>
            <a:endParaRPr lang="tr-T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37</a:t>
            </a:fld>
            <a:endParaRPr lang="tr-TR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38</a:t>
            </a:fld>
            <a:endParaRPr lang="tr-TR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39</a:t>
            </a:fld>
            <a:endParaRPr lang="tr-T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4</a:t>
            </a:fld>
            <a:endParaRPr lang="tr-TR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40</a:t>
            </a:fld>
            <a:endParaRPr lang="tr-TR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41</a:t>
            </a:fld>
            <a:endParaRPr lang="tr-TR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42</a:t>
            </a:fld>
            <a:endParaRPr lang="tr-TR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43</a:t>
            </a:fld>
            <a:endParaRPr lang="tr-TR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44</a:t>
            </a:fld>
            <a:endParaRPr lang="tr-TR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45</a:t>
            </a:fld>
            <a:endParaRPr lang="tr-TR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46</a:t>
            </a:fld>
            <a:endParaRPr lang="tr-TR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47</a:t>
            </a:fld>
            <a:endParaRPr lang="tr-TR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48</a:t>
            </a:fld>
            <a:endParaRPr lang="tr-TR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49</a:t>
            </a:fld>
            <a:endParaRPr lang="tr-T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5</a:t>
            </a:fld>
            <a:endParaRPr lang="tr-TR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50</a:t>
            </a:fld>
            <a:endParaRPr lang="tr-TR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51</a:t>
            </a:fld>
            <a:endParaRPr lang="tr-TR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52</a:t>
            </a:fld>
            <a:endParaRPr lang="tr-TR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53</a:t>
            </a:fld>
            <a:endParaRPr lang="tr-TR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54</a:t>
            </a:fld>
            <a:endParaRPr lang="tr-TR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55</a:t>
            </a:fld>
            <a:endParaRPr lang="tr-TR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56</a:t>
            </a:fld>
            <a:endParaRPr lang="tr-TR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57</a:t>
            </a:fld>
            <a:endParaRPr lang="tr-TR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58</a:t>
            </a:fld>
            <a:endParaRPr lang="tr-TR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59</a:t>
            </a:fld>
            <a:endParaRPr lang="tr-T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6</a:t>
            </a:fld>
            <a:endParaRPr lang="tr-TR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60</a:t>
            </a:fld>
            <a:endParaRPr lang="tr-TR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61</a:t>
            </a:fld>
            <a:endParaRPr lang="tr-TR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62</a:t>
            </a:fld>
            <a:endParaRPr lang="tr-TR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63</a:t>
            </a:fld>
            <a:endParaRPr lang="tr-TR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64</a:t>
            </a:fld>
            <a:endParaRPr lang="tr-TR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65</a:t>
            </a:fld>
            <a:endParaRPr lang="tr-T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7</a:t>
            </a:fld>
            <a:endParaRPr lang="tr-T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8</a:t>
            </a:fld>
            <a:endParaRPr lang="tr-T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08B9-5F8D-47D4-9354-346BB7ED6653}" type="slidenum">
              <a:rPr lang="tr-TR" smtClean="0"/>
              <a:pPr/>
              <a:t>9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7A27-1CAF-4D62-8E15-0BF1C9CF169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D2596-A79F-4481-8A15-51DC1A5EF1F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7A27-1CAF-4D62-8E15-0BF1C9CF169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D2596-A79F-4481-8A15-51DC1A5EF1F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7A27-1CAF-4D62-8E15-0BF1C9CF169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D2596-A79F-4481-8A15-51DC1A5EF1F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7A27-1CAF-4D62-8E15-0BF1C9CF169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D2596-A79F-4481-8A15-51DC1A5EF1F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7A27-1CAF-4D62-8E15-0BF1C9CF169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D2596-A79F-4481-8A15-51DC1A5EF1F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7A27-1CAF-4D62-8E15-0BF1C9CF169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D2596-A79F-4481-8A15-51DC1A5EF1F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7A27-1CAF-4D62-8E15-0BF1C9CF169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D2596-A79F-4481-8A15-51DC1A5EF1F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7A27-1CAF-4D62-8E15-0BF1C9CF169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D2596-A79F-4481-8A15-51DC1A5EF1F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7A27-1CAF-4D62-8E15-0BF1C9CF169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D2596-A79F-4481-8A15-51DC1A5EF1F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7A27-1CAF-4D62-8E15-0BF1C9CF169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D2596-A79F-4481-8A15-51DC1A5EF1F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7A27-1CAF-4D62-8E15-0BF1C9CF169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D2596-A79F-4481-8A15-51DC1A5EF1F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F7A27-1CAF-4D62-8E15-0BF1C9CF169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D2596-A79F-4481-8A15-51DC1A5EF1F9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err="1"/>
              <a:t>Malabsorbsiyon</a:t>
            </a:r>
            <a:r>
              <a:rPr lang="tr-TR" dirty="0"/>
              <a:t> bozuklukları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/>
              <a:t>Dr. Remzi AKDOĞAN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Laboratuvar</a:t>
            </a:r>
            <a:r>
              <a:rPr lang="tr-TR" dirty="0"/>
              <a:t> testleri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Rutin kan testleri</a:t>
            </a:r>
          </a:p>
          <a:p>
            <a:r>
              <a:rPr lang="tr-TR" dirty="0"/>
              <a:t>Tam kan sayımı, anemi, </a:t>
            </a:r>
            <a:r>
              <a:rPr lang="tr-TR" dirty="0" err="1"/>
              <a:t>trombositoz</a:t>
            </a:r>
            <a:endParaRPr lang="tr-TR" dirty="0"/>
          </a:p>
          <a:p>
            <a:r>
              <a:rPr lang="tr-TR" dirty="0" err="1"/>
              <a:t>Hipokalemi</a:t>
            </a:r>
            <a:r>
              <a:rPr lang="tr-TR" dirty="0"/>
              <a:t>, </a:t>
            </a:r>
            <a:r>
              <a:rPr lang="tr-TR" dirty="0" err="1"/>
              <a:t>hipokloremi</a:t>
            </a:r>
            <a:endParaRPr lang="tr-TR" dirty="0"/>
          </a:p>
          <a:p>
            <a:r>
              <a:rPr lang="tr-TR" dirty="0" err="1"/>
              <a:t>Hipoklasemi</a:t>
            </a:r>
            <a:r>
              <a:rPr lang="tr-TR" dirty="0"/>
              <a:t>, </a:t>
            </a:r>
            <a:r>
              <a:rPr lang="tr-TR" dirty="0" err="1"/>
              <a:t>hipomagnezemi</a:t>
            </a:r>
            <a:endParaRPr lang="tr-TR" dirty="0"/>
          </a:p>
          <a:p>
            <a:r>
              <a:rPr lang="tr-TR" dirty="0"/>
              <a:t>Kolesterol ve </a:t>
            </a:r>
            <a:r>
              <a:rPr lang="tr-TR" dirty="0" err="1"/>
              <a:t>trigliserid</a:t>
            </a:r>
            <a:r>
              <a:rPr lang="tr-TR" dirty="0"/>
              <a:t> düşüklüğü</a:t>
            </a:r>
          </a:p>
          <a:p>
            <a:r>
              <a:rPr lang="tr-TR" dirty="0" err="1"/>
              <a:t>Hipoalbuminemi</a:t>
            </a:r>
            <a:r>
              <a:rPr lang="tr-TR" dirty="0"/>
              <a:t> 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Potansiyel olarak </a:t>
            </a:r>
            <a:r>
              <a:rPr lang="tr-TR" dirty="0" err="1"/>
              <a:t>malabsorbe</a:t>
            </a:r>
            <a:r>
              <a:rPr lang="tr-TR" dirty="0"/>
              <a:t> olan maddelerin kan seviyeleri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Malabsorbsiyon</a:t>
            </a:r>
            <a:r>
              <a:rPr lang="tr-TR" dirty="0"/>
              <a:t> durumunun ek kanıtı, </a:t>
            </a:r>
            <a:r>
              <a:rPr lang="tr-TR" dirty="0" err="1"/>
              <a:t>malabsorbsiyon</a:t>
            </a:r>
            <a:r>
              <a:rPr lang="tr-TR" dirty="0"/>
              <a:t> varlığında serum düzeyleri azalabilecek; demir, b12, </a:t>
            </a:r>
            <a:r>
              <a:rPr lang="tr-TR" dirty="0" err="1"/>
              <a:t>folat</a:t>
            </a:r>
            <a:r>
              <a:rPr lang="tr-TR" dirty="0"/>
              <a:t>, 25 </a:t>
            </a:r>
            <a:r>
              <a:rPr lang="tr-TR" dirty="0" err="1"/>
              <a:t>hidroksi</a:t>
            </a:r>
            <a:r>
              <a:rPr lang="tr-TR" dirty="0"/>
              <a:t> vitamin D ve </a:t>
            </a:r>
            <a:r>
              <a:rPr lang="tr-TR" dirty="0" err="1"/>
              <a:t>karoten</a:t>
            </a:r>
            <a:r>
              <a:rPr lang="tr-TR" dirty="0"/>
              <a:t> gibi maddelerin serum düzeyleri ölçülerek elde edilebilir.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Yağ </a:t>
            </a:r>
            <a:r>
              <a:rPr lang="tr-TR" dirty="0" err="1"/>
              <a:t>absorbsiyon</a:t>
            </a:r>
            <a:r>
              <a:rPr lang="tr-TR" dirty="0"/>
              <a:t> testleri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En basit yaklaşım dışkının niceliksel incelenmesidir.</a:t>
            </a:r>
          </a:p>
          <a:p>
            <a:r>
              <a:rPr lang="tr-TR" dirty="0"/>
              <a:t>Az miktar dışkı örneği mikroskop lamına yayılır. Bir damla </a:t>
            </a:r>
            <a:r>
              <a:rPr lang="tr-TR" dirty="0" err="1"/>
              <a:t>glasiyal</a:t>
            </a:r>
            <a:r>
              <a:rPr lang="tr-TR" dirty="0"/>
              <a:t> asetik asit ile hafifçe ısıtılır.</a:t>
            </a:r>
          </a:p>
          <a:p>
            <a:r>
              <a:rPr lang="tr-TR" dirty="0"/>
              <a:t>Sudan III ile boyanır ve mikroskopta incelenir.</a:t>
            </a:r>
          </a:p>
          <a:p>
            <a:r>
              <a:rPr lang="tr-TR" dirty="0"/>
              <a:t>Boyanmış yağ damlacıkları aranır ve sayılır.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Yağ atılımının kimyasal ölçümü</a:t>
            </a:r>
          </a:p>
          <a:p>
            <a:r>
              <a:rPr lang="tr-TR" dirty="0"/>
              <a:t>48 veya 72 saatlik ölçüm yapılır</a:t>
            </a:r>
          </a:p>
          <a:p>
            <a:r>
              <a:rPr lang="tr-TR" dirty="0"/>
              <a:t>Dışkı kantitatif olarak toplanır.</a:t>
            </a:r>
          </a:p>
          <a:p>
            <a:r>
              <a:rPr lang="tr-TR" dirty="0"/>
              <a:t>Dışkı </a:t>
            </a:r>
            <a:r>
              <a:rPr lang="tr-TR" dirty="0" err="1"/>
              <a:t>homojenize</a:t>
            </a:r>
            <a:r>
              <a:rPr lang="tr-TR" dirty="0"/>
              <a:t> edilir</a:t>
            </a:r>
          </a:p>
          <a:p>
            <a:r>
              <a:rPr lang="tr-TR" dirty="0"/>
              <a:t>Yağ içeriği ölçülür.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Günlük 100 gr yağ alımı ile normal yağ atılımı 7 gr/gün altındadır.</a:t>
            </a:r>
          </a:p>
          <a:p>
            <a:r>
              <a:rPr lang="tr-TR" dirty="0"/>
              <a:t>Dışkı yağ atılımının ölçümü zor ve pahalıdır.</a:t>
            </a:r>
          </a:p>
          <a:p>
            <a:r>
              <a:rPr lang="tr-TR" dirty="0" err="1"/>
              <a:t>Jeneralize</a:t>
            </a:r>
            <a:r>
              <a:rPr lang="tr-TR" dirty="0"/>
              <a:t> </a:t>
            </a:r>
            <a:r>
              <a:rPr lang="tr-TR" dirty="0" err="1"/>
              <a:t>malabsorbsiyon</a:t>
            </a:r>
            <a:r>
              <a:rPr lang="tr-TR" dirty="0"/>
              <a:t> tanısı için altın standarttır.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Protein </a:t>
            </a:r>
            <a:r>
              <a:rPr lang="tr-TR" dirty="0" err="1"/>
              <a:t>absorbsiyon</a:t>
            </a:r>
            <a:r>
              <a:rPr lang="tr-TR" dirty="0"/>
              <a:t> testleri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Fekal</a:t>
            </a:r>
            <a:r>
              <a:rPr lang="tr-TR" dirty="0"/>
              <a:t> nitrojen atılımının ölçülmesi</a:t>
            </a:r>
          </a:p>
          <a:p>
            <a:r>
              <a:rPr lang="tr-TR" dirty="0"/>
              <a:t>Dışkıda alfa 1 </a:t>
            </a:r>
            <a:r>
              <a:rPr lang="tr-TR" dirty="0" err="1"/>
              <a:t>antitripsin</a:t>
            </a:r>
            <a:r>
              <a:rPr lang="tr-TR" dirty="0"/>
              <a:t> ölçülmesi</a:t>
            </a:r>
          </a:p>
          <a:p>
            <a:r>
              <a:rPr lang="tr-TR" dirty="0"/>
              <a:t>25 ml/gün den fazla değerler </a:t>
            </a:r>
            <a:r>
              <a:rPr lang="tr-TR" dirty="0" err="1"/>
              <a:t>hipoalbuminemi</a:t>
            </a:r>
            <a:r>
              <a:rPr lang="tr-TR" dirty="0"/>
              <a:t> ile ilişkilidir.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Karbohidrat</a:t>
            </a:r>
            <a:r>
              <a:rPr lang="tr-TR" dirty="0"/>
              <a:t> </a:t>
            </a:r>
            <a:r>
              <a:rPr lang="tr-TR" dirty="0" err="1"/>
              <a:t>absorbsiyon</a:t>
            </a:r>
            <a:r>
              <a:rPr lang="tr-TR" dirty="0"/>
              <a:t> testleri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Dışkı </a:t>
            </a:r>
            <a:r>
              <a:rPr lang="tr-TR" dirty="0" err="1"/>
              <a:t>pH</a:t>
            </a:r>
            <a:r>
              <a:rPr lang="tr-TR" dirty="0"/>
              <a:t> ölçümü</a:t>
            </a:r>
          </a:p>
          <a:p>
            <a:r>
              <a:rPr lang="tr-TR" sz="3600" dirty="0"/>
              <a:t>D-</a:t>
            </a:r>
            <a:r>
              <a:rPr lang="tr-TR" sz="3600" dirty="0" err="1"/>
              <a:t>ksiloz</a:t>
            </a:r>
            <a:r>
              <a:rPr lang="tr-TR" sz="3600" dirty="0"/>
              <a:t> testi</a:t>
            </a:r>
            <a:r>
              <a:rPr lang="tr-TR" dirty="0"/>
              <a:t>; 25 gr d </a:t>
            </a:r>
            <a:r>
              <a:rPr lang="tr-TR" dirty="0" err="1"/>
              <a:t>ksiloz</a:t>
            </a:r>
            <a:r>
              <a:rPr lang="tr-TR" dirty="0"/>
              <a:t> oral verilir. Alımdan 1-3 saat sonra kan </a:t>
            </a:r>
            <a:r>
              <a:rPr lang="tr-TR" dirty="0" err="1"/>
              <a:t>ksiloz</a:t>
            </a:r>
            <a:r>
              <a:rPr lang="tr-TR" dirty="0"/>
              <a:t> konsantrasyonu ölçülür.</a:t>
            </a:r>
          </a:p>
          <a:p>
            <a:r>
              <a:rPr lang="tr-TR" dirty="0"/>
              <a:t>Kan </a:t>
            </a:r>
            <a:r>
              <a:rPr lang="tr-TR" dirty="0" err="1"/>
              <a:t>ksiloz</a:t>
            </a:r>
            <a:r>
              <a:rPr lang="tr-TR" dirty="0"/>
              <a:t> seviyelerinin 1. saatte 20mg/100ml’yi ve 3.saatte 22.5/100ml’yi geçememesi ve </a:t>
            </a:r>
            <a:r>
              <a:rPr lang="tr-TR" dirty="0" err="1"/>
              <a:t>üriner</a:t>
            </a:r>
            <a:r>
              <a:rPr lang="tr-TR" dirty="0"/>
              <a:t> çıkışın 5gr/5saati aşamaması </a:t>
            </a:r>
            <a:r>
              <a:rPr lang="tr-TR" dirty="0" err="1"/>
              <a:t>malabsorbisyonu</a:t>
            </a:r>
            <a:r>
              <a:rPr lang="tr-TR" dirty="0"/>
              <a:t> gösterir.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Vitamin B12 </a:t>
            </a:r>
            <a:r>
              <a:rPr lang="tr-TR" dirty="0" err="1"/>
              <a:t>absorbsiyonun</a:t>
            </a:r>
            <a:r>
              <a:rPr lang="tr-TR" dirty="0"/>
              <a:t> ölçümü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 err="1"/>
              <a:t>İleal</a:t>
            </a:r>
            <a:r>
              <a:rPr lang="tr-TR" dirty="0"/>
              <a:t> fonksiyonun bir göstergesi olarak kullanılır.</a:t>
            </a:r>
          </a:p>
          <a:p>
            <a:r>
              <a:rPr lang="tr-TR" dirty="0"/>
              <a:t>Radyoaktif işaretli B12 ve </a:t>
            </a:r>
            <a:r>
              <a:rPr lang="tr-TR" dirty="0" err="1"/>
              <a:t>ekzojen</a:t>
            </a:r>
            <a:r>
              <a:rPr lang="tr-TR" dirty="0"/>
              <a:t> </a:t>
            </a:r>
            <a:r>
              <a:rPr lang="tr-TR" dirty="0" err="1"/>
              <a:t>intrinsik</a:t>
            </a:r>
            <a:r>
              <a:rPr lang="tr-TR" dirty="0"/>
              <a:t> faktör ağızdan eş zamanlı olarak verilir. İşaretsiz B12 </a:t>
            </a:r>
            <a:r>
              <a:rPr lang="tr-TR" dirty="0" err="1"/>
              <a:t>internal</a:t>
            </a:r>
            <a:r>
              <a:rPr lang="tr-TR" dirty="0"/>
              <a:t> B12 depolarını doldurmak için i.v. verilir. 24 saatlik işaretli B12 </a:t>
            </a:r>
            <a:r>
              <a:rPr lang="tr-TR" dirty="0" err="1"/>
              <a:t>nin</a:t>
            </a:r>
            <a:r>
              <a:rPr lang="tr-TR" dirty="0"/>
              <a:t> </a:t>
            </a:r>
            <a:r>
              <a:rPr lang="tr-TR" dirty="0" err="1"/>
              <a:t>üriner</a:t>
            </a:r>
            <a:r>
              <a:rPr lang="tr-TR" dirty="0"/>
              <a:t> atılımı ölçülür.</a:t>
            </a:r>
          </a:p>
          <a:p>
            <a:r>
              <a:rPr lang="tr-TR" dirty="0"/>
              <a:t>Verilen dozun %9’dan azının atılımı anormaldir ve </a:t>
            </a:r>
            <a:r>
              <a:rPr lang="tr-TR" dirty="0" err="1"/>
              <a:t>ileal</a:t>
            </a:r>
            <a:r>
              <a:rPr lang="tr-TR" dirty="0"/>
              <a:t> </a:t>
            </a:r>
            <a:r>
              <a:rPr lang="tr-TR" dirty="0" err="1"/>
              <a:t>disfonksiyonu</a:t>
            </a:r>
            <a:r>
              <a:rPr lang="tr-TR" dirty="0"/>
              <a:t> gösterir.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Safra asidi </a:t>
            </a:r>
            <a:r>
              <a:rPr lang="tr-TR" dirty="0" err="1"/>
              <a:t>malabsorbisyonun</a:t>
            </a:r>
            <a:r>
              <a:rPr lang="tr-TR" dirty="0"/>
              <a:t> değerlendirmesi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/>
              <a:t>Altın standart </a:t>
            </a:r>
            <a:r>
              <a:rPr lang="tr-TR" dirty="0" err="1"/>
              <a:t>fekal</a:t>
            </a:r>
            <a:r>
              <a:rPr lang="tr-TR" dirty="0"/>
              <a:t> safra asidi konsantrasyonunu ve atılımını ölçmektir.</a:t>
            </a:r>
          </a:p>
          <a:p>
            <a:r>
              <a:rPr lang="tr-TR" dirty="0" err="1"/>
              <a:t>SeHCAT</a:t>
            </a:r>
            <a:r>
              <a:rPr lang="tr-TR" dirty="0"/>
              <a:t> (selenyum-75-işaretli </a:t>
            </a:r>
            <a:r>
              <a:rPr lang="tr-TR" dirty="0" err="1"/>
              <a:t>taurohomocholic</a:t>
            </a:r>
            <a:r>
              <a:rPr lang="tr-TR" dirty="0"/>
              <a:t> asit) testidir.</a:t>
            </a:r>
          </a:p>
          <a:p>
            <a:r>
              <a:rPr lang="tr-TR" dirty="0"/>
              <a:t>Radyoaktif </a:t>
            </a:r>
            <a:r>
              <a:rPr lang="tr-TR" dirty="0" err="1"/>
              <a:t>taurocholic</a:t>
            </a:r>
            <a:r>
              <a:rPr lang="tr-TR" dirty="0"/>
              <a:t> asit </a:t>
            </a:r>
            <a:r>
              <a:rPr lang="tr-TR" dirty="0" err="1"/>
              <a:t>analoğu</a:t>
            </a:r>
            <a:r>
              <a:rPr lang="tr-TR" dirty="0"/>
              <a:t> oral verilir.</a:t>
            </a:r>
          </a:p>
          <a:p>
            <a:r>
              <a:rPr lang="tr-TR" dirty="0"/>
              <a:t>3 gün boyunca </a:t>
            </a:r>
            <a:r>
              <a:rPr lang="tr-TR" dirty="0" err="1"/>
              <a:t>retansiyon</a:t>
            </a:r>
            <a:r>
              <a:rPr lang="tr-TR" dirty="0"/>
              <a:t> gamma sintigrafi ile ölçülür.</a:t>
            </a:r>
          </a:p>
          <a:p>
            <a:r>
              <a:rPr lang="tr-TR" dirty="0"/>
              <a:t>3 gün sonra %50’den az </a:t>
            </a:r>
            <a:r>
              <a:rPr lang="tr-TR" dirty="0" err="1"/>
              <a:t>retansiyon</a:t>
            </a:r>
            <a:r>
              <a:rPr lang="tr-TR" dirty="0"/>
              <a:t> anormaldir ve safra </a:t>
            </a:r>
            <a:r>
              <a:rPr lang="tr-TR" dirty="0" err="1"/>
              <a:t>asiti</a:t>
            </a:r>
            <a:r>
              <a:rPr lang="tr-TR" dirty="0"/>
              <a:t> </a:t>
            </a:r>
            <a:r>
              <a:rPr lang="tr-TR" dirty="0" err="1"/>
              <a:t>malabsorbsiyonunu</a:t>
            </a:r>
            <a:r>
              <a:rPr lang="tr-TR" dirty="0"/>
              <a:t> gösterir.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İnce barsak aşırı bakteri çoğalması ile ilgili testler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14C </a:t>
            </a:r>
            <a:r>
              <a:rPr lang="tr-TR" dirty="0" err="1"/>
              <a:t>Ksiloz</a:t>
            </a:r>
            <a:r>
              <a:rPr lang="tr-TR" dirty="0"/>
              <a:t> testi</a:t>
            </a:r>
          </a:p>
          <a:p>
            <a:r>
              <a:rPr lang="tr-TR" dirty="0" err="1"/>
              <a:t>Glukoz</a:t>
            </a:r>
            <a:r>
              <a:rPr lang="tr-TR" dirty="0"/>
              <a:t> nefes hidrojen testi</a:t>
            </a:r>
          </a:p>
          <a:p>
            <a:r>
              <a:rPr lang="tr-TR" dirty="0"/>
              <a:t>Altın standart </a:t>
            </a:r>
            <a:r>
              <a:rPr lang="tr-TR" dirty="0" err="1"/>
              <a:t>jejunal</a:t>
            </a:r>
            <a:r>
              <a:rPr lang="tr-TR" dirty="0"/>
              <a:t> </a:t>
            </a:r>
            <a:r>
              <a:rPr lang="tr-TR" dirty="0" err="1"/>
              <a:t>aspiratın</a:t>
            </a:r>
            <a:r>
              <a:rPr lang="tr-TR" dirty="0"/>
              <a:t> kantitatif kültürüdür.</a:t>
            </a:r>
          </a:p>
          <a:p>
            <a:r>
              <a:rPr lang="tr-TR" dirty="0"/>
              <a:t>100000 üzerinde koloni olması anormaldir.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Genel kavramlar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Bir insan ortalama 2000-3000 </a:t>
            </a:r>
            <a:r>
              <a:rPr lang="tr-TR" dirty="0" err="1"/>
              <a:t>kcal</a:t>
            </a:r>
            <a:r>
              <a:rPr lang="tr-TR" dirty="0"/>
              <a:t> gıda tüketir</a:t>
            </a:r>
          </a:p>
          <a:p>
            <a:r>
              <a:rPr lang="tr-TR" dirty="0"/>
              <a:t>Proteinler </a:t>
            </a:r>
            <a:r>
              <a:rPr lang="tr-TR" dirty="0" err="1"/>
              <a:t>dipeptidlere</a:t>
            </a:r>
            <a:r>
              <a:rPr lang="tr-TR" dirty="0"/>
              <a:t> ve aminoasitlere,</a:t>
            </a:r>
          </a:p>
          <a:p>
            <a:r>
              <a:rPr lang="tr-TR" dirty="0"/>
              <a:t>Nişastalar </a:t>
            </a:r>
            <a:r>
              <a:rPr lang="tr-TR" dirty="0" err="1"/>
              <a:t>monosakkaritlere</a:t>
            </a:r>
            <a:r>
              <a:rPr lang="tr-TR" dirty="0"/>
              <a:t>,</a:t>
            </a:r>
          </a:p>
          <a:p>
            <a:r>
              <a:rPr lang="tr-TR" dirty="0"/>
              <a:t>Yağlar yağ asitlerine ve </a:t>
            </a:r>
            <a:r>
              <a:rPr lang="tr-TR" dirty="0" err="1"/>
              <a:t>monogliseritlere</a:t>
            </a:r>
            <a:endParaRPr lang="tr-TR" dirty="0"/>
          </a:p>
          <a:p>
            <a:pPr lvl="4"/>
            <a:endParaRPr lang="tr-TR" dirty="0"/>
          </a:p>
          <a:p>
            <a:pPr lvl="4"/>
            <a:r>
              <a:rPr lang="tr-TR" sz="4400" dirty="0"/>
              <a:t>Parçalanırlar..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/>
              <a:t>Ekzokrin</a:t>
            </a:r>
            <a:r>
              <a:rPr lang="tr-TR" dirty="0"/>
              <a:t> pankreas yetmezlik testleri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r>
              <a:rPr lang="tr-TR" dirty="0" err="1"/>
              <a:t>Steatore</a:t>
            </a:r>
            <a:r>
              <a:rPr lang="tr-TR" dirty="0"/>
              <a:t> varlığında dışkı </a:t>
            </a:r>
            <a:r>
              <a:rPr lang="tr-TR" dirty="0" err="1"/>
              <a:t>kemotripsin</a:t>
            </a:r>
            <a:r>
              <a:rPr lang="tr-TR" dirty="0"/>
              <a:t> konsantrasyonun ölçümü yapılır.</a:t>
            </a:r>
          </a:p>
          <a:p>
            <a:r>
              <a:rPr lang="tr-TR" dirty="0" err="1"/>
              <a:t>Bentiromid</a:t>
            </a:r>
            <a:r>
              <a:rPr lang="tr-TR" dirty="0"/>
              <a:t> testi (N-</a:t>
            </a:r>
            <a:r>
              <a:rPr lang="tr-TR" dirty="0" err="1"/>
              <a:t>benzoyl</a:t>
            </a:r>
            <a:r>
              <a:rPr lang="tr-TR" dirty="0"/>
              <a:t>-L-</a:t>
            </a:r>
            <a:r>
              <a:rPr lang="tr-TR" dirty="0" err="1"/>
              <a:t>tyrosyl</a:t>
            </a:r>
            <a:r>
              <a:rPr lang="tr-TR" dirty="0"/>
              <a:t>-para-</a:t>
            </a:r>
            <a:r>
              <a:rPr lang="tr-TR" dirty="0" err="1"/>
              <a:t>aminobenzoik</a:t>
            </a:r>
            <a:r>
              <a:rPr lang="tr-TR" dirty="0"/>
              <a:t> asit), </a:t>
            </a:r>
            <a:r>
              <a:rPr lang="tr-TR" dirty="0" err="1"/>
              <a:t>kemotripsin</a:t>
            </a:r>
            <a:r>
              <a:rPr lang="tr-TR" dirty="0"/>
              <a:t> aktivitesi varsa hidrolize edilir, serbest </a:t>
            </a:r>
            <a:r>
              <a:rPr lang="tr-TR" dirty="0" err="1"/>
              <a:t>paraaminobenzoik</a:t>
            </a:r>
            <a:r>
              <a:rPr lang="tr-TR" dirty="0"/>
              <a:t> asit (PABA) </a:t>
            </a:r>
            <a:r>
              <a:rPr lang="tr-TR" dirty="0" err="1"/>
              <a:t>absorbe</a:t>
            </a:r>
            <a:r>
              <a:rPr lang="tr-TR" dirty="0"/>
              <a:t> edilir ve idrarla atılır. PABA atılımında azalma olabilmesi için </a:t>
            </a:r>
            <a:r>
              <a:rPr lang="tr-TR" dirty="0" err="1"/>
              <a:t>enzimatik</a:t>
            </a:r>
            <a:r>
              <a:rPr lang="tr-TR" dirty="0"/>
              <a:t> aktivitede %50’den fazla azalma olmalıdır: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/>
          </a:bodyPr>
          <a:lstStyle/>
          <a:p>
            <a:r>
              <a:rPr lang="tr-TR" dirty="0"/>
              <a:t>Altın standart olan testler </a:t>
            </a:r>
            <a:r>
              <a:rPr lang="tr-TR" dirty="0" err="1"/>
              <a:t>duodenal</a:t>
            </a:r>
            <a:r>
              <a:rPr lang="tr-TR" dirty="0"/>
              <a:t> </a:t>
            </a:r>
            <a:r>
              <a:rPr lang="tr-TR" dirty="0" err="1"/>
              <a:t>entübasyon</a:t>
            </a:r>
            <a:r>
              <a:rPr lang="tr-TR" dirty="0"/>
              <a:t> ve pankreasın </a:t>
            </a:r>
            <a:r>
              <a:rPr lang="tr-TR" dirty="0" err="1"/>
              <a:t>sekretin</a:t>
            </a:r>
            <a:r>
              <a:rPr lang="tr-TR" dirty="0"/>
              <a:t>, </a:t>
            </a:r>
            <a:r>
              <a:rPr lang="tr-TR" dirty="0" err="1"/>
              <a:t>sekretin</a:t>
            </a:r>
            <a:r>
              <a:rPr lang="tr-TR" dirty="0"/>
              <a:t> ve </a:t>
            </a:r>
            <a:r>
              <a:rPr lang="tr-TR" dirty="0" err="1"/>
              <a:t>kolesistokinin</a:t>
            </a:r>
            <a:r>
              <a:rPr lang="tr-TR" dirty="0"/>
              <a:t> veya bir test yemeği (</a:t>
            </a:r>
            <a:r>
              <a:rPr lang="tr-TR" dirty="0" err="1"/>
              <a:t>Lundh</a:t>
            </a:r>
            <a:r>
              <a:rPr lang="tr-TR" dirty="0"/>
              <a:t> yemeği) </a:t>
            </a:r>
            <a:r>
              <a:rPr lang="tr-TR" dirty="0" err="1"/>
              <a:t>stimülasyonunu</a:t>
            </a:r>
            <a:r>
              <a:rPr lang="tr-TR" dirty="0"/>
              <a:t> içerir.</a:t>
            </a:r>
          </a:p>
          <a:p>
            <a:r>
              <a:rPr lang="tr-TR" dirty="0" err="1"/>
              <a:t>Duodenal</a:t>
            </a:r>
            <a:r>
              <a:rPr lang="tr-TR" dirty="0"/>
              <a:t> içerikler </a:t>
            </a:r>
            <a:r>
              <a:rPr lang="tr-TR" dirty="0" err="1"/>
              <a:t>aspire</a:t>
            </a:r>
            <a:r>
              <a:rPr lang="tr-TR" dirty="0"/>
              <a:t> edilerek hacim, bikarbonat ve enzim </a:t>
            </a:r>
            <a:r>
              <a:rPr lang="tr-TR" dirty="0" err="1"/>
              <a:t>sekresyonu</a:t>
            </a:r>
            <a:r>
              <a:rPr lang="tr-TR" dirty="0"/>
              <a:t> ölçülebilir.</a:t>
            </a:r>
          </a:p>
          <a:p>
            <a:r>
              <a:rPr lang="tr-TR" dirty="0" err="1"/>
              <a:t>Steatore</a:t>
            </a:r>
            <a:r>
              <a:rPr lang="tr-TR" dirty="0"/>
              <a:t> genellikle </a:t>
            </a:r>
            <a:r>
              <a:rPr lang="tr-TR" dirty="0" err="1"/>
              <a:t>pankreatik</a:t>
            </a:r>
            <a:r>
              <a:rPr lang="tr-TR" dirty="0"/>
              <a:t> </a:t>
            </a:r>
            <a:r>
              <a:rPr lang="tr-TR" dirty="0" err="1"/>
              <a:t>sekretuar</a:t>
            </a:r>
            <a:r>
              <a:rPr lang="tr-TR" dirty="0"/>
              <a:t> kapasite %10-20’nin altına inene dek görülmez.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Görüntüleme 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İnce </a:t>
            </a:r>
            <a:r>
              <a:rPr lang="tr-TR" dirty="0" err="1"/>
              <a:t>barsağın</a:t>
            </a:r>
            <a:r>
              <a:rPr lang="tr-TR" dirty="0"/>
              <a:t> </a:t>
            </a:r>
            <a:r>
              <a:rPr lang="tr-TR" dirty="0" err="1"/>
              <a:t>absorbtif</a:t>
            </a:r>
            <a:r>
              <a:rPr lang="tr-TR" dirty="0"/>
              <a:t> yüzeyinin pasaj </a:t>
            </a:r>
            <a:r>
              <a:rPr lang="tr-TR" dirty="0" err="1"/>
              <a:t>grafisi</a:t>
            </a:r>
            <a:r>
              <a:rPr lang="tr-TR" dirty="0"/>
              <a:t> veya </a:t>
            </a:r>
            <a:r>
              <a:rPr lang="tr-TR" dirty="0" err="1"/>
              <a:t>enteroklizis</a:t>
            </a:r>
            <a:r>
              <a:rPr lang="tr-TR" dirty="0"/>
              <a:t> ile görüntülenmesi yapılabilir.</a:t>
            </a:r>
          </a:p>
          <a:p>
            <a:r>
              <a:rPr lang="tr-TR" dirty="0"/>
              <a:t>BT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Patoloji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İnce barsak biyopsisi</a:t>
            </a:r>
          </a:p>
          <a:p>
            <a:r>
              <a:rPr lang="tr-TR" dirty="0" err="1"/>
              <a:t>Multiple</a:t>
            </a:r>
            <a:r>
              <a:rPr lang="tr-TR" dirty="0"/>
              <a:t>, kesitler yüzeye dik olacak şekilde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Ayırıcı tanı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tr-TR" dirty="0" err="1"/>
              <a:t>Jeneralize</a:t>
            </a:r>
            <a:r>
              <a:rPr lang="tr-TR" dirty="0"/>
              <a:t> </a:t>
            </a:r>
            <a:r>
              <a:rPr lang="tr-TR" dirty="0" err="1"/>
              <a:t>malabsorbsiyona</a:t>
            </a:r>
            <a:r>
              <a:rPr lang="tr-TR" dirty="0"/>
              <a:t> neden olan </a:t>
            </a:r>
            <a:r>
              <a:rPr lang="tr-TR" dirty="0" err="1"/>
              <a:t>mukozal</a:t>
            </a:r>
            <a:r>
              <a:rPr lang="tr-TR" dirty="0"/>
              <a:t> hastalıklar</a:t>
            </a:r>
          </a:p>
          <a:p>
            <a:pPr marL="514350" indent="-514350">
              <a:buFont typeface="+mj-lt"/>
              <a:buAutoNum type="arabicPeriod"/>
            </a:pPr>
            <a:r>
              <a:rPr lang="tr-TR" dirty="0" err="1"/>
              <a:t>Jeneralize</a:t>
            </a:r>
            <a:r>
              <a:rPr lang="tr-TR" dirty="0"/>
              <a:t> </a:t>
            </a:r>
            <a:r>
              <a:rPr lang="tr-TR" dirty="0" err="1"/>
              <a:t>malabsorbsiyona</a:t>
            </a:r>
            <a:r>
              <a:rPr lang="tr-TR" dirty="0"/>
              <a:t> neden olan </a:t>
            </a:r>
            <a:r>
              <a:rPr lang="tr-TR" dirty="0" err="1"/>
              <a:t>enfeksiyöz</a:t>
            </a:r>
            <a:r>
              <a:rPr lang="tr-TR" dirty="0"/>
              <a:t> hastalıklar</a:t>
            </a:r>
          </a:p>
          <a:p>
            <a:pPr marL="514350" indent="-514350">
              <a:buFont typeface="+mj-lt"/>
              <a:buAutoNum type="arabicPeriod"/>
            </a:pPr>
            <a:r>
              <a:rPr lang="tr-TR" dirty="0" err="1"/>
              <a:t>Malabsorbsiyona</a:t>
            </a:r>
            <a:r>
              <a:rPr lang="tr-TR" dirty="0"/>
              <a:t> neden olan </a:t>
            </a:r>
            <a:r>
              <a:rPr lang="tr-TR" dirty="0" err="1"/>
              <a:t>luminal</a:t>
            </a:r>
            <a:r>
              <a:rPr lang="tr-TR" dirty="0"/>
              <a:t> problemler</a:t>
            </a:r>
          </a:p>
          <a:p>
            <a:pPr marL="514350" indent="-514350">
              <a:buFont typeface="+mj-lt"/>
              <a:buAutoNum type="arabicPeriod"/>
            </a:pPr>
            <a:r>
              <a:rPr lang="tr-TR" dirty="0" err="1"/>
              <a:t>Postoperatif</a:t>
            </a:r>
            <a:r>
              <a:rPr lang="tr-TR" dirty="0"/>
              <a:t> </a:t>
            </a:r>
            <a:r>
              <a:rPr lang="tr-TR" dirty="0" err="1"/>
              <a:t>malabsorbsiyon</a:t>
            </a:r>
            <a:endParaRPr lang="tr-TR" dirty="0"/>
          </a:p>
          <a:p>
            <a:pPr marL="514350" indent="-514350">
              <a:buFont typeface="+mj-lt"/>
              <a:buAutoNum type="arabicPeriod"/>
            </a:pPr>
            <a:r>
              <a:rPr lang="tr-TR" dirty="0"/>
              <a:t>Spesifik besinlerin </a:t>
            </a:r>
            <a:r>
              <a:rPr lang="tr-TR" dirty="0" err="1"/>
              <a:t>malabsorbsiyonuna</a:t>
            </a:r>
            <a:r>
              <a:rPr lang="tr-TR" dirty="0"/>
              <a:t> neden olan hastalıklar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/>
              <a:t>Jeneralize</a:t>
            </a:r>
            <a:r>
              <a:rPr lang="tr-TR" dirty="0"/>
              <a:t> </a:t>
            </a:r>
            <a:r>
              <a:rPr lang="tr-TR" dirty="0" err="1"/>
              <a:t>malabsorbsiyona</a:t>
            </a:r>
            <a:r>
              <a:rPr lang="tr-TR" dirty="0"/>
              <a:t> neden olan </a:t>
            </a:r>
            <a:r>
              <a:rPr lang="tr-TR" dirty="0" err="1"/>
              <a:t>mukozal</a:t>
            </a:r>
            <a:r>
              <a:rPr lang="tr-TR" dirty="0"/>
              <a:t> hastalıklar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tr-TR" dirty="0" err="1"/>
              <a:t>Çölyak</a:t>
            </a:r>
            <a:r>
              <a:rPr lang="tr-TR" dirty="0"/>
              <a:t> </a:t>
            </a:r>
            <a:r>
              <a:rPr lang="tr-TR" dirty="0" err="1"/>
              <a:t>sprue</a:t>
            </a:r>
            <a:endParaRPr lang="tr-TR" dirty="0"/>
          </a:p>
          <a:p>
            <a:pPr marL="514350" indent="-514350">
              <a:buFont typeface="+mj-lt"/>
              <a:buAutoNum type="arabicPeriod"/>
            </a:pPr>
            <a:r>
              <a:rPr lang="tr-TR" dirty="0" err="1"/>
              <a:t>Kollajenöz</a:t>
            </a:r>
            <a:r>
              <a:rPr lang="tr-TR" dirty="0"/>
              <a:t> </a:t>
            </a:r>
            <a:r>
              <a:rPr lang="tr-TR" dirty="0" err="1"/>
              <a:t>sprue</a:t>
            </a:r>
            <a:endParaRPr lang="tr-TR" dirty="0"/>
          </a:p>
          <a:p>
            <a:pPr marL="514350" indent="-514350">
              <a:buFont typeface="+mj-lt"/>
              <a:buAutoNum type="arabicPeriod"/>
            </a:pPr>
            <a:r>
              <a:rPr lang="tr-TR" dirty="0" err="1"/>
              <a:t>Nongranülomatöz</a:t>
            </a:r>
            <a:r>
              <a:rPr lang="tr-TR" dirty="0"/>
              <a:t> </a:t>
            </a:r>
            <a:r>
              <a:rPr lang="tr-TR" dirty="0" err="1"/>
              <a:t>ülseratif</a:t>
            </a:r>
            <a:r>
              <a:rPr lang="tr-TR" dirty="0"/>
              <a:t> </a:t>
            </a:r>
            <a:r>
              <a:rPr lang="tr-TR" dirty="0" err="1"/>
              <a:t>jejunoileit</a:t>
            </a:r>
            <a:endParaRPr lang="tr-TR" dirty="0"/>
          </a:p>
          <a:p>
            <a:pPr marL="514350" indent="-514350">
              <a:buFont typeface="+mj-lt"/>
              <a:buAutoNum type="arabicPeriod"/>
            </a:pPr>
            <a:r>
              <a:rPr lang="tr-TR" dirty="0" err="1"/>
              <a:t>Eozinofilik</a:t>
            </a:r>
            <a:r>
              <a:rPr lang="tr-TR" dirty="0"/>
              <a:t> </a:t>
            </a:r>
            <a:r>
              <a:rPr lang="tr-TR" dirty="0" err="1"/>
              <a:t>gastroenteritler</a:t>
            </a:r>
            <a:endParaRPr lang="tr-TR" dirty="0"/>
          </a:p>
          <a:p>
            <a:pPr marL="514350" indent="-514350">
              <a:buFont typeface="+mj-lt"/>
              <a:buAutoNum type="arabicPeriod"/>
            </a:pPr>
            <a:r>
              <a:rPr lang="tr-TR" dirty="0"/>
              <a:t>Sistemik </a:t>
            </a:r>
            <a:r>
              <a:rPr lang="tr-TR" dirty="0" err="1"/>
              <a:t>mastositozis</a:t>
            </a:r>
            <a:endParaRPr lang="tr-TR" dirty="0"/>
          </a:p>
          <a:p>
            <a:pPr marL="514350" indent="-514350">
              <a:buFont typeface="+mj-lt"/>
              <a:buAutoNum type="arabicPeriod"/>
            </a:pPr>
            <a:r>
              <a:rPr lang="tr-TR" dirty="0" err="1"/>
              <a:t>İmmünoproliferatif</a:t>
            </a:r>
            <a:r>
              <a:rPr lang="tr-TR" dirty="0"/>
              <a:t> ince barsak hastalığı</a:t>
            </a:r>
          </a:p>
          <a:p>
            <a:pPr marL="514350" indent="-514350">
              <a:buFont typeface="+mj-lt"/>
              <a:buAutoNum type="arabicPeriod"/>
            </a:pPr>
            <a:r>
              <a:rPr lang="tr-TR" dirty="0" err="1"/>
              <a:t>Lenfoma</a:t>
            </a:r>
            <a:endParaRPr lang="tr-TR" dirty="0"/>
          </a:p>
          <a:p>
            <a:pPr marL="514350" indent="-514350">
              <a:buFont typeface="+mj-lt"/>
              <a:buAutoNum type="arabicPeriod"/>
            </a:pPr>
            <a:r>
              <a:rPr lang="tr-TR" dirty="0" err="1"/>
              <a:t>Lenfanjiektazi</a:t>
            </a:r>
            <a:endParaRPr lang="tr-TR" dirty="0"/>
          </a:p>
          <a:p>
            <a:pPr marL="514350" indent="-514350">
              <a:buFont typeface="+mj-lt"/>
              <a:buAutoNum type="arabicPeriod"/>
            </a:pPr>
            <a:r>
              <a:rPr lang="tr-TR" dirty="0" err="1"/>
              <a:t>Crohn</a:t>
            </a:r>
            <a:r>
              <a:rPr lang="tr-TR" dirty="0"/>
              <a:t> hastalığı</a:t>
            </a:r>
          </a:p>
          <a:p>
            <a:pPr marL="514350" indent="-514350">
              <a:buFont typeface="+mj-lt"/>
              <a:buAutoNum type="arabicPeriod"/>
            </a:pPr>
            <a:r>
              <a:rPr lang="tr-TR" dirty="0"/>
              <a:t>Radyasyon </a:t>
            </a:r>
            <a:r>
              <a:rPr lang="tr-TR" dirty="0" err="1"/>
              <a:t>enteriti</a:t>
            </a:r>
            <a:endParaRPr lang="tr-TR" dirty="0"/>
          </a:p>
          <a:p>
            <a:pPr marL="514350" indent="-514350">
              <a:buFont typeface="+mj-lt"/>
              <a:buAutoNum type="arabicPeriod"/>
            </a:pPr>
            <a:r>
              <a:rPr lang="tr-TR" dirty="0"/>
              <a:t>Kronik </a:t>
            </a:r>
            <a:r>
              <a:rPr lang="tr-TR" dirty="0" err="1"/>
              <a:t>mezenterik</a:t>
            </a:r>
            <a:r>
              <a:rPr lang="tr-TR" dirty="0"/>
              <a:t> </a:t>
            </a:r>
            <a:r>
              <a:rPr lang="tr-TR" dirty="0" err="1"/>
              <a:t>iskemi</a:t>
            </a:r>
            <a:endParaRPr lang="tr-TR" dirty="0"/>
          </a:p>
          <a:p>
            <a:pPr marL="514350" indent="-514350">
              <a:buNone/>
            </a:pPr>
            <a:endParaRPr lang="tr-TR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err="1"/>
              <a:t>Çölyak</a:t>
            </a:r>
            <a:r>
              <a:rPr lang="tr-TR" dirty="0"/>
              <a:t> </a:t>
            </a:r>
            <a:r>
              <a:rPr lang="tr-TR" dirty="0" err="1"/>
              <a:t>sprue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Glutene</a:t>
            </a:r>
            <a:r>
              <a:rPr lang="tr-TR" dirty="0"/>
              <a:t> (</a:t>
            </a:r>
            <a:r>
              <a:rPr lang="tr-TR" dirty="0" err="1"/>
              <a:t>gliadin</a:t>
            </a:r>
            <a:r>
              <a:rPr lang="tr-TR" dirty="0"/>
              <a:t>) karşı hassasiyet mevcuttur.</a:t>
            </a:r>
          </a:p>
          <a:p>
            <a:r>
              <a:rPr lang="tr-TR" dirty="0"/>
              <a:t>Hem </a:t>
            </a:r>
            <a:r>
              <a:rPr lang="tr-TR" dirty="0" err="1"/>
              <a:t>humoral</a:t>
            </a:r>
            <a:r>
              <a:rPr lang="tr-TR" dirty="0"/>
              <a:t> </a:t>
            </a:r>
            <a:r>
              <a:rPr lang="tr-TR" dirty="0" err="1"/>
              <a:t>hemde</a:t>
            </a:r>
            <a:r>
              <a:rPr lang="tr-TR" dirty="0"/>
              <a:t> hücresel </a:t>
            </a:r>
            <a:r>
              <a:rPr lang="tr-TR" dirty="0" err="1"/>
              <a:t>immün</a:t>
            </a:r>
            <a:r>
              <a:rPr lang="tr-TR" dirty="0"/>
              <a:t> cevap olur.</a:t>
            </a:r>
          </a:p>
          <a:p>
            <a:r>
              <a:rPr lang="tr-TR" dirty="0"/>
              <a:t>HLA DQ2 VE DQ8 sık görülür.</a:t>
            </a:r>
          </a:p>
          <a:p>
            <a:r>
              <a:rPr lang="tr-TR" dirty="0"/>
              <a:t>İnce </a:t>
            </a:r>
            <a:r>
              <a:rPr lang="tr-TR" dirty="0" err="1"/>
              <a:t>barsağın</a:t>
            </a:r>
            <a:r>
              <a:rPr lang="tr-TR" dirty="0"/>
              <a:t> </a:t>
            </a:r>
            <a:r>
              <a:rPr lang="tr-TR" dirty="0" err="1"/>
              <a:t>absorbtif</a:t>
            </a:r>
            <a:r>
              <a:rPr lang="tr-TR" dirty="0"/>
              <a:t> mukozasında hasar vardır.</a:t>
            </a:r>
          </a:p>
          <a:p>
            <a:r>
              <a:rPr lang="tr-TR" dirty="0" err="1"/>
              <a:t>Villöz</a:t>
            </a:r>
            <a:r>
              <a:rPr lang="tr-TR" dirty="0"/>
              <a:t> </a:t>
            </a:r>
            <a:r>
              <a:rPr lang="tr-TR" dirty="0" err="1"/>
              <a:t>atrofi</a:t>
            </a:r>
            <a:r>
              <a:rPr lang="tr-TR" dirty="0"/>
              <a:t> mevcuttur.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Çölyak</a:t>
            </a:r>
            <a:r>
              <a:rPr lang="tr-TR" dirty="0"/>
              <a:t> </a:t>
            </a:r>
            <a:r>
              <a:rPr lang="tr-TR" dirty="0" err="1"/>
              <a:t>sprue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/>
              <a:t>Klinik gidiş değişkendir.</a:t>
            </a:r>
          </a:p>
          <a:p>
            <a:r>
              <a:rPr lang="tr-TR" dirty="0"/>
              <a:t>Semptomlar sıklıkla çocuklukta ortaya çıkar.</a:t>
            </a:r>
          </a:p>
          <a:p>
            <a:r>
              <a:rPr lang="tr-TR" dirty="0"/>
              <a:t>Çocuklar soluk, ince ve uzun, zayıf yapılı olabilirler.</a:t>
            </a:r>
          </a:p>
          <a:p>
            <a:r>
              <a:rPr lang="tr-TR" dirty="0"/>
              <a:t>Semptomlar </a:t>
            </a:r>
            <a:r>
              <a:rPr lang="tr-TR" dirty="0" err="1"/>
              <a:t>adelosan</a:t>
            </a:r>
            <a:r>
              <a:rPr lang="tr-TR" dirty="0"/>
              <a:t> çağda azalır ancak orta yaşlarda tekrar ortaya çıkar.</a:t>
            </a:r>
          </a:p>
          <a:p>
            <a:r>
              <a:rPr lang="tr-TR" dirty="0" err="1"/>
              <a:t>Antiendomisiyal</a:t>
            </a:r>
            <a:r>
              <a:rPr lang="tr-TR" dirty="0"/>
              <a:t> ve doku </a:t>
            </a:r>
            <a:r>
              <a:rPr lang="tr-TR" dirty="0" err="1"/>
              <a:t>transglutaminaz</a:t>
            </a:r>
            <a:r>
              <a:rPr lang="tr-TR" dirty="0"/>
              <a:t> antikorları tanı için </a:t>
            </a:r>
            <a:r>
              <a:rPr lang="tr-TR" dirty="0" err="1"/>
              <a:t>sensitivitesi</a:t>
            </a:r>
            <a:r>
              <a:rPr lang="tr-TR" dirty="0"/>
              <a:t> ve </a:t>
            </a:r>
            <a:r>
              <a:rPr lang="tr-TR" dirty="0" err="1"/>
              <a:t>spesifitesi</a:t>
            </a:r>
            <a:r>
              <a:rPr lang="tr-TR" dirty="0"/>
              <a:t> yüksektir.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Çölyak</a:t>
            </a:r>
            <a:r>
              <a:rPr lang="tr-TR" dirty="0"/>
              <a:t> </a:t>
            </a:r>
            <a:r>
              <a:rPr lang="tr-TR" dirty="0" err="1"/>
              <a:t>sprue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Tedavisi diyetten </a:t>
            </a:r>
            <a:r>
              <a:rPr lang="tr-TR" dirty="0" err="1"/>
              <a:t>glutenin</a:t>
            </a:r>
            <a:r>
              <a:rPr lang="tr-TR" dirty="0"/>
              <a:t> mutlak olarak çıkartılmasından ibarettir.</a:t>
            </a:r>
          </a:p>
          <a:p>
            <a:r>
              <a:rPr lang="tr-TR" dirty="0" err="1"/>
              <a:t>Prognoz</a:t>
            </a:r>
            <a:r>
              <a:rPr lang="tr-TR" dirty="0"/>
              <a:t> tedavi ile genellikle mükemmeldir.</a:t>
            </a:r>
          </a:p>
          <a:p>
            <a:r>
              <a:rPr lang="tr-TR" dirty="0"/>
              <a:t>Komplikasyon nadirdir; </a:t>
            </a:r>
            <a:r>
              <a:rPr lang="tr-TR" dirty="0" err="1"/>
              <a:t>refrakter</a:t>
            </a:r>
            <a:r>
              <a:rPr lang="tr-TR" dirty="0"/>
              <a:t> </a:t>
            </a:r>
            <a:r>
              <a:rPr lang="tr-TR" dirty="0" err="1"/>
              <a:t>sprue’ya</a:t>
            </a:r>
            <a:r>
              <a:rPr lang="tr-TR" dirty="0"/>
              <a:t> </a:t>
            </a:r>
            <a:r>
              <a:rPr lang="tr-TR" dirty="0" err="1"/>
              <a:t>progresyon</a:t>
            </a:r>
            <a:r>
              <a:rPr lang="tr-TR" dirty="0"/>
              <a:t> ve </a:t>
            </a:r>
            <a:r>
              <a:rPr lang="tr-TR" dirty="0" err="1"/>
              <a:t>ülserasyonlar</a:t>
            </a:r>
            <a:r>
              <a:rPr lang="tr-TR" dirty="0"/>
              <a:t>, </a:t>
            </a:r>
            <a:r>
              <a:rPr lang="tr-TR" dirty="0" err="1"/>
              <a:t>malign</a:t>
            </a:r>
            <a:r>
              <a:rPr lang="tr-TR" dirty="0"/>
              <a:t> </a:t>
            </a:r>
            <a:r>
              <a:rPr lang="tr-TR" dirty="0" err="1"/>
              <a:t>neoplazm</a:t>
            </a:r>
            <a:r>
              <a:rPr lang="tr-TR" dirty="0"/>
              <a:t> gelişimi ( T hücreli </a:t>
            </a:r>
            <a:r>
              <a:rPr lang="tr-TR" dirty="0" err="1"/>
              <a:t>lenfoma</a:t>
            </a:r>
            <a:r>
              <a:rPr lang="tr-TR" dirty="0"/>
              <a:t>, ince barsak </a:t>
            </a:r>
            <a:r>
              <a:rPr lang="tr-TR" dirty="0" err="1"/>
              <a:t>adenokarsinomu</a:t>
            </a:r>
            <a:r>
              <a:rPr lang="tr-TR" dirty="0"/>
              <a:t>)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Kollajenöz</a:t>
            </a:r>
            <a:r>
              <a:rPr lang="tr-TR" dirty="0"/>
              <a:t> </a:t>
            </a:r>
            <a:r>
              <a:rPr lang="tr-TR" dirty="0" err="1"/>
              <a:t>sprue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Sebebi belirsiz.</a:t>
            </a:r>
          </a:p>
          <a:p>
            <a:r>
              <a:rPr lang="tr-TR" dirty="0"/>
              <a:t>Biyopside </a:t>
            </a:r>
            <a:r>
              <a:rPr lang="tr-TR" dirty="0" err="1"/>
              <a:t>lamina</a:t>
            </a:r>
            <a:r>
              <a:rPr lang="tr-TR" dirty="0"/>
              <a:t> </a:t>
            </a:r>
            <a:r>
              <a:rPr lang="tr-TR" dirty="0" err="1"/>
              <a:t>propriada</a:t>
            </a:r>
            <a:r>
              <a:rPr lang="tr-TR" dirty="0"/>
              <a:t> </a:t>
            </a:r>
            <a:r>
              <a:rPr lang="tr-TR" dirty="0" err="1"/>
              <a:t>kollajen</a:t>
            </a:r>
            <a:r>
              <a:rPr lang="tr-TR" dirty="0"/>
              <a:t> </a:t>
            </a:r>
            <a:r>
              <a:rPr lang="tr-TR" dirty="0" err="1"/>
              <a:t>depozisyonu</a:t>
            </a:r>
            <a:r>
              <a:rPr lang="tr-TR" dirty="0"/>
              <a:t> ile düz bir mukoza ve birkaç </a:t>
            </a:r>
            <a:r>
              <a:rPr lang="tr-TR" dirty="0" err="1"/>
              <a:t>kripta</a:t>
            </a:r>
            <a:r>
              <a:rPr lang="tr-TR" dirty="0"/>
              <a:t> izlenir.</a:t>
            </a:r>
          </a:p>
          <a:p>
            <a:r>
              <a:rPr lang="tr-TR" dirty="0" err="1"/>
              <a:t>Kortikosteroidler</a:t>
            </a:r>
            <a:r>
              <a:rPr lang="tr-TR" dirty="0"/>
              <a:t> tedavide kullanılabilir.</a:t>
            </a:r>
          </a:p>
          <a:p>
            <a:r>
              <a:rPr lang="tr-TR" dirty="0" err="1"/>
              <a:t>Parenteral</a:t>
            </a:r>
            <a:r>
              <a:rPr lang="tr-TR" dirty="0"/>
              <a:t> </a:t>
            </a:r>
            <a:r>
              <a:rPr lang="tr-TR" dirty="0" err="1"/>
              <a:t>nutrisyon</a:t>
            </a:r>
            <a:r>
              <a:rPr lang="tr-TR" dirty="0"/>
              <a:t> yapılmalıdır.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Sindirim ve </a:t>
            </a:r>
            <a:r>
              <a:rPr lang="tr-TR" dirty="0" err="1"/>
              <a:t>absorbsiyon</a:t>
            </a:r>
            <a:r>
              <a:rPr lang="tr-TR" dirty="0"/>
              <a:t> olayı karmaşıktır.</a:t>
            </a:r>
          </a:p>
          <a:p>
            <a:r>
              <a:rPr lang="tr-TR" dirty="0"/>
              <a:t>Yaklaşık 200 hastalık bu olaydaki sorunlarla ilgilidir.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/>
              <a:t>Nongranülomatöz</a:t>
            </a:r>
            <a:r>
              <a:rPr lang="tr-TR" dirty="0"/>
              <a:t> </a:t>
            </a:r>
            <a:r>
              <a:rPr lang="tr-TR" dirty="0" err="1"/>
              <a:t>ülseratif</a:t>
            </a:r>
            <a:r>
              <a:rPr lang="tr-TR" dirty="0"/>
              <a:t> </a:t>
            </a:r>
            <a:r>
              <a:rPr lang="tr-TR" dirty="0" err="1"/>
              <a:t>jejunoileit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İnce </a:t>
            </a:r>
            <a:r>
              <a:rPr lang="tr-TR" dirty="0" err="1"/>
              <a:t>barsağın</a:t>
            </a:r>
            <a:r>
              <a:rPr lang="tr-TR" dirty="0"/>
              <a:t> aşırı </a:t>
            </a:r>
            <a:r>
              <a:rPr lang="tr-TR" dirty="0" err="1"/>
              <a:t>ülserasyonuna</a:t>
            </a:r>
            <a:r>
              <a:rPr lang="tr-TR" dirty="0"/>
              <a:t> bağlı şiddetli </a:t>
            </a:r>
            <a:r>
              <a:rPr lang="tr-TR" dirty="0" err="1"/>
              <a:t>malabsorbsiyon</a:t>
            </a:r>
            <a:r>
              <a:rPr lang="tr-TR" dirty="0"/>
              <a:t> ve </a:t>
            </a:r>
            <a:r>
              <a:rPr lang="tr-TR" dirty="0" err="1"/>
              <a:t>diyare</a:t>
            </a:r>
            <a:r>
              <a:rPr lang="tr-TR" dirty="0"/>
              <a:t> izlenir.</a:t>
            </a:r>
          </a:p>
          <a:p>
            <a:r>
              <a:rPr lang="tr-TR" dirty="0"/>
              <a:t>Ülserler arasındaki </a:t>
            </a:r>
            <a:r>
              <a:rPr lang="tr-TR" dirty="0" err="1"/>
              <a:t>absorbtif</a:t>
            </a:r>
            <a:r>
              <a:rPr lang="tr-TR" dirty="0"/>
              <a:t> yüzeyde değişken derecelerde </a:t>
            </a:r>
            <a:r>
              <a:rPr lang="tr-TR" dirty="0" err="1"/>
              <a:t>villöz</a:t>
            </a:r>
            <a:r>
              <a:rPr lang="tr-TR" dirty="0"/>
              <a:t> </a:t>
            </a:r>
            <a:r>
              <a:rPr lang="tr-TR" dirty="0" err="1"/>
              <a:t>atrofi</a:t>
            </a:r>
            <a:r>
              <a:rPr lang="tr-TR" dirty="0"/>
              <a:t> izlenir.</a:t>
            </a:r>
          </a:p>
          <a:p>
            <a:r>
              <a:rPr lang="tr-TR" dirty="0"/>
              <a:t>Bazı hastalar </a:t>
            </a:r>
            <a:r>
              <a:rPr lang="tr-TR" dirty="0" err="1"/>
              <a:t>glutenin</a:t>
            </a:r>
            <a:r>
              <a:rPr lang="tr-TR" dirty="0"/>
              <a:t> kesilmesine ve </a:t>
            </a:r>
            <a:r>
              <a:rPr lang="tr-TR" dirty="0" err="1"/>
              <a:t>kortikosteroidlere</a:t>
            </a:r>
            <a:r>
              <a:rPr lang="tr-TR" dirty="0"/>
              <a:t> iyi cevap verir.</a:t>
            </a:r>
          </a:p>
          <a:p>
            <a:r>
              <a:rPr lang="tr-TR" dirty="0"/>
              <a:t>Hastalık </a:t>
            </a:r>
            <a:r>
              <a:rPr lang="tr-TR" dirty="0" err="1"/>
              <a:t>progresiftir</a:t>
            </a:r>
            <a:r>
              <a:rPr lang="tr-TR" dirty="0"/>
              <a:t> ve ölümcüldür.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Eozinofilik</a:t>
            </a:r>
            <a:r>
              <a:rPr lang="tr-TR" dirty="0"/>
              <a:t> </a:t>
            </a:r>
            <a:r>
              <a:rPr lang="tr-TR" dirty="0" err="1"/>
              <a:t>gastroenteritler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Bu hastalıkta barsak duvarının </a:t>
            </a:r>
            <a:r>
              <a:rPr lang="tr-TR" dirty="0" err="1"/>
              <a:t>absorbtif</a:t>
            </a:r>
            <a:r>
              <a:rPr lang="tr-TR" dirty="0"/>
              <a:t> fonksiyonunu aksatan </a:t>
            </a:r>
            <a:r>
              <a:rPr lang="tr-TR" dirty="0" err="1"/>
              <a:t>eozinofiller</a:t>
            </a:r>
            <a:r>
              <a:rPr lang="tr-TR" dirty="0"/>
              <a:t> ile </a:t>
            </a:r>
            <a:r>
              <a:rPr lang="tr-TR" dirty="0" err="1"/>
              <a:t>infiltre</a:t>
            </a:r>
            <a:r>
              <a:rPr lang="tr-TR" dirty="0"/>
              <a:t> olmuştur.</a:t>
            </a:r>
          </a:p>
          <a:p>
            <a:r>
              <a:rPr lang="tr-TR" dirty="0"/>
              <a:t>Sebebi bilinmemektedir.</a:t>
            </a:r>
          </a:p>
          <a:p>
            <a:r>
              <a:rPr lang="tr-TR" dirty="0" err="1"/>
              <a:t>Eozinofiller</a:t>
            </a:r>
            <a:r>
              <a:rPr lang="tr-TR" dirty="0"/>
              <a:t> mukoza ve </a:t>
            </a:r>
            <a:r>
              <a:rPr lang="tr-TR" dirty="0" err="1"/>
              <a:t>submukozayı</a:t>
            </a:r>
            <a:r>
              <a:rPr lang="tr-TR" dirty="0"/>
              <a:t> </a:t>
            </a:r>
            <a:r>
              <a:rPr lang="tr-TR" dirty="0" err="1"/>
              <a:t>infiltre</a:t>
            </a:r>
            <a:r>
              <a:rPr lang="tr-TR" dirty="0"/>
              <a:t> ederler.</a:t>
            </a:r>
          </a:p>
          <a:p>
            <a:r>
              <a:rPr lang="tr-TR" dirty="0" err="1"/>
              <a:t>Muskuler</a:t>
            </a:r>
            <a:r>
              <a:rPr lang="tr-TR" dirty="0"/>
              <a:t> tabaka ve </a:t>
            </a:r>
            <a:r>
              <a:rPr lang="tr-TR" dirty="0" err="1"/>
              <a:t>seroza</a:t>
            </a:r>
            <a:r>
              <a:rPr lang="tr-TR" dirty="0"/>
              <a:t> tutulursa </a:t>
            </a:r>
            <a:r>
              <a:rPr lang="tr-TR" dirty="0" err="1"/>
              <a:t>intestinal</a:t>
            </a:r>
            <a:r>
              <a:rPr lang="tr-TR" dirty="0"/>
              <a:t> obstrüksiyon ve asit gelişebilir.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Eozinofilik</a:t>
            </a:r>
            <a:r>
              <a:rPr lang="tr-TR" dirty="0"/>
              <a:t> </a:t>
            </a:r>
            <a:r>
              <a:rPr lang="tr-TR" dirty="0" err="1"/>
              <a:t>gastroenteritler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r>
              <a:rPr lang="tr-TR" dirty="0" err="1"/>
              <a:t>Lab</a:t>
            </a:r>
            <a:r>
              <a:rPr lang="tr-TR" dirty="0"/>
              <a:t> testlerinde </a:t>
            </a:r>
            <a:r>
              <a:rPr lang="tr-TR" dirty="0" err="1"/>
              <a:t>periferik</a:t>
            </a:r>
            <a:r>
              <a:rPr lang="tr-TR" dirty="0"/>
              <a:t> kanda </a:t>
            </a:r>
            <a:r>
              <a:rPr lang="tr-TR" dirty="0" err="1"/>
              <a:t>eozinofili</a:t>
            </a:r>
            <a:r>
              <a:rPr lang="tr-TR" dirty="0"/>
              <a:t>, demir eksikliği anemisi, </a:t>
            </a:r>
            <a:r>
              <a:rPr lang="tr-TR" dirty="0" err="1"/>
              <a:t>hipoalbuminemi</a:t>
            </a:r>
            <a:r>
              <a:rPr lang="tr-TR" dirty="0"/>
              <a:t> izlenebilir.</a:t>
            </a:r>
          </a:p>
          <a:p>
            <a:r>
              <a:rPr lang="tr-TR" dirty="0" err="1"/>
              <a:t>İntestinal</a:t>
            </a:r>
            <a:r>
              <a:rPr lang="tr-TR" dirty="0"/>
              <a:t> biyopsi tanı için esastır.</a:t>
            </a:r>
          </a:p>
          <a:p>
            <a:r>
              <a:rPr lang="tr-TR" dirty="0"/>
              <a:t>Ayırıcı tanıda bağ dokusu hastalıkları, </a:t>
            </a:r>
            <a:r>
              <a:rPr lang="tr-TR" dirty="0" err="1"/>
              <a:t>vaskülit</a:t>
            </a:r>
            <a:r>
              <a:rPr lang="tr-TR" dirty="0"/>
              <a:t>, sistemik </a:t>
            </a:r>
            <a:r>
              <a:rPr lang="tr-TR" dirty="0" err="1"/>
              <a:t>mastositoz</a:t>
            </a:r>
            <a:r>
              <a:rPr lang="tr-TR" dirty="0"/>
              <a:t>, </a:t>
            </a:r>
            <a:r>
              <a:rPr lang="tr-TR" dirty="0" err="1"/>
              <a:t>inflamatuar</a:t>
            </a:r>
            <a:r>
              <a:rPr lang="tr-TR" dirty="0"/>
              <a:t> barsak hastalıkları, </a:t>
            </a:r>
            <a:r>
              <a:rPr lang="tr-TR" dirty="0" err="1"/>
              <a:t>çölyak</a:t>
            </a:r>
            <a:r>
              <a:rPr lang="tr-TR" dirty="0"/>
              <a:t> hastalığı, spesifik gıda alerjileri (süt ve süt ürünleri gibi) düşünülmelidir.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Eozinofilik</a:t>
            </a:r>
            <a:r>
              <a:rPr lang="tr-TR" dirty="0"/>
              <a:t> </a:t>
            </a:r>
            <a:r>
              <a:rPr lang="tr-TR" dirty="0" err="1"/>
              <a:t>gastroenteritler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Tedavi bir eliminasyon diyeti (süt, sığır eti, yumurta) ve </a:t>
            </a:r>
            <a:r>
              <a:rPr lang="tr-TR" dirty="0" err="1"/>
              <a:t>kortikosteroidleri</a:t>
            </a:r>
            <a:r>
              <a:rPr lang="tr-TR" dirty="0"/>
              <a:t> içerir.</a:t>
            </a:r>
          </a:p>
          <a:p>
            <a:r>
              <a:rPr lang="tr-TR" dirty="0" err="1"/>
              <a:t>Prognoz</a:t>
            </a:r>
            <a:r>
              <a:rPr lang="tr-TR" dirty="0"/>
              <a:t> tedavi ile genellikle iyidir.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Sistemik </a:t>
            </a:r>
            <a:r>
              <a:rPr lang="tr-TR" dirty="0" err="1"/>
              <a:t>mastositozis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/>
              <a:t>Bulantı, kusma, </a:t>
            </a:r>
            <a:r>
              <a:rPr lang="tr-TR" dirty="0" err="1"/>
              <a:t>diyare</a:t>
            </a:r>
            <a:r>
              <a:rPr lang="tr-TR" dirty="0"/>
              <a:t> ve </a:t>
            </a:r>
            <a:r>
              <a:rPr lang="tr-TR" dirty="0" err="1"/>
              <a:t>flushing</a:t>
            </a:r>
            <a:r>
              <a:rPr lang="tr-TR" dirty="0"/>
              <a:t> yanında </a:t>
            </a:r>
            <a:r>
              <a:rPr lang="tr-TR" dirty="0" err="1"/>
              <a:t>malabsorbsiyonda</a:t>
            </a:r>
            <a:r>
              <a:rPr lang="tr-TR" dirty="0"/>
              <a:t> izlenir.</a:t>
            </a:r>
          </a:p>
          <a:p>
            <a:r>
              <a:rPr lang="tr-TR" dirty="0" err="1"/>
              <a:t>Mast</a:t>
            </a:r>
            <a:r>
              <a:rPr lang="tr-TR" dirty="0"/>
              <a:t> hücreleri organları ve barsak duvarını </a:t>
            </a:r>
            <a:r>
              <a:rPr lang="tr-TR" dirty="0" err="1"/>
              <a:t>infiltre</a:t>
            </a:r>
            <a:r>
              <a:rPr lang="tr-TR" dirty="0"/>
              <a:t> ederler.</a:t>
            </a:r>
          </a:p>
          <a:p>
            <a:r>
              <a:rPr lang="tr-TR" dirty="0"/>
              <a:t>Tanıda biyopsi yararlıdır. </a:t>
            </a:r>
            <a:r>
              <a:rPr lang="tr-TR" dirty="0" err="1"/>
              <a:t>Hematoksilen</a:t>
            </a:r>
            <a:r>
              <a:rPr lang="tr-TR" dirty="0"/>
              <a:t> </a:t>
            </a:r>
            <a:r>
              <a:rPr lang="tr-TR" dirty="0" err="1"/>
              <a:t>eozin</a:t>
            </a:r>
            <a:r>
              <a:rPr lang="tr-TR" dirty="0"/>
              <a:t> ile iyi gösterilemez bu nedenle </a:t>
            </a:r>
            <a:r>
              <a:rPr lang="tr-TR" dirty="0" err="1"/>
              <a:t>Toluidin</a:t>
            </a:r>
            <a:r>
              <a:rPr lang="tr-TR" dirty="0"/>
              <a:t> mavisi gibi özel boyalar gerekebilir.</a:t>
            </a:r>
          </a:p>
          <a:p>
            <a:r>
              <a:rPr lang="tr-TR" dirty="0"/>
              <a:t>Tedavide oral sodyum </a:t>
            </a:r>
            <a:r>
              <a:rPr lang="tr-TR" dirty="0" err="1"/>
              <a:t>kromoglikat</a:t>
            </a:r>
            <a:r>
              <a:rPr lang="tr-TR" dirty="0"/>
              <a:t>, H1 ve H2 antagonistler kullanılır.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/>
              <a:t>İmmünoproliferatif</a:t>
            </a:r>
            <a:r>
              <a:rPr lang="tr-TR" dirty="0"/>
              <a:t> ince barsak hastalığı (IPSID)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Bakteriler ile kronik antijen </a:t>
            </a:r>
            <a:r>
              <a:rPr lang="tr-TR" dirty="0" err="1"/>
              <a:t>stimülüsüne</a:t>
            </a:r>
            <a:r>
              <a:rPr lang="tr-TR" dirty="0"/>
              <a:t> bağlı </a:t>
            </a:r>
            <a:r>
              <a:rPr lang="tr-TR" dirty="0" err="1"/>
              <a:t>intestinal</a:t>
            </a:r>
            <a:r>
              <a:rPr lang="tr-TR" dirty="0"/>
              <a:t> </a:t>
            </a:r>
            <a:r>
              <a:rPr lang="tr-TR" dirty="0" err="1"/>
              <a:t>immün</a:t>
            </a:r>
            <a:r>
              <a:rPr lang="tr-TR" dirty="0"/>
              <a:t> sistem hücrelerinin </a:t>
            </a:r>
            <a:r>
              <a:rPr lang="tr-TR" dirty="0" err="1"/>
              <a:t>proliferasyonu</a:t>
            </a:r>
            <a:r>
              <a:rPr lang="tr-TR" dirty="0"/>
              <a:t> ile ilişkili olduğu düşünülmektedir.</a:t>
            </a:r>
          </a:p>
          <a:p>
            <a:r>
              <a:rPr lang="tr-TR" dirty="0" err="1"/>
              <a:t>Villüsler</a:t>
            </a:r>
            <a:r>
              <a:rPr lang="tr-TR" dirty="0"/>
              <a:t> düzleşmiştir, mukoza ve </a:t>
            </a:r>
            <a:r>
              <a:rPr lang="tr-TR" dirty="0" err="1"/>
              <a:t>submukoza</a:t>
            </a:r>
            <a:r>
              <a:rPr lang="tr-TR" dirty="0"/>
              <a:t> lenfosit ve plazma hücreleri ile yoğun </a:t>
            </a:r>
            <a:r>
              <a:rPr lang="tr-TR" dirty="0" err="1"/>
              <a:t>infiltrededir</a:t>
            </a:r>
            <a:r>
              <a:rPr lang="tr-TR" dirty="0"/>
              <a:t>.</a:t>
            </a:r>
          </a:p>
          <a:p>
            <a:r>
              <a:rPr lang="tr-TR" dirty="0"/>
              <a:t>İnce </a:t>
            </a:r>
            <a:r>
              <a:rPr lang="tr-TR" dirty="0" err="1"/>
              <a:t>barsağın</a:t>
            </a:r>
            <a:r>
              <a:rPr lang="tr-TR" dirty="0"/>
              <a:t> </a:t>
            </a:r>
            <a:r>
              <a:rPr lang="tr-TR" dirty="0" err="1"/>
              <a:t>absorbtif</a:t>
            </a:r>
            <a:r>
              <a:rPr lang="tr-TR" dirty="0"/>
              <a:t> yüzeyi bozulmuştur.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/>
              <a:t>İmmünoproliferatif</a:t>
            </a:r>
            <a:r>
              <a:rPr lang="tr-TR" dirty="0"/>
              <a:t> ince barsak hastalığı (IPSID)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Şiddetli </a:t>
            </a:r>
            <a:r>
              <a:rPr lang="tr-TR" dirty="0" err="1"/>
              <a:t>diyare</a:t>
            </a:r>
            <a:r>
              <a:rPr lang="tr-TR" dirty="0"/>
              <a:t>, </a:t>
            </a:r>
            <a:r>
              <a:rPr lang="tr-TR" dirty="0" err="1"/>
              <a:t>abdominal</a:t>
            </a:r>
            <a:r>
              <a:rPr lang="tr-TR" dirty="0"/>
              <a:t> ağrı, kramplar, </a:t>
            </a:r>
            <a:r>
              <a:rPr lang="tr-TR" dirty="0" err="1"/>
              <a:t>anoreksi</a:t>
            </a:r>
            <a:r>
              <a:rPr lang="tr-TR" dirty="0"/>
              <a:t>, </a:t>
            </a:r>
            <a:r>
              <a:rPr lang="tr-TR" dirty="0" err="1"/>
              <a:t>progresif</a:t>
            </a:r>
            <a:r>
              <a:rPr lang="tr-TR" dirty="0"/>
              <a:t> kilo kaybıdır.</a:t>
            </a:r>
          </a:p>
          <a:p>
            <a:r>
              <a:rPr lang="tr-TR" dirty="0"/>
              <a:t>Tanı radyografide </a:t>
            </a:r>
            <a:r>
              <a:rPr lang="tr-TR" dirty="0" err="1"/>
              <a:t>difüz</a:t>
            </a:r>
            <a:r>
              <a:rPr lang="tr-TR" dirty="0"/>
              <a:t> </a:t>
            </a:r>
            <a:r>
              <a:rPr lang="tr-TR" dirty="0" err="1"/>
              <a:t>intestinal</a:t>
            </a:r>
            <a:r>
              <a:rPr lang="tr-TR" dirty="0"/>
              <a:t> tutulumun ve biyopside karakteristik bulguların görülmesi ile konur.</a:t>
            </a:r>
          </a:p>
          <a:p>
            <a:r>
              <a:rPr lang="tr-TR" dirty="0"/>
              <a:t>Tedavi ampiriktir.</a:t>
            </a:r>
          </a:p>
          <a:p>
            <a:r>
              <a:rPr lang="tr-TR" dirty="0"/>
              <a:t>Erken evre hastalık için uzun süreli </a:t>
            </a:r>
            <a:r>
              <a:rPr lang="tr-TR" dirty="0" err="1"/>
              <a:t>antibiotik</a:t>
            </a:r>
            <a:r>
              <a:rPr lang="tr-TR" dirty="0"/>
              <a:t> tedavisi (</a:t>
            </a:r>
            <a:r>
              <a:rPr lang="tr-TR" dirty="0" err="1"/>
              <a:t>tetrasiklin</a:t>
            </a:r>
            <a:r>
              <a:rPr lang="tr-TR" dirty="0"/>
              <a:t>, </a:t>
            </a:r>
            <a:r>
              <a:rPr lang="tr-TR" dirty="0" err="1"/>
              <a:t>ampisilin</a:t>
            </a:r>
            <a:r>
              <a:rPr lang="tr-TR" dirty="0"/>
              <a:t>, </a:t>
            </a:r>
            <a:r>
              <a:rPr lang="tr-TR" dirty="0" err="1"/>
              <a:t>metronidazol</a:t>
            </a:r>
            <a:r>
              <a:rPr lang="tr-TR" dirty="0"/>
              <a:t>)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/>
              <a:t>İmmünoproliferatif</a:t>
            </a:r>
            <a:r>
              <a:rPr lang="tr-TR" dirty="0"/>
              <a:t> ince barsak hastalığı (IPSID)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Malign</a:t>
            </a:r>
            <a:r>
              <a:rPr lang="tr-TR" dirty="0"/>
              <a:t> hastalık gelişiminde kemoterapi uygulanabilir.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Lenfoma</a:t>
            </a:r>
            <a:r>
              <a:rPr lang="tr-TR" dirty="0"/>
              <a:t> 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Çeşitli tipler ince </a:t>
            </a:r>
            <a:r>
              <a:rPr lang="tr-TR" dirty="0" err="1"/>
              <a:t>barsağı</a:t>
            </a:r>
            <a:r>
              <a:rPr lang="tr-TR" dirty="0"/>
              <a:t> tutar.</a:t>
            </a:r>
          </a:p>
          <a:p>
            <a:r>
              <a:rPr lang="tr-TR" dirty="0"/>
              <a:t>T hücreli </a:t>
            </a:r>
            <a:r>
              <a:rPr lang="tr-TR" dirty="0" err="1"/>
              <a:t>lenfomalar</a:t>
            </a:r>
            <a:r>
              <a:rPr lang="tr-TR" dirty="0"/>
              <a:t> </a:t>
            </a:r>
            <a:r>
              <a:rPr lang="tr-TR" dirty="0" err="1"/>
              <a:t>çölyak</a:t>
            </a:r>
            <a:r>
              <a:rPr lang="tr-TR" dirty="0"/>
              <a:t> hastalığın gidişatını etkileyebilir.</a:t>
            </a:r>
          </a:p>
          <a:p>
            <a:r>
              <a:rPr lang="tr-TR" dirty="0"/>
              <a:t>Mukoza ile ilişkili </a:t>
            </a:r>
            <a:r>
              <a:rPr lang="tr-TR" dirty="0" err="1"/>
              <a:t>lenfoid</a:t>
            </a:r>
            <a:r>
              <a:rPr lang="tr-TR" dirty="0"/>
              <a:t> doku tümörleri (</a:t>
            </a:r>
            <a:r>
              <a:rPr lang="tr-TR" dirty="0" err="1"/>
              <a:t>MALToma</a:t>
            </a:r>
            <a:r>
              <a:rPr lang="tr-TR" dirty="0"/>
              <a:t>), </a:t>
            </a:r>
            <a:r>
              <a:rPr lang="tr-TR" dirty="0" err="1"/>
              <a:t>Peyer</a:t>
            </a:r>
            <a:r>
              <a:rPr lang="tr-TR" dirty="0"/>
              <a:t> plakaları ile ilişkili b lenfositlerini etkiler.</a:t>
            </a:r>
          </a:p>
          <a:p>
            <a:r>
              <a:rPr lang="tr-TR" dirty="0" err="1"/>
              <a:t>Diffüz</a:t>
            </a:r>
            <a:r>
              <a:rPr lang="tr-TR" dirty="0"/>
              <a:t> büyük hücreli </a:t>
            </a:r>
            <a:r>
              <a:rPr lang="tr-TR" dirty="0" err="1"/>
              <a:t>lenfoma</a:t>
            </a:r>
            <a:r>
              <a:rPr lang="tr-TR" dirty="0"/>
              <a:t> sık görülür.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Lenfoma</a:t>
            </a:r>
            <a:r>
              <a:rPr lang="tr-TR" dirty="0"/>
              <a:t> 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Malabsorbisyon</a:t>
            </a:r>
            <a:r>
              <a:rPr lang="tr-TR" dirty="0"/>
              <a:t> sendromu yaygın tutulumlu </a:t>
            </a:r>
            <a:r>
              <a:rPr lang="tr-TR" dirty="0" err="1"/>
              <a:t>lenfomalar</a:t>
            </a:r>
            <a:r>
              <a:rPr lang="tr-TR" dirty="0"/>
              <a:t> ile özellikle T hücreli </a:t>
            </a:r>
            <a:r>
              <a:rPr lang="tr-TR" dirty="0" err="1"/>
              <a:t>lenfomalarda</a:t>
            </a:r>
            <a:r>
              <a:rPr lang="tr-TR" dirty="0"/>
              <a:t> görülür.</a:t>
            </a:r>
          </a:p>
          <a:p>
            <a:r>
              <a:rPr lang="tr-TR" dirty="0"/>
              <a:t>Lokalize B hücreli </a:t>
            </a:r>
            <a:r>
              <a:rPr lang="tr-TR" dirty="0" err="1"/>
              <a:t>lenfomalar</a:t>
            </a:r>
            <a:r>
              <a:rPr lang="tr-TR" dirty="0"/>
              <a:t> aşırı bakteri çoğalması veya terminal </a:t>
            </a:r>
            <a:r>
              <a:rPr lang="tr-TR" dirty="0" err="1"/>
              <a:t>ileal</a:t>
            </a:r>
            <a:r>
              <a:rPr lang="tr-TR" dirty="0"/>
              <a:t> tutulum </a:t>
            </a:r>
            <a:r>
              <a:rPr lang="tr-TR" dirty="0" err="1"/>
              <a:t>malabsorbisyona</a:t>
            </a:r>
            <a:r>
              <a:rPr lang="tr-TR" dirty="0"/>
              <a:t> eğilim yaratmadıkça daha çok ağrı, obstrüksiyon ve </a:t>
            </a:r>
            <a:r>
              <a:rPr lang="tr-TR" dirty="0" err="1"/>
              <a:t>abdominal</a:t>
            </a:r>
            <a:r>
              <a:rPr lang="tr-TR" dirty="0"/>
              <a:t> kitle oluştururlar.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/>
          </a:bodyPr>
          <a:lstStyle/>
          <a:p>
            <a:r>
              <a:rPr lang="tr-TR" dirty="0"/>
              <a:t>Sindirim bozukluğunun (</a:t>
            </a:r>
            <a:r>
              <a:rPr lang="tr-TR" dirty="0" err="1"/>
              <a:t>maldigestion</a:t>
            </a:r>
            <a:r>
              <a:rPr lang="tr-TR" dirty="0"/>
              <a:t>) karşılığı </a:t>
            </a:r>
            <a:r>
              <a:rPr lang="tr-TR" dirty="0" err="1"/>
              <a:t>luminal</a:t>
            </a:r>
            <a:r>
              <a:rPr lang="tr-TR" dirty="0"/>
              <a:t> içeriğin bozulmuş hidrolizi olup, emilim bozukluğu (</a:t>
            </a:r>
            <a:r>
              <a:rPr lang="tr-TR" dirty="0" err="1"/>
              <a:t>malabsorbsiyon</a:t>
            </a:r>
            <a:r>
              <a:rPr lang="tr-TR" dirty="0"/>
              <a:t>) ise mukozanın bir tarafından </a:t>
            </a:r>
            <a:r>
              <a:rPr lang="tr-TR"/>
              <a:t>diğerine transportun </a:t>
            </a:r>
            <a:r>
              <a:rPr lang="tr-TR" dirty="0"/>
              <a:t>bozulmasıdır.</a:t>
            </a:r>
          </a:p>
          <a:p>
            <a:r>
              <a:rPr lang="tr-TR" dirty="0" err="1"/>
              <a:t>Malabsorbsiyon</a:t>
            </a:r>
            <a:r>
              <a:rPr lang="tr-TR" dirty="0"/>
              <a:t> geniş bir besin madde aralığını içerebilir (</a:t>
            </a:r>
            <a:r>
              <a:rPr lang="tr-TR" dirty="0" err="1"/>
              <a:t>panmalabsorbiyon</a:t>
            </a:r>
            <a:r>
              <a:rPr lang="tr-TR" dirty="0"/>
              <a:t>) veya sadece belli bir besin maddesini içerebilir (spesifik </a:t>
            </a:r>
            <a:r>
              <a:rPr lang="tr-TR" dirty="0" err="1"/>
              <a:t>malabsorbsiyon</a:t>
            </a:r>
            <a:r>
              <a:rPr lang="tr-TR" dirty="0"/>
              <a:t>).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Lenfanjiektazi</a:t>
            </a:r>
            <a:r>
              <a:rPr lang="tr-TR" dirty="0"/>
              <a:t> 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tr-TR" dirty="0"/>
              <a:t>İnce barsak mukozasında </a:t>
            </a:r>
            <a:r>
              <a:rPr lang="tr-TR" dirty="0" err="1"/>
              <a:t>dilate</a:t>
            </a:r>
            <a:r>
              <a:rPr lang="tr-TR" dirty="0"/>
              <a:t> lenfatik kanalların oluşumu ile karakterizedir.</a:t>
            </a:r>
          </a:p>
          <a:p>
            <a:r>
              <a:rPr lang="tr-TR" dirty="0"/>
              <a:t>Kolayca </a:t>
            </a:r>
            <a:r>
              <a:rPr lang="tr-TR" dirty="0" err="1"/>
              <a:t>rüptüre</a:t>
            </a:r>
            <a:r>
              <a:rPr lang="tr-TR" dirty="0"/>
              <a:t> olurlar, çeşitli plazma proteinleri, lenfositler ve </a:t>
            </a:r>
            <a:r>
              <a:rPr lang="tr-TR" dirty="0" err="1"/>
              <a:t>şilomikronlar</a:t>
            </a:r>
            <a:r>
              <a:rPr lang="tr-TR" dirty="0"/>
              <a:t> içeren lenf sızar.</a:t>
            </a:r>
          </a:p>
          <a:p>
            <a:r>
              <a:rPr lang="tr-TR" dirty="0" err="1"/>
              <a:t>Steatore</a:t>
            </a:r>
            <a:r>
              <a:rPr lang="tr-TR" dirty="0"/>
              <a:t> var ise hafiftir, </a:t>
            </a:r>
            <a:r>
              <a:rPr lang="tr-TR" dirty="0" err="1"/>
              <a:t>diyare</a:t>
            </a:r>
            <a:r>
              <a:rPr lang="tr-TR" dirty="0"/>
              <a:t> genellikle şiddetli değildir.</a:t>
            </a:r>
          </a:p>
          <a:p>
            <a:r>
              <a:rPr lang="tr-TR" dirty="0"/>
              <a:t>Tanı </a:t>
            </a:r>
            <a:r>
              <a:rPr lang="tr-TR" dirty="0" err="1"/>
              <a:t>mukozal</a:t>
            </a:r>
            <a:r>
              <a:rPr lang="tr-TR" dirty="0"/>
              <a:t> biyopsi, protein kaybettiren diğer </a:t>
            </a:r>
            <a:r>
              <a:rPr lang="tr-TR" dirty="0" err="1"/>
              <a:t>enteropatilerin</a:t>
            </a:r>
            <a:r>
              <a:rPr lang="tr-TR" dirty="0"/>
              <a:t> dışlanması ve görüntüleme yöntemleri ile konur.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Lenfanjiektazi</a:t>
            </a:r>
            <a:r>
              <a:rPr lang="tr-TR" dirty="0"/>
              <a:t> 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Tedavi diyetin düzenlenmesi ve destek tedavilerini içerir.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Crohn</a:t>
            </a:r>
            <a:r>
              <a:rPr lang="tr-TR" dirty="0"/>
              <a:t> hastalığı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Transmural</a:t>
            </a:r>
            <a:r>
              <a:rPr lang="tr-TR" dirty="0"/>
              <a:t> tutulum mevcuttur.</a:t>
            </a:r>
          </a:p>
          <a:p>
            <a:r>
              <a:rPr lang="tr-TR" dirty="0"/>
              <a:t>Dört yolla </a:t>
            </a:r>
            <a:r>
              <a:rPr lang="tr-TR" dirty="0" err="1"/>
              <a:t>malabsorbsiyona</a:t>
            </a:r>
            <a:r>
              <a:rPr lang="tr-TR" dirty="0"/>
              <a:t> yol açar.</a:t>
            </a:r>
          </a:p>
          <a:p>
            <a:pPr marL="514350" indent="-514350">
              <a:buFont typeface="+mj-lt"/>
              <a:buAutoNum type="arabicPeriod"/>
            </a:pPr>
            <a:r>
              <a:rPr lang="tr-TR" dirty="0"/>
              <a:t>Yaygın direkt </a:t>
            </a:r>
            <a:r>
              <a:rPr lang="tr-TR" dirty="0" err="1"/>
              <a:t>mukozal</a:t>
            </a:r>
            <a:r>
              <a:rPr lang="tr-TR" dirty="0"/>
              <a:t> tutulum</a:t>
            </a:r>
          </a:p>
          <a:p>
            <a:pPr marL="514350" indent="-514350">
              <a:buFont typeface="+mj-lt"/>
              <a:buAutoNum type="arabicPeriod"/>
            </a:pPr>
            <a:r>
              <a:rPr lang="tr-TR" dirty="0" err="1"/>
              <a:t>Striktür</a:t>
            </a:r>
            <a:r>
              <a:rPr lang="tr-TR" dirty="0"/>
              <a:t> oluşumu ve aşırı bakteri çoğalması</a:t>
            </a:r>
          </a:p>
          <a:p>
            <a:pPr marL="514350" indent="-514350">
              <a:buFont typeface="+mj-lt"/>
              <a:buAutoNum type="arabicPeriod"/>
            </a:pPr>
            <a:r>
              <a:rPr lang="tr-TR" dirty="0"/>
              <a:t>Aşırı bakteri çoğalmasına neden olan fistül gelişimi</a:t>
            </a:r>
          </a:p>
          <a:p>
            <a:pPr marL="514350" indent="-514350">
              <a:buFont typeface="+mj-lt"/>
              <a:buAutoNum type="arabicPeriod"/>
            </a:pPr>
            <a:r>
              <a:rPr lang="tr-TR" dirty="0"/>
              <a:t>İnce </a:t>
            </a:r>
            <a:r>
              <a:rPr lang="tr-TR" dirty="0" err="1"/>
              <a:t>barsağın</a:t>
            </a:r>
            <a:r>
              <a:rPr lang="tr-TR" dirty="0"/>
              <a:t> cerrahi rezeksiyonu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Crohn</a:t>
            </a:r>
            <a:r>
              <a:rPr lang="tr-TR" dirty="0"/>
              <a:t> hastalığı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Tedavide </a:t>
            </a:r>
            <a:r>
              <a:rPr lang="tr-TR" dirty="0" err="1"/>
              <a:t>mesalamin</a:t>
            </a:r>
            <a:r>
              <a:rPr lang="tr-TR" dirty="0"/>
              <a:t>, </a:t>
            </a:r>
            <a:r>
              <a:rPr lang="tr-TR" dirty="0" err="1"/>
              <a:t>korikosteroidler</a:t>
            </a:r>
            <a:r>
              <a:rPr lang="tr-TR" dirty="0"/>
              <a:t>, </a:t>
            </a:r>
            <a:r>
              <a:rPr lang="tr-TR" dirty="0" err="1"/>
              <a:t>immünmodulatuar</a:t>
            </a:r>
            <a:r>
              <a:rPr lang="tr-TR" dirty="0"/>
              <a:t> ajanlar kullanılır.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Radyasyon </a:t>
            </a:r>
            <a:r>
              <a:rPr lang="tr-TR" dirty="0" err="1"/>
              <a:t>enteriti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Radyoterapi sonrası ortaya çıkar.</a:t>
            </a:r>
          </a:p>
          <a:p>
            <a:r>
              <a:rPr lang="tr-TR" dirty="0"/>
              <a:t>Aylar hatta yıllar sonra görülür.</a:t>
            </a:r>
          </a:p>
          <a:p>
            <a:r>
              <a:rPr lang="tr-TR" dirty="0"/>
              <a:t>Akut olarak ortaya çıkan </a:t>
            </a:r>
            <a:r>
              <a:rPr lang="tr-TR" dirty="0" err="1"/>
              <a:t>subklinik</a:t>
            </a:r>
            <a:r>
              <a:rPr lang="tr-TR" dirty="0"/>
              <a:t> </a:t>
            </a:r>
            <a:r>
              <a:rPr lang="tr-TR" dirty="0" err="1"/>
              <a:t>malabsorbsiyon</a:t>
            </a:r>
            <a:r>
              <a:rPr lang="tr-TR" dirty="0"/>
              <a:t> </a:t>
            </a:r>
            <a:r>
              <a:rPr lang="tr-TR" dirty="0" err="1"/>
              <a:t>mukozal</a:t>
            </a:r>
            <a:r>
              <a:rPr lang="tr-TR" dirty="0"/>
              <a:t> hasara bağlıdır.</a:t>
            </a:r>
          </a:p>
          <a:p>
            <a:r>
              <a:rPr lang="tr-TR" dirty="0"/>
              <a:t>Kronik </a:t>
            </a:r>
            <a:r>
              <a:rPr lang="tr-TR" dirty="0" err="1"/>
              <a:t>malabsorbsiyon</a:t>
            </a:r>
            <a:r>
              <a:rPr lang="tr-TR" dirty="0"/>
              <a:t> radyasyon tedavisinden yıllar sonra ortaya çıkabilir. Muhtemel sebep olarak;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Radyasyon </a:t>
            </a:r>
            <a:r>
              <a:rPr lang="tr-TR" dirty="0" err="1"/>
              <a:t>enteriti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tr-TR" dirty="0"/>
              <a:t>Safra asidi </a:t>
            </a:r>
            <a:r>
              <a:rPr lang="tr-TR" dirty="0" err="1"/>
              <a:t>malabsorbsiyonuna</a:t>
            </a:r>
            <a:r>
              <a:rPr lang="tr-TR" dirty="0"/>
              <a:t> ve </a:t>
            </a:r>
            <a:r>
              <a:rPr lang="tr-TR" dirty="0" err="1"/>
              <a:t>deplesyonuna</a:t>
            </a:r>
            <a:r>
              <a:rPr lang="tr-TR" dirty="0"/>
              <a:t> yol açan </a:t>
            </a:r>
            <a:r>
              <a:rPr lang="tr-TR" dirty="0" err="1"/>
              <a:t>ileal</a:t>
            </a:r>
            <a:r>
              <a:rPr lang="tr-TR" dirty="0"/>
              <a:t> </a:t>
            </a:r>
            <a:r>
              <a:rPr lang="tr-TR" dirty="0" err="1"/>
              <a:t>disfonksiyon</a:t>
            </a:r>
            <a:endParaRPr lang="tr-TR" dirty="0"/>
          </a:p>
          <a:p>
            <a:pPr marL="514350" indent="-514350">
              <a:buFont typeface="+mj-lt"/>
              <a:buAutoNum type="arabicPeriod"/>
            </a:pPr>
            <a:r>
              <a:rPr lang="tr-TR" dirty="0" err="1"/>
              <a:t>İntestinal</a:t>
            </a:r>
            <a:r>
              <a:rPr lang="tr-TR" dirty="0"/>
              <a:t> </a:t>
            </a:r>
            <a:r>
              <a:rPr lang="tr-TR" dirty="0" err="1"/>
              <a:t>striktürlere</a:t>
            </a:r>
            <a:r>
              <a:rPr lang="tr-TR" dirty="0"/>
              <a:t> bağlı aşırı bakteri çoğalması</a:t>
            </a:r>
          </a:p>
          <a:p>
            <a:pPr marL="514350" indent="-514350">
              <a:buFont typeface="+mj-lt"/>
              <a:buAutoNum type="arabicPeriod"/>
            </a:pPr>
            <a:r>
              <a:rPr lang="tr-TR" dirty="0" err="1"/>
              <a:t>Enteroenteral</a:t>
            </a:r>
            <a:r>
              <a:rPr lang="tr-TR" dirty="0"/>
              <a:t> veya </a:t>
            </a:r>
            <a:r>
              <a:rPr lang="tr-TR" dirty="0" err="1"/>
              <a:t>enterokolik</a:t>
            </a:r>
            <a:r>
              <a:rPr lang="tr-TR" dirty="0"/>
              <a:t> fistüller</a:t>
            </a:r>
          </a:p>
          <a:p>
            <a:pPr marL="514350" indent="-514350">
              <a:buFont typeface="+mj-lt"/>
              <a:buAutoNum type="arabicPeriod"/>
            </a:pPr>
            <a:r>
              <a:rPr lang="tr-TR" dirty="0"/>
              <a:t>Lenfatik obstrüksiyon, </a:t>
            </a:r>
            <a:r>
              <a:rPr lang="tr-TR" dirty="0" err="1"/>
              <a:t>iskemi</a:t>
            </a:r>
            <a:r>
              <a:rPr lang="tr-TR" dirty="0"/>
              <a:t>, radyasyonun indüklediği </a:t>
            </a:r>
            <a:r>
              <a:rPr lang="tr-TR" dirty="0" err="1"/>
              <a:t>motilite</a:t>
            </a:r>
            <a:r>
              <a:rPr lang="tr-TR" dirty="0"/>
              <a:t> bozukluklarıdır.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Radyasyon </a:t>
            </a:r>
            <a:r>
              <a:rPr lang="tr-TR" dirty="0" err="1"/>
              <a:t>enteriti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Tanı iyi bir öykü ve radyolojik bulgular ile konur</a:t>
            </a:r>
          </a:p>
          <a:p>
            <a:r>
              <a:rPr lang="tr-TR" dirty="0"/>
              <a:t>Tedavi </a:t>
            </a:r>
            <a:r>
              <a:rPr lang="tr-TR" dirty="0" err="1"/>
              <a:t>malnutrisyonu</a:t>
            </a:r>
            <a:r>
              <a:rPr lang="tr-TR" dirty="0"/>
              <a:t> düzeltmeye ve semptomları gidermeye yöneliktir.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Kronik </a:t>
            </a:r>
            <a:r>
              <a:rPr lang="tr-TR" dirty="0" err="1"/>
              <a:t>mezenterik</a:t>
            </a:r>
            <a:r>
              <a:rPr lang="tr-TR" dirty="0"/>
              <a:t> </a:t>
            </a:r>
            <a:r>
              <a:rPr lang="tr-TR" dirty="0" err="1"/>
              <a:t>iskemi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Postprandial</a:t>
            </a:r>
            <a:r>
              <a:rPr lang="tr-TR" dirty="0"/>
              <a:t> </a:t>
            </a:r>
            <a:r>
              <a:rPr lang="tr-TR" dirty="0" err="1"/>
              <a:t>abdominal</a:t>
            </a:r>
            <a:r>
              <a:rPr lang="tr-TR" dirty="0"/>
              <a:t> ağrı, kilo kaybı</a:t>
            </a:r>
          </a:p>
          <a:p>
            <a:r>
              <a:rPr lang="tr-TR" dirty="0" err="1"/>
              <a:t>Anjiografi</a:t>
            </a:r>
            <a:r>
              <a:rPr lang="tr-TR" dirty="0"/>
              <a:t> </a:t>
            </a:r>
            <a:r>
              <a:rPr lang="tr-TR" dirty="0" err="1"/>
              <a:t>vasküler</a:t>
            </a:r>
            <a:r>
              <a:rPr lang="tr-TR" dirty="0"/>
              <a:t> </a:t>
            </a:r>
            <a:r>
              <a:rPr lang="tr-TR" dirty="0" err="1"/>
              <a:t>oklüzyon</a:t>
            </a:r>
            <a:r>
              <a:rPr lang="tr-TR" dirty="0"/>
              <a:t> ve </a:t>
            </a:r>
            <a:r>
              <a:rPr lang="tr-TR" dirty="0" err="1"/>
              <a:t>kollateral</a:t>
            </a:r>
            <a:r>
              <a:rPr lang="tr-TR" dirty="0"/>
              <a:t> gelişimini gösterir.</a:t>
            </a:r>
          </a:p>
          <a:p>
            <a:r>
              <a:rPr lang="tr-TR" dirty="0" err="1"/>
              <a:t>Revaskülarizasyon</a:t>
            </a:r>
            <a:r>
              <a:rPr lang="tr-TR" dirty="0"/>
              <a:t> denenebilir.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/>
              <a:t>Jeneralize</a:t>
            </a:r>
            <a:r>
              <a:rPr lang="tr-TR" dirty="0"/>
              <a:t> </a:t>
            </a:r>
            <a:r>
              <a:rPr lang="tr-TR" dirty="0" err="1"/>
              <a:t>malabsorbsiyona</a:t>
            </a:r>
            <a:r>
              <a:rPr lang="tr-TR" dirty="0"/>
              <a:t> neden olan </a:t>
            </a:r>
            <a:r>
              <a:rPr lang="tr-TR" dirty="0" err="1"/>
              <a:t>enfeksiyöz</a:t>
            </a:r>
            <a:r>
              <a:rPr lang="tr-TR" dirty="0"/>
              <a:t> hastalıklar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tr-TR" dirty="0"/>
              <a:t>İnce </a:t>
            </a:r>
            <a:r>
              <a:rPr lang="tr-TR" dirty="0" err="1"/>
              <a:t>barsakta</a:t>
            </a:r>
            <a:r>
              <a:rPr lang="tr-TR" dirty="0"/>
              <a:t> aşırı bakteri çoğalması</a:t>
            </a:r>
          </a:p>
          <a:p>
            <a:pPr marL="514350" indent="-514350">
              <a:buFont typeface="+mj-lt"/>
              <a:buAutoNum type="arabicPeriod"/>
            </a:pPr>
            <a:r>
              <a:rPr lang="tr-TR" dirty="0"/>
              <a:t>Tropikal </a:t>
            </a:r>
            <a:r>
              <a:rPr lang="tr-TR" dirty="0" err="1"/>
              <a:t>sprue</a:t>
            </a:r>
            <a:endParaRPr lang="tr-TR" dirty="0"/>
          </a:p>
          <a:p>
            <a:pPr marL="514350" indent="-514350">
              <a:buFont typeface="+mj-lt"/>
              <a:buAutoNum type="arabicPeriod"/>
            </a:pPr>
            <a:r>
              <a:rPr lang="tr-TR" dirty="0" err="1"/>
              <a:t>Whipple</a:t>
            </a:r>
            <a:r>
              <a:rPr lang="tr-TR" dirty="0"/>
              <a:t>‘</a:t>
            </a:r>
            <a:r>
              <a:rPr lang="tr-TR" dirty="0" err="1"/>
              <a:t>ın</a:t>
            </a:r>
            <a:r>
              <a:rPr lang="tr-TR" dirty="0"/>
              <a:t> hastalığı</a:t>
            </a:r>
          </a:p>
          <a:p>
            <a:pPr marL="514350" indent="-514350">
              <a:buFont typeface="+mj-lt"/>
              <a:buAutoNum type="arabicPeriod"/>
            </a:pPr>
            <a:r>
              <a:rPr lang="tr-TR" dirty="0" err="1"/>
              <a:t>Parazitik</a:t>
            </a:r>
            <a:r>
              <a:rPr lang="tr-TR" dirty="0"/>
              <a:t> hastalıklar</a:t>
            </a:r>
          </a:p>
          <a:p>
            <a:pPr marL="514350" indent="-514350">
              <a:buFont typeface="+mj-lt"/>
              <a:buAutoNum type="arabicPeriod"/>
            </a:pPr>
            <a:r>
              <a:rPr lang="tr-TR" dirty="0" err="1"/>
              <a:t>Mycobacterium</a:t>
            </a:r>
            <a:r>
              <a:rPr lang="tr-TR" dirty="0"/>
              <a:t> </a:t>
            </a:r>
            <a:r>
              <a:rPr lang="tr-TR" dirty="0" err="1"/>
              <a:t>avium</a:t>
            </a:r>
            <a:r>
              <a:rPr lang="tr-TR" dirty="0"/>
              <a:t> </a:t>
            </a:r>
            <a:r>
              <a:rPr lang="tr-TR" dirty="0" err="1"/>
              <a:t>intracellulare</a:t>
            </a:r>
            <a:endParaRPr lang="tr-TR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İnce </a:t>
            </a:r>
            <a:r>
              <a:rPr lang="tr-TR" dirty="0" err="1"/>
              <a:t>barsakta</a:t>
            </a:r>
            <a:r>
              <a:rPr lang="tr-TR" dirty="0"/>
              <a:t> aşırı bakteri çoğalması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/>
              <a:t>Üst GI kanalda çok az bakteri yaşar.</a:t>
            </a:r>
          </a:p>
          <a:p>
            <a:r>
              <a:rPr lang="tr-TR" dirty="0" err="1"/>
              <a:t>Aklorhidri</a:t>
            </a:r>
            <a:r>
              <a:rPr lang="tr-TR" dirty="0"/>
              <a:t>, </a:t>
            </a:r>
            <a:r>
              <a:rPr lang="tr-TR" dirty="0" err="1"/>
              <a:t>üstbarsağın</a:t>
            </a:r>
            <a:r>
              <a:rPr lang="tr-TR" dirty="0"/>
              <a:t> </a:t>
            </a:r>
            <a:r>
              <a:rPr lang="tr-TR" dirty="0" err="1"/>
              <a:t>motilite</a:t>
            </a:r>
            <a:r>
              <a:rPr lang="tr-TR" dirty="0"/>
              <a:t> bozuklukları (</a:t>
            </a:r>
            <a:r>
              <a:rPr lang="tr-TR" dirty="0" err="1"/>
              <a:t>diabetes</a:t>
            </a:r>
            <a:r>
              <a:rPr lang="tr-TR" dirty="0"/>
              <a:t> </a:t>
            </a:r>
            <a:r>
              <a:rPr lang="tr-TR" dirty="0" err="1"/>
              <a:t>mellitus</a:t>
            </a:r>
            <a:r>
              <a:rPr lang="tr-TR" dirty="0"/>
              <a:t>, </a:t>
            </a:r>
            <a:r>
              <a:rPr lang="tr-TR" dirty="0" err="1"/>
              <a:t>skleroderma</a:t>
            </a:r>
            <a:r>
              <a:rPr lang="tr-TR" dirty="0"/>
              <a:t>, </a:t>
            </a:r>
            <a:r>
              <a:rPr lang="tr-TR" dirty="0" err="1"/>
              <a:t>kr</a:t>
            </a:r>
            <a:r>
              <a:rPr lang="tr-TR" dirty="0"/>
              <a:t>. </a:t>
            </a:r>
            <a:r>
              <a:rPr lang="tr-TR" dirty="0" err="1"/>
              <a:t>İntestinal</a:t>
            </a:r>
            <a:r>
              <a:rPr lang="tr-TR" dirty="0"/>
              <a:t> </a:t>
            </a:r>
            <a:r>
              <a:rPr lang="tr-TR" dirty="0" err="1"/>
              <a:t>pseudoobstrüksiyon</a:t>
            </a:r>
            <a:r>
              <a:rPr lang="tr-TR" dirty="0"/>
              <a:t>) ve kör </a:t>
            </a:r>
            <a:r>
              <a:rPr lang="tr-TR" dirty="0" err="1"/>
              <a:t>anslar</a:t>
            </a:r>
            <a:r>
              <a:rPr lang="tr-TR" dirty="0"/>
              <a:t>, </a:t>
            </a:r>
            <a:r>
              <a:rPr lang="tr-TR" dirty="0" err="1"/>
              <a:t>divertikülozis</a:t>
            </a:r>
            <a:r>
              <a:rPr lang="tr-TR" dirty="0"/>
              <a:t>, </a:t>
            </a:r>
            <a:r>
              <a:rPr lang="tr-TR" dirty="0" err="1"/>
              <a:t>intestinal</a:t>
            </a:r>
            <a:r>
              <a:rPr lang="tr-TR" dirty="0"/>
              <a:t> obstrüksiyon, </a:t>
            </a:r>
            <a:r>
              <a:rPr lang="tr-TR" dirty="0" err="1"/>
              <a:t>afferent</a:t>
            </a:r>
            <a:r>
              <a:rPr lang="tr-TR" dirty="0"/>
              <a:t> </a:t>
            </a:r>
            <a:r>
              <a:rPr lang="tr-TR" dirty="0" err="1"/>
              <a:t>loop</a:t>
            </a:r>
            <a:r>
              <a:rPr lang="tr-TR" dirty="0"/>
              <a:t> sendromu veya fistüller.</a:t>
            </a:r>
          </a:p>
          <a:p>
            <a:r>
              <a:rPr lang="tr-TR" dirty="0" err="1"/>
              <a:t>Lüminal</a:t>
            </a:r>
            <a:r>
              <a:rPr lang="tr-TR" dirty="0"/>
              <a:t> içeriğin kantitatif kültürü altın standarttır.</a:t>
            </a:r>
          </a:p>
          <a:p>
            <a:r>
              <a:rPr lang="tr-TR" dirty="0"/>
              <a:t>Tedavi </a:t>
            </a:r>
            <a:r>
              <a:rPr lang="tr-TR" dirty="0" err="1"/>
              <a:t>antibiotikler</a:t>
            </a:r>
            <a:r>
              <a:rPr lang="tr-TR" dirty="0"/>
              <a:t>..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Fizyopatoloji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tr-TR" dirty="0"/>
              <a:t>Bozulmuş </a:t>
            </a:r>
            <a:r>
              <a:rPr lang="tr-TR" dirty="0" err="1"/>
              <a:t>luminal</a:t>
            </a:r>
            <a:r>
              <a:rPr lang="tr-TR" dirty="0"/>
              <a:t> hidroliz</a:t>
            </a:r>
          </a:p>
          <a:p>
            <a:pPr marL="514350" indent="-514350">
              <a:buFont typeface="+mj-lt"/>
              <a:buAutoNum type="arabicPeriod"/>
            </a:pPr>
            <a:r>
              <a:rPr lang="tr-TR" dirty="0"/>
              <a:t>Bozulmuş </a:t>
            </a:r>
            <a:r>
              <a:rPr lang="tr-TR" dirty="0" err="1"/>
              <a:t>mukozal</a:t>
            </a:r>
            <a:r>
              <a:rPr lang="tr-TR" dirty="0"/>
              <a:t> fonksiyon (</a:t>
            </a:r>
            <a:r>
              <a:rPr lang="tr-TR" dirty="0" err="1"/>
              <a:t>mukozal</a:t>
            </a:r>
            <a:r>
              <a:rPr lang="tr-TR" dirty="0"/>
              <a:t> hidroliz, alım ve paketleme)</a:t>
            </a:r>
          </a:p>
          <a:p>
            <a:pPr marL="514350" indent="-514350">
              <a:buFont typeface="+mj-lt"/>
              <a:buAutoNum type="arabicPeriod"/>
            </a:pPr>
            <a:r>
              <a:rPr lang="tr-TR" dirty="0"/>
              <a:t>Mukozadan besin maddelerinin temizlenmesindeki bozukluklar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Tropikal </a:t>
            </a:r>
            <a:r>
              <a:rPr lang="tr-TR" dirty="0" err="1"/>
              <a:t>sprue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Karayipler</a:t>
            </a:r>
            <a:r>
              <a:rPr lang="tr-TR" dirty="0"/>
              <a:t>, orta ve güney </a:t>
            </a:r>
            <a:r>
              <a:rPr lang="tr-TR" dirty="0" err="1"/>
              <a:t>amerika</a:t>
            </a:r>
            <a:r>
              <a:rPr lang="tr-TR" dirty="0"/>
              <a:t>, güney </a:t>
            </a:r>
            <a:r>
              <a:rPr lang="tr-TR" dirty="0" err="1"/>
              <a:t>afrika</a:t>
            </a:r>
            <a:r>
              <a:rPr lang="tr-TR" dirty="0"/>
              <a:t> ve ekvatorda sıktır.</a:t>
            </a:r>
          </a:p>
          <a:p>
            <a:r>
              <a:rPr lang="tr-TR" dirty="0" err="1"/>
              <a:t>İntestinal</a:t>
            </a:r>
            <a:r>
              <a:rPr lang="tr-TR" dirty="0"/>
              <a:t> yapıda bozukluklar ve </a:t>
            </a:r>
            <a:r>
              <a:rPr lang="tr-TR" dirty="0" err="1"/>
              <a:t>malabsorbisyon</a:t>
            </a:r>
            <a:r>
              <a:rPr lang="tr-TR" dirty="0"/>
              <a:t> ile ilişkili bozukluklar olur.</a:t>
            </a:r>
          </a:p>
          <a:p>
            <a:r>
              <a:rPr lang="tr-TR" dirty="0" err="1"/>
              <a:t>Progressif</a:t>
            </a:r>
            <a:r>
              <a:rPr lang="tr-TR" dirty="0"/>
              <a:t> </a:t>
            </a:r>
            <a:r>
              <a:rPr lang="tr-TR" dirty="0" err="1"/>
              <a:t>diare</a:t>
            </a:r>
            <a:r>
              <a:rPr lang="tr-TR" dirty="0"/>
              <a:t> gelişir.</a:t>
            </a:r>
          </a:p>
          <a:p>
            <a:r>
              <a:rPr lang="tr-TR" dirty="0"/>
              <a:t>Tedavide b12 ve </a:t>
            </a:r>
            <a:r>
              <a:rPr lang="tr-TR" dirty="0" err="1"/>
              <a:t>folik</a:t>
            </a:r>
            <a:r>
              <a:rPr lang="tr-TR" dirty="0"/>
              <a:t> asit verilir, </a:t>
            </a:r>
            <a:r>
              <a:rPr lang="tr-TR" dirty="0" err="1"/>
              <a:t>antibiotikte</a:t>
            </a:r>
            <a:r>
              <a:rPr lang="tr-TR" dirty="0"/>
              <a:t> uygulanmaktadır.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err="1"/>
              <a:t>Whipple</a:t>
            </a:r>
            <a:r>
              <a:rPr lang="tr-TR" dirty="0"/>
              <a:t> hastalığı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Tropheryma</a:t>
            </a:r>
            <a:r>
              <a:rPr lang="tr-TR" dirty="0"/>
              <a:t> </a:t>
            </a:r>
            <a:r>
              <a:rPr lang="tr-TR" dirty="0" err="1"/>
              <a:t>whipplei</a:t>
            </a:r>
            <a:r>
              <a:rPr lang="tr-TR" dirty="0"/>
              <a:t> etkendir.</a:t>
            </a:r>
          </a:p>
          <a:p>
            <a:r>
              <a:rPr lang="tr-TR" dirty="0" err="1"/>
              <a:t>Villüslerin</a:t>
            </a:r>
            <a:r>
              <a:rPr lang="tr-TR" dirty="0"/>
              <a:t> yapısı bozulmuştur.</a:t>
            </a:r>
          </a:p>
          <a:p>
            <a:r>
              <a:rPr lang="tr-TR" dirty="0"/>
              <a:t>Ateş, </a:t>
            </a:r>
            <a:r>
              <a:rPr lang="tr-TR" dirty="0" err="1"/>
              <a:t>artrit</a:t>
            </a:r>
            <a:r>
              <a:rPr lang="tr-TR" dirty="0"/>
              <a:t>, ishal.</a:t>
            </a:r>
          </a:p>
          <a:p>
            <a:r>
              <a:rPr lang="tr-TR" dirty="0"/>
              <a:t>İnce barsak biyopsisi yapılır.</a:t>
            </a:r>
          </a:p>
          <a:p>
            <a:r>
              <a:rPr lang="tr-TR" dirty="0" err="1"/>
              <a:t>Antibiotikler</a:t>
            </a:r>
            <a:r>
              <a:rPr lang="tr-TR" dirty="0"/>
              <a:t> kullanılır.</a:t>
            </a:r>
          </a:p>
          <a:p>
            <a:pPr>
              <a:buNone/>
            </a:pPr>
            <a:endParaRPr lang="tr-TR" dirty="0"/>
          </a:p>
          <a:p>
            <a:endParaRPr lang="tr-TR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Parazitik</a:t>
            </a:r>
            <a:r>
              <a:rPr lang="tr-TR" dirty="0"/>
              <a:t> hastalıklar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Protozoa</a:t>
            </a:r>
            <a:endParaRPr lang="tr-TR" dirty="0"/>
          </a:p>
          <a:p>
            <a:pPr lvl="1"/>
            <a:r>
              <a:rPr lang="tr-TR" dirty="0" err="1"/>
              <a:t>Giardia</a:t>
            </a:r>
            <a:r>
              <a:rPr lang="tr-TR" dirty="0"/>
              <a:t> </a:t>
            </a:r>
            <a:r>
              <a:rPr lang="tr-TR" dirty="0" err="1"/>
              <a:t>lamblia</a:t>
            </a:r>
            <a:endParaRPr lang="tr-TR" dirty="0"/>
          </a:p>
          <a:p>
            <a:pPr lvl="1"/>
            <a:r>
              <a:rPr lang="tr-TR" dirty="0" err="1"/>
              <a:t>Coccidia</a:t>
            </a:r>
            <a:endParaRPr lang="tr-TR" dirty="0"/>
          </a:p>
          <a:p>
            <a:pPr lvl="2"/>
            <a:r>
              <a:rPr lang="tr-TR" dirty="0" err="1"/>
              <a:t>Isospora</a:t>
            </a:r>
            <a:r>
              <a:rPr lang="tr-TR" dirty="0"/>
              <a:t> belli</a:t>
            </a:r>
          </a:p>
          <a:p>
            <a:pPr lvl="2"/>
            <a:r>
              <a:rPr lang="tr-TR" dirty="0" err="1"/>
              <a:t>Cryptosporidium</a:t>
            </a:r>
            <a:endParaRPr lang="tr-TR" dirty="0"/>
          </a:p>
          <a:p>
            <a:pPr lvl="2"/>
            <a:r>
              <a:rPr lang="tr-TR" dirty="0" err="1"/>
              <a:t>Microsporidia</a:t>
            </a:r>
            <a:endParaRPr lang="tr-TR" dirty="0"/>
          </a:p>
          <a:p>
            <a:pPr lvl="2">
              <a:buNone/>
            </a:pPr>
            <a:endParaRPr lang="tr-TR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Yassı kurtlar</a:t>
            </a:r>
          </a:p>
          <a:p>
            <a:pPr lvl="1"/>
            <a:r>
              <a:rPr lang="tr-TR" dirty="0" err="1"/>
              <a:t>Taenia</a:t>
            </a:r>
            <a:r>
              <a:rPr lang="tr-TR" dirty="0"/>
              <a:t> </a:t>
            </a:r>
            <a:r>
              <a:rPr lang="tr-TR" dirty="0" err="1"/>
              <a:t>saginata</a:t>
            </a:r>
            <a:endParaRPr lang="tr-TR" dirty="0"/>
          </a:p>
          <a:p>
            <a:pPr lvl="1"/>
            <a:r>
              <a:rPr lang="tr-TR" dirty="0" err="1"/>
              <a:t>Hymenolapis</a:t>
            </a:r>
            <a:r>
              <a:rPr lang="tr-TR" dirty="0"/>
              <a:t> </a:t>
            </a:r>
            <a:r>
              <a:rPr lang="tr-TR" dirty="0" err="1"/>
              <a:t>nana</a:t>
            </a:r>
            <a:endParaRPr lang="tr-TR" dirty="0"/>
          </a:p>
          <a:p>
            <a:pPr lvl="1"/>
            <a:r>
              <a:rPr lang="tr-TR" dirty="0" err="1"/>
              <a:t>Diphylobothrium</a:t>
            </a:r>
            <a:r>
              <a:rPr lang="tr-TR" dirty="0"/>
              <a:t> </a:t>
            </a:r>
            <a:r>
              <a:rPr lang="tr-TR" dirty="0" err="1"/>
              <a:t>latum</a:t>
            </a:r>
            <a:endParaRPr lang="tr-TR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Diyare</a:t>
            </a:r>
            <a:r>
              <a:rPr lang="tr-TR" dirty="0"/>
              <a:t>, karın şişkinliği, </a:t>
            </a:r>
            <a:r>
              <a:rPr lang="tr-TR" dirty="0" err="1"/>
              <a:t>dispepsi</a:t>
            </a:r>
            <a:endParaRPr lang="tr-TR" dirty="0"/>
          </a:p>
          <a:p>
            <a:r>
              <a:rPr lang="tr-TR" dirty="0"/>
              <a:t>Tanı </a:t>
            </a:r>
            <a:r>
              <a:rPr lang="tr-TR" dirty="0" err="1"/>
              <a:t>biopside</a:t>
            </a:r>
            <a:r>
              <a:rPr lang="tr-TR" dirty="0"/>
              <a:t> veya </a:t>
            </a:r>
            <a:r>
              <a:rPr lang="tr-TR" dirty="0" err="1"/>
              <a:t>dışıkda</a:t>
            </a:r>
            <a:r>
              <a:rPr lang="tr-TR" dirty="0"/>
              <a:t> antijen görülmesi ile konur.</a:t>
            </a:r>
          </a:p>
          <a:p>
            <a:r>
              <a:rPr lang="tr-TR" dirty="0"/>
              <a:t>Tedavi </a:t>
            </a:r>
            <a:r>
              <a:rPr lang="tr-TR" dirty="0" err="1"/>
              <a:t>kinakrin</a:t>
            </a:r>
            <a:r>
              <a:rPr lang="tr-TR" dirty="0"/>
              <a:t> veya </a:t>
            </a:r>
            <a:r>
              <a:rPr lang="tr-TR" dirty="0" err="1"/>
              <a:t>metronidazoldür</a:t>
            </a:r>
            <a:r>
              <a:rPr lang="tr-TR" dirty="0"/>
              <a:t>.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/>
              <a:t>Malabsorbsiyona</a:t>
            </a:r>
            <a:r>
              <a:rPr lang="tr-TR" dirty="0"/>
              <a:t> yol açan </a:t>
            </a:r>
            <a:r>
              <a:rPr lang="tr-TR" dirty="0" err="1"/>
              <a:t>luminal</a:t>
            </a:r>
            <a:r>
              <a:rPr lang="tr-TR" dirty="0"/>
              <a:t> problemler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Pankreatik</a:t>
            </a:r>
            <a:r>
              <a:rPr lang="tr-TR" dirty="0"/>
              <a:t> </a:t>
            </a:r>
            <a:r>
              <a:rPr lang="tr-TR" dirty="0" err="1"/>
              <a:t>ekzokrin</a:t>
            </a:r>
            <a:r>
              <a:rPr lang="tr-TR" dirty="0"/>
              <a:t> yetmezlik</a:t>
            </a:r>
          </a:p>
          <a:p>
            <a:r>
              <a:rPr lang="tr-TR" dirty="0"/>
              <a:t>Safra </a:t>
            </a:r>
            <a:r>
              <a:rPr lang="tr-TR" dirty="0" err="1"/>
              <a:t>asiti</a:t>
            </a:r>
            <a:r>
              <a:rPr lang="tr-TR" dirty="0"/>
              <a:t> yetmezliği</a:t>
            </a:r>
          </a:p>
          <a:p>
            <a:r>
              <a:rPr lang="tr-TR" dirty="0" err="1"/>
              <a:t>Zollinger</a:t>
            </a:r>
            <a:r>
              <a:rPr lang="tr-TR" dirty="0"/>
              <a:t>-</a:t>
            </a:r>
            <a:r>
              <a:rPr lang="tr-TR" dirty="0" err="1"/>
              <a:t>Ellison</a:t>
            </a:r>
            <a:r>
              <a:rPr lang="tr-TR" dirty="0"/>
              <a:t> sendromu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err="1"/>
              <a:t>Pankreatik</a:t>
            </a:r>
            <a:r>
              <a:rPr lang="tr-TR" dirty="0"/>
              <a:t> </a:t>
            </a:r>
            <a:r>
              <a:rPr lang="tr-TR" dirty="0" err="1"/>
              <a:t>ekzokrin</a:t>
            </a:r>
            <a:r>
              <a:rPr lang="tr-TR" dirty="0"/>
              <a:t> yetmezlik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Pankreatik</a:t>
            </a:r>
            <a:r>
              <a:rPr lang="tr-TR" dirty="0"/>
              <a:t> enzim </a:t>
            </a:r>
            <a:r>
              <a:rPr lang="tr-TR" dirty="0" err="1"/>
              <a:t>sekresyonu</a:t>
            </a:r>
            <a:r>
              <a:rPr lang="tr-TR" dirty="0"/>
              <a:t> %90 veya daha fazla azaldığında sindirim bozukluğu ve </a:t>
            </a:r>
            <a:r>
              <a:rPr lang="tr-TR" dirty="0" err="1"/>
              <a:t>absorbsiyon</a:t>
            </a:r>
            <a:r>
              <a:rPr lang="tr-TR" dirty="0"/>
              <a:t> bozukluğu oluşacaktır.</a:t>
            </a:r>
          </a:p>
          <a:p>
            <a:r>
              <a:rPr lang="tr-TR" dirty="0"/>
              <a:t>Tedavide </a:t>
            </a:r>
            <a:r>
              <a:rPr lang="tr-TR" dirty="0" err="1"/>
              <a:t>ekzojen</a:t>
            </a:r>
            <a:r>
              <a:rPr lang="tr-TR" dirty="0"/>
              <a:t> </a:t>
            </a:r>
            <a:r>
              <a:rPr lang="tr-TR" dirty="0" err="1"/>
              <a:t>pankreatik</a:t>
            </a:r>
            <a:r>
              <a:rPr lang="tr-TR" dirty="0"/>
              <a:t> enzimler kullanılır.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/>
              <a:t>Safra </a:t>
            </a:r>
            <a:r>
              <a:rPr lang="tr-TR" dirty="0" err="1"/>
              <a:t>asiti</a:t>
            </a:r>
            <a:r>
              <a:rPr lang="tr-TR" dirty="0"/>
              <a:t> yetmezliği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Primer</a:t>
            </a:r>
            <a:r>
              <a:rPr lang="tr-TR" dirty="0"/>
              <a:t> </a:t>
            </a:r>
            <a:r>
              <a:rPr lang="tr-TR" dirty="0" err="1"/>
              <a:t>bilier</a:t>
            </a:r>
            <a:r>
              <a:rPr lang="tr-TR" dirty="0"/>
              <a:t> siroz, </a:t>
            </a:r>
            <a:r>
              <a:rPr lang="tr-TR" dirty="0" err="1"/>
              <a:t>komplet</a:t>
            </a:r>
            <a:r>
              <a:rPr lang="tr-TR" dirty="0"/>
              <a:t> </a:t>
            </a:r>
            <a:r>
              <a:rPr lang="tr-TR" dirty="0" err="1"/>
              <a:t>ekstrahepatik</a:t>
            </a:r>
            <a:r>
              <a:rPr lang="tr-TR" dirty="0"/>
              <a:t> </a:t>
            </a:r>
            <a:r>
              <a:rPr lang="tr-TR" dirty="0" err="1"/>
              <a:t>bilier</a:t>
            </a:r>
            <a:r>
              <a:rPr lang="tr-TR" dirty="0"/>
              <a:t> obstrüksiyon, </a:t>
            </a:r>
            <a:r>
              <a:rPr lang="tr-TR" dirty="0" err="1"/>
              <a:t>ileal</a:t>
            </a:r>
            <a:r>
              <a:rPr lang="tr-TR" dirty="0"/>
              <a:t> rezeksiyonlu hastalar.</a:t>
            </a:r>
          </a:p>
          <a:p>
            <a:r>
              <a:rPr lang="tr-TR" dirty="0"/>
              <a:t>Safra </a:t>
            </a:r>
            <a:r>
              <a:rPr lang="tr-TR" dirty="0" err="1"/>
              <a:t>asiti</a:t>
            </a:r>
            <a:r>
              <a:rPr lang="tr-TR" dirty="0"/>
              <a:t> yetmezliği tanısı </a:t>
            </a:r>
            <a:r>
              <a:rPr lang="tr-TR" dirty="0" err="1"/>
              <a:t>duodenumda</a:t>
            </a:r>
            <a:r>
              <a:rPr lang="tr-TR" dirty="0"/>
              <a:t> </a:t>
            </a:r>
            <a:r>
              <a:rPr lang="tr-TR" dirty="0" err="1"/>
              <a:t>postprandial</a:t>
            </a:r>
            <a:r>
              <a:rPr lang="tr-TR" dirty="0"/>
              <a:t> safra </a:t>
            </a:r>
            <a:r>
              <a:rPr lang="tr-TR" dirty="0" err="1"/>
              <a:t>asiti</a:t>
            </a:r>
            <a:r>
              <a:rPr lang="tr-TR" dirty="0"/>
              <a:t> konsantrasyonun ölçülmesi ile konur.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Zollinger</a:t>
            </a:r>
            <a:r>
              <a:rPr lang="tr-TR" dirty="0"/>
              <a:t>-</a:t>
            </a:r>
            <a:r>
              <a:rPr lang="tr-TR" dirty="0" err="1"/>
              <a:t>Ellison</a:t>
            </a:r>
            <a:r>
              <a:rPr lang="tr-TR" dirty="0"/>
              <a:t> sendromu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Duodenumda</a:t>
            </a:r>
            <a:r>
              <a:rPr lang="tr-TR" dirty="0"/>
              <a:t> sürekli düşük olan </a:t>
            </a:r>
            <a:r>
              <a:rPr lang="tr-TR" dirty="0" err="1"/>
              <a:t>pH</a:t>
            </a:r>
            <a:r>
              <a:rPr lang="tr-TR" dirty="0"/>
              <a:t> safra asitlerini </a:t>
            </a:r>
            <a:r>
              <a:rPr lang="tr-TR" dirty="0" err="1"/>
              <a:t>presipite</a:t>
            </a:r>
            <a:r>
              <a:rPr lang="tr-TR" dirty="0"/>
              <a:t> eder.</a:t>
            </a:r>
          </a:p>
          <a:p>
            <a:r>
              <a:rPr lang="tr-TR" dirty="0"/>
              <a:t>Düşük </a:t>
            </a:r>
            <a:r>
              <a:rPr lang="tr-TR" dirty="0" err="1"/>
              <a:t>pH</a:t>
            </a:r>
            <a:r>
              <a:rPr lang="tr-TR" dirty="0"/>
              <a:t> </a:t>
            </a:r>
            <a:r>
              <a:rPr lang="tr-TR" dirty="0" err="1"/>
              <a:t>pankreatik</a:t>
            </a:r>
            <a:r>
              <a:rPr lang="tr-TR" dirty="0"/>
              <a:t> enzimleri </a:t>
            </a:r>
            <a:r>
              <a:rPr lang="tr-TR" dirty="0" err="1"/>
              <a:t>inaktive</a:t>
            </a:r>
            <a:r>
              <a:rPr lang="tr-TR" dirty="0"/>
              <a:t> edebilir.</a:t>
            </a:r>
          </a:p>
          <a:p>
            <a:r>
              <a:rPr lang="tr-TR" dirty="0"/>
              <a:t>Aşırı asit ve pepsin </a:t>
            </a:r>
            <a:r>
              <a:rPr lang="tr-TR" dirty="0" err="1"/>
              <a:t>mukozal</a:t>
            </a:r>
            <a:r>
              <a:rPr lang="tr-TR" dirty="0"/>
              <a:t> </a:t>
            </a:r>
            <a:r>
              <a:rPr lang="tr-TR" dirty="0" err="1"/>
              <a:t>absorbtif</a:t>
            </a:r>
            <a:r>
              <a:rPr lang="tr-TR" dirty="0"/>
              <a:t> hücreleri direkt hasara uğratabilir.</a:t>
            </a:r>
          </a:p>
          <a:p>
            <a:r>
              <a:rPr lang="tr-TR" dirty="0"/>
              <a:t>Asit baskılayıcı tedavi verilir.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Postoperatif</a:t>
            </a:r>
            <a:r>
              <a:rPr lang="tr-TR" dirty="0"/>
              <a:t> </a:t>
            </a:r>
            <a:r>
              <a:rPr lang="tr-TR" dirty="0" err="1"/>
              <a:t>malabsorbsiyon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Gastrik</a:t>
            </a:r>
            <a:r>
              <a:rPr lang="tr-TR" dirty="0"/>
              <a:t> cerrahi sonrası erken doymaya bağlı az gıda alımı neticesi ve gıda alımına bağlı ağrı, bulantı, kusma ve </a:t>
            </a:r>
            <a:r>
              <a:rPr lang="tr-TR" dirty="0" err="1"/>
              <a:t>diare</a:t>
            </a:r>
            <a:r>
              <a:rPr lang="tr-TR" dirty="0"/>
              <a:t> gelişiminden gelişir.</a:t>
            </a:r>
          </a:p>
          <a:p>
            <a:r>
              <a:rPr lang="tr-TR" dirty="0" err="1"/>
              <a:t>Hipoasidite</a:t>
            </a:r>
            <a:r>
              <a:rPr lang="tr-TR" dirty="0"/>
              <a:t>, pepsin azalması, </a:t>
            </a:r>
            <a:r>
              <a:rPr lang="tr-TR" u="sng" dirty="0"/>
              <a:t>ince </a:t>
            </a:r>
            <a:r>
              <a:rPr lang="tr-TR" u="sng" dirty="0" err="1"/>
              <a:t>barsakta</a:t>
            </a:r>
            <a:r>
              <a:rPr lang="tr-TR" u="sng" dirty="0"/>
              <a:t> aşırı bakteri çoğalması</a:t>
            </a:r>
          </a:p>
          <a:p>
            <a:r>
              <a:rPr lang="tr-TR" dirty="0"/>
              <a:t>Tedavide </a:t>
            </a:r>
            <a:r>
              <a:rPr lang="tr-TR" dirty="0" err="1"/>
              <a:t>antibiotikler</a:t>
            </a:r>
            <a:r>
              <a:rPr lang="tr-TR" dirty="0"/>
              <a:t>, anti </a:t>
            </a:r>
            <a:r>
              <a:rPr lang="tr-TR" dirty="0" err="1"/>
              <a:t>kolinerjikler</a:t>
            </a:r>
            <a:r>
              <a:rPr lang="tr-TR" dirty="0"/>
              <a:t>, </a:t>
            </a:r>
            <a:r>
              <a:rPr lang="tr-TR" dirty="0" err="1"/>
              <a:t>ekzojen</a:t>
            </a:r>
            <a:r>
              <a:rPr lang="tr-TR" dirty="0"/>
              <a:t> </a:t>
            </a:r>
            <a:r>
              <a:rPr lang="tr-TR" dirty="0" err="1"/>
              <a:t>pankreatik</a:t>
            </a:r>
            <a:r>
              <a:rPr lang="tr-TR" dirty="0"/>
              <a:t> enzimler verilebilir.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Tanı esasları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Steatore</a:t>
            </a:r>
            <a:r>
              <a:rPr lang="tr-TR" dirty="0"/>
              <a:t> (artmış yağ atılımı ile birlikte kötü kokulu, yağlı dışkı) veya kronik sulu </a:t>
            </a:r>
            <a:r>
              <a:rPr lang="tr-TR" dirty="0" err="1"/>
              <a:t>diyare</a:t>
            </a:r>
            <a:endParaRPr lang="tr-TR" dirty="0"/>
          </a:p>
          <a:p>
            <a:r>
              <a:rPr lang="tr-TR" dirty="0"/>
              <a:t>Artmış gaz</a:t>
            </a:r>
          </a:p>
          <a:p>
            <a:r>
              <a:rPr lang="tr-TR" dirty="0"/>
              <a:t>Kilo kaybı, vitamin ve mineral eksikliği bulguları (anemi, </a:t>
            </a:r>
            <a:r>
              <a:rPr lang="tr-TR" dirty="0" err="1"/>
              <a:t>tetani</a:t>
            </a:r>
            <a:r>
              <a:rPr lang="tr-TR" dirty="0"/>
              <a:t>, osteoporoz)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Postoperatif</a:t>
            </a:r>
            <a:r>
              <a:rPr lang="tr-TR" dirty="0"/>
              <a:t> </a:t>
            </a:r>
            <a:r>
              <a:rPr lang="tr-TR" dirty="0" err="1"/>
              <a:t>malabsorbsiyon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İntestinal</a:t>
            </a:r>
            <a:r>
              <a:rPr lang="tr-TR" dirty="0"/>
              <a:t> rezeksiyon sonrası, </a:t>
            </a:r>
            <a:r>
              <a:rPr lang="tr-TR" dirty="0" err="1"/>
              <a:t>diyare</a:t>
            </a:r>
            <a:r>
              <a:rPr lang="tr-TR" dirty="0"/>
              <a:t> ve </a:t>
            </a:r>
            <a:r>
              <a:rPr lang="tr-TR" dirty="0" err="1"/>
              <a:t>malabsorbsiyon</a:t>
            </a:r>
            <a:r>
              <a:rPr lang="tr-TR" dirty="0"/>
              <a:t> gelişebilir.</a:t>
            </a:r>
          </a:p>
          <a:p>
            <a:r>
              <a:rPr lang="tr-TR" dirty="0"/>
              <a:t>En az 100cm </a:t>
            </a:r>
            <a:r>
              <a:rPr lang="tr-TR" dirty="0" err="1"/>
              <a:t>jejenum</a:t>
            </a:r>
            <a:r>
              <a:rPr lang="tr-TR" dirty="0"/>
              <a:t> korunmalıdır.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tr-TR" dirty="0" err="1"/>
              <a:t>Absorbtif</a:t>
            </a:r>
            <a:r>
              <a:rPr lang="tr-TR" dirty="0"/>
              <a:t> yüzey kaybı</a:t>
            </a:r>
          </a:p>
          <a:p>
            <a:pPr marL="514350" indent="-514350">
              <a:buFont typeface="+mj-lt"/>
              <a:buAutoNum type="arabicPeriod"/>
            </a:pPr>
            <a:r>
              <a:rPr lang="tr-TR" dirty="0" err="1"/>
              <a:t>Gastrik</a:t>
            </a:r>
            <a:r>
              <a:rPr lang="tr-TR" dirty="0"/>
              <a:t> asit </a:t>
            </a:r>
            <a:r>
              <a:rPr lang="tr-TR" dirty="0" err="1"/>
              <a:t>hipersekresyonu</a:t>
            </a:r>
            <a:endParaRPr lang="tr-TR" dirty="0"/>
          </a:p>
          <a:p>
            <a:pPr marL="514350" indent="-514350">
              <a:buFont typeface="+mj-lt"/>
              <a:buAutoNum type="arabicPeriod"/>
            </a:pPr>
            <a:r>
              <a:rPr lang="tr-TR" dirty="0"/>
              <a:t>Safra asidi yetmezliği</a:t>
            </a:r>
          </a:p>
          <a:p>
            <a:pPr marL="514350" indent="-514350">
              <a:buFont typeface="+mj-lt"/>
              <a:buAutoNum type="arabicPeriod"/>
            </a:pPr>
            <a:r>
              <a:rPr lang="tr-TR" dirty="0"/>
              <a:t>Besinler </a:t>
            </a:r>
            <a:r>
              <a:rPr lang="tr-TR" dirty="0" err="1"/>
              <a:t>ileuma</a:t>
            </a:r>
            <a:r>
              <a:rPr lang="tr-TR" dirty="0"/>
              <a:t> girdiğinde </a:t>
            </a:r>
            <a:r>
              <a:rPr lang="tr-TR" dirty="0" err="1"/>
              <a:t>gastrik</a:t>
            </a:r>
            <a:r>
              <a:rPr lang="tr-TR" dirty="0"/>
              <a:t> boşalmayı yavaşlatan “</a:t>
            </a:r>
            <a:r>
              <a:rPr lang="tr-TR" dirty="0" err="1"/>
              <a:t>ileal</a:t>
            </a:r>
            <a:r>
              <a:rPr lang="tr-TR" dirty="0"/>
              <a:t> fren” kaybı</a:t>
            </a:r>
          </a:p>
          <a:p>
            <a:pPr marL="514350" indent="-514350">
              <a:buFont typeface="+mj-lt"/>
              <a:buAutoNum type="arabicPeriod"/>
            </a:pPr>
            <a:r>
              <a:rPr lang="tr-TR" dirty="0"/>
              <a:t>Özellikle </a:t>
            </a:r>
            <a:r>
              <a:rPr lang="tr-TR" dirty="0" err="1"/>
              <a:t>ileoçekal</a:t>
            </a:r>
            <a:r>
              <a:rPr lang="tr-TR" dirty="0"/>
              <a:t> valf etkilendiğinde oluşan aşırı bakteri çoğalmasıdır.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Tedavide </a:t>
            </a:r>
            <a:r>
              <a:rPr lang="tr-TR" dirty="0" err="1"/>
              <a:t>antiperistaltik</a:t>
            </a:r>
            <a:r>
              <a:rPr lang="tr-TR" dirty="0"/>
              <a:t> ajanlar, uygun diyet, elektrolit anormalliklerinin düzeltilmesidir.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Spesifik besinlerin </a:t>
            </a:r>
            <a:r>
              <a:rPr lang="tr-TR" dirty="0" err="1"/>
              <a:t>malabsorbsiyonuna</a:t>
            </a:r>
            <a:r>
              <a:rPr lang="tr-TR" dirty="0"/>
              <a:t> neden olan bozukluklar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Disakkaridaz</a:t>
            </a:r>
            <a:r>
              <a:rPr lang="tr-TR" dirty="0"/>
              <a:t> eksikliği</a:t>
            </a:r>
          </a:p>
          <a:p>
            <a:r>
              <a:rPr lang="tr-TR" dirty="0"/>
              <a:t>Fırçamsı kenarda transport </a:t>
            </a:r>
            <a:r>
              <a:rPr lang="tr-TR" dirty="0" err="1"/>
              <a:t>defektleri</a:t>
            </a:r>
            <a:endParaRPr lang="tr-TR" dirty="0"/>
          </a:p>
          <a:p>
            <a:r>
              <a:rPr lang="tr-TR" dirty="0" err="1"/>
              <a:t>Abetalipoproteinemi</a:t>
            </a:r>
            <a:endParaRPr lang="tr-TR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/>
              <a:t>Malabsorbsiyona</a:t>
            </a:r>
            <a:r>
              <a:rPr lang="tr-TR" dirty="0"/>
              <a:t> yol açan sistemik hastalıkları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Diabetes</a:t>
            </a:r>
            <a:r>
              <a:rPr lang="tr-TR" dirty="0"/>
              <a:t> </a:t>
            </a:r>
            <a:r>
              <a:rPr lang="tr-TR" dirty="0" err="1"/>
              <a:t>mellitus</a:t>
            </a:r>
            <a:endParaRPr lang="tr-TR" dirty="0"/>
          </a:p>
          <a:p>
            <a:r>
              <a:rPr lang="tr-TR" dirty="0" err="1"/>
              <a:t>Kollajen</a:t>
            </a:r>
            <a:r>
              <a:rPr lang="tr-TR" dirty="0"/>
              <a:t> </a:t>
            </a:r>
            <a:r>
              <a:rPr lang="tr-TR" dirty="0" err="1"/>
              <a:t>vasküler</a:t>
            </a:r>
            <a:r>
              <a:rPr lang="tr-TR" dirty="0"/>
              <a:t> hastalıklar</a:t>
            </a:r>
          </a:p>
          <a:p>
            <a:r>
              <a:rPr lang="tr-TR" dirty="0" err="1"/>
              <a:t>Amiloidoz</a:t>
            </a:r>
            <a:r>
              <a:rPr lang="tr-TR" dirty="0"/>
              <a:t> 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Klinik bulgular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Klasik olarak </a:t>
            </a:r>
            <a:r>
              <a:rPr lang="tr-TR" dirty="0" err="1"/>
              <a:t>steatore</a:t>
            </a:r>
            <a:r>
              <a:rPr lang="tr-TR" dirty="0"/>
              <a:t>  (dışkıda fazla yağ)  vardır.</a:t>
            </a:r>
          </a:p>
          <a:p>
            <a:r>
              <a:rPr lang="tr-TR" dirty="0" err="1"/>
              <a:t>Steatorenin</a:t>
            </a:r>
            <a:r>
              <a:rPr lang="tr-TR" dirty="0"/>
              <a:t> tipik özellikleri:</a:t>
            </a:r>
          </a:p>
          <a:p>
            <a:pPr lvl="2"/>
            <a:r>
              <a:rPr lang="tr-TR" dirty="0"/>
              <a:t>Dışkı soluk renklidir</a:t>
            </a:r>
          </a:p>
          <a:p>
            <a:pPr lvl="2"/>
            <a:r>
              <a:rPr lang="tr-TR" dirty="0"/>
              <a:t>Büyük hacimlidir</a:t>
            </a:r>
          </a:p>
          <a:p>
            <a:pPr lvl="2"/>
            <a:r>
              <a:rPr lang="tr-TR" dirty="0"/>
              <a:t>Yağlı ve suda yüzmeye eğilimlidir.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Daha az sıklıkla </a:t>
            </a:r>
            <a:r>
              <a:rPr lang="tr-TR" dirty="0" err="1"/>
              <a:t>absorbe</a:t>
            </a:r>
            <a:r>
              <a:rPr lang="tr-TR" dirty="0"/>
              <a:t> edilemeyen </a:t>
            </a:r>
            <a:r>
              <a:rPr lang="tr-TR" dirty="0" err="1"/>
              <a:t>karbohidratlar</a:t>
            </a:r>
            <a:r>
              <a:rPr lang="tr-TR" dirty="0"/>
              <a:t> ve kısa zincirli yağ asitlerinin </a:t>
            </a:r>
            <a:r>
              <a:rPr lang="tr-TR" dirty="0" err="1"/>
              <a:t>ozmotik</a:t>
            </a:r>
            <a:r>
              <a:rPr lang="tr-TR" dirty="0"/>
              <a:t> etkilerinden kaynaklanan sulu ishaller olabilir.</a:t>
            </a:r>
          </a:p>
          <a:p>
            <a:r>
              <a:rPr lang="tr-TR" dirty="0" err="1"/>
              <a:t>Abdominal</a:t>
            </a:r>
            <a:r>
              <a:rPr lang="tr-TR" dirty="0"/>
              <a:t> </a:t>
            </a:r>
            <a:r>
              <a:rPr lang="tr-TR" dirty="0" err="1"/>
              <a:t>distansiyon</a:t>
            </a:r>
            <a:r>
              <a:rPr lang="tr-TR" dirty="0"/>
              <a:t> ve gaz hissi sıktır, </a:t>
            </a:r>
            <a:r>
              <a:rPr lang="tr-TR" dirty="0" err="1"/>
              <a:t>kolonik</a:t>
            </a:r>
            <a:r>
              <a:rPr lang="tr-TR" dirty="0"/>
              <a:t> bakteriler tarafından </a:t>
            </a:r>
            <a:r>
              <a:rPr lang="tr-TR" dirty="0" err="1"/>
              <a:t>absorbe</a:t>
            </a:r>
            <a:r>
              <a:rPr lang="tr-TR" dirty="0"/>
              <a:t> edilmeyen </a:t>
            </a:r>
            <a:r>
              <a:rPr lang="tr-TR" dirty="0" err="1"/>
              <a:t>karbohidratların</a:t>
            </a:r>
            <a:r>
              <a:rPr lang="tr-TR" dirty="0"/>
              <a:t> </a:t>
            </a:r>
            <a:r>
              <a:rPr lang="tr-TR" dirty="0" err="1"/>
              <a:t>fermentasyonu</a:t>
            </a:r>
            <a:r>
              <a:rPr lang="tr-TR" dirty="0"/>
              <a:t> sonucu oluşur.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 lnSpcReduction="10000"/>
          </a:bodyPr>
          <a:lstStyle/>
          <a:p>
            <a:r>
              <a:rPr lang="tr-TR" dirty="0"/>
              <a:t>Kilo kaybı</a:t>
            </a:r>
          </a:p>
          <a:p>
            <a:r>
              <a:rPr lang="tr-TR" dirty="0"/>
              <a:t>Anemi </a:t>
            </a:r>
          </a:p>
          <a:p>
            <a:r>
              <a:rPr lang="tr-TR" dirty="0"/>
              <a:t>Yağda eriyen vitamin eksikliğine bağlı bulgular</a:t>
            </a:r>
          </a:p>
          <a:p>
            <a:r>
              <a:rPr lang="tr-TR" dirty="0"/>
              <a:t>Kronik yorgunluk ve zayıflık</a:t>
            </a:r>
          </a:p>
          <a:p>
            <a:r>
              <a:rPr lang="tr-TR" dirty="0" err="1"/>
              <a:t>Abdominal</a:t>
            </a:r>
            <a:r>
              <a:rPr lang="tr-TR" dirty="0"/>
              <a:t> ağrı hafif kramp şeklinde görülür.</a:t>
            </a:r>
          </a:p>
          <a:p>
            <a:r>
              <a:rPr lang="tr-TR" dirty="0"/>
              <a:t>Ağızda </a:t>
            </a:r>
            <a:r>
              <a:rPr lang="tr-TR" dirty="0" err="1"/>
              <a:t>aftöz</a:t>
            </a:r>
            <a:r>
              <a:rPr lang="tr-TR" dirty="0"/>
              <a:t> ülserler</a:t>
            </a:r>
          </a:p>
          <a:p>
            <a:r>
              <a:rPr lang="tr-TR" dirty="0" err="1"/>
              <a:t>İritis</a:t>
            </a:r>
            <a:endParaRPr lang="tr-TR" dirty="0"/>
          </a:p>
          <a:p>
            <a:r>
              <a:rPr lang="tr-TR" dirty="0"/>
              <a:t>Deri bulguları</a:t>
            </a:r>
          </a:p>
          <a:p>
            <a:r>
              <a:rPr lang="tr-TR" dirty="0"/>
              <a:t>Kronik sinüzit, bronşit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1995</Words>
  <Application>Microsoft Office PowerPoint</Application>
  <PresentationFormat>Ekran Gösterisi (4:3)</PresentationFormat>
  <Paragraphs>345</Paragraphs>
  <Slides>65</Slides>
  <Notes>65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2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65</vt:i4>
      </vt:variant>
    </vt:vector>
  </HeadingPairs>
  <TitlesOfParts>
    <vt:vector size="68" baseType="lpstr">
      <vt:lpstr>Arial</vt:lpstr>
      <vt:lpstr>Calibri</vt:lpstr>
      <vt:lpstr>Ofis Teması</vt:lpstr>
      <vt:lpstr>Malabsorbsiyon bozuklukları</vt:lpstr>
      <vt:lpstr>Genel kavramlar</vt:lpstr>
      <vt:lpstr>PowerPoint Sunusu</vt:lpstr>
      <vt:lpstr>PowerPoint Sunusu</vt:lpstr>
      <vt:lpstr>Fizyopatoloji</vt:lpstr>
      <vt:lpstr>Tanı esasları</vt:lpstr>
      <vt:lpstr>Klinik bulgular</vt:lpstr>
      <vt:lpstr>PowerPoint Sunusu</vt:lpstr>
      <vt:lpstr>PowerPoint Sunusu</vt:lpstr>
      <vt:lpstr>Laboratuvar testleri</vt:lpstr>
      <vt:lpstr>Potansiyel olarak malabsorbe olan maddelerin kan seviyeleri</vt:lpstr>
      <vt:lpstr>Yağ absorbsiyon testleri</vt:lpstr>
      <vt:lpstr>PowerPoint Sunusu</vt:lpstr>
      <vt:lpstr>PowerPoint Sunusu</vt:lpstr>
      <vt:lpstr>Protein absorbsiyon testleri</vt:lpstr>
      <vt:lpstr>Karbohidrat absorbsiyon testleri</vt:lpstr>
      <vt:lpstr>Vitamin B12 absorbsiyonun ölçümü</vt:lpstr>
      <vt:lpstr>Safra asidi malabsorbisyonun değerlendirmesi</vt:lpstr>
      <vt:lpstr>İnce barsak aşırı bakteri çoğalması ile ilgili testler</vt:lpstr>
      <vt:lpstr>Ekzokrin pankreas yetmezlik testleri</vt:lpstr>
      <vt:lpstr>PowerPoint Sunusu</vt:lpstr>
      <vt:lpstr>Görüntüleme </vt:lpstr>
      <vt:lpstr>Patoloji</vt:lpstr>
      <vt:lpstr>Ayırıcı tanı</vt:lpstr>
      <vt:lpstr>Jeneralize malabsorbsiyona neden olan mukozal hastalıklar</vt:lpstr>
      <vt:lpstr>Çölyak sprue</vt:lpstr>
      <vt:lpstr>Çölyak sprue</vt:lpstr>
      <vt:lpstr>Çölyak sprue</vt:lpstr>
      <vt:lpstr>Kollajenöz sprue</vt:lpstr>
      <vt:lpstr>Nongranülomatöz ülseratif jejunoileit</vt:lpstr>
      <vt:lpstr>Eozinofilik gastroenteritler</vt:lpstr>
      <vt:lpstr>Eozinofilik gastroenteritler</vt:lpstr>
      <vt:lpstr>Eozinofilik gastroenteritler</vt:lpstr>
      <vt:lpstr>Sistemik mastositozis</vt:lpstr>
      <vt:lpstr>İmmünoproliferatif ince barsak hastalığı (IPSID)</vt:lpstr>
      <vt:lpstr>İmmünoproliferatif ince barsak hastalığı (IPSID)</vt:lpstr>
      <vt:lpstr>İmmünoproliferatif ince barsak hastalığı (IPSID)</vt:lpstr>
      <vt:lpstr>Lenfoma </vt:lpstr>
      <vt:lpstr>Lenfoma </vt:lpstr>
      <vt:lpstr>Lenfanjiektazi </vt:lpstr>
      <vt:lpstr>Lenfanjiektazi </vt:lpstr>
      <vt:lpstr>Crohn hastalığı</vt:lpstr>
      <vt:lpstr>Crohn hastalığı</vt:lpstr>
      <vt:lpstr>Radyasyon enteriti</vt:lpstr>
      <vt:lpstr>Radyasyon enteriti</vt:lpstr>
      <vt:lpstr>Radyasyon enteriti</vt:lpstr>
      <vt:lpstr>Kronik mezenterik iskemi</vt:lpstr>
      <vt:lpstr>Jeneralize malabsorbsiyona neden olan enfeksiyöz hastalıklar</vt:lpstr>
      <vt:lpstr>İnce barsakta aşırı bakteri çoğalması</vt:lpstr>
      <vt:lpstr>Tropikal sprue</vt:lpstr>
      <vt:lpstr>Whipple hastalığı</vt:lpstr>
      <vt:lpstr>Parazitik hastalıklar</vt:lpstr>
      <vt:lpstr>PowerPoint Sunusu</vt:lpstr>
      <vt:lpstr>PowerPoint Sunusu</vt:lpstr>
      <vt:lpstr>Malabsorbsiyona yol açan luminal problemler</vt:lpstr>
      <vt:lpstr>Pankreatik ekzokrin yetmezlik</vt:lpstr>
      <vt:lpstr>Safra asiti yetmezliği</vt:lpstr>
      <vt:lpstr>Zollinger-Ellison sendromu</vt:lpstr>
      <vt:lpstr>Postoperatif malabsorbsiyon</vt:lpstr>
      <vt:lpstr>Postoperatif malabsorbsiyon</vt:lpstr>
      <vt:lpstr>PowerPoint Sunusu</vt:lpstr>
      <vt:lpstr>PowerPoint Sunusu</vt:lpstr>
      <vt:lpstr>Spesifik besinlerin malabsorbsiyonuna neden olan bozukluklar</vt:lpstr>
      <vt:lpstr>Malabsorbsiyona yol açan sistemik hastalıkları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Malabsorbsiyon bozuklukları</dc:title>
  <dc:creator>sistem</dc:creator>
  <cp:lastModifiedBy>Remzi Adnan Akdoğan</cp:lastModifiedBy>
  <cp:revision>40</cp:revision>
  <dcterms:created xsi:type="dcterms:W3CDTF">2010-11-23T07:49:14Z</dcterms:created>
  <dcterms:modified xsi:type="dcterms:W3CDTF">2025-04-30T07:26:42Z</dcterms:modified>
</cp:coreProperties>
</file>