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1" r:id="rId5"/>
    <p:sldId id="265" r:id="rId6"/>
    <p:sldId id="266" r:id="rId7"/>
    <p:sldId id="270" r:id="rId8"/>
    <p:sldId id="271" r:id="rId9"/>
    <p:sldId id="275" r:id="rId10"/>
    <p:sldId id="276" r:id="rId11"/>
    <p:sldId id="277" r:id="rId12"/>
    <p:sldId id="279" r:id="rId13"/>
    <p:sldId id="296" r:id="rId14"/>
    <p:sldId id="281" r:id="rId15"/>
    <p:sldId id="283" r:id="rId16"/>
    <p:sldId id="288" r:id="rId17"/>
    <p:sldId id="290" r:id="rId18"/>
    <p:sldId id="291" r:id="rId19"/>
    <p:sldId id="292" r:id="rId20"/>
    <p:sldId id="294" r:id="rId21"/>
    <p:sldId id="295" r:id="rId22"/>
  </p:sldIdLst>
  <p:sldSz cx="9144000" cy="6858000" type="screen4x3"/>
  <p:notesSz cx="6858000" cy="9144000"/>
  <p:defaultTextStyle>
    <a:defPPr>
      <a:defRPr lang="tr-T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79"/>
    <p:restoredTop sz="94634"/>
  </p:normalViewPr>
  <p:slideViewPr>
    <p:cSldViewPr>
      <p:cViewPr varScale="1">
        <p:scale>
          <a:sx n="100" d="100"/>
          <a:sy n="100" d="100"/>
        </p:scale>
        <p:origin x="1880" y="16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Başlık Slaydı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r-TR"/>
              <a:t>Asıl alt başlık stilini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F0E8-7248-460A-81DB-7B670388C392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0713-AA15-4E88-8BC0-C202D9872D4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018047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Başlık, Dikey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F0E8-7248-460A-81DB-7B670388C392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0713-AA15-4E88-8BC0-C202D9872D4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419778502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Dikey Başlık ve Meti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ikey Başlık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Dikey Metin Yer Tutucusu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F0E8-7248-460A-81DB-7B670388C392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0713-AA15-4E88-8BC0-C202D9872D4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71186249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aşlık ve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F0E8-7248-460A-81DB-7B670388C392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0713-AA15-4E88-8BC0-C202D9872D4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3919318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Bölüm Üstbilgis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F0E8-7248-460A-81DB-7B670388C392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0713-AA15-4E88-8BC0-C202D9872D4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4884939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İki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F0E8-7248-460A-81DB-7B670388C392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0713-AA15-4E88-8BC0-C202D9872D4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2586659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Karşılaştırm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4" name="İçerik Yer Tutucus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5" name="Metin Yer Tutucusu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6" name="İçerik Yer Tutucus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7" name="Veri Yer Tutucusu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F0E8-7248-460A-81DB-7B670388C392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8" name="Altbilgi Yer Tutucusu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9" name="Slayt Numarası Yer Tutucus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0713-AA15-4E88-8BC0-C202D9872D4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67222120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Yalnızca Başlı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Veri Yer Tutucusu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F0E8-7248-460A-81DB-7B670388C392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4" name="Altbilgi Yer Tutucusu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5" name="Slayt Numarası Yer Tutucus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0713-AA15-4E88-8BC0-C202D9872D4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9892396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oş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i Yer Tutucusu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F0E8-7248-460A-81DB-7B670388C392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3" name="Altbilgi Yer Tutucusu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Slayt Numarası Yer Tutucus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0713-AA15-4E88-8BC0-C202D9872D4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1824950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Başlıklı İçeri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F0E8-7248-460A-81DB-7B670388C392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0713-AA15-4E88-8BC0-C202D9872D4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3412888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aşlıklı Resi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r-TR"/>
              <a:t>Asıl başlık stili için tıklatın</a:t>
            </a:r>
          </a:p>
        </p:txBody>
      </p:sp>
      <p:sp>
        <p:nvSpPr>
          <p:cNvPr id="3" name="Resim Yer Tutucusu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r-TR"/>
          </a:p>
        </p:txBody>
      </p:sp>
      <p:sp>
        <p:nvSpPr>
          <p:cNvPr id="4" name="Metin Yer Tutucusu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r-TR"/>
              <a:t>Asıl metin stillerini düzenlemek için tıklatın</a:t>
            </a:r>
          </a:p>
        </p:txBody>
      </p:sp>
      <p:sp>
        <p:nvSpPr>
          <p:cNvPr id="5" name="Veri Yer Tutucusu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0AF0E8-7248-460A-81DB-7B670388C392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6" name="Altbilgi Yer Tutucusu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7" name="Slayt Numarası Yer Tutucus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5F0713-AA15-4E88-8BC0-C202D9872D4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2772749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Yer Tutucusu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r-TR"/>
              <a:t>Asıl başlık stili için tıklatın</a:t>
            </a:r>
          </a:p>
        </p:txBody>
      </p:sp>
      <p:sp>
        <p:nvSpPr>
          <p:cNvPr id="3" name="Metin Yer Tutucusu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r-TR"/>
              <a:t>Asıl metin stillerini düzenlemek için tıklatın</a:t>
            </a:r>
          </a:p>
          <a:p>
            <a:pPr lvl="1"/>
            <a:r>
              <a:rPr lang="tr-TR"/>
              <a:t>İkinci düzey</a:t>
            </a:r>
          </a:p>
          <a:p>
            <a:pPr lvl="2"/>
            <a:r>
              <a:rPr lang="tr-TR"/>
              <a:t>Üçüncü düzey</a:t>
            </a:r>
          </a:p>
          <a:p>
            <a:pPr lvl="3"/>
            <a:r>
              <a:rPr lang="tr-TR"/>
              <a:t>Dördüncü düzey</a:t>
            </a:r>
          </a:p>
          <a:p>
            <a:pPr lvl="4"/>
            <a:r>
              <a:rPr lang="tr-TR"/>
              <a:t>Beşinci düzey</a:t>
            </a:r>
          </a:p>
        </p:txBody>
      </p:sp>
      <p:sp>
        <p:nvSpPr>
          <p:cNvPr id="4" name="Veri Yer Tutucusu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0AF0E8-7248-460A-81DB-7B670388C392}" type="datetimeFigureOut">
              <a:rPr lang="tr-TR" smtClean="0"/>
              <a:t>7.04.2025</a:t>
            </a:fld>
            <a:endParaRPr lang="tr-TR"/>
          </a:p>
        </p:txBody>
      </p:sp>
      <p:sp>
        <p:nvSpPr>
          <p:cNvPr id="5" name="Altbilgi Yer Tutucusu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r-TR"/>
          </a:p>
        </p:txBody>
      </p:sp>
      <p:sp>
        <p:nvSpPr>
          <p:cNvPr id="6" name="Slayt Numarası Yer Tutucus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5F0713-AA15-4E88-8BC0-C202D9872D40}" type="slidenum">
              <a:rPr lang="tr-TR" smtClean="0"/>
              <a:t>‹#›</a:t>
            </a:fld>
            <a:endParaRPr lang="tr-TR"/>
          </a:p>
        </p:txBody>
      </p:sp>
    </p:spTree>
    <p:extLst>
      <p:ext uri="{BB962C8B-B14F-4D97-AF65-F5344CB8AC3E}">
        <p14:creationId xmlns:p14="http://schemas.microsoft.com/office/powerpoint/2010/main" val="8075797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r-T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tr-TR" dirty="0" err="1"/>
              <a:t>Industrial</a:t>
            </a:r>
            <a:r>
              <a:rPr lang="tr-TR" dirty="0"/>
              <a:t> </a:t>
            </a:r>
            <a:r>
              <a:rPr lang="tr-TR" dirty="0" err="1"/>
              <a:t>Revolution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USA</a:t>
            </a:r>
          </a:p>
        </p:txBody>
      </p:sp>
      <p:sp>
        <p:nvSpPr>
          <p:cNvPr id="3" name="Alt Başlık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F3D3ACFA-2949-066D-DBA5-14E2DE4183F4}"/>
              </a:ext>
            </a:extLst>
          </p:cNvPr>
          <p:cNvSpPr txBox="1">
            <a:spLocks/>
          </p:cNvSpPr>
          <p:nvPr/>
        </p:nvSpPr>
        <p:spPr>
          <a:xfrm>
            <a:off x="1074440" y="5805264"/>
            <a:ext cx="6995120" cy="4606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sz="1000" dirty="0"/>
              <a:t>Source: Ayers, E. L., </a:t>
            </a:r>
            <a:r>
              <a:rPr lang="en-GB" sz="1000" dirty="0" err="1"/>
              <a:t>Schulzinger</a:t>
            </a:r>
            <a:r>
              <a:rPr lang="en-GB" sz="1000" dirty="0"/>
              <a:t>, R. D., de la Teja J.F. &amp; Gray White, D. (2009). </a:t>
            </a:r>
            <a:r>
              <a:rPr lang="en-GB" sz="1000" i="1" dirty="0"/>
              <a:t>American anthem: Modern American history</a:t>
            </a:r>
            <a:r>
              <a:rPr lang="en-GB" sz="1000" dirty="0"/>
              <a:t>. Orlando: Holt, Rinehart and Winston. Educational purposes only.</a:t>
            </a:r>
          </a:p>
        </p:txBody>
      </p:sp>
    </p:spTree>
    <p:extLst>
      <p:ext uri="{BB962C8B-B14F-4D97-AF65-F5344CB8AC3E}">
        <p14:creationId xmlns:p14="http://schemas.microsoft.com/office/powerpoint/2010/main" val="266342959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Communication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>
          <a:xfrm>
            <a:off x="467544" y="1844824"/>
            <a:ext cx="8229600" cy="4525963"/>
          </a:xfrm>
        </p:spPr>
        <p:txBody>
          <a:bodyPr>
            <a:normAutofit fontScale="92500" lnSpcReduction="20000"/>
          </a:bodyPr>
          <a:lstStyle/>
          <a:p>
            <a:r>
              <a:rPr lang="tr-TR" u="sng" dirty="0" err="1"/>
              <a:t>Telegraph</a:t>
            </a:r>
            <a:endParaRPr lang="tr-TR" u="sng" dirty="0"/>
          </a:p>
          <a:p>
            <a:pPr marL="0" indent="0">
              <a:buNone/>
            </a:pPr>
            <a:r>
              <a:rPr lang="tr-TR" dirty="0"/>
              <a:t>- </a:t>
            </a:r>
            <a:r>
              <a:rPr lang="it-IT" dirty="0"/>
              <a:t>1837 Samuel F. B. Morse</a:t>
            </a:r>
            <a:endParaRPr lang="tr-TR" dirty="0"/>
          </a:p>
          <a:p>
            <a:r>
              <a:rPr lang="it-IT" dirty="0"/>
              <a:t> </a:t>
            </a:r>
            <a:r>
              <a:rPr lang="tr-TR" u="sng" dirty="0"/>
              <a:t>Telephone</a:t>
            </a:r>
          </a:p>
          <a:p>
            <a:pPr>
              <a:buFontTx/>
              <a:buChar char="-"/>
            </a:pPr>
            <a:r>
              <a:rPr lang="tr-TR" dirty="0"/>
              <a:t>Alexander </a:t>
            </a:r>
            <a:r>
              <a:rPr lang="tr-TR" dirty="0" err="1"/>
              <a:t>Graham</a:t>
            </a:r>
            <a:r>
              <a:rPr lang="tr-TR" dirty="0"/>
              <a:t> </a:t>
            </a:r>
            <a:r>
              <a:rPr lang="tr-TR" dirty="0" err="1"/>
              <a:t>Bell</a:t>
            </a:r>
            <a:r>
              <a:rPr lang="tr-TR" dirty="0"/>
              <a:t> - in 1876</a:t>
            </a:r>
          </a:p>
          <a:p>
            <a:r>
              <a:rPr lang="tr-TR" u="sng" dirty="0" err="1"/>
              <a:t>Typewriter</a:t>
            </a:r>
            <a:endParaRPr lang="tr-TR" u="sng" dirty="0"/>
          </a:p>
          <a:p>
            <a:pPr>
              <a:buFontTx/>
              <a:buChar char="-"/>
            </a:pPr>
            <a:r>
              <a:rPr lang="tr-TR" dirty="0" err="1"/>
              <a:t>Christopher</a:t>
            </a:r>
            <a:r>
              <a:rPr lang="tr-TR" dirty="0"/>
              <a:t> </a:t>
            </a:r>
            <a:r>
              <a:rPr lang="tr-TR" dirty="0" err="1"/>
              <a:t>Latham</a:t>
            </a:r>
            <a:r>
              <a:rPr lang="tr-TR" dirty="0"/>
              <a:t> </a:t>
            </a:r>
            <a:r>
              <a:rPr lang="tr-TR" dirty="0" err="1"/>
              <a:t>Sholes</a:t>
            </a:r>
            <a:r>
              <a:rPr lang="tr-TR" dirty="0"/>
              <a:t> – in 1867</a:t>
            </a:r>
          </a:p>
          <a:p>
            <a:r>
              <a:rPr lang="en-US" dirty="0"/>
              <a:t>electric power generation, mass communication, sound recording, and motion pictures</a:t>
            </a:r>
            <a:endParaRPr lang="tr-TR" dirty="0"/>
          </a:p>
          <a:p>
            <a:r>
              <a:rPr lang="tr-TR" dirty="0" err="1"/>
              <a:t>Lightbulb</a:t>
            </a:r>
            <a:endParaRPr lang="tr-TR" dirty="0"/>
          </a:p>
          <a:p>
            <a:r>
              <a:rPr lang="tr-TR" dirty="0"/>
              <a:t>Thomas Edison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967087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early</a:t>
            </a:r>
            <a:r>
              <a:rPr lang="tr-TR" dirty="0"/>
              <a:t> </a:t>
            </a:r>
            <a:r>
              <a:rPr lang="tr-TR" dirty="0" err="1"/>
              <a:t>years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20th </a:t>
            </a:r>
            <a:r>
              <a:rPr lang="tr-TR" dirty="0" err="1"/>
              <a:t>century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from</a:t>
            </a:r>
            <a:r>
              <a:rPr lang="tr-TR" dirty="0"/>
              <a:t> 1880 </a:t>
            </a:r>
            <a:r>
              <a:rPr lang="tr-TR" dirty="0" err="1"/>
              <a:t>to</a:t>
            </a:r>
            <a:r>
              <a:rPr lang="tr-TR" dirty="0"/>
              <a:t> 1910 – </a:t>
            </a:r>
            <a:r>
              <a:rPr lang="tr-TR" dirty="0" err="1"/>
              <a:t>millions</a:t>
            </a:r>
            <a:r>
              <a:rPr lang="tr-TR" dirty="0"/>
              <a:t> of </a:t>
            </a:r>
            <a:r>
              <a:rPr lang="tr-TR" dirty="0" err="1"/>
              <a:t>immigrants</a:t>
            </a:r>
            <a:endParaRPr lang="tr-TR" dirty="0"/>
          </a:p>
          <a:p>
            <a:r>
              <a:rPr lang="tr-TR" dirty="0"/>
              <a:t>New York </a:t>
            </a:r>
            <a:r>
              <a:rPr lang="tr-TR" dirty="0" err="1"/>
              <a:t>City's</a:t>
            </a:r>
            <a:r>
              <a:rPr lang="tr-TR" dirty="0"/>
              <a:t> </a:t>
            </a:r>
            <a:r>
              <a:rPr lang="tr-TR" dirty="0" err="1"/>
              <a:t>Mulberry</a:t>
            </a:r>
            <a:r>
              <a:rPr lang="tr-TR" dirty="0"/>
              <a:t> Street</a:t>
            </a:r>
          </a:p>
          <a:p>
            <a:r>
              <a:rPr lang="tr-TR" dirty="0" err="1"/>
              <a:t>people</a:t>
            </a:r>
            <a:r>
              <a:rPr lang="tr-TR" dirty="0"/>
              <a:t> of Roman </a:t>
            </a:r>
            <a:r>
              <a:rPr lang="tr-TR" dirty="0" err="1"/>
              <a:t>Catholic</a:t>
            </a:r>
            <a:r>
              <a:rPr lang="tr-TR" dirty="0"/>
              <a:t>, </a:t>
            </a:r>
            <a:r>
              <a:rPr lang="tr-TR" dirty="0" err="1"/>
              <a:t>Greek</a:t>
            </a:r>
            <a:r>
              <a:rPr lang="tr-TR" dirty="0"/>
              <a:t> </a:t>
            </a:r>
            <a:r>
              <a:rPr lang="tr-TR" dirty="0" err="1"/>
              <a:t>Orthodox</a:t>
            </a:r>
            <a:r>
              <a:rPr lang="tr-TR" dirty="0"/>
              <a:t>, Russian </a:t>
            </a:r>
            <a:r>
              <a:rPr lang="tr-TR" dirty="0" err="1"/>
              <a:t>Orthodox</a:t>
            </a:r>
            <a:r>
              <a:rPr lang="tr-TR" dirty="0"/>
              <a:t>,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Jewish</a:t>
            </a:r>
            <a:r>
              <a:rPr lang="tr-TR" dirty="0"/>
              <a:t> </a:t>
            </a:r>
            <a:r>
              <a:rPr lang="tr-TR" dirty="0" err="1"/>
              <a:t>faiths</a:t>
            </a:r>
            <a:endParaRPr lang="tr-TR" dirty="0"/>
          </a:p>
          <a:p>
            <a:r>
              <a:rPr lang="tr-TR" dirty="0"/>
              <a:t>1 </a:t>
            </a:r>
            <a:r>
              <a:rPr lang="tr-TR" dirty="0" err="1"/>
              <a:t>out</a:t>
            </a:r>
            <a:r>
              <a:rPr lang="tr-TR" dirty="0"/>
              <a:t> of </a:t>
            </a:r>
            <a:r>
              <a:rPr lang="tr-TR" dirty="0" err="1"/>
              <a:t>every</a:t>
            </a:r>
            <a:r>
              <a:rPr lang="tr-TR" dirty="0"/>
              <a:t> 7 </a:t>
            </a:r>
            <a:r>
              <a:rPr lang="tr-TR" dirty="0" err="1"/>
              <a:t>Americans</a:t>
            </a:r>
            <a:r>
              <a:rPr lang="tr-TR" dirty="0"/>
              <a:t> - </a:t>
            </a:r>
            <a:r>
              <a:rPr lang="tr-TR" dirty="0" err="1"/>
              <a:t>foreign-born</a:t>
            </a:r>
            <a:r>
              <a:rPr lang="tr-TR" dirty="0"/>
              <a:t> </a:t>
            </a:r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79477683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nativists</a:t>
            </a:r>
            <a:endParaRPr lang="tr-TR" dirty="0"/>
          </a:p>
          <a:p>
            <a:r>
              <a:rPr lang="tr-TR" dirty="0" err="1"/>
              <a:t>Chinese</a:t>
            </a:r>
            <a:r>
              <a:rPr lang="tr-TR" dirty="0"/>
              <a:t> </a:t>
            </a:r>
            <a:r>
              <a:rPr lang="tr-TR" dirty="0" err="1"/>
              <a:t>Exclusion</a:t>
            </a:r>
            <a:r>
              <a:rPr lang="tr-TR" dirty="0"/>
              <a:t> </a:t>
            </a:r>
            <a:r>
              <a:rPr lang="tr-TR" dirty="0" err="1"/>
              <a:t>Act</a:t>
            </a:r>
            <a:r>
              <a:rPr lang="tr-TR" dirty="0"/>
              <a:t> in 1882</a:t>
            </a:r>
          </a:p>
          <a:p>
            <a:r>
              <a:rPr lang="tr-TR" dirty="0" err="1"/>
              <a:t>seperate</a:t>
            </a:r>
            <a:r>
              <a:rPr lang="tr-TR" dirty="0"/>
              <a:t> </a:t>
            </a:r>
            <a:r>
              <a:rPr lang="tr-TR" dirty="0" err="1"/>
              <a:t>schools</a:t>
            </a:r>
            <a:endParaRPr lang="tr-TR" dirty="0"/>
          </a:p>
          <a:p>
            <a:r>
              <a:rPr lang="tr-TR" dirty="0" err="1"/>
              <a:t>literacy</a:t>
            </a:r>
            <a:r>
              <a:rPr lang="tr-TR" dirty="0"/>
              <a:t> test</a:t>
            </a:r>
          </a:p>
          <a:p>
            <a:r>
              <a:rPr lang="tr-TR" dirty="0" err="1"/>
              <a:t>Americanization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10530445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urban life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wealthy</a:t>
            </a:r>
            <a:r>
              <a:rPr lang="tr-TR" dirty="0"/>
              <a:t> –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Fifth</a:t>
            </a:r>
            <a:r>
              <a:rPr lang="tr-TR" dirty="0"/>
              <a:t> </a:t>
            </a:r>
            <a:r>
              <a:rPr lang="tr-TR" dirty="0" err="1"/>
              <a:t>Avenue</a:t>
            </a:r>
            <a:endParaRPr lang="tr-TR" dirty="0"/>
          </a:p>
          <a:p>
            <a:r>
              <a:rPr lang="tr-TR" dirty="0" err="1"/>
              <a:t>Middle</a:t>
            </a:r>
            <a:r>
              <a:rPr lang="tr-TR" dirty="0"/>
              <a:t> </a:t>
            </a:r>
            <a:r>
              <a:rPr lang="tr-TR" dirty="0" err="1"/>
              <a:t>class</a:t>
            </a:r>
            <a:r>
              <a:rPr lang="tr-TR" dirty="0"/>
              <a:t>  - </a:t>
            </a:r>
            <a:r>
              <a:rPr lang="tr-TR" dirty="0" err="1"/>
              <a:t>accountants</a:t>
            </a:r>
            <a:r>
              <a:rPr lang="tr-TR" dirty="0"/>
              <a:t>, </a:t>
            </a:r>
            <a:r>
              <a:rPr lang="tr-TR" dirty="0" err="1"/>
              <a:t>teachers</a:t>
            </a:r>
            <a:r>
              <a:rPr lang="tr-TR" dirty="0"/>
              <a:t>, </a:t>
            </a:r>
            <a:r>
              <a:rPr lang="tr-TR" dirty="0" err="1"/>
              <a:t>engineers</a:t>
            </a:r>
            <a:r>
              <a:rPr lang="tr-TR" dirty="0"/>
              <a:t>, </a:t>
            </a:r>
            <a:r>
              <a:rPr lang="tr-TR" dirty="0" err="1"/>
              <a:t>lawyers</a:t>
            </a:r>
            <a:r>
              <a:rPr lang="tr-TR" dirty="0"/>
              <a:t>,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doctors</a:t>
            </a:r>
            <a:endParaRPr lang="tr-TR" dirty="0"/>
          </a:p>
          <a:p>
            <a:r>
              <a:rPr lang="tr-TR" dirty="0" err="1"/>
              <a:t>Working</a:t>
            </a:r>
            <a:r>
              <a:rPr lang="tr-TR" dirty="0"/>
              <a:t> </a:t>
            </a:r>
            <a:r>
              <a:rPr lang="tr-TR"/>
              <a:t>class</a:t>
            </a: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6701655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Segregation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tr-TR" dirty="0" err="1"/>
              <a:t>legalized</a:t>
            </a:r>
            <a:r>
              <a:rPr lang="tr-TR" dirty="0"/>
              <a:t> </a:t>
            </a:r>
            <a:r>
              <a:rPr lang="tr-TR" dirty="0" err="1"/>
              <a:t>discrimination</a:t>
            </a:r>
            <a:endParaRPr lang="tr-TR" dirty="0"/>
          </a:p>
          <a:p>
            <a:pPr>
              <a:buFontTx/>
              <a:buChar char="-"/>
            </a:pPr>
            <a:r>
              <a:rPr lang="tr-TR" dirty="0" err="1"/>
              <a:t>poll</a:t>
            </a:r>
            <a:r>
              <a:rPr lang="tr-TR" dirty="0"/>
              <a:t> </a:t>
            </a:r>
            <a:r>
              <a:rPr lang="tr-TR" dirty="0" err="1"/>
              <a:t>tax</a:t>
            </a:r>
            <a:r>
              <a:rPr lang="tr-TR" dirty="0"/>
              <a:t>, </a:t>
            </a:r>
            <a:r>
              <a:rPr lang="tr-TR" dirty="0" err="1"/>
              <a:t>literacy</a:t>
            </a:r>
            <a:r>
              <a:rPr lang="tr-TR" dirty="0"/>
              <a:t> test</a:t>
            </a:r>
          </a:p>
          <a:p>
            <a:pPr marL="0" indent="0">
              <a:buNone/>
            </a:pPr>
            <a:endParaRPr lang="tr-TR" dirty="0"/>
          </a:p>
          <a:p>
            <a:r>
              <a:rPr lang="tr-TR" dirty="0" err="1"/>
              <a:t>Jim</a:t>
            </a:r>
            <a:r>
              <a:rPr lang="tr-TR" dirty="0"/>
              <a:t> </a:t>
            </a:r>
            <a:r>
              <a:rPr lang="tr-TR" dirty="0" err="1"/>
              <a:t>Crow</a:t>
            </a:r>
            <a:r>
              <a:rPr lang="tr-TR" dirty="0"/>
              <a:t> </a:t>
            </a:r>
            <a:r>
              <a:rPr lang="tr-TR" dirty="0" err="1"/>
              <a:t>laws</a:t>
            </a:r>
            <a:endParaRPr lang="tr-TR" dirty="0"/>
          </a:p>
          <a:p>
            <a:r>
              <a:rPr lang="tr-TR" dirty="0" err="1"/>
              <a:t>Plessy</a:t>
            </a:r>
            <a:r>
              <a:rPr lang="tr-TR" dirty="0"/>
              <a:t> v. </a:t>
            </a:r>
            <a:r>
              <a:rPr lang="tr-TR" dirty="0" err="1"/>
              <a:t>Ferguson</a:t>
            </a:r>
            <a:r>
              <a:rPr lang="tr-TR" dirty="0"/>
              <a:t> (1896)</a:t>
            </a:r>
          </a:p>
          <a:p>
            <a:pPr>
              <a:buFontTx/>
              <a:buChar char="-"/>
            </a:pPr>
            <a:r>
              <a:rPr lang="tr-TR" dirty="0"/>
              <a:t>«</a:t>
            </a:r>
            <a:r>
              <a:rPr lang="tr-TR" dirty="0" err="1"/>
              <a:t>seperate</a:t>
            </a:r>
            <a:r>
              <a:rPr lang="tr-TR" dirty="0"/>
              <a:t> but </a:t>
            </a:r>
            <a:r>
              <a:rPr lang="tr-TR" dirty="0" err="1"/>
              <a:t>equal</a:t>
            </a:r>
            <a:r>
              <a:rPr lang="tr-TR" dirty="0"/>
              <a:t>»</a:t>
            </a:r>
          </a:p>
          <a:p>
            <a:pPr marL="0" indent="0">
              <a:buNone/>
            </a:pPr>
            <a:endParaRPr lang="tr-TR" dirty="0"/>
          </a:p>
          <a:p>
            <a:r>
              <a:rPr lang="tr-TR" dirty="0" err="1"/>
              <a:t>Lynching</a:t>
            </a:r>
            <a:endParaRPr lang="tr-TR" dirty="0"/>
          </a:p>
          <a:p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35476748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Progressivism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reform-</a:t>
            </a:r>
            <a:r>
              <a:rPr lang="tr-TR" dirty="0" err="1"/>
              <a:t>minded</a:t>
            </a:r>
            <a:r>
              <a:rPr lang="tr-TR" dirty="0"/>
              <a:t> </a:t>
            </a:r>
            <a:r>
              <a:rPr lang="tr-TR" dirty="0" err="1"/>
              <a:t>writers</a:t>
            </a:r>
            <a:r>
              <a:rPr lang="tr-TR" dirty="0"/>
              <a:t> – «</a:t>
            </a:r>
            <a:r>
              <a:rPr lang="tr-TR" dirty="0" err="1"/>
              <a:t>muckrakers</a:t>
            </a:r>
            <a:r>
              <a:rPr lang="tr-TR" dirty="0"/>
              <a:t>»</a:t>
            </a:r>
          </a:p>
          <a:p>
            <a:r>
              <a:rPr lang="tr-TR" dirty="0" err="1"/>
              <a:t>Ida</a:t>
            </a:r>
            <a:r>
              <a:rPr lang="tr-TR" dirty="0"/>
              <a:t> </a:t>
            </a:r>
            <a:r>
              <a:rPr lang="tr-TR" dirty="0" err="1"/>
              <a:t>Tarbell</a:t>
            </a:r>
            <a:r>
              <a:rPr lang="tr-TR" dirty="0"/>
              <a:t> - </a:t>
            </a:r>
            <a:r>
              <a:rPr lang="tr-TR" dirty="0" err="1"/>
              <a:t>McClure's</a:t>
            </a:r>
            <a:r>
              <a:rPr lang="tr-TR" dirty="0"/>
              <a:t> Magazine</a:t>
            </a:r>
          </a:p>
          <a:p>
            <a:r>
              <a:rPr lang="tr-TR" dirty="0"/>
              <a:t>Lincoln </a:t>
            </a:r>
            <a:r>
              <a:rPr lang="tr-TR" dirty="0" err="1"/>
              <a:t>Steffens</a:t>
            </a:r>
            <a:r>
              <a:rPr lang="tr-TR" dirty="0"/>
              <a:t> -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Shame</a:t>
            </a:r>
            <a:r>
              <a:rPr lang="tr-TR" dirty="0"/>
              <a:t>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Cities</a:t>
            </a:r>
            <a:r>
              <a:rPr lang="tr-TR" dirty="0"/>
              <a:t> </a:t>
            </a:r>
          </a:p>
          <a:p>
            <a:r>
              <a:rPr lang="tr-TR" dirty="0"/>
              <a:t>Frank </a:t>
            </a:r>
            <a:r>
              <a:rPr lang="tr-TR" dirty="0" err="1"/>
              <a:t>Norris</a:t>
            </a:r>
            <a:r>
              <a:rPr lang="tr-TR" dirty="0"/>
              <a:t> - </a:t>
            </a:r>
            <a:r>
              <a:rPr lang="en-US" dirty="0"/>
              <a:t>The Octopus: A Story of California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37314774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Women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Higher</a:t>
            </a:r>
            <a:r>
              <a:rPr lang="tr-TR" dirty="0"/>
              <a:t> </a:t>
            </a:r>
            <a:r>
              <a:rPr lang="tr-TR" dirty="0" err="1"/>
              <a:t>education</a:t>
            </a:r>
            <a:endParaRPr lang="tr-TR" dirty="0"/>
          </a:p>
          <a:p>
            <a:pPr>
              <a:buFontTx/>
              <a:buChar char="-"/>
            </a:pPr>
            <a:r>
              <a:rPr lang="tr-TR" dirty="0" err="1"/>
              <a:t>Oberlin</a:t>
            </a:r>
            <a:r>
              <a:rPr lang="tr-TR" dirty="0"/>
              <a:t> </a:t>
            </a:r>
            <a:r>
              <a:rPr lang="tr-TR" dirty="0" err="1"/>
              <a:t>College</a:t>
            </a:r>
            <a:r>
              <a:rPr lang="tr-TR" dirty="0"/>
              <a:t> in Ohio</a:t>
            </a:r>
          </a:p>
          <a:p>
            <a:pPr>
              <a:buFontTx/>
              <a:buChar char="-"/>
            </a:pPr>
            <a:r>
              <a:rPr lang="tr-TR" dirty="0"/>
              <a:t>1870 - </a:t>
            </a:r>
            <a:r>
              <a:rPr lang="tr-TR" dirty="0" err="1"/>
              <a:t>about</a:t>
            </a:r>
            <a:r>
              <a:rPr lang="tr-TR" dirty="0"/>
              <a:t> 20 </a:t>
            </a:r>
            <a:r>
              <a:rPr lang="tr-TR" dirty="0" err="1"/>
              <a:t>percent</a:t>
            </a:r>
            <a:r>
              <a:rPr lang="tr-TR" dirty="0"/>
              <a:t> of </a:t>
            </a:r>
            <a:r>
              <a:rPr lang="tr-TR" dirty="0" err="1"/>
              <a:t>all</a:t>
            </a:r>
            <a:r>
              <a:rPr lang="tr-TR" dirty="0"/>
              <a:t> </a:t>
            </a:r>
            <a:r>
              <a:rPr lang="tr-TR" dirty="0" err="1"/>
              <a:t>college</a:t>
            </a:r>
            <a:r>
              <a:rPr lang="tr-TR" dirty="0"/>
              <a:t> </a:t>
            </a:r>
            <a:r>
              <a:rPr lang="tr-TR" dirty="0" err="1"/>
              <a:t>students</a:t>
            </a:r>
            <a:r>
              <a:rPr lang="tr-TR" dirty="0"/>
              <a:t> </a:t>
            </a:r>
            <a:r>
              <a:rPr lang="tr-TR" dirty="0" err="1"/>
              <a:t>were</a:t>
            </a:r>
            <a:r>
              <a:rPr lang="tr-TR" dirty="0"/>
              <a:t> </a:t>
            </a:r>
            <a:r>
              <a:rPr lang="tr-TR" dirty="0" err="1"/>
              <a:t>women</a:t>
            </a:r>
            <a:endParaRPr lang="tr-TR" dirty="0"/>
          </a:p>
          <a:p>
            <a:pPr>
              <a:buFontTx/>
              <a:buChar char="-"/>
            </a:pPr>
            <a:r>
              <a:rPr lang="tr-TR" dirty="0"/>
              <a:t>1900 – </a:t>
            </a:r>
            <a:r>
              <a:rPr lang="tr-TR" dirty="0" err="1"/>
              <a:t>one</a:t>
            </a:r>
            <a:r>
              <a:rPr lang="tr-TR" dirty="0"/>
              <a:t> </a:t>
            </a:r>
            <a:r>
              <a:rPr lang="tr-TR" dirty="0" err="1"/>
              <a:t>third</a:t>
            </a:r>
            <a:endParaRPr lang="tr-TR" dirty="0"/>
          </a:p>
          <a:p>
            <a:pPr>
              <a:buFontTx/>
              <a:buChar char="-"/>
            </a:pPr>
            <a:endParaRPr lang="tr-TR" dirty="0"/>
          </a:p>
          <a:p>
            <a:r>
              <a:rPr lang="tr-TR" dirty="0" err="1"/>
              <a:t>jobs</a:t>
            </a:r>
            <a:r>
              <a:rPr lang="tr-TR" dirty="0"/>
              <a:t>?</a:t>
            </a:r>
          </a:p>
        </p:txBody>
      </p:sp>
    </p:spTree>
    <p:extLst>
      <p:ext uri="{BB962C8B-B14F-4D97-AF65-F5344CB8AC3E}">
        <p14:creationId xmlns:p14="http://schemas.microsoft.com/office/powerpoint/2010/main" val="279290652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Civil</a:t>
            </a:r>
            <a:r>
              <a:rPr lang="tr-TR" dirty="0"/>
              <a:t> </a:t>
            </a:r>
            <a:r>
              <a:rPr lang="tr-TR" dirty="0" err="1"/>
              <a:t>rights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African</a:t>
            </a:r>
            <a:r>
              <a:rPr lang="tr-TR" dirty="0"/>
              <a:t> </a:t>
            </a:r>
            <a:r>
              <a:rPr lang="tr-TR" dirty="0" err="1"/>
              <a:t>American</a:t>
            </a:r>
            <a:r>
              <a:rPr lang="tr-TR" dirty="0"/>
              <a:t> </a:t>
            </a:r>
            <a:r>
              <a:rPr lang="tr-TR" dirty="0" err="1"/>
              <a:t>women</a:t>
            </a:r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National</a:t>
            </a:r>
            <a:r>
              <a:rPr lang="tr-TR" dirty="0"/>
              <a:t> </a:t>
            </a:r>
            <a:r>
              <a:rPr lang="tr-TR" dirty="0" err="1"/>
              <a:t>Association</a:t>
            </a:r>
            <a:r>
              <a:rPr lang="tr-TR" dirty="0"/>
              <a:t> of </a:t>
            </a:r>
            <a:r>
              <a:rPr lang="tr-TR" dirty="0" err="1"/>
              <a:t>Colored</a:t>
            </a:r>
            <a:r>
              <a:rPr lang="tr-TR" dirty="0"/>
              <a:t> </a:t>
            </a:r>
            <a:r>
              <a:rPr lang="tr-TR" dirty="0" err="1"/>
              <a:t>Women</a:t>
            </a:r>
            <a:r>
              <a:rPr lang="tr-TR" dirty="0"/>
              <a:t> (NACW) </a:t>
            </a:r>
          </a:p>
          <a:p>
            <a:r>
              <a:rPr lang="tr-TR" dirty="0" err="1"/>
              <a:t>campaign</a:t>
            </a:r>
            <a:r>
              <a:rPr lang="tr-TR" dirty="0"/>
              <a:t> </a:t>
            </a:r>
            <a:r>
              <a:rPr lang="tr-TR" dirty="0" err="1"/>
              <a:t>against</a:t>
            </a:r>
            <a:r>
              <a:rPr lang="tr-TR" dirty="0"/>
              <a:t> </a:t>
            </a:r>
            <a:r>
              <a:rPr lang="tr-TR" dirty="0" err="1"/>
              <a:t>poverty</a:t>
            </a:r>
            <a:r>
              <a:rPr lang="tr-TR" dirty="0"/>
              <a:t>, </a:t>
            </a:r>
            <a:r>
              <a:rPr lang="tr-TR" dirty="0" err="1"/>
              <a:t>segretation</a:t>
            </a:r>
            <a:r>
              <a:rPr lang="tr-TR" dirty="0"/>
              <a:t>, </a:t>
            </a:r>
            <a:r>
              <a:rPr lang="tr-TR" dirty="0" err="1"/>
              <a:t>lynching</a:t>
            </a:r>
            <a:r>
              <a:rPr lang="tr-TR" dirty="0"/>
              <a:t>, </a:t>
            </a:r>
            <a:r>
              <a:rPr lang="tr-TR" dirty="0" err="1"/>
              <a:t>Jim</a:t>
            </a:r>
            <a:r>
              <a:rPr lang="tr-TR" dirty="0"/>
              <a:t> </a:t>
            </a:r>
            <a:r>
              <a:rPr lang="tr-TR" dirty="0" err="1"/>
              <a:t>Crow</a:t>
            </a:r>
            <a:r>
              <a:rPr lang="tr-TR" dirty="0"/>
              <a:t> </a:t>
            </a:r>
            <a:r>
              <a:rPr lang="tr-TR" dirty="0" err="1"/>
              <a:t>laws</a:t>
            </a:r>
            <a:endParaRPr lang="tr-TR" dirty="0"/>
          </a:p>
          <a:p>
            <a:r>
              <a:rPr lang="tr-TR" dirty="0" err="1"/>
              <a:t>women’s</a:t>
            </a:r>
            <a:r>
              <a:rPr lang="tr-TR" dirty="0"/>
              <a:t> </a:t>
            </a:r>
            <a:r>
              <a:rPr lang="tr-TR" dirty="0" err="1"/>
              <a:t>suffrage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74063525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fifteenth</a:t>
            </a:r>
            <a:r>
              <a:rPr lang="tr-TR" dirty="0"/>
              <a:t> </a:t>
            </a:r>
            <a:r>
              <a:rPr lang="tr-TR" dirty="0" err="1"/>
              <a:t>amendment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   - </a:t>
            </a:r>
            <a:r>
              <a:rPr lang="tr-TR" dirty="0" err="1"/>
              <a:t>African</a:t>
            </a:r>
            <a:r>
              <a:rPr lang="tr-TR" dirty="0"/>
              <a:t> </a:t>
            </a:r>
            <a:r>
              <a:rPr lang="tr-TR" dirty="0" err="1"/>
              <a:t>American</a:t>
            </a:r>
            <a:r>
              <a:rPr lang="tr-TR" dirty="0"/>
              <a:t> men</a:t>
            </a:r>
          </a:p>
          <a:p>
            <a:pPr marL="0" indent="0">
              <a:buNone/>
            </a:pPr>
            <a:endParaRPr lang="tr-TR" dirty="0"/>
          </a:p>
          <a:p>
            <a:r>
              <a:rPr lang="en-US" dirty="0"/>
              <a:t>National Woman Suffrage Association</a:t>
            </a:r>
            <a:r>
              <a:rPr lang="tr-TR" dirty="0"/>
              <a:t> (NWSA)</a:t>
            </a:r>
            <a:r>
              <a:rPr lang="en-US" dirty="0"/>
              <a:t> </a:t>
            </a:r>
            <a:endParaRPr lang="tr-TR" dirty="0"/>
          </a:p>
          <a:p>
            <a:pPr marL="0" indent="0">
              <a:buNone/>
            </a:pPr>
            <a:r>
              <a:rPr lang="tr-TR" dirty="0"/>
              <a:t>    - </a:t>
            </a:r>
            <a:r>
              <a:rPr lang="en-US" dirty="0"/>
              <a:t>Elizabeth Cady </a:t>
            </a:r>
            <a:r>
              <a:rPr lang="tr-TR" dirty="0"/>
              <a:t>S</a:t>
            </a:r>
            <a:r>
              <a:rPr lang="en-US" dirty="0" err="1"/>
              <a:t>tanton</a:t>
            </a:r>
            <a:r>
              <a:rPr lang="en-US" dirty="0"/>
              <a:t> and Susan B. Anthony</a:t>
            </a:r>
            <a:endParaRPr lang="tr-TR" dirty="0"/>
          </a:p>
          <a:p>
            <a:pPr marL="0" indent="0">
              <a:buNone/>
            </a:pPr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American</a:t>
            </a:r>
            <a:r>
              <a:rPr lang="tr-TR" dirty="0"/>
              <a:t> </a:t>
            </a:r>
            <a:r>
              <a:rPr lang="tr-TR" dirty="0" err="1"/>
              <a:t>Woman</a:t>
            </a:r>
            <a:r>
              <a:rPr lang="tr-TR" dirty="0"/>
              <a:t> </a:t>
            </a:r>
            <a:r>
              <a:rPr lang="tr-TR" dirty="0" err="1"/>
              <a:t>Suffrage</a:t>
            </a:r>
            <a:r>
              <a:rPr lang="tr-TR" dirty="0"/>
              <a:t> </a:t>
            </a:r>
            <a:r>
              <a:rPr lang="tr-TR" dirty="0" err="1"/>
              <a:t>Association</a:t>
            </a:r>
            <a:r>
              <a:rPr lang="tr-TR" dirty="0"/>
              <a:t> (AWSA)</a:t>
            </a:r>
          </a:p>
          <a:p>
            <a:pPr marL="0" indent="0">
              <a:buNone/>
            </a:pPr>
            <a:r>
              <a:rPr lang="tr-TR" dirty="0"/>
              <a:t>    - </a:t>
            </a:r>
            <a:r>
              <a:rPr lang="tr-TR" dirty="0" err="1"/>
              <a:t>state</a:t>
            </a:r>
            <a:r>
              <a:rPr lang="tr-TR" dirty="0"/>
              <a:t> </a:t>
            </a:r>
            <a:r>
              <a:rPr lang="tr-TR" dirty="0" err="1"/>
              <a:t>by</a:t>
            </a:r>
            <a:r>
              <a:rPr lang="tr-TR" dirty="0"/>
              <a:t> </a:t>
            </a:r>
            <a:r>
              <a:rPr lang="tr-TR" dirty="0" err="1"/>
              <a:t>state</a:t>
            </a:r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1184759894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1869 – Wyoming </a:t>
            </a:r>
            <a:r>
              <a:rPr lang="tr-TR" dirty="0" err="1"/>
              <a:t>Territory</a:t>
            </a:r>
            <a:endParaRPr lang="tr-TR" dirty="0"/>
          </a:p>
          <a:p>
            <a:r>
              <a:rPr lang="tr-TR" dirty="0"/>
              <a:t>1870 – </a:t>
            </a:r>
            <a:r>
              <a:rPr lang="tr-TR" dirty="0" err="1"/>
              <a:t>Utah</a:t>
            </a:r>
            <a:endParaRPr lang="tr-TR" dirty="0"/>
          </a:p>
          <a:p>
            <a:r>
              <a:rPr lang="tr-TR" dirty="0"/>
              <a:t>12 </a:t>
            </a:r>
            <a:r>
              <a:rPr lang="tr-TR" dirty="0" err="1"/>
              <a:t>states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5497972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Indian</a:t>
            </a:r>
            <a:r>
              <a:rPr lang="tr-TR" dirty="0"/>
              <a:t> </a:t>
            </a:r>
            <a:r>
              <a:rPr lang="tr-TR" dirty="0" err="1"/>
              <a:t>Wars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tr-TR" dirty="0" err="1"/>
              <a:t>Sand</a:t>
            </a:r>
            <a:r>
              <a:rPr lang="tr-TR" dirty="0"/>
              <a:t> </a:t>
            </a:r>
            <a:r>
              <a:rPr lang="tr-TR" dirty="0" err="1"/>
              <a:t>Creek</a:t>
            </a:r>
            <a:r>
              <a:rPr lang="tr-TR" dirty="0"/>
              <a:t> </a:t>
            </a:r>
            <a:r>
              <a:rPr lang="tr-TR" dirty="0" err="1"/>
              <a:t>Massacre</a:t>
            </a:r>
            <a:r>
              <a:rPr lang="tr-TR" dirty="0"/>
              <a:t> (1864) </a:t>
            </a:r>
          </a:p>
          <a:p>
            <a:r>
              <a:rPr lang="tr-TR" dirty="0"/>
              <a:t>Battle of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Little</a:t>
            </a:r>
            <a:r>
              <a:rPr lang="tr-TR" dirty="0"/>
              <a:t> </a:t>
            </a:r>
            <a:r>
              <a:rPr lang="tr-TR" dirty="0" err="1"/>
              <a:t>Bighorn</a:t>
            </a:r>
            <a:r>
              <a:rPr lang="tr-TR" dirty="0"/>
              <a:t> (1876)</a:t>
            </a:r>
          </a:p>
          <a:p>
            <a:pPr lvl="0"/>
            <a:r>
              <a:rPr lang="tr-TR" dirty="0" err="1"/>
              <a:t>Wounded</a:t>
            </a:r>
            <a:r>
              <a:rPr lang="tr-TR" dirty="0"/>
              <a:t> </a:t>
            </a:r>
            <a:r>
              <a:rPr lang="tr-TR" dirty="0" err="1"/>
              <a:t>Knee</a:t>
            </a:r>
            <a:r>
              <a:rPr lang="tr-TR" dirty="0"/>
              <a:t> </a:t>
            </a:r>
            <a:r>
              <a:rPr lang="tr-TR" dirty="0" err="1"/>
              <a:t>Massacre</a:t>
            </a:r>
            <a:r>
              <a:rPr lang="tr-TR" dirty="0"/>
              <a:t> (1890) </a:t>
            </a:r>
          </a:p>
          <a:p>
            <a:pPr marL="0" indent="0">
              <a:buNone/>
            </a:pPr>
            <a:r>
              <a:rPr lang="tr-TR" dirty="0"/>
              <a:t>  </a:t>
            </a:r>
          </a:p>
        </p:txBody>
      </p:sp>
    </p:spTree>
    <p:extLst>
      <p:ext uri="{BB962C8B-B14F-4D97-AF65-F5344CB8AC3E}">
        <p14:creationId xmlns:p14="http://schemas.microsoft.com/office/powerpoint/2010/main" val="2021604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/>
              <a:t>Anti-</a:t>
            </a:r>
            <a:r>
              <a:rPr lang="tr-TR" dirty="0" err="1"/>
              <a:t>suffrage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women's</a:t>
            </a:r>
            <a:r>
              <a:rPr lang="tr-TR" dirty="0"/>
              <a:t> </a:t>
            </a:r>
            <a:r>
              <a:rPr lang="tr-TR" dirty="0" err="1"/>
              <a:t>duties</a:t>
            </a:r>
            <a:r>
              <a:rPr lang="tr-TR" dirty="0"/>
              <a:t> at </a:t>
            </a:r>
            <a:r>
              <a:rPr lang="tr-TR" dirty="0" err="1"/>
              <a:t>home</a:t>
            </a:r>
            <a:r>
              <a:rPr lang="tr-TR" dirty="0"/>
              <a:t> </a:t>
            </a:r>
          </a:p>
          <a:p>
            <a:r>
              <a:rPr lang="tr-TR" dirty="0" err="1"/>
              <a:t>education</a:t>
            </a:r>
            <a:r>
              <a:rPr lang="tr-TR" dirty="0"/>
              <a:t> </a:t>
            </a:r>
            <a:r>
              <a:rPr lang="tr-TR" dirty="0" err="1"/>
              <a:t>or</a:t>
            </a:r>
            <a:r>
              <a:rPr lang="tr-TR" dirty="0"/>
              <a:t> </a:t>
            </a:r>
            <a:r>
              <a:rPr lang="tr-TR" dirty="0" err="1"/>
              <a:t>experience</a:t>
            </a:r>
            <a:r>
              <a:rPr lang="tr-TR" dirty="0"/>
              <a:t> </a:t>
            </a:r>
          </a:p>
          <a:p>
            <a:r>
              <a:rPr lang="en-US" dirty="0"/>
              <a:t>did not want to vote</a:t>
            </a:r>
            <a:endParaRPr lang="tr-TR" dirty="0"/>
          </a:p>
          <a:p>
            <a:r>
              <a:rPr lang="tr-TR" dirty="0" err="1"/>
              <a:t>churches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2775799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1890 -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National</a:t>
            </a:r>
            <a:r>
              <a:rPr lang="tr-TR" dirty="0"/>
              <a:t> </a:t>
            </a:r>
            <a:r>
              <a:rPr lang="tr-TR" dirty="0" err="1"/>
              <a:t>Woman</a:t>
            </a:r>
            <a:r>
              <a:rPr lang="tr-TR" dirty="0"/>
              <a:t> </a:t>
            </a:r>
            <a:r>
              <a:rPr lang="tr-TR" dirty="0" err="1"/>
              <a:t>Suffrage</a:t>
            </a:r>
            <a:r>
              <a:rPr lang="tr-TR" dirty="0"/>
              <a:t> </a:t>
            </a:r>
            <a:r>
              <a:rPr lang="tr-TR" dirty="0" err="1"/>
              <a:t>Association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American</a:t>
            </a:r>
            <a:r>
              <a:rPr lang="tr-TR" dirty="0"/>
              <a:t> </a:t>
            </a:r>
            <a:r>
              <a:rPr lang="tr-TR" dirty="0" err="1"/>
              <a:t>Woman</a:t>
            </a:r>
            <a:r>
              <a:rPr lang="tr-TR" dirty="0"/>
              <a:t> </a:t>
            </a:r>
            <a:r>
              <a:rPr lang="tr-TR" dirty="0" err="1"/>
              <a:t>Suffrage</a:t>
            </a:r>
            <a:r>
              <a:rPr lang="tr-TR" dirty="0"/>
              <a:t> </a:t>
            </a:r>
            <a:r>
              <a:rPr lang="tr-TR" dirty="0" err="1"/>
              <a:t>Association</a:t>
            </a:r>
            <a:r>
              <a:rPr lang="tr-TR" dirty="0"/>
              <a:t> </a:t>
            </a:r>
            <a:r>
              <a:rPr lang="tr-TR" dirty="0" err="1"/>
              <a:t>merged</a:t>
            </a:r>
            <a:endParaRPr lang="tr-TR" dirty="0"/>
          </a:p>
          <a:p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National</a:t>
            </a:r>
            <a:r>
              <a:rPr lang="tr-TR" dirty="0"/>
              <a:t> </a:t>
            </a:r>
            <a:r>
              <a:rPr lang="tr-TR" dirty="0" err="1"/>
              <a:t>American</a:t>
            </a:r>
            <a:r>
              <a:rPr lang="tr-TR" dirty="0"/>
              <a:t> </a:t>
            </a:r>
            <a:r>
              <a:rPr lang="tr-TR" dirty="0" err="1"/>
              <a:t>Woman</a:t>
            </a:r>
            <a:r>
              <a:rPr lang="tr-TR" dirty="0"/>
              <a:t> </a:t>
            </a:r>
            <a:r>
              <a:rPr lang="tr-TR" dirty="0" err="1"/>
              <a:t>Suffrage</a:t>
            </a:r>
            <a:r>
              <a:rPr lang="tr-TR" dirty="0"/>
              <a:t> </a:t>
            </a:r>
            <a:r>
              <a:rPr lang="tr-TR" dirty="0" err="1"/>
              <a:t>Association</a:t>
            </a:r>
            <a:r>
              <a:rPr lang="tr-TR" dirty="0"/>
              <a:t> (NAWSA) </a:t>
            </a:r>
          </a:p>
        </p:txBody>
      </p:sp>
    </p:spTree>
    <p:extLst>
      <p:ext uri="{BB962C8B-B14F-4D97-AF65-F5344CB8AC3E}">
        <p14:creationId xmlns:p14="http://schemas.microsoft.com/office/powerpoint/2010/main" val="33644766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Apache</a:t>
            </a:r>
            <a:r>
              <a:rPr lang="tr-TR" dirty="0"/>
              <a:t> </a:t>
            </a:r>
            <a:r>
              <a:rPr lang="tr-TR" dirty="0" err="1"/>
              <a:t>leader</a:t>
            </a:r>
            <a:r>
              <a:rPr lang="tr-TR" dirty="0"/>
              <a:t> Geronimo</a:t>
            </a:r>
          </a:p>
          <a:p>
            <a:r>
              <a:rPr lang="tr-TR" dirty="0" err="1"/>
              <a:t>Reservation</a:t>
            </a:r>
            <a:endParaRPr lang="tr-TR" dirty="0"/>
          </a:p>
          <a:p>
            <a:r>
              <a:rPr lang="en-US" dirty="0"/>
              <a:t>The Bureau of Indian Affairs</a:t>
            </a:r>
            <a:endParaRPr lang="tr-TR" dirty="0"/>
          </a:p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Dawes</a:t>
            </a:r>
            <a:r>
              <a:rPr lang="tr-TR" dirty="0"/>
              <a:t> </a:t>
            </a:r>
            <a:r>
              <a:rPr lang="tr-TR" dirty="0" err="1"/>
              <a:t>Act</a:t>
            </a:r>
            <a:r>
              <a:rPr lang="tr-TR" dirty="0"/>
              <a:t> (1887) </a:t>
            </a:r>
          </a:p>
        </p:txBody>
      </p:sp>
    </p:spTree>
    <p:extLst>
      <p:ext uri="{BB962C8B-B14F-4D97-AF65-F5344CB8AC3E}">
        <p14:creationId xmlns:p14="http://schemas.microsoft.com/office/powerpoint/2010/main" val="396656971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Mining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ranching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/>
              <a:t>Silver in Nevada</a:t>
            </a:r>
          </a:p>
          <a:p>
            <a:r>
              <a:rPr lang="tr-TR" dirty="0"/>
              <a:t>$500 </a:t>
            </a:r>
            <a:r>
              <a:rPr lang="tr-TR" dirty="0" err="1"/>
              <a:t>million</a:t>
            </a:r>
            <a:r>
              <a:rPr lang="tr-TR" dirty="0"/>
              <a:t> </a:t>
            </a:r>
            <a:r>
              <a:rPr lang="tr-TR" dirty="0" err="1"/>
              <a:t>worth</a:t>
            </a:r>
            <a:r>
              <a:rPr lang="tr-TR" dirty="0"/>
              <a:t> of </a:t>
            </a:r>
            <a:r>
              <a:rPr lang="tr-TR" dirty="0" err="1"/>
              <a:t>silver</a:t>
            </a:r>
            <a:r>
              <a:rPr lang="tr-TR" dirty="0"/>
              <a:t> in 20 </a:t>
            </a:r>
            <a:r>
              <a:rPr lang="tr-TR" dirty="0" err="1"/>
              <a:t>years</a:t>
            </a:r>
            <a:endParaRPr lang="tr-TR" dirty="0"/>
          </a:p>
          <a:p>
            <a:r>
              <a:rPr lang="tr-TR" dirty="0"/>
              <a:t>Denver, Colorado</a:t>
            </a:r>
          </a:p>
          <a:p>
            <a:r>
              <a:rPr lang="tr-TR" dirty="0" err="1"/>
              <a:t>ranching</a:t>
            </a:r>
            <a:endParaRPr lang="tr-TR" dirty="0"/>
          </a:p>
          <a:p>
            <a:r>
              <a:rPr lang="tr-TR" dirty="0" err="1"/>
              <a:t>cowboys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965832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Second </a:t>
            </a:r>
            <a:r>
              <a:rPr lang="tr-TR" dirty="0" err="1"/>
              <a:t>Industrial</a:t>
            </a:r>
            <a:r>
              <a:rPr lang="tr-TR" dirty="0"/>
              <a:t> </a:t>
            </a:r>
            <a:r>
              <a:rPr lang="tr-TR" dirty="0" err="1"/>
              <a:t>Revolution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boom</a:t>
            </a:r>
            <a:r>
              <a:rPr lang="tr-TR" dirty="0"/>
              <a:t> in </a:t>
            </a:r>
            <a:r>
              <a:rPr lang="tr-TR" dirty="0" err="1"/>
              <a:t>the</a:t>
            </a:r>
            <a:r>
              <a:rPr lang="tr-TR" dirty="0"/>
              <a:t> </a:t>
            </a:r>
            <a:r>
              <a:rPr lang="tr-TR" dirty="0" err="1"/>
              <a:t>oil</a:t>
            </a:r>
            <a:r>
              <a:rPr lang="tr-TR" dirty="0"/>
              <a:t> </a:t>
            </a:r>
            <a:r>
              <a:rPr lang="tr-TR" dirty="0" err="1"/>
              <a:t>industry</a:t>
            </a:r>
            <a:r>
              <a:rPr lang="tr-TR" dirty="0"/>
              <a:t> </a:t>
            </a:r>
          </a:p>
          <a:p>
            <a:r>
              <a:rPr lang="tr-TR" dirty="0" err="1"/>
              <a:t>new</a:t>
            </a:r>
            <a:r>
              <a:rPr lang="tr-TR" dirty="0"/>
              <a:t> </a:t>
            </a:r>
            <a:r>
              <a:rPr lang="tr-TR" dirty="0" err="1"/>
              <a:t>technology</a:t>
            </a:r>
            <a:r>
              <a:rPr lang="tr-TR" dirty="0"/>
              <a:t> </a:t>
            </a:r>
          </a:p>
          <a:p>
            <a:r>
              <a:rPr lang="en-US" dirty="0"/>
              <a:t>the Bessemer </a:t>
            </a:r>
            <a:r>
              <a:rPr lang="tr-TR" dirty="0" err="1"/>
              <a:t>method</a:t>
            </a:r>
            <a:r>
              <a:rPr lang="tr-TR" dirty="0"/>
              <a:t> in </a:t>
            </a:r>
            <a:r>
              <a:rPr lang="tr-TR" dirty="0" err="1"/>
              <a:t>the</a:t>
            </a:r>
            <a:r>
              <a:rPr lang="tr-TR" dirty="0"/>
              <a:t> 1850s – </a:t>
            </a:r>
            <a:r>
              <a:rPr lang="tr-TR" dirty="0" err="1"/>
              <a:t>faster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cheaper</a:t>
            </a:r>
            <a:r>
              <a:rPr lang="tr-TR" dirty="0"/>
              <a:t> </a:t>
            </a:r>
            <a:r>
              <a:rPr lang="tr-TR" dirty="0" err="1"/>
              <a:t>production</a:t>
            </a:r>
            <a:r>
              <a:rPr lang="tr-TR" dirty="0"/>
              <a:t> of </a:t>
            </a:r>
            <a:r>
              <a:rPr lang="tr-TR" dirty="0" err="1"/>
              <a:t>steel</a:t>
            </a:r>
            <a:endParaRPr lang="tr-TR" dirty="0"/>
          </a:p>
          <a:p>
            <a:r>
              <a:rPr lang="tr-TR" dirty="0" err="1"/>
              <a:t>new</a:t>
            </a:r>
            <a:r>
              <a:rPr lang="tr-TR" dirty="0"/>
              <a:t> </a:t>
            </a:r>
            <a:r>
              <a:rPr lang="tr-TR" dirty="0" err="1"/>
              <a:t>railroads</a:t>
            </a:r>
            <a:r>
              <a:rPr lang="tr-TR" dirty="0"/>
              <a:t> – </a:t>
            </a:r>
            <a:r>
              <a:rPr lang="tr-TR" dirty="0" err="1"/>
              <a:t>new</a:t>
            </a:r>
            <a:r>
              <a:rPr lang="tr-TR" dirty="0"/>
              <a:t> </a:t>
            </a:r>
            <a:r>
              <a:rPr lang="tr-TR" dirty="0" err="1"/>
              <a:t>towns</a:t>
            </a:r>
            <a:endParaRPr lang="tr-TR" dirty="0"/>
          </a:p>
          <a:p>
            <a:r>
              <a:rPr lang="tr-TR" dirty="0" err="1"/>
              <a:t>adoption</a:t>
            </a:r>
            <a:r>
              <a:rPr lang="tr-TR" dirty="0"/>
              <a:t> of </a:t>
            </a:r>
            <a:r>
              <a:rPr lang="tr-TR" dirty="0" err="1"/>
              <a:t>standard</a:t>
            </a:r>
            <a:r>
              <a:rPr lang="tr-TR" dirty="0"/>
              <a:t> time in 1918</a:t>
            </a:r>
          </a:p>
        </p:txBody>
      </p:sp>
    </p:spTree>
    <p:extLst>
      <p:ext uri="{BB962C8B-B14F-4D97-AF65-F5344CB8AC3E}">
        <p14:creationId xmlns:p14="http://schemas.microsoft.com/office/powerpoint/2010/main" val="27580228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laissez-faire</a:t>
            </a:r>
            <a:r>
              <a:rPr lang="tr-TR" dirty="0"/>
              <a:t> </a:t>
            </a:r>
          </a:p>
          <a:p>
            <a:r>
              <a:rPr lang="tr-TR" dirty="0" err="1"/>
              <a:t>Social</a:t>
            </a:r>
            <a:r>
              <a:rPr lang="tr-TR" dirty="0"/>
              <a:t> </a:t>
            </a:r>
            <a:r>
              <a:rPr lang="tr-TR" dirty="0" err="1"/>
              <a:t>Darwinism</a:t>
            </a:r>
            <a:endParaRPr lang="tr-TR" dirty="0"/>
          </a:p>
          <a:p>
            <a:r>
              <a:rPr lang="tr-TR" dirty="0"/>
              <a:t>Corporation: </a:t>
            </a:r>
            <a:r>
              <a:rPr lang="en-US" dirty="0"/>
              <a:t>a legal entity that is separate and distinct from its owners. 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605532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Workforce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European</a:t>
            </a:r>
            <a:r>
              <a:rPr lang="tr-TR" dirty="0"/>
              <a:t> </a:t>
            </a:r>
            <a:r>
              <a:rPr lang="tr-TR" dirty="0" err="1"/>
              <a:t>immigrants</a:t>
            </a:r>
            <a:endParaRPr lang="tr-TR" dirty="0"/>
          </a:p>
          <a:p>
            <a:r>
              <a:rPr lang="tr-TR" dirty="0" err="1"/>
              <a:t>children</a:t>
            </a:r>
            <a:endParaRPr lang="tr-TR" dirty="0"/>
          </a:p>
          <a:p>
            <a:r>
              <a:rPr lang="tr-TR" dirty="0" err="1"/>
              <a:t>long</a:t>
            </a:r>
            <a:r>
              <a:rPr lang="tr-TR" dirty="0"/>
              <a:t> </a:t>
            </a:r>
            <a:r>
              <a:rPr lang="tr-TR" dirty="0" err="1"/>
              <a:t>working</a:t>
            </a:r>
            <a:r>
              <a:rPr lang="tr-TR" dirty="0"/>
              <a:t> </a:t>
            </a:r>
            <a:r>
              <a:rPr lang="tr-TR" dirty="0" err="1"/>
              <a:t>hours</a:t>
            </a:r>
            <a:endParaRPr lang="tr-TR" dirty="0"/>
          </a:p>
          <a:p>
            <a:r>
              <a:rPr lang="tr-TR" dirty="0" err="1"/>
              <a:t>strikes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riots</a:t>
            </a: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300449889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Transportation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communication</a:t>
            </a:r>
            <a:endParaRPr lang="tr-TR" dirty="0"/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Streetcars</a:t>
            </a:r>
            <a:endParaRPr lang="tr-TR" dirty="0"/>
          </a:p>
          <a:p>
            <a:r>
              <a:rPr lang="tr-TR" dirty="0" err="1"/>
              <a:t>Subways</a:t>
            </a:r>
            <a:r>
              <a:rPr lang="tr-TR" dirty="0"/>
              <a:t> in Boston </a:t>
            </a:r>
            <a:r>
              <a:rPr lang="tr-TR" dirty="0" err="1"/>
              <a:t>and</a:t>
            </a:r>
            <a:r>
              <a:rPr lang="tr-TR" dirty="0"/>
              <a:t> New York</a:t>
            </a:r>
          </a:p>
          <a:p>
            <a:r>
              <a:rPr lang="tr-TR" dirty="0" err="1"/>
              <a:t>Automobiles</a:t>
            </a:r>
            <a:endParaRPr lang="tr-TR" dirty="0"/>
          </a:p>
          <a:p>
            <a:pPr>
              <a:buFontTx/>
              <a:buChar char="-"/>
            </a:pPr>
            <a:r>
              <a:rPr lang="tr-TR" dirty="0"/>
              <a:t>Ford Motor </a:t>
            </a:r>
            <a:r>
              <a:rPr lang="tr-TR" dirty="0" err="1"/>
              <a:t>Company</a:t>
            </a:r>
            <a:r>
              <a:rPr lang="tr-TR" dirty="0"/>
              <a:t> </a:t>
            </a:r>
            <a:r>
              <a:rPr lang="tr-TR" dirty="0" err="1"/>
              <a:t>by</a:t>
            </a:r>
            <a:r>
              <a:rPr lang="tr-TR" dirty="0"/>
              <a:t> Henry Ford in 1903 </a:t>
            </a:r>
          </a:p>
          <a:p>
            <a:pPr>
              <a:buFontTx/>
              <a:buChar char="-"/>
            </a:pPr>
            <a:r>
              <a:rPr lang="tr-TR" dirty="0"/>
              <a:t>Model T</a:t>
            </a:r>
          </a:p>
          <a:p>
            <a:pPr>
              <a:buFontTx/>
              <a:buChar char="-"/>
            </a:pPr>
            <a:r>
              <a:rPr lang="tr-TR" dirty="0" err="1"/>
              <a:t>moving</a:t>
            </a:r>
            <a:r>
              <a:rPr lang="tr-TR" dirty="0"/>
              <a:t> </a:t>
            </a:r>
            <a:r>
              <a:rPr lang="tr-TR" dirty="0" err="1"/>
              <a:t>assembly</a:t>
            </a:r>
            <a:r>
              <a:rPr lang="tr-TR" dirty="0"/>
              <a:t> </a:t>
            </a:r>
            <a:r>
              <a:rPr lang="tr-TR" dirty="0" err="1"/>
              <a:t>lines</a:t>
            </a:r>
            <a:endParaRPr lang="tr-TR" dirty="0"/>
          </a:p>
          <a:p>
            <a:endParaRPr lang="tr-TR" dirty="0"/>
          </a:p>
          <a:p>
            <a:endParaRPr lang="tr-TR" dirty="0"/>
          </a:p>
          <a:p>
            <a:pPr marL="0" indent="0">
              <a:buNone/>
            </a:pPr>
            <a:endParaRPr lang="tr-TR" dirty="0"/>
          </a:p>
        </p:txBody>
      </p:sp>
    </p:spTree>
    <p:extLst>
      <p:ext uri="{BB962C8B-B14F-4D97-AF65-F5344CB8AC3E}">
        <p14:creationId xmlns:p14="http://schemas.microsoft.com/office/powerpoint/2010/main" val="47894595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Başlık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r-TR" dirty="0" err="1"/>
              <a:t>Airplane</a:t>
            </a:r>
            <a:r>
              <a:rPr lang="tr-TR" dirty="0"/>
              <a:t> </a:t>
            </a:r>
          </a:p>
        </p:txBody>
      </p:sp>
      <p:sp>
        <p:nvSpPr>
          <p:cNvPr id="3" name="İçerik Yer Tutucus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tr-TR" dirty="0" err="1"/>
              <a:t>Orville</a:t>
            </a:r>
            <a:r>
              <a:rPr lang="tr-TR" dirty="0"/>
              <a:t> </a:t>
            </a:r>
            <a:r>
              <a:rPr lang="tr-TR" dirty="0" err="1"/>
              <a:t>and</a:t>
            </a:r>
            <a:r>
              <a:rPr lang="tr-TR" dirty="0"/>
              <a:t> </a:t>
            </a:r>
            <a:r>
              <a:rPr lang="tr-TR" dirty="0" err="1"/>
              <a:t>Wilbur</a:t>
            </a:r>
            <a:r>
              <a:rPr lang="tr-TR" dirty="0"/>
              <a:t> Wright </a:t>
            </a:r>
          </a:p>
          <a:p>
            <a:r>
              <a:rPr lang="tr-TR" dirty="0" err="1"/>
              <a:t>December</a:t>
            </a:r>
            <a:r>
              <a:rPr lang="tr-TR" dirty="0"/>
              <a:t> 17, 1903</a:t>
            </a:r>
          </a:p>
        </p:txBody>
      </p:sp>
    </p:spTree>
    <p:extLst>
      <p:ext uri="{BB962C8B-B14F-4D97-AF65-F5344CB8AC3E}">
        <p14:creationId xmlns:p14="http://schemas.microsoft.com/office/powerpoint/2010/main" val="8383368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is Teması">
  <a:themeElements>
    <a:clrScheme name="Ofis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s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is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516</TotalTime>
  <Words>516</Words>
  <Application>Microsoft Macintosh PowerPoint</Application>
  <PresentationFormat>On-screen Show (4:3)</PresentationFormat>
  <Paragraphs>111</Paragraphs>
  <Slides>21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4" baseType="lpstr">
      <vt:lpstr>Arial</vt:lpstr>
      <vt:lpstr>Calibri</vt:lpstr>
      <vt:lpstr>Ofis Teması</vt:lpstr>
      <vt:lpstr>Industrial Revolution and the USA</vt:lpstr>
      <vt:lpstr>The Indian Wars</vt:lpstr>
      <vt:lpstr>PowerPoint Presentation</vt:lpstr>
      <vt:lpstr>Mining and ranching</vt:lpstr>
      <vt:lpstr>The Second Industrial Revolution</vt:lpstr>
      <vt:lpstr>PowerPoint Presentation</vt:lpstr>
      <vt:lpstr>Workforce </vt:lpstr>
      <vt:lpstr>Transportation and communication</vt:lpstr>
      <vt:lpstr>Airplane </vt:lpstr>
      <vt:lpstr>Communication </vt:lpstr>
      <vt:lpstr>The early years of the 20th century</vt:lpstr>
      <vt:lpstr>PowerPoint Presentation</vt:lpstr>
      <vt:lpstr>urban life</vt:lpstr>
      <vt:lpstr>Segregation </vt:lpstr>
      <vt:lpstr>Progressivism </vt:lpstr>
      <vt:lpstr>Women</vt:lpstr>
      <vt:lpstr>Civil rights</vt:lpstr>
      <vt:lpstr>PowerPoint Presentation</vt:lpstr>
      <vt:lpstr>PowerPoint Presentation</vt:lpstr>
      <vt:lpstr>Anti-suffrage 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Industrial USA</dc:title>
  <dc:creator>Merve</dc:creator>
  <cp:lastModifiedBy>Microsoft Office User</cp:lastModifiedBy>
  <cp:revision>22</cp:revision>
  <dcterms:created xsi:type="dcterms:W3CDTF">2019-03-19T09:12:00Z</dcterms:created>
  <dcterms:modified xsi:type="dcterms:W3CDTF">2025-04-07T07:25:23Z</dcterms:modified>
</cp:coreProperties>
</file>