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4" r:id="rId13"/>
    <p:sldId id="275" r:id="rId14"/>
    <p:sldId id="276" r:id="rId15"/>
    <p:sldId id="281" r:id="rId16"/>
    <p:sldId id="279" r:id="rId1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161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154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28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648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677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710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312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344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2880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74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361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8CCE2-A8B6-4147-9273-C8C00A3DE28F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76A86-BBD0-42DB-977A-0B3680C464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86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Cold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654175-5E5C-B730-2842-31878507A76B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/>
              <a:t>Source: Ayers, E. L., Schulzinger, R. D., de la Teja J.F. &amp; Gray White, D. (2009). </a:t>
            </a:r>
            <a:r>
              <a:rPr lang="en-GB" sz="1000" i="1"/>
              <a:t>American anthem: Modern American history</a:t>
            </a:r>
            <a:r>
              <a:rPr lang="en-GB" sz="1000"/>
              <a:t>. Orlando: Holt, Rinehart and Winston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57244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establishment of the United Nations (UN) - 1945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UN - </a:t>
            </a:r>
            <a:r>
              <a:rPr lang="en-US" dirty="0"/>
              <a:t>the Commission on Human Rights</a:t>
            </a:r>
            <a:endParaRPr lang="tr-TR" dirty="0"/>
          </a:p>
          <a:p>
            <a:r>
              <a:rPr lang="en-US" dirty="0"/>
              <a:t>December 1948</a:t>
            </a:r>
            <a:r>
              <a:rPr lang="tr-TR" dirty="0"/>
              <a:t> - </a:t>
            </a:r>
            <a:r>
              <a:rPr lang="en-US" dirty="0"/>
              <a:t>the Universal Declaration of Human Rights</a:t>
            </a:r>
            <a:endParaRPr lang="tr-TR" dirty="0"/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all human beings are born free and equal.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tr-TR" dirty="0" err="1"/>
              <a:t>end</a:t>
            </a:r>
            <a:r>
              <a:rPr lang="tr-TR" dirty="0"/>
              <a:t> </a:t>
            </a:r>
            <a:r>
              <a:rPr lang="en-US" dirty="0"/>
              <a:t>to slavery, torture, and inhumane punishment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civil rights</a:t>
            </a:r>
            <a:endParaRPr lang="tr-TR" dirty="0"/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elementary education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037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world's great powers met at a conference in New Hampshire</a:t>
            </a:r>
            <a:endParaRPr lang="tr-TR" dirty="0"/>
          </a:p>
          <a:p>
            <a:r>
              <a:rPr lang="tr-TR" dirty="0"/>
              <a:t>World Bank </a:t>
            </a:r>
            <a:r>
              <a:rPr lang="tr-TR" dirty="0" err="1"/>
              <a:t>and</a:t>
            </a:r>
            <a:r>
              <a:rPr lang="tr-TR" dirty="0"/>
              <a:t> International </a:t>
            </a:r>
            <a:r>
              <a:rPr lang="tr-TR" dirty="0" err="1"/>
              <a:t>Monetary</a:t>
            </a:r>
            <a:r>
              <a:rPr lang="tr-TR" dirty="0"/>
              <a:t> </a:t>
            </a:r>
            <a:r>
              <a:rPr lang="tr-TR" dirty="0" err="1"/>
              <a:t>Fund</a:t>
            </a:r>
            <a:r>
              <a:rPr lang="tr-TR" dirty="0"/>
              <a:t> (IMF)</a:t>
            </a:r>
          </a:p>
        </p:txBody>
      </p:sp>
    </p:spTree>
    <p:extLst>
      <p:ext uri="{BB962C8B-B14F-4D97-AF65-F5344CB8AC3E}">
        <p14:creationId xmlns:p14="http://schemas.microsoft.com/office/powerpoint/2010/main" val="3028574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Fighting</a:t>
            </a:r>
            <a:r>
              <a:rPr lang="tr-TR" dirty="0"/>
              <a:t> </a:t>
            </a:r>
            <a:r>
              <a:rPr lang="tr-TR" dirty="0" err="1"/>
              <a:t>Communism</a:t>
            </a:r>
            <a:r>
              <a:rPr lang="tr-TR" dirty="0"/>
              <a:t> </a:t>
            </a:r>
            <a:r>
              <a:rPr lang="tr-TR" dirty="0" err="1"/>
              <a:t>Again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House Un-</a:t>
            </a:r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Activities</a:t>
            </a:r>
            <a:r>
              <a:rPr lang="tr-TR" dirty="0"/>
              <a:t> </a:t>
            </a:r>
            <a:r>
              <a:rPr lang="tr-TR" dirty="0" err="1"/>
              <a:t>Committee</a:t>
            </a:r>
            <a:r>
              <a:rPr lang="tr-TR" dirty="0"/>
              <a:t> </a:t>
            </a:r>
          </a:p>
          <a:p>
            <a:r>
              <a:rPr lang="tr-TR" dirty="0"/>
              <a:t>Hollywood Ten</a:t>
            </a:r>
          </a:p>
          <a:p>
            <a:r>
              <a:rPr lang="tr-TR" dirty="0"/>
              <a:t>J. Robert </a:t>
            </a:r>
            <a:r>
              <a:rPr lang="tr-TR" dirty="0" err="1"/>
              <a:t>Oppenheimer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8692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Smith </a:t>
            </a:r>
            <a:r>
              <a:rPr lang="tr-TR" dirty="0" err="1"/>
              <a:t>Act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McCarran</a:t>
            </a:r>
            <a:r>
              <a:rPr lang="tr-TR" dirty="0"/>
              <a:t> </a:t>
            </a:r>
            <a:r>
              <a:rPr lang="tr-TR" dirty="0" err="1"/>
              <a:t>Act</a:t>
            </a:r>
            <a:r>
              <a:rPr lang="tr-TR" dirty="0"/>
              <a:t> </a:t>
            </a:r>
          </a:p>
          <a:p>
            <a:r>
              <a:rPr lang="tr-TR" dirty="0" err="1"/>
              <a:t>Spy</a:t>
            </a:r>
            <a:r>
              <a:rPr lang="tr-TR" dirty="0"/>
              <a:t> </a:t>
            </a:r>
            <a:r>
              <a:rPr lang="tr-TR" dirty="0" err="1"/>
              <a:t>cases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20956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Joseph McCarthy </a:t>
            </a:r>
            <a:r>
              <a:rPr lang="tr-TR" dirty="0"/>
              <a:t>- </a:t>
            </a:r>
            <a:r>
              <a:rPr lang="en-US" dirty="0"/>
              <a:t>a senator </a:t>
            </a:r>
            <a:endParaRPr lang="tr-TR" dirty="0"/>
          </a:p>
          <a:p>
            <a:r>
              <a:rPr lang="en-US" dirty="0"/>
              <a:t>McCarthyism</a:t>
            </a:r>
          </a:p>
          <a:p>
            <a:r>
              <a:rPr lang="tr-TR" dirty="0" err="1"/>
              <a:t>no</a:t>
            </a:r>
            <a:r>
              <a:rPr lang="tr-TR" dirty="0"/>
              <a:t> </a:t>
            </a:r>
            <a:r>
              <a:rPr lang="tr-TR" dirty="0" err="1"/>
              <a:t>evidence</a:t>
            </a:r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66529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Korean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location of the boundary between the Koreas</a:t>
            </a:r>
            <a:r>
              <a:rPr lang="tr-TR" dirty="0"/>
              <a:t>?</a:t>
            </a:r>
            <a:endParaRPr lang="en-US" dirty="0"/>
          </a:p>
          <a:p>
            <a:r>
              <a:rPr lang="en-US" dirty="0"/>
              <a:t>Dwight D. Eisenhower promised to end the war and was elected president.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0900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Korean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northern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southern</a:t>
            </a:r>
            <a:r>
              <a:rPr lang="tr-TR" dirty="0"/>
              <a:t> </a:t>
            </a:r>
            <a:r>
              <a:rPr lang="tr-TR" dirty="0" err="1"/>
              <a:t>parts</a:t>
            </a:r>
            <a:endParaRPr lang="tr-TR" dirty="0"/>
          </a:p>
          <a:p>
            <a:r>
              <a:rPr lang="en-US" dirty="0">
                <a:solidFill>
                  <a:srgbClr val="003300"/>
                </a:solidFill>
              </a:rPr>
              <a:t>38</a:t>
            </a:r>
            <a:r>
              <a:rPr lang="en-US" baseline="30000" dirty="0">
                <a:solidFill>
                  <a:srgbClr val="003300"/>
                </a:solidFill>
              </a:rPr>
              <a:t>th</a:t>
            </a:r>
            <a:r>
              <a:rPr lang="en-US" dirty="0">
                <a:solidFill>
                  <a:srgbClr val="003300"/>
                </a:solidFill>
              </a:rPr>
              <a:t> parallel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dirty="0">
                <a:solidFill>
                  <a:srgbClr val="003300"/>
                </a:solidFill>
              </a:rPr>
              <a:t>North Korea </a:t>
            </a:r>
            <a:r>
              <a:rPr lang="tr-TR" dirty="0">
                <a:solidFill>
                  <a:srgbClr val="003300"/>
                </a:solidFill>
              </a:rPr>
              <a:t>- </a:t>
            </a:r>
            <a:r>
              <a:rPr lang="en-US" dirty="0">
                <a:solidFill>
                  <a:srgbClr val="003300"/>
                </a:solidFill>
              </a:rPr>
              <a:t>the Democratic People’s Republic of Korea</a:t>
            </a:r>
            <a:r>
              <a:rPr lang="tr-TR" dirty="0">
                <a:solidFill>
                  <a:srgbClr val="003300"/>
                </a:solidFill>
              </a:rPr>
              <a:t> - </a:t>
            </a:r>
            <a:r>
              <a:rPr lang="tr-TR" sz="2800" dirty="0">
                <a:solidFill>
                  <a:srgbClr val="00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Kim </a:t>
            </a:r>
            <a:r>
              <a:rPr lang="tr-TR" sz="2800" dirty="0" err="1">
                <a:solidFill>
                  <a:srgbClr val="00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Il</a:t>
            </a:r>
            <a:r>
              <a:rPr lang="tr-TR" sz="2800" dirty="0">
                <a:solidFill>
                  <a:srgbClr val="00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tr-TR" sz="2800" dirty="0" err="1">
                <a:solidFill>
                  <a:srgbClr val="00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Sung</a:t>
            </a:r>
            <a:endParaRPr lang="tr-TR" sz="2800" dirty="0">
              <a:solidFill>
                <a:srgbClr val="0033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dirty="0">
                <a:solidFill>
                  <a:srgbClr val="003300"/>
                </a:solidFill>
              </a:rPr>
              <a:t>South Korea</a:t>
            </a:r>
            <a:r>
              <a:rPr lang="tr-TR" dirty="0">
                <a:solidFill>
                  <a:srgbClr val="003300"/>
                </a:solidFill>
              </a:rPr>
              <a:t> -</a:t>
            </a:r>
            <a:r>
              <a:rPr lang="en-US" dirty="0">
                <a:solidFill>
                  <a:srgbClr val="003300"/>
                </a:solidFill>
              </a:rPr>
              <a:t> The Republic of Korea </a:t>
            </a:r>
            <a:r>
              <a:rPr lang="tr-TR" dirty="0">
                <a:solidFill>
                  <a:srgbClr val="003300"/>
                </a:solidFill>
              </a:rPr>
              <a:t>- </a:t>
            </a:r>
            <a:r>
              <a:rPr lang="en-US" dirty="0" err="1">
                <a:solidFill>
                  <a:srgbClr val="003300"/>
                </a:solidFill>
              </a:rPr>
              <a:t>Syngman</a:t>
            </a:r>
            <a:r>
              <a:rPr lang="en-US" dirty="0">
                <a:solidFill>
                  <a:srgbClr val="003300"/>
                </a:solidFill>
              </a:rPr>
              <a:t> Rhee</a:t>
            </a:r>
          </a:p>
          <a:p>
            <a:endParaRPr lang="tr-TR" dirty="0">
              <a:solidFill>
                <a:srgbClr val="003300"/>
              </a:solidFill>
            </a:endParaRPr>
          </a:p>
          <a:p>
            <a:endParaRPr lang="tr-TR" dirty="0">
              <a:solidFill>
                <a:srgbClr val="003300"/>
              </a:solidFill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3003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disagreement between the Soviet Union and the United States since 1920s</a:t>
            </a:r>
            <a:endParaRPr lang="tr-TR" dirty="0"/>
          </a:p>
          <a:p>
            <a:r>
              <a:rPr lang="en-US" dirty="0"/>
              <a:t>World War II</a:t>
            </a:r>
            <a:r>
              <a:rPr lang="tr-TR" dirty="0"/>
              <a:t> c</a:t>
            </a:r>
            <a:r>
              <a:rPr lang="en-US" dirty="0" err="1"/>
              <a:t>onflicts</a:t>
            </a:r>
            <a:endParaRPr lang="tr-TR" dirty="0"/>
          </a:p>
          <a:p>
            <a:r>
              <a:rPr lang="en-US" dirty="0" err="1"/>
              <a:t>Postwa</a:t>
            </a:r>
            <a:r>
              <a:rPr lang="tr-TR" dirty="0"/>
              <a:t>r c</a:t>
            </a:r>
            <a:r>
              <a:rPr lang="en-US" dirty="0" err="1"/>
              <a:t>onflicts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2857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Iron</a:t>
            </a:r>
            <a:r>
              <a:rPr lang="tr-TR" dirty="0"/>
              <a:t> </a:t>
            </a:r>
            <a:r>
              <a:rPr lang="tr-TR" dirty="0" err="1"/>
              <a:t>Curtain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Stalin </a:t>
            </a:r>
            <a:r>
              <a:rPr lang="tr-TR" dirty="0"/>
              <a:t>- </a:t>
            </a:r>
            <a:r>
              <a:rPr lang="en-US" dirty="0"/>
              <a:t>political and economic control over Eastern Europe</a:t>
            </a:r>
          </a:p>
          <a:p>
            <a:r>
              <a:rPr lang="en-US" dirty="0"/>
              <a:t>Communist governments throughout Eastern Europe</a:t>
            </a:r>
          </a:p>
          <a:p>
            <a:r>
              <a:rPr lang="en-US" dirty="0"/>
              <a:t>Countries like </a:t>
            </a:r>
            <a:r>
              <a:rPr lang="en-US" b="1" dirty="0"/>
              <a:t>Poland, East Germany, and Hungary</a:t>
            </a:r>
            <a:r>
              <a:rPr lang="en-US" dirty="0"/>
              <a:t> were behind the Iron Curtain under Soviet influence.</a:t>
            </a:r>
          </a:p>
          <a:p>
            <a:r>
              <a:rPr lang="tr-TR" dirty="0"/>
              <a:t>a </a:t>
            </a:r>
            <a:r>
              <a:rPr lang="tr-TR" dirty="0" err="1"/>
              <a:t>metaphorical</a:t>
            </a:r>
            <a:r>
              <a:rPr lang="tr-TR" dirty="0"/>
              <a:t> </a:t>
            </a:r>
            <a:r>
              <a:rPr lang="tr-TR" dirty="0" err="1"/>
              <a:t>line</a:t>
            </a:r>
            <a:r>
              <a:rPr lang="tr-TR" dirty="0"/>
              <a:t>, not a </a:t>
            </a:r>
            <a:r>
              <a:rPr lang="tr-TR" dirty="0" err="1"/>
              <a:t>physical</a:t>
            </a:r>
            <a:r>
              <a:rPr lang="tr-TR" dirty="0"/>
              <a:t> </a:t>
            </a:r>
            <a:r>
              <a:rPr lang="tr-TR" dirty="0" err="1"/>
              <a:t>barrier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08334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response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containment</a:t>
            </a:r>
            <a:endParaRPr lang="tr-TR" dirty="0"/>
          </a:p>
          <a:p>
            <a:pPr lvl="1">
              <a:buFontTx/>
              <a:buChar char="-"/>
            </a:pPr>
            <a:r>
              <a:rPr lang="tr-TR" dirty="0"/>
              <a:t>George F. </a:t>
            </a:r>
            <a:r>
              <a:rPr lang="tr-TR" dirty="0" err="1"/>
              <a:t>Kannan</a:t>
            </a:r>
            <a:endParaRPr lang="tr-TR" dirty="0"/>
          </a:p>
          <a:p>
            <a:pPr lvl="1">
              <a:buFontTx/>
              <a:buChar char="-"/>
            </a:pPr>
            <a:r>
              <a:rPr lang="en-US" dirty="0"/>
              <a:t>economic aid, sanctions, and military force</a:t>
            </a:r>
            <a:endParaRPr lang="tr-TR" dirty="0"/>
          </a:p>
          <a:p>
            <a:r>
              <a:rPr lang="tr-TR" dirty="0"/>
              <a:t>Truman </a:t>
            </a:r>
            <a:r>
              <a:rPr lang="tr-TR" dirty="0" err="1"/>
              <a:t>Doctrine</a:t>
            </a:r>
            <a:endParaRPr lang="tr-TR" dirty="0"/>
          </a:p>
          <a:p>
            <a:pPr marL="857250" lvl="1" indent="-457200">
              <a:buFontTx/>
              <a:buChar char="-"/>
            </a:pPr>
            <a:r>
              <a:rPr lang="en-US" dirty="0"/>
              <a:t>U.S. support for countries resisting communism</a:t>
            </a:r>
            <a:endParaRPr lang="en-US" b="1" dirty="0"/>
          </a:p>
          <a:p>
            <a:pPr marL="857250" lvl="1" indent="-457200">
              <a:buFontTx/>
              <a:buChar char="-"/>
            </a:pPr>
            <a:r>
              <a:rPr lang="tr-TR" dirty="0"/>
              <a:t>1947 – </a:t>
            </a:r>
            <a:r>
              <a:rPr lang="tr-TR" dirty="0" err="1"/>
              <a:t>Greece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Turkey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220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response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Marshall Plan</a:t>
            </a:r>
          </a:p>
          <a:p>
            <a:pPr>
              <a:buFontTx/>
              <a:buChar char="-"/>
            </a:pPr>
            <a:r>
              <a:rPr lang="en-US" dirty="0"/>
              <a:t>economic aid to rebuild Western Europe</a:t>
            </a:r>
          </a:p>
          <a:p>
            <a:pPr>
              <a:buFontTx/>
              <a:buChar char="-"/>
            </a:pPr>
            <a:r>
              <a:rPr lang="en-US" dirty="0"/>
              <a:t>17 countries received $13.4 billion dollars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2262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tr-TR" dirty="0"/>
              <a:t>«I </a:t>
            </a:r>
            <a:r>
              <a:rPr lang="tr-TR" dirty="0" err="1"/>
              <a:t>believe</a:t>
            </a:r>
            <a:r>
              <a:rPr lang="tr-TR" dirty="0"/>
              <a:t> it </a:t>
            </a:r>
            <a:r>
              <a:rPr lang="tr-TR" dirty="0" err="1"/>
              <a:t>must</a:t>
            </a:r>
            <a:r>
              <a:rPr lang="tr-TR" dirty="0"/>
              <a:t> be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policy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United </a:t>
            </a:r>
            <a:r>
              <a:rPr lang="tr-TR" dirty="0" err="1"/>
              <a:t>States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support</a:t>
            </a:r>
            <a:r>
              <a:rPr lang="tr-TR" dirty="0"/>
              <a:t> </a:t>
            </a:r>
            <a:r>
              <a:rPr lang="tr-TR" dirty="0" err="1"/>
              <a:t>free</a:t>
            </a:r>
            <a:r>
              <a:rPr lang="tr-TR" dirty="0"/>
              <a:t> </a:t>
            </a:r>
            <a:r>
              <a:rPr lang="tr-TR" dirty="0" err="1"/>
              <a:t>peoples</a:t>
            </a:r>
            <a:r>
              <a:rPr lang="tr-TR" dirty="0"/>
              <a:t> </a:t>
            </a:r>
            <a:r>
              <a:rPr lang="tr-TR" dirty="0" err="1"/>
              <a:t>who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resisting</a:t>
            </a:r>
            <a:r>
              <a:rPr lang="tr-TR" dirty="0"/>
              <a:t> </a:t>
            </a:r>
            <a:r>
              <a:rPr lang="tr-TR" dirty="0" err="1"/>
              <a:t>subjugation</a:t>
            </a:r>
            <a:r>
              <a:rPr lang="tr-TR" dirty="0"/>
              <a:t> [</a:t>
            </a:r>
            <a:r>
              <a:rPr lang="tr-TR" dirty="0" err="1"/>
              <a:t>forced</a:t>
            </a:r>
            <a:r>
              <a:rPr lang="tr-TR" dirty="0"/>
              <a:t> </a:t>
            </a:r>
            <a:r>
              <a:rPr lang="tr-TR" dirty="0" err="1"/>
              <a:t>control</a:t>
            </a:r>
            <a:r>
              <a:rPr lang="tr-TR" dirty="0"/>
              <a:t>]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armed</a:t>
            </a:r>
            <a:r>
              <a:rPr lang="tr-TR" dirty="0"/>
              <a:t> </a:t>
            </a:r>
            <a:r>
              <a:rPr lang="tr-TR" dirty="0" err="1"/>
              <a:t>minorities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outside</a:t>
            </a:r>
            <a:r>
              <a:rPr lang="tr-TR" dirty="0"/>
              <a:t> </a:t>
            </a:r>
            <a:r>
              <a:rPr lang="tr-TR" dirty="0" err="1"/>
              <a:t>pressures</a:t>
            </a:r>
            <a:r>
              <a:rPr lang="tr-TR" dirty="0"/>
              <a:t> ... I </a:t>
            </a:r>
            <a:r>
              <a:rPr lang="tr-TR" dirty="0" err="1"/>
              <a:t>believe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our</a:t>
            </a:r>
            <a:r>
              <a:rPr lang="tr-TR" dirty="0"/>
              <a:t> </a:t>
            </a:r>
            <a:r>
              <a:rPr lang="tr-TR" dirty="0" err="1"/>
              <a:t>help</a:t>
            </a:r>
            <a:r>
              <a:rPr lang="tr-TR" dirty="0"/>
              <a:t> </a:t>
            </a:r>
            <a:r>
              <a:rPr lang="tr-TR" dirty="0" err="1"/>
              <a:t>should</a:t>
            </a:r>
            <a:r>
              <a:rPr lang="tr-TR" dirty="0"/>
              <a:t> be </a:t>
            </a:r>
            <a:r>
              <a:rPr lang="tr-TR" dirty="0" err="1"/>
              <a:t>primarily</a:t>
            </a:r>
            <a:r>
              <a:rPr lang="tr-TR" dirty="0"/>
              <a:t> </a:t>
            </a:r>
            <a:r>
              <a:rPr lang="tr-TR" dirty="0" err="1"/>
              <a:t>through</a:t>
            </a:r>
            <a:r>
              <a:rPr lang="tr-TR" dirty="0"/>
              <a:t> </a:t>
            </a:r>
            <a:r>
              <a:rPr lang="tr-TR" dirty="0" err="1"/>
              <a:t>economic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financial</a:t>
            </a:r>
            <a:r>
              <a:rPr lang="tr-TR" dirty="0"/>
              <a:t> </a:t>
            </a:r>
            <a:r>
              <a:rPr lang="tr-TR" dirty="0" err="1"/>
              <a:t>aid</a:t>
            </a:r>
            <a:r>
              <a:rPr lang="tr-TR" dirty="0"/>
              <a:t> </a:t>
            </a:r>
            <a:r>
              <a:rPr lang="tr-TR" dirty="0" err="1"/>
              <a:t>which</a:t>
            </a:r>
            <a:r>
              <a:rPr lang="tr-TR" dirty="0"/>
              <a:t> is </a:t>
            </a:r>
            <a:r>
              <a:rPr lang="tr-TR" dirty="0" err="1"/>
              <a:t>essential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economic</a:t>
            </a:r>
            <a:r>
              <a:rPr lang="tr-TR" dirty="0"/>
              <a:t> </a:t>
            </a:r>
            <a:r>
              <a:rPr lang="tr-TR" dirty="0" err="1"/>
              <a:t>stability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orderly</a:t>
            </a:r>
            <a:r>
              <a:rPr lang="tr-TR" dirty="0"/>
              <a:t> </a:t>
            </a:r>
            <a:r>
              <a:rPr lang="tr-TR" dirty="0" err="1"/>
              <a:t>political</a:t>
            </a:r>
            <a:r>
              <a:rPr lang="tr-TR" dirty="0"/>
              <a:t> </a:t>
            </a:r>
            <a:r>
              <a:rPr lang="tr-TR" dirty="0" err="1"/>
              <a:t>processes</a:t>
            </a:r>
            <a:r>
              <a:rPr lang="tr-TR" dirty="0"/>
              <a:t>.»</a:t>
            </a:r>
          </a:p>
          <a:p>
            <a:pPr marL="0" indent="0">
              <a:buNone/>
            </a:pPr>
            <a:endParaRPr lang="tr-TR" dirty="0"/>
          </a:p>
          <a:p>
            <a:pPr marL="0" indent="0" algn="r">
              <a:buNone/>
            </a:pPr>
            <a:r>
              <a:rPr lang="tr-TR" sz="2200" dirty="0"/>
              <a:t>Harry S Truman, </a:t>
            </a:r>
            <a:r>
              <a:rPr lang="tr-TR" sz="2200" dirty="0" err="1"/>
              <a:t>speech</a:t>
            </a:r>
            <a:r>
              <a:rPr lang="tr-TR" sz="2200" dirty="0"/>
              <a:t> </a:t>
            </a:r>
            <a:r>
              <a:rPr lang="tr-TR" sz="2200" dirty="0" err="1"/>
              <a:t>to</a:t>
            </a:r>
            <a:r>
              <a:rPr lang="tr-TR" sz="2200" dirty="0"/>
              <a:t> </a:t>
            </a:r>
            <a:r>
              <a:rPr lang="tr-TR" sz="2200" dirty="0" err="1"/>
              <a:t>joint</a:t>
            </a:r>
            <a:r>
              <a:rPr lang="tr-TR" sz="2200" dirty="0"/>
              <a:t> </a:t>
            </a:r>
            <a:r>
              <a:rPr lang="tr-TR" sz="2200" dirty="0" err="1"/>
              <a:t>session</a:t>
            </a:r>
            <a:r>
              <a:rPr lang="tr-TR" sz="2200" dirty="0"/>
              <a:t> of </a:t>
            </a:r>
            <a:r>
              <a:rPr lang="tr-TR" sz="2200" dirty="0" err="1"/>
              <a:t>Congress</a:t>
            </a:r>
            <a:r>
              <a:rPr lang="tr-TR" sz="2200" dirty="0"/>
              <a:t>, </a:t>
            </a:r>
          </a:p>
          <a:p>
            <a:pPr marL="0" indent="0" algn="r">
              <a:buNone/>
            </a:pPr>
            <a:r>
              <a:rPr lang="tr-TR" sz="2200" dirty="0" err="1"/>
              <a:t>March</a:t>
            </a:r>
            <a:r>
              <a:rPr lang="tr-TR" sz="2200" dirty="0"/>
              <a:t> 12, 1947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16881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Berlin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00"/>
                </a:solidFill>
              </a:rPr>
              <a:t>The British, Americans, and French </a:t>
            </a:r>
            <a:r>
              <a:rPr lang="tr-TR" dirty="0">
                <a:solidFill>
                  <a:srgbClr val="003300"/>
                </a:solidFill>
              </a:rPr>
              <a:t>- </a:t>
            </a:r>
            <a:r>
              <a:rPr lang="en-US" dirty="0">
                <a:solidFill>
                  <a:srgbClr val="003300"/>
                </a:solidFill>
              </a:rPr>
              <a:t>a free, democratic government within their German zones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dirty="0">
                <a:solidFill>
                  <a:srgbClr val="003300"/>
                </a:solidFill>
              </a:rPr>
              <a:t>the Federal Republic of Germany</a:t>
            </a:r>
            <a:r>
              <a:rPr lang="tr-TR" dirty="0">
                <a:solidFill>
                  <a:srgbClr val="003300"/>
                </a:solidFill>
              </a:rPr>
              <a:t> (</a:t>
            </a:r>
            <a:r>
              <a:rPr lang="en-US" dirty="0">
                <a:solidFill>
                  <a:srgbClr val="003300"/>
                </a:solidFill>
              </a:rPr>
              <a:t>West Germany</a:t>
            </a:r>
            <a:r>
              <a:rPr lang="tr-TR" dirty="0">
                <a:solidFill>
                  <a:srgbClr val="003300"/>
                </a:solidFill>
              </a:rPr>
              <a:t>)</a:t>
            </a:r>
          </a:p>
          <a:p>
            <a:r>
              <a:rPr lang="en-US" dirty="0">
                <a:solidFill>
                  <a:srgbClr val="003300"/>
                </a:solidFill>
              </a:rPr>
              <a:t>West Berlin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22527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June</a:t>
            </a:r>
            <a:r>
              <a:rPr lang="tr-TR" dirty="0"/>
              <a:t> 1948 – </a:t>
            </a:r>
            <a:r>
              <a:rPr lang="tr-TR" dirty="0" err="1"/>
              <a:t>Soviets</a:t>
            </a:r>
            <a:r>
              <a:rPr lang="tr-TR" dirty="0"/>
              <a:t> </a:t>
            </a:r>
            <a:r>
              <a:rPr lang="tr-TR" dirty="0" err="1"/>
              <a:t>blocked</a:t>
            </a:r>
            <a:r>
              <a:rPr lang="tr-TR" dirty="0"/>
              <a:t> </a:t>
            </a:r>
            <a:r>
              <a:rPr lang="tr-TR" dirty="0" err="1"/>
              <a:t>traffic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Berlin </a:t>
            </a:r>
            <a:r>
              <a:rPr lang="tr-TR" dirty="0" err="1"/>
              <a:t>Airlift</a:t>
            </a:r>
            <a:endParaRPr lang="tr-TR" dirty="0"/>
          </a:p>
          <a:p>
            <a:r>
              <a:rPr lang="en-US" dirty="0"/>
              <a:t>the Soviet Union lifted its blockade on May 12, 1949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3642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NATO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1949 </a:t>
            </a:r>
            <a:r>
              <a:rPr lang="tr-TR" dirty="0"/>
              <a:t>- </a:t>
            </a:r>
            <a:r>
              <a:rPr lang="en-US" dirty="0"/>
              <a:t>the U.S. and 6 other nations joined Belgium, France, Luxembourg, the Netherlands, and the U.K. to form NATO.</a:t>
            </a:r>
          </a:p>
          <a:p>
            <a:r>
              <a:rPr lang="tr-TR" dirty="0"/>
              <a:t>a</a:t>
            </a:r>
            <a:r>
              <a:rPr lang="en-US" dirty="0"/>
              <a:t>n armed attack against one member = an attack against all</a:t>
            </a:r>
          </a:p>
          <a:p>
            <a:r>
              <a:rPr lang="en-US" dirty="0"/>
              <a:t>32 members today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1794577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481</Words>
  <Application>Microsoft Macintosh PowerPoint</Application>
  <PresentationFormat>On-screen Show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Verdana</vt:lpstr>
      <vt:lpstr>Ofis Teması</vt:lpstr>
      <vt:lpstr>Cold War</vt:lpstr>
      <vt:lpstr>PowerPoint Presentation</vt:lpstr>
      <vt:lpstr>the Iron Curtain</vt:lpstr>
      <vt:lpstr>American response</vt:lpstr>
      <vt:lpstr>American response</vt:lpstr>
      <vt:lpstr>PowerPoint Presentation</vt:lpstr>
      <vt:lpstr>Berlin</vt:lpstr>
      <vt:lpstr>PowerPoint Presentation</vt:lpstr>
      <vt:lpstr>NATO</vt:lpstr>
      <vt:lpstr>PowerPoint Presentation</vt:lpstr>
      <vt:lpstr>PowerPoint Presentation</vt:lpstr>
      <vt:lpstr>Fighting Communism Again</vt:lpstr>
      <vt:lpstr>PowerPoint Presentation</vt:lpstr>
      <vt:lpstr>PowerPoint Presentation</vt:lpstr>
      <vt:lpstr>Korean War</vt:lpstr>
      <vt:lpstr>Korean War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War</dc:title>
  <dc:creator>Merve</dc:creator>
  <cp:lastModifiedBy>Microsoft Office User</cp:lastModifiedBy>
  <cp:revision>14</cp:revision>
  <dcterms:created xsi:type="dcterms:W3CDTF">2019-05-07T20:03:05Z</dcterms:created>
  <dcterms:modified xsi:type="dcterms:W3CDTF">2025-04-07T07:56:04Z</dcterms:modified>
</cp:coreProperties>
</file>