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72" r:id="rId14"/>
    <p:sldId id="273" r:id="rId15"/>
    <p:sldId id="274" r:id="rId16"/>
    <p:sldId id="275" r:id="rId17"/>
    <p:sldId id="276" r:id="rId18"/>
    <p:sldId id="279" r:id="rId19"/>
    <p:sldId id="280" r:id="rId20"/>
    <p:sldId id="281" r:id="rId21"/>
    <p:sldId id="284" r:id="rId2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561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8958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8810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550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4648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817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332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009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895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993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4266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FBF8-D6F9-4BB5-92E4-DF6B2724A9C7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5737-4B33-4F39-887A-95F66CA137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62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Civil</a:t>
            </a:r>
            <a:r>
              <a:rPr lang="tr-TR" dirty="0"/>
              <a:t> </a:t>
            </a:r>
            <a:r>
              <a:rPr lang="tr-TR" dirty="0" err="1"/>
              <a:t>Rights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48DD88B-6563-384A-CCF3-BD48069D7132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</a:t>
            </a:r>
          </a:p>
        </p:txBody>
      </p:sp>
    </p:spTree>
    <p:extLst>
      <p:ext uri="{BB962C8B-B14F-4D97-AF65-F5344CB8AC3E}">
        <p14:creationId xmlns:p14="http://schemas.microsoft.com/office/powerpoint/2010/main" val="4066628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de </a:t>
            </a:r>
            <a:r>
              <a:rPr lang="tr-TR" dirty="0" err="1"/>
              <a:t>jure</a:t>
            </a:r>
            <a:r>
              <a:rPr lang="tr-TR" dirty="0"/>
              <a:t> </a:t>
            </a:r>
            <a:r>
              <a:rPr lang="tr-TR" dirty="0" err="1"/>
              <a:t>segregation</a:t>
            </a:r>
            <a:endParaRPr lang="tr-TR" dirty="0"/>
          </a:p>
          <a:p>
            <a:r>
              <a:rPr lang="tr-TR" dirty="0"/>
              <a:t>de </a:t>
            </a:r>
            <a:r>
              <a:rPr lang="tr-TR" dirty="0" err="1"/>
              <a:t>facto</a:t>
            </a:r>
            <a:r>
              <a:rPr lang="tr-TR" dirty="0"/>
              <a:t> </a:t>
            </a:r>
            <a:r>
              <a:rPr lang="tr-TR" dirty="0" err="1"/>
              <a:t>segregation</a:t>
            </a:r>
            <a:endParaRPr lang="tr-TR" dirty="0"/>
          </a:p>
          <a:p>
            <a:r>
              <a:rPr lang="tr-TR" dirty="0"/>
              <a:t>urban </a:t>
            </a:r>
            <a:r>
              <a:rPr lang="tr-TR" dirty="0" err="1"/>
              <a:t>unrest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riots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movement</a:t>
            </a:r>
            <a:r>
              <a:rPr lang="tr-TR" dirty="0"/>
              <a:t> </a:t>
            </a:r>
            <a:r>
              <a:rPr lang="tr-TR" dirty="0" err="1"/>
              <a:t>moves</a:t>
            </a:r>
            <a:r>
              <a:rPr lang="tr-TR" dirty="0"/>
              <a:t> North.</a:t>
            </a:r>
          </a:p>
        </p:txBody>
      </p:sp>
    </p:spTree>
    <p:extLst>
      <p:ext uri="{BB962C8B-B14F-4D97-AF65-F5344CB8AC3E}">
        <p14:creationId xmlns:p14="http://schemas.microsoft.com/office/powerpoint/2010/main" val="164417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00"/>
                </a:solidFill>
              </a:rPr>
              <a:t>conflict among the diverse groups of the civil rights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dirty="0"/>
              <a:t>some people beginning to question nonviolence</a:t>
            </a:r>
          </a:p>
          <a:p>
            <a:r>
              <a:rPr lang="en-US" dirty="0">
                <a:solidFill>
                  <a:srgbClr val="003300"/>
                </a:solidFill>
              </a:rPr>
              <a:t>the Black Panther Party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dirty="0">
                <a:solidFill>
                  <a:srgbClr val="003300"/>
                </a:solidFill>
              </a:rPr>
              <a:t>Malcolm X and the Black Muslims</a:t>
            </a:r>
          </a:p>
          <a:p>
            <a:r>
              <a:rPr lang="en-US" dirty="0">
                <a:solidFill>
                  <a:srgbClr val="003300"/>
                </a:solidFill>
              </a:rPr>
              <a:t>death of Martin Luther King Jr.</a:t>
            </a:r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7306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form for Black Power in the 1970s</a:t>
            </a:r>
          </a:p>
          <a:p>
            <a:r>
              <a:rPr lang="en-US" dirty="0"/>
              <a:t>African Americans- the majority in the South.</a:t>
            </a:r>
          </a:p>
          <a:p>
            <a:r>
              <a:rPr lang="en-US" dirty="0"/>
              <a:t>civil rights movements – new services in nation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28474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/>
          <a:lstStyle/>
          <a:p>
            <a:r>
              <a:rPr lang="tr-TR" dirty="0"/>
              <a:t>Vietnam </a:t>
            </a:r>
            <a:r>
              <a:rPr lang="tr-TR" dirty="0" err="1"/>
              <a:t>War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47136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France gained control of Vietnam by 1883</a:t>
            </a:r>
            <a:endParaRPr lang="tr-TR" dirty="0"/>
          </a:p>
          <a:p>
            <a:pPr lvl="1"/>
            <a:r>
              <a:rPr lang="en-US" dirty="0"/>
              <a:t>Vietnam </a:t>
            </a:r>
            <a:r>
              <a:rPr lang="tr-TR" dirty="0"/>
              <a:t>+ </a:t>
            </a:r>
            <a:r>
              <a:rPr lang="en-US" dirty="0"/>
              <a:t>Laos </a:t>
            </a:r>
            <a:r>
              <a:rPr lang="tr-TR" dirty="0"/>
              <a:t>+ </a:t>
            </a:r>
            <a:r>
              <a:rPr lang="en-US" dirty="0"/>
              <a:t>Cambodia </a:t>
            </a:r>
            <a:r>
              <a:rPr lang="tr-TR" dirty="0"/>
              <a:t>-&gt; </a:t>
            </a:r>
            <a:r>
              <a:rPr lang="en-US" dirty="0"/>
              <a:t>French Indochina</a:t>
            </a:r>
            <a:endParaRPr lang="tr-TR" dirty="0"/>
          </a:p>
          <a:p>
            <a:pPr lvl="1"/>
            <a:r>
              <a:rPr lang="tr-TR" dirty="0" err="1"/>
              <a:t>taxes</a:t>
            </a:r>
            <a:endParaRPr lang="tr-TR" dirty="0"/>
          </a:p>
          <a:p>
            <a:pPr lvl="1"/>
            <a:r>
              <a:rPr lang="tr-TR" dirty="0" err="1"/>
              <a:t>no</a:t>
            </a:r>
            <a:r>
              <a:rPr lang="tr-TR" dirty="0"/>
              <a:t> </a:t>
            </a:r>
            <a:r>
              <a:rPr lang="tr-TR" dirty="0" err="1"/>
              <a:t>civil</a:t>
            </a:r>
            <a:r>
              <a:rPr lang="tr-TR" dirty="0"/>
              <a:t> </a:t>
            </a:r>
            <a:r>
              <a:rPr lang="tr-TR" dirty="0" err="1"/>
              <a:t>rights</a:t>
            </a:r>
            <a:endParaRPr lang="tr-TR" dirty="0"/>
          </a:p>
          <a:p>
            <a:r>
              <a:rPr lang="en-US" dirty="0"/>
              <a:t>Ho Chi Minh </a:t>
            </a:r>
            <a:r>
              <a:rPr lang="tr-TR" dirty="0"/>
              <a:t>–</a:t>
            </a:r>
            <a:r>
              <a:rPr lang="en-US" dirty="0"/>
              <a:t> </a:t>
            </a:r>
            <a:r>
              <a:rPr lang="tr-TR" dirty="0"/>
              <a:t>«</a:t>
            </a:r>
            <a:r>
              <a:rPr lang="en-US" dirty="0"/>
              <a:t>He Who Enlightens</a:t>
            </a:r>
            <a:r>
              <a:rPr lang="tr-TR" dirty="0"/>
              <a:t>» (</a:t>
            </a:r>
            <a:r>
              <a:rPr lang="tr-TR" dirty="0" err="1"/>
              <a:t>real</a:t>
            </a:r>
            <a:r>
              <a:rPr lang="tr-TR" dirty="0"/>
              <a:t> name: </a:t>
            </a:r>
            <a:r>
              <a:rPr lang="tr-TR" dirty="0" err="1"/>
              <a:t>Nguyen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Thanh</a:t>
            </a:r>
            <a:r>
              <a:rPr lang="tr-TR" dirty="0"/>
              <a:t>)</a:t>
            </a:r>
          </a:p>
          <a:p>
            <a:pPr marL="0" indent="0">
              <a:buNone/>
            </a:pPr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1244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WWII – Japan</a:t>
            </a:r>
          </a:p>
          <a:p>
            <a:r>
              <a:rPr lang="tr-TR" dirty="0"/>
              <a:t>«</a:t>
            </a:r>
            <a:r>
              <a:rPr lang="tr-TR" dirty="0" err="1"/>
              <a:t>Vietnimh</a:t>
            </a:r>
            <a:r>
              <a:rPr lang="tr-TR" dirty="0"/>
              <a:t>»</a:t>
            </a:r>
          </a:p>
          <a:p>
            <a:r>
              <a:rPr lang="tr-TR" dirty="0"/>
              <a:t>Japan </a:t>
            </a:r>
            <a:r>
              <a:rPr lang="tr-TR" dirty="0" err="1"/>
              <a:t>surrendered</a:t>
            </a:r>
            <a:r>
              <a:rPr lang="tr-TR" dirty="0"/>
              <a:t> –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Vietnimh</a:t>
            </a:r>
            <a:r>
              <a:rPr lang="tr-TR" dirty="0"/>
              <a:t> </a:t>
            </a:r>
            <a:r>
              <a:rPr lang="tr-TR" dirty="0" err="1"/>
              <a:t>declared</a:t>
            </a:r>
            <a:r>
              <a:rPr lang="tr-TR" dirty="0"/>
              <a:t> Vietnam </a:t>
            </a:r>
            <a:r>
              <a:rPr lang="tr-TR" dirty="0" err="1"/>
              <a:t>to</a:t>
            </a:r>
            <a:r>
              <a:rPr lang="tr-TR" dirty="0"/>
              <a:t> be </a:t>
            </a:r>
            <a:r>
              <a:rPr lang="tr-TR" dirty="0" err="1"/>
              <a:t>independent</a:t>
            </a:r>
            <a:endParaRPr lang="tr-TR" dirty="0"/>
          </a:p>
          <a:p>
            <a:r>
              <a:rPr lang="tr-TR" dirty="0"/>
              <a:t>Eisenhower – domino </a:t>
            </a:r>
            <a:r>
              <a:rPr lang="tr-TR" dirty="0" err="1"/>
              <a:t>theory</a:t>
            </a:r>
            <a:endParaRPr lang="tr-TR" dirty="0"/>
          </a:p>
          <a:p>
            <a:r>
              <a:rPr lang="tr-TR" dirty="0" err="1"/>
              <a:t>Vietminh</a:t>
            </a:r>
            <a:r>
              <a:rPr lang="tr-TR" dirty="0"/>
              <a:t> – </a:t>
            </a:r>
            <a:r>
              <a:rPr lang="tr-TR" dirty="0" err="1"/>
              <a:t>guerilla</a:t>
            </a:r>
            <a:r>
              <a:rPr lang="tr-TR" dirty="0"/>
              <a:t> </a:t>
            </a:r>
            <a:r>
              <a:rPr lang="tr-TR" dirty="0" err="1"/>
              <a:t>tactics</a:t>
            </a:r>
            <a:endParaRPr lang="tr-TR" dirty="0"/>
          </a:p>
          <a:p>
            <a:r>
              <a:rPr lang="en-US" dirty="0"/>
              <a:t>The French surrendered on May 7, 1954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5703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Geneva</a:t>
            </a:r>
            <a:r>
              <a:rPr lang="tr-TR" dirty="0"/>
              <a:t> Conference (1954) - </a:t>
            </a:r>
            <a:r>
              <a:rPr lang="en-US" dirty="0"/>
              <a:t>France, Vietnam, Cambodia, Great Britain, Laos, China, the Soviet Union, and the United States </a:t>
            </a:r>
            <a:endParaRPr lang="tr-TR" dirty="0"/>
          </a:p>
          <a:p>
            <a:r>
              <a:rPr lang="tr-TR" dirty="0"/>
              <a:t>17th </a:t>
            </a:r>
            <a:r>
              <a:rPr lang="tr-TR" dirty="0" err="1"/>
              <a:t>parallel</a:t>
            </a:r>
            <a:endParaRPr lang="tr-TR" dirty="0"/>
          </a:p>
          <a:p>
            <a:r>
              <a:rPr lang="tr-TR" dirty="0" err="1"/>
              <a:t>Vietminh</a:t>
            </a:r>
            <a:r>
              <a:rPr lang="tr-TR" dirty="0"/>
              <a:t> -&gt; North</a:t>
            </a:r>
          </a:p>
          <a:p>
            <a:r>
              <a:rPr lang="tr-TR" dirty="0"/>
              <a:t>France </a:t>
            </a:r>
            <a:r>
              <a:rPr lang="tr-TR" dirty="0" err="1"/>
              <a:t>would</a:t>
            </a:r>
            <a:r>
              <a:rPr lang="tr-TR" dirty="0"/>
              <a:t> </a:t>
            </a:r>
            <a:r>
              <a:rPr lang="tr-TR" dirty="0" err="1"/>
              <a:t>withdraw</a:t>
            </a:r>
            <a:endParaRPr lang="tr-TR" dirty="0"/>
          </a:p>
          <a:p>
            <a:r>
              <a:rPr lang="en-US" dirty="0"/>
              <a:t>General elections to be held in July 1956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7491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 Vietnam</a:t>
            </a:r>
            <a:r>
              <a:rPr lang="tr-TR" dirty="0"/>
              <a:t> -</a:t>
            </a:r>
            <a:r>
              <a:rPr lang="en-US" dirty="0"/>
              <a:t> Ngo </a:t>
            </a:r>
            <a:r>
              <a:rPr lang="en-US" dirty="0" err="1"/>
              <a:t>Dinh</a:t>
            </a:r>
            <a:r>
              <a:rPr lang="en-US" dirty="0"/>
              <a:t> Diem</a:t>
            </a:r>
            <a:endParaRPr lang="tr-TR" dirty="0"/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tr-TR" dirty="0" err="1"/>
              <a:t>Vietcong</a:t>
            </a:r>
            <a:endParaRPr lang="tr-TR" dirty="0"/>
          </a:p>
          <a:p>
            <a:r>
              <a:rPr lang="en-US" dirty="0"/>
              <a:t>North Vietnam</a:t>
            </a:r>
            <a:r>
              <a:rPr lang="tr-TR" dirty="0"/>
              <a:t> - </a:t>
            </a:r>
            <a:r>
              <a:rPr lang="en-US" dirty="0"/>
              <a:t>Ho Chi </a:t>
            </a:r>
            <a:r>
              <a:rPr lang="en-US" dirty="0" err="1"/>
              <a:t>Mihn</a:t>
            </a:r>
            <a:endParaRPr lang="tr-TR" dirty="0"/>
          </a:p>
          <a:p>
            <a:r>
              <a:rPr lang="tr-TR" dirty="0" err="1"/>
              <a:t>late</a:t>
            </a:r>
            <a:r>
              <a:rPr lang="tr-TR" dirty="0"/>
              <a:t> 1950s – </a:t>
            </a:r>
            <a:r>
              <a:rPr lang="tr-TR" dirty="0" err="1"/>
              <a:t>civil</a:t>
            </a:r>
            <a:r>
              <a:rPr lang="tr-TR" dirty="0"/>
              <a:t> </a:t>
            </a:r>
            <a:r>
              <a:rPr lang="tr-TR" dirty="0" err="1"/>
              <a:t>war</a:t>
            </a:r>
            <a:endParaRPr lang="tr-TR" dirty="0"/>
          </a:p>
          <a:p>
            <a:r>
              <a:rPr lang="tr-TR" dirty="0"/>
              <a:t>Eisenhower – </a:t>
            </a:r>
            <a:r>
              <a:rPr lang="tr-TR" dirty="0" err="1"/>
              <a:t>money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weapons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South Vietnam</a:t>
            </a:r>
          </a:p>
          <a:p>
            <a:r>
              <a:rPr lang="tr-TR" dirty="0"/>
              <a:t>Kennedy – domino </a:t>
            </a:r>
            <a:r>
              <a:rPr lang="tr-TR" dirty="0" err="1"/>
              <a:t>theory</a:t>
            </a:r>
            <a:endParaRPr lang="tr-TR" dirty="0"/>
          </a:p>
          <a:p>
            <a:endParaRPr lang="tr-TR" dirty="0"/>
          </a:p>
          <a:p>
            <a:endParaRPr lang="en-US" dirty="0"/>
          </a:p>
          <a:p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0079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Tonkin</a:t>
            </a:r>
            <a:r>
              <a:rPr lang="tr-TR" dirty="0"/>
              <a:t> </a:t>
            </a:r>
            <a:r>
              <a:rPr lang="tr-TR" dirty="0" err="1"/>
              <a:t>Gulf</a:t>
            </a:r>
            <a:r>
              <a:rPr lang="tr-TR" dirty="0"/>
              <a:t> </a:t>
            </a:r>
            <a:r>
              <a:rPr lang="tr-TR" dirty="0" err="1"/>
              <a:t>Resolution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air</a:t>
            </a:r>
            <a:r>
              <a:rPr lang="tr-TR" dirty="0"/>
              <a:t> </a:t>
            </a:r>
            <a:r>
              <a:rPr lang="tr-TR" dirty="0" err="1"/>
              <a:t>war</a:t>
            </a:r>
            <a:endParaRPr lang="tr-TR" dirty="0"/>
          </a:p>
          <a:p>
            <a:pPr lvl="1">
              <a:buFontTx/>
              <a:buChar char="-"/>
            </a:pPr>
            <a:r>
              <a:rPr lang="tr-TR" dirty="0" err="1"/>
              <a:t>bombing</a:t>
            </a:r>
            <a:r>
              <a:rPr lang="tr-TR" dirty="0"/>
              <a:t>  «</a:t>
            </a:r>
            <a:r>
              <a:rPr lang="tr-TR" dirty="0" err="1"/>
              <a:t>Ho</a:t>
            </a:r>
            <a:r>
              <a:rPr lang="tr-TR" dirty="0"/>
              <a:t> </a:t>
            </a:r>
            <a:r>
              <a:rPr lang="tr-TR" dirty="0" err="1"/>
              <a:t>Chi</a:t>
            </a:r>
            <a:r>
              <a:rPr lang="tr-TR" dirty="0"/>
              <a:t> </a:t>
            </a:r>
            <a:r>
              <a:rPr lang="tr-TR" dirty="0" err="1"/>
              <a:t>Minh</a:t>
            </a:r>
            <a:r>
              <a:rPr lang="tr-TR" dirty="0"/>
              <a:t> </a:t>
            </a:r>
            <a:r>
              <a:rPr lang="tr-TR" dirty="0" err="1"/>
              <a:t>trail</a:t>
            </a:r>
            <a:r>
              <a:rPr lang="tr-TR" dirty="0"/>
              <a:t>»</a:t>
            </a:r>
          </a:p>
          <a:p>
            <a:pPr lvl="1">
              <a:buFontTx/>
              <a:buChar char="-"/>
            </a:pPr>
            <a:r>
              <a:rPr lang="tr-TR" dirty="0" err="1"/>
              <a:t>chemicals</a:t>
            </a:r>
            <a:r>
              <a:rPr lang="tr-TR" dirty="0"/>
              <a:t> – «Agent </a:t>
            </a:r>
            <a:r>
              <a:rPr lang="tr-TR" dirty="0" err="1"/>
              <a:t>Orange</a:t>
            </a:r>
            <a:r>
              <a:rPr lang="tr-TR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87343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3568" y="1556792"/>
            <a:ext cx="7355160" cy="2736304"/>
          </a:xfrm>
        </p:spPr>
        <p:txBody>
          <a:bodyPr>
            <a:normAutofit lnSpcReduction="10000"/>
          </a:bodyPr>
          <a:lstStyle/>
          <a:p>
            <a:r>
              <a:rPr lang="tr-TR" dirty="0" err="1"/>
              <a:t>military</a:t>
            </a:r>
            <a:r>
              <a:rPr lang="tr-TR" dirty="0"/>
              <a:t> </a:t>
            </a:r>
            <a:r>
              <a:rPr lang="tr-TR" dirty="0" err="1"/>
              <a:t>draft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media’s</a:t>
            </a:r>
            <a:r>
              <a:rPr lang="tr-TR" dirty="0"/>
              <a:t> </a:t>
            </a:r>
            <a:r>
              <a:rPr lang="tr-TR" dirty="0" err="1"/>
              <a:t>impact</a:t>
            </a:r>
            <a:endParaRPr lang="tr-TR" dirty="0"/>
          </a:p>
          <a:p>
            <a:pPr lvl="1"/>
            <a:r>
              <a:rPr lang="en-US" dirty="0"/>
              <a:t>the first "living room war." 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antiwar</a:t>
            </a:r>
            <a:r>
              <a:rPr lang="tr-TR" dirty="0"/>
              <a:t> </a:t>
            </a:r>
            <a:r>
              <a:rPr lang="tr-TR" dirty="0" err="1"/>
              <a:t>movement</a:t>
            </a:r>
            <a:endParaRPr lang="tr-TR" dirty="0"/>
          </a:p>
          <a:p>
            <a:r>
              <a:rPr lang="tr-TR" dirty="0" err="1"/>
              <a:t>hawks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doves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1563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Civil Rights Act of 1964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err="1"/>
              <a:t>March</a:t>
            </a:r>
            <a:r>
              <a:rPr lang="tr-TR" dirty="0"/>
              <a:t> on Washington</a:t>
            </a:r>
          </a:p>
          <a:p>
            <a:pPr marL="857250" lvl="1" indent="-457200">
              <a:buFontTx/>
              <a:buChar char="-"/>
            </a:pPr>
            <a:r>
              <a:rPr lang="en-US" dirty="0"/>
              <a:t>August 28, 1963</a:t>
            </a:r>
            <a:endParaRPr lang="tr-TR" dirty="0"/>
          </a:p>
          <a:p>
            <a:pPr marL="857250" lvl="1" indent="-457200">
              <a:buFontTx/>
              <a:buChar char="-"/>
            </a:pPr>
            <a:r>
              <a:rPr lang="en-US" dirty="0"/>
              <a:t>Martin Luther King Jr.’s “I Have a Dream”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42754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1968 – </a:t>
            </a:r>
            <a:r>
              <a:rPr lang="tr-TR" dirty="0" err="1"/>
              <a:t>Vietcong</a:t>
            </a:r>
            <a:r>
              <a:rPr lang="tr-TR" dirty="0"/>
              <a:t> </a:t>
            </a:r>
            <a:r>
              <a:rPr lang="tr-TR" dirty="0" err="1"/>
              <a:t>attacked</a:t>
            </a:r>
            <a:r>
              <a:rPr lang="tr-TR" dirty="0"/>
              <a:t> U.S. </a:t>
            </a:r>
            <a:r>
              <a:rPr lang="tr-TR" dirty="0" err="1"/>
              <a:t>Embassy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TET </a:t>
            </a:r>
            <a:r>
              <a:rPr lang="tr-TR" dirty="0" err="1"/>
              <a:t>Offensive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32631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1"/>
            <a:ext cx="3106688" cy="4277072"/>
          </a:xfrm>
        </p:spPr>
        <p:txBody>
          <a:bodyPr/>
          <a:lstStyle/>
          <a:p>
            <a:r>
              <a:rPr lang="tr-TR" dirty="0"/>
              <a:t>My </a:t>
            </a:r>
            <a:r>
              <a:rPr lang="tr-TR" dirty="0" err="1"/>
              <a:t>Lai</a:t>
            </a:r>
            <a:r>
              <a:rPr lang="tr-TR" dirty="0"/>
              <a:t> </a:t>
            </a:r>
            <a:r>
              <a:rPr lang="tr-TR" dirty="0" err="1"/>
              <a:t>massacre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53360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Civil Rights Act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President Johnson supported the passing of a bill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Some southerners in Congress resisted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Johnson signed the </a:t>
            </a:r>
            <a:r>
              <a:rPr lang="en-US" b="1" dirty="0">
                <a:solidFill>
                  <a:srgbClr val="003300"/>
                </a:solidFill>
              </a:rPr>
              <a:t>Civil Rights Act of 1964</a:t>
            </a:r>
            <a:r>
              <a:rPr lang="en-US" dirty="0">
                <a:solidFill>
                  <a:srgbClr val="003300"/>
                </a:solidFill>
              </a:rPr>
              <a:t> on July 2, 1964.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The law banned unequal application of voter registration requirements, racial segregation in schools and public accommodations, and employment discrimination.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52363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Voting</a:t>
            </a:r>
            <a:r>
              <a:rPr lang="tr-TR" dirty="0"/>
              <a:t> </a:t>
            </a:r>
            <a:r>
              <a:rPr lang="tr-TR" dirty="0" err="1"/>
              <a:t>Rights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00"/>
                </a:solidFill>
              </a:rPr>
              <a:t>violent reactions to nonviolent methods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dirty="0">
                <a:solidFill>
                  <a:srgbClr val="003300"/>
                </a:solidFill>
              </a:rPr>
              <a:t>Voter Education Project (VEP) 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tr-TR" dirty="0" err="1">
                <a:solidFill>
                  <a:srgbClr val="003300"/>
                </a:solidFill>
              </a:rPr>
              <a:t>opposition</a:t>
            </a:r>
            <a:endParaRPr lang="tr-TR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1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Twenty-fourth Amendment</a:t>
            </a:r>
          </a:p>
          <a:p>
            <a:pPr lvl="1"/>
            <a:r>
              <a:rPr lang="en-US" dirty="0"/>
              <a:t>August 1962.</a:t>
            </a:r>
          </a:p>
          <a:p>
            <a:pPr lvl="1"/>
            <a:r>
              <a:rPr lang="en-US" dirty="0"/>
              <a:t>banned poll taxes (fees people had to pay to vote)</a:t>
            </a:r>
          </a:p>
          <a:p>
            <a:pPr lvl="1"/>
            <a:r>
              <a:rPr lang="en-US" dirty="0"/>
              <a:t>It applied only to elections for president, vice president or Congress.</a:t>
            </a:r>
          </a:p>
          <a:p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19703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Freedom</a:t>
            </a:r>
            <a:r>
              <a:rPr lang="tr-TR" dirty="0"/>
              <a:t> </a:t>
            </a:r>
            <a:r>
              <a:rPr lang="tr-TR" dirty="0" err="1"/>
              <a:t>Summer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dirty="0"/>
              <a:t>''I </a:t>
            </a:r>
            <a:r>
              <a:rPr lang="tr-TR" dirty="0" err="1"/>
              <a:t>grew</a:t>
            </a:r>
            <a:r>
              <a:rPr lang="tr-TR" dirty="0"/>
              <a:t> </a:t>
            </a:r>
            <a:r>
              <a:rPr lang="tr-TR" dirty="0" err="1"/>
              <a:t>up</a:t>
            </a:r>
            <a:r>
              <a:rPr lang="tr-TR" dirty="0"/>
              <a:t> in New York City. I had </a:t>
            </a:r>
            <a:r>
              <a:rPr lang="tr-TR" dirty="0" err="1"/>
              <a:t>been</a:t>
            </a:r>
            <a:r>
              <a:rPr lang="tr-TR" dirty="0"/>
              <a:t> </a:t>
            </a:r>
            <a:r>
              <a:rPr lang="tr-TR" dirty="0" err="1"/>
              <a:t>raised</a:t>
            </a:r>
            <a:r>
              <a:rPr lang="tr-TR" dirty="0"/>
              <a:t> in a </a:t>
            </a:r>
            <a:r>
              <a:rPr lang="tr-TR" dirty="0" err="1"/>
              <a:t>family</a:t>
            </a:r>
            <a:r>
              <a:rPr lang="tr-TR" dirty="0"/>
              <a:t> </a:t>
            </a:r>
            <a:r>
              <a:rPr lang="tr-TR" dirty="0" err="1"/>
              <a:t>where</a:t>
            </a:r>
            <a:r>
              <a:rPr lang="tr-TR" dirty="0"/>
              <a:t> </a:t>
            </a:r>
            <a:r>
              <a:rPr lang="tr-TR" dirty="0" err="1"/>
              <a:t>being</a:t>
            </a:r>
            <a:r>
              <a:rPr lang="tr-TR" dirty="0"/>
              <a:t> </a:t>
            </a:r>
            <a:r>
              <a:rPr lang="tr-TR" dirty="0" err="1"/>
              <a:t>Jewish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</a:t>
            </a:r>
            <a:r>
              <a:rPr lang="tr-TR" dirty="0" err="1"/>
              <a:t>important</a:t>
            </a:r>
            <a:r>
              <a:rPr lang="tr-TR" dirty="0"/>
              <a:t> in </a:t>
            </a:r>
            <a:r>
              <a:rPr lang="tr-TR" dirty="0" err="1"/>
              <a:t>terms</a:t>
            </a:r>
            <a:r>
              <a:rPr lang="tr-TR" dirty="0"/>
              <a:t> of </a:t>
            </a:r>
            <a:r>
              <a:rPr lang="tr-TR" dirty="0" err="1"/>
              <a:t>identifying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underdog</a:t>
            </a:r>
            <a:r>
              <a:rPr lang="tr-TR" dirty="0"/>
              <a:t>,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people</a:t>
            </a:r>
            <a:r>
              <a:rPr lang="tr-TR" dirty="0"/>
              <a:t> </a:t>
            </a:r>
            <a:r>
              <a:rPr lang="tr-TR" dirty="0" err="1"/>
              <a:t>who</a:t>
            </a:r>
            <a:r>
              <a:rPr lang="tr-TR" dirty="0"/>
              <a:t> </a:t>
            </a:r>
            <a:r>
              <a:rPr lang="tr-TR" dirty="0" err="1"/>
              <a:t>were</a:t>
            </a:r>
            <a:r>
              <a:rPr lang="tr-TR" dirty="0"/>
              <a:t> </a:t>
            </a:r>
            <a:r>
              <a:rPr lang="tr-TR" dirty="0" err="1"/>
              <a:t>suffering</a:t>
            </a:r>
            <a:r>
              <a:rPr lang="tr-TR" dirty="0"/>
              <a:t> </a:t>
            </a:r>
            <a:r>
              <a:rPr lang="tr-TR" dirty="0" err="1"/>
              <a:t>repression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discrimination</a:t>
            </a:r>
            <a:r>
              <a:rPr lang="tr-TR" dirty="0"/>
              <a:t> ... 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</a:t>
            </a:r>
            <a:r>
              <a:rPr lang="tr-TR" dirty="0" err="1"/>
              <a:t>tremendously</a:t>
            </a:r>
            <a:r>
              <a:rPr lang="tr-TR" dirty="0"/>
              <a:t> </a:t>
            </a:r>
            <a:r>
              <a:rPr lang="tr-TR" dirty="0" err="1"/>
              <a:t>impressive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exciting</a:t>
            </a:r>
            <a:r>
              <a:rPr lang="tr-TR" dirty="0"/>
              <a:t>. </a:t>
            </a:r>
            <a:r>
              <a:rPr lang="tr-TR" dirty="0" err="1"/>
              <a:t>For</a:t>
            </a:r>
            <a:r>
              <a:rPr lang="tr-TR" dirty="0"/>
              <a:t> me, it </a:t>
            </a:r>
            <a:r>
              <a:rPr lang="tr-TR" dirty="0" err="1"/>
              <a:t>was</a:t>
            </a:r>
            <a:r>
              <a:rPr lang="tr-TR" dirty="0"/>
              <a:t> a </a:t>
            </a:r>
            <a:r>
              <a:rPr lang="tr-TR" dirty="0" err="1"/>
              <a:t>tremendous</a:t>
            </a:r>
            <a:r>
              <a:rPr lang="tr-TR" dirty="0"/>
              <a:t> </a:t>
            </a:r>
            <a:r>
              <a:rPr lang="tr-TR" dirty="0" err="1"/>
              <a:t>privilege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be </a:t>
            </a:r>
            <a:r>
              <a:rPr lang="tr-TR" dirty="0" err="1"/>
              <a:t>allowed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participate</a:t>
            </a:r>
            <a:r>
              <a:rPr lang="tr-TR" dirty="0"/>
              <a:t> in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movement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racial</a:t>
            </a:r>
            <a:r>
              <a:rPr lang="tr-TR" dirty="0"/>
              <a:t> </a:t>
            </a:r>
            <a:r>
              <a:rPr lang="tr-TR" dirty="0" err="1"/>
              <a:t>justice</a:t>
            </a:r>
            <a:r>
              <a:rPr lang="tr-TR" dirty="0"/>
              <a:t>. At </a:t>
            </a:r>
            <a:r>
              <a:rPr lang="tr-TR" dirty="0" err="1"/>
              <a:t>eighteen</a:t>
            </a:r>
            <a:r>
              <a:rPr lang="tr-TR" dirty="0"/>
              <a:t> </a:t>
            </a:r>
            <a:r>
              <a:rPr lang="tr-TR" dirty="0" err="1"/>
              <a:t>years</a:t>
            </a:r>
            <a:r>
              <a:rPr lang="tr-TR" dirty="0"/>
              <a:t> </a:t>
            </a:r>
            <a:r>
              <a:rPr lang="tr-TR" dirty="0" err="1"/>
              <a:t>old</a:t>
            </a:r>
            <a:r>
              <a:rPr lang="tr-TR" dirty="0"/>
              <a:t>, </a:t>
            </a:r>
            <a:r>
              <a:rPr lang="tr-TR" dirty="0" err="1"/>
              <a:t>to</a:t>
            </a:r>
            <a:r>
              <a:rPr lang="tr-TR" dirty="0"/>
              <a:t> be </a:t>
            </a:r>
            <a:r>
              <a:rPr lang="tr-TR" dirty="0" err="1"/>
              <a:t>able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be </a:t>
            </a:r>
            <a:r>
              <a:rPr lang="tr-TR" dirty="0" err="1"/>
              <a:t>involved</a:t>
            </a:r>
            <a:r>
              <a:rPr lang="tr-TR" dirty="0"/>
              <a:t> in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kind</a:t>
            </a:r>
            <a:r>
              <a:rPr lang="tr-TR" dirty="0"/>
              <a:t> of a </a:t>
            </a:r>
            <a:r>
              <a:rPr lang="tr-TR" dirty="0" err="1"/>
              <a:t>struggle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</a:t>
            </a:r>
            <a:r>
              <a:rPr lang="tr-TR" dirty="0" err="1"/>
              <a:t>very</a:t>
            </a:r>
            <a:r>
              <a:rPr lang="tr-TR" dirty="0"/>
              <a:t> </a:t>
            </a:r>
            <a:r>
              <a:rPr lang="tr-TR" dirty="0" err="1"/>
              <a:t>important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me.''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Peter </a:t>
            </a:r>
            <a:r>
              <a:rPr lang="tr-TR" dirty="0" err="1"/>
              <a:t>Orris</a:t>
            </a:r>
            <a:r>
              <a:rPr lang="tr-TR" dirty="0"/>
              <a:t> in </a:t>
            </a:r>
            <a:r>
              <a:rPr lang="tr-TR" dirty="0" err="1"/>
              <a:t>Voices</a:t>
            </a:r>
            <a:r>
              <a:rPr lang="tr-TR" dirty="0"/>
              <a:t> of </a:t>
            </a:r>
            <a:r>
              <a:rPr lang="tr-TR" dirty="0" err="1"/>
              <a:t>Freedom</a:t>
            </a:r>
            <a:r>
              <a:rPr lang="tr-TR" dirty="0"/>
              <a:t> (1990)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3614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Freedom</a:t>
            </a:r>
            <a:r>
              <a:rPr lang="tr-TR" dirty="0"/>
              <a:t> </a:t>
            </a:r>
            <a:r>
              <a:rPr lang="tr-TR" dirty="0" err="1"/>
              <a:t>Summer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Hundreds of college students volunteered to register as many African-American voters as possible in the state of Mississippi.</a:t>
            </a:r>
          </a:p>
          <a:p>
            <a:r>
              <a:rPr lang="tr-TR" dirty="0" err="1"/>
              <a:t>Crisis</a:t>
            </a:r>
            <a:r>
              <a:rPr lang="tr-TR" dirty="0"/>
              <a:t> in </a:t>
            </a:r>
            <a:r>
              <a:rPr lang="tr-TR" dirty="0" err="1"/>
              <a:t>Mississippi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88623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Voting Rights Act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Selma Campaign</a:t>
            </a:r>
          </a:p>
          <a:p>
            <a:pPr lvl="1"/>
            <a:r>
              <a:rPr lang="en-US" dirty="0"/>
              <a:t>King organized marches in Selma, Alabama</a:t>
            </a:r>
          </a:p>
          <a:p>
            <a:pPr lvl="1"/>
            <a:r>
              <a:rPr lang="en-US" dirty="0"/>
              <a:t>voting rights for African Americans</a:t>
            </a:r>
          </a:p>
          <a:p>
            <a:pPr lvl="1"/>
            <a:r>
              <a:rPr lang="en-US" dirty="0"/>
              <a:t>King and many other marchers were put in prison.</a:t>
            </a:r>
          </a:p>
          <a:p>
            <a:pPr lvl="1"/>
            <a:r>
              <a:rPr lang="en-US" dirty="0"/>
              <a:t>Police attacked a march in Marion.</a:t>
            </a:r>
          </a:p>
          <a:p>
            <a:pPr lvl="1"/>
            <a:r>
              <a:rPr lang="en-US" dirty="0"/>
              <a:t>a four-day march from Selma to Montgomery.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073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Selma March           </a:t>
            </a:r>
          </a:p>
          <a:p>
            <a:pPr lvl="1"/>
            <a:r>
              <a:rPr lang="tr-TR" dirty="0" err="1"/>
              <a:t>March</a:t>
            </a:r>
            <a:r>
              <a:rPr lang="tr-TR" dirty="0"/>
              <a:t> 7, 1965</a:t>
            </a:r>
          </a:p>
          <a:p>
            <a:pPr lvl="1"/>
            <a:r>
              <a:rPr lang="en-US" dirty="0"/>
              <a:t>600 African Americans </a:t>
            </a:r>
          </a:p>
          <a:p>
            <a:pPr lvl="1"/>
            <a:r>
              <a:rPr lang="en-US" dirty="0"/>
              <a:t>a 54-mile march</a:t>
            </a:r>
          </a:p>
          <a:p>
            <a:pPr lvl="1"/>
            <a:r>
              <a:rPr lang="en-US" dirty="0"/>
              <a:t>police blocked the way</a:t>
            </a:r>
          </a:p>
          <a:p>
            <a:pPr lvl="1"/>
            <a:r>
              <a:rPr lang="en-US" dirty="0"/>
              <a:t>TV cameras</a:t>
            </a:r>
            <a:endParaRPr lang="tr-TR" dirty="0"/>
          </a:p>
          <a:p>
            <a:r>
              <a:rPr lang="en-US" dirty="0"/>
              <a:t>The Voting Rights Act of 1965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7305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625</Words>
  <Application>Microsoft Macintosh PowerPoint</Application>
  <PresentationFormat>On-screen Show (4:3)</PresentationFormat>
  <Paragraphs>89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Ofis Teması</vt:lpstr>
      <vt:lpstr>Civil Rights</vt:lpstr>
      <vt:lpstr>Civil Rights Act of 1964</vt:lpstr>
      <vt:lpstr>Civil Rights Act</vt:lpstr>
      <vt:lpstr>Voting Rights</vt:lpstr>
      <vt:lpstr>PowerPoint Presentation</vt:lpstr>
      <vt:lpstr>Freedom Summer</vt:lpstr>
      <vt:lpstr>Freedom Summer</vt:lpstr>
      <vt:lpstr>The Voting Rights Act</vt:lpstr>
      <vt:lpstr>PowerPoint Presentation</vt:lpstr>
      <vt:lpstr>PowerPoint Presentation</vt:lpstr>
      <vt:lpstr>PowerPoint Presentation</vt:lpstr>
      <vt:lpstr>PowerPoint Presentation</vt:lpstr>
      <vt:lpstr>Vietnam War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Rights</dc:title>
  <dc:creator>Merve</dc:creator>
  <cp:lastModifiedBy>Microsoft Office User</cp:lastModifiedBy>
  <cp:revision>20</cp:revision>
  <dcterms:created xsi:type="dcterms:W3CDTF">2019-05-16T19:25:14Z</dcterms:created>
  <dcterms:modified xsi:type="dcterms:W3CDTF">2025-04-07T08:00:33Z</dcterms:modified>
</cp:coreProperties>
</file>