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61" r:id="rId5"/>
    <p:sldId id="262" r:id="rId6"/>
    <p:sldId id="264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89" r:id="rId15"/>
    <p:sldId id="287" r:id="rId16"/>
    <p:sldId id="288" r:id="rId17"/>
    <p:sldId id="278" r:id="rId18"/>
    <p:sldId id="279" r:id="rId19"/>
    <p:sldId id="285" r:id="rId20"/>
    <p:sldId id="280" r:id="rId21"/>
    <p:sldId id="282" r:id="rId22"/>
    <p:sldId id="283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FE925-FABD-8F43-A6BF-508A448EFB24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9CC82-D1FA-AE4B-895F-CA31F70FCC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3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9CC82-D1FA-AE4B-895F-CA31F70FCCD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38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Cold</a:t>
            </a:r>
            <a:r>
              <a:rPr lang="tr-TR" dirty="0"/>
              <a:t> </a:t>
            </a:r>
            <a:r>
              <a:rPr lang="tr-TR" dirty="0" err="1"/>
              <a:t>War</a:t>
            </a:r>
            <a:r>
              <a:rPr lang="tr-TR" dirty="0"/>
              <a:t> </a:t>
            </a:r>
            <a:r>
              <a:rPr lang="tr-TR" dirty="0" err="1"/>
              <a:t>continues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6B3399F-4521-9123-A77F-7868E677B43A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/>
              <a:t>Source: Ayers, E. L., Schulzinger, R. D., de la Teja J.F. &amp; Gray White, D. (2009). </a:t>
            </a:r>
            <a:r>
              <a:rPr lang="en-GB" sz="1000" i="1"/>
              <a:t>American anthem: Modern American history</a:t>
            </a:r>
            <a:r>
              <a:rPr lang="en-GB" sz="1000"/>
              <a:t>. Orlando: Holt, Rinehart and Winston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80249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Technology in the 1950s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Computers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6550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1947 – </a:t>
            </a:r>
            <a:r>
              <a:rPr lang="tr-TR" dirty="0" err="1"/>
              <a:t>transistors</a:t>
            </a:r>
            <a:endParaRPr lang="tr-TR" dirty="0"/>
          </a:p>
          <a:p>
            <a:r>
              <a:rPr lang="tr-TR" dirty="0"/>
              <a:t>1951 - </a:t>
            </a:r>
            <a:r>
              <a:rPr lang="en-US" dirty="0"/>
              <a:t>the first computer available for commercial use</a:t>
            </a:r>
            <a:r>
              <a:rPr lang="tr-TR" dirty="0"/>
              <a:t>, UNIVAC</a:t>
            </a:r>
          </a:p>
          <a:p>
            <a:r>
              <a:rPr lang="tr-TR" dirty="0"/>
              <a:t>International Business </a:t>
            </a:r>
            <a:r>
              <a:rPr lang="tr-TR" dirty="0" err="1"/>
              <a:t>Machines</a:t>
            </a:r>
            <a:r>
              <a:rPr lang="tr-TR" dirty="0"/>
              <a:t> (IBM)</a:t>
            </a:r>
          </a:p>
          <a:p>
            <a:r>
              <a:rPr lang="tr-TR" dirty="0"/>
              <a:t>1958 – </a:t>
            </a:r>
            <a:r>
              <a:rPr lang="tr-TR" dirty="0" err="1"/>
              <a:t>integrated</a:t>
            </a:r>
            <a:r>
              <a:rPr lang="tr-TR" dirty="0"/>
              <a:t> </a:t>
            </a:r>
            <a:r>
              <a:rPr lang="tr-TR" dirty="0" err="1"/>
              <a:t>circuit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39927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Boom Times</a:t>
            </a:r>
          </a:p>
          <a:p>
            <a:r>
              <a:rPr lang="en-US" dirty="0"/>
              <a:t>United States </a:t>
            </a:r>
            <a:r>
              <a:rPr lang="tr-TR" dirty="0"/>
              <a:t>- </a:t>
            </a:r>
            <a:r>
              <a:rPr lang="en-US" dirty="0"/>
              <a:t>the world’s greatest economic power</a:t>
            </a:r>
          </a:p>
          <a:p>
            <a:r>
              <a:rPr lang="tr-TR" dirty="0"/>
              <a:t>b</a:t>
            </a:r>
            <a:r>
              <a:rPr lang="en-US" dirty="0" err="1"/>
              <a:t>aby</a:t>
            </a:r>
            <a:r>
              <a:rPr lang="en-US" dirty="0"/>
              <a:t> boom during the 1950s</a:t>
            </a:r>
          </a:p>
          <a:p>
            <a:r>
              <a:rPr lang="tr-TR" dirty="0"/>
              <a:t>c</a:t>
            </a:r>
            <a:r>
              <a:rPr lang="en-US" dirty="0" err="1"/>
              <a:t>onsumerism</a:t>
            </a:r>
            <a:endParaRPr lang="en-US" dirty="0"/>
          </a:p>
          <a:p>
            <a:r>
              <a:rPr lang="tr-TR" dirty="0" err="1"/>
              <a:t>high</a:t>
            </a:r>
            <a:r>
              <a:rPr lang="tr-TR" dirty="0"/>
              <a:t> </a:t>
            </a:r>
            <a:r>
              <a:rPr lang="tr-TR" dirty="0" err="1"/>
              <a:t>employment</a:t>
            </a:r>
            <a:endParaRPr lang="en-US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32343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Interstate</a:t>
            </a:r>
            <a:r>
              <a:rPr lang="tr-TR" dirty="0"/>
              <a:t> </a:t>
            </a:r>
            <a:r>
              <a:rPr lang="tr-TR" dirty="0" err="1"/>
              <a:t>Highway</a:t>
            </a:r>
            <a:r>
              <a:rPr lang="tr-TR" dirty="0"/>
              <a:t> </a:t>
            </a:r>
            <a:r>
              <a:rPr lang="tr-TR" dirty="0" err="1"/>
              <a:t>System</a:t>
            </a:r>
            <a:endParaRPr lang="tr-TR" dirty="0"/>
          </a:p>
          <a:p>
            <a:r>
              <a:rPr lang="tr-TR" dirty="0" err="1"/>
              <a:t>Levittown</a:t>
            </a:r>
            <a:r>
              <a:rPr lang="tr-TR" dirty="0"/>
              <a:t> in New York (</a:t>
            </a:r>
            <a:r>
              <a:rPr lang="tr-TR" dirty="0" err="1"/>
              <a:t>later</a:t>
            </a:r>
            <a:r>
              <a:rPr lang="tr-TR" dirty="0"/>
              <a:t> in New Jersey </a:t>
            </a:r>
            <a:r>
              <a:rPr lang="tr-TR" dirty="0" err="1"/>
              <a:t>and</a:t>
            </a:r>
            <a:r>
              <a:rPr lang="tr-TR" dirty="0"/>
              <a:t> Pennsylvania)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68403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Barbie </a:t>
            </a:r>
            <a:r>
              <a:rPr lang="tr-TR" dirty="0" err="1"/>
              <a:t>doll</a:t>
            </a:r>
            <a:r>
              <a:rPr lang="tr-TR" dirty="0"/>
              <a:t> - 1959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E0B6D1-EB46-5CA3-8F17-DE04BE511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91326"/>
            <a:ext cx="2850232" cy="427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E104E7-3B49-03E3-DF44-EB94DEE22DD2}"/>
              </a:ext>
            </a:extLst>
          </p:cNvPr>
          <p:cNvSpPr txBox="1"/>
          <p:nvPr/>
        </p:nvSpPr>
        <p:spPr>
          <a:xfrm>
            <a:off x="457200" y="581676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</a:t>
            </a:r>
            <a:r>
              <a:rPr lang="en-GB" sz="1200" dirty="0" err="1"/>
              <a:t>commons.wikimedia.org</a:t>
            </a:r>
            <a:r>
              <a:rPr lang="en-GB" sz="1200" dirty="0"/>
              <a:t>/wiki/File:Barbie_Booklet_%22The_World_of_Barbie%22_-_DPLA_-_96c7baca49062a1998ca7a30c6702309_(page_1).jpg</a:t>
            </a:r>
          </a:p>
        </p:txBody>
      </p:sp>
    </p:spTree>
    <p:extLst>
      <p:ext uri="{BB962C8B-B14F-4D97-AF65-F5344CB8AC3E}">
        <p14:creationId xmlns:p14="http://schemas.microsoft.com/office/powerpoint/2010/main" val="4037105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paranoia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books, films </a:t>
            </a:r>
            <a:r>
              <a:rPr lang="tr-TR" dirty="0"/>
              <a:t>- </a:t>
            </a:r>
            <a:r>
              <a:rPr lang="en-US" dirty="0"/>
              <a:t>a possible communist invasion and atomic </a:t>
            </a:r>
            <a:r>
              <a:rPr lang="tr-TR" dirty="0" err="1"/>
              <a:t>bomb</a:t>
            </a:r>
            <a:endParaRPr lang="tr-TR" dirty="0"/>
          </a:p>
          <a:p>
            <a:r>
              <a:rPr lang="tr-TR" dirty="0"/>
              <a:t>anti-</a:t>
            </a:r>
            <a:r>
              <a:rPr lang="tr-TR" dirty="0" err="1"/>
              <a:t>Communist</a:t>
            </a:r>
            <a:r>
              <a:rPr lang="tr-TR" dirty="0"/>
              <a:t> </a:t>
            </a:r>
            <a:r>
              <a:rPr lang="tr-TR" dirty="0" err="1"/>
              <a:t>movies</a:t>
            </a:r>
            <a:endParaRPr lang="tr-TR" dirty="0"/>
          </a:p>
          <a:p>
            <a:pPr lvl="1">
              <a:buFontTx/>
              <a:buChar char="-"/>
            </a:pPr>
            <a:r>
              <a:rPr lang="tr-TR" i="1" dirty="0"/>
              <a:t>I </a:t>
            </a:r>
            <a:r>
              <a:rPr lang="tr-TR" i="1" dirty="0" err="1"/>
              <a:t>Married</a:t>
            </a:r>
            <a:r>
              <a:rPr lang="tr-TR" i="1" dirty="0"/>
              <a:t> a </a:t>
            </a:r>
            <a:r>
              <a:rPr lang="tr-TR" i="1" dirty="0" err="1"/>
              <a:t>Communist</a:t>
            </a:r>
            <a:r>
              <a:rPr lang="tr-TR" dirty="0"/>
              <a:t> (1950)</a:t>
            </a:r>
          </a:p>
          <a:p>
            <a:pPr lvl="1">
              <a:buFontTx/>
              <a:buChar char="-"/>
            </a:pPr>
            <a:r>
              <a:rPr lang="tr-TR" i="1" dirty="0" err="1"/>
              <a:t>Invasion</a:t>
            </a:r>
            <a:r>
              <a:rPr lang="tr-TR" i="1" dirty="0"/>
              <a:t> U.S.A.</a:t>
            </a:r>
            <a:r>
              <a:rPr lang="tr-TR" dirty="0"/>
              <a:t> (1952)</a:t>
            </a:r>
          </a:p>
          <a:p>
            <a:pPr lvl="1">
              <a:buFontTx/>
              <a:buChar char="-"/>
            </a:pPr>
            <a:r>
              <a:rPr lang="tr-TR" i="1" dirty="0"/>
              <a:t>My Son John</a:t>
            </a:r>
            <a:r>
              <a:rPr lang="tr-TR" dirty="0"/>
              <a:t> (1952)</a:t>
            </a:r>
          </a:p>
        </p:txBody>
      </p:sp>
    </p:spTree>
    <p:extLst>
      <p:ext uri="{BB962C8B-B14F-4D97-AF65-F5344CB8AC3E}">
        <p14:creationId xmlns:p14="http://schemas.microsoft.com/office/powerpoint/2010/main" val="1363624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Horror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science</a:t>
            </a:r>
            <a:r>
              <a:rPr lang="tr-TR" dirty="0"/>
              <a:t> fiction</a:t>
            </a:r>
          </a:p>
          <a:p>
            <a:r>
              <a:rPr lang="tr-TR" dirty="0" err="1"/>
              <a:t>alien</a:t>
            </a:r>
            <a:r>
              <a:rPr lang="tr-TR" dirty="0"/>
              <a:t> </a:t>
            </a:r>
            <a:r>
              <a:rPr lang="tr-TR" dirty="0" err="1"/>
              <a:t>invasion</a:t>
            </a:r>
            <a:endParaRPr lang="tr-TR" dirty="0"/>
          </a:p>
          <a:p>
            <a:pPr lvl="1">
              <a:buFontTx/>
              <a:buChar char="-"/>
            </a:pPr>
            <a:r>
              <a:rPr lang="en-US" i="1" dirty="0"/>
              <a:t>The Thing from Another World</a:t>
            </a:r>
            <a:r>
              <a:rPr lang="en-US" dirty="0"/>
              <a:t> (1951)</a:t>
            </a:r>
            <a:endParaRPr lang="tr-TR" i="1" dirty="0"/>
          </a:p>
          <a:p>
            <a:pPr lvl="1">
              <a:buFontTx/>
              <a:buChar char="-"/>
            </a:pPr>
            <a:r>
              <a:rPr lang="en-US" i="1" dirty="0"/>
              <a:t>The War of the Worlds</a:t>
            </a:r>
            <a:r>
              <a:rPr lang="en-US" dirty="0"/>
              <a:t> (1953)</a:t>
            </a:r>
            <a:endParaRPr lang="tr-TR" dirty="0"/>
          </a:p>
          <a:p>
            <a:pPr lvl="1">
              <a:buFontTx/>
              <a:buChar char="-"/>
            </a:pPr>
            <a:r>
              <a:rPr lang="tr-TR" i="1" dirty="0"/>
              <a:t>Body </a:t>
            </a:r>
            <a:r>
              <a:rPr lang="tr-TR" i="1" dirty="0" err="1"/>
              <a:t>Snatchers</a:t>
            </a:r>
            <a:r>
              <a:rPr lang="tr-TR" dirty="0"/>
              <a:t> (1956)</a:t>
            </a:r>
          </a:p>
          <a:p>
            <a:r>
              <a:rPr lang="tr-TR" dirty="0" err="1"/>
              <a:t>spy</a:t>
            </a:r>
            <a:r>
              <a:rPr lang="tr-TR" dirty="0"/>
              <a:t> </a:t>
            </a:r>
            <a:r>
              <a:rPr lang="tr-TR" dirty="0" err="1"/>
              <a:t>stories</a:t>
            </a:r>
            <a:endParaRPr lang="tr-TR" dirty="0"/>
          </a:p>
          <a:p>
            <a:pPr>
              <a:buFontTx/>
              <a:buChar char="-"/>
            </a:pPr>
            <a:endParaRPr lang="tr-TR" dirty="0"/>
          </a:p>
          <a:p>
            <a:pPr>
              <a:buFontTx/>
              <a:buChar char="-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86728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Rebellious</a:t>
            </a:r>
            <a:r>
              <a:rPr lang="tr-TR" dirty="0"/>
              <a:t> art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3300"/>
                </a:solidFill>
              </a:rPr>
              <a:t>rebellion against sameness and conformity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dirty="0">
                <a:solidFill>
                  <a:srgbClr val="003300"/>
                </a:solidFill>
              </a:rPr>
              <a:t>Arthur Miller's play </a:t>
            </a:r>
            <a:r>
              <a:rPr lang="en-US" i="1" dirty="0">
                <a:solidFill>
                  <a:srgbClr val="003300"/>
                </a:solidFill>
              </a:rPr>
              <a:t>The Crucible </a:t>
            </a:r>
            <a:r>
              <a:rPr lang="en-US" dirty="0">
                <a:solidFill>
                  <a:srgbClr val="003300"/>
                </a:solidFill>
              </a:rPr>
              <a:t>(1954)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tr-TR" dirty="0"/>
              <a:t>Film </a:t>
            </a:r>
            <a:r>
              <a:rPr lang="tr-TR" dirty="0" err="1"/>
              <a:t>stars</a:t>
            </a:r>
            <a:endParaRPr lang="tr-TR" dirty="0"/>
          </a:p>
          <a:p>
            <a:pPr lvl="1"/>
            <a:r>
              <a:rPr lang="tr-TR" dirty="0"/>
              <a:t>James Dean</a:t>
            </a:r>
          </a:p>
          <a:p>
            <a:pPr lvl="1"/>
            <a:r>
              <a:rPr lang="tr-TR" dirty="0" err="1"/>
              <a:t>Marlon</a:t>
            </a:r>
            <a:r>
              <a:rPr lang="tr-TR" dirty="0"/>
              <a:t> </a:t>
            </a:r>
            <a:r>
              <a:rPr lang="tr-TR" dirty="0" err="1"/>
              <a:t>Brando</a:t>
            </a:r>
            <a:endParaRPr lang="tr-TR" dirty="0"/>
          </a:p>
          <a:p>
            <a:r>
              <a:rPr lang="tr-TR" dirty="0" err="1"/>
              <a:t>Beat</a:t>
            </a:r>
            <a:r>
              <a:rPr lang="tr-TR" dirty="0"/>
              <a:t> </a:t>
            </a:r>
            <a:r>
              <a:rPr lang="tr-TR" dirty="0" err="1"/>
              <a:t>generation</a:t>
            </a:r>
            <a:r>
              <a:rPr lang="tr-TR" dirty="0"/>
              <a:t> 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tr-TR" dirty="0" err="1"/>
              <a:t>Jack</a:t>
            </a:r>
            <a:r>
              <a:rPr lang="tr-TR" dirty="0"/>
              <a:t> </a:t>
            </a:r>
            <a:r>
              <a:rPr lang="tr-TR" dirty="0" err="1"/>
              <a:t>Kerouac</a:t>
            </a:r>
            <a:r>
              <a:rPr lang="tr-TR" dirty="0"/>
              <a:t> – </a:t>
            </a:r>
            <a:r>
              <a:rPr lang="tr-TR" i="1" dirty="0"/>
              <a:t>On </a:t>
            </a:r>
            <a:r>
              <a:rPr lang="tr-TR" i="1" dirty="0" err="1"/>
              <a:t>the</a:t>
            </a:r>
            <a:r>
              <a:rPr lang="tr-TR" i="1" dirty="0"/>
              <a:t> Road</a:t>
            </a:r>
          </a:p>
        </p:txBody>
      </p:sp>
    </p:spTree>
    <p:extLst>
      <p:ext uri="{BB962C8B-B14F-4D97-AF65-F5344CB8AC3E}">
        <p14:creationId xmlns:p14="http://schemas.microsoft.com/office/powerpoint/2010/main" val="2943911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>
            <a:extLst>
              <a:ext uri="{FF2B5EF4-FFF2-40B4-BE49-F238E27FC236}">
                <a16:creationId xmlns:a16="http://schemas.microsoft.com/office/drawing/2014/main" id="{91BC1D29-E9AC-2B45-86F7-971A7B153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4A37BCF-0F92-51C4-21A1-DAEA4D87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44" y="1407195"/>
            <a:ext cx="280831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BAD29A-EE0E-1EF7-A4EF-C84FE762AA96}"/>
              </a:ext>
            </a:extLst>
          </p:cNvPr>
          <p:cNvSpPr txBox="1"/>
          <p:nvPr/>
        </p:nvSpPr>
        <p:spPr>
          <a:xfrm>
            <a:off x="1619672" y="6186466"/>
            <a:ext cx="6277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commons.wikimedia.org</a:t>
            </a:r>
            <a:r>
              <a:rPr lang="en-GB" dirty="0"/>
              <a:t>/wiki/File:Elvis_Presley_1970.jpg</a:t>
            </a:r>
          </a:p>
        </p:txBody>
      </p:sp>
    </p:spTree>
    <p:extLst>
      <p:ext uri="{BB962C8B-B14F-4D97-AF65-F5344CB8AC3E}">
        <p14:creationId xmlns:p14="http://schemas.microsoft.com/office/powerpoint/2010/main" val="1009391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«Hail! Hail! </a:t>
            </a:r>
            <a:r>
              <a:rPr lang="tr-TR" dirty="0" err="1"/>
              <a:t>Rock</a:t>
            </a:r>
            <a:r>
              <a:rPr lang="tr-TR" dirty="0"/>
              <a:t> ‘n’ </a:t>
            </a:r>
            <a:r>
              <a:rPr lang="tr-TR" dirty="0" err="1"/>
              <a:t>Roll</a:t>
            </a:r>
            <a:r>
              <a:rPr lang="tr-TR" dirty="0"/>
              <a:t>»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Memphis</a:t>
            </a:r>
            <a:endParaRPr lang="tr-TR" dirty="0"/>
          </a:p>
          <a:p>
            <a:r>
              <a:rPr lang="tr-TR" dirty="0"/>
              <a:t>«</a:t>
            </a:r>
            <a:r>
              <a:rPr lang="tr-TR" dirty="0" err="1"/>
              <a:t>teenager</a:t>
            </a:r>
            <a:r>
              <a:rPr lang="tr-TR" dirty="0"/>
              <a:t>»</a:t>
            </a:r>
          </a:p>
          <a:p>
            <a:r>
              <a:rPr lang="tr-TR" dirty="0"/>
              <a:t>Elvis Presley</a:t>
            </a:r>
          </a:p>
          <a:p>
            <a:r>
              <a:rPr lang="tr-TR" dirty="0"/>
              <a:t>Chuck </a:t>
            </a:r>
            <a:r>
              <a:rPr lang="tr-TR" dirty="0" err="1"/>
              <a:t>Berry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5983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Changes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Joseph Stalin died in March 1953</a:t>
            </a:r>
            <a:endParaRPr lang="tr-TR" dirty="0"/>
          </a:p>
          <a:p>
            <a:r>
              <a:rPr lang="en-US" dirty="0"/>
              <a:t>Nikita Khrushchev</a:t>
            </a:r>
            <a:endParaRPr lang="tr-TR" dirty="0"/>
          </a:p>
          <a:p>
            <a:r>
              <a:rPr lang="en-US" dirty="0"/>
              <a:t>a Communist dictatorship</a:t>
            </a:r>
            <a:endParaRPr lang="tr-TR" dirty="0"/>
          </a:p>
          <a:p>
            <a:r>
              <a:rPr lang="tr-TR" dirty="0" err="1"/>
              <a:t>Warsaw</a:t>
            </a:r>
            <a:r>
              <a:rPr lang="tr-TR" dirty="0"/>
              <a:t> </a:t>
            </a:r>
            <a:r>
              <a:rPr lang="tr-TR" dirty="0" err="1"/>
              <a:t>Pact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06235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JFK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tr-TR" dirty="0"/>
              <a:t>John F. Kennedy –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youngest</a:t>
            </a:r>
            <a:r>
              <a:rPr lang="tr-TR" dirty="0"/>
              <a:t> </a:t>
            </a:r>
            <a:r>
              <a:rPr lang="tr-TR" dirty="0" err="1"/>
              <a:t>president</a:t>
            </a:r>
            <a:r>
              <a:rPr lang="tr-TR" dirty="0"/>
              <a:t>, </a:t>
            </a:r>
            <a:r>
              <a:rPr lang="tr-TR" dirty="0" err="1"/>
              <a:t>also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first</a:t>
            </a:r>
            <a:r>
              <a:rPr lang="tr-TR" dirty="0"/>
              <a:t> </a:t>
            </a:r>
            <a:r>
              <a:rPr lang="tr-TR" dirty="0" err="1"/>
              <a:t>Catholic</a:t>
            </a:r>
            <a:r>
              <a:rPr lang="tr-TR" dirty="0"/>
              <a:t> </a:t>
            </a:r>
            <a:r>
              <a:rPr lang="tr-TR" dirty="0" err="1"/>
              <a:t>one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Bay of </a:t>
            </a:r>
            <a:r>
              <a:rPr lang="tr-TR" dirty="0" err="1"/>
              <a:t>Pigs</a:t>
            </a:r>
            <a:r>
              <a:rPr lang="tr-TR" dirty="0"/>
              <a:t> </a:t>
            </a:r>
            <a:r>
              <a:rPr lang="tr-TR" dirty="0" err="1"/>
              <a:t>invasion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04341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Fidel Castro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Fidel Castro </a:t>
            </a:r>
            <a:r>
              <a:rPr lang="tr-TR" dirty="0" err="1"/>
              <a:t>came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power</a:t>
            </a:r>
            <a:r>
              <a:rPr lang="tr-TR" dirty="0"/>
              <a:t> in </a:t>
            </a:r>
            <a:r>
              <a:rPr lang="tr-TR" dirty="0" err="1"/>
              <a:t>Cuba</a:t>
            </a:r>
            <a:r>
              <a:rPr lang="tr-TR" dirty="0"/>
              <a:t> in 1959</a:t>
            </a:r>
          </a:p>
          <a:p>
            <a:r>
              <a:rPr lang="tr-TR" dirty="0" err="1"/>
              <a:t>The</a:t>
            </a:r>
            <a:r>
              <a:rPr lang="tr-TR" dirty="0"/>
              <a:t> NY Times</a:t>
            </a:r>
          </a:p>
          <a:p>
            <a:r>
              <a:rPr lang="tr-TR" dirty="0"/>
              <a:t>April 15, 1961- an </a:t>
            </a:r>
            <a:r>
              <a:rPr lang="tr-TR" dirty="0" err="1"/>
              <a:t>air</a:t>
            </a:r>
            <a:r>
              <a:rPr lang="tr-TR" dirty="0"/>
              <a:t> </a:t>
            </a:r>
            <a:r>
              <a:rPr lang="tr-TR" dirty="0" err="1"/>
              <a:t>strike</a:t>
            </a:r>
            <a:r>
              <a:rPr lang="tr-TR" dirty="0"/>
              <a:t> </a:t>
            </a:r>
          </a:p>
          <a:p>
            <a:r>
              <a:rPr lang="tr-TR" dirty="0"/>
              <a:t>Land </a:t>
            </a:r>
            <a:r>
              <a:rPr lang="tr-TR" dirty="0" err="1"/>
              <a:t>invasion</a:t>
            </a:r>
            <a:r>
              <a:rPr lang="tr-TR" dirty="0"/>
              <a:t> on April 17</a:t>
            </a:r>
          </a:p>
          <a:p>
            <a:r>
              <a:rPr lang="tr-TR" dirty="0"/>
              <a:t>Castro –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55651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Crisis</a:t>
            </a:r>
            <a:r>
              <a:rPr lang="tr-TR" dirty="0"/>
              <a:t> in Berlin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Vienna</a:t>
            </a:r>
            <a:r>
              <a:rPr lang="tr-TR" dirty="0"/>
              <a:t> Conference in 1961 – JFK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Khrushchev</a:t>
            </a:r>
            <a:endParaRPr lang="tr-TR" dirty="0"/>
          </a:p>
          <a:p>
            <a:r>
              <a:rPr lang="tr-TR" dirty="0" err="1"/>
              <a:t>August</a:t>
            </a:r>
            <a:r>
              <a:rPr lang="tr-TR" dirty="0"/>
              <a:t> 13, 1961 - </a:t>
            </a:r>
            <a:r>
              <a:rPr lang="tr-TR" dirty="0" err="1"/>
              <a:t>The</a:t>
            </a:r>
            <a:r>
              <a:rPr lang="tr-TR" dirty="0"/>
              <a:t> Berlin Wall </a:t>
            </a:r>
          </a:p>
        </p:txBody>
      </p:sp>
    </p:spTree>
    <p:extLst>
      <p:ext uri="{BB962C8B-B14F-4D97-AF65-F5344CB8AC3E}">
        <p14:creationId xmlns:p14="http://schemas.microsoft.com/office/powerpoint/2010/main" val="299584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other</a:t>
            </a:r>
            <a:r>
              <a:rPr lang="tr-TR" dirty="0"/>
              <a:t> </a:t>
            </a:r>
            <a:r>
              <a:rPr lang="tr-TR" dirty="0" err="1"/>
              <a:t>countries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/>
              <a:t>Vietnam</a:t>
            </a:r>
          </a:p>
          <a:p>
            <a:pPr lvl="1">
              <a:buFontTx/>
              <a:buChar char="-"/>
            </a:pPr>
            <a:r>
              <a:rPr lang="en-US" dirty="0"/>
              <a:t>North Vietnam (Communist) and South Vietnam</a:t>
            </a:r>
            <a:endParaRPr lang="tr-TR" dirty="0"/>
          </a:p>
          <a:p>
            <a:pPr lvl="1">
              <a:buFontTx/>
              <a:buChar char="-"/>
            </a:pPr>
            <a:r>
              <a:rPr lang="en-US" dirty="0"/>
              <a:t>Southeast Asia Treaty Organization</a:t>
            </a:r>
            <a:r>
              <a:rPr lang="tr-TR" dirty="0"/>
              <a:t> (</a:t>
            </a:r>
            <a:r>
              <a:rPr lang="en-US" dirty="0"/>
              <a:t>SEATO</a:t>
            </a:r>
            <a:r>
              <a:rPr lang="tr-TR" dirty="0"/>
              <a:t>)</a:t>
            </a:r>
          </a:p>
          <a:p>
            <a:r>
              <a:rPr lang="tr-TR" dirty="0" err="1"/>
              <a:t>Middle</a:t>
            </a:r>
            <a:r>
              <a:rPr lang="tr-TR" dirty="0"/>
              <a:t> East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1948</a:t>
            </a:r>
            <a:r>
              <a:rPr lang="tr-TR" dirty="0"/>
              <a:t> -</a:t>
            </a:r>
            <a:r>
              <a:rPr lang="en-US" dirty="0"/>
              <a:t> Israel declared its independence.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UN </a:t>
            </a:r>
            <a:r>
              <a:rPr lang="tr-TR" dirty="0"/>
              <a:t>-&gt; </a:t>
            </a:r>
            <a:r>
              <a:rPr lang="en-US" dirty="0"/>
              <a:t>Palestine into a Jewish and an Arab state.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Arab Egypt, Syria, Jordan, Lebanon, and Iraq attacked Israel.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Israel won and Palestine came under the control of Israel, Jordan, and Egypt.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925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Hydrogen Bomb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g</a:t>
            </a:r>
            <a:r>
              <a:rPr lang="en-US" dirty="0" err="1"/>
              <a:t>ets</a:t>
            </a:r>
            <a:r>
              <a:rPr lang="en-US" dirty="0"/>
              <a:t> its power from fusing hydrogen atoms together</a:t>
            </a:r>
          </a:p>
          <a:p>
            <a:r>
              <a:rPr lang="tr-TR" dirty="0"/>
              <a:t>f</a:t>
            </a:r>
            <a:r>
              <a:rPr lang="en-US" dirty="0" err="1"/>
              <a:t>usion</a:t>
            </a:r>
            <a:r>
              <a:rPr lang="en-US" dirty="0"/>
              <a:t>—the process that creates the energy of the sun and stars</a:t>
            </a:r>
          </a:p>
          <a:p>
            <a:r>
              <a:rPr lang="tr-TR" dirty="0"/>
              <a:t>a</a:t>
            </a:r>
            <a:r>
              <a:rPr lang="en-US" dirty="0"/>
              <a:t> fusion bomb is much more powerful than an atomic bomb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9438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Hydrogen Bomb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3300"/>
                </a:solidFill>
                <a:latin typeface="Verdana" pitchFamily="34" charset="0"/>
              </a:rPr>
              <a:t>Developed during the 1940s and early 1950s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3300"/>
                </a:solidFill>
                <a:latin typeface="Verdana" pitchFamily="34" charset="0"/>
              </a:rPr>
              <a:t>First detonated on November 1, 1952, on </a:t>
            </a:r>
            <a:r>
              <a:rPr lang="en-US" dirty="0" err="1">
                <a:solidFill>
                  <a:srgbClr val="003300"/>
                </a:solidFill>
                <a:latin typeface="Verdana" pitchFamily="34" charset="0"/>
              </a:rPr>
              <a:t>Eniwetak</a:t>
            </a:r>
            <a:r>
              <a:rPr lang="en-US" dirty="0">
                <a:solidFill>
                  <a:srgbClr val="003300"/>
                </a:solidFill>
                <a:latin typeface="Verdana" pitchFamily="34" charset="0"/>
              </a:rPr>
              <a:t> Atoll in the Marshall Islands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3300"/>
                </a:solidFill>
                <a:latin typeface="Verdana" pitchFamily="34" charset="0"/>
              </a:rPr>
              <a:t>Soviets successfully tested an H-bomb in August of 1953.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7646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Arms</a:t>
            </a:r>
            <a:r>
              <a:rPr lang="tr-TR" dirty="0"/>
              <a:t> </a:t>
            </a:r>
            <a:r>
              <a:rPr lang="tr-TR" dirty="0" err="1"/>
              <a:t>Race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military</a:t>
            </a:r>
            <a:r>
              <a:rPr lang="tr-TR" dirty="0"/>
              <a:t> </a:t>
            </a:r>
            <a:r>
              <a:rPr lang="tr-TR" dirty="0" err="1"/>
              <a:t>strategies</a:t>
            </a:r>
            <a:endParaRPr lang="tr-TR" dirty="0"/>
          </a:p>
          <a:p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bombs</a:t>
            </a:r>
            <a:endParaRPr lang="tr-TR" dirty="0"/>
          </a:p>
          <a:p>
            <a:pPr lvl="1">
              <a:buFontTx/>
              <a:buChar char="-"/>
            </a:pPr>
            <a:r>
              <a:rPr lang="tr-TR" dirty="0" err="1"/>
              <a:t>the</a:t>
            </a:r>
            <a:r>
              <a:rPr lang="tr-TR" dirty="0"/>
              <a:t> size</a:t>
            </a:r>
          </a:p>
          <a:p>
            <a:pPr lvl="1">
              <a:buFontTx/>
              <a:buChar char="-"/>
            </a:pPr>
            <a:r>
              <a:rPr lang="en-US" dirty="0"/>
              <a:t>bomber aircraft, such as the B-52</a:t>
            </a:r>
            <a:endParaRPr lang="tr-TR" dirty="0"/>
          </a:p>
          <a:p>
            <a:pPr lvl="1">
              <a:buFontTx/>
              <a:buChar char="-"/>
            </a:pPr>
            <a:r>
              <a:rPr lang="tr-TR" dirty="0"/>
              <a:t>1950s - </a:t>
            </a:r>
            <a:r>
              <a:rPr lang="tr-TR" dirty="0" err="1"/>
              <a:t>intercontinental</a:t>
            </a:r>
            <a:r>
              <a:rPr lang="tr-TR" dirty="0"/>
              <a:t> </a:t>
            </a:r>
            <a:r>
              <a:rPr lang="tr-TR" dirty="0" err="1"/>
              <a:t>ballistic</a:t>
            </a:r>
            <a:r>
              <a:rPr lang="tr-TR" dirty="0"/>
              <a:t> </a:t>
            </a:r>
            <a:r>
              <a:rPr lang="tr-TR" dirty="0" err="1"/>
              <a:t>missiles</a:t>
            </a:r>
            <a:r>
              <a:rPr lang="tr-TR" dirty="0"/>
              <a:t>,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ICBMs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0580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nuclear</a:t>
            </a:r>
            <a:r>
              <a:rPr lang="tr-TR" dirty="0"/>
              <a:t> </a:t>
            </a:r>
            <a:r>
              <a:rPr lang="tr-TR" dirty="0" err="1"/>
              <a:t>fallout</a:t>
            </a:r>
            <a:endParaRPr lang="tr-TR" dirty="0"/>
          </a:p>
          <a:p>
            <a:r>
              <a:rPr lang="en-US" dirty="0"/>
              <a:t>burns, cancer, and birth defects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67071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Civil Defense</a:t>
            </a:r>
            <a:endParaRPr lang="tr-TR" dirty="0"/>
          </a:p>
          <a:p>
            <a:pPr lvl="1"/>
            <a:r>
              <a:rPr lang="tr-TR" dirty="0"/>
              <a:t>Federal </a:t>
            </a:r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Defense</a:t>
            </a:r>
            <a:r>
              <a:rPr lang="tr-TR" dirty="0"/>
              <a:t> Administration (FCDA)</a:t>
            </a:r>
            <a:r>
              <a:rPr lang="en-US" dirty="0"/>
              <a:t> – to educate people for nuclear emergencies and prepare them</a:t>
            </a:r>
          </a:p>
          <a:p>
            <a:pPr lvl="1"/>
            <a:r>
              <a:rPr lang="en-US" dirty="0"/>
              <a:t>booklets and films (for example, Duck and Cover) </a:t>
            </a:r>
          </a:p>
          <a:p>
            <a:pPr lvl="1"/>
            <a:r>
              <a:rPr lang="en-US" dirty="0"/>
              <a:t>air-raid sirens </a:t>
            </a:r>
          </a:p>
          <a:p>
            <a:pPr lvl="1"/>
            <a:r>
              <a:rPr lang="en-US" dirty="0"/>
              <a:t>Operation Alert tested if urban areas were ready.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67675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Television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1950, 9% of U.S. households had TV</a:t>
            </a:r>
          </a:p>
          <a:p>
            <a:r>
              <a:rPr lang="en-US" dirty="0"/>
              <a:t>In 1960, 87% of U.S. households had TV</a:t>
            </a:r>
          </a:p>
          <a:p>
            <a:r>
              <a:rPr lang="tr-TR" dirty="0" err="1"/>
              <a:t>politics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advertising</a:t>
            </a:r>
            <a:endParaRPr lang="tr-TR" dirty="0"/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Joseph McCarthy and the 1954 Army-McCarthy hearings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tr-TR" dirty="0" err="1"/>
              <a:t>Colgate</a:t>
            </a:r>
            <a:r>
              <a:rPr lang="tr-TR" dirty="0"/>
              <a:t> </a:t>
            </a:r>
            <a:r>
              <a:rPr lang="tr-TR" dirty="0" err="1"/>
              <a:t>Comedy</a:t>
            </a:r>
            <a:r>
              <a:rPr lang="tr-TR" dirty="0"/>
              <a:t> </a:t>
            </a:r>
            <a:r>
              <a:rPr lang="tr-TR" dirty="0" err="1"/>
              <a:t>Hour</a:t>
            </a:r>
            <a:r>
              <a:rPr lang="tr-TR" dirty="0"/>
              <a:t> 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3872055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635</Words>
  <Application>Microsoft Macintosh PowerPoint</Application>
  <PresentationFormat>On-screen Show (4:3)</PresentationFormat>
  <Paragraphs>97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Aptos</vt:lpstr>
      <vt:lpstr>Arial</vt:lpstr>
      <vt:lpstr>Calibri</vt:lpstr>
      <vt:lpstr>Verdana</vt:lpstr>
      <vt:lpstr>Ofis Teması</vt:lpstr>
      <vt:lpstr>Cold War continues</vt:lpstr>
      <vt:lpstr>Changes in the Soviet Union</vt:lpstr>
      <vt:lpstr>other countries</vt:lpstr>
      <vt:lpstr>The Hydrogen Bomb</vt:lpstr>
      <vt:lpstr>The Hydrogen Bomb</vt:lpstr>
      <vt:lpstr>The Arms Race </vt:lpstr>
      <vt:lpstr>PowerPoint Presentation</vt:lpstr>
      <vt:lpstr>PowerPoint Presentation</vt:lpstr>
      <vt:lpstr>Television</vt:lpstr>
      <vt:lpstr>Other Technology in the 1950s</vt:lpstr>
      <vt:lpstr>PowerPoint Presentation</vt:lpstr>
      <vt:lpstr>PowerPoint Presentation</vt:lpstr>
      <vt:lpstr>PowerPoint Presentation</vt:lpstr>
      <vt:lpstr>Barbie doll - 1959</vt:lpstr>
      <vt:lpstr>the paranoia</vt:lpstr>
      <vt:lpstr>PowerPoint Presentation</vt:lpstr>
      <vt:lpstr>Rebellious art</vt:lpstr>
      <vt:lpstr>PowerPoint Presentation</vt:lpstr>
      <vt:lpstr>«Hail! Hail! Rock ‘n’ Roll»</vt:lpstr>
      <vt:lpstr>JFK</vt:lpstr>
      <vt:lpstr>Fidel Castro</vt:lpstr>
      <vt:lpstr>Crisis in Berlin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War continues</dc:title>
  <dc:creator>Merve</dc:creator>
  <cp:lastModifiedBy>Microsoft Office User</cp:lastModifiedBy>
  <cp:revision>22</cp:revision>
  <dcterms:created xsi:type="dcterms:W3CDTF">2019-05-09T19:53:59Z</dcterms:created>
  <dcterms:modified xsi:type="dcterms:W3CDTF">2025-04-07T08:05:23Z</dcterms:modified>
</cp:coreProperties>
</file>