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64" r:id="rId5"/>
    <p:sldId id="265" r:id="rId6"/>
    <p:sldId id="266" r:id="rId7"/>
    <p:sldId id="269" r:id="rId8"/>
    <p:sldId id="289" r:id="rId9"/>
    <p:sldId id="288" r:id="rId10"/>
    <p:sldId id="295" r:id="rId11"/>
    <p:sldId id="296" r:id="rId12"/>
    <p:sldId id="278" r:id="rId13"/>
    <p:sldId id="286" r:id="rId14"/>
    <p:sldId id="290" r:id="rId15"/>
    <p:sldId id="280" r:id="rId16"/>
    <p:sldId id="291" r:id="rId17"/>
    <p:sldId id="283" r:id="rId18"/>
    <p:sldId id="301" r:id="rId19"/>
    <p:sldId id="285" r:id="rId20"/>
    <p:sldId id="304" r:id="rId21"/>
    <p:sldId id="305" r:id="rId22"/>
    <p:sldId id="306" r:id="rId23"/>
    <p:sldId id="307" r:id="rId24"/>
    <p:sldId id="308" r:id="rId25"/>
    <p:sldId id="309" r:id="rId26"/>
    <p:sldId id="311" r:id="rId27"/>
    <p:sldId id="313" r:id="rId2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99"/>
    <a:srgbClr val="66FFFF"/>
    <a:srgbClr val="FF00FF"/>
    <a:srgbClr val="B52F19"/>
    <a:srgbClr val="10BE4A"/>
    <a:srgbClr val="07C710"/>
    <a:srgbClr val="FFFF99"/>
    <a:srgbClr val="FFCC00"/>
    <a:srgbClr val="CC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6"/>
  </p:normalViewPr>
  <p:slideViewPr>
    <p:cSldViewPr>
      <p:cViewPr varScale="1">
        <p:scale>
          <a:sx n="103" d="100"/>
          <a:sy n="103" d="100"/>
        </p:scale>
        <p:origin x="1880"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a:t>Asıl başlık stili için tıklatın</a:t>
            </a: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Veri Yer Tutucusu 3"/>
          <p:cNvSpPr>
            <a:spLocks noGrp="1"/>
          </p:cNvSpPr>
          <p:nvPr>
            <p:ph type="dt" sz="half" idx="10"/>
          </p:nvPr>
        </p:nvSpPr>
        <p:spPr/>
        <p:txBody>
          <a:bodyPr/>
          <a:lstStyle/>
          <a:p>
            <a:fld id="{A23720DD-5B6D-40BF-8493-A6B52D484E6B}" type="datetimeFigureOut">
              <a:rPr lang="tr-TR" smtClean="0"/>
              <a:t>7.04.2025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t>‹#›</a:t>
            </a:fld>
            <a:endParaRPr lang="tr-TR"/>
          </a:p>
        </p:txBody>
      </p:sp>
    </p:spTree>
    <p:extLst>
      <p:ext uri="{BB962C8B-B14F-4D97-AF65-F5344CB8AC3E}">
        <p14:creationId xmlns:p14="http://schemas.microsoft.com/office/powerpoint/2010/main" val="611679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p>
        </p:txBody>
      </p:sp>
      <p:sp>
        <p:nvSpPr>
          <p:cNvPr id="3" name="Dikey Metin Yer Tutucusu 2"/>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A23720DD-5B6D-40BF-8493-A6B52D484E6B}" type="datetimeFigureOut">
              <a:rPr lang="tr-TR" smtClean="0"/>
              <a:t>7.04.2025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t>‹#›</a:t>
            </a:fld>
            <a:endParaRPr lang="tr-TR"/>
          </a:p>
        </p:txBody>
      </p:sp>
    </p:spTree>
    <p:extLst>
      <p:ext uri="{BB962C8B-B14F-4D97-AF65-F5344CB8AC3E}">
        <p14:creationId xmlns:p14="http://schemas.microsoft.com/office/powerpoint/2010/main" val="2021955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a:t>Asıl başlık stili için tıklatın</a:t>
            </a: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A23720DD-5B6D-40BF-8493-A6B52D484E6B}" type="datetimeFigureOut">
              <a:rPr lang="tr-TR" smtClean="0"/>
              <a:t>7.04.2025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t>‹#›</a:t>
            </a:fld>
            <a:endParaRPr lang="tr-TR"/>
          </a:p>
        </p:txBody>
      </p:sp>
    </p:spTree>
    <p:extLst>
      <p:ext uri="{BB962C8B-B14F-4D97-AF65-F5344CB8AC3E}">
        <p14:creationId xmlns:p14="http://schemas.microsoft.com/office/powerpoint/2010/main" val="811085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p>
        </p:txBody>
      </p:sp>
      <p:sp>
        <p:nvSpPr>
          <p:cNvPr id="3" name="İçerik Yer Tutucusu 2"/>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A23720DD-5B6D-40BF-8493-A6B52D484E6B}" type="datetimeFigureOut">
              <a:rPr lang="tr-TR" smtClean="0"/>
              <a:t>7.04.2025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t>‹#›</a:t>
            </a:fld>
            <a:endParaRPr lang="tr-TR"/>
          </a:p>
        </p:txBody>
      </p:sp>
    </p:spTree>
    <p:extLst>
      <p:ext uri="{BB962C8B-B14F-4D97-AF65-F5344CB8AC3E}">
        <p14:creationId xmlns:p14="http://schemas.microsoft.com/office/powerpoint/2010/main" val="2771179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a:t>Asıl başlık stili için tıklatın</a:t>
            </a: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tıklatın</a:t>
            </a:r>
          </a:p>
        </p:txBody>
      </p:sp>
      <p:sp>
        <p:nvSpPr>
          <p:cNvPr id="4" name="Veri Yer Tutucusu 3"/>
          <p:cNvSpPr>
            <a:spLocks noGrp="1"/>
          </p:cNvSpPr>
          <p:nvPr>
            <p:ph type="dt" sz="half" idx="10"/>
          </p:nvPr>
        </p:nvSpPr>
        <p:spPr/>
        <p:txBody>
          <a:bodyPr/>
          <a:lstStyle/>
          <a:p>
            <a:fld id="{A23720DD-5B6D-40BF-8493-A6B52D484E6B}" type="datetimeFigureOut">
              <a:rPr lang="tr-TR" smtClean="0"/>
              <a:t>7.04.2025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t>‹#›</a:t>
            </a:fld>
            <a:endParaRPr lang="tr-TR"/>
          </a:p>
        </p:txBody>
      </p:sp>
    </p:spTree>
    <p:extLst>
      <p:ext uri="{BB962C8B-B14F-4D97-AF65-F5344CB8AC3E}">
        <p14:creationId xmlns:p14="http://schemas.microsoft.com/office/powerpoint/2010/main" val="4072307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p:cNvSpPr>
            <a:spLocks noGrp="1"/>
          </p:cNvSpPr>
          <p:nvPr>
            <p:ph type="dt" sz="half" idx="10"/>
          </p:nvPr>
        </p:nvSpPr>
        <p:spPr/>
        <p:txBody>
          <a:bodyPr/>
          <a:lstStyle/>
          <a:p>
            <a:fld id="{A23720DD-5B6D-40BF-8493-A6B52D484E6B}" type="datetimeFigureOut">
              <a:rPr lang="tr-TR" smtClean="0"/>
              <a:t>7.04.2025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t>‹#›</a:t>
            </a:fld>
            <a:endParaRPr lang="tr-TR"/>
          </a:p>
        </p:txBody>
      </p:sp>
    </p:spTree>
    <p:extLst>
      <p:ext uri="{BB962C8B-B14F-4D97-AF65-F5344CB8AC3E}">
        <p14:creationId xmlns:p14="http://schemas.microsoft.com/office/powerpoint/2010/main" val="2800984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a:t>Asıl başlık stili için tıklatın</a:t>
            </a: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p:cNvSpPr>
            <a:spLocks noGrp="1"/>
          </p:cNvSpPr>
          <p:nvPr>
            <p:ph type="dt" sz="half" idx="10"/>
          </p:nvPr>
        </p:nvSpPr>
        <p:spPr/>
        <p:txBody>
          <a:bodyPr/>
          <a:lstStyle/>
          <a:p>
            <a:fld id="{A23720DD-5B6D-40BF-8493-A6B52D484E6B}" type="datetimeFigureOut">
              <a:rPr lang="tr-TR" smtClean="0"/>
              <a:t>7.04.2025</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F302176B-0E47-46AC-8F43-DAB4B8A37D06}" type="slidenum">
              <a:rPr lang="tr-TR" smtClean="0"/>
              <a:t>‹#›</a:t>
            </a:fld>
            <a:endParaRPr lang="tr-TR"/>
          </a:p>
        </p:txBody>
      </p:sp>
    </p:spTree>
    <p:extLst>
      <p:ext uri="{BB962C8B-B14F-4D97-AF65-F5344CB8AC3E}">
        <p14:creationId xmlns:p14="http://schemas.microsoft.com/office/powerpoint/2010/main" val="3750144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Asıl başlık stili için tıklatın</a:t>
            </a:r>
          </a:p>
        </p:txBody>
      </p:sp>
      <p:sp>
        <p:nvSpPr>
          <p:cNvPr id="3" name="Veri Yer Tutucusu 2"/>
          <p:cNvSpPr>
            <a:spLocks noGrp="1"/>
          </p:cNvSpPr>
          <p:nvPr>
            <p:ph type="dt" sz="half" idx="10"/>
          </p:nvPr>
        </p:nvSpPr>
        <p:spPr/>
        <p:txBody>
          <a:bodyPr/>
          <a:lstStyle/>
          <a:p>
            <a:fld id="{A23720DD-5B6D-40BF-8493-A6B52D484E6B}" type="datetimeFigureOut">
              <a:rPr lang="tr-TR" smtClean="0"/>
              <a:t>7.04.2025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F302176B-0E47-46AC-8F43-DAB4B8A37D06}" type="slidenum">
              <a:rPr lang="tr-TR" smtClean="0"/>
              <a:t>‹#›</a:t>
            </a:fld>
            <a:endParaRPr lang="tr-TR"/>
          </a:p>
        </p:txBody>
      </p:sp>
    </p:spTree>
    <p:extLst>
      <p:ext uri="{BB962C8B-B14F-4D97-AF65-F5344CB8AC3E}">
        <p14:creationId xmlns:p14="http://schemas.microsoft.com/office/powerpoint/2010/main" val="25835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A23720DD-5B6D-40BF-8493-A6B52D484E6B}" type="datetimeFigureOut">
              <a:rPr lang="tr-TR" smtClean="0"/>
              <a:t>7.04.2025</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t>‹#›</a:t>
            </a:fld>
            <a:endParaRPr lang="tr-TR"/>
          </a:p>
        </p:txBody>
      </p:sp>
    </p:spTree>
    <p:extLst>
      <p:ext uri="{BB962C8B-B14F-4D97-AF65-F5344CB8AC3E}">
        <p14:creationId xmlns:p14="http://schemas.microsoft.com/office/powerpoint/2010/main" val="2283479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a:t>Asıl başlık stili için tıklatın</a:t>
            </a: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Veri Yer Tutucusu 4"/>
          <p:cNvSpPr>
            <a:spLocks noGrp="1"/>
          </p:cNvSpPr>
          <p:nvPr>
            <p:ph type="dt" sz="half" idx="10"/>
          </p:nvPr>
        </p:nvSpPr>
        <p:spPr/>
        <p:txBody>
          <a:bodyPr/>
          <a:lstStyle/>
          <a:p>
            <a:fld id="{A23720DD-5B6D-40BF-8493-A6B52D484E6B}" type="datetimeFigureOut">
              <a:rPr lang="tr-TR" smtClean="0"/>
              <a:t>7.04.2025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t>‹#›</a:t>
            </a:fld>
            <a:endParaRPr lang="tr-TR"/>
          </a:p>
        </p:txBody>
      </p:sp>
    </p:spTree>
    <p:extLst>
      <p:ext uri="{BB962C8B-B14F-4D97-AF65-F5344CB8AC3E}">
        <p14:creationId xmlns:p14="http://schemas.microsoft.com/office/powerpoint/2010/main" val="2866764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a:t>Asıl başlık stili için tıklatın</a:t>
            </a: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Veri Yer Tutucusu 4"/>
          <p:cNvSpPr>
            <a:spLocks noGrp="1"/>
          </p:cNvSpPr>
          <p:nvPr>
            <p:ph type="dt" sz="half" idx="10"/>
          </p:nvPr>
        </p:nvSpPr>
        <p:spPr/>
        <p:txBody>
          <a:bodyPr/>
          <a:lstStyle/>
          <a:p>
            <a:fld id="{A23720DD-5B6D-40BF-8493-A6B52D484E6B}" type="datetimeFigureOut">
              <a:rPr lang="tr-TR" smtClean="0"/>
              <a:t>7.04.2025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t>‹#›</a:t>
            </a:fld>
            <a:endParaRPr lang="tr-TR"/>
          </a:p>
        </p:txBody>
      </p:sp>
    </p:spTree>
    <p:extLst>
      <p:ext uri="{BB962C8B-B14F-4D97-AF65-F5344CB8AC3E}">
        <p14:creationId xmlns:p14="http://schemas.microsoft.com/office/powerpoint/2010/main" val="2032533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a:t>Asıl başlık stili için tıklatın</a:t>
            </a: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7.04.2025</a:t>
            </a:fld>
            <a:endParaRPr lang="tr-TR"/>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extLst>
      <p:ext uri="{BB962C8B-B14F-4D97-AF65-F5344CB8AC3E}">
        <p14:creationId xmlns:p14="http://schemas.microsoft.com/office/powerpoint/2010/main" val="240842792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lstStyle/>
          <a:p>
            <a:r>
              <a:rPr lang="tr-TR" dirty="0" err="1"/>
              <a:t>Women’s</a:t>
            </a:r>
            <a:r>
              <a:rPr lang="tr-TR" dirty="0"/>
              <a:t> </a:t>
            </a:r>
            <a:r>
              <a:rPr lang="tr-TR" dirty="0" err="1"/>
              <a:t>Movement</a:t>
            </a:r>
            <a:endParaRPr lang="tr-TR" dirty="0"/>
          </a:p>
        </p:txBody>
      </p:sp>
      <p:sp>
        <p:nvSpPr>
          <p:cNvPr id="3" name="Alt Başlık 2"/>
          <p:cNvSpPr>
            <a:spLocks noGrp="1"/>
          </p:cNvSpPr>
          <p:nvPr>
            <p:ph type="subTitle" idx="1"/>
          </p:nvPr>
        </p:nvSpPr>
        <p:spPr/>
        <p:txBody>
          <a:bodyPr/>
          <a:lstStyle/>
          <a:p>
            <a:endParaRPr lang="tr-TR"/>
          </a:p>
        </p:txBody>
      </p:sp>
      <p:sp>
        <p:nvSpPr>
          <p:cNvPr id="4" name="Content Placeholder 2">
            <a:extLst>
              <a:ext uri="{FF2B5EF4-FFF2-40B4-BE49-F238E27FC236}">
                <a16:creationId xmlns:a16="http://schemas.microsoft.com/office/drawing/2014/main" id="{A5877E5A-6F6C-8E0C-B84B-6406000599DC}"/>
              </a:ext>
            </a:extLst>
          </p:cNvPr>
          <p:cNvSpPr txBox="1">
            <a:spLocks/>
          </p:cNvSpPr>
          <p:nvPr/>
        </p:nvSpPr>
        <p:spPr>
          <a:xfrm>
            <a:off x="1074440" y="5805264"/>
            <a:ext cx="6995120" cy="4606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GB" sz="1000" dirty="0"/>
              <a:t>Source: Ayers, E. L., </a:t>
            </a:r>
            <a:r>
              <a:rPr lang="en-GB" sz="1000" dirty="0" err="1"/>
              <a:t>Schulzinger</a:t>
            </a:r>
            <a:r>
              <a:rPr lang="en-GB" sz="1000" dirty="0"/>
              <a:t>, R. D., de la Teja J.F. &amp; Gray White, D. (2009). </a:t>
            </a:r>
            <a:r>
              <a:rPr lang="en-GB" sz="1000" i="1" dirty="0"/>
              <a:t>American anthem: Modern American history</a:t>
            </a:r>
            <a:r>
              <a:rPr lang="en-GB" sz="1000" dirty="0"/>
              <a:t>. Orlando: Holt, Rinehart and Winston</a:t>
            </a:r>
          </a:p>
        </p:txBody>
      </p:sp>
    </p:spTree>
    <p:extLst>
      <p:ext uri="{BB962C8B-B14F-4D97-AF65-F5344CB8AC3E}">
        <p14:creationId xmlns:p14="http://schemas.microsoft.com/office/powerpoint/2010/main" val="3650040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err="1"/>
              <a:t>Rising</a:t>
            </a:r>
            <a:r>
              <a:rPr lang="tr-TR" dirty="0"/>
              <a:t> </a:t>
            </a:r>
            <a:r>
              <a:rPr lang="tr-TR" dirty="0" err="1"/>
              <a:t>student</a:t>
            </a:r>
            <a:r>
              <a:rPr lang="tr-TR" dirty="0"/>
              <a:t> </a:t>
            </a:r>
            <a:r>
              <a:rPr lang="tr-TR" dirty="0" err="1"/>
              <a:t>activism</a:t>
            </a:r>
            <a:endParaRPr lang="tr-TR" dirty="0"/>
          </a:p>
        </p:txBody>
      </p:sp>
      <p:sp>
        <p:nvSpPr>
          <p:cNvPr id="3" name="İçerik Yer Tutucusu 2"/>
          <p:cNvSpPr>
            <a:spLocks noGrp="1"/>
          </p:cNvSpPr>
          <p:nvPr>
            <p:ph idx="1"/>
          </p:nvPr>
        </p:nvSpPr>
        <p:spPr>
          <a:xfrm>
            <a:off x="457200" y="1600200"/>
            <a:ext cx="6635080" cy="4565104"/>
          </a:xfrm>
        </p:spPr>
        <p:txBody>
          <a:bodyPr/>
          <a:lstStyle/>
          <a:p>
            <a:r>
              <a:rPr lang="tr-TR" dirty="0" err="1"/>
              <a:t>University</a:t>
            </a:r>
            <a:r>
              <a:rPr lang="tr-TR" dirty="0"/>
              <a:t> of California at Berkeley</a:t>
            </a:r>
          </a:p>
          <a:p>
            <a:r>
              <a:rPr lang="tr-TR" dirty="0"/>
              <a:t>John </a:t>
            </a:r>
            <a:r>
              <a:rPr lang="tr-TR" dirty="0" err="1"/>
              <a:t>Weinberg</a:t>
            </a:r>
            <a:endParaRPr lang="tr-TR" dirty="0"/>
          </a:p>
          <a:p>
            <a:r>
              <a:rPr lang="tr-TR" dirty="0" err="1"/>
              <a:t>Free</a:t>
            </a:r>
            <a:r>
              <a:rPr lang="tr-TR" dirty="0"/>
              <a:t> Speech </a:t>
            </a:r>
            <a:r>
              <a:rPr lang="tr-TR" dirty="0" err="1"/>
              <a:t>Movement</a:t>
            </a:r>
            <a:endParaRPr lang="tr-TR" dirty="0"/>
          </a:p>
        </p:txBody>
      </p:sp>
    </p:spTree>
    <p:extLst>
      <p:ext uri="{BB962C8B-B14F-4D97-AF65-F5344CB8AC3E}">
        <p14:creationId xmlns:p14="http://schemas.microsoft.com/office/powerpoint/2010/main" val="1790446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7991F9"/>
        </a:solid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err="1">
                <a:solidFill>
                  <a:schemeClr val="bg1"/>
                </a:solidFill>
              </a:rPr>
              <a:t>Hippies</a:t>
            </a:r>
            <a:r>
              <a:rPr lang="tr-TR" dirty="0">
                <a:solidFill>
                  <a:schemeClr val="bg1"/>
                </a:solidFill>
              </a:rPr>
              <a:t> </a:t>
            </a:r>
          </a:p>
        </p:txBody>
      </p:sp>
      <p:pic>
        <p:nvPicPr>
          <p:cNvPr id="6146" name="Picture 2" descr="a man with a peace sign tattoo on his forehead">
            <a:extLst>
              <a:ext uri="{FF2B5EF4-FFF2-40B4-BE49-F238E27FC236}">
                <a16:creationId xmlns:a16="http://schemas.microsoft.com/office/drawing/2014/main" id="{7DABF052-ABF5-3157-E6FF-09F75CD382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8667" y="1198786"/>
            <a:ext cx="3266665" cy="461176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130B0CA-EFE8-0CCA-3812-24FFDD8DC075}"/>
              </a:ext>
            </a:extLst>
          </p:cNvPr>
          <p:cNvSpPr txBox="1"/>
          <p:nvPr/>
        </p:nvSpPr>
        <p:spPr>
          <a:xfrm>
            <a:off x="1108775" y="6308725"/>
            <a:ext cx="6926448" cy="307777"/>
          </a:xfrm>
          <a:prstGeom prst="rect">
            <a:avLst/>
          </a:prstGeom>
          <a:noFill/>
        </p:spPr>
        <p:txBody>
          <a:bodyPr wrap="none" rtlCol="0">
            <a:spAutoFit/>
          </a:bodyPr>
          <a:lstStyle/>
          <a:p>
            <a:r>
              <a:rPr lang="en-GB" sz="1400" dirty="0"/>
              <a:t>https://</a:t>
            </a:r>
            <a:r>
              <a:rPr lang="en-GB" sz="1400" dirty="0" err="1"/>
              <a:t>unsplash.com</a:t>
            </a:r>
            <a:r>
              <a:rPr lang="en-GB" sz="1400" dirty="0"/>
              <a:t>/photos/a-man-with-a-peace-sign-tattoo-on-his-forehead-9TELXDxfzKo</a:t>
            </a:r>
          </a:p>
        </p:txBody>
      </p:sp>
    </p:spTree>
    <p:extLst>
      <p:ext uri="{BB962C8B-B14F-4D97-AF65-F5344CB8AC3E}">
        <p14:creationId xmlns:p14="http://schemas.microsoft.com/office/powerpoint/2010/main" val="3815885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dirty="0"/>
          </a:p>
        </p:txBody>
      </p:sp>
      <p:sp>
        <p:nvSpPr>
          <p:cNvPr id="3" name="İçerik Yer Tutucusu 2"/>
          <p:cNvSpPr>
            <a:spLocks noGrp="1"/>
          </p:cNvSpPr>
          <p:nvPr>
            <p:ph idx="1"/>
          </p:nvPr>
        </p:nvSpPr>
        <p:spPr>
          <a:xfrm>
            <a:off x="539552" y="1484784"/>
            <a:ext cx="7848872" cy="4536504"/>
          </a:xfrm>
        </p:spPr>
        <p:txBody>
          <a:bodyPr/>
          <a:lstStyle/>
          <a:p>
            <a:r>
              <a:rPr lang="en-US" dirty="0"/>
              <a:t>Drug Use – Marijuana, LSD… </a:t>
            </a:r>
            <a:endParaRPr lang="tr-TR" dirty="0"/>
          </a:p>
          <a:p>
            <a:r>
              <a:rPr lang="en-US" dirty="0"/>
              <a:t>Fashion – beads, long hair and beards, </a:t>
            </a:r>
            <a:r>
              <a:rPr lang="en-US" dirty="0" err="1"/>
              <a:t>colourful</a:t>
            </a:r>
            <a:r>
              <a:rPr lang="en-US" dirty="0"/>
              <a:t> clothes</a:t>
            </a:r>
            <a:endParaRPr lang="tr-TR" dirty="0"/>
          </a:p>
          <a:p>
            <a:r>
              <a:rPr lang="en-US" dirty="0"/>
              <a:t>Music – Rock and Folk </a:t>
            </a:r>
            <a:endParaRPr lang="tr-TR" dirty="0"/>
          </a:p>
        </p:txBody>
      </p:sp>
    </p:spTree>
    <p:extLst>
      <p:ext uri="{BB962C8B-B14F-4D97-AF65-F5344CB8AC3E}">
        <p14:creationId xmlns:p14="http://schemas.microsoft.com/office/powerpoint/2010/main" val="3349623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en-US" dirty="0"/>
              <a:t>Hippie Culture</a:t>
            </a:r>
            <a:endParaRPr lang="tr-TR" dirty="0"/>
          </a:p>
        </p:txBody>
      </p:sp>
      <p:sp>
        <p:nvSpPr>
          <p:cNvPr id="3" name="İçerik Yer Tutucusu 2"/>
          <p:cNvSpPr>
            <a:spLocks noGrp="1"/>
          </p:cNvSpPr>
          <p:nvPr>
            <p:ph idx="1"/>
          </p:nvPr>
        </p:nvSpPr>
        <p:spPr/>
        <p:txBody>
          <a:bodyPr>
            <a:normAutofit/>
          </a:bodyPr>
          <a:lstStyle/>
          <a:p>
            <a:r>
              <a:rPr lang="en-US" dirty="0"/>
              <a:t>rejected materialism and mainstream values</a:t>
            </a:r>
          </a:p>
          <a:p>
            <a:r>
              <a:rPr lang="en-US" dirty="0"/>
              <a:t>Eastern religions, astrology</a:t>
            </a:r>
          </a:p>
          <a:p>
            <a:r>
              <a:rPr lang="en-US" dirty="0"/>
              <a:t>freedom, spiritual enlightenment, civil rights</a:t>
            </a:r>
          </a:p>
          <a:p>
            <a:r>
              <a:rPr lang="tr-TR" dirty="0"/>
              <a:t>S</a:t>
            </a:r>
            <a:r>
              <a:rPr lang="en-US" dirty="0" err="1"/>
              <a:t>ummer</a:t>
            </a:r>
            <a:r>
              <a:rPr lang="en-US" dirty="0"/>
              <a:t> of 1967 (Summer of Love)</a:t>
            </a:r>
          </a:p>
          <a:p>
            <a:r>
              <a:rPr lang="en-US" dirty="0"/>
              <a:t>an alternative to social concerns like racism, sexism and Vietnam war</a:t>
            </a:r>
          </a:p>
          <a:p>
            <a:endParaRPr lang="tr-TR" dirty="0"/>
          </a:p>
        </p:txBody>
      </p:sp>
    </p:spTree>
    <p:extLst>
      <p:ext uri="{BB962C8B-B14F-4D97-AF65-F5344CB8AC3E}">
        <p14:creationId xmlns:p14="http://schemas.microsoft.com/office/powerpoint/2010/main" val="893488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en-US" dirty="0"/>
              <a:t>Use of drugs</a:t>
            </a:r>
            <a:endParaRPr lang="tr-TR" dirty="0"/>
          </a:p>
        </p:txBody>
      </p:sp>
      <p:sp>
        <p:nvSpPr>
          <p:cNvPr id="3" name="İçerik Yer Tutucusu 2"/>
          <p:cNvSpPr>
            <a:spLocks noGrp="1"/>
          </p:cNvSpPr>
          <p:nvPr>
            <p:ph idx="1"/>
          </p:nvPr>
        </p:nvSpPr>
        <p:spPr/>
        <p:txBody>
          <a:bodyPr/>
          <a:lstStyle/>
          <a:p>
            <a:r>
              <a:rPr lang="en-US" dirty="0">
                <a:ea typeface="ＭＳ Ｐゴシック" pitchFamily="34" charset="-128"/>
              </a:rPr>
              <a:t>The experimental use of drugs</a:t>
            </a:r>
            <a:endParaRPr lang="tr-TR" dirty="0">
              <a:ea typeface="ＭＳ Ｐゴシック" pitchFamily="34" charset="-128"/>
            </a:endParaRPr>
          </a:p>
          <a:p>
            <a:r>
              <a:rPr lang="en-US" dirty="0">
                <a:ea typeface="ＭＳ Ｐゴシック" pitchFamily="34" charset="-128"/>
              </a:rPr>
              <a:t>Timothy Leary </a:t>
            </a:r>
          </a:p>
          <a:p>
            <a:pPr lvl="1"/>
            <a:r>
              <a:rPr lang="en-US" dirty="0">
                <a:ea typeface="ＭＳ Ｐゴシック" pitchFamily="34" charset="-128"/>
              </a:rPr>
              <a:t>Harvard researcher</a:t>
            </a:r>
          </a:p>
          <a:p>
            <a:pPr lvl="1"/>
            <a:r>
              <a:rPr lang="ja-JP" altLang="en-US" dirty="0">
                <a:ea typeface="ＭＳ Ｐゴシック" pitchFamily="34" charset="-128"/>
              </a:rPr>
              <a:t>“</a:t>
            </a:r>
            <a:r>
              <a:rPr lang="en-US" altLang="ja-JP" dirty="0">
                <a:ea typeface="ＭＳ Ｐゴシック" pitchFamily="34" charset="-128"/>
              </a:rPr>
              <a:t>invented</a:t>
            </a:r>
            <a:r>
              <a:rPr lang="ja-JP" altLang="en-US" dirty="0">
                <a:ea typeface="ＭＳ Ｐゴシック" pitchFamily="34" charset="-128"/>
              </a:rPr>
              <a:t>”</a:t>
            </a:r>
            <a:r>
              <a:rPr lang="en-US" altLang="ja-JP" dirty="0">
                <a:ea typeface="ＭＳ Ｐゴシック" pitchFamily="34" charset="-128"/>
              </a:rPr>
              <a:t> LSD (acid)</a:t>
            </a:r>
          </a:p>
          <a:p>
            <a:pPr lvl="1"/>
            <a:r>
              <a:rPr lang="en-US" dirty="0">
                <a:ea typeface="ＭＳ Ｐゴシック" pitchFamily="34" charset="-128"/>
              </a:rPr>
              <a:t>advocated to </a:t>
            </a:r>
            <a:r>
              <a:rPr lang="ja-JP" altLang="en-US" dirty="0">
                <a:ea typeface="ＭＳ Ｐゴシック" pitchFamily="34" charset="-128"/>
              </a:rPr>
              <a:t>“</a:t>
            </a:r>
            <a:r>
              <a:rPr lang="en-US" altLang="ja-JP" dirty="0">
                <a:ea typeface="ＭＳ Ｐゴシック" pitchFamily="34" charset="-128"/>
              </a:rPr>
              <a:t>tune in, turn on, drop out</a:t>
            </a:r>
            <a:r>
              <a:rPr lang="ja-JP" altLang="en-US" dirty="0">
                <a:ea typeface="ＭＳ Ｐゴシック" pitchFamily="34" charset="-128"/>
              </a:rPr>
              <a:t>”</a:t>
            </a:r>
            <a:endParaRPr lang="en-US" altLang="ja-JP" dirty="0">
              <a:ea typeface="ＭＳ Ｐゴシック" pitchFamily="34" charset="-128"/>
            </a:endParaRPr>
          </a:p>
          <a:p>
            <a:pPr lvl="1"/>
            <a:r>
              <a:rPr lang="en-US" dirty="0">
                <a:ea typeface="ＭＳ Ｐゴシック" pitchFamily="34" charset="-128"/>
              </a:rPr>
              <a:t>the idea was-open your mind, experimentation</a:t>
            </a:r>
          </a:p>
          <a:p>
            <a:pPr marL="457200" lvl="1" indent="0">
              <a:buNone/>
            </a:pPr>
            <a:endParaRPr lang="en-US" dirty="0">
              <a:ea typeface="ＭＳ Ｐゴシック" pitchFamily="34" charset="-128"/>
            </a:endParaRPr>
          </a:p>
          <a:p>
            <a:endParaRPr lang="tr-TR" dirty="0"/>
          </a:p>
        </p:txBody>
      </p:sp>
    </p:spTree>
    <p:extLst>
      <p:ext uri="{BB962C8B-B14F-4D97-AF65-F5344CB8AC3E}">
        <p14:creationId xmlns:p14="http://schemas.microsoft.com/office/powerpoint/2010/main" val="391159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5338936" cy="1143000"/>
          </a:xfrm>
        </p:spPr>
        <p:txBody>
          <a:bodyPr/>
          <a:lstStyle/>
          <a:p>
            <a:r>
              <a:rPr lang="tr-TR" dirty="0" err="1"/>
              <a:t>Woodstock</a:t>
            </a:r>
            <a:endParaRPr lang="tr-TR" dirty="0"/>
          </a:p>
        </p:txBody>
      </p:sp>
      <p:sp>
        <p:nvSpPr>
          <p:cNvPr id="3" name="İçerik Yer Tutucusu 2"/>
          <p:cNvSpPr>
            <a:spLocks noGrp="1"/>
          </p:cNvSpPr>
          <p:nvPr>
            <p:ph idx="1"/>
          </p:nvPr>
        </p:nvSpPr>
        <p:spPr>
          <a:xfrm>
            <a:off x="457200" y="1600200"/>
            <a:ext cx="7859216" cy="4525963"/>
          </a:xfrm>
        </p:spPr>
        <p:txBody>
          <a:bodyPr>
            <a:normAutofit/>
          </a:bodyPr>
          <a:lstStyle/>
          <a:p>
            <a:r>
              <a:rPr lang="tr-TR" dirty="0"/>
              <a:t>1969, </a:t>
            </a:r>
            <a:r>
              <a:rPr lang="tr-TR" dirty="0" err="1"/>
              <a:t>upstate</a:t>
            </a:r>
            <a:r>
              <a:rPr lang="tr-TR" dirty="0"/>
              <a:t> NY</a:t>
            </a:r>
          </a:p>
          <a:p>
            <a:r>
              <a:rPr lang="tr-TR" dirty="0"/>
              <a:t>450,000 + </a:t>
            </a:r>
            <a:r>
              <a:rPr lang="tr-TR" dirty="0" err="1"/>
              <a:t>attend</a:t>
            </a:r>
            <a:endParaRPr lang="tr-TR" dirty="0"/>
          </a:p>
          <a:p>
            <a:r>
              <a:rPr lang="tr-TR" dirty="0" err="1"/>
              <a:t>Jimmie</a:t>
            </a:r>
            <a:r>
              <a:rPr lang="tr-TR" dirty="0"/>
              <a:t> </a:t>
            </a:r>
            <a:r>
              <a:rPr lang="tr-TR" dirty="0" err="1"/>
              <a:t>Hendrix’s</a:t>
            </a:r>
            <a:r>
              <a:rPr lang="tr-TR" dirty="0"/>
              <a:t> Star </a:t>
            </a:r>
            <a:r>
              <a:rPr lang="tr-TR" dirty="0" err="1"/>
              <a:t>Spangled</a:t>
            </a:r>
            <a:r>
              <a:rPr lang="tr-TR" dirty="0"/>
              <a:t> Banner </a:t>
            </a:r>
            <a:r>
              <a:rPr lang="tr-TR" dirty="0" err="1"/>
              <a:t>and</a:t>
            </a:r>
            <a:r>
              <a:rPr lang="tr-TR" dirty="0"/>
              <a:t> Country Joe &amp; </a:t>
            </a:r>
            <a:r>
              <a:rPr lang="tr-TR" dirty="0" err="1"/>
              <a:t>the</a:t>
            </a:r>
            <a:r>
              <a:rPr lang="tr-TR" dirty="0"/>
              <a:t> </a:t>
            </a:r>
            <a:r>
              <a:rPr lang="tr-TR" dirty="0" err="1"/>
              <a:t>Fish’s</a:t>
            </a:r>
            <a:r>
              <a:rPr lang="tr-TR" dirty="0"/>
              <a:t> “I </a:t>
            </a:r>
            <a:r>
              <a:rPr lang="tr-TR" dirty="0" err="1"/>
              <a:t>Feel</a:t>
            </a:r>
            <a:r>
              <a:rPr lang="tr-TR" dirty="0"/>
              <a:t> </a:t>
            </a:r>
            <a:r>
              <a:rPr lang="tr-TR" dirty="0" err="1"/>
              <a:t>like</a:t>
            </a:r>
            <a:r>
              <a:rPr lang="tr-TR" dirty="0"/>
              <a:t> I’m </a:t>
            </a:r>
            <a:r>
              <a:rPr lang="tr-TR" dirty="0" err="1"/>
              <a:t>fixin</a:t>
            </a:r>
            <a:r>
              <a:rPr lang="tr-TR" dirty="0"/>
              <a:t>’ </a:t>
            </a:r>
            <a:r>
              <a:rPr lang="tr-TR" dirty="0" err="1"/>
              <a:t>to</a:t>
            </a:r>
            <a:r>
              <a:rPr lang="tr-TR" dirty="0"/>
              <a:t> </a:t>
            </a:r>
            <a:r>
              <a:rPr lang="tr-TR" dirty="0" err="1"/>
              <a:t>Die</a:t>
            </a:r>
            <a:r>
              <a:rPr lang="tr-TR" dirty="0"/>
              <a:t> </a:t>
            </a:r>
            <a:r>
              <a:rPr lang="tr-TR" dirty="0" err="1"/>
              <a:t>Rag</a:t>
            </a:r>
            <a:r>
              <a:rPr lang="tr-TR" dirty="0"/>
              <a:t>”</a:t>
            </a:r>
          </a:p>
          <a:p>
            <a:endParaRPr lang="tr-TR" dirty="0"/>
          </a:p>
        </p:txBody>
      </p:sp>
    </p:spTree>
    <p:extLst>
      <p:ext uri="{BB962C8B-B14F-4D97-AF65-F5344CB8AC3E}">
        <p14:creationId xmlns:p14="http://schemas.microsoft.com/office/powerpoint/2010/main" val="3714746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en-US" dirty="0">
                <a:ea typeface="ＭＳ Ｐゴシック" pitchFamily="34" charset="-128"/>
              </a:rPr>
              <a:t>1967-</a:t>
            </a:r>
            <a:r>
              <a:rPr lang="ja-JP" altLang="en-US" dirty="0">
                <a:ea typeface="ＭＳ Ｐゴシック" pitchFamily="34" charset="-128"/>
              </a:rPr>
              <a:t>“</a:t>
            </a:r>
            <a:r>
              <a:rPr lang="en-US" altLang="ja-JP" dirty="0">
                <a:ea typeface="ＭＳ Ｐゴシック" pitchFamily="34" charset="-128"/>
              </a:rPr>
              <a:t>Summer of Love</a:t>
            </a:r>
            <a:r>
              <a:rPr lang="ja-JP" altLang="en-US" dirty="0">
                <a:ea typeface="ＭＳ Ｐゴシック" pitchFamily="34" charset="-128"/>
              </a:rPr>
              <a:t>”</a:t>
            </a:r>
            <a:r>
              <a:rPr lang="en-US" altLang="ja-JP" dirty="0">
                <a:ea typeface="ＭＳ Ｐゴシック" pitchFamily="34" charset="-128"/>
              </a:rPr>
              <a:t> </a:t>
            </a:r>
            <a:endParaRPr lang="tr-TR" dirty="0"/>
          </a:p>
        </p:txBody>
      </p:sp>
      <p:sp>
        <p:nvSpPr>
          <p:cNvPr id="3" name="İçerik Yer Tutucusu 2"/>
          <p:cNvSpPr>
            <a:spLocks noGrp="1"/>
          </p:cNvSpPr>
          <p:nvPr>
            <p:ph idx="1"/>
          </p:nvPr>
        </p:nvSpPr>
        <p:spPr/>
        <p:txBody>
          <a:bodyPr>
            <a:normAutofit/>
          </a:bodyPr>
          <a:lstStyle/>
          <a:p>
            <a:endParaRPr lang="en-US" dirty="0"/>
          </a:p>
          <a:p>
            <a:pPr marL="0" indent="0">
              <a:buNone/>
            </a:pPr>
            <a:endParaRPr lang="tr-TR" dirty="0"/>
          </a:p>
        </p:txBody>
      </p:sp>
      <p:pic>
        <p:nvPicPr>
          <p:cNvPr id="4100" name="Picture 4">
            <a:extLst>
              <a:ext uri="{FF2B5EF4-FFF2-40B4-BE49-F238E27FC236}">
                <a16:creationId xmlns:a16="http://schemas.microsoft.com/office/drawing/2014/main" id="{E8BBC1D6-BC54-3A3E-2062-1B4521C4EF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582482"/>
            <a:ext cx="6624736" cy="44164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033A436-6476-5B5B-0E90-05EE3071C18A}"/>
              </a:ext>
            </a:extLst>
          </p:cNvPr>
          <p:cNvSpPr txBox="1"/>
          <p:nvPr/>
        </p:nvSpPr>
        <p:spPr>
          <a:xfrm>
            <a:off x="1233393" y="6181535"/>
            <a:ext cx="6677213" cy="307777"/>
          </a:xfrm>
          <a:prstGeom prst="rect">
            <a:avLst/>
          </a:prstGeom>
          <a:noFill/>
        </p:spPr>
        <p:txBody>
          <a:bodyPr wrap="none" rtlCol="0">
            <a:spAutoFit/>
          </a:bodyPr>
          <a:lstStyle/>
          <a:p>
            <a:r>
              <a:rPr lang="en-GB" sz="1400" dirty="0"/>
              <a:t>https://</a:t>
            </a:r>
            <a:r>
              <a:rPr lang="en-GB" sz="1400" dirty="0" err="1"/>
              <a:t>commons.wikimedia.org</a:t>
            </a:r>
            <a:r>
              <a:rPr lang="en-GB" sz="1400" dirty="0"/>
              <a:t>/wiki/</a:t>
            </a:r>
            <a:r>
              <a:rPr lang="en-GB" sz="1400" dirty="0" err="1"/>
              <a:t>File:KFRC_Fantasy_Fair_Dryden_Balin_Kantner.png</a:t>
            </a:r>
            <a:endParaRPr lang="en-GB" sz="1400" dirty="0"/>
          </a:p>
        </p:txBody>
      </p:sp>
    </p:spTree>
    <p:extLst>
      <p:ext uri="{BB962C8B-B14F-4D97-AF65-F5344CB8AC3E}">
        <p14:creationId xmlns:p14="http://schemas.microsoft.com/office/powerpoint/2010/main" val="2106323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00FF"/>
        </a:solid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en-US" dirty="0"/>
              <a:t>Legacy of the Counterculture</a:t>
            </a:r>
            <a:endParaRPr lang="tr-TR" dirty="0"/>
          </a:p>
        </p:txBody>
      </p:sp>
      <p:sp>
        <p:nvSpPr>
          <p:cNvPr id="3" name="İçerik Yer Tutucusu 2"/>
          <p:cNvSpPr>
            <a:spLocks noGrp="1"/>
          </p:cNvSpPr>
          <p:nvPr>
            <p:ph idx="1"/>
          </p:nvPr>
        </p:nvSpPr>
        <p:spPr/>
        <p:txBody>
          <a:bodyPr/>
          <a:lstStyle/>
          <a:p>
            <a:pPr marL="0" indent="0">
              <a:buNone/>
            </a:pPr>
            <a:r>
              <a:rPr lang="en-US" dirty="0"/>
              <a:t>Attitudes    </a:t>
            </a:r>
          </a:p>
          <a:p>
            <a:r>
              <a:rPr lang="en-US" dirty="0"/>
              <a:t>lifestyles and social behavior, art and music</a:t>
            </a:r>
          </a:p>
          <a:p>
            <a:r>
              <a:rPr lang="en-US" dirty="0"/>
              <a:t>changes in attitudes about sexual behavior</a:t>
            </a:r>
          </a:p>
          <a:p>
            <a:r>
              <a:rPr lang="en-US" dirty="0"/>
              <a:t>topics that were once taboo were explored.</a:t>
            </a:r>
          </a:p>
          <a:p>
            <a:r>
              <a:rPr lang="en-US" dirty="0"/>
              <a:t>helped inspire movements for civil rights, women’s rights and environmental activism</a:t>
            </a:r>
          </a:p>
          <a:p>
            <a:pPr marL="0" indent="0">
              <a:buNone/>
            </a:pPr>
            <a:endParaRPr lang="tr-TR" dirty="0"/>
          </a:p>
        </p:txBody>
      </p:sp>
    </p:spTree>
    <p:extLst>
      <p:ext uri="{BB962C8B-B14F-4D97-AF65-F5344CB8AC3E}">
        <p14:creationId xmlns:p14="http://schemas.microsoft.com/office/powerpoint/2010/main" val="32117328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B52F19"/>
        </a:solid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a:xfrm>
            <a:off x="467544" y="188640"/>
            <a:ext cx="8229600" cy="1143000"/>
          </a:xfrm>
        </p:spPr>
        <p:txBody>
          <a:bodyPr/>
          <a:lstStyle/>
          <a:p>
            <a:r>
              <a:rPr lang="tr-TR" dirty="0" err="1">
                <a:solidFill>
                  <a:schemeClr val="bg1"/>
                </a:solidFill>
              </a:rPr>
              <a:t>The</a:t>
            </a:r>
            <a:r>
              <a:rPr lang="tr-TR" dirty="0">
                <a:solidFill>
                  <a:schemeClr val="bg1"/>
                </a:solidFill>
              </a:rPr>
              <a:t> Beatles</a:t>
            </a:r>
          </a:p>
        </p:txBody>
      </p:sp>
      <p:pic>
        <p:nvPicPr>
          <p:cNvPr id="8194" name="Picture 2">
            <a:extLst>
              <a:ext uri="{FF2B5EF4-FFF2-40B4-BE49-F238E27FC236}">
                <a16:creationId xmlns:a16="http://schemas.microsoft.com/office/drawing/2014/main" id="{C87DDCD9-09ED-6BFA-DD4B-1C96257C7D1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5656" y="1331640"/>
            <a:ext cx="6396349" cy="460537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F3DCF53-ECFC-E443-1735-C26F86B7D164}"/>
              </a:ext>
            </a:extLst>
          </p:cNvPr>
          <p:cNvSpPr txBox="1"/>
          <p:nvPr/>
        </p:nvSpPr>
        <p:spPr>
          <a:xfrm>
            <a:off x="1410372" y="6165304"/>
            <a:ext cx="6526915" cy="307777"/>
          </a:xfrm>
          <a:prstGeom prst="rect">
            <a:avLst/>
          </a:prstGeom>
          <a:noFill/>
        </p:spPr>
        <p:txBody>
          <a:bodyPr wrap="none" rtlCol="0">
            <a:spAutoFit/>
          </a:bodyPr>
          <a:lstStyle/>
          <a:p>
            <a:r>
              <a:rPr lang="en-GB" sz="1400" dirty="0"/>
              <a:t>https://</a:t>
            </a:r>
            <a:r>
              <a:rPr lang="en-GB" sz="1400" dirty="0" err="1"/>
              <a:t>commons.wikimedia.org</a:t>
            </a:r>
            <a:r>
              <a:rPr lang="en-GB" sz="1400" dirty="0"/>
              <a:t>/wiki/File:Beatles_ad_1965_just_the_beatles_crop.jpg</a:t>
            </a:r>
          </a:p>
        </p:txBody>
      </p:sp>
    </p:spTree>
    <p:extLst>
      <p:ext uri="{BB962C8B-B14F-4D97-AF65-F5344CB8AC3E}">
        <p14:creationId xmlns:p14="http://schemas.microsoft.com/office/powerpoint/2010/main" val="146556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err="1"/>
              <a:t>Bob</a:t>
            </a:r>
            <a:r>
              <a:rPr lang="tr-TR" dirty="0"/>
              <a:t> Dylan</a:t>
            </a:r>
          </a:p>
        </p:txBody>
      </p:sp>
      <p:sp>
        <p:nvSpPr>
          <p:cNvPr id="3" name="İçerik Yer Tutucusu 2"/>
          <p:cNvSpPr>
            <a:spLocks noGrp="1"/>
          </p:cNvSpPr>
          <p:nvPr>
            <p:ph idx="1"/>
          </p:nvPr>
        </p:nvSpPr>
        <p:spPr/>
        <p:txBody>
          <a:bodyPr/>
          <a:lstStyle/>
          <a:p>
            <a:pPr marL="0" indent="0">
              <a:buNone/>
            </a:pPr>
            <a:endParaRPr lang="tr-TR" dirty="0"/>
          </a:p>
        </p:txBody>
      </p:sp>
      <p:pic>
        <p:nvPicPr>
          <p:cNvPr id="9218" name="Picture 2">
            <a:extLst>
              <a:ext uri="{FF2B5EF4-FFF2-40B4-BE49-F238E27FC236}">
                <a16:creationId xmlns:a16="http://schemas.microsoft.com/office/drawing/2014/main" id="{EDE7D305-5234-97AC-8020-0EB0C03392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0189" y="1394399"/>
            <a:ext cx="3343622" cy="426845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6F82496-E1C4-B299-C1B3-FC40CF1E8001}"/>
              </a:ext>
            </a:extLst>
          </p:cNvPr>
          <p:cNvSpPr txBox="1"/>
          <p:nvPr/>
        </p:nvSpPr>
        <p:spPr>
          <a:xfrm>
            <a:off x="457201" y="6126163"/>
            <a:ext cx="6995120" cy="461665"/>
          </a:xfrm>
          <a:prstGeom prst="rect">
            <a:avLst/>
          </a:prstGeom>
          <a:noFill/>
        </p:spPr>
        <p:txBody>
          <a:bodyPr wrap="square" rtlCol="0">
            <a:spAutoFit/>
          </a:bodyPr>
          <a:lstStyle/>
          <a:p>
            <a:r>
              <a:rPr lang="en-GB" sz="1200" dirty="0"/>
              <a:t>https://</a:t>
            </a:r>
            <a:r>
              <a:rPr lang="en-GB" sz="1200" dirty="0" err="1"/>
              <a:t>commons.wikimedia.org</a:t>
            </a:r>
            <a:r>
              <a:rPr lang="en-GB" sz="1200" dirty="0"/>
              <a:t>/wiki/File:Bob-Dylan-arrived-at-Arlanda-surrounded-by-twenty-bodyguards-and-assistants-391770740297_(cropped).jpg</a:t>
            </a:r>
          </a:p>
        </p:txBody>
      </p:sp>
    </p:spTree>
    <p:extLst>
      <p:ext uri="{BB962C8B-B14F-4D97-AF65-F5344CB8AC3E}">
        <p14:creationId xmlns:p14="http://schemas.microsoft.com/office/powerpoint/2010/main" val="1376612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834008" y="5715000"/>
            <a:ext cx="8229600" cy="1143000"/>
          </a:xfrm>
        </p:spPr>
        <p:txBody>
          <a:bodyPr>
            <a:normAutofit/>
          </a:bodyPr>
          <a:lstStyle/>
          <a:p>
            <a:r>
              <a:rPr lang="tr-TR" sz="1200" dirty="0" err="1"/>
              <a:t>https</a:t>
            </a:r>
            <a:r>
              <a:rPr lang="tr-TR" sz="1200" dirty="0"/>
              <a:t>://</a:t>
            </a:r>
            <a:r>
              <a:rPr lang="tr-TR" sz="1200" dirty="0" err="1"/>
              <a:t>www.bls.gov</a:t>
            </a:r>
            <a:r>
              <a:rPr lang="tr-TR" sz="1200" dirty="0"/>
              <a:t>/blog/2021/celebrating-women-s-history-month-with-a-look-at-women-in-the-labor-force.htm</a:t>
            </a:r>
          </a:p>
        </p:txBody>
      </p:sp>
      <p:pic>
        <p:nvPicPr>
          <p:cNvPr id="1026" name="Picture 2" descr="Women's and men's shares of the civilian labor force, 1948 to 2021">
            <a:extLst>
              <a:ext uri="{FF2B5EF4-FFF2-40B4-BE49-F238E27FC236}">
                <a16:creationId xmlns:a16="http://schemas.microsoft.com/office/drawing/2014/main" id="{EE5F478E-B9D4-0700-30CE-CCEA1F1C3E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548680"/>
            <a:ext cx="7266384" cy="5207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2524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Richard </a:t>
            </a:r>
            <a:r>
              <a:rPr lang="tr-TR" dirty="0" err="1"/>
              <a:t>Nixon</a:t>
            </a:r>
            <a:endParaRPr lang="tr-TR" dirty="0"/>
          </a:p>
        </p:txBody>
      </p:sp>
      <p:sp>
        <p:nvSpPr>
          <p:cNvPr id="3" name="İçerik Yer Tutucusu 2"/>
          <p:cNvSpPr>
            <a:spLocks noGrp="1"/>
          </p:cNvSpPr>
          <p:nvPr>
            <p:ph idx="1"/>
          </p:nvPr>
        </p:nvSpPr>
        <p:spPr/>
        <p:txBody>
          <a:bodyPr/>
          <a:lstStyle/>
          <a:p>
            <a:endParaRPr lang="tr-TR" dirty="0"/>
          </a:p>
        </p:txBody>
      </p:sp>
      <p:pic>
        <p:nvPicPr>
          <p:cNvPr id="10242" name="Picture 2">
            <a:extLst>
              <a:ext uri="{FF2B5EF4-FFF2-40B4-BE49-F238E27FC236}">
                <a16:creationId xmlns:a16="http://schemas.microsoft.com/office/drawing/2014/main" id="{6091D42B-C38F-ACAE-E659-C5EA0C86F7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1382457"/>
            <a:ext cx="3816424" cy="451944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344A19B-38B9-C1D3-8DD3-EE241D3FD1E7}"/>
              </a:ext>
            </a:extLst>
          </p:cNvPr>
          <p:cNvSpPr txBox="1"/>
          <p:nvPr/>
        </p:nvSpPr>
        <p:spPr>
          <a:xfrm>
            <a:off x="892502" y="6154836"/>
            <a:ext cx="7719036" cy="307777"/>
          </a:xfrm>
          <a:prstGeom prst="rect">
            <a:avLst/>
          </a:prstGeom>
          <a:noFill/>
        </p:spPr>
        <p:txBody>
          <a:bodyPr wrap="none" rtlCol="0">
            <a:spAutoFit/>
          </a:bodyPr>
          <a:lstStyle/>
          <a:p>
            <a:r>
              <a:rPr lang="en-GB" sz="1400" dirty="0"/>
              <a:t>https://</a:t>
            </a:r>
            <a:r>
              <a:rPr lang="en-GB" sz="1400" dirty="0" err="1"/>
              <a:t>commons.wikimedia.org</a:t>
            </a:r>
            <a:r>
              <a:rPr lang="en-GB" sz="1400" dirty="0"/>
              <a:t>/wiki/File:Richard_M._Nixon,_ca._1935_-_1982_-_NARA_-_530679.jpg</a:t>
            </a:r>
          </a:p>
        </p:txBody>
      </p:sp>
    </p:spTree>
    <p:extLst>
      <p:ext uri="{BB962C8B-B14F-4D97-AF65-F5344CB8AC3E}">
        <p14:creationId xmlns:p14="http://schemas.microsoft.com/office/powerpoint/2010/main" val="42012649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a:xfrm>
            <a:off x="457200" y="1268760"/>
            <a:ext cx="8229600" cy="4857403"/>
          </a:xfrm>
        </p:spPr>
        <p:txBody>
          <a:bodyPr>
            <a:normAutofit fontScale="92500"/>
          </a:bodyPr>
          <a:lstStyle/>
          <a:p>
            <a:pPr marL="0" indent="0">
              <a:buNone/>
            </a:pPr>
            <a:r>
              <a:rPr lang="tr-TR" dirty="0"/>
              <a:t>«</a:t>
            </a:r>
            <a:r>
              <a:rPr lang="en-US" dirty="0"/>
              <a:t>[W]e have been deluged by government programs for the unemployed, programs for the cities, programs for the poor, and we have reaped from these programs an ugly harvest of frustrations, violence and failure across the land .. . I say it's time to quit pouring billions of dollars into programs that have failed in the United States of America.</a:t>
            </a:r>
            <a:r>
              <a:rPr lang="tr-TR" dirty="0"/>
              <a:t>»</a:t>
            </a:r>
            <a:r>
              <a:rPr lang="en-US" dirty="0"/>
              <a:t> </a:t>
            </a:r>
            <a:endParaRPr lang="tr-TR" dirty="0"/>
          </a:p>
          <a:p>
            <a:pPr marL="0" indent="0">
              <a:buNone/>
            </a:pPr>
            <a:endParaRPr lang="tr-TR" dirty="0"/>
          </a:p>
          <a:p>
            <a:pPr marL="0" indent="0">
              <a:buNone/>
            </a:pPr>
            <a:r>
              <a:rPr lang="en-US" dirty="0"/>
              <a:t>Richard Nixon, Acceptance Speech, August 8, 1968 </a:t>
            </a:r>
            <a:endParaRPr lang="tr-TR" dirty="0"/>
          </a:p>
        </p:txBody>
      </p:sp>
    </p:spTree>
    <p:extLst>
      <p:ext uri="{BB962C8B-B14F-4D97-AF65-F5344CB8AC3E}">
        <p14:creationId xmlns:p14="http://schemas.microsoft.com/office/powerpoint/2010/main" val="12198215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err="1"/>
              <a:t>Nixon</a:t>
            </a:r>
            <a:endParaRPr lang="tr-TR" dirty="0"/>
          </a:p>
        </p:txBody>
      </p:sp>
      <p:sp>
        <p:nvSpPr>
          <p:cNvPr id="3" name="İçerik Yer Tutucusu 2"/>
          <p:cNvSpPr>
            <a:spLocks noGrp="1"/>
          </p:cNvSpPr>
          <p:nvPr>
            <p:ph idx="1"/>
          </p:nvPr>
        </p:nvSpPr>
        <p:spPr/>
        <p:txBody>
          <a:bodyPr/>
          <a:lstStyle/>
          <a:p>
            <a:r>
              <a:rPr lang="tr-TR" dirty="0"/>
              <a:t>New </a:t>
            </a:r>
            <a:r>
              <a:rPr lang="tr-TR" dirty="0" err="1"/>
              <a:t>Federalism</a:t>
            </a:r>
            <a:endParaRPr lang="tr-TR" dirty="0"/>
          </a:p>
          <a:p>
            <a:r>
              <a:rPr lang="tr-TR" dirty="0"/>
              <a:t>«</a:t>
            </a:r>
            <a:r>
              <a:rPr lang="tr-TR" dirty="0" err="1"/>
              <a:t>Southern</a:t>
            </a:r>
            <a:r>
              <a:rPr lang="tr-TR" dirty="0"/>
              <a:t> </a:t>
            </a:r>
            <a:r>
              <a:rPr lang="tr-TR" dirty="0" err="1"/>
              <a:t>strategy</a:t>
            </a:r>
            <a:r>
              <a:rPr lang="tr-TR" dirty="0"/>
              <a:t>»</a:t>
            </a:r>
          </a:p>
          <a:p>
            <a:r>
              <a:rPr lang="tr-TR" dirty="0" err="1"/>
              <a:t>Drugs</a:t>
            </a:r>
            <a:r>
              <a:rPr lang="tr-TR" dirty="0"/>
              <a:t> </a:t>
            </a:r>
            <a:r>
              <a:rPr lang="tr-TR" dirty="0" err="1"/>
              <a:t>and</a:t>
            </a:r>
            <a:r>
              <a:rPr lang="tr-TR" dirty="0"/>
              <a:t> </a:t>
            </a:r>
            <a:r>
              <a:rPr lang="tr-TR" dirty="0" err="1"/>
              <a:t>crime</a:t>
            </a:r>
            <a:endParaRPr lang="tr-TR" dirty="0"/>
          </a:p>
        </p:txBody>
      </p:sp>
    </p:spTree>
    <p:extLst>
      <p:ext uri="{BB962C8B-B14F-4D97-AF65-F5344CB8AC3E}">
        <p14:creationId xmlns:p14="http://schemas.microsoft.com/office/powerpoint/2010/main" val="5060225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err="1"/>
              <a:t>Nixon</a:t>
            </a:r>
            <a:endParaRPr lang="tr-TR" dirty="0"/>
          </a:p>
        </p:txBody>
      </p:sp>
      <p:sp>
        <p:nvSpPr>
          <p:cNvPr id="3" name="İçerik Yer Tutucusu 2"/>
          <p:cNvSpPr>
            <a:spLocks noGrp="1"/>
          </p:cNvSpPr>
          <p:nvPr>
            <p:ph idx="1"/>
          </p:nvPr>
        </p:nvSpPr>
        <p:spPr/>
        <p:txBody>
          <a:bodyPr/>
          <a:lstStyle/>
          <a:p>
            <a:r>
              <a:rPr lang="tr-TR" dirty="0" err="1"/>
              <a:t>Environmentalism</a:t>
            </a:r>
            <a:r>
              <a:rPr lang="tr-TR" dirty="0"/>
              <a:t> </a:t>
            </a:r>
          </a:p>
          <a:p>
            <a:pPr lvl="1">
              <a:buFontTx/>
              <a:buChar char="-"/>
            </a:pPr>
            <a:r>
              <a:rPr lang="tr-TR" dirty="0"/>
              <a:t>1970 – </a:t>
            </a:r>
            <a:r>
              <a:rPr lang="tr-TR" dirty="0" err="1"/>
              <a:t>The</a:t>
            </a:r>
            <a:r>
              <a:rPr lang="tr-TR" dirty="0"/>
              <a:t> </a:t>
            </a:r>
            <a:r>
              <a:rPr lang="tr-TR" dirty="0" err="1"/>
              <a:t>Clean</a:t>
            </a:r>
            <a:r>
              <a:rPr lang="tr-TR" dirty="0"/>
              <a:t> </a:t>
            </a:r>
            <a:r>
              <a:rPr lang="tr-TR" dirty="0" err="1"/>
              <a:t>Air</a:t>
            </a:r>
            <a:r>
              <a:rPr lang="tr-TR" dirty="0"/>
              <a:t> </a:t>
            </a:r>
            <a:r>
              <a:rPr lang="tr-TR" dirty="0" err="1"/>
              <a:t>Act</a:t>
            </a:r>
            <a:endParaRPr lang="tr-TR" dirty="0"/>
          </a:p>
          <a:p>
            <a:pPr lvl="1">
              <a:buFontTx/>
              <a:buChar char="-"/>
            </a:pPr>
            <a:r>
              <a:rPr lang="tr-TR" dirty="0" err="1"/>
              <a:t>Environmental</a:t>
            </a:r>
            <a:r>
              <a:rPr lang="tr-TR" dirty="0"/>
              <a:t> </a:t>
            </a:r>
            <a:r>
              <a:rPr lang="tr-TR" dirty="0" err="1"/>
              <a:t>Protection</a:t>
            </a:r>
            <a:r>
              <a:rPr lang="tr-TR" dirty="0"/>
              <a:t> </a:t>
            </a:r>
            <a:r>
              <a:rPr lang="tr-TR" dirty="0" err="1"/>
              <a:t>Agency</a:t>
            </a:r>
            <a:endParaRPr lang="tr-TR" dirty="0"/>
          </a:p>
          <a:p>
            <a:pPr>
              <a:buFontTx/>
              <a:buChar char="-"/>
            </a:pPr>
            <a:endParaRPr lang="tr-TR" dirty="0"/>
          </a:p>
        </p:txBody>
      </p:sp>
    </p:spTree>
    <p:extLst>
      <p:ext uri="{BB962C8B-B14F-4D97-AF65-F5344CB8AC3E}">
        <p14:creationId xmlns:p14="http://schemas.microsoft.com/office/powerpoint/2010/main" val="35156683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a:bodyPr>
          <a:lstStyle/>
          <a:p>
            <a:r>
              <a:rPr lang="tr-TR" dirty="0"/>
              <a:t>Henry Kissinger </a:t>
            </a:r>
            <a:r>
              <a:rPr lang="tr-TR" dirty="0" err="1"/>
              <a:t>and</a:t>
            </a:r>
            <a:r>
              <a:rPr lang="tr-TR" dirty="0"/>
              <a:t> </a:t>
            </a:r>
            <a:r>
              <a:rPr lang="tr-TR" dirty="0" err="1"/>
              <a:t>realpolitik</a:t>
            </a:r>
            <a:endParaRPr lang="tr-TR" dirty="0"/>
          </a:p>
          <a:p>
            <a:r>
              <a:rPr lang="tr-TR" dirty="0" err="1"/>
              <a:t>Realpolitik</a:t>
            </a:r>
            <a:r>
              <a:rPr lang="tr-TR" dirty="0"/>
              <a:t> -&gt; </a:t>
            </a:r>
            <a:r>
              <a:rPr lang="en-US" dirty="0"/>
              <a:t>basing foreign policies on realistic views of given circumstances rather than on broad rules or idealism</a:t>
            </a:r>
          </a:p>
          <a:p>
            <a:r>
              <a:rPr lang="tr-TR" dirty="0" err="1"/>
              <a:t>Détente</a:t>
            </a:r>
            <a:endParaRPr lang="tr-TR" dirty="0"/>
          </a:p>
        </p:txBody>
      </p:sp>
    </p:spTree>
    <p:extLst>
      <p:ext uri="{BB962C8B-B14F-4D97-AF65-F5344CB8AC3E}">
        <p14:creationId xmlns:p14="http://schemas.microsoft.com/office/powerpoint/2010/main" val="22697304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Nixon </a:t>
            </a:r>
            <a:r>
              <a:rPr lang="tr-TR" dirty="0" err="1"/>
              <a:t>and</a:t>
            </a:r>
            <a:r>
              <a:rPr lang="tr-TR" dirty="0"/>
              <a:t> </a:t>
            </a:r>
            <a:r>
              <a:rPr lang="tr-TR" dirty="0" err="1"/>
              <a:t>China</a:t>
            </a:r>
            <a:endParaRPr lang="tr-TR" dirty="0"/>
          </a:p>
        </p:txBody>
      </p:sp>
      <p:sp>
        <p:nvSpPr>
          <p:cNvPr id="3" name="İçerik Yer Tutucusu 2"/>
          <p:cNvSpPr>
            <a:spLocks noGrp="1"/>
          </p:cNvSpPr>
          <p:nvPr>
            <p:ph idx="1"/>
          </p:nvPr>
        </p:nvSpPr>
        <p:spPr/>
        <p:txBody>
          <a:bodyPr/>
          <a:lstStyle/>
          <a:p>
            <a:r>
              <a:rPr lang="en-US" dirty="0"/>
              <a:t>Communist People's Republic of China</a:t>
            </a:r>
            <a:endParaRPr lang="tr-TR" dirty="0"/>
          </a:p>
          <a:p>
            <a:r>
              <a:rPr lang="en-US" dirty="0"/>
              <a:t>1971 </a:t>
            </a:r>
            <a:r>
              <a:rPr lang="tr-TR" dirty="0"/>
              <a:t>- </a:t>
            </a:r>
            <a:r>
              <a:rPr lang="en-US" dirty="0"/>
              <a:t>the People's Republic made a</a:t>
            </a:r>
            <a:r>
              <a:rPr lang="tr-TR" dirty="0"/>
              <a:t>n </a:t>
            </a:r>
            <a:r>
              <a:rPr lang="en-US" dirty="0"/>
              <a:t>invitation to an American table tennis team to play in a tournament</a:t>
            </a:r>
            <a:endParaRPr lang="tr-TR" dirty="0"/>
          </a:p>
          <a:p>
            <a:r>
              <a:rPr lang="tr-TR" dirty="0"/>
              <a:t>«</a:t>
            </a:r>
            <a:r>
              <a:rPr lang="tr-TR" dirty="0" err="1"/>
              <a:t>ping-pong</a:t>
            </a:r>
            <a:r>
              <a:rPr lang="tr-TR" dirty="0"/>
              <a:t> </a:t>
            </a:r>
            <a:r>
              <a:rPr lang="tr-TR" dirty="0" err="1"/>
              <a:t>diplomacy</a:t>
            </a:r>
            <a:r>
              <a:rPr lang="tr-TR" dirty="0"/>
              <a:t>»</a:t>
            </a:r>
          </a:p>
        </p:txBody>
      </p:sp>
    </p:spTree>
    <p:extLst>
      <p:ext uri="{BB962C8B-B14F-4D97-AF65-F5344CB8AC3E}">
        <p14:creationId xmlns:p14="http://schemas.microsoft.com/office/powerpoint/2010/main" val="6948075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en-US" dirty="0"/>
              <a:t>Middle East </a:t>
            </a:r>
            <a:endParaRPr lang="tr-TR" dirty="0"/>
          </a:p>
        </p:txBody>
      </p:sp>
      <p:sp>
        <p:nvSpPr>
          <p:cNvPr id="3" name="İçerik Yer Tutucusu 2"/>
          <p:cNvSpPr>
            <a:spLocks noGrp="1"/>
          </p:cNvSpPr>
          <p:nvPr>
            <p:ph idx="1"/>
          </p:nvPr>
        </p:nvSpPr>
        <p:spPr/>
        <p:txBody>
          <a:bodyPr/>
          <a:lstStyle/>
          <a:p>
            <a:r>
              <a:rPr lang="tr-TR" dirty="0" err="1"/>
              <a:t>Israel</a:t>
            </a:r>
            <a:r>
              <a:rPr lang="tr-TR" dirty="0"/>
              <a:t> </a:t>
            </a:r>
            <a:r>
              <a:rPr lang="tr-TR" dirty="0" err="1"/>
              <a:t>occupied</a:t>
            </a:r>
            <a:r>
              <a:rPr lang="tr-TR" dirty="0"/>
              <a:t> </a:t>
            </a:r>
            <a:r>
              <a:rPr lang="tr-TR" dirty="0" err="1"/>
              <a:t>territories</a:t>
            </a:r>
            <a:r>
              <a:rPr lang="tr-TR" dirty="0"/>
              <a:t> of </a:t>
            </a:r>
            <a:r>
              <a:rPr lang="tr-TR" dirty="0" err="1"/>
              <a:t>Egypt</a:t>
            </a:r>
            <a:r>
              <a:rPr lang="tr-TR" dirty="0"/>
              <a:t>, </a:t>
            </a:r>
            <a:r>
              <a:rPr lang="tr-TR" dirty="0" err="1"/>
              <a:t>Syria</a:t>
            </a:r>
            <a:r>
              <a:rPr lang="tr-TR" dirty="0"/>
              <a:t> </a:t>
            </a:r>
            <a:r>
              <a:rPr lang="tr-TR" dirty="0" err="1"/>
              <a:t>and</a:t>
            </a:r>
            <a:r>
              <a:rPr lang="tr-TR" dirty="0"/>
              <a:t> Jordan.</a:t>
            </a:r>
          </a:p>
          <a:p>
            <a:r>
              <a:rPr lang="tr-TR" dirty="0" err="1"/>
              <a:t>Oil</a:t>
            </a:r>
            <a:r>
              <a:rPr lang="tr-TR" dirty="0"/>
              <a:t> </a:t>
            </a:r>
            <a:r>
              <a:rPr lang="tr-TR" dirty="0" err="1"/>
              <a:t>embargo</a:t>
            </a:r>
            <a:r>
              <a:rPr lang="tr-TR" dirty="0"/>
              <a:t> - </a:t>
            </a:r>
            <a:r>
              <a:rPr lang="en-US" dirty="0"/>
              <a:t>Organization of Petroleum Exporting Countries</a:t>
            </a:r>
            <a:r>
              <a:rPr lang="tr-TR" dirty="0"/>
              <a:t> (</a:t>
            </a:r>
            <a:r>
              <a:rPr lang="en-US" dirty="0"/>
              <a:t>OPEC</a:t>
            </a:r>
            <a:r>
              <a:rPr lang="tr-TR" dirty="0"/>
              <a:t>)</a:t>
            </a:r>
          </a:p>
          <a:p>
            <a:r>
              <a:rPr lang="en-US" dirty="0"/>
              <a:t>Kissinger and shuttle diplomacy </a:t>
            </a:r>
            <a:endParaRPr lang="tr-TR" dirty="0"/>
          </a:p>
          <a:p>
            <a:pPr marL="0" indent="0">
              <a:buNone/>
            </a:pPr>
            <a:endParaRPr lang="tr-TR" dirty="0"/>
          </a:p>
        </p:txBody>
      </p:sp>
    </p:spTree>
    <p:extLst>
      <p:ext uri="{BB962C8B-B14F-4D97-AF65-F5344CB8AC3E}">
        <p14:creationId xmlns:p14="http://schemas.microsoft.com/office/powerpoint/2010/main" val="7863633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en-US" dirty="0"/>
              <a:t>Watergate</a:t>
            </a:r>
            <a:r>
              <a:rPr lang="tr-TR" dirty="0"/>
              <a:t> </a:t>
            </a:r>
            <a:r>
              <a:rPr lang="tr-TR" dirty="0" err="1"/>
              <a:t>Scandal</a:t>
            </a:r>
            <a:endParaRPr lang="tr-TR" dirty="0"/>
          </a:p>
        </p:txBody>
      </p:sp>
      <p:sp>
        <p:nvSpPr>
          <p:cNvPr id="3" name="İçerik Yer Tutucusu 2"/>
          <p:cNvSpPr>
            <a:spLocks noGrp="1"/>
          </p:cNvSpPr>
          <p:nvPr>
            <p:ph idx="1"/>
          </p:nvPr>
        </p:nvSpPr>
        <p:spPr/>
        <p:txBody>
          <a:bodyPr/>
          <a:lstStyle/>
          <a:p>
            <a:r>
              <a:rPr lang="tr-TR" dirty="0"/>
              <a:t>John </a:t>
            </a:r>
            <a:r>
              <a:rPr lang="tr-TR" dirty="0" err="1"/>
              <a:t>Ehrlichman</a:t>
            </a:r>
            <a:r>
              <a:rPr lang="tr-TR" dirty="0"/>
              <a:t> </a:t>
            </a:r>
            <a:r>
              <a:rPr lang="tr-TR" dirty="0" err="1"/>
              <a:t>and</a:t>
            </a:r>
            <a:r>
              <a:rPr lang="tr-TR" dirty="0"/>
              <a:t> H. R. </a:t>
            </a:r>
            <a:r>
              <a:rPr lang="tr-TR" dirty="0" err="1"/>
              <a:t>Haldeman</a:t>
            </a:r>
            <a:r>
              <a:rPr lang="tr-TR" dirty="0"/>
              <a:t> </a:t>
            </a:r>
            <a:r>
              <a:rPr lang="tr-TR" dirty="0" err="1"/>
              <a:t>created</a:t>
            </a:r>
            <a:r>
              <a:rPr lang="tr-TR" dirty="0"/>
              <a:t> «</a:t>
            </a:r>
            <a:r>
              <a:rPr lang="tr-TR" dirty="0" err="1"/>
              <a:t>Plumbers</a:t>
            </a:r>
            <a:r>
              <a:rPr lang="tr-TR" dirty="0"/>
              <a:t>».</a:t>
            </a:r>
          </a:p>
          <a:p>
            <a:r>
              <a:rPr lang="en-US" dirty="0"/>
              <a:t>Daniel Ellsberg's psychiatrist</a:t>
            </a:r>
            <a:endParaRPr lang="tr-TR" dirty="0"/>
          </a:p>
          <a:p>
            <a:r>
              <a:rPr lang="en-US" dirty="0"/>
              <a:t>offices of the Democratic National Committee at the Watergate hotel-office complex</a:t>
            </a:r>
          </a:p>
          <a:p>
            <a:r>
              <a:rPr lang="tr-TR" i="1" dirty="0"/>
              <a:t>T</a:t>
            </a:r>
            <a:r>
              <a:rPr lang="en-US" i="1" dirty="0"/>
              <a:t>he Washington Post</a:t>
            </a:r>
            <a:r>
              <a:rPr lang="tr-TR" i="1" dirty="0"/>
              <a:t> </a:t>
            </a:r>
            <a:r>
              <a:rPr lang="tr-TR" dirty="0"/>
              <a:t>- </a:t>
            </a:r>
            <a:r>
              <a:rPr lang="en-US" dirty="0"/>
              <a:t>Bob Woodward and Carl Bernstein</a:t>
            </a:r>
            <a:endParaRPr lang="tr-TR" dirty="0"/>
          </a:p>
          <a:p>
            <a:endParaRPr lang="tr-TR" dirty="0"/>
          </a:p>
        </p:txBody>
      </p:sp>
    </p:spTree>
    <p:extLst>
      <p:ext uri="{BB962C8B-B14F-4D97-AF65-F5344CB8AC3E}">
        <p14:creationId xmlns:p14="http://schemas.microsoft.com/office/powerpoint/2010/main" val="3595467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1961 – </a:t>
            </a:r>
            <a:r>
              <a:rPr lang="tr-TR" dirty="0" err="1"/>
              <a:t>The</a:t>
            </a:r>
            <a:r>
              <a:rPr lang="tr-TR" dirty="0"/>
              <a:t> </a:t>
            </a:r>
            <a:r>
              <a:rPr lang="tr-TR" dirty="0" err="1"/>
              <a:t>Presidential</a:t>
            </a:r>
            <a:r>
              <a:rPr lang="tr-TR" dirty="0"/>
              <a:t> </a:t>
            </a:r>
            <a:r>
              <a:rPr lang="tr-TR" dirty="0" err="1"/>
              <a:t>Commission</a:t>
            </a:r>
            <a:r>
              <a:rPr lang="tr-TR" dirty="0"/>
              <a:t> on </a:t>
            </a:r>
            <a:r>
              <a:rPr lang="tr-TR" dirty="0" err="1"/>
              <a:t>the</a:t>
            </a:r>
            <a:r>
              <a:rPr lang="tr-TR" dirty="0"/>
              <a:t> </a:t>
            </a:r>
            <a:r>
              <a:rPr lang="tr-TR" dirty="0" err="1"/>
              <a:t>Status</a:t>
            </a:r>
            <a:r>
              <a:rPr lang="tr-TR" dirty="0"/>
              <a:t> of </a:t>
            </a:r>
            <a:r>
              <a:rPr lang="tr-TR" dirty="0" err="1"/>
              <a:t>Women</a:t>
            </a:r>
            <a:r>
              <a:rPr lang="tr-TR" dirty="0"/>
              <a:t> (JFK)</a:t>
            </a:r>
          </a:p>
          <a:p>
            <a:endParaRPr lang="tr-TR" dirty="0"/>
          </a:p>
        </p:txBody>
      </p:sp>
    </p:spTree>
    <p:extLst>
      <p:ext uri="{BB962C8B-B14F-4D97-AF65-F5344CB8AC3E}">
        <p14:creationId xmlns:p14="http://schemas.microsoft.com/office/powerpoint/2010/main" val="1075437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err="1"/>
              <a:t>Betty</a:t>
            </a:r>
            <a:r>
              <a:rPr lang="tr-TR" dirty="0"/>
              <a:t> </a:t>
            </a:r>
            <a:r>
              <a:rPr lang="tr-TR" dirty="0" err="1"/>
              <a:t>Friedan</a:t>
            </a:r>
            <a:r>
              <a:rPr lang="tr-TR" dirty="0"/>
              <a:t> – </a:t>
            </a:r>
            <a:r>
              <a:rPr lang="tr-TR" i="1" dirty="0" err="1"/>
              <a:t>The</a:t>
            </a:r>
            <a:r>
              <a:rPr lang="tr-TR" i="1" dirty="0"/>
              <a:t> </a:t>
            </a:r>
            <a:r>
              <a:rPr lang="tr-TR" i="1" dirty="0" err="1"/>
              <a:t>Feminine</a:t>
            </a:r>
            <a:r>
              <a:rPr lang="tr-TR" i="1" dirty="0"/>
              <a:t> </a:t>
            </a:r>
            <a:r>
              <a:rPr lang="tr-TR" i="1" dirty="0" err="1"/>
              <a:t>Mystique</a:t>
            </a:r>
            <a:r>
              <a:rPr lang="tr-TR" i="1" dirty="0"/>
              <a:t> </a:t>
            </a:r>
            <a:r>
              <a:rPr lang="tr-TR" dirty="0"/>
              <a:t>(1963)</a:t>
            </a:r>
          </a:p>
          <a:p>
            <a:r>
              <a:rPr lang="tr-TR" dirty="0" err="1"/>
              <a:t>The</a:t>
            </a:r>
            <a:r>
              <a:rPr lang="tr-TR" dirty="0"/>
              <a:t> </a:t>
            </a:r>
            <a:r>
              <a:rPr lang="tr-TR" dirty="0" err="1"/>
              <a:t>Women’s</a:t>
            </a:r>
            <a:r>
              <a:rPr lang="tr-TR" dirty="0"/>
              <a:t> </a:t>
            </a:r>
            <a:r>
              <a:rPr lang="tr-TR" dirty="0" err="1"/>
              <a:t>Liberation</a:t>
            </a:r>
            <a:r>
              <a:rPr lang="tr-TR" dirty="0"/>
              <a:t> </a:t>
            </a:r>
            <a:r>
              <a:rPr lang="tr-TR" dirty="0" err="1"/>
              <a:t>Movement</a:t>
            </a:r>
            <a:r>
              <a:rPr lang="tr-TR" dirty="0"/>
              <a:t> in 1960s </a:t>
            </a:r>
            <a:r>
              <a:rPr lang="tr-TR" dirty="0" err="1"/>
              <a:t>and</a:t>
            </a:r>
            <a:r>
              <a:rPr lang="tr-TR" dirty="0"/>
              <a:t> 1970s</a:t>
            </a:r>
          </a:p>
          <a:p>
            <a:r>
              <a:rPr lang="tr-TR" dirty="0"/>
              <a:t>(</a:t>
            </a:r>
            <a:r>
              <a:rPr lang="tr-TR" dirty="0" err="1"/>
              <a:t>the</a:t>
            </a:r>
            <a:r>
              <a:rPr lang="tr-TR" dirty="0"/>
              <a:t> feminist </a:t>
            </a:r>
            <a:r>
              <a:rPr lang="tr-TR" dirty="0" err="1"/>
              <a:t>movement</a:t>
            </a:r>
            <a:r>
              <a:rPr lang="tr-TR" dirty="0"/>
              <a:t>, </a:t>
            </a:r>
            <a:r>
              <a:rPr lang="tr-TR" dirty="0" err="1"/>
              <a:t>the</a:t>
            </a:r>
            <a:r>
              <a:rPr lang="tr-TR" dirty="0"/>
              <a:t> </a:t>
            </a:r>
            <a:r>
              <a:rPr lang="tr-TR" dirty="0" err="1"/>
              <a:t>equal</a:t>
            </a:r>
            <a:r>
              <a:rPr lang="tr-TR" dirty="0"/>
              <a:t> </a:t>
            </a:r>
            <a:r>
              <a:rPr lang="tr-TR" dirty="0" err="1"/>
              <a:t>rights</a:t>
            </a:r>
            <a:r>
              <a:rPr lang="tr-TR" dirty="0"/>
              <a:t> </a:t>
            </a:r>
            <a:r>
              <a:rPr lang="tr-TR" dirty="0" err="1"/>
              <a:t>movement</a:t>
            </a:r>
            <a:r>
              <a:rPr lang="tr-TR" dirty="0"/>
              <a:t>)</a:t>
            </a:r>
          </a:p>
          <a:p>
            <a:r>
              <a:rPr lang="tr-TR" dirty="0"/>
              <a:t>1966 – </a:t>
            </a:r>
            <a:r>
              <a:rPr lang="tr-TR" dirty="0" err="1"/>
              <a:t>National</a:t>
            </a:r>
            <a:r>
              <a:rPr lang="tr-TR" dirty="0"/>
              <a:t> </a:t>
            </a:r>
            <a:r>
              <a:rPr lang="tr-TR" dirty="0" err="1"/>
              <a:t>Organization</a:t>
            </a:r>
            <a:r>
              <a:rPr lang="tr-TR" dirty="0"/>
              <a:t> </a:t>
            </a:r>
            <a:r>
              <a:rPr lang="tr-TR" dirty="0" err="1"/>
              <a:t>for</a:t>
            </a:r>
            <a:r>
              <a:rPr lang="tr-TR" dirty="0"/>
              <a:t> </a:t>
            </a:r>
            <a:r>
              <a:rPr lang="tr-TR" dirty="0" err="1"/>
              <a:t>Movement</a:t>
            </a:r>
            <a:r>
              <a:rPr lang="tr-TR" dirty="0"/>
              <a:t> (NOW)</a:t>
            </a:r>
          </a:p>
        </p:txBody>
      </p:sp>
    </p:spTree>
    <p:extLst>
      <p:ext uri="{BB962C8B-B14F-4D97-AF65-F5344CB8AC3E}">
        <p14:creationId xmlns:p14="http://schemas.microsoft.com/office/powerpoint/2010/main" val="2268615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a:xfrm>
            <a:off x="457200" y="836712"/>
            <a:ext cx="8229600" cy="5289451"/>
          </a:xfrm>
        </p:spPr>
        <p:txBody>
          <a:bodyPr>
            <a:normAutofit lnSpcReduction="10000"/>
          </a:bodyPr>
          <a:lstStyle/>
          <a:p>
            <a:pPr marL="0" lvl="0" indent="0">
              <a:buNone/>
            </a:pPr>
            <a:r>
              <a:rPr lang="tr-TR" dirty="0"/>
              <a:t>«</a:t>
            </a:r>
            <a:r>
              <a:rPr lang="tr-TR" dirty="0" err="1"/>
              <a:t>We</a:t>
            </a:r>
            <a:r>
              <a:rPr lang="tr-TR" dirty="0"/>
              <a:t> </a:t>
            </a:r>
            <a:r>
              <a:rPr lang="tr-TR" dirty="0" err="1"/>
              <a:t>believe</a:t>
            </a:r>
            <a:r>
              <a:rPr lang="tr-TR" dirty="0"/>
              <a:t> </a:t>
            </a:r>
            <a:r>
              <a:rPr lang="tr-TR" dirty="0" err="1"/>
              <a:t>that</a:t>
            </a:r>
            <a:r>
              <a:rPr lang="tr-TR" dirty="0"/>
              <a:t> </a:t>
            </a:r>
            <a:r>
              <a:rPr lang="tr-TR" dirty="0" err="1"/>
              <a:t>women</a:t>
            </a:r>
            <a:r>
              <a:rPr lang="tr-TR" dirty="0"/>
              <a:t> </a:t>
            </a:r>
            <a:r>
              <a:rPr lang="tr-TR" dirty="0" err="1"/>
              <a:t>will</a:t>
            </a:r>
            <a:r>
              <a:rPr lang="tr-TR" dirty="0"/>
              <a:t> do </a:t>
            </a:r>
            <a:r>
              <a:rPr lang="tr-TR" dirty="0" err="1"/>
              <a:t>most</a:t>
            </a:r>
            <a:r>
              <a:rPr lang="tr-TR" dirty="0"/>
              <a:t> </a:t>
            </a:r>
            <a:r>
              <a:rPr lang="tr-TR" dirty="0" err="1"/>
              <a:t>to</a:t>
            </a:r>
            <a:r>
              <a:rPr lang="tr-TR" dirty="0"/>
              <a:t> </a:t>
            </a:r>
            <a:r>
              <a:rPr lang="tr-TR" dirty="0" err="1"/>
              <a:t>create</a:t>
            </a:r>
            <a:r>
              <a:rPr lang="tr-TR" dirty="0"/>
              <a:t> a </a:t>
            </a:r>
            <a:r>
              <a:rPr lang="tr-TR" dirty="0" err="1"/>
              <a:t>new</a:t>
            </a:r>
            <a:r>
              <a:rPr lang="tr-TR" dirty="0"/>
              <a:t> </a:t>
            </a:r>
            <a:r>
              <a:rPr lang="tr-TR" dirty="0" err="1"/>
              <a:t>image</a:t>
            </a:r>
            <a:r>
              <a:rPr lang="tr-TR" dirty="0"/>
              <a:t> of </a:t>
            </a:r>
            <a:r>
              <a:rPr lang="tr-TR" dirty="0" err="1"/>
              <a:t>women</a:t>
            </a:r>
            <a:r>
              <a:rPr lang="tr-TR" dirty="0"/>
              <a:t> </a:t>
            </a:r>
            <a:r>
              <a:rPr lang="tr-TR" dirty="0" err="1"/>
              <a:t>by</a:t>
            </a:r>
            <a:r>
              <a:rPr lang="tr-TR" dirty="0"/>
              <a:t> </a:t>
            </a:r>
            <a:r>
              <a:rPr lang="tr-TR" dirty="0" err="1"/>
              <a:t>acting</a:t>
            </a:r>
            <a:r>
              <a:rPr lang="tr-TR" dirty="0"/>
              <a:t> </a:t>
            </a:r>
            <a:r>
              <a:rPr lang="tr-TR" dirty="0" err="1"/>
              <a:t>now</a:t>
            </a:r>
            <a:r>
              <a:rPr lang="tr-TR" dirty="0"/>
              <a:t>, </a:t>
            </a:r>
            <a:r>
              <a:rPr lang="tr-TR" dirty="0" err="1"/>
              <a:t>and</a:t>
            </a:r>
            <a:r>
              <a:rPr lang="tr-TR" dirty="0"/>
              <a:t> </a:t>
            </a:r>
            <a:r>
              <a:rPr lang="tr-TR" dirty="0" err="1"/>
              <a:t>by</a:t>
            </a:r>
            <a:r>
              <a:rPr lang="tr-TR" dirty="0"/>
              <a:t> </a:t>
            </a:r>
            <a:r>
              <a:rPr lang="tr-TR" dirty="0" err="1"/>
              <a:t>speaking</a:t>
            </a:r>
            <a:r>
              <a:rPr lang="tr-TR" dirty="0"/>
              <a:t> </a:t>
            </a:r>
            <a:r>
              <a:rPr lang="tr-TR" dirty="0" err="1"/>
              <a:t>out</a:t>
            </a:r>
            <a:r>
              <a:rPr lang="tr-TR" dirty="0"/>
              <a:t> in </a:t>
            </a:r>
            <a:r>
              <a:rPr lang="tr-TR" dirty="0" err="1"/>
              <a:t>behalf</a:t>
            </a:r>
            <a:r>
              <a:rPr lang="tr-TR" dirty="0"/>
              <a:t> of </a:t>
            </a:r>
            <a:r>
              <a:rPr lang="tr-TR" dirty="0" err="1"/>
              <a:t>their</a:t>
            </a:r>
            <a:r>
              <a:rPr lang="tr-TR" dirty="0"/>
              <a:t> </a:t>
            </a:r>
            <a:r>
              <a:rPr lang="tr-TR" dirty="0" err="1"/>
              <a:t>own</a:t>
            </a:r>
            <a:r>
              <a:rPr lang="tr-TR" dirty="0"/>
              <a:t> </a:t>
            </a:r>
            <a:r>
              <a:rPr lang="tr-TR" dirty="0" err="1"/>
              <a:t>equality</a:t>
            </a:r>
            <a:r>
              <a:rPr lang="tr-TR" dirty="0"/>
              <a:t>, </a:t>
            </a:r>
            <a:r>
              <a:rPr lang="tr-TR" dirty="0" err="1"/>
              <a:t>freedom</a:t>
            </a:r>
            <a:r>
              <a:rPr lang="tr-TR" dirty="0"/>
              <a:t>, </a:t>
            </a:r>
            <a:r>
              <a:rPr lang="tr-TR" dirty="0" err="1"/>
              <a:t>and</a:t>
            </a:r>
            <a:r>
              <a:rPr lang="tr-TR" dirty="0"/>
              <a:t> </a:t>
            </a:r>
            <a:r>
              <a:rPr lang="tr-TR" dirty="0" err="1"/>
              <a:t>human</a:t>
            </a:r>
            <a:r>
              <a:rPr lang="tr-TR" dirty="0"/>
              <a:t> </a:t>
            </a:r>
            <a:r>
              <a:rPr lang="tr-TR" dirty="0" err="1"/>
              <a:t>dignity</a:t>
            </a:r>
            <a:r>
              <a:rPr lang="tr-TR" dirty="0"/>
              <a:t> ... in an </a:t>
            </a:r>
            <a:r>
              <a:rPr lang="tr-TR" dirty="0" err="1"/>
              <a:t>active</a:t>
            </a:r>
            <a:r>
              <a:rPr lang="tr-TR" dirty="0"/>
              <a:t>, self-</a:t>
            </a:r>
            <a:r>
              <a:rPr lang="tr-TR" dirty="0" err="1"/>
              <a:t>respecting</a:t>
            </a:r>
            <a:r>
              <a:rPr lang="tr-TR" dirty="0"/>
              <a:t> </a:t>
            </a:r>
            <a:r>
              <a:rPr lang="tr-TR" dirty="0" err="1"/>
              <a:t>partnership</a:t>
            </a:r>
            <a:r>
              <a:rPr lang="tr-TR" dirty="0"/>
              <a:t> </a:t>
            </a:r>
            <a:r>
              <a:rPr lang="tr-TR" dirty="0" err="1"/>
              <a:t>with</a:t>
            </a:r>
            <a:r>
              <a:rPr lang="tr-TR" dirty="0"/>
              <a:t> men. </a:t>
            </a:r>
            <a:r>
              <a:rPr lang="tr-TR" dirty="0" err="1"/>
              <a:t>By</a:t>
            </a:r>
            <a:r>
              <a:rPr lang="tr-TR" dirty="0"/>
              <a:t> </a:t>
            </a:r>
            <a:r>
              <a:rPr lang="tr-TR" dirty="0" err="1"/>
              <a:t>so</a:t>
            </a:r>
            <a:r>
              <a:rPr lang="tr-TR" dirty="0"/>
              <a:t> </a:t>
            </a:r>
            <a:r>
              <a:rPr lang="tr-TR" dirty="0" err="1"/>
              <a:t>doing</a:t>
            </a:r>
            <a:r>
              <a:rPr lang="tr-TR" dirty="0"/>
              <a:t>, </a:t>
            </a:r>
            <a:r>
              <a:rPr lang="tr-TR" dirty="0" err="1"/>
              <a:t>women</a:t>
            </a:r>
            <a:r>
              <a:rPr lang="tr-TR" dirty="0"/>
              <a:t> </a:t>
            </a:r>
            <a:r>
              <a:rPr lang="tr-TR" dirty="0" err="1"/>
              <a:t>will</a:t>
            </a:r>
            <a:r>
              <a:rPr lang="tr-TR" dirty="0"/>
              <a:t> </a:t>
            </a:r>
            <a:r>
              <a:rPr lang="tr-TR" dirty="0" err="1"/>
              <a:t>develop</a:t>
            </a:r>
            <a:r>
              <a:rPr lang="tr-TR" dirty="0"/>
              <a:t> </a:t>
            </a:r>
            <a:r>
              <a:rPr lang="tr-TR" dirty="0" err="1"/>
              <a:t>confidence</a:t>
            </a:r>
            <a:r>
              <a:rPr lang="tr-TR" dirty="0"/>
              <a:t> in </a:t>
            </a:r>
            <a:r>
              <a:rPr lang="tr-TR" dirty="0" err="1"/>
              <a:t>their</a:t>
            </a:r>
            <a:r>
              <a:rPr lang="tr-TR" dirty="0"/>
              <a:t> </a:t>
            </a:r>
            <a:r>
              <a:rPr lang="tr-TR" dirty="0" err="1"/>
              <a:t>own</a:t>
            </a:r>
            <a:r>
              <a:rPr lang="tr-TR" dirty="0"/>
              <a:t> </a:t>
            </a:r>
            <a:r>
              <a:rPr lang="tr-TR" dirty="0" err="1"/>
              <a:t>ability</a:t>
            </a:r>
            <a:r>
              <a:rPr lang="tr-TR" dirty="0"/>
              <a:t> </a:t>
            </a:r>
            <a:r>
              <a:rPr lang="tr-TR" dirty="0" err="1"/>
              <a:t>to</a:t>
            </a:r>
            <a:r>
              <a:rPr lang="tr-TR" dirty="0"/>
              <a:t> </a:t>
            </a:r>
            <a:r>
              <a:rPr lang="tr-TR" dirty="0" err="1"/>
              <a:t>determine</a:t>
            </a:r>
            <a:r>
              <a:rPr lang="tr-TR" dirty="0"/>
              <a:t> </a:t>
            </a:r>
            <a:r>
              <a:rPr lang="tr-TR" dirty="0" err="1"/>
              <a:t>actively</a:t>
            </a:r>
            <a:r>
              <a:rPr lang="tr-TR" dirty="0"/>
              <a:t>, in </a:t>
            </a:r>
            <a:r>
              <a:rPr lang="tr-TR" dirty="0" err="1"/>
              <a:t>partnership</a:t>
            </a:r>
            <a:r>
              <a:rPr lang="tr-TR" dirty="0"/>
              <a:t> </a:t>
            </a:r>
            <a:r>
              <a:rPr lang="tr-TR" dirty="0" err="1"/>
              <a:t>with</a:t>
            </a:r>
            <a:r>
              <a:rPr lang="tr-TR" dirty="0"/>
              <a:t> men, </a:t>
            </a:r>
            <a:r>
              <a:rPr lang="tr-TR" dirty="0" err="1"/>
              <a:t>the</a:t>
            </a:r>
            <a:r>
              <a:rPr lang="tr-TR" dirty="0"/>
              <a:t> </a:t>
            </a:r>
            <a:r>
              <a:rPr lang="tr-TR" dirty="0" err="1"/>
              <a:t>conditions</a:t>
            </a:r>
            <a:r>
              <a:rPr lang="tr-TR" dirty="0"/>
              <a:t> of </a:t>
            </a:r>
            <a:r>
              <a:rPr lang="tr-TR" dirty="0" err="1"/>
              <a:t>their</a:t>
            </a:r>
            <a:r>
              <a:rPr lang="tr-TR" dirty="0"/>
              <a:t> life, </a:t>
            </a:r>
            <a:r>
              <a:rPr lang="tr-TR" dirty="0" err="1"/>
              <a:t>their</a:t>
            </a:r>
            <a:r>
              <a:rPr lang="tr-TR" dirty="0"/>
              <a:t> </a:t>
            </a:r>
            <a:r>
              <a:rPr lang="tr-TR" dirty="0" err="1"/>
              <a:t>choices</a:t>
            </a:r>
            <a:r>
              <a:rPr lang="tr-TR" dirty="0"/>
              <a:t>, </a:t>
            </a:r>
            <a:r>
              <a:rPr lang="tr-TR" dirty="0" err="1"/>
              <a:t>their</a:t>
            </a:r>
            <a:r>
              <a:rPr lang="tr-TR" dirty="0"/>
              <a:t> </a:t>
            </a:r>
            <a:r>
              <a:rPr lang="tr-TR" dirty="0" err="1"/>
              <a:t>future</a:t>
            </a:r>
            <a:r>
              <a:rPr lang="tr-TR" dirty="0"/>
              <a:t> </a:t>
            </a:r>
            <a:r>
              <a:rPr lang="tr-TR" dirty="0" err="1"/>
              <a:t>and</a:t>
            </a:r>
            <a:r>
              <a:rPr lang="tr-TR" dirty="0"/>
              <a:t> </a:t>
            </a:r>
            <a:r>
              <a:rPr lang="tr-TR" dirty="0" err="1"/>
              <a:t>their</a:t>
            </a:r>
            <a:r>
              <a:rPr lang="tr-TR" dirty="0"/>
              <a:t> </a:t>
            </a:r>
            <a:r>
              <a:rPr lang="tr-TR" dirty="0" err="1"/>
              <a:t>society</a:t>
            </a:r>
            <a:r>
              <a:rPr lang="tr-TR" dirty="0"/>
              <a:t>.»</a:t>
            </a:r>
          </a:p>
          <a:p>
            <a:pPr marL="0" lvl="0" indent="0">
              <a:buNone/>
            </a:pPr>
            <a:endParaRPr lang="tr-TR" dirty="0"/>
          </a:p>
          <a:p>
            <a:pPr marL="0" lvl="0" indent="0">
              <a:buNone/>
            </a:pPr>
            <a:r>
              <a:rPr lang="tr-TR" dirty="0"/>
              <a:t>-</a:t>
            </a:r>
            <a:r>
              <a:rPr lang="tr-TR" dirty="0" err="1"/>
              <a:t>NOW's</a:t>
            </a:r>
            <a:r>
              <a:rPr lang="tr-TR" dirty="0"/>
              <a:t> Statement of </a:t>
            </a:r>
            <a:r>
              <a:rPr lang="tr-TR" dirty="0" err="1"/>
              <a:t>Purpose</a:t>
            </a:r>
            <a:r>
              <a:rPr lang="tr-TR" dirty="0"/>
              <a:t>, 1966</a:t>
            </a:r>
          </a:p>
          <a:p>
            <a:pPr marL="0" indent="0">
              <a:buNone/>
            </a:pPr>
            <a:endParaRPr lang="tr-TR" dirty="0"/>
          </a:p>
        </p:txBody>
      </p:sp>
    </p:spTree>
    <p:extLst>
      <p:ext uri="{BB962C8B-B14F-4D97-AF65-F5344CB8AC3E}">
        <p14:creationId xmlns:p14="http://schemas.microsoft.com/office/powerpoint/2010/main" val="2933650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dirty="0" err="1"/>
              <a:t>Equal</a:t>
            </a:r>
            <a:r>
              <a:rPr lang="tr-TR" dirty="0"/>
              <a:t> </a:t>
            </a:r>
            <a:r>
              <a:rPr lang="tr-TR" dirty="0" err="1"/>
              <a:t>Rights</a:t>
            </a:r>
            <a:r>
              <a:rPr lang="tr-TR" dirty="0"/>
              <a:t> </a:t>
            </a:r>
            <a:r>
              <a:rPr lang="tr-TR" dirty="0" err="1"/>
              <a:t>Amendment</a:t>
            </a:r>
            <a:r>
              <a:rPr lang="tr-TR" dirty="0"/>
              <a:t> (ERA)</a:t>
            </a:r>
          </a:p>
        </p:txBody>
      </p:sp>
      <p:pic>
        <p:nvPicPr>
          <p:cNvPr id="2052" name="Picture 4">
            <a:extLst>
              <a:ext uri="{FF2B5EF4-FFF2-40B4-BE49-F238E27FC236}">
                <a16:creationId xmlns:a16="http://schemas.microsoft.com/office/drawing/2014/main" id="{5EE2A5DE-38F2-0369-2248-76FCFEA0B5B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25548" y="1268760"/>
            <a:ext cx="6692903" cy="478643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E86C796-625C-ABAD-0CCD-5955A1328B31}"/>
              </a:ext>
            </a:extLst>
          </p:cNvPr>
          <p:cNvSpPr txBox="1"/>
          <p:nvPr/>
        </p:nvSpPr>
        <p:spPr>
          <a:xfrm>
            <a:off x="1753841" y="6306363"/>
            <a:ext cx="5636315" cy="276999"/>
          </a:xfrm>
          <a:prstGeom prst="rect">
            <a:avLst/>
          </a:prstGeom>
          <a:noFill/>
        </p:spPr>
        <p:txBody>
          <a:bodyPr wrap="square" rtlCol="0">
            <a:spAutoFit/>
          </a:bodyPr>
          <a:lstStyle/>
          <a:p>
            <a:r>
              <a:rPr lang="en-GB" sz="1200" dirty="0"/>
              <a:t>https://</a:t>
            </a:r>
            <a:r>
              <a:rPr lang="en-GB" sz="1200" dirty="0" err="1"/>
              <a:t>commons.wikimedia.org</a:t>
            </a:r>
            <a:r>
              <a:rPr lang="en-GB" sz="1200" dirty="0"/>
              <a:t>/wiki/File:Pro-ERA_forces_march_dnd0211.jpg</a:t>
            </a:r>
          </a:p>
        </p:txBody>
      </p:sp>
    </p:spTree>
    <p:extLst>
      <p:ext uri="{BB962C8B-B14F-4D97-AF65-F5344CB8AC3E}">
        <p14:creationId xmlns:p14="http://schemas.microsoft.com/office/powerpoint/2010/main" val="1548554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lstStyle/>
          <a:p>
            <a:r>
              <a:rPr lang="tr-TR" dirty="0" err="1"/>
              <a:t>Roe</a:t>
            </a:r>
            <a:r>
              <a:rPr lang="tr-TR" dirty="0"/>
              <a:t> v. </a:t>
            </a:r>
            <a:r>
              <a:rPr lang="tr-TR" dirty="0" err="1"/>
              <a:t>Wade</a:t>
            </a:r>
            <a:endParaRPr lang="tr-TR" dirty="0"/>
          </a:p>
          <a:p>
            <a:r>
              <a:rPr lang="tr-TR" dirty="0" err="1"/>
              <a:t>abortion</a:t>
            </a:r>
            <a:endParaRPr lang="tr-TR" dirty="0"/>
          </a:p>
        </p:txBody>
      </p:sp>
    </p:spTree>
    <p:extLst>
      <p:ext uri="{BB962C8B-B14F-4D97-AF65-F5344CB8AC3E}">
        <p14:creationId xmlns:p14="http://schemas.microsoft.com/office/powerpoint/2010/main" val="746828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err="1"/>
              <a:t>Rising</a:t>
            </a:r>
            <a:r>
              <a:rPr lang="tr-TR" dirty="0"/>
              <a:t> </a:t>
            </a:r>
            <a:r>
              <a:rPr lang="tr-TR" dirty="0" err="1"/>
              <a:t>Student</a:t>
            </a:r>
            <a:r>
              <a:rPr lang="tr-TR" dirty="0"/>
              <a:t> </a:t>
            </a:r>
            <a:r>
              <a:rPr lang="tr-TR" dirty="0" err="1"/>
              <a:t>Activism</a:t>
            </a:r>
            <a:endParaRPr lang="tr-TR" dirty="0"/>
          </a:p>
        </p:txBody>
      </p:sp>
      <p:sp>
        <p:nvSpPr>
          <p:cNvPr id="3" name="İçerik Yer Tutucusu 2"/>
          <p:cNvSpPr>
            <a:spLocks noGrp="1"/>
          </p:cNvSpPr>
          <p:nvPr>
            <p:ph idx="1"/>
          </p:nvPr>
        </p:nvSpPr>
        <p:spPr/>
        <p:txBody>
          <a:bodyPr>
            <a:normAutofit/>
          </a:bodyPr>
          <a:lstStyle/>
          <a:p>
            <a:r>
              <a:rPr lang="en-US" dirty="0"/>
              <a:t>Students rose against school policies they considered unjust</a:t>
            </a:r>
          </a:p>
          <a:p>
            <a:r>
              <a:rPr lang="en-US" dirty="0"/>
              <a:t>protests at University of California at Berkeley</a:t>
            </a:r>
          </a:p>
          <a:p>
            <a:r>
              <a:rPr lang="en-US" dirty="0"/>
              <a:t> - marked the beginning of the Free Speech Movement, spread across campuses</a:t>
            </a:r>
          </a:p>
        </p:txBody>
      </p:sp>
    </p:spTree>
    <p:extLst>
      <p:ext uri="{BB962C8B-B14F-4D97-AF65-F5344CB8AC3E}">
        <p14:creationId xmlns:p14="http://schemas.microsoft.com/office/powerpoint/2010/main" val="372726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7E488"/>
        </a:solid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err="1"/>
              <a:t>Counterculture</a:t>
            </a:r>
            <a:endParaRPr lang="tr-TR" dirty="0"/>
          </a:p>
        </p:txBody>
      </p:sp>
      <p:pic>
        <p:nvPicPr>
          <p:cNvPr id="5124" name="Picture 4">
            <a:extLst>
              <a:ext uri="{FF2B5EF4-FFF2-40B4-BE49-F238E27FC236}">
                <a16:creationId xmlns:a16="http://schemas.microsoft.com/office/drawing/2014/main" id="{DC4879BA-D67E-33FE-BCAB-2FEE37493CC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1268760"/>
            <a:ext cx="7095685" cy="468745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DF48F42-9EAE-893A-4D50-F152F78E643A}"/>
              </a:ext>
            </a:extLst>
          </p:cNvPr>
          <p:cNvSpPr txBox="1"/>
          <p:nvPr/>
        </p:nvSpPr>
        <p:spPr>
          <a:xfrm>
            <a:off x="1115616" y="6260668"/>
            <a:ext cx="7272808" cy="369332"/>
          </a:xfrm>
          <a:prstGeom prst="rect">
            <a:avLst/>
          </a:prstGeom>
          <a:noFill/>
        </p:spPr>
        <p:txBody>
          <a:bodyPr wrap="square" rtlCol="0">
            <a:spAutoFit/>
          </a:bodyPr>
          <a:lstStyle/>
          <a:p>
            <a:r>
              <a:rPr lang="en-GB" dirty="0"/>
              <a:t>https://</a:t>
            </a:r>
            <a:r>
              <a:rPr lang="en-GB" dirty="0" err="1"/>
              <a:t>commons.wikimedia.org</a:t>
            </a:r>
            <a:r>
              <a:rPr lang="en-GB" dirty="0"/>
              <a:t>/wiki/</a:t>
            </a:r>
            <a:r>
              <a:rPr lang="en-GB" dirty="0" err="1"/>
              <a:t>File:Hippies.jpg</a:t>
            </a:r>
            <a:endParaRPr lang="en-GB" dirty="0"/>
          </a:p>
        </p:txBody>
      </p:sp>
    </p:spTree>
    <p:extLst>
      <p:ext uri="{BB962C8B-B14F-4D97-AF65-F5344CB8AC3E}">
        <p14:creationId xmlns:p14="http://schemas.microsoft.com/office/powerpoint/2010/main" val="3177037570"/>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2022</TotalTime>
  <Words>800</Words>
  <Application>Microsoft Macintosh PowerPoint</Application>
  <PresentationFormat>On-screen Show (4:3)</PresentationFormat>
  <Paragraphs>88</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ＭＳ Ｐゴシック</vt:lpstr>
      <vt:lpstr>Arial</vt:lpstr>
      <vt:lpstr>Calibri</vt:lpstr>
      <vt:lpstr>Ofis Teması</vt:lpstr>
      <vt:lpstr>Women’s Movement</vt:lpstr>
      <vt:lpstr>https://www.bls.gov/blog/2021/celebrating-women-s-history-month-with-a-look-at-women-in-the-labor-force.htm</vt:lpstr>
      <vt:lpstr>PowerPoint Presentation</vt:lpstr>
      <vt:lpstr>PowerPoint Presentation</vt:lpstr>
      <vt:lpstr>PowerPoint Presentation</vt:lpstr>
      <vt:lpstr>Equal Rights Amendment (ERA)</vt:lpstr>
      <vt:lpstr>PowerPoint Presentation</vt:lpstr>
      <vt:lpstr>Rising Student Activism</vt:lpstr>
      <vt:lpstr>Counterculture</vt:lpstr>
      <vt:lpstr>Rising student activism</vt:lpstr>
      <vt:lpstr>Hippies </vt:lpstr>
      <vt:lpstr>PowerPoint Presentation</vt:lpstr>
      <vt:lpstr>Hippie Culture</vt:lpstr>
      <vt:lpstr>Use of drugs</vt:lpstr>
      <vt:lpstr>Woodstock</vt:lpstr>
      <vt:lpstr>1967-“Summer of Love” </vt:lpstr>
      <vt:lpstr>Legacy of the Counterculture</vt:lpstr>
      <vt:lpstr>The Beatles</vt:lpstr>
      <vt:lpstr>Bob Dylan</vt:lpstr>
      <vt:lpstr>Richard Nixon</vt:lpstr>
      <vt:lpstr>PowerPoint Presentation</vt:lpstr>
      <vt:lpstr>Nixon</vt:lpstr>
      <vt:lpstr>Nixon</vt:lpstr>
      <vt:lpstr>PowerPoint Presentation</vt:lpstr>
      <vt:lpstr>Nixon and China</vt:lpstr>
      <vt:lpstr>Middle East </vt:lpstr>
      <vt:lpstr>Watergate Scandal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Women’s Movement</dc:title>
  <dc:creator>Merve</dc:creator>
  <cp:lastModifiedBy>Microsoft Office User</cp:lastModifiedBy>
  <cp:revision>33</cp:revision>
  <dcterms:created xsi:type="dcterms:W3CDTF">2019-05-23T19:55:17Z</dcterms:created>
  <dcterms:modified xsi:type="dcterms:W3CDTF">2025-04-07T08:10:24Z</dcterms:modified>
</cp:coreProperties>
</file>