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20"/>
  </p:notesMasterIdLst>
  <p:sldIdLst>
    <p:sldId id="256" r:id="rId4"/>
    <p:sldId id="257" r:id="rId5"/>
    <p:sldId id="258" r:id="rId6"/>
    <p:sldId id="261" r:id="rId7"/>
    <p:sldId id="262" r:id="rId8"/>
    <p:sldId id="268" r:id="rId9"/>
    <p:sldId id="269" r:id="rId10"/>
    <p:sldId id="270" r:id="rId11"/>
    <p:sldId id="271" r:id="rId12"/>
    <p:sldId id="272" r:id="rId13"/>
    <p:sldId id="275" r:id="rId14"/>
    <p:sldId id="298" r:id="rId15"/>
    <p:sldId id="299" r:id="rId16"/>
    <p:sldId id="300" r:id="rId17"/>
    <p:sldId id="301" r:id="rId18"/>
    <p:sldId id="302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3447" autoAdjust="0"/>
  </p:normalViewPr>
  <p:slideViewPr>
    <p:cSldViewPr snapToGrid="0">
      <p:cViewPr varScale="1">
        <p:scale>
          <a:sx n="59" d="100"/>
          <a:sy n="59" d="100"/>
        </p:scale>
        <p:origin x="7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5BE75-A3C4-4209-991E-5D144043DA99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D3EE-710D-42EC-A4CA-8E0C98C2DE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3868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0D3EE-710D-42EC-A4CA-8E0C98C2DEFA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940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0D3EE-710D-42EC-A4CA-8E0C98C2DEFA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3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CCEFAB5-988B-8610-E786-8BF3C054A9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31F3C40-C159-59B4-03F9-C296C75F4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109655-FB41-3E1D-E0CC-80A236BB9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2591A43-5D9B-930F-6ECC-73A090824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19BE9DA-6F6B-A331-00FE-EAE38D252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940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2D223E5-13C8-E56D-ED3B-34A082371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0D54B44F-5434-C1BD-1A36-3E2E76E0E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5871637-0232-5EDF-FAF3-39C492DB8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19D7F2C-3EFF-DF06-6F8A-67367F18F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B5BC93D-C154-516D-3F3E-D4D42452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592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92A7BA6-E771-B48F-027B-456F1284BE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679FFAB-436E-391A-32A0-37456B327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9E9AFB7-4499-8A48-7181-7E20DFCC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F12F014-3D0E-DCF3-4F05-AB92C35F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81D1BA7-8C69-A4E4-F8D1-C4A88BCD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19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581788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8ECD301-409F-6E37-5725-63384428F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68FB-7354-49C6-8D64-577E7DEB5817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F9D9612-A57F-354A-BBF9-06B62C7E3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8F3FB28-1F93-AC29-94BC-E3A1818F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A925-519D-4508-8BB8-C38F9176E1B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054903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487E26A-B9F3-E3D3-A52E-A62406D29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3505A-2C54-4F84-A044-B76A4C2124E0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A6836697-3DEC-D8C5-5204-13F522BD2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9E5ECD09-7C30-A91F-6FEF-102D9DC8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D86A-0E75-40F0-8257-55320C343A3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02931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1DE129C-AB96-3005-1A39-46E670998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A6307-D218-48CD-98D0-CD95D1B6B03B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3BCF749-B8C9-1BB4-357A-F2326012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5D648ADB-8E59-F165-A040-7C915F7F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0474-DA63-4C26-9684-A05C0C73B9E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65916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D311930C-D4AF-C65A-9A4A-C3D889097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7D9B-9ABC-4867-88FF-1D613AC7F017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F3B759D5-D444-3A11-72C7-EA3977E8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3DD403D-BEE7-DA23-011F-36A83C402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F9FEC-8D8C-41C7-BA8E-36B6287A333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10807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5E02313A-9622-D134-CB36-A71E76AB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926B-053D-4F70-A84B-6F0B5652134C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19227AC5-DB79-9087-1EB4-5ACEB64A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37853B4C-2D5B-943E-3AC3-855D0F5A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09C8D-FFB3-4747-A8DB-F6515342781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68059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8CAF8F12-FD5A-9654-43A2-8106B79D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73642-5655-49A1-943F-8DF6F71C2338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8CC3EC07-1523-1FAC-0C25-D17AD393D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B9C09BD5-51AA-BCA2-33CD-3255CF83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FAAE-0C70-4568-8962-B5670DDF386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84993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6058B70F-D06C-0B3C-FE72-B3E98071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860A-9B9B-4E32-AE23-86EC1AD952AC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6F1883B8-96E9-3F43-5091-825607939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78ACAAA6-8736-FF52-71E6-D3EA0BF1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523C-0AA4-4D7B-8033-376702D7DBE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44639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A0133D9-2211-E92B-A5DA-9ADA12947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615C7DE-585B-418D-18EE-E7204D505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5DE1430-EFD3-DCA9-9F31-810B6005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8D8925B-E4F9-0AF0-3F7D-BD16A15F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3ECA752-9DDF-7476-5D91-46F7E17F4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5205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2F3BB0E3-8E74-F3E9-27DF-E2BC0B6E9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4A130-7506-4ACA-95A4-664A7897E649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E66F3DAF-BDDC-52C2-6AB6-5F6F0B09D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96865FB8-9C39-CF71-A957-358FCC5A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C2F8D-B333-48D1-964E-AA28EDD0A4D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16113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6565E465-2A8C-CE81-B551-C0AFC8E88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CB5AB-AAD5-4C4F-82FC-63E2F4D5C842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4D2B553B-4E49-7120-B103-04CE0AEA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62774F86-4533-34DD-17C0-917B0D27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D41E6-0BD9-47B3-9006-65DCB6CA40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72439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F1C21C5-3A84-3B40-B962-B0E8704E8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DCE05-83B1-4D83-94C3-1EE8323C8245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7447B8A3-2417-7987-C6DC-1932049A8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98E10EA-57A7-223B-264A-F550C3A5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A5C4-3A19-436F-AF7D-26471DF842D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91787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78210FC-257F-1AE4-7930-A4FDE7C2E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7AF2C-3C72-4B3F-8E99-35D320C021D6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8FE29BD-EAAF-30AA-F25F-128ACD1A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49671236-F4CB-A0A4-4156-4B35F412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D584-4CBB-4536-A6B7-BCA494139FF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5891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3CAC522-F275-71CF-8F97-8AD3D92C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0A1BB78-EC04-C704-366C-EC5C32189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8AD0C36-7D05-E794-4930-9C27AA6EC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32A1446-3BFE-A76D-31D8-AB4528559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A9B376A-636B-6C45-D4DB-8D08063F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633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85ACDFC-0D9E-8C6F-6F61-8F4F9CFE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5189682-55E8-2452-A842-86B6E6584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A5B3973-A637-00D8-45A3-C21C5E33F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0BD6F95-7D7E-F5AD-0228-8A753510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37697CFB-E5FE-0A05-0D22-52E4B0EE1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70DE95B-BC96-0DE0-F06D-99DA236A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533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BFD796-DA05-638E-2450-D11A82922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87A0C9B-1043-C6D3-D7DB-199AA0651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2375B707-59E6-18FB-F03B-30E9A9DCC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D43A2EA3-C4FD-4997-D837-542C08708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349D34FF-84E3-3955-07CD-C6FF9B263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4E95049F-25E6-14F4-007B-5140FE3B6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118394B9-F0E4-3B0F-AF6C-A4090693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4C64A0E2-FE4D-60E5-2AD9-CA86DA03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856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D568F7E-83DC-738C-12D9-90E1A3F93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8E15189-EA01-C189-5BD7-FE40549F9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F711C22-C9B8-7B81-D003-110BF67F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015F7FC-A675-F5F7-82CA-5FF8A87E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11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E93A0D36-5511-4DFE-487D-FE181BFB8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ACF60F7F-FA7C-B5C1-80FC-0CEBBEFF2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580C97D1-58C9-CA6E-A2B4-73CCB326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86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A98CE21-780D-D9BE-F3BC-2537E819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A7F793B-C869-BE45-2D40-2D1EFDA6B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009421F-7282-88CB-1A50-07583FD02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6970A3F-5734-A28E-CEBF-F1DE4469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9473311-29F0-F650-8A3B-BD15FA288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16D5CFB-D570-860B-F4E7-760997E7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062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5B568BE-2A8C-C718-1040-A9A103495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BC94C1C-AF29-9204-7852-1BD2CC74D3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57B277B3-360A-5028-3065-561FCD740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36D3D48-C8E5-C825-FEA3-35282601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82CB3D8-78A7-BDE9-620A-7034B803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719662F-4624-7746-9A2E-6E37CC7F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629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CCD4D971-21DC-BB82-B3B3-C8F4CC560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794AD30-AEA2-D7D7-FC76-1685B14CA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2DE1766-7DE7-17C9-A121-3C7925086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ED6C93-D4F1-4EF9-BB57-E12DACA3C0F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212F578-0A58-02D7-E096-0AEB1D231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78E5C5F-4A6D-F7F8-F23E-F7BAA3FF21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E367B1-0745-4BA0-B8D1-6CF851C27F7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087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7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7DEDAD75-95C7-FA26-5EA2-6FB568E4181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724F66B6-1DF3-095E-526D-8F076F39F7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13F5ACF-42F7-1A3F-E417-1E197C9D4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54723C-7831-458B-B6C6-7CF5B75913D8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445A8B38-6F54-13EF-7624-CFC0532F5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D0D871B-7ABF-7487-AA06-C48877B5F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D2EC0A4-E425-4A38-90F1-261D77D8DC3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7805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1FDB6C1-1DAB-3C26-8BB2-BA020FF65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99458"/>
            <a:ext cx="9144000" cy="2156504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4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Anemiler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12D5FF0-4A0D-A9C4-4A85-B0B8B67F3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2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01A03C9-7381-C07A-B54E-6738F6924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8297"/>
            <a:ext cx="10515600" cy="1325563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Hikaye ve fizik muayene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6B8130-4191-9BC2-D9EE-2E3FB51E1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857"/>
            <a:ext cx="10515600" cy="506684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 ortaya çıkan anemi bulguları kanama ile açıklanamıyorsa hemolitik anemiden şüphe edilir.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Hemolitik anemi varlığını destekleyebilecek durumlar: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Ciltte veya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skleralarda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sarılık tespit edilmesi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Koyu renkli idrar varlığı (intravasküler hemoliz)</a:t>
            </a:r>
          </a:p>
          <a:p>
            <a:pPr>
              <a:lnSpc>
                <a:spcPct val="12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Kan transfüzyon öyküsü. Transfüzyondan hemen sonra gelişmişse akut hemolitik transfüzyon reaksiyonu, transfüzyondan 3-4 hafta sonra gelişmişse geç tip transfüzyon reaksiyonu ihtimalini düşündürür.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Yeni başlanan ilaç öyküsü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Aile üyelerinde hemolitik anemi varlığı (kalıtsal nedenleri düşündürür).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safra taşı öyküsü 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Ancak bu bulguların hiç birinin olmaması hemolitik anemiyi dışlamaz.</a:t>
            </a:r>
          </a:p>
        </p:txBody>
      </p:sp>
    </p:spTree>
    <p:extLst>
      <p:ext uri="{BB962C8B-B14F-4D97-AF65-F5344CB8AC3E}">
        <p14:creationId xmlns:p14="http://schemas.microsoft.com/office/powerpoint/2010/main" val="2476640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859667E-8F9A-9857-C52D-CDA838DC6F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75657"/>
            <a:ext cx="5181600" cy="50013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tr-TR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Akut hemolitik anemi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Bel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Karın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Baş ağrısı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Kırgınlık, halsizlik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Kusma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Titreme</a:t>
            </a:r>
          </a:p>
          <a:p>
            <a:pPr marL="742950" marR="0" lvl="1" indent="-28575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Ateş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1912897-34EF-1F6B-0A6D-EEAE79E83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75657"/>
            <a:ext cx="5181600" cy="50013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35000"/>
              </a:lnSpc>
              <a:buFont typeface="Arial" charset="0"/>
              <a:buNone/>
              <a:defRPr/>
            </a:pPr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hemolitik anemi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Sarılık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Hemolitik-aplastik krizler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Kolelitiazis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Bacak ülserleri</a:t>
            </a:r>
          </a:p>
          <a:p>
            <a:pPr>
              <a:lnSpc>
                <a:spcPct val="135000"/>
              </a:lnSpc>
              <a:buFontTx/>
              <a:buChar char="•"/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İskelet anormallikleri</a:t>
            </a:r>
            <a:endParaRPr 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04992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Başlık">
            <a:extLst>
              <a:ext uri="{FF2B5EF4-FFF2-40B4-BE49-F238E27FC236}">
                <a16:creationId xmlns:a16="http://schemas.microsoft.com/office/drawing/2014/main" id="{35569372-76C6-C676-3E56-ED6B96944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altLang="tr-TR"/>
          </a:p>
        </p:txBody>
      </p:sp>
      <p:pic>
        <p:nvPicPr>
          <p:cNvPr id="23555" name="Picture 2" descr="http://wpcontent.answcdn.com/wikipedia/commons/thumb/3/3e/Main_symptoms_of_acute_hemolytic_reaction.png/220px-Main_symptoms_of_acute_hemolytic_reaction.png">
            <a:extLst>
              <a:ext uri="{FF2B5EF4-FFF2-40B4-BE49-F238E27FC236}">
                <a16:creationId xmlns:a16="http://schemas.microsoft.com/office/drawing/2014/main" id="{3080E5CB-1F1C-6699-3B8E-0D6C16190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4" y="1516064"/>
            <a:ext cx="4535487" cy="4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0.gstatic.com/images?q=tbn:ANd9GcR14cFxHXQTOHyVSaPFQIfJhW-chEIhm8OxwyW1mzMcLswaBkQ&amp;t=1&amp;usg=__CF7TGNLAwkM4-uc18QxGMYYApRU=">
            <a:extLst>
              <a:ext uri="{FF2B5EF4-FFF2-40B4-BE49-F238E27FC236}">
                <a16:creationId xmlns:a16="http://schemas.microsoft.com/office/drawing/2014/main" id="{90DB57C0-1361-A089-F6DB-777D5CD9B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628776"/>
            <a:ext cx="38290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4" descr="http://t2.gstatic.com/images?q=tbn:ANd9GcTpNHq5JKWVrDiSNbG6XT4aYGo3KQ8tctE8zHgjhsYFpqlybhg&amp;t=1&amp;h=184&amp;w=202&amp;usg=__WfxT86Z8pcn_DAadqLBNvVxe4mE=">
            <a:extLst>
              <a:ext uri="{FF2B5EF4-FFF2-40B4-BE49-F238E27FC236}">
                <a16:creationId xmlns:a16="http://schemas.microsoft.com/office/drawing/2014/main" id="{7793C6A2-F8F5-4DAB-4978-B845D2A58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9" y="1773238"/>
            <a:ext cx="3806825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8D2E3C-D693-5219-5D90-9470B2BE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385" y="130630"/>
            <a:ext cx="11033229" cy="981980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906D6BC-4DEC-D508-1D15-A063BC1C5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385" y="1248679"/>
            <a:ext cx="5181600" cy="5282747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tr-TR" dirty="0"/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yüksekliği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LDH yüksekliği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05000"/>
              </a:lnSpc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hemoliz bulguları</a:t>
            </a: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Hemoglobinemi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Hemoglobinüri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Hemosiderinüri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Methemalbuminemi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5000"/>
              </a:lnSpc>
              <a:buNone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-Serum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hemopeksin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düzeyinde azalma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7496931-7EB5-CDC2-0928-33568F69A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54485" y="1248680"/>
            <a:ext cx="5658129" cy="5282747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 testler: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yayması: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Sferosit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eliptosit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stomatosit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fragmantasyon, aglütinasyon,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hücresi, orak hücre..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 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Osmotik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frajilite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elektroforezi, G6PD veya pirüvat kinaz düzeyi 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215506D0-19E4-074F-8AF6-EF4474B4B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784" y="3732209"/>
            <a:ext cx="5429529" cy="17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7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E0631B-C91E-2C47-BBA0-806ABC9EC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5" y="125639"/>
            <a:ext cx="10515600" cy="1180647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hemolitik anemi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00E2E35-92F2-60C1-225D-617A5F94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5" y="1485447"/>
            <a:ext cx="10515600" cy="5246914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İnsidansı 5-10/ milyon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İdiyopatik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sekonder olarak ortaya çıkar.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Sekonder nedenler: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Sistemik lupus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eritematozis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Kronik lenfositik lösemi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-Hodgkin lenfoma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Allojeneik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kök hücre nakli</a:t>
            </a:r>
          </a:p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Klinik: 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Anemiye bağlı semptomlar ve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</a:p>
          <a:p>
            <a:pPr>
              <a:lnSpc>
                <a:spcPct val="120000"/>
              </a:lnSpc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Laboratuvar: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LDH yüksekliği,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düşüklüğü,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 </a:t>
            </a:r>
            <a:r>
              <a:rPr lang="tr-TR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pozitifliği</a:t>
            </a:r>
          </a:p>
          <a:p>
            <a:pPr>
              <a:lnSpc>
                <a:spcPct val="120000"/>
              </a:lnSpc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Tedavi: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Transfüzyon, altta yatan hastalığın tedavisi, steroid (1-2mg/kg başlangıç dozu),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diğer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immünsüpresifler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Mikofenolat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mofetil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siklofosfamid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splenektomi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folik asit.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12132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34CB0216-F2F9-9428-B627-9DA19BE51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042" y="643467"/>
            <a:ext cx="571391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1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05EEBE-6F9D-451B-BE14-0149562A8EB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181B78A-7BA6-BA96-8DC1-D4571611C4E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aneminin tanımını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aneminin nedenlerini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ve ekstravasküler hemoliz arasındaki farkı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Akut ve kronik hemolitik anemilerin klinik olarak farklılıklarını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anemilerin laboratuvar bulgularını eksiksiz sayar.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hemolitik aneminin nedenlerini, laboratuvar bulgularını ve tedavisini bilir.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27340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2846EE-8DAC-6A6C-EBC4-623813C1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5589"/>
          </a:xfrm>
          <a:solidFill>
            <a:srgbClr val="0070C0"/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A9091C8-4E47-3967-093B-AF96ACE93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82"/>
            <a:ext cx="10515600" cy="5119461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iliğinde üretildikten sonra kan dolaşımına geçen eritrositlerin ömrü 100-120 gün kadardır.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şartlar altında, eritrositlerin %1’i her gün yıkıma uğrarken aynı miktarda eritrosit de dolaşıma salınır.</a:t>
            </a:r>
          </a:p>
          <a:p>
            <a:pPr>
              <a:lnSpc>
                <a:spcPct val="10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anemide eritrositlerin normalden daha erken yıkıma uğraması söz konusudur.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 duruma kemik iliği artan eritropoetin sayesinde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eritropoetik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aktivitesini arttırarak yanıt verir.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 artar.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Böylece kanama veya demir eksikliği ve vitamin eksikliğinin tedavisi ile açıklanamayan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durumlarında hemolitik anemi varlığından şüphe etmek gerekir.</a:t>
            </a:r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Hastada ayrıca,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yüksekliği, LDH yüksekliği,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 ve periferik kan yaymasında eritrositlerde özel morfolojik bulgular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izlenir.</a:t>
            </a:r>
          </a:p>
        </p:txBody>
      </p:sp>
    </p:spTree>
    <p:extLst>
      <p:ext uri="{BB962C8B-B14F-4D97-AF65-F5344CB8AC3E}">
        <p14:creationId xmlns:p14="http://schemas.microsoft.com/office/powerpoint/2010/main" val="1969243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5D408FC-5749-E255-920A-D6B129ED3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30CFF9B-1805-BCCA-6BDA-D5B6CD58F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857"/>
            <a:ext cx="10515600" cy="492510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Hemoliz;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Eritrosit içi veya eritrosit dışı sebeplere bağlı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Konjenital veya kazanılmış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Akut veya kronik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İmmün veya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-immün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İntravasküler veya ekstravasküler (karaciğer veya dalağın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retiküloendotelyal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makrofajlarında) alanda gelişmiş olabilir.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8595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o 4">
            <a:extLst>
              <a:ext uri="{FF2B5EF4-FFF2-40B4-BE49-F238E27FC236}">
                <a16:creationId xmlns:a16="http://schemas.microsoft.com/office/drawing/2014/main" id="{CD5EE842-FA94-30D2-CB5D-8356E35FE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78291"/>
              </p:ext>
            </p:extLst>
          </p:nvPr>
        </p:nvGraphicFramePr>
        <p:xfrm>
          <a:off x="348346" y="365125"/>
          <a:ext cx="4818742" cy="6395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8742">
                  <a:extLst>
                    <a:ext uri="{9D8B030D-6E8A-4147-A177-3AD203B41FA5}">
                      <a16:colId xmlns:a16="http://schemas.microsoft.com/office/drawing/2014/main" val="866611621"/>
                    </a:ext>
                  </a:extLst>
                </a:gridCol>
              </a:tblGrid>
              <a:tr h="335838">
                <a:tc>
                  <a:txBody>
                    <a:bodyPr/>
                    <a:lstStyle/>
                    <a:p>
                      <a:endParaRPr lang="tr-TR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tr-TR" sz="18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tr-TR" sz="18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-immün nedenler</a:t>
                      </a:r>
                    </a:p>
                    <a:p>
                      <a:endParaRPr lang="tr-TR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39317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tr-TR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Kalıtsal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224641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Enzim eksiklikleri (G6PDG, pirüvat kinaz..)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85006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Hemoglobinopatiler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(Orak hücreli anemi,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talasemiler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903233"/>
                  </a:ext>
                </a:extLst>
              </a:tr>
              <a:tr h="559729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Membran bozuklukları (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sferositoz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eliptositoz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herediter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stomatositoz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79553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tr-TR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Kazanılmış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41094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Karaciğer hastalıkları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896700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Hipersplenizm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644216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Enfeksiyonlar (malarya,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clostridal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sepsis..)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92451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Oksidan ajanlar (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dapson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nitritler..)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562748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Toksinler (kurşun, bakır, yılan veya örümcek ısırığı)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8345"/>
                  </a:ext>
                </a:extLst>
              </a:tr>
              <a:tr h="454002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Hipotonik solüsyon infüzyonu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96584"/>
                  </a:ext>
                </a:extLst>
              </a:tr>
              <a:tr h="502894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Mikroanjiyopatik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hemoltik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anemi (TTP, HÜS, kompleman aracılı ilaçlara bağlı, aort stenozu, prostetik kapak  )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384654"/>
                  </a:ext>
                </a:extLst>
              </a:tr>
            </a:tbl>
          </a:graphicData>
        </a:graphic>
      </p:graphicFrame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E8B88C84-C737-6116-D8C8-A3196FA23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19875"/>
              </p:ext>
            </p:extLst>
          </p:nvPr>
        </p:nvGraphicFramePr>
        <p:xfrm>
          <a:off x="5486400" y="365125"/>
          <a:ext cx="5938929" cy="3507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8929">
                  <a:extLst>
                    <a:ext uri="{9D8B030D-6E8A-4147-A177-3AD203B41FA5}">
                      <a16:colId xmlns:a16="http://schemas.microsoft.com/office/drawing/2014/main" val="1251562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tr-TR" dirty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tr-TR" dirty="0">
                          <a:solidFill>
                            <a:srgbClr val="C00000"/>
                          </a:solidFill>
                        </a:rPr>
                        <a:t>İmmün nedenler</a:t>
                      </a:r>
                    </a:p>
                    <a:p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6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Otoimmün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hemoltik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anemi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513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İlaca bağlı hemoliz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599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Hemolitik transfüzyon reaksiyonları (ABO uyumsuz transfüzyon,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alloantikorlara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bağlı)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188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Paroksismal soğuk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hemoglobinüri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20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Paroksismal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noktürnal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hemoglobinüri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077764"/>
                  </a:ext>
                </a:extLst>
              </a:tr>
              <a:tr h="368209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Soğuk aglütinin hastalığı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990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İntravenöz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immünglobulin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 anti-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RhD</a:t>
                      </a:r>
                      <a:r>
                        <a:rPr lang="tr-TR" sz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immünglobulin</a:t>
                      </a:r>
                      <a:endParaRPr lang="tr-TR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434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426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05BDDBBB-017E-87CC-0EE9-C74CC2B7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131" y="968248"/>
            <a:ext cx="9493738" cy="492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0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A268D32-7596-F22D-7BC5-78AAC85A2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415698"/>
            <a:ext cx="5181600" cy="6304415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tr-T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İntravasküler hemoliz</a:t>
            </a:r>
          </a:p>
          <a:p>
            <a:pPr marL="0" indent="0"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Eritrositler periferik dolaşımda sirküle ederken parçalanırlar ve normalde eritrosit içindeki maddeler plazmaya geçer.    </a:t>
            </a:r>
          </a:p>
          <a:p>
            <a:pPr marL="0" indent="0"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Eritrositlerin mekanik travmaya maruz kalması, eritrositlere kompleman bağlanması ve ortamda bulunan toksik faktörler en önemli nedenlerindendir.</a:t>
            </a:r>
          </a:p>
          <a:p>
            <a:endParaRPr lang="tr-TR" dirty="0"/>
          </a:p>
        </p:txBody>
      </p:sp>
      <p:pic>
        <p:nvPicPr>
          <p:cNvPr id="8" name="İçerik Yer Tutucusu 7">
            <a:extLst>
              <a:ext uri="{FF2B5EF4-FFF2-40B4-BE49-F238E27FC236}">
                <a16:creationId xmlns:a16="http://schemas.microsoft.com/office/drawing/2014/main" id="{6F8F1D47-42C3-95E8-74BB-12AF9B6D8F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0542" y="711200"/>
            <a:ext cx="4397692" cy="5175477"/>
          </a:xfrm>
          <a:prstGeom prst="rect">
            <a:avLst/>
          </a:prstGeom>
        </p:spPr>
      </p:pic>
      <p:pic>
        <p:nvPicPr>
          <p:cNvPr id="9" name="Picture 2" descr="Hemolysis">
            <a:extLst>
              <a:ext uri="{FF2B5EF4-FFF2-40B4-BE49-F238E27FC236}">
                <a16:creationId xmlns:a16="http://schemas.microsoft.com/office/drawing/2014/main" id="{6A61D69D-BDFB-B31C-2C1F-8C663D23C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885" y="4167246"/>
            <a:ext cx="3138714" cy="235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53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9EB6959-94CF-F6C4-5F15-FACF7441C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707571"/>
            <a:ext cx="5181600" cy="5469392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tr-TR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tr-TR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Ekstravasküler hemoliz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Karaciğer ve dalakta gerçekleşir.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Eritrosit membranına bağlı antikorların olması veya eritrosit </a:t>
            </a:r>
            <a:r>
              <a:rPr kumimoji="0" lang="tr-T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deformabilitesini</a:t>
            </a:r>
            <a:r>
              <a:rPr kumimoji="0" lang="tr-TR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etkileyen bazı fiziksel faktörlerin olması gereklidir.</a:t>
            </a:r>
          </a:p>
          <a:p>
            <a:endParaRPr lang="tr-TR" dirty="0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F7A65150-EEDA-8292-0A89-FF94D7D45E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91400" y="770017"/>
            <a:ext cx="3069772" cy="531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03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hdc.vet.cornell.edu/clinpath/modules/chem/images/bilirubin%20metabolism.jpg">
            <a:extLst>
              <a:ext uri="{FF2B5EF4-FFF2-40B4-BE49-F238E27FC236}">
                <a16:creationId xmlns:a16="http://schemas.microsoft.com/office/drawing/2014/main" id="{95FEB454-A522-2A9E-B809-7679DACDD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68" y="216694"/>
            <a:ext cx="7818438" cy="64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170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3048</TotalTime>
  <Words>691</Words>
  <Application>Microsoft Office PowerPoint</Application>
  <PresentationFormat>Geniş ekran</PresentationFormat>
  <Paragraphs>121</Paragraphs>
  <Slides>16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Calibri Light</vt:lpstr>
      <vt:lpstr>Office Teması</vt:lpstr>
      <vt:lpstr>1_Custom Design</vt:lpstr>
      <vt:lpstr>Ofis Teması</vt:lpstr>
      <vt:lpstr>  Hemolitik Anemiler </vt:lpstr>
      <vt:lpstr>Öğrenim hedefleri</vt:lpstr>
      <vt:lpstr>Tanım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Hikaye ve fizik muayene</vt:lpstr>
      <vt:lpstr>PowerPoint Sunusu</vt:lpstr>
      <vt:lpstr>PowerPoint Sunusu</vt:lpstr>
      <vt:lpstr>PowerPoint Sunusu</vt:lpstr>
      <vt:lpstr> Laboratuvar</vt:lpstr>
      <vt:lpstr>Otoimmün hemolitik anemi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10</cp:revision>
  <dcterms:created xsi:type="dcterms:W3CDTF">2024-10-03T12:01:52Z</dcterms:created>
  <dcterms:modified xsi:type="dcterms:W3CDTF">2025-04-30T11:36:57Z</dcterms:modified>
</cp:coreProperties>
</file>