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57" r:id="rId4"/>
    <p:sldId id="258" r:id="rId5"/>
    <p:sldId id="263" r:id="rId6"/>
    <p:sldId id="259" r:id="rId7"/>
    <p:sldId id="284" r:id="rId8"/>
    <p:sldId id="260" r:id="rId9"/>
    <p:sldId id="264" r:id="rId10"/>
    <p:sldId id="265" r:id="rId11"/>
    <p:sldId id="266" r:id="rId12"/>
    <p:sldId id="273" r:id="rId13"/>
    <p:sldId id="275" r:id="rId14"/>
    <p:sldId id="277" r:id="rId15"/>
    <p:sldId id="271" r:id="rId16"/>
    <p:sldId id="278" r:id="rId17"/>
    <p:sldId id="285" r:id="rId18"/>
    <p:sldId id="283" r:id="rId19"/>
    <p:sldId id="280" r:id="rId20"/>
    <p:sldId id="276" r:id="rId2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CCE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998" autoAdjust="0"/>
  </p:normalViewPr>
  <p:slideViewPr>
    <p:cSldViewPr snapToGrid="0">
      <p:cViewPr varScale="1">
        <p:scale>
          <a:sx n="55" d="100"/>
          <a:sy n="55" d="100"/>
        </p:scale>
        <p:origin x="10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6F01C-5FDA-4BE3-A775-844A5D71565F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AB4FB-836F-4B94-9377-1B05BF52B51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347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88759FA-99E4-1FC8-5339-B41862D9A2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47C91A86-3F27-691B-3808-8938F90A2A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14E7140-F652-6436-1BFC-140C9C859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02D1882-8CD5-6826-12A8-322E40210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E573ABE-2768-0090-33E7-CB9C7F50F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4750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6CC9289-6A20-6050-47F7-83749237C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56AE9EA7-FDC5-4B35-6F61-316F7BC80F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B8E44BB-F432-60C8-AC4A-D95A8419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376C839-8471-5C6F-C6EB-ECBF1F879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61821E7-F22F-3725-0494-EB876A23E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92918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6DE0F882-8DAD-32CB-5C97-BA1319C258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D8EB869F-6A08-061D-A20D-BD335F04B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9E24F29-CED6-E361-A9A0-6AF89C474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4CC8384-D118-771F-DD0E-43451AAD8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6E5A577-A69D-99F5-E84F-E72987CD3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39139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E4FF1D-89D7-486C-4E56-EC9926FB3F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7EAF0A7-50CA-D30D-ED75-E29EA078FD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51A1AD5-128D-5724-E792-1851462805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FB417-8759-429E-A524-EA666433DEB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29940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835E2E-6C52-DE64-0563-217C48CA53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9A32223-EE9A-B1A1-D92F-9E34E2382A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84780DE-E1C3-A48A-5A7C-9FB0FEC2CD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0A27C-61E0-4C5B-91EC-DB75D82391C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319720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5343C00-1EB2-AB5C-0B88-42AABB8F66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1999F3-7A0A-1EB2-DEAD-38C48D4A11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8897DA0-3FE6-912C-D911-1CD69F4B26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9C389-A6A1-4BE7-8911-8AC58F45889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19959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F69880-0EBE-6A4C-BEA6-5EC168018B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29CE8A-55AA-C770-2CDD-0F7D135221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BE3E2C-A150-1180-80C5-8D3FFEA55A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15955-BCBF-40E9-9E86-FA52583AF44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840404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1AF500E-B400-0767-6CFF-BC719BC3EF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0D8484B-B170-E8C5-8203-DA483915E3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2238600-17B7-12F6-F0A5-055365637B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A4995-A839-444F-929C-0CD3C000C7E5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569990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6F85C03-5767-DC15-AC6F-D42B92DA6F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FA8743C-2969-E4DE-27D1-F0B96ED561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C34DAB5-F730-0F89-3C13-337BC8AE4C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A2F78-91C4-4CB2-8EAD-83D8543F18F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92289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1A8FA08-3E75-E7DC-300C-DF0BE49725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7F12CCF-853A-C837-C997-78336B50EB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E4866C1-5553-7F19-62E9-7565C47890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62332-D2EB-43BE-A311-145F0F9DD18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3990930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810A47-C032-1F48-7AB0-6F5E6AD5B8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6D0DA0-07F8-4D3B-2344-F61B43ED9D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7BA584-D454-746B-417A-6830EB2748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17988-8C02-45E0-A873-0C53CDE09E1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1215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39362F2-A083-0615-9FDF-6204040ED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E663435-63DC-7F2C-0C45-AD9C97293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BA71ADB-B493-6031-596E-B2060EB6A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2778885-49DB-FDEB-E1DC-CDBDDDC4B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E3509EE-9B01-E206-CA37-6329FD294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50642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CAB438-B265-5672-972F-1B933F6A0F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7804F8-302E-9122-B948-10979021A1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52E7E5-2983-B3E5-8D9D-6D07C99CAA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1B59A-43E3-4426-AA86-7FA9DEBF9F3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645663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3310F32-F148-0A61-C69F-304FC97603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152A7EE-ADEB-1E4C-B4EB-8DE56333CC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8B81090-74A8-D963-DF04-239C185B55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440E0-4D9C-46B9-A616-B948888CC02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484167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4E7477A-2A23-0A8B-4B2E-CA2B5F49C6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9001A0C-E925-4E0D-D939-22F8F260FC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32FE253-5382-BA11-A758-F4E6D6CAC1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AD0DF-B861-4569-BC4D-2B91F4155AC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926158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Başlık, Metin ve 2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0D2C95F-6FDD-6891-C994-5D9630C91A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EE7F534-74B4-3C04-68B8-1128182B8E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A829E24-F70E-F359-DDD8-B3881EBD89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92F8A-A669-4483-A0BE-AB0794D91CF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163148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FC55979-199C-8C62-B96C-E2140FF155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20F29E6-7EBF-84D1-1E3E-25329E93DC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41FD9BD-FABE-6D25-45E4-D582881E24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2989F-54E8-4809-A780-174EAAFD8A5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4623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0E397FF-6996-00AA-31A8-654775DF1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23A6DF0-95A4-9325-6615-B1BE0C48E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48EE9F1-060C-F140-102D-4E2158512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1797F8E-1218-EE7C-AF20-DA673F590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89DCAC8-C7DA-2E80-B8B0-61B0C728A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829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8AED20F-816B-B898-491E-8FFA01F94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B60C7C9-E9C7-D4D6-41DD-B96597065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0689AA22-A69B-78BF-E72C-403DF7F79F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9870595-AD89-BBEF-D858-FE159C9B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01AA33B2-27F3-85CE-D476-AAF683021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E3CCF944-E811-170D-05C6-4EBD4CA8D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45926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C464CC1-B7F1-D106-47DA-70DCD1CBF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03DFD699-8648-0107-C942-5C8341509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74DC0E7E-0D18-A8C5-EA4C-662A1C0FD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FFEC9BA0-1C7A-4CD9-6C9F-A31E489DE7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5A40BD1E-22AF-1A03-ECAB-F5A94CACB8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FCB4C6C4-6B73-24D3-2FA8-5565FFC9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94FA8C52-37C1-0AAC-BBD6-4DAAB1477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8A4EEFDE-3853-3C0B-B749-0076986A6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0737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5D2A647-1294-0715-0ABF-F196F5092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B0A72E33-927B-CB13-F9BB-E321FB53C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7A153421-FE6D-6091-F415-FA1442D2E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EF103969-C30A-B21D-30BE-948D08F4A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158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C5DFE7A8-350A-D604-D990-23B737222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11622EAC-973F-6E29-2B95-415833643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C63AF263-6246-46F3-B294-9E949E6A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403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952FFC3-3506-9E2C-A5AA-636987886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2CB36FE-8794-77A7-A366-99AA60846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2FF5CCEE-2519-4932-91CE-703C70EDA8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D1684F9-78E8-BBBC-A0F8-7C0FE5689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CA194619-DA24-6C3D-413B-C87E22A9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BE28104B-DA52-3A40-F049-2F56A028A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975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5D01252-F2D4-A33D-19C1-C7F128E2E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BD7734BA-79C7-9782-7FC9-1EBA16837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9BC7E03-A042-767B-35CB-44D4D1C3E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49672D9D-BDDA-397B-9E91-F77BCEFC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675E275-C9F7-40C9-CB2A-E72E910B6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67A37611-F164-B0C3-94DE-1BB78AEC6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720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6855245D-F86B-A505-49B4-742A67EA7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0178009-286A-8376-FFB4-120CF2E70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47C9282-2F66-6EE6-8A47-A4DBC047A0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1CA029-39F8-441F-A3E4-09AC10D2E401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4229EEC-CBB5-BE7A-865F-A495E3813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17445BF-6EE1-CAB2-577B-042251269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348785-37DC-4301-AA71-53F8B9D0563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934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90E6478-85AC-3128-F822-EBE14FB747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9F1CD15-1A61-A2C0-B672-1248C3C635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53B3A6A-FAA0-D10E-B5C6-39E3A82A47C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78E8A29-434A-ACD2-4EE5-5C736CAB5A1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3411ED7-9166-EC5F-06CF-0D00593AE94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69C9726F-305F-45BA-8102-16AC5BD83B2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6984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imaging.cmpmedica.com/cancernetwork/journals/oncology/200705/ONC05152007p00654f1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D1AF9F5-4BBD-B349-06E5-A534601CD6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914" y="1665514"/>
            <a:ext cx="9231086" cy="2286000"/>
          </a:xfrm>
          <a:solidFill>
            <a:schemeClr val="tx2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Kronik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Myeloid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Lösemi</a:t>
            </a:r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A2A7B862-2EBE-FBFB-6958-424DDE6399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6914" y="4342267"/>
            <a:ext cx="9231086" cy="1655762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</p:txBody>
      </p:sp>
    </p:spTree>
    <p:extLst>
      <p:ext uri="{BB962C8B-B14F-4D97-AF65-F5344CB8AC3E}">
        <p14:creationId xmlns:p14="http://schemas.microsoft.com/office/powerpoint/2010/main" val="2103094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104FE42-693B-E493-BC02-452FB125D13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Tanı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8F0976C-EED0-8987-E8D5-FCE7896FAF75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Klinik bulgu olsun veya olmasın, lökositozu olan ve periferik kan yayması bulguları KML ile uyumlu olan hastalarda,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kromozomu ve/veya BCR- ABL pozitifliği tanı için yeterlidir. </a:t>
            </a:r>
          </a:p>
        </p:txBody>
      </p:sp>
    </p:spTree>
    <p:extLst>
      <p:ext uri="{BB962C8B-B14F-4D97-AF65-F5344CB8AC3E}">
        <p14:creationId xmlns:p14="http://schemas.microsoft.com/office/powerpoint/2010/main" val="619584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501958A-9AE6-399C-CD66-0E823F141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83161"/>
          </a:xfrm>
          <a:solidFill>
            <a:srgbClr val="CCECFF"/>
          </a:solidFill>
          <a:ln>
            <a:solidFill>
              <a:srgbClr val="CCECFF"/>
            </a:solidFill>
          </a:ln>
        </p:spPr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1-Lökomoid reaksiyon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(Bir neden, lökosit&lt;70.000 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µL</a:t>
            </a: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bazofili-eozinofili yok, olgun granülositler, </a:t>
            </a:r>
            <a:r>
              <a:rPr lang="tr-TR" alt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normoblast</a:t>
            </a: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yok, LAP skoru yüksek, </a:t>
            </a:r>
            <a:r>
              <a:rPr lang="tr-TR" alt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yok, </a:t>
            </a:r>
            <a:r>
              <a:rPr lang="tr-TR" alt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kromozomu negatif)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2-Lökoeritroblastik reaksiyon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</a:t>
            </a:r>
            <a:r>
              <a:rPr lang="tr-TR" alt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Lökoeritroblastik</a:t>
            </a: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tablo, </a:t>
            </a:r>
            <a:r>
              <a:rPr lang="tr-TR" alt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tear</a:t>
            </a: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drop</a:t>
            </a: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kemik iliği biyopsisi)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3-Diğer MPN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4-KMML (Kronik </a:t>
            </a:r>
            <a:r>
              <a:rPr lang="tr-TR" alt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myelomonositer</a:t>
            </a: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lösemi)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</a:t>
            </a:r>
            <a:r>
              <a:rPr lang="tr-TR" alt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Monositoz</a:t>
            </a: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displastik değişiklikler)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alt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5-Akut Lösemiler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tr-TR" altLang="tr-TR" sz="3200" dirty="0">
              <a:solidFill>
                <a:srgbClr val="800000"/>
              </a:solidFill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tr-TR" altLang="tr-TR" sz="3200" dirty="0">
              <a:solidFill>
                <a:srgbClr val="800000"/>
              </a:solidFill>
            </a:endParaRPr>
          </a:p>
          <a:p>
            <a:endParaRPr lang="tr-TR" dirty="0"/>
          </a:p>
        </p:txBody>
      </p:sp>
      <p:sp>
        <p:nvSpPr>
          <p:cNvPr id="4" name="Başlık 3">
            <a:extLst>
              <a:ext uri="{FF2B5EF4-FFF2-40B4-BE49-F238E27FC236}">
                <a16:creationId xmlns:a16="http://schemas.microsoft.com/office/drawing/2014/main" id="{EBDD3596-BC5E-A7D7-9D06-C1A8CA177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Başlık 1">
            <a:extLst>
              <a:ext uri="{FF2B5EF4-FFF2-40B4-BE49-F238E27FC236}">
                <a16:creationId xmlns:a16="http://schemas.microsoft.com/office/drawing/2014/main" id="{79523985-6EC2-2F8B-472A-D6E4A0231208}"/>
              </a:ext>
            </a:extLst>
          </p:cNvPr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  <a:solidFill>
            <a:srgbClr val="0E2841">
              <a:lumMod val="50000"/>
              <a:lumOff val="50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Ayırıcı Tanı</a:t>
            </a:r>
            <a:endParaRPr kumimoji="0" lang="tr-TR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315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5CCB1D5-9B4A-E96D-B757-850C191309A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3399FF"/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</a:rPr>
              <a:t> Risk sınıflaması</a:t>
            </a:r>
          </a:p>
        </p:txBody>
      </p:sp>
      <p:pic>
        <p:nvPicPr>
          <p:cNvPr id="9" name="İçerik Yer Tutucusu 8">
            <a:extLst>
              <a:ext uri="{FF2B5EF4-FFF2-40B4-BE49-F238E27FC236}">
                <a16:creationId xmlns:a16="http://schemas.microsoft.com/office/drawing/2014/main" id="{E3F90DF1-B168-35E0-25AE-4AD4FC6556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1762" y="1774329"/>
            <a:ext cx="4692891" cy="4038808"/>
          </a:xfrm>
        </p:spPr>
      </p:pic>
    </p:spTree>
    <p:extLst>
      <p:ext uri="{BB962C8B-B14F-4D97-AF65-F5344CB8AC3E}">
        <p14:creationId xmlns:p14="http://schemas.microsoft.com/office/powerpoint/2010/main" val="273536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3CFAA61-668C-03E1-56A4-26B27096E9D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>
              <a:alpha val="75000"/>
            </a:srgbClr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</a:rPr>
              <a:t> 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04A3155-CBC4-ECC4-D02C-0E6209ED9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124690"/>
          </a:xfrm>
          <a:solidFill>
            <a:srgbClr val="CCECFF">
              <a:alpha val="32000"/>
            </a:srgbClr>
          </a:solidFill>
        </p:spPr>
        <p:txBody>
          <a:bodyPr/>
          <a:lstStyle/>
          <a:p>
            <a:r>
              <a:rPr lang="tr-TR" sz="2800" dirty="0">
                <a:solidFill>
                  <a:srgbClr val="002060"/>
                </a:solidFill>
              </a:rPr>
              <a:t>Tedavinin amacı remisyonu sağlamak ve sürdürmek, </a:t>
            </a:r>
            <a:r>
              <a:rPr lang="tr-TR" sz="2800" dirty="0" err="1">
                <a:solidFill>
                  <a:srgbClr val="002060"/>
                </a:solidFill>
              </a:rPr>
              <a:t>akselere</a:t>
            </a:r>
            <a:r>
              <a:rPr lang="tr-TR" sz="2800" dirty="0">
                <a:solidFill>
                  <a:srgbClr val="002060"/>
                </a:solidFill>
              </a:rPr>
              <a:t> veya </a:t>
            </a:r>
            <a:r>
              <a:rPr lang="tr-TR" sz="2800" dirty="0" err="1">
                <a:solidFill>
                  <a:srgbClr val="002060"/>
                </a:solidFill>
              </a:rPr>
              <a:t>blastik</a:t>
            </a:r>
            <a:r>
              <a:rPr lang="tr-TR" sz="2800" dirty="0">
                <a:solidFill>
                  <a:srgbClr val="002060"/>
                </a:solidFill>
              </a:rPr>
              <a:t> faza ilerleyişi durdurmak, tedavi ile ilişkili yan etkileri en aza indirmektir.</a:t>
            </a:r>
          </a:p>
          <a:p>
            <a:r>
              <a:rPr lang="tr-TR" sz="2800" dirty="0">
                <a:solidFill>
                  <a:srgbClr val="002060"/>
                </a:solidFill>
              </a:rPr>
              <a:t>Güncel tedavi yaklaşımı ile KML hastalarının yaşam süresi normal popülasyon ile aynıdır.</a:t>
            </a:r>
          </a:p>
          <a:p>
            <a:r>
              <a:rPr lang="tr-TR" sz="2800" dirty="0">
                <a:solidFill>
                  <a:srgbClr val="002060"/>
                </a:solidFill>
              </a:rPr>
              <a:t>Tüm hastalara risk sınıflaması yapıldıktan sonra rutin testlere ek olarak hepatit paneli ve EKG istenir.</a:t>
            </a:r>
          </a:p>
          <a:p>
            <a:r>
              <a:rPr lang="tr-TR" sz="2800" dirty="0">
                <a:solidFill>
                  <a:srgbClr val="002060"/>
                </a:solidFill>
              </a:rPr>
              <a:t>Tanı için test sonuçları beklenirken, WBC sayısı yüksek olan hastalarda HU başlanır ve/veya </a:t>
            </a:r>
            <a:r>
              <a:rPr lang="tr-TR" sz="2800" dirty="0" err="1">
                <a:solidFill>
                  <a:srgbClr val="002060"/>
                </a:solidFill>
              </a:rPr>
              <a:t>lökoferez</a:t>
            </a:r>
            <a:r>
              <a:rPr lang="tr-TR" sz="2800" dirty="0">
                <a:solidFill>
                  <a:srgbClr val="002060"/>
                </a:solidFill>
              </a:rPr>
              <a:t> yapılabilir.</a:t>
            </a:r>
          </a:p>
          <a:p>
            <a:r>
              <a:rPr lang="tr-TR" sz="2800" dirty="0">
                <a:solidFill>
                  <a:srgbClr val="002060"/>
                </a:solidFill>
              </a:rPr>
              <a:t>Başlangıç tedavisi </a:t>
            </a:r>
            <a:r>
              <a:rPr lang="tr-TR" sz="2800" b="1" dirty="0">
                <a:solidFill>
                  <a:srgbClr val="002060"/>
                </a:solidFill>
              </a:rPr>
              <a:t>tirozin kinaz inhibitörü </a:t>
            </a:r>
            <a:r>
              <a:rPr lang="tr-TR" sz="2800" dirty="0">
                <a:solidFill>
                  <a:srgbClr val="002060"/>
                </a:solidFill>
              </a:rPr>
              <a:t>kullanılmasıdır.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468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78C3F0C0-8B20-77B7-32BB-0774526706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tr-TR" altLang="tr-TR"/>
          </a:p>
        </p:txBody>
      </p:sp>
      <p:pic>
        <p:nvPicPr>
          <p:cNvPr id="20483" name="Picture 3" descr="gleevec action">
            <a:extLst>
              <a:ext uri="{FF2B5EF4-FFF2-40B4-BE49-F238E27FC236}">
                <a16:creationId xmlns:a16="http://schemas.microsoft.com/office/drawing/2014/main" id="{1CDCE803-BD19-6016-23EC-DD4A2094B58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7868" y="846138"/>
            <a:ext cx="7921625" cy="5629275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E2C8A5C-F3D3-DFBB-F5AF-6962F3716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77" y="1076446"/>
            <a:ext cx="10972800" cy="5364865"/>
          </a:xfrm>
          <a:solidFill>
            <a:srgbClr val="99CCFF">
              <a:alpha val="31000"/>
            </a:srgb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tr-TR" sz="2400" b="1" dirty="0">
                <a:solidFill>
                  <a:srgbClr val="002060"/>
                </a:solidFill>
              </a:rPr>
              <a:t>Tirozin kinaz </a:t>
            </a:r>
            <a:r>
              <a:rPr lang="tr-TR" sz="2400" b="1" dirty="0" err="1">
                <a:solidFill>
                  <a:srgbClr val="002060"/>
                </a:solidFill>
              </a:rPr>
              <a:t>inhbitörleri</a:t>
            </a:r>
            <a:r>
              <a:rPr lang="tr-TR" sz="2400" b="1" dirty="0">
                <a:solidFill>
                  <a:srgbClr val="002060"/>
                </a:solidFill>
              </a:rPr>
              <a:t> (TKİ)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400" dirty="0">
                <a:solidFill>
                  <a:srgbClr val="002060"/>
                </a:solidFill>
              </a:rPr>
              <a:t>    - </a:t>
            </a:r>
            <a:r>
              <a:rPr lang="tr-TR" sz="2400" dirty="0" err="1">
                <a:solidFill>
                  <a:srgbClr val="002060"/>
                </a:solidFill>
              </a:rPr>
              <a:t>İmatinib</a:t>
            </a:r>
            <a:r>
              <a:rPr lang="tr-TR" sz="2400" dirty="0">
                <a:solidFill>
                  <a:srgbClr val="002060"/>
                </a:solidFill>
              </a:rPr>
              <a:t>: 400 mg/gün, birinci jenerasyon TKİ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400" dirty="0">
                <a:solidFill>
                  <a:srgbClr val="002060"/>
                </a:solidFill>
              </a:rPr>
              <a:t>    - </a:t>
            </a:r>
            <a:r>
              <a:rPr lang="tr-TR" sz="2400" dirty="0" err="1">
                <a:solidFill>
                  <a:srgbClr val="002060"/>
                </a:solidFill>
              </a:rPr>
              <a:t>Dasatinib</a:t>
            </a:r>
            <a:r>
              <a:rPr lang="tr-TR" sz="2400" dirty="0">
                <a:solidFill>
                  <a:srgbClr val="002060"/>
                </a:solidFill>
              </a:rPr>
              <a:t>: 100 mg/ gün, ikinci jenerasyon TKİ, </a:t>
            </a:r>
            <a:r>
              <a:rPr lang="tr-TR" sz="2400" dirty="0" err="1">
                <a:solidFill>
                  <a:srgbClr val="002060"/>
                </a:solidFill>
              </a:rPr>
              <a:t>pulmoner</a:t>
            </a:r>
            <a:r>
              <a:rPr lang="tr-TR" sz="2400" dirty="0">
                <a:solidFill>
                  <a:srgbClr val="002060"/>
                </a:solidFill>
              </a:rPr>
              <a:t> toksisite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400" dirty="0">
                <a:solidFill>
                  <a:srgbClr val="002060"/>
                </a:solidFill>
              </a:rPr>
              <a:t>    - </a:t>
            </a:r>
            <a:r>
              <a:rPr lang="tr-TR" sz="2400" dirty="0" err="1">
                <a:solidFill>
                  <a:srgbClr val="002060"/>
                </a:solidFill>
              </a:rPr>
              <a:t>Nilotinib</a:t>
            </a:r>
            <a:r>
              <a:rPr lang="tr-TR" sz="2400" dirty="0">
                <a:solidFill>
                  <a:srgbClr val="002060"/>
                </a:solidFill>
              </a:rPr>
              <a:t>: 300 mg, 2x1, ikinci jenerasyon TKI, kardiyovasküler yan etkiler, pankreatit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400" dirty="0">
                <a:solidFill>
                  <a:srgbClr val="002060"/>
                </a:solidFill>
              </a:rPr>
              <a:t>     - </a:t>
            </a:r>
            <a:r>
              <a:rPr lang="tr-TR" sz="2400" dirty="0" err="1">
                <a:solidFill>
                  <a:srgbClr val="002060"/>
                </a:solidFill>
              </a:rPr>
              <a:t>Bosutinib</a:t>
            </a:r>
            <a:r>
              <a:rPr lang="tr-TR" sz="2400" dirty="0">
                <a:solidFill>
                  <a:srgbClr val="002060"/>
                </a:solidFill>
              </a:rPr>
              <a:t>: 400 mg/ gün, üçüncü jenerasyon TKİ, diyare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400" dirty="0">
                <a:solidFill>
                  <a:srgbClr val="002060"/>
                </a:solidFill>
              </a:rPr>
              <a:t>     - </a:t>
            </a:r>
            <a:r>
              <a:rPr lang="tr-TR" sz="2400" dirty="0" err="1">
                <a:solidFill>
                  <a:srgbClr val="002060"/>
                </a:solidFill>
              </a:rPr>
              <a:t>Radotinib</a:t>
            </a:r>
            <a:r>
              <a:rPr lang="tr-TR" sz="2400" dirty="0">
                <a:solidFill>
                  <a:srgbClr val="002060"/>
                </a:solidFill>
              </a:rPr>
              <a:t>: 300 mg, 2x1, ikinci jenerasyon TKİ</a:t>
            </a:r>
          </a:p>
          <a:p>
            <a:pPr>
              <a:lnSpc>
                <a:spcPct val="150000"/>
              </a:lnSpc>
            </a:pPr>
            <a:r>
              <a:rPr lang="tr-TR" sz="2400" b="1" dirty="0">
                <a:solidFill>
                  <a:srgbClr val="002060"/>
                </a:solidFill>
              </a:rPr>
              <a:t>İnterferon-alfa: </a:t>
            </a:r>
            <a:r>
              <a:rPr lang="tr-TR" sz="2400" dirty="0">
                <a:solidFill>
                  <a:srgbClr val="002060"/>
                </a:solidFill>
              </a:rPr>
              <a:t>TKİ ile kombinasyon</a:t>
            </a:r>
          </a:p>
          <a:p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Başlık 3">
            <a:extLst>
              <a:ext uri="{FF2B5EF4-FFF2-40B4-BE49-F238E27FC236}">
                <a16:creationId xmlns:a16="http://schemas.microsoft.com/office/drawing/2014/main" id="{568A3A0C-091F-BF4F-D728-74A89FAFC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577" y="11574"/>
            <a:ext cx="10972800" cy="871255"/>
          </a:xfrm>
        </p:spPr>
        <p:txBody>
          <a:bodyPr/>
          <a:lstStyle/>
          <a:p>
            <a:r>
              <a:rPr lang="tr-TR" sz="4000" dirty="0">
                <a:solidFill>
                  <a:srgbClr val="002060"/>
                </a:solidFill>
              </a:rPr>
              <a:t>Tedavide kullanılan ilaçlar</a:t>
            </a:r>
          </a:p>
        </p:txBody>
      </p:sp>
    </p:spTree>
    <p:extLst>
      <p:ext uri="{BB962C8B-B14F-4D97-AF65-F5344CB8AC3E}">
        <p14:creationId xmlns:p14="http://schemas.microsoft.com/office/powerpoint/2010/main" val="1448222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8E826E2-9414-C4E9-FD39-3A61DF575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577" y="115746"/>
            <a:ext cx="10972800" cy="1027253"/>
          </a:xfrm>
          <a:solidFill>
            <a:srgbClr val="3399FF">
              <a:alpha val="66000"/>
            </a:srgbClr>
          </a:solidFill>
        </p:spPr>
        <p:txBody>
          <a:bodyPr/>
          <a:lstStyle/>
          <a:p>
            <a:r>
              <a:rPr lang="tr-TR" dirty="0"/>
              <a:t>Tedaviye yanıt kriterleri</a:t>
            </a:r>
          </a:p>
        </p:txBody>
      </p:sp>
      <p:sp>
        <p:nvSpPr>
          <p:cNvPr id="5" name="İçerik Yer Tutucusu 4">
            <a:extLst>
              <a:ext uri="{FF2B5EF4-FFF2-40B4-BE49-F238E27FC236}">
                <a16:creationId xmlns:a16="http://schemas.microsoft.com/office/drawing/2014/main" id="{179EFB7F-D304-5524-130E-E862C8207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77" y="1148789"/>
            <a:ext cx="10972800" cy="5593465"/>
          </a:xfrm>
          <a:solidFill>
            <a:srgbClr val="CCECFF">
              <a:alpha val="74000"/>
            </a:srgbClr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tr-TR" altLang="tr-TR" sz="1800" b="1" dirty="0">
                <a:solidFill>
                  <a:srgbClr val="002060"/>
                </a:solidFill>
              </a:rPr>
              <a:t>TAM HEMATOLOJİK YANIT</a:t>
            </a:r>
            <a:endParaRPr lang="tr-TR" altLang="tr-TR" sz="1800" dirty="0">
              <a:solidFill>
                <a:srgbClr val="002060"/>
              </a:solidFill>
            </a:endParaRPr>
          </a:p>
          <a:p>
            <a:pPr eaLnBrk="1" hangingPunct="1"/>
            <a:r>
              <a:rPr lang="tr-TR" altLang="tr-TR" sz="1800" dirty="0">
                <a:solidFill>
                  <a:srgbClr val="002060"/>
                </a:solidFill>
              </a:rPr>
              <a:t>BK &lt; 10.000 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µL </a:t>
            </a:r>
            <a:endParaRPr lang="tr-TR" altLang="tr-TR" sz="1800" dirty="0">
              <a:solidFill>
                <a:srgbClr val="002060"/>
              </a:solidFill>
            </a:endParaRPr>
          </a:p>
          <a:p>
            <a:pPr eaLnBrk="1" hangingPunct="1"/>
            <a:r>
              <a:rPr lang="tr-TR" altLang="tr-TR" sz="1800" dirty="0" err="1">
                <a:solidFill>
                  <a:srgbClr val="002060"/>
                </a:solidFill>
              </a:rPr>
              <a:t>Plt</a:t>
            </a:r>
            <a:r>
              <a:rPr lang="tr-TR" altLang="tr-TR" sz="1800" dirty="0">
                <a:solidFill>
                  <a:srgbClr val="002060"/>
                </a:solidFill>
              </a:rPr>
              <a:t> &lt; 450.000 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µL</a:t>
            </a:r>
            <a:endParaRPr lang="tr-TR" altLang="tr-TR" sz="1800" dirty="0">
              <a:solidFill>
                <a:srgbClr val="002060"/>
              </a:solidFill>
            </a:endParaRPr>
          </a:p>
          <a:p>
            <a:pPr eaLnBrk="1" hangingPunct="1"/>
            <a:r>
              <a:rPr lang="tr-TR" altLang="tr-TR" sz="1800" dirty="0" err="1">
                <a:solidFill>
                  <a:srgbClr val="002060"/>
                </a:solidFill>
              </a:rPr>
              <a:t>PY’da</a:t>
            </a:r>
            <a:r>
              <a:rPr lang="tr-TR" altLang="tr-TR" sz="1800" dirty="0">
                <a:solidFill>
                  <a:srgbClr val="002060"/>
                </a:solidFill>
              </a:rPr>
              <a:t> </a:t>
            </a:r>
            <a:r>
              <a:rPr lang="tr-TR" altLang="tr-TR" sz="1800" dirty="0" err="1">
                <a:solidFill>
                  <a:srgbClr val="002060"/>
                </a:solidFill>
              </a:rPr>
              <a:t>immatur</a:t>
            </a:r>
            <a:r>
              <a:rPr lang="tr-TR" altLang="tr-TR" sz="1800" dirty="0">
                <a:solidFill>
                  <a:srgbClr val="002060"/>
                </a:solidFill>
              </a:rPr>
              <a:t> hücre olmaması</a:t>
            </a:r>
          </a:p>
          <a:p>
            <a:pPr eaLnBrk="1" hangingPunct="1"/>
            <a:r>
              <a:rPr lang="tr-TR" altLang="tr-TR" sz="1800" dirty="0">
                <a:solidFill>
                  <a:srgbClr val="002060"/>
                </a:solidFill>
              </a:rPr>
              <a:t>Dalağın ele gelmemesi</a:t>
            </a:r>
          </a:p>
          <a:p>
            <a:pPr eaLnBrk="1" hangingPunct="1">
              <a:buFontTx/>
              <a:buNone/>
            </a:pPr>
            <a:endParaRPr lang="tr-TR" altLang="tr-TR" sz="1800" b="1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tr-TR" altLang="tr-TR" sz="1800" b="1" dirty="0">
                <a:solidFill>
                  <a:srgbClr val="002060"/>
                </a:solidFill>
              </a:rPr>
              <a:t>SİTOGENETİK YANIT</a:t>
            </a:r>
            <a:endParaRPr lang="tr-TR" altLang="tr-TR" sz="1800" dirty="0">
              <a:solidFill>
                <a:srgbClr val="002060"/>
              </a:solidFill>
            </a:endParaRPr>
          </a:p>
          <a:p>
            <a:pPr eaLnBrk="1" hangingPunct="1"/>
            <a:r>
              <a:rPr lang="tr-TR" altLang="tr-TR" sz="1800" dirty="0">
                <a:solidFill>
                  <a:srgbClr val="002060"/>
                </a:solidFill>
              </a:rPr>
              <a:t>Tam: </a:t>
            </a:r>
            <a:r>
              <a:rPr lang="tr-TR" altLang="tr-TR" sz="1800" dirty="0" err="1">
                <a:solidFill>
                  <a:srgbClr val="002060"/>
                </a:solidFill>
              </a:rPr>
              <a:t>Ph</a:t>
            </a:r>
            <a:r>
              <a:rPr lang="tr-TR" altLang="tr-TR" sz="1800" dirty="0">
                <a:solidFill>
                  <a:srgbClr val="002060"/>
                </a:solidFill>
              </a:rPr>
              <a:t>+ %0</a:t>
            </a:r>
          </a:p>
          <a:p>
            <a:pPr eaLnBrk="1" hangingPunct="1"/>
            <a:r>
              <a:rPr lang="tr-TR" altLang="tr-TR" sz="1800" dirty="0">
                <a:solidFill>
                  <a:srgbClr val="002060"/>
                </a:solidFill>
              </a:rPr>
              <a:t>Kısmi: </a:t>
            </a:r>
            <a:r>
              <a:rPr lang="tr-TR" altLang="tr-TR" sz="1800" dirty="0" err="1">
                <a:solidFill>
                  <a:srgbClr val="002060"/>
                </a:solidFill>
              </a:rPr>
              <a:t>Ph</a:t>
            </a:r>
            <a:r>
              <a:rPr lang="tr-TR" altLang="tr-TR" sz="1800" dirty="0">
                <a:solidFill>
                  <a:srgbClr val="002060"/>
                </a:solidFill>
              </a:rPr>
              <a:t>+ %1-35</a:t>
            </a:r>
          </a:p>
          <a:p>
            <a:pPr eaLnBrk="1" hangingPunct="1"/>
            <a:r>
              <a:rPr lang="tr-TR" altLang="tr-TR" sz="1800" dirty="0">
                <a:solidFill>
                  <a:srgbClr val="002060"/>
                </a:solidFill>
              </a:rPr>
              <a:t>Minör: </a:t>
            </a:r>
            <a:r>
              <a:rPr lang="tr-TR" altLang="tr-TR" sz="1800" dirty="0" err="1">
                <a:solidFill>
                  <a:srgbClr val="002060"/>
                </a:solidFill>
              </a:rPr>
              <a:t>Ph</a:t>
            </a:r>
            <a:r>
              <a:rPr lang="tr-TR" altLang="tr-TR" sz="1800" dirty="0">
                <a:solidFill>
                  <a:srgbClr val="002060"/>
                </a:solidFill>
              </a:rPr>
              <a:t>+ %36-65</a:t>
            </a:r>
          </a:p>
          <a:p>
            <a:pPr eaLnBrk="1" hangingPunct="1"/>
            <a:r>
              <a:rPr lang="tr-TR" altLang="tr-TR" sz="1800" dirty="0">
                <a:solidFill>
                  <a:srgbClr val="002060"/>
                </a:solidFill>
              </a:rPr>
              <a:t>Minimal:  </a:t>
            </a:r>
            <a:r>
              <a:rPr lang="tr-TR" altLang="tr-TR" sz="1800" dirty="0" err="1">
                <a:solidFill>
                  <a:srgbClr val="002060"/>
                </a:solidFill>
              </a:rPr>
              <a:t>Ph</a:t>
            </a:r>
            <a:r>
              <a:rPr lang="tr-TR" altLang="tr-TR" sz="1800" dirty="0">
                <a:solidFill>
                  <a:srgbClr val="002060"/>
                </a:solidFill>
              </a:rPr>
              <a:t>+ %66-95</a:t>
            </a:r>
          </a:p>
          <a:p>
            <a:pPr eaLnBrk="1" hangingPunct="1"/>
            <a:r>
              <a:rPr lang="tr-TR" altLang="tr-TR" sz="1800" dirty="0">
                <a:solidFill>
                  <a:srgbClr val="002060"/>
                </a:solidFill>
              </a:rPr>
              <a:t>Yanıtsız: </a:t>
            </a:r>
            <a:r>
              <a:rPr lang="tr-TR" altLang="tr-TR" sz="1800" dirty="0" err="1">
                <a:solidFill>
                  <a:srgbClr val="002060"/>
                </a:solidFill>
              </a:rPr>
              <a:t>Ph</a:t>
            </a:r>
            <a:r>
              <a:rPr lang="tr-TR" altLang="tr-TR" sz="1800" dirty="0">
                <a:solidFill>
                  <a:srgbClr val="002060"/>
                </a:solidFill>
              </a:rPr>
              <a:t>+ &gt;%95</a:t>
            </a:r>
          </a:p>
          <a:p>
            <a:pPr eaLnBrk="1" hangingPunct="1">
              <a:buFontTx/>
              <a:buNone/>
            </a:pPr>
            <a:endParaRPr lang="tr-TR" altLang="tr-TR" sz="1800" b="1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tr-TR" altLang="tr-TR" sz="1800" b="1" dirty="0">
                <a:solidFill>
                  <a:srgbClr val="002060"/>
                </a:solidFill>
              </a:rPr>
              <a:t>MOLEKÜLER  YANIT</a:t>
            </a:r>
          </a:p>
          <a:p>
            <a:pPr eaLnBrk="1" hangingPunct="1"/>
            <a:r>
              <a:rPr lang="tr-TR" altLang="tr-TR" sz="1800" dirty="0">
                <a:solidFill>
                  <a:srgbClr val="002060"/>
                </a:solidFill>
              </a:rPr>
              <a:t>Tam: BCR-ABL1 saptanamaz.</a:t>
            </a:r>
          </a:p>
          <a:p>
            <a:pPr eaLnBrk="1" hangingPunct="1"/>
            <a:r>
              <a:rPr lang="tr-TR" altLang="tr-TR" sz="1800" dirty="0" err="1">
                <a:solidFill>
                  <a:srgbClr val="002060"/>
                </a:solidFill>
              </a:rPr>
              <a:t>Major</a:t>
            </a:r>
            <a:r>
              <a:rPr lang="tr-TR" altLang="tr-TR" sz="1800" dirty="0">
                <a:solidFill>
                  <a:srgbClr val="002060"/>
                </a:solidFill>
              </a:rPr>
              <a:t> moleküler yanıt: BCR-</a:t>
            </a:r>
            <a:r>
              <a:rPr lang="tr-TR" sz="1800" dirty="0">
                <a:solidFill>
                  <a:srgbClr val="002060"/>
                </a:solidFill>
              </a:rPr>
              <a:t>ABL1 oranının uluslararası ölçeğe göre ≤%0,1 olması, </a:t>
            </a:r>
            <a:endParaRPr lang="tr-TR" altLang="tr-TR" sz="1800" dirty="0">
              <a:solidFill>
                <a:srgbClr val="002060"/>
              </a:solidFill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58071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279B674F-7189-ABDC-4234-E00AA885A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730" y="508798"/>
            <a:ext cx="7006540" cy="584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145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4D9DA14-585D-30CE-F17B-C6FBF48D0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22F4FB6-AE66-B818-6817-BE8EFFA75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83161"/>
          </a:xfrm>
          <a:solidFill>
            <a:srgbClr val="CCECFF">
              <a:alpha val="50000"/>
            </a:srgbClr>
          </a:solidFill>
        </p:spPr>
        <p:txBody>
          <a:bodyPr/>
          <a:lstStyle/>
          <a:p>
            <a:r>
              <a:rPr lang="tr-TR" sz="2800" dirty="0">
                <a:solidFill>
                  <a:srgbClr val="002060"/>
                </a:solidFill>
              </a:rPr>
              <a:t>İkinci basamak tedavi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</a:rPr>
              <a:t>    - </a:t>
            </a:r>
            <a:r>
              <a:rPr lang="tr-TR" sz="2800" dirty="0" err="1">
                <a:solidFill>
                  <a:srgbClr val="002060"/>
                </a:solidFill>
              </a:rPr>
              <a:t>İmatinib</a:t>
            </a:r>
            <a:r>
              <a:rPr lang="tr-TR" sz="2800" dirty="0">
                <a:solidFill>
                  <a:srgbClr val="002060"/>
                </a:solidFill>
              </a:rPr>
              <a:t> tedavisine direnç oranı %10-15’dir.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</a:rPr>
              <a:t>    - Mutlaka BCR-ABL1 mutasyon analizi yapılmalıdır. Mutasyon tespit edilemeyen hastalara ikinci jenerasyon TKİ’ </a:t>
            </a:r>
            <a:r>
              <a:rPr lang="tr-TR" sz="2800" dirty="0" err="1">
                <a:solidFill>
                  <a:srgbClr val="002060"/>
                </a:solidFill>
              </a:rPr>
              <a:t>lerinden</a:t>
            </a:r>
            <a:r>
              <a:rPr lang="tr-TR" sz="2800" dirty="0">
                <a:solidFill>
                  <a:srgbClr val="002060"/>
                </a:solidFill>
              </a:rPr>
              <a:t> biri verilir.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</a:rPr>
              <a:t>     - Mutasyon tespit edilen hastalarda </a:t>
            </a:r>
            <a:r>
              <a:rPr lang="tr-TR" sz="2800" b="1" dirty="0" err="1">
                <a:solidFill>
                  <a:srgbClr val="002060"/>
                </a:solidFill>
              </a:rPr>
              <a:t>ponatinib</a:t>
            </a:r>
            <a:r>
              <a:rPr lang="tr-TR" sz="2800" dirty="0">
                <a:solidFill>
                  <a:srgbClr val="002060"/>
                </a:solidFill>
              </a:rPr>
              <a:t> 45 mg/gün başlanır. Kardiyovasküler yan etkiler gözlenebilir.</a:t>
            </a:r>
          </a:p>
          <a:p>
            <a:r>
              <a:rPr lang="tr-TR" sz="2800" dirty="0" err="1">
                <a:solidFill>
                  <a:srgbClr val="002060"/>
                </a:solidFill>
              </a:rPr>
              <a:t>Allojeneik</a:t>
            </a:r>
            <a:r>
              <a:rPr lang="tr-TR" sz="2800" dirty="0">
                <a:solidFill>
                  <a:srgbClr val="002060"/>
                </a:solidFill>
              </a:rPr>
              <a:t> kök hücre transplantasyonu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98C441A3-D8C3-E225-4189-552145050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98" y="362606"/>
            <a:ext cx="11059102" cy="12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50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6E44F18-3B31-4A73-53C5-D8F46431A8B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70C0">
              <a:alpha val="68000"/>
            </a:srgbClr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</a:rPr>
              <a:t> </a:t>
            </a:r>
            <a:r>
              <a:rPr lang="tr-TR" dirty="0" err="1">
                <a:solidFill>
                  <a:srgbClr val="002060"/>
                </a:solidFill>
              </a:rPr>
              <a:t>Prognoz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32A6AE89-5F37-3CFB-BA47-F27042E403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3971" y="1893341"/>
            <a:ext cx="6668075" cy="3582173"/>
          </a:xfrm>
        </p:spPr>
      </p:pic>
    </p:spTree>
    <p:extLst>
      <p:ext uri="{BB962C8B-B14F-4D97-AF65-F5344CB8AC3E}">
        <p14:creationId xmlns:p14="http://schemas.microsoft.com/office/powerpoint/2010/main" val="2914589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19CF7D7-F548-D9F2-3750-1F6C8F60E84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Öğrenim hedefleri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95871F9-1629-EE2D-188D-EF3AB43A2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KML’nin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tanımını yapar.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Patogenezini bilir.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ve laboratuvar bulgularını bilir.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kan yayması bulgularını bilir.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Tanının nasıl konacağını bilir.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Tedavinin amaçlarını bilir.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Tedavide kullanılan ilaçları bilir.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46541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D6ED195-EAC2-761A-0628-F65E9907A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3561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Tanım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394FAAC-48B2-CFE7-3E5D-8B36CEFA0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086"/>
            <a:ext cx="10515600" cy="5246913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tr-TR" altLang="tr-TR" sz="2800" dirty="0">
                <a:solidFill>
                  <a:srgbClr val="000099"/>
                </a:solidFill>
              </a:rPr>
              <a:t>	         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Klonal, tek bir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hematopoietik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kök hücreden kaynaklanan; 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myeloid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serinin farklılaşma kapasitesinde bir kayıp olmaksızın artmış proliferasyonu ile karakterize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miyeloproliferatif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bir neoplazidir.</a:t>
            </a:r>
            <a:endParaRPr lang="en-US" alt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  <p:pic>
        <p:nvPicPr>
          <p:cNvPr id="4" name="Picture 4" descr="hemchart">
            <a:extLst>
              <a:ext uri="{FF2B5EF4-FFF2-40B4-BE49-F238E27FC236}">
                <a16:creationId xmlns:a16="http://schemas.microsoft.com/office/drawing/2014/main" id="{DC1AEC12-3084-836A-8167-38243463F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760" y="3429000"/>
            <a:ext cx="3960812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ml">
            <a:extLst>
              <a:ext uri="{FF2B5EF4-FFF2-40B4-BE49-F238E27FC236}">
                <a16:creationId xmlns:a16="http://schemas.microsoft.com/office/drawing/2014/main" id="{65A65426-698C-CEEC-65F9-7649ACBCA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611" y="3429000"/>
            <a:ext cx="4248150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9597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rowley-c1">
            <a:extLst>
              <a:ext uri="{FF2B5EF4-FFF2-40B4-BE49-F238E27FC236}">
                <a16:creationId xmlns:a16="http://schemas.microsoft.com/office/drawing/2014/main" id="{D042A2D4-453C-31EC-6E76-8B2A8AFD62D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99036" y="3795430"/>
            <a:ext cx="2190750" cy="2971800"/>
          </a:xfrm>
          <a:noFill/>
        </p:spPr>
      </p:pic>
      <p:sp>
        <p:nvSpPr>
          <p:cNvPr id="6147" name="Rectangle 4">
            <a:extLst>
              <a:ext uri="{FF2B5EF4-FFF2-40B4-BE49-F238E27FC236}">
                <a16:creationId xmlns:a16="http://schemas.microsoft.com/office/drawing/2014/main" id="{984B7594-9096-25F1-FDBE-EE09868FC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628776"/>
            <a:ext cx="4038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Aft>
                <a:spcPct val="0"/>
              </a:spcAft>
            </a:pPr>
            <a:endParaRPr lang="tr-TR" altLang="tr-TR" sz="2800">
              <a:solidFill>
                <a:srgbClr val="000000"/>
              </a:solidFill>
            </a:endParaRPr>
          </a:p>
        </p:txBody>
      </p:sp>
      <p:pic>
        <p:nvPicPr>
          <p:cNvPr id="6148" name="Picture 5" descr="9t(9;22)CMLGRShem">
            <a:extLst>
              <a:ext uri="{FF2B5EF4-FFF2-40B4-BE49-F238E27FC236}">
                <a16:creationId xmlns:a16="http://schemas.microsoft.com/office/drawing/2014/main" id="{53FF14BF-4B1B-10DF-A912-AE6A27127E1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86831" y="382675"/>
            <a:ext cx="3830637" cy="3143250"/>
          </a:xfrm>
          <a:noFill/>
        </p:spPr>
      </p:pic>
      <p:sp>
        <p:nvSpPr>
          <p:cNvPr id="6149" name="Text Box 6">
            <a:extLst>
              <a:ext uri="{FF2B5EF4-FFF2-40B4-BE49-F238E27FC236}">
                <a16:creationId xmlns:a16="http://schemas.microsoft.com/office/drawing/2014/main" id="{D8EA34CA-A268-6949-90A0-26FAAC6E8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7371" y="5084138"/>
            <a:ext cx="46166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tr-TR" altLang="tr-TR" sz="18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7A8C988E-A7A6-1350-361C-BCBBE971A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957" y="4010025"/>
            <a:ext cx="5349911" cy="2159111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AF0F2005-4DF8-7DA8-26BD-22DB36A97D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07" y="316504"/>
            <a:ext cx="4332286" cy="3415744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F5ED7ED7-B254-EBE2-E215-58E2393F67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717" y="3795430"/>
            <a:ext cx="2565326" cy="30443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418B536-741E-1916-72DB-84659DFB2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171" y="167125"/>
            <a:ext cx="10515600" cy="113710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Patofizyoloji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1E4AA2A-F0E7-EA7D-45BC-A040E9207B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5171" y="1440296"/>
            <a:ext cx="5943600" cy="5417703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Kronik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myeloid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lösemide (KML) 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t(9:22)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sonucu;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22. kromozomun 11q bandındaki BCR geni ile 9. kromozomun q34 bandına yerleşik ABL geninin 22. kromozom 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kromozomu)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üzerinde birleşmesi ile 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BCR-ABL1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füzyon geni oluşur.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Normal ABL geni bir tirozin kinazı kodlamaktadır.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 genin ürünü olan p210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peptidi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normal ABL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proteininden daha güçlü bir tirozin kinazdır ve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onkogen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gibi davranarak KML gelişimine neden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olur.</a:t>
            </a:r>
          </a:p>
          <a:p>
            <a:pPr marL="0" indent="0">
              <a:lnSpc>
                <a:spcPct val="100000"/>
              </a:lnSpc>
              <a:buNone/>
            </a:pP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İçerik Yer Tutucusu 5">
            <a:extLst>
              <a:ext uri="{FF2B5EF4-FFF2-40B4-BE49-F238E27FC236}">
                <a16:creationId xmlns:a16="http://schemas.microsoft.com/office/drawing/2014/main" id="{3E87FEFB-4DEB-9421-BE58-EFE0C23D2D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98771" y="1455023"/>
            <a:ext cx="4572000" cy="5235852"/>
          </a:xfrm>
          <a:solidFill>
            <a:schemeClr val="tx2">
              <a:lumMod val="10000"/>
              <a:lumOff val="9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488622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kkkkkhttp://imaging.cmpmedica.com/cancernetwork/journals/oncology/200705/ONC05152007p00654f1.jpg">
            <a:extLst>
              <a:ext uri="{FF2B5EF4-FFF2-40B4-BE49-F238E27FC236}">
                <a16:creationId xmlns:a16="http://schemas.microsoft.com/office/drawing/2014/main" id="{37AA183E-6CF3-163F-6A34-ABC49EB81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88"/>
          <a:stretch>
            <a:fillRect/>
          </a:stretch>
        </p:blipFill>
        <p:spPr bwMode="auto">
          <a:xfrm>
            <a:off x="6342911" y="589787"/>
            <a:ext cx="432117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>
            <a:extLst>
              <a:ext uri="{FF2B5EF4-FFF2-40B4-BE49-F238E27FC236}">
                <a16:creationId xmlns:a16="http://schemas.microsoft.com/office/drawing/2014/main" id="{5188BF04-7B02-F976-F792-32246177A3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329" y="4477575"/>
            <a:ext cx="5588340" cy="161582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8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1-Proliferasyon artışı 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8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2-Apoptoz azalması </a:t>
            </a:r>
            <a:r>
              <a:rPr kumimoji="0" lang="tr-TR" altLang="tr-TR" sz="14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(STAT-BCLXL)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8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3-Genomik instabilite </a:t>
            </a:r>
            <a:r>
              <a:rPr kumimoji="0" lang="tr-TR" altLang="tr-TR" sz="14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(Yeni kromozom anomalileri)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8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4-Adezyon kaybı </a:t>
            </a:r>
            <a:r>
              <a:rPr kumimoji="0" lang="tr-TR" altLang="tr-TR" sz="14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tr-TR" altLang="tr-TR" sz="140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Stromal</a:t>
            </a:r>
            <a:r>
              <a:rPr kumimoji="0" lang="tr-TR" altLang="tr-TR" sz="14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hücrelerden inhibitör sinyal kaybı)</a:t>
            </a:r>
          </a:p>
        </p:txBody>
      </p:sp>
      <p:pic>
        <p:nvPicPr>
          <p:cNvPr id="4" name="Picture 3" descr="cml pathogenesis">
            <a:extLst>
              <a:ext uri="{FF2B5EF4-FFF2-40B4-BE49-F238E27FC236}">
                <a16:creationId xmlns:a16="http://schemas.microsoft.com/office/drawing/2014/main" id="{88307CA9-D976-882F-82E9-E3860180B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672" y="358514"/>
            <a:ext cx="3902075" cy="574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708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5FB4087-1F25-1818-2DF9-A928EFE9C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1173E04-A43C-0E41-0590-7710331DD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401082"/>
            <a:ext cx="10515600" cy="4351338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Erişkin lösemilerinin %15’ini oluşturur.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İnsidansı 1-2/100.000’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Erkeklerde biraz daha sık görülür.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40-60 yaş arasında görülme sıklığı yüksektir.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İyonize radyasyon maruziyeti en önemli risk faktörüdür.</a:t>
            </a:r>
          </a:p>
        </p:txBody>
      </p:sp>
    </p:spTree>
    <p:extLst>
      <p:ext uri="{BB962C8B-B14F-4D97-AF65-F5344CB8AC3E}">
        <p14:creationId xmlns:p14="http://schemas.microsoft.com/office/powerpoint/2010/main" val="2407967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5BC0F57-9C1E-C6E4-9F7E-A48C2D769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1240972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Klinik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99D579A-63D6-C2BE-4A4C-CAF0B84D6F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56657"/>
            <a:ext cx="5181600" cy="5148943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tr-TR" dirty="0"/>
          </a:p>
          <a:p>
            <a:pPr marL="0" indent="0">
              <a:lnSpc>
                <a:spcPct val="170000"/>
              </a:lnSpc>
              <a:buNone/>
            </a:pP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KML’nin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evresi vardır: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Kronik evre (%85),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Hızlanmış (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akselere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evre (%10),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3.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Blastik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evre (%5).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A34B4628-8E7F-6B92-CD89-B4BB65435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56657"/>
            <a:ext cx="5181600" cy="5148943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rmAutofit fontScale="92500" lnSpcReduction="10000"/>
          </a:bodyPr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Hastaların %20-30’unda semptom yoktur ve rutin kan testlerinde hastalık bulgularına rastlanır.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Semptomatik hastalarda;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Halsizlik %34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Kilo kaybı %20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Terleme %15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Karında şişlik %15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Kanama %21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Slenomegali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%48-76</a:t>
            </a:r>
          </a:p>
        </p:txBody>
      </p:sp>
    </p:spTree>
    <p:extLst>
      <p:ext uri="{BB962C8B-B14F-4D97-AF65-F5344CB8AC3E}">
        <p14:creationId xmlns:p14="http://schemas.microsoft.com/office/powerpoint/2010/main" val="1901448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D81F14-C3C7-2792-2D17-E7F625A76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71" y="107651"/>
            <a:ext cx="10722429" cy="970036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22EED73-7497-CF02-806B-C4DE69EE61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8971" y="1131116"/>
            <a:ext cx="6302829" cy="5619233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Autofit/>
          </a:bodyPr>
          <a:lstStyle/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 %45-62</a:t>
            </a:r>
          </a:p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Lökositoz: Genellikle 100.000 µL,%52-72</a:t>
            </a:r>
          </a:p>
          <a:p>
            <a:pPr marL="0" indent="0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(12.000-1.000.000 µL)</a:t>
            </a:r>
          </a:p>
          <a:p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 normal veya yükselmiş olabilir.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&gt;600.000 µL, %15-30</a:t>
            </a:r>
          </a:p>
          <a:p>
            <a:pPr>
              <a:lnSpc>
                <a:spcPct val="100000"/>
              </a:lnSpc>
            </a:pP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yayma: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Blast→nötrofil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tüm elemanlar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Bazofili ve eozinofili</a:t>
            </a:r>
          </a:p>
          <a:p>
            <a:pPr>
              <a:lnSpc>
                <a:spcPct val="110000"/>
              </a:lnSpc>
            </a:pP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Biyokimya: LDH artmış, ürik asit artmış, B12 artmış</a:t>
            </a:r>
          </a:p>
          <a:p>
            <a:pPr>
              <a:lnSpc>
                <a:spcPct val="110000"/>
              </a:lnSpc>
            </a:pP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 (Lökosit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alkalen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fosfataz) skoru tipik olarak düşüktür</a:t>
            </a:r>
          </a:p>
          <a:p>
            <a:pPr>
              <a:lnSpc>
                <a:spcPct val="110000"/>
              </a:lnSpc>
            </a:pP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kromozomu ve/veya BCR-ABL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pozitifdir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iliği yaymasında: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Hiperselüler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ilik,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myeloid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hiperplazi (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myeloid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/eritroid:10-30/1),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megakaryosit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artışı,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blast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oranı kronik fazda &lt;%10, fibrozis.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İçerik Yer Tutucusu 5">
            <a:extLst>
              <a:ext uri="{FF2B5EF4-FFF2-40B4-BE49-F238E27FC236}">
                <a16:creationId xmlns:a16="http://schemas.microsoft.com/office/drawing/2014/main" id="{3AD699E8-93B3-721E-2ECE-1D2299D0099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82544" y="1354341"/>
            <a:ext cx="3831770" cy="2500202"/>
          </a:xfr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8DBA109A-BAE7-F4D7-4FB8-2162DAA7A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644" y="4027714"/>
            <a:ext cx="3842670" cy="272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65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Varsayılan Tasarım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785</Words>
  <Application>Microsoft Office PowerPoint</Application>
  <PresentationFormat>Geniş ekran</PresentationFormat>
  <Paragraphs>110</Paragraphs>
  <Slides>19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Office Teması</vt:lpstr>
      <vt:lpstr>Varsayılan Tasarım</vt:lpstr>
      <vt:lpstr>Kronik Myeloid Lösemi </vt:lpstr>
      <vt:lpstr> Öğrenim hedefleri</vt:lpstr>
      <vt:lpstr> Tanım</vt:lpstr>
      <vt:lpstr>PowerPoint Sunusu</vt:lpstr>
      <vt:lpstr> Patofizyoloji</vt:lpstr>
      <vt:lpstr>PowerPoint Sunusu</vt:lpstr>
      <vt:lpstr>PowerPoint Sunusu</vt:lpstr>
      <vt:lpstr> Klinik</vt:lpstr>
      <vt:lpstr>Laboratuvar</vt:lpstr>
      <vt:lpstr> Tanı</vt:lpstr>
      <vt:lpstr>PowerPoint Sunusu</vt:lpstr>
      <vt:lpstr> Risk sınıflaması</vt:lpstr>
      <vt:lpstr> Tedavi</vt:lpstr>
      <vt:lpstr>PowerPoint Sunusu</vt:lpstr>
      <vt:lpstr>Tedavide kullanılan ilaçlar</vt:lpstr>
      <vt:lpstr>Tedaviye yanıt kriterleri</vt:lpstr>
      <vt:lpstr>PowerPoint Sunusu</vt:lpstr>
      <vt:lpstr>PowerPoint Sunusu</vt:lpstr>
      <vt:lpstr> Prognoz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Remzi Adnan Akdoğan</dc:creator>
  <cp:lastModifiedBy>Remzi Adnan Akdoğan</cp:lastModifiedBy>
  <cp:revision>11</cp:revision>
  <dcterms:created xsi:type="dcterms:W3CDTF">2024-10-20T10:29:20Z</dcterms:created>
  <dcterms:modified xsi:type="dcterms:W3CDTF">2025-04-30T11:39:17Z</dcterms:modified>
</cp:coreProperties>
</file>