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31"/>
  </p:notesMasterIdLst>
  <p:sldIdLst>
    <p:sldId id="256" r:id="rId4"/>
    <p:sldId id="349" r:id="rId5"/>
    <p:sldId id="348" r:id="rId6"/>
    <p:sldId id="257" r:id="rId7"/>
    <p:sldId id="274" r:id="rId8"/>
    <p:sldId id="275" r:id="rId9"/>
    <p:sldId id="277" r:id="rId10"/>
    <p:sldId id="344" r:id="rId11"/>
    <p:sldId id="279" r:id="rId12"/>
    <p:sldId id="321" r:id="rId13"/>
    <p:sldId id="324" r:id="rId14"/>
    <p:sldId id="350" r:id="rId15"/>
    <p:sldId id="280" r:id="rId16"/>
    <p:sldId id="323" r:id="rId17"/>
    <p:sldId id="300" r:id="rId18"/>
    <p:sldId id="301" r:id="rId19"/>
    <p:sldId id="302" r:id="rId20"/>
    <p:sldId id="326" r:id="rId21"/>
    <p:sldId id="335" r:id="rId22"/>
    <p:sldId id="337" r:id="rId23"/>
    <p:sldId id="325" r:id="rId24"/>
    <p:sldId id="338" r:id="rId25"/>
    <p:sldId id="341" r:id="rId26"/>
    <p:sldId id="347" r:id="rId27"/>
    <p:sldId id="351" r:id="rId28"/>
    <p:sldId id="345" r:id="rId29"/>
    <p:sldId id="346" r:id="rId3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1738" autoAdjust="0"/>
  </p:normalViewPr>
  <p:slideViewPr>
    <p:cSldViewPr snapToGrid="0">
      <p:cViewPr varScale="1">
        <p:scale>
          <a:sx n="58" d="100"/>
          <a:sy n="58" d="100"/>
        </p:scale>
        <p:origin x="98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FE5A30-2E21-4FF7-8DAC-7E733C300C73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16CBC-04C6-47DA-9A6C-A07116DC0FF1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5979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Slayt Görüntüsü Yer Tutucusu">
            <a:extLst>
              <a:ext uri="{FF2B5EF4-FFF2-40B4-BE49-F238E27FC236}">
                <a16:creationId xmlns:a16="http://schemas.microsoft.com/office/drawing/2014/main" id="{471AF79A-6B71-F251-3C8C-E6124D6881B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2 Not Yer Tutucusu">
            <a:extLst>
              <a:ext uri="{FF2B5EF4-FFF2-40B4-BE49-F238E27FC236}">
                <a16:creationId xmlns:a16="http://schemas.microsoft.com/office/drawing/2014/main" id="{5ACF8ADB-07BB-315F-0DAA-0F67272C0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tr-TR" altLang="tr-TR">
                <a:latin typeface="Arial" panose="020B0604020202020204" pitchFamily="34" charset="0"/>
              </a:rPr>
              <a:t>Stres polisitemisi, genellikle hipertansifler, obezler, diyabetli hastalar ve sigara içenlerde görülen rölatif polisitemidir. </a:t>
            </a:r>
          </a:p>
        </p:txBody>
      </p:sp>
      <p:sp>
        <p:nvSpPr>
          <p:cNvPr id="13316" name="3 Slayt Numarası Yer Tutucusu">
            <a:extLst>
              <a:ext uri="{FF2B5EF4-FFF2-40B4-BE49-F238E27FC236}">
                <a16:creationId xmlns:a16="http://schemas.microsoft.com/office/drawing/2014/main" id="{004F394A-BE02-3C77-ABE8-533CA2002E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AFCAC448-42AA-4481-9AC1-F81E13FBA9A9}" type="slidenum">
              <a:rPr kumimoji="0" lang="tr-TR" alt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tr-TR" altLang="tr-T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234DC6B-82FC-6692-3E7E-513E87B147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52BCAFA4-0E90-CF48-8D58-3A6E4F2CC7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69F9AE9-472B-DEDE-3B4E-4BEAB2E18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C2F24574-E38F-90D8-DD4D-38E76B5AD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EC77BD00-8DDC-9100-5AA2-08869123B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267465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4F4435E-144C-7B2D-575C-164212E3B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F31992AA-2916-38E0-D682-1D6EDDCE7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48E7109A-FE51-7B52-E2C6-4C57AA0F3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AA21C73-D7C7-3B0B-792B-2B6045D7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6B297765-EB2F-BBEE-1849-AC8694E41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771665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A2E808A2-AFAB-6153-7A87-E21D3AE5EF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C3997B69-8884-CC6B-306D-9865D9DBB4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01B4AF4-3946-7C68-DE33-EC5F737EB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60701C28-00CC-F116-FB65-38EB6E34EC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D5A86C9-2526-931B-A203-7097A83014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2984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32388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42345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493207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7053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63878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379173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35054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681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F2E7B05-4B03-2E5A-2DC4-F72937848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80C660A-661B-5E87-A9AE-046646FE11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78FB8F6F-6431-0F17-9BC4-D54422C95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20C7D5D6-08FC-1BD9-0874-8954343E5D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E0052BB-AA08-1EED-D50C-EF07A3F2C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446546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650182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364441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254615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9CFF43E4-9217-7ADA-6B5C-8D04D5535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354F950E-EF3C-5379-86A9-1F2346D6F3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A9695702-2EEF-04B4-B823-BF06893B4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AA620-4CA2-44A7-8A45-CAB60F2AA98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0885511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A36571E-2BB2-1971-15D3-3EE6D0276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582872E9-D172-0ECB-60F9-D8875883A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7A40D411-9EDD-413B-7B51-6E1C2CC5E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7BF78-AB3E-47D5-9443-07DEA620F537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6547269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8E8417A8-3643-18FA-76C0-4594F4B55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69FA0D34-2354-2AED-5229-9AB21B6E3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ACB9C4E1-BF53-D0F3-0CFE-E24502ADB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A95DA-3C7A-4F7F-BE5A-F3E3227B2F25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7248392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242F80F6-9607-FFF1-6F74-138051B5B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93430617-4F81-709E-949D-E80B4080D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7106F6B9-9272-5E56-F3BA-5946F6C5E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99208-8619-4089-8CDE-867BAC38E3D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5179611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A0BD45BB-2A35-D85E-A4F2-EE2746097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7819ED28-CDD1-A2C7-B90A-A71346DF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CB87ECF1-F9EC-520D-AF96-361B5405F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A787D-A1A8-452B-AAF7-82D8C9E633A8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4637249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0F01D49A-B919-A52E-1C7A-270E2FE01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4B72AE4C-8B26-F20E-3244-7845E08DE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99EDBE2E-34F0-BA9C-FB95-0A67A0B1B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0783D-6F5F-4362-9CD1-B6AB1B332F2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7104164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081F4000-1910-9712-76BE-7EC154A6C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211080D2-A207-3EE5-FB3D-6EA1D502B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11B207FC-FAEB-2687-B1E5-0C0E0668B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196A66-DF69-4065-8F4B-8F3CFB6A5DE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94950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62A6C87-A762-DC40-9A39-678A01B29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348B50F5-AC94-8DFD-5611-8FD5A4BB89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A5F0DF24-BF27-C37C-C54D-0C372D37F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81171428-4F48-D47C-4B99-5A952D11C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26CB682-39FC-7176-A6C4-8E2FA0B3B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129447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84C097EB-D960-08CF-F9E9-2836A05D8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126299C6-F1D7-B4BD-F294-55B005CE3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CDDA2E24-0BA3-B570-0496-E8FF184C3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D19C72-AE16-4A81-9391-1CB78D61804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66457333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0579CA5D-A3DD-157F-658E-2E55617BE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6BACE0C2-C680-2DD3-8DF2-D2706DD6CA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CD402251-8DB6-8AA3-FB2C-6D5DFC7A2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2353F-10B9-40D4-99FC-9C7A19FBADE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0758463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DDE54E38-2136-E66C-A228-551832FE2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24A52C20-0FA7-CE6B-8E3A-ABF4A726C9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749F36DA-0CA8-60DD-7F96-C7CDF852F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E3051-F815-493C-A95E-78AAC1C2388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2605994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A4D63B1-24B8-167A-1E8A-A1060E1C7A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3FD6AA98-2DC6-537E-05DC-604121AB4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29FA8127-9172-28C4-6F44-8933FDE74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1E1C0-7639-4980-B469-129627D5B2FF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970556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56D3DFE-05A0-6EC4-34FC-EDF96414AB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B5983A6-0D5D-A8BC-6B32-F182A51EFA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B5F20109-3672-C237-38D5-F1F7A4745E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A4D1F79-C748-9ED4-105D-300DB1989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A7EEE86D-5087-D0E3-9E1C-8A17FB3C0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22F8D93F-B23A-7AD9-D681-C0260A442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15863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2B7FF29-0495-774B-C5E9-687C0F6F4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851F7C1-8B54-64FE-D135-84E5705AB7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39A9A94F-BEAF-4A46-7B90-84CC9EA7B2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197B6E48-6608-05D4-A1F2-9E53D3336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1F6D9A29-FBD7-7A48-DFDD-841C5081BC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831B4B46-EDC5-28E3-0BEA-01DB915ED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D0ACC459-9BC3-8D26-3BFF-6A0A73C8D5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488A0527-EF52-051B-03E4-032619648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4575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6C15B197-67C4-516F-2EA2-21390AC22D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7D4C799A-E639-86C2-D14C-589ED2992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557E00AC-4352-6604-BD95-F3E59A85C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1C50BE28-59C2-78B2-B9E0-8814C831F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32249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8532B19C-A203-965D-BE31-4FE51D483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DBC29BDF-3D41-A320-9026-109BA1D79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B45BB44D-8581-451C-ABF9-C5198B77FB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70052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2C4777F-C78A-8BE3-9EFA-041B3A379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74B296D-4F88-B4D0-037C-1FDA05C5EB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0BF9462C-502B-A86B-CD45-6B02495B77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909AF0DE-9D73-394A-7FE0-72ABBE437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DE239406-DFC6-EAB2-AD14-6959560A4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62FBBFCD-AB47-9367-BFBF-3BE81B2CD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55366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500ED43-3AB2-FF0E-6330-F6C5B6E5C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696BD434-AE26-0AE8-BBAA-5FCC8753F2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894D118D-8B8E-21EB-C653-7D9C86D8A6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5A8447D0-30AA-AA49-3C37-D05477730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571714CB-CA60-4141-B3D9-6B3EF6E88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1A43E185-6C05-3F24-4AAF-81B0DEBF1C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453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C5C851AE-EF17-E6F6-F401-F4078BA20D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E31CCA80-A37E-CE51-D3CA-B9C0DF5015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D8BC4966-6526-44FA-F6A4-A3011F7240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E6A2BA7-F0A8-4A83-81C6-9E6A933A7768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5FB3874C-1B57-7364-C31D-D3D6D4019E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BFE5E8E-E249-2E77-BDB1-BA3B160E8C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BBF054-824A-4D4B-B244-D347C3EB33F8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639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00383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1D198818-1B49-8909-1445-8F9AAB4590DA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B25DA6AD-BB56-C6F3-EB4D-31EF7671076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CBFB279F-8FAC-5744-572F-D6EE0955B5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A43C6903-D010-9149-8C2A-64D63866B1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B250C7FE-D1B0-66D3-1FA3-8264EF0064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91801AF6-F94F-44E5-992D-3DD3CA301F46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57053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angiologist.com/wp-content/uploads/2010/04/JAK2_V617F_mutation.jpg" TargetMode="External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75B90FC-670D-8C85-7013-4EE4FDB368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37304"/>
            <a:ext cx="9144000" cy="2318658"/>
          </a:xfrm>
          <a:solidFill>
            <a:schemeClr val="tx2">
              <a:lumMod val="50000"/>
              <a:lumOff val="50000"/>
            </a:schemeClr>
          </a:solidFill>
        </p:spPr>
        <p:txBody>
          <a:bodyPr>
            <a:normAutofit fontScale="90000"/>
          </a:bodyPr>
          <a:lstStyle/>
          <a:p>
            <a:b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tr-TR" sz="5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Miyeloproliferatif</a:t>
            </a:r>
            <a:r>
              <a:rPr lang="tr-TR" sz="5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Neoplaziler</a:t>
            </a:r>
            <a:br>
              <a:rPr lang="tr-TR" sz="5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tr-TR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D66B913-930C-FD28-4F18-3DC2D9A28E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86232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tr-TR" dirty="0"/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Prof. Dr. Elif Akdoğan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İç Hastalıkları ve Hematoloji Uzmanı</a:t>
            </a:r>
          </a:p>
        </p:txBody>
      </p:sp>
    </p:spTree>
    <p:extLst>
      <p:ext uri="{BB962C8B-B14F-4D97-AF65-F5344CB8AC3E}">
        <p14:creationId xmlns:p14="http://schemas.microsoft.com/office/powerpoint/2010/main" val="18304942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>
            <a:extLst>
              <a:ext uri="{FF2B5EF4-FFF2-40B4-BE49-F238E27FC236}">
                <a16:creationId xmlns:a16="http://schemas.microsoft.com/office/drawing/2014/main" id="{AB35D4DE-D473-1517-8353-2085011E6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tr-TR" altLang="tr-TR"/>
          </a:p>
        </p:txBody>
      </p:sp>
      <p:sp>
        <p:nvSpPr>
          <p:cNvPr id="11267" name="2 İçerik Yer Tutucusu">
            <a:extLst>
              <a:ext uri="{FF2B5EF4-FFF2-40B4-BE49-F238E27FC236}">
                <a16:creationId xmlns:a16="http://schemas.microsoft.com/office/drawing/2014/main" id="{E5EFA9BD-E885-5EB2-ECAB-A5ED185FB1A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tr-TR" alt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Eritrositoz</a:t>
            </a:r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Hacim başına düşen eritrosit sayısında artış</a:t>
            </a:r>
          </a:p>
          <a:p>
            <a:pPr eaLnBrk="1" hangingPunct="1">
              <a:lnSpc>
                <a:spcPct val="150000"/>
              </a:lnSpc>
            </a:pPr>
            <a:r>
              <a:rPr lang="tr-TR" alt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Polisitemia</a:t>
            </a:r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Eritrosit üretiminde artış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İçerik Yer Tutucusu">
            <a:extLst>
              <a:ext uri="{FF2B5EF4-FFF2-40B4-BE49-F238E27FC236}">
                <a16:creationId xmlns:a16="http://schemas.microsoft.com/office/drawing/2014/main" id="{8289479E-867C-49A7-1101-AB04EC55E0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6184484"/>
              </p:ext>
            </p:extLst>
          </p:nvPr>
        </p:nvGraphicFramePr>
        <p:xfrm>
          <a:off x="1763808" y="43179"/>
          <a:ext cx="8362950" cy="67800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1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8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9215">
                <a:tc>
                  <a:txBody>
                    <a:bodyPr/>
                    <a:lstStyle/>
                    <a:p>
                      <a:r>
                        <a:rPr lang="tr-TR" dirty="0"/>
                        <a:t>Göreceli </a:t>
                      </a:r>
                      <a:r>
                        <a:rPr lang="tr-TR" dirty="0" err="1"/>
                        <a:t>eritrositoz</a:t>
                      </a:r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dirty="0" err="1"/>
                        <a:t>Polisitemi</a:t>
                      </a:r>
                      <a:r>
                        <a:rPr lang="tr-TR" dirty="0"/>
                        <a:t> (Gerçek </a:t>
                      </a:r>
                      <a:r>
                        <a:rPr lang="tr-TR" dirty="0" err="1"/>
                        <a:t>eritrositoz</a:t>
                      </a:r>
                      <a:r>
                        <a:rPr lang="tr-TR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6484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Hemokonsantrasyon</a:t>
                      </a:r>
                      <a:endParaRPr lang="tr-TR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tr-TR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Aşırı terleme</a:t>
                      </a:r>
                    </a:p>
                    <a:p>
                      <a:r>
                        <a:rPr lang="tr-TR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Aşırı kusma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Artmış idrar çıkımı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Yanıklar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Üçüncü boşluklara sıvı kaçışı</a:t>
                      </a:r>
                    </a:p>
                    <a:p>
                      <a:endParaRPr lang="tr-TR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Gaisböck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sendromu</a:t>
                      </a:r>
                      <a:endParaRPr lang="tr-TR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Azalmış doku oksijenasyonuna sekonder (fizyolojik)</a:t>
                      </a:r>
                    </a:p>
                    <a:p>
                      <a:r>
                        <a:rPr lang="tr-TR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Yüksek rakım</a:t>
                      </a:r>
                    </a:p>
                    <a:p>
                      <a:r>
                        <a:rPr lang="tr-TR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Hipoksemiye yol açan hastalıklar</a:t>
                      </a:r>
                    </a:p>
                    <a:p>
                      <a:r>
                        <a:rPr lang="tr-TR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Siyanotik 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konj</a:t>
                      </a:r>
                      <a:r>
                        <a:rPr lang="tr-TR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kalp hastalığı</a:t>
                      </a:r>
                    </a:p>
                    <a:p>
                      <a:r>
                        <a:rPr lang="tr-TR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Hipoventilasyon</a:t>
                      </a:r>
                      <a:r>
                        <a:rPr lang="tr-TR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sendromları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Anormal hemoglobin</a:t>
                      </a:r>
                    </a:p>
                    <a:p>
                      <a:endParaRPr lang="tr-TR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Anormal eritropoetin üretimine bağlı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(patolojik)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Renal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hastalık: Kistler,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hidronefroz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renal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arter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stenozu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fokal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glomerülonefrit</a:t>
                      </a:r>
                      <a:endParaRPr lang="tr-TR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Maligniteler: Renal hücreli karsinom, hepatoselüler karsinom, serebellar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hemanjiyom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..</a:t>
                      </a:r>
                    </a:p>
                    <a:p>
                      <a:endParaRPr lang="tr-TR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İlaçlar: Androjen kullanımı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Eritropoetin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    SGLT-2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(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gliflozinler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İdiyopatik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polisitemi</a:t>
                      </a:r>
                      <a:endParaRPr lang="tr-TR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Ailesel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polisitemi</a:t>
                      </a:r>
                      <a:endParaRPr lang="tr-TR" baseline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tr-TR" b="1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Polisitemia</a:t>
                      </a: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tr-TR" b="1" baseline="0" dirty="0" err="1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</a:t>
                      </a:r>
                      <a:endParaRPr lang="tr-TR" b="1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E3AA954-958F-4574-FA04-6A8E49AFBD5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3F8A0199-DC67-83B1-E218-8516A30C9A0C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just" eaLnBrk="1" hangingPunct="1">
              <a:lnSpc>
                <a:spcPct val="130000"/>
              </a:lnSpc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Polisitemia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(PV), eritrosit kitle indeksi/ hemoglobinde artışla</a:t>
            </a:r>
          </a:p>
          <a:p>
            <a:pPr algn="just" eaLnBrk="1" hangingPunct="1">
              <a:lnSpc>
                <a:spcPct val="130000"/>
              </a:lnSpc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seyreden klonal bir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hematopoietik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kök hücre hastalığıdır.</a:t>
            </a:r>
          </a:p>
          <a:p>
            <a:pPr algn="just" eaLnBrk="1" hangingPunct="1">
              <a:lnSpc>
                <a:spcPct val="130000"/>
              </a:lnSpc>
              <a:buFontTx/>
              <a:buNone/>
            </a:pP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lnSpc>
                <a:spcPct val="130000"/>
              </a:lnSpc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Eritroid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öncülleri normalde kültür ortamında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olmadan</a:t>
            </a:r>
          </a:p>
          <a:p>
            <a:pPr algn="just" eaLnBrk="1" hangingPunct="1">
              <a:lnSpc>
                <a:spcPct val="130000"/>
              </a:lnSpc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koloni oluşturamaz iken;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PV’lı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hastalardan elde edilen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eritroid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eaLnBrk="1" hangingPunct="1">
              <a:lnSpc>
                <a:spcPct val="130000"/>
              </a:lnSpc>
              <a:buFontTx/>
              <a:buNone/>
            </a:pP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öncülleri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olmadan koloni oluşturabilir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70677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436BB61-CA7D-8192-87F4-5B8C06B62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C75B8278-40B6-1023-58DB-788383CBF734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Ortalama görülme yaşı 60’dır.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Vakaların %25’i 50 yaş altındadır.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İnsidansı 1-2/100.000’dir.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Erkeklerde kadınlara göre biraz daha sık görülür.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İyonize radyasyon maruziyeti ve toksinler (benzen…) etyolojiden sorumlu tutulan faktörlerdendir.</a:t>
            </a:r>
          </a:p>
        </p:txBody>
      </p:sp>
    </p:spTree>
    <p:extLst>
      <p:ext uri="{BB962C8B-B14F-4D97-AF65-F5344CB8AC3E}">
        <p14:creationId xmlns:p14="http://schemas.microsoft.com/office/powerpoint/2010/main" val="23194487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Başlık">
            <a:extLst>
              <a:ext uri="{FF2B5EF4-FFF2-40B4-BE49-F238E27FC236}">
                <a16:creationId xmlns:a16="http://schemas.microsoft.com/office/drawing/2014/main" id="{3EDE994F-7B85-EF37-5848-50F70885A21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 eaLnBrk="1" hangingPunct="1"/>
            <a:r>
              <a:rPr lang="tr-TR" altLang="tr-T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Patogenez</a:t>
            </a:r>
          </a:p>
        </p:txBody>
      </p:sp>
      <p:sp>
        <p:nvSpPr>
          <p:cNvPr id="16387" name="2 İçerik Yer Tutucusu">
            <a:extLst>
              <a:ext uri="{FF2B5EF4-FFF2-40B4-BE49-F238E27FC236}">
                <a16:creationId xmlns:a16="http://schemas.microsoft.com/office/drawing/2014/main" id="{9F64699C-DFA9-63E7-6304-014CE71B1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7731" y="1566213"/>
            <a:ext cx="8229600" cy="45259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eaLnBrk="1" hangingPunct="1">
              <a:buNone/>
            </a:pPr>
            <a:endParaRPr lang="tr-TR" altLang="tr-TR" dirty="0"/>
          </a:p>
        </p:txBody>
      </p:sp>
      <p:pic>
        <p:nvPicPr>
          <p:cNvPr id="16388" name="Picture 2" descr="JAK2 V617F activating mutation">
            <a:hlinkClick r:id="rId2"/>
            <a:extLst>
              <a:ext uri="{FF2B5EF4-FFF2-40B4-BE49-F238E27FC236}">
                <a16:creationId xmlns:a16="http://schemas.microsoft.com/office/drawing/2014/main" id="{66BFFD43-710F-13E7-93BB-648B13C762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3993" y="1864280"/>
            <a:ext cx="4537075" cy="409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>
            <a:extLst>
              <a:ext uri="{FF2B5EF4-FFF2-40B4-BE49-F238E27FC236}">
                <a16:creationId xmlns:a16="http://schemas.microsoft.com/office/drawing/2014/main" id="{1D4E98E5-F75F-4E85-7F13-3A6B27F9AE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5" y="91005"/>
            <a:ext cx="10406742" cy="652463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 eaLnBrk="1" hangingPunct="1"/>
            <a:r>
              <a:rPr lang="tr-TR" altLang="tr-TR" sz="3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Klinik</a:t>
            </a:r>
          </a:p>
        </p:txBody>
      </p:sp>
      <p:sp>
        <p:nvSpPr>
          <p:cNvPr id="17411" name="Rectangle 2">
            <a:extLst>
              <a:ext uri="{FF2B5EF4-FFF2-40B4-BE49-F238E27FC236}">
                <a16:creationId xmlns:a16="http://schemas.microsoft.com/office/drawing/2014/main" id="{63BFE61D-CCD4-887C-98DD-8EE2EB88B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1115" y="859971"/>
            <a:ext cx="10406742" cy="566201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Çoğunlukla rutin kan sayımı esnasında hemoglobin ve hematokrit miktarında artış tespit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edilmesi ile saptanır.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2. 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Semptomatik olanlarda izlenen bulgular: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 Artmış kan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viskositesine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bağlı bulgular: </a:t>
            </a: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%29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Baş ağrısı, baş dönmesi, halsizlik,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dispne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geçici görme bozukluğu, parmak uçlarında uyuşma,          - Kaşıntı (banyo sonrası): </a:t>
            </a: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%50-60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Eritromelalji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%30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parmak uçlarında ağrı ve yanma hissiyle birlikte kızarıklık, solukluk veya siyanoz.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Tromboz: Başvuru esnasında veya takipte. 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Arteriyel tromboz </a:t>
            </a: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%16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venöz tromboz </a:t>
            </a: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%7 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Budd-Chiari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sendromu, portal,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splenik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veya mezenterik ven trombozu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Kanama: </a:t>
            </a: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%4 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(kazanılmış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vWF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eksikliği,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plt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 1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milyon’un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üzerinde olan vakalarda)</a:t>
            </a: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Gastrointestinal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bulgular: Epigastrik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distres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gastrik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erezyon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peptik ülser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%36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Hipertansiyon: </a:t>
            </a: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%46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Gut, gece terlemesi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endParaRPr lang="tr-TR" altLang="tr-TR" sz="1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hangingPunct="1">
              <a:lnSpc>
                <a:spcPct val="110000"/>
              </a:lnSpc>
              <a:buNone/>
            </a:pP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eaLnBrk="1" hangingPunct="1">
              <a:lnSpc>
                <a:spcPct val="110000"/>
              </a:lnSpc>
              <a:buFontTx/>
              <a:buNone/>
            </a:pP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CE864E5-C61A-8D4B-A421-985107F28733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Muayene bulguları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5AB0003-39DC-2B0A-8C39-4CBD36887BB0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Ciltte kızarıklık, koyulaşma (yüz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pletorik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görünümde), kaşıntı izleri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Hipertansiyon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Tromboz bulguları (inme, derin ven trombozu,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yüzeyel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trombofilebit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Gut artriti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Sekonder sebeplere ait muayene bulguları: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Obezite,tıkayıcı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hava yolu hastalığı, </a:t>
            </a:r>
          </a:p>
          <a:p>
            <a:pPr eaLnBrk="1" fontAlgn="auto" hangingPunct="1">
              <a:lnSpc>
                <a:spcPct val="160000"/>
              </a:lnSpc>
              <a:spcAft>
                <a:spcPts val="0"/>
              </a:spcAft>
              <a:buNone/>
              <a:defRPr/>
            </a:pP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siyanotik kalp hastalığı</a:t>
            </a:r>
          </a:p>
          <a:p>
            <a:endParaRPr lang="tr-TR" dirty="0"/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890F0805-B0B0-025E-6FB6-4516F1C92E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9084" y="1600201"/>
            <a:ext cx="2024218" cy="2880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140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3B6559C-345A-5421-3BD0-07E4272B6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926201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7E90645-A705-7E5F-FA71-DC89D8814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120" y="1417638"/>
            <a:ext cx="10972800" cy="516572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Hemoglobin &gt;18.5 g/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dL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,%73, MCV normal veya düşük.</a:t>
            </a:r>
          </a:p>
          <a:p>
            <a:pPr algn="l"/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Beyaz küre sayısı (WBC) &gt;10,500/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microL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,%49</a:t>
            </a:r>
          </a:p>
          <a:p>
            <a:pPr algn="l"/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Platelet  &gt;450,000/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microL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,%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53; platelet  &gt;1 milyon/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microL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%4</a:t>
            </a:r>
          </a:p>
          <a:p>
            <a:pPr algn="l"/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Periferik yaymada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Lökoeritroblastik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tablo %6</a:t>
            </a:r>
          </a:p>
          <a:p>
            <a:pPr algn="l"/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LDH yüksekliği %50, ürik asit artışı, B12 düzeyinde yükseklik.</a:t>
            </a:r>
          </a:p>
          <a:p>
            <a:pPr algn="l"/>
            <a:r>
              <a:rPr lang="tr-TR" sz="2000" b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JAK2 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mutasyon pozitifliği %98 (JAK geninin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14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bögesinde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V617F mutasyonu), 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 2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exon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12 pozitifliği %10, a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normal karyot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ip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% 12</a:t>
            </a:r>
          </a:p>
          <a:p>
            <a:pPr algn="l"/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erum eritropoetin düzeyinde azalma %81</a:t>
            </a:r>
          </a:p>
          <a:p>
            <a:pPr algn="l"/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düşük veya normal</a:t>
            </a:r>
          </a:p>
          <a:p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Kemik iliği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asp+biyopsi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Hiperselüler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alt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eritorid</a:t>
            </a:r>
            <a:r>
              <a:rPr lang="tr-TR" alt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dizide daha belirgin olmak üzere tüm hücre dizilerinde artış gözlenir.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Endojen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eritroid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koloni formasyonu %73</a:t>
            </a:r>
          </a:p>
          <a:p>
            <a:pPr algn="l"/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Abdominal USG, PAAC grafisi</a:t>
            </a:r>
          </a:p>
          <a:p>
            <a:pPr algn="l"/>
            <a:r>
              <a:rPr lang="tr-TR" sz="2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Oksijen </a:t>
            </a:r>
            <a:r>
              <a:rPr lang="tr-TR" sz="20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saturasyonu</a:t>
            </a:r>
            <a:endParaRPr lang="tr-TR" sz="2000" b="0" i="0" dirty="0">
              <a:solidFill>
                <a:srgbClr val="00206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353577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>
            <a:extLst>
              <a:ext uri="{FF2B5EF4-FFF2-40B4-BE49-F238E27FC236}">
                <a16:creationId xmlns:a16="http://schemas.microsoft.com/office/drawing/2014/main" id="{FCF6FB5B-9054-8897-64DC-62277ECF7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395" y="123031"/>
            <a:ext cx="9510961" cy="846535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 2008 DSÖ</a:t>
            </a:r>
          </a:p>
        </p:txBody>
      </p:sp>
      <p:sp>
        <p:nvSpPr>
          <p:cNvPr id="23555" name="Rectangle 2">
            <a:extLst>
              <a:ext uri="{FF2B5EF4-FFF2-40B4-BE49-F238E27FC236}">
                <a16:creationId xmlns:a16="http://schemas.microsoft.com/office/drawing/2014/main" id="{AB5B7C49-A3BD-6BEF-9CD8-9965EF77B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200000"/>
              </a:lnSpc>
              <a:buFontTx/>
              <a:buNone/>
            </a:pPr>
            <a:r>
              <a:rPr lang="tr-TR" altLang="tr-TR" sz="2400">
                <a:solidFill>
                  <a:srgbClr val="0000CC"/>
                </a:solidFill>
              </a:rPr>
              <a:t> </a:t>
            </a:r>
          </a:p>
        </p:txBody>
      </p:sp>
      <p:sp>
        <p:nvSpPr>
          <p:cNvPr id="23556" name="Rectangle 4">
            <a:extLst>
              <a:ext uri="{FF2B5EF4-FFF2-40B4-BE49-F238E27FC236}">
                <a16:creationId xmlns:a16="http://schemas.microsoft.com/office/drawing/2014/main" id="{07C01F6C-CB82-B566-7D43-42EC170E6C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9395" y="1259648"/>
            <a:ext cx="9510961" cy="52070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wrap="square" anchor="ctr">
            <a:spAutoFit/>
          </a:bodyPr>
          <a:lstStyle>
            <a:lvl1pPr indent="228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Majör Kriterler</a:t>
            </a:r>
          </a:p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Artmış eritrosit  kitlesi</a:t>
            </a:r>
          </a:p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&gt;18.5 g/ dl  (erkek) , 16.5 g /dl  (kadın) veya</a:t>
            </a:r>
          </a:p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&gt;17 g/ dl  (erkek), &gt;15 g/ dl  (kadın)  ise  bu olgularda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bazale göre &gt;2g/dl artmış  ve bu artış demir tedavisine bağlı değilse veya eritrosit kitle indeksi &gt;25%  artmış</a:t>
            </a:r>
          </a:p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JAK2 (V617F) mutasyonu pozitif</a:t>
            </a:r>
          </a:p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Minör Kriterler</a:t>
            </a:r>
          </a:p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Kemik İliğinde üç seride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miyeloproliferasyon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Subnormal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serum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seviyesi (serum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Epo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&lt;4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iu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/L) </a:t>
            </a:r>
          </a:p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Endojen </a:t>
            </a:r>
            <a:r>
              <a:rPr lang="tr-TR" altLang="tr-TR" sz="1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eritroid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koloni oluşumu</a:t>
            </a:r>
          </a:p>
          <a:p>
            <a:pPr fontAlgn="base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tr-TR" altLang="tr-TR" sz="1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Tanı: </a:t>
            </a:r>
            <a:r>
              <a:rPr lang="tr-TR" altLang="tr-TR" sz="1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majör + bir minör kriter veya  İlk majör kriter + 2 minör kriter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2" descr="C:\Users\Elif Akdoğan\Desktop\Ekran Alıntısı psv.PNG">
            <a:extLst>
              <a:ext uri="{FF2B5EF4-FFF2-40B4-BE49-F238E27FC236}">
                <a16:creationId xmlns:a16="http://schemas.microsoft.com/office/drawing/2014/main" id="{27D10A14-D35A-AAB7-55D5-06EC8F1A84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57543" y="625800"/>
            <a:ext cx="7753350" cy="4011612"/>
          </a:xfrm>
          <a:noFill/>
        </p:spPr>
      </p:pic>
      <p:sp>
        <p:nvSpPr>
          <p:cNvPr id="2" name="Dikdörtgen 1">
            <a:extLst>
              <a:ext uri="{FF2B5EF4-FFF2-40B4-BE49-F238E27FC236}">
                <a16:creationId xmlns:a16="http://schemas.microsoft.com/office/drawing/2014/main" id="{90776068-4A44-E8F2-5561-07A68E28DB14}"/>
              </a:ext>
            </a:extLst>
          </p:cNvPr>
          <p:cNvSpPr/>
          <p:nvPr/>
        </p:nvSpPr>
        <p:spPr>
          <a:xfrm>
            <a:off x="957418" y="4692495"/>
            <a:ext cx="9753600" cy="18792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b="0" i="0" dirty="0">
                <a:solidFill>
                  <a:srgbClr val="232323"/>
                </a:solidFill>
                <a:effectLst/>
                <a:latin typeface="Noto Sans" panose="020B0502040504020204" pitchFamily="34" charset="0"/>
              </a:rPr>
              <a:t> </a:t>
            </a:r>
            <a:r>
              <a:rPr lang="tr-TR" b="0" i="0" dirty="0">
                <a:solidFill>
                  <a:srgbClr val="232323"/>
                </a:solidFill>
                <a:effectLst/>
                <a:latin typeface="Noto Sans" panose="020B0502040504020204" pitchFamily="34" charset="0"/>
              </a:rPr>
              <a:t>	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emoglobin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erkekte 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&gt;18.5 g/dL (</a:t>
            </a:r>
            <a:r>
              <a:rPr lang="en-US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hemato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55.5%) 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veya kadında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&gt;16.5 g/dL  (</a:t>
            </a:r>
            <a:r>
              <a:rPr lang="en-US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hemato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</a:t>
            </a:r>
            <a:r>
              <a:rPr lang="en-US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rit</a:t>
            </a:r>
            <a:r>
              <a:rPr lang="en-US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49.5%)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olduğu durumda, JAK2 (+) ve </a:t>
            </a:r>
            <a:r>
              <a:rPr lang="tr-TR" sz="20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sEPO</a:t>
            </a:r>
            <a:r>
              <a:rPr lang="tr-TR" sz="20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düzeyi düşükse kemik iliği biyopsisi yapılmasına gerek yoktur.</a:t>
            </a:r>
            <a:endParaRPr lang="tr-TR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13789E6-20D5-DB53-FA58-FDD633C83DC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45D4B59-220E-F949-F1A8-137450266AFA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>
            <a:normAutofit fontScale="92500"/>
          </a:bodyPr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Miyeloproliferatif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neoplazilerin sınıflamasını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Hastalıklara özgü sitogenetik bozuklukları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Göreceli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gerçek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eritrositoz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arasındaki farkı tanımlar.</a:t>
            </a:r>
          </a:p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Polisitemia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vera’nın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insidansını, kliniğini, laboratuvar bulgularını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 kriterlerini sayar.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sınıflamasını tanımlar.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Tedavinin ana unsurlarını ve amacını bilir.</a:t>
            </a:r>
          </a:p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grubuna göre hastaların nasıl tedavi edileceğini bilir.</a:t>
            </a:r>
          </a:p>
        </p:txBody>
      </p:sp>
    </p:spTree>
    <p:extLst>
      <p:ext uri="{BB962C8B-B14F-4D97-AF65-F5344CB8AC3E}">
        <p14:creationId xmlns:p14="http://schemas.microsoft.com/office/powerpoint/2010/main" val="11362301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52ABE527-3191-18FD-0CAC-2C5F272A78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7027" y="506776"/>
            <a:ext cx="3791145" cy="2825895"/>
          </a:xfrm>
          <a:prstGeom prst="rect">
            <a:avLst/>
          </a:prstGeom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ACF081A6-F7D4-A6F5-3B77-6880E7E8C2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7027" y="3017058"/>
            <a:ext cx="4845299" cy="366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4685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D93134CB-6336-13E7-2A15-E81AA7D25348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sz="4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sınıflaması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B2E76062-33C3-F238-3171-A9FB4E1BB0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83365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Trombotik olaylar, </a:t>
            </a:r>
            <a:r>
              <a:rPr lang="tr-TR" sz="24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PV’da</a:t>
            </a:r>
            <a:r>
              <a:rPr lang="tr-TR" sz="24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önlenebilir ölümlerin başlıca nedenidir. Genel sağkalımı etkiler ve diğer PV ile ilişkili komplikasyonlara katkıda bulunur.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Bu nedenle tedavi planı yapılırken tromboz riskinin belirlenmesi ilk basamaktır.</a:t>
            </a:r>
          </a:p>
          <a:p>
            <a:pPr marL="0" indent="0">
              <a:buNone/>
            </a:pP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Düşük risk:   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60y</a:t>
            </a:r>
            <a:r>
              <a:rPr lang="tr-T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 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daha önce tromboz öyküsü olmaması </a:t>
            </a:r>
          </a:p>
          <a:p>
            <a:r>
              <a:rPr lang="tr-T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Yüksek risk: 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&gt; 60 y </a:t>
            </a:r>
            <a:r>
              <a:rPr lang="tr-TR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veya 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daha önce tromboz öyküsünün olması</a:t>
            </a:r>
          </a:p>
        </p:txBody>
      </p:sp>
    </p:spTree>
    <p:extLst>
      <p:ext uri="{BB962C8B-B14F-4D97-AF65-F5344CB8AC3E}">
        <p14:creationId xmlns:p14="http://schemas.microsoft.com/office/powerpoint/2010/main" val="33875521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324EAD9-3DC3-2967-29F1-2BB10B05C5E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 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A624E5B-9F99-B3AD-4443-19D6EBEA9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14212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Tedavinin amaçları:</a:t>
            </a:r>
          </a:p>
          <a:p>
            <a:pPr marL="0" indent="0">
              <a:buNone/>
            </a:pP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Artmış eritrosit kütlesinin kontrolü: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Flebotomi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ve/veya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sitoredüktif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tedavi. </a:t>
            </a:r>
          </a:p>
          <a:p>
            <a:r>
              <a:rPr lang="tr-T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Semptom kontrolünün sağlanması: 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Aspirin ve/veya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sitoredüktif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tedavi.</a:t>
            </a:r>
          </a:p>
          <a:p>
            <a:r>
              <a:rPr lang="tr-TR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PV-ilişkili komplikasyonların (tromboz, kanama) önlenmesi: 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Kardiyovasküler risk faktörlerinin azaltılması (sigarayı bırakması, kilo, kolesterol/ lipid, kan şekeri ve tansiyon kontrolü) ve seçilmiş hastalarda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sitoredüktif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tedavi.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8594245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E473DB9-4D3F-FC06-8BB5-DEBF01316CD9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563BEA1D-5D14-6ABB-026E-758906CD24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98316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Tüm hastalara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&lt; 45 % olana kadar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flebotomi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düşük doz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aspirin (81-100 mg, kontrendikasyon yoksa)</a:t>
            </a:r>
          </a:p>
          <a:p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Sitoredüktif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tedavi: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Hidroksiüre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(HU): (500 mg 2x1) 60 yaş üstü, yüksek riskli hastada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Pegile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IFN-a: (2 haftada 1), genç hasta ve hamilelerde</a:t>
            </a:r>
          </a:p>
          <a:p>
            <a:pPr marL="0" indent="0">
              <a:buNone/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- Diğer: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Busulfan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klorombusil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P³²,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pipobroman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lökomojenik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karsinojenik etkileri var)</a:t>
            </a:r>
          </a:p>
          <a:p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Ruxolitinib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(Jak2 inhibitörü): Semptomatik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tedaviye dirençli kaşıntı.</a:t>
            </a:r>
          </a:p>
        </p:txBody>
      </p:sp>
    </p:spTree>
    <p:extLst>
      <p:ext uri="{BB962C8B-B14F-4D97-AF65-F5344CB8AC3E}">
        <p14:creationId xmlns:p14="http://schemas.microsoft.com/office/powerpoint/2010/main" val="20036502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3D38FE6F-4A97-A699-8A73-AFC401371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6718" y="1095255"/>
            <a:ext cx="8058564" cy="4667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801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>
            <a:extLst>
              <a:ext uri="{FF2B5EF4-FFF2-40B4-BE49-F238E27FC236}">
                <a16:creationId xmlns:a16="http://schemas.microsoft.com/office/drawing/2014/main" id="{F48A6205-C239-28B1-7D3E-19B6490761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806" y="362606"/>
            <a:ext cx="11217612" cy="1237595"/>
          </a:xfrm>
          <a:prstGeom prst="rect">
            <a:avLst/>
          </a:prstGeom>
        </p:spPr>
      </p:pic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19409B6-5ECD-B451-27FB-776AE47998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708" y="1600201"/>
            <a:ext cx="5531692" cy="497686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Düşük riskli hasta: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Düşük doz aspirin: 100 mg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Periyodik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flebotomi</a:t>
            </a:r>
            <a:endParaRPr lang="tr-TR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Pegile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IFN-a;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flebotomi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sıklığını azaltmak ve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splenomegaliye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bağlı semptomların kontrolü için eklenebilir.</a:t>
            </a:r>
          </a:p>
          <a:p>
            <a:pPr marL="0" indent="0">
              <a:buNone/>
            </a:pPr>
            <a:endParaRPr lang="tr-TR" dirty="0"/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731916F-0829-67E9-A954-09048BF875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97686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Yüksek riskli hasta: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Flebotomi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 aspirin+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sitoredüktif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tedavi (HU/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Peg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IFN-a)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- Venöz tromboz var ise bu tedavilere antikoagülan tedavi de eklenir. </a:t>
            </a:r>
          </a:p>
          <a:p>
            <a:pPr marL="0" indent="0">
              <a:buNone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 Arteriyel tromboz varlığında aspirin dozu 2x1 ‘e yükseltilir.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1371842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AC701D41-B56C-DB45-9704-81423981C1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3174" y="1063503"/>
            <a:ext cx="6845652" cy="4730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570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98A2E15-3D3F-E298-AEED-391CD2EEF04F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Prognoz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2C67439B-63CC-DD5A-5AB1-DC345C5E4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508703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İleri yaş,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Hct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kontrolü, lökositoz ve tromboz en önemli prognostik faktörlerdir.</a:t>
            </a:r>
          </a:p>
          <a:p>
            <a:pPr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Tromboembolik olaylar morbidite ve mortalitenin en önemli nedenidir.</a:t>
            </a:r>
          </a:p>
          <a:p>
            <a:pPr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Ortalama yaşam süresi 13 yıldır.</a:t>
            </a:r>
          </a:p>
          <a:p>
            <a:pPr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Hastalar %12-21 oranında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myelofibrozise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(post PS-MF)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progrese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olur.</a:t>
            </a:r>
          </a:p>
          <a:p>
            <a:pPr>
              <a:lnSpc>
                <a:spcPct val="150000"/>
              </a:lnSpc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 yıllık hastalık sonrası akut </a:t>
            </a:r>
            <a:r>
              <a:rPr lang="tr-TR" sz="24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myeloid</a:t>
            </a: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lösemiye transforme olma riski % 3’dür.</a:t>
            </a:r>
          </a:p>
        </p:txBody>
      </p:sp>
    </p:spTree>
    <p:extLst>
      <p:ext uri="{BB962C8B-B14F-4D97-AF65-F5344CB8AC3E}">
        <p14:creationId xmlns:p14="http://schemas.microsoft.com/office/powerpoint/2010/main" val="497402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C50FBDE-7D44-B0D6-FF7C-BD45DDC45A6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610464A1-2727-E83A-621B-0DAC82FB0D5B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tx2">
              <a:lumMod val="10000"/>
              <a:lumOff val="9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Miyeloproliferatif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neoplaziler (MPN), bir veya daha fazla 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miyeloid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hücre serisinin proliferasyonu, periferik kan 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sitozu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kemik iliğinde 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hiperselülerlik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/fibrozis ve dalak büyümesi ile karakterize olan klonal </a:t>
            </a:r>
            <a:r>
              <a:rPr lang="tr-TR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hematopoietik</a:t>
            </a:r>
            <a:r>
              <a:rPr lang="tr-TR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kök hücre bozukluklarıdır.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40609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582B8FD-CBFA-2B1D-D642-A17EB75B8F20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50000"/>
              <a:lumOff val="50000"/>
            </a:schemeClr>
          </a:solidFill>
        </p:spPr>
        <p:txBody>
          <a:bodyPr>
            <a:normAutofit/>
          </a:bodyPr>
          <a:lstStyle/>
          <a:p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Dünya Sağlık Örgütü’nün MPN sınıflaması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EB84B58C-EE62-695B-BECC-BA6EDB24E2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tr-TR" sz="2800" b="0" i="0" u="none" strike="noStrike" dirty="0">
              <a:effectLst/>
              <a:latin typeface="Arial" panose="020B0604020202020204" pitchFamily="34" charset="0"/>
            </a:endParaRPr>
          </a:p>
          <a:p>
            <a:endParaRPr lang="tr-TR" dirty="0"/>
          </a:p>
        </p:txBody>
      </p:sp>
      <p:pic>
        <p:nvPicPr>
          <p:cNvPr id="7" name="Resim 6">
            <a:extLst>
              <a:ext uri="{FF2B5EF4-FFF2-40B4-BE49-F238E27FC236}">
                <a16:creationId xmlns:a16="http://schemas.microsoft.com/office/drawing/2014/main" id="{58FC7368-8090-6AF4-6D73-82F622B20FBD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94630" y="2102091"/>
            <a:ext cx="8163252" cy="3633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214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Ä°lgili resi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656" y="980728"/>
            <a:ext cx="6076950" cy="4562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Yuvarlatılmış Dikdörtgen"/>
          <p:cNvSpPr/>
          <p:nvPr/>
        </p:nvSpPr>
        <p:spPr>
          <a:xfrm>
            <a:off x="2185703" y="656692"/>
            <a:ext cx="7704856" cy="1080120"/>
          </a:xfrm>
          <a:prstGeom prst="round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</a:t>
            </a:r>
            <a:r>
              <a:rPr lang="tr-TR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Philadelphia</a:t>
            </a: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-negatif</a:t>
            </a:r>
            <a:r>
              <a:rPr lang="tr-TR" sz="2400" dirty="0">
                <a:solidFill>
                  <a:srgbClr val="F7964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Miyeloproliferatif</a:t>
            </a: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Neoplaziler</a:t>
            </a:r>
          </a:p>
        </p:txBody>
      </p:sp>
      <p:sp>
        <p:nvSpPr>
          <p:cNvPr id="4" name="3 Yuvarlatılmış Dikdörtgen"/>
          <p:cNvSpPr/>
          <p:nvPr/>
        </p:nvSpPr>
        <p:spPr>
          <a:xfrm>
            <a:off x="7032104" y="5373216"/>
            <a:ext cx="2520280" cy="2880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8693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İçerik Yer Tutucusu"/>
          <p:cNvSpPr>
            <a:spLocks noGrp="1"/>
          </p:cNvSpPr>
          <p:nvPr>
            <p:ph idx="1"/>
          </p:nvPr>
        </p:nvSpPr>
        <p:spPr>
          <a:xfrm>
            <a:off x="1919536" y="692696"/>
            <a:ext cx="8229600" cy="5544616"/>
          </a:xfrm>
        </p:spPr>
        <p:txBody>
          <a:bodyPr/>
          <a:lstStyle/>
          <a:p>
            <a:pPr>
              <a:buNone/>
            </a:pPr>
            <a:r>
              <a:rPr lang="tr-TR" dirty="0">
                <a:latin typeface="Arial" pitchFamily="34" charset="0"/>
                <a:cs typeface="Arial" pitchFamily="34" charset="0"/>
              </a:rPr>
              <a:t>	</a:t>
            </a:r>
            <a:endParaRPr lang="tr-TR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tr-TR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tr-TR" sz="1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Esansiyel</a:t>
            </a:r>
            <a:r>
              <a:rPr lang="tr-TR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trombositemi</a:t>
            </a:r>
            <a:r>
              <a:rPr lang="tr-TR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(ET)</a:t>
            </a:r>
          </a:p>
          <a:p>
            <a:endParaRPr lang="tr-TR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tr-TR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endParaRPr lang="tr-TR" sz="1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tr-TR" sz="1800" dirty="0">
                <a:latin typeface="Arial" pitchFamily="34" charset="0"/>
                <a:cs typeface="Arial" pitchFamily="34" charset="0"/>
              </a:rPr>
              <a:t>  </a:t>
            </a:r>
          </a:p>
          <a:p>
            <a:endParaRPr lang="tr-TR" sz="1800" dirty="0">
              <a:latin typeface="Arial" pitchFamily="34" charset="0"/>
              <a:cs typeface="Arial" pitchFamily="34" charset="0"/>
            </a:endParaRPr>
          </a:p>
          <a:p>
            <a:endParaRPr lang="tr-TR" sz="1800" dirty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tr-TR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tr-TR" sz="1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Polisitemia</a:t>
            </a:r>
            <a:r>
              <a:rPr lang="tr-TR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vera</a:t>
            </a:r>
            <a:endParaRPr lang="tr-TR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tr-TR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tr-TR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tr-TR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tr-TR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tr-TR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Primer</a:t>
            </a:r>
            <a:r>
              <a:rPr lang="tr-TR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1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myelofibrosis</a:t>
            </a:r>
            <a:endParaRPr lang="tr-TR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tr-TR" sz="2800" dirty="0" err="1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R\Desktop\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944" y="3501009"/>
            <a:ext cx="1581150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R\Desktop\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2" y="1124745"/>
            <a:ext cx="1466850" cy="1381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R\Desktop\6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852" y="5013177"/>
            <a:ext cx="1562100" cy="157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R\Desktop\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248" y="3375931"/>
            <a:ext cx="1638300" cy="158115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</p:pic>
      <p:pic>
        <p:nvPicPr>
          <p:cNvPr id="3078" name="Picture 6" descr="C:\Users\R\Desktop\7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4722" y="568896"/>
            <a:ext cx="3153490" cy="250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R\Desktop\1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425" y="5048666"/>
            <a:ext cx="1771650" cy="1647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R\Desktop\11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8208" y="5549588"/>
            <a:ext cx="533400" cy="4953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Dikdörtgen 1">
            <a:extLst>
              <a:ext uri="{FF2B5EF4-FFF2-40B4-BE49-F238E27FC236}">
                <a16:creationId xmlns:a16="http://schemas.microsoft.com/office/drawing/2014/main" id="{C905D402-EF0A-9BE2-B477-6507ED621224}"/>
              </a:ext>
            </a:extLst>
          </p:cNvPr>
          <p:cNvSpPr/>
          <p:nvPr/>
        </p:nvSpPr>
        <p:spPr>
          <a:xfrm>
            <a:off x="609600" y="235496"/>
            <a:ext cx="4430485" cy="914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Sitogenetik: JAK-2, CALR, MPL mutasyonları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 descr="essential thrombocytosis ile ilgili gÃ¶rsel sonucu"/>
          <p:cNvSpPr>
            <a:spLocks noChangeAspect="1" noChangeArrowheads="1"/>
          </p:cNvSpPr>
          <p:nvPr/>
        </p:nvSpPr>
        <p:spPr bwMode="auto">
          <a:xfrm>
            <a:off x="1587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AutoShape 6" descr="essential thrombocytosis ile ilgili gÃ¶rsel sonucu"/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AutoShape 8" descr="essential thrombocytosis ile ilgili gÃ¶rsel sonucu"/>
          <p:cNvSpPr>
            <a:spLocks noChangeAspect="1" noChangeArrowheads="1"/>
          </p:cNvSpPr>
          <p:nvPr/>
        </p:nvSpPr>
        <p:spPr bwMode="auto">
          <a:xfrm>
            <a:off x="1831975" y="793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r-TR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9900" y="1052736"/>
            <a:ext cx="8834336" cy="4465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5764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Resim 2">
            <a:extLst>
              <a:ext uri="{FF2B5EF4-FFF2-40B4-BE49-F238E27FC236}">
                <a16:creationId xmlns:a16="http://schemas.microsoft.com/office/drawing/2014/main" id="{E81A3A8F-D868-AB81-D850-913F4633F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4114" y="549393"/>
            <a:ext cx="8403772" cy="5737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0293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822C0957-E880-316C-5D91-BDB3FB028C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Polisitemia</a:t>
            </a:r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vera</a:t>
            </a:r>
            <a:endParaRPr lang="tr-TR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61E44FC8-0C4D-C80D-C2A1-7C314A6328C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47444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1219</Words>
  <Application>Microsoft Office PowerPoint</Application>
  <PresentationFormat>Geniş ekran</PresentationFormat>
  <Paragraphs>167</Paragraphs>
  <Slides>27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3</vt:i4>
      </vt:variant>
      <vt:variant>
        <vt:lpstr>Slayt Başlıkları</vt:lpstr>
      </vt:variant>
      <vt:variant>
        <vt:i4>27</vt:i4>
      </vt:variant>
    </vt:vector>
  </HeadingPairs>
  <TitlesOfParts>
    <vt:vector size="35" baseType="lpstr">
      <vt:lpstr>Aptos</vt:lpstr>
      <vt:lpstr>Aptos Display</vt:lpstr>
      <vt:lpstr>Arial</vt:lpstr>
      <vt:lpstr>Calibri</vt:lpstr>
      <vt:lpstr>Noto Sans</vt:lpstr>
      <vt:lpstr>Office Teması</vt:lpstr>
      <vt:lpstr>Ofis Teması</vt:lpstr>
      <vt:lpstr>1_Ofis Teması</vt:lpstr>
      <vt:lpstr>   Miyeloproliferatif Neoplaziler </vt:lpstr>
      <vt:lpstr>Öğrenim hedefleri</vt:lpstr>
      <vt:lpstr>Tanım</vt:lpstr>
      <vt:lpstr>Dünya Sağlık Örgütü’nün MPN sınıflaması</vt:lpstr>
      <vt:lpstr>PowerPoint Sunusu</vt:lpstr>
      <vt:lpstr>PowerPoint Sunusu</vt:lpstr>
      <vt:lpstr>PowerPoint Sunusu</vt:lpstr>
      <vt:lpstr>PowerPoint Sunusu</vt:lpstr>
      <vt:lpstr>Polisitemia vera</vt:lpstr>
      <vt:lpstr>PowerPoint Sunusu</vt:lpstr>
      <vt:lpstr>PowerPoint Sunusu</vt:lpstr>
      <vt:lpstr>Tanım</vt:lpstr>
      <vt:lpstr>PowerPoint Sunusu</vt:lpstr>
      <vt:lpstr> Patogenez</vt:lpstr>
      <vt:lpstr>Klinik</vt:lpstr>
      <vt:lpstr>Muayene bulguları</vt:lpstr>
      <vt:lpstr>Laboratuvar</vt:lpstr>
      <vt:lpstr>Tanı 2008 DSÖ</vt:lpstr>
      <vt:lpstr>PowerPoint Sunusu</vt:lpstr>
      <vt:lpstr>PowerPoint Sunusu</vt:lpstr>
      <vt:lpstr>Risk sınıflaması</vt:lpstr>
      <vt:lpstr>Tedavi </vt:lpstr>
      <vt:lpstr>Tedavi</vt:lpstr>
      <vt:lpstr>PowerPoint Sunusu</vt:lpstr>
      <vt:lpstr>PowerPoint Sunusu</vt:lpstr>
      <vt:lpstr>PowerPoint Sunusu</vt:lpstr>
      <vt:lpstr>Prognoz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Remzi Adnan Akdoğan</dc:creator>
  <cp:lastModifiedBy>Remzi Adnan Akdoğan</cp:lastModifiedBy>
  <cp:revision>13</cp:revision>
  <dcterms:created xsi:type="dcterms:W3CDTF">2024-10-18T12:15:26Z</dcterms:created>
  <dcterms:modified xsi:type="dcterms:W3CDTF">2025-04-30T11:39:59Z</dcterms:modified>
</cp:coreProperties>
</file>