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264" r:id="rId4"/>
    <p:sldId id="257" r:id="rId5"/>
    <p:sldId id="258" r:id="rId6"/>
    <p:sldId id="260" r:id="rId7"/>
    <p:sldId id="266" r:id="rId8"/>
    <p:sldId id="261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4" r:id="rId25"/>
    <p:sldId id="285" r:id="rId26"/>
    <p:sldId id="286" r:id="rId27"/>
    <p:sldId id="302" r:id="rId28"/>
    <p:sldId id="304" r:id="rId29"/>
    <p:sldId id="287" r:id="rId30"/>
    <p:sldId id="289" r:id="rId31"/>
    <p:sldId id="290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7233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2522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329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9075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8165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22441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684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44243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34291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6312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6100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B7609-EB0F-4897-AA6D-4D146EE38CBE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2C14A-560D-4F50-9F24-0F706964F602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136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868362"/>
            <a:ext cx="9144000" cy="23876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tr-TR" sz="4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Kan Yayması Değerlendirme</a:t>
            </a:r>
            <a:br>
              <a:rPr lang="tr-TR" sz="4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sz="4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</p:txBody>
      </p:sp>
    </p:spTree>
    <p:extLst>
      <p:ext uri="{BB962C8B-B14F-4D97-AF65-F5344CB8AC3E}">
        <p14:creationId xmlns:p14="http://schemas.microsoft.com/office/powerpoint/2010/main" val="3785352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FBB6613-4D71-DEDD-E920-3B0899355B1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9BCDA96-4698-8F19-F93D-F1CEC4357F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622800" cy="4351338"/>
          </a:xfrm>
        </p:spPr>
        <p:txBody>
          <a:bodyPr>
            <a:normAutofit/>
          </a:bodyPr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Makrositoz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862BEACB-A0AE-E203-C098-DC4E4A607D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durumlar:</a:t>
            </a:r>
          </a:p>
          <a:p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Karaciğer hastalıkları</a:t>
            </a:r>
          </a:p>
          <a:p>
            <a:pPr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Alkolizm</a:t>
            </a:r>
          </a:p>
          <a:p>
            <a:pPr eaLnBrk="1" hangingPunct="1"/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sayısının arttığı durumlar (hemolitik anemi, kan kaybı)</a:t>
            </a:r>
          </a:p>
          <a:p>
            <a:pPr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Hipotiroidizm</a:t>
            </a:r>
          </a:p>
          <a:p>
            <a:pPr eaLnBrk="1" hangingPunct="1"/>
            <a:r>
              <a:rPr lang="tr-TR" alt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Myelodisplastik</a:t>
            </a:r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sendrom</a:t>
            </a:r>
          </a:p>
          <a:p>
            <a:pPr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İlaçlar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7C08D2AB-9F8D-0F32-AA0A-62B042F4A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496" y="2638108"/>
            <a:ext cx="3980106" cy="272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748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A827447-A2CD-A546-4802-9CC35886A2BE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C004352-5590-9506-4FE2-084E09E329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768475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Makroovalositoz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C1BB709C-4FE7-9090-E1F9-B9B8705E4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Folik asit eksikliğine veya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Vitamin B12 eksikliğine bağlı olarak gelişen</a:t>
            </a:r>
          </a:p>
        </p:txBody>
      </p:sp>
      <p:pic>
        <p:nvPicPr>
          <p:cNvPr id="4098" name="Picture 2" descr="peripheral blood smears Flashcards | Quizlet">
            <a:extLst>
              <a:ext uri="{FF2B5EF4-FFF2-40B4-BE49-F238E27FC236}">
                <a16:creationId xmlns:a16="http://schemas.microsoft.com/office/drawing/2014/main" id="{9C001EBD-3071-EF4C-65ED-2765BF734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200" y="2544358"/>
            <a:ext cx="4282326" cy="302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156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1" y="1825625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Anizositoz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tr-TR" dirty="0"/>
              <a:t> 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</a:t>
            </a:r>
          </a:p>
          <a:p>
            <a:pPr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</a:t>
            </a:r>
          </a:p>
        </p:txBody>
      </p:sp>
      <p:pic>
        <p:nvPicPr>
          <p:cNvPr id="1026" name="Picture 2" descr="Differential Diagnosis of Anisocytosis - Medical Zone">
            <a:extLst>
              <a:ext uri="{FF2B5EF4-FFF2-40B4-BE49-F238E27FC236}">
                <a16:creationId xmlns:a16="http://schemas.microsoft.com/office/drawing/2014/main" id="{5B365583-7E33-F977-BB99-AB559C35C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287" y="2865664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060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1" y="1825625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Polikliositoz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Hemoglobinopatiler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Myelofibrozis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anemiler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Hemolitik anemiler</a:t>
            </a:r>
          </a:p>
          <a:p>
            <a:pPr marL="0" indent="0">
              <a:lnSpc>
                <a:spcPct val="150000"/>
              </a:lnSpc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Poikilocytosis | Middle-aged patient re-admitted for worseni… | Flickr">
            <a:extLst>
              <a:ext uri="{FF2B5EF4-FFF2-40B4-BE49-F238E27FC236}">
                <a16:creationId xmlns:a16="http://schemas.microsoft.com/office/drawing/2014/main" id="{F4F246DF-4921-6E52-490A-724690E89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68" y="2440122"/>
            <a:ext cx="3309986" cy="330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3898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1" y="1825625"/>
            <a:ext cx="5181600" cy="4351338"/>
          </a:xfrm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Hedef hücresi (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Talasemi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Splenektomi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Hemoglobinopatiler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Karaciğer hastalıkları</a:t>
            </a:r>
          </a:p>
          <a:p>
            <a:pPr marL="0" indent="0">
              <a:lnSpc>
                <a:spcPct val="150000"/>
              </a:lnSpc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Target Cells • The Blood Project">
            <a:extLst>
              <a:ext uri="{FF2B5EF4-FFF2-40B4-BE49-F238E27FC236}">
                <a16:creationId xmlns:a16="http://schemas.microsoft.com/office/drawing/2014/main" id="{A61FE748-4F50-A24C-F839-64A4CDA2BE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0125" y="2890157"/>
            <a:ext cx="3343595" cy="254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073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1" y="1825625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Sferosit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Herediter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sferositoz</a:t>
            </a: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Otoimmün hemolitik anemi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Paroksismal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noktürnal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hemoglobinüri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(PNH) </a:t>
            </a:r>
          </a:p>
          <a:p>
            <a:pPr marL="514350" indent="-5143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Ciddi yanıklar</a:t>
            </a:r>
          </a:p>
          <a:p>
            <a:pPr marL="0" indent="0">
              <a:lnSpc>
                <a:spcPct val="150000"/>
              </a:lnSpc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aematology Watch">
            <a:extLst>
              <a:ext uri="{FF2B5EF4-FFF2-40B4-BE49-F238E27FC236}">
                <a16:creationId xmlns:a16="http://schemas.microsoft.com/office/drawing/2014/main" id="{D47DB54D-52C4-DCDB-258E-DEBB89451C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172" y="2400147"/>
            <a:ext cx="4071258" cy="320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064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1" y="1825625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Eliptosit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Herediter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eliptositoz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Talasemi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</a:t>
            </a:r>
          </a:p>
          <a:p>
            <a:pPr eaLnBrk="1" hangingPunct="1">
              <a:lnSpc>
                <a:spcPct val="150000"/>
              </a:lnSpc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5" descr="img19">
            <a:extLst>
              <a:ext uri="{FF2B5EF4-FFF2-40B4-BE49-F238E27FC236}">
                <a16:creationId xmlns:a16="http://schemas.microsoft.com/office/drawing/2014/main" id="{FE6BA2AE-E538-D259-3A03-B05B5112F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236" y="2320925"/>
            <a:ext cx="4392613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33833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1" y="1825625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Dakrosit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gözyaşı hücresi (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teardrop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Myelofibrozis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iliği infiltrasyonu</a:t>
            </a:r>
          </a:p>
          <a:p>
            <a:pPr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Talasemi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Megaloblastik anemi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tr-TR" altLang="tr-TR" sz="2800" dirty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 descr="img23">
            <a:extLst>
              <a:ext uri="{FF2B5EF4-FFF2-40B4-BE49-F238E27FC236}">
                <a16:creationId xmlns:a16="http://schemas.microsoft.com/office/drawing/2014/main" id="{1C34E00C-F617-CDCB-0A89-C6AAF5E9D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640" y="2704363"/>
            <a:ext cx="3882254" cy="3645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381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1" y="1825625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Ekinosit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burr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>
              <a:lnSpc>
                <a:spcPct val="150000"/>
              </a:lnSpc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Üremi</a:t>
            </a:r>
          </a:p>
          <a:p>
            <a:pPr>
              <a:lnSpc>
                <a:spcPct val="150000"/>
              </a:lnSpc>
              <a:defRPr/>
            </a:pP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Mikroanjiyopatik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hemolitik anemi</a:t>
            </a:r>
          </a:p>
          <a:p>
            <a:pPr>
              <a:lnSpc>
                <a:spcPct val="150000"/>
              </a:lnSpc>
              <a:defRPr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Artefakt</a:t>
            </a:r>
          </a:p>
          <a:p>
            <a:pPr eaLnBrk="1" hangingPunct="1">
              <a:lnSpc>
                <a:spcPct val="150000"/>
              </a:lnSpc>
            </a:pPr>
            <a:endParaRPr lang="tr-TR" altLang="tr-TR" sz="2800" dirty="0">
              <a:latin typeface="Comic Sans MS" panose="030F0702030302020204" pitchFamily="66" charset="0"/>
            </a:endParaRPr>
          </a:p>
          <a:p>
            <a:pPr eaLnBrk="1" hangingPunct="1">
              <a:lnSpc>
                <a:spcPct val="150000"/>
              </a:lnSpc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Echinocytes (Burr Cells) • The Blood Project">
            <a:extLst>
              <a:ext uri="{FF2B5EF4-FFF2-40B4-BE49-F238E27FC236}">
                <a16:creationId xmlns:a16="http://schemas.microsoft.com/office/drawing/2014/main" id="{272B07DF-C77A-4291-6455-15F725B5B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113" y="2975770"/>
            <a:ext cx="3242252" cy="2472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5450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1" y="1825625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Akantosit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Karaciğer hastalıkları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betalipoproteinemi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Kore-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akantositoz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Acanthocytes. Peripheral blood smear showing acanthocytosis in a... |  Download Scientific Diagram">
            <a:extLst>
              <a:ext uri="{FF2B5EF4-FFF2-40B4-BE49-F238E27FC236}">
                <a16:creationId xmlns:a16="http://schemas.microsoft.com/office/drawing/2014/main" id="{F3307352-FB1D-A68F-2F47-88E10BAFF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238" y="292973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775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5209A08-4BD0-D3B2-0627-AD52F04D8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920" y="-65723"/>
            <a:ext cx="10515600" cy="574357"/>
          </a:xfrm>
        </p:spPr>
        <p:txBody>
          <a:bodyPr>
            <a:normAutofit/>
          </a:bodyPr>
          <a:lstStyle/>
          <a:p>
            <a:r>
              <a:rPr lang="tr-TR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7FC6E31-3B67-8536-1524-A1718FF990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920" y="421957"/>
            <a:ext cx="10175240" cy="63547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kan yaymasının hangi durumlarda istenmesi gerektiğini bilir.</a:t>
            </a:r>
          </a:p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Nasıl hazırlandığını bilir.</a:t>
            </a:r>
          </a:p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şartlarda periferik kan yaymasında izlenen hücrelerin neler olduğunu bilir.</a:t>
            </a:r>
          </a:p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Eritrositlerin normalde nasıl  göründüğünü bilir.</a:t>
            </a:r>
          </a:p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Sık görülen hastalıklarda eritrositlerde izlenebilecek normal dışı bulguları bilir.</a:t>
            </a:r>
          </a:p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Çekirdekli eritrosit ve </a:t>
            </a:r>
            <a:r>
              <a:rPr lang="tr-TR" sz="8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hakkında bilgi verir.</a:t>
            </a:r>
          </a:p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Beyaz kan hücrelerinin neler olduğunu bilir.</a:t>
            </a:r>
          </a:p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Beyaz kan hücrelerinde izlenebilecek normal dışı bulguları bilir. </a:t>
            </a:r>
          </a:p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İzlendiğinde her zaman bir hastalıkla ilişkili olabilecek hücrelerin neler olduğunu bilir.</a:t>
            </a:r>
          </a:p>
          <a:p>
            <a:pPr>
              <a:lnSpc>
                <a:spcPct val="170000"/>
              </a:lnSpc>
            </a:pP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trombosit görünümünü bilir.</a:t>
            </a:r>
          </a:p>
          <a:p>
            <a:pPr>
              <a:lnSpc>
                <a:spcPct val="170000"/>
              </a:lnSpc>
            </a:pPr>
            <a:r>
              <a:rPr lang="tr-TR" sz="8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Psödotrombositopeniyi</a:t>
            </a:r>
            <a:r>
              <a:rPr lang="tr-TR" sz="8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tanımlar ve nasıl göründüğünü bilir.</a:t>
            </a:r>
          </a:p>
          <a:p>
            <a:pPr marL="0" indent="0">
              <a:buNone/>
            </a:pPr>
            <a:endParaRPr lang="tr-TR" dirty="0"/>
          </a:p>
          <a:p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74802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1825625"/>
            <a:ext cx="5303521" cy="4351338"/>
          </a:xfrm>
        </p:spPr>
        <p:txBody>
          <a:bodyPr>
            <a:normAutofit/>
          </a:bodyPr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Şistosit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fragmante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eritrosit)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TTP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HÜS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DİK</a:t>
            </a:r>
          </a:p>
          <a:p>
            <a:pPr>
              <a:lnSpc>
                <a:spcPct val="150000"/>
              </a:lnSpc>
            </a:pPr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apak kalp kapağı</a:t>
            </a:r>
          </a:p>
        </p:txBody>
      </p:sp>
      <p:pic>
        <p:nvPicPr>
          <p:cNvPr id="9218" name="Picture 2" descr="Schistocytes - 1.">
            <a:extLst>
              <a:ext uri="{FF2B5EF4-FFF2-40B4-BE49-F238E27FC236}">
                <a16:creationId xmlns:a16="http://schemas.microsoft.com/office/drawing/2014/main" id="{90C56865-B8F4-C81F-9CEB-0A5922D46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277" y="2509519"/>
            <a:ext cx="4889924" cy="366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3049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1" y="1825625"/>
            <a:ext cx="5181600" cy="4351338"/>
          </a:xfrm>
        </p:spPr>
        <p:txBody>
          <a:bodyPr>
            <a:normAutofit/>
          </a:bodyPr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Stomatosit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Herediter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stomatositoz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Artefakt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Alkolizm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Karaciğer hastalıkları</a:t>
            </a:r>
          </a:p>
        </p:txBody>
      </p:sp>
      <p:pic>
        <p:nvPicPr>
          <p:cNvPr id="5" name="Picture 2" descr="http://cpl.yonsei.ac.kr/hema/atlas/WCH01100502P2.jpg">
            <a:extLst>
              <a:ext uri="{FF2B5EF4-FFF2-40B4-BE49-F238E27FC236}">
                <a16:creationId xmlns:a16="http://schemas.microsoft.com/office/drawing/2014/main" id="{B493D505-2D86-59FB-AFD4-779FEC69AC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470" y="2516188"/>
            <a:ext cx="4254506" cy="319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090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2" y="1825625"/>
            <a:ext cx="5181600" cy="4351338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Orak hücre 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marL="0" indent="0" eaLnBrk="1" hangingPunct="1"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Orak hücreli anemi</a:t>
            </a:r>
          </a:p>
        </p:txBody>
      </p:sp>
      <p:pic>
        <p:nvPicPr>
          <p:cNvPr id="1026" name="Picture 2" descr="Hematoloji Atlası">
            <a:extLst>
              <a:ext uri="{FF2B5EF4-FFF2-40B4-BE49-F238E27FC236}">
                <a16:creationId xmlns:a16="http://schemas.microsoft.com/office/drawing/2014/main" id="{B0F6D8E5-DD82-53F6-BAC0-0A1756C0B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695" y="2496820"/>
            <a:ext cx="4406054" cy="330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41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2752" y="1825625"/>
            <a:ext cx="5144650" cy="4351338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Rulo formasyonu 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marL="0" indent="0"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Multiple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myelom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Waldenstrom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makroglobulinemisi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Rouleaux | Test Findings - MedSchool">
            <a:extLst>
              <a:ext uri="{FF2B5EF4-FFF2-40B4-BE49-F238E27FC236}">
                <a16:creationId xmlns:a16="http://schemas.microsoft.com/office/drawing/2014/main" id="{D63198F6-B311-BC50-6795-716ED4A09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520" y="2393826"/>
            <a:ext cx="3460874" cy="346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091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2752" y="1825624"/>
            <a:ext cx="5144650" cy="4351338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 aglütinasyonu  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marL="0" indent="0" eaLnBrk="1" hangingPunct="1"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Soğuk aglütinin hastalığı</a:t>
            </a:r>
          </a:p>
        </p:txBody>
      </p:sp>
      <p:pic>
        <p:nvPicPr>
          <p:cNvPr id="4098" name="Picture 2" descr="Image">
            <a:extLst>
              <a:ext uri="{FF2B5EF4-FFF2-40B4-BE49-F238E27FC236}">
                <a16:creationId xmlns:a16="http://schemas.microsoft.com/office/drawing/2014/main" id="{0F38C94F-AC2F-C1FA-640B-3D6F5543A9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344" y="2491224"/>
            <a:ext cx="4349466" cy="283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1932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2752" y="1825624"/>
            <a:ext cx="5144650" cy="4351338"/>
          </a:xfrm>
        </p:spPr>
        <p:txBody>
          <a:bodyPr>
            <a:normAutofit/>
          </a:bodyPr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Polikromazi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</a:t>
            </a:r>
          </a:p>
          <a:p>
            <a:pPr marL="0" indent="0" eaLnBrk="1" hangingPunct="1"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sayısının arttığı durumlar</a:t>
            </a:r>
          </a:p>
        </p:txBody>
      </p:sp>
      <p:pic>
        <p:nvPicPr>
          <p:cNvPr id="5122" name="Picture 2" descr="Image">
            <a:extLst>
              <a:ext uri="{FF2B5EF4-FFF2-40B4-BE49-F238E27FC236}">
                <a16:creationId xmlns:a16="http://schemas.microsoft.com/office/drawing/2014/main" id="{84546014-CBA6-AD95-BD2B-3B32CC21F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239" y="2629693"/>
            <a:ext cx="425767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2901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2752" y="1825624"/>
            <a:ext cx="5144650" cy="4351338"/>
          </a:xfrm>
        </p:spPr>
        <p:txBody>
          <a:bodyPr>
            <a:normAutofit fontScale="70000" lnSpcReduction="20000"/>
          </a:bodyPr>
          <a:lstStyle/>
          <a:p>
            <a:r>
              <a:rPr lang="tr-TR" sz="4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 içi inklüzyonlar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58547"/>
            <a:ext cx="5181600" cy="46148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pPr marL="514350" indent="-514350" eaLnBrk="1" hangingPunct="1">
              <a:buAutoNum type="alphaUcPeriod"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Bazofilik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noktalanma:</a:t>
            </a: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Kurşun zehirlenmesi</a:t>
            </a: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Megaloblastik anemi</a:t>
            </a: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Myelodisplastik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sendrom (MDS)</a:t>
            </a: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Talasemi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B.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Howel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-Jolly cisimciği </a:t>
            </a: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-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Splenektomi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sonrası</a:t>
            </a: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- Megaloblastik anemi</a:t>
            </a: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- MDS      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Cabot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halkası</a:t>
            </a: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- Megaloblastik anemi</a:t>
            </a:r>
          </a:p>
          <a:p>
            <a:pPr marL="0" indent="0" eaLnBrk="1" hangingPunct="1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-  MDS       </a:t>
            </a:r>
          </a:p>
          <a:p>
            <a:pPr marL="0" indent="0" eaLnBrk="1" hangingPunct="1"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50788FC-7A33-74B9-2A59-01CE5B25B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680" y="2580067"/>
            <a:ext cx="434340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5153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9F73AC-0E40-5EC8-AE85-4529B00088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2F3322-6F00-AD11-CC12-F85EAFC53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22752" y="1690688"/>
            <a:ext cx="5144650" cy="4486274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 içi inklüzyonlar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Heinz cisimciği  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F3F556EC-7548-3115-A90B-9525C83BB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36900" y="1690688"/>
            <a:ext cx="5181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Papenheimer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cisimciği</a:t>
            </a:r>
          </a:p>
          <a:p>
            <a:pPr marL="0" indent="0" eaLnBrk="1" hangingPunct="1">
              <a:buNone/>
            </a:pP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369D1646-DC8D-15ED-6472-E455B0981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073" y="3059113"/>
            <a:ext cx="4106277" cy="237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Image">
            <a:extLst>
              <a:ext uri="{FF2B5EF4-FFF2-40B4-BE49-F238E27FC236}">
                <a16:creationId xmlns:a16="http://schemas.microsoft.com/office/drawing/2014/main" id="{65485DF5-E002-7577-92F1-E52A308D24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757" y="2973386"/>
            <a:ext cx="3579093" cy="2460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4600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aşlık 4">
            <a:extLst>
              <a:ext uri="{FF2B5EF4-FFF2-40B4-BE49-F238E27FC236}">
                <a16:creationId xmlns:a16="http://schemas.microsoft.com/office/drawing/2014/main" id="{02D2F74F-D201-086E-565E-5D586D42E54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Çekirdekli eritrosit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4F1F8E59-8267-2313-BCEB-1D5C8F7DE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Normoblast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olarak da adlandırılır. Ağır hemolitik anemiler,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myelofibrozisde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izlenir.</a:t>
            </a:r>
          </a:p>
        </p:txBody>
      </p:sp>
      <p:pic>
        <p:nvPicPr>
          <p:cNvPr id="22530" name="Picture 2" descr="Image">
            <a:extLst>
              <a:ext uri="{FF2B5EF4-FFF2-40B4-BE49-F238E27FC236}">
                <a16:creationId xmlns:a16="http://schemas.microsoft.com/office/drawing/2014/main" id="{A617ACB1-02F3-676E-A38F-487FD7DBB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2880290"/>
            <a:ext cx="4241800" cy="291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Nucleated red blood cell | Medical Laboratories">
            <a:extLst>
              <a:ext uri="{FF2B5EF4-FFF2-40B4-BE49-F238E27FC236}">
                <a16:creationId xmlns:a16="http://schemas.microsoft.com/office/drawing/2014/main" id="{007FF1CE-9FD4-2AC1-79FC-B1EA01CBD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3" y="2931739"/>
            <a:ext cx="3748087" cy="280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96757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FD6AFC5-8AF7-0811-AEE2-EE0B04763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0195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9D8A3B1-9620-280E-3E15-74A4A605A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132" y="16906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Retikülositleri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değerlendirebilmek için ayrı bir yöntemle hazırlanması gerekir. Metilen mavisi kullanılır.</a:t>
            </a:r>
          </a:p>
          <a:p>
            <a:endParaRPr lang="tr-TR" dirty="0"/>
          </a:p>
          <a:p>
            <a:endParaRPr lang="tr-TR" dirty="0"/>
          </a:p>
        </p:txBody>
      </p:sp>
      <p:pic>
        <p:nvPicPr>
          <p:cNvPr id="7170" name="Picture 2" descr="Reticulocyte - Wikipedia">
            <a:extLst>
              <a:ext uri="{FF2B5EF4-FFF2-40B4-BE49-F238E27FC236}">
                <a16:creationId xmlns:a16="http://schemas.microsoft.com/office/drawing/2014/main" id="{3B658C33-2132-965A-48AA-987B85A19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653" y="2807697"/>
            <a:ext cx="4356170" cy="2910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03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id="{B23E7BE7-3344-8D26-942F-FD59FDDAD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6" t="710" r="16707" b="3665"/>
          <a:stretch>
            <a:fillRect/>
          </a:stretch>
        </p:blipFill>
        <p:spPr bwMode="auto">
          <a:xfrm>
            <a:off x="2077130" y="1028360"/>
            <a:ext cx="7148512" cy="529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09546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C4148FC-CCA6-2BAE-8EE7-DA965DE7CB4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Beyaz kan hücreleri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5D230C5-6C4D-EF36-FF42-4ACA069FC2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97000" y="1800225"/>
            <a:ext cx="5181600" cy="435133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tr-TR" dirty="0"/>
          </a:p>
          <a:p>
            <a:r>
              <a:rPr lang="tr-T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Nötrofil</a:t>
            </a:r>
          </a:p>
          <a:p>
            <a:r>
              <a:rPr lang="tr-T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Lenfosit</a:t>
            </a:r>
          </a:p>
          <a:p>
            <a:r>
              <a:rPr lang="tr-T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Monosit</a:t>
            </a:r>
          </a:p>
          <a:p>
            <a:r>
              <a:rPr lang="tr-T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Eozinofil</a:t>
            </a:r>
          </a:p>
          <a:p>
            <a:r>
              <a:rPr lang="tr-T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Bazofil</a:t>
            </a:r>
          </a:p>
        </p:txBody>
      </p:sp>
      <p:pic>
        <p:nvPicPr>
          <p:cNvPr id="8194" name="Picture 2" descr="BLOOD CELLS">
            <a:extLst>
              <a:ext uri="{FF2B5EF4-FFF2-40B4-BE49-F238E27FC236}">
                <a16:creationId xmlns:a16="http://schemas.microsoft.com/office/drawing/2014/main" id="{F07CCED1-BFCB-C9F9-F7FA-94D016663B6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420" y="2165177"/>
            <a:ext cx="5181600" cy="3402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0675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C4148FC-CCA6-2BAE-8EE7-DA965DE7CB4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Beyaz kan hücreleri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5D230C5-6C4D-EF36-FF42-4ACA069FC2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83860" y="1825624"/>
            <a:ext cx="5181600" cy="4351338"/>
          </a:xfrm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Nötrofil: 3-4 loblu, granüler sitoplazmalı</a:t>
            </a:r>
          </a:p>
          <a:p>
            <a:endParaRPr lang="tr-TR" sz="3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Image">
            <a:extLst>
              <a:ext uri="{FF2B5EF4-FFF2-40B4-BE49-F238E27FC236}">
                <a16:creationId xmlns:a16="http://schemas.microsoft.com/office/drawing/2014/main" id="{FD21142A-18CD-D69A-6831-173CDB52070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097" y="2955162"/>
            <a:ext cx="3667125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2 Morphological characteristics during neutrophil granulocytic... |  Download Scientific Diagram">
            <a:extLst>
              <a:ext uri="{FF2B5EF4-FFF2-40B4-BE49-F238E27FC236}">
                <a16:creationId xmlns:a16="http://schemas.microsoft.com/office/drawing/2014/main" id="{BF5F5B9F-6D79-EF76-8EFF-8C6ABE5F3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083" y="3429000"/>
            <a:ext cx="278130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5B0866AE-CDD3-AAC9-FC98-69EB6B2A27D8}"/>
              </a:ext>
            </a:extLst>
          </p:cNvPr>
          <p:cNvSpPr txBox="1"/>
          <p:nvPr/>
        </p:nvSpPr>
        <p:spPr>
          <a:xfrm>
            <a:off x="7178722" y="2770496"/>
            <a:ext cx="3330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/>
              <a:t>Nötrofil gelişim basamakları</a:t>
            </a:r>
          </a:p>
        </p:txBody>
      </p:sp>
    </p:spTree>
    <p:extLst>
      <p:ext uri="{BB962C8B-B14F-4D97-AF65-F5344CB8AC3E}">
        <p14:creationId xmlns:p14="http://schemas.microsoft.com/office/powerpoint/2010/main" val="5387889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3E717C1-4241-A93E-77BD-23AEABFDD05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Beyaz kan hücreleri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C28B9A9-C667-ABF6-44A3-1046B85E47E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Eozinofil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377FCDE-C18F-975D-DAEC-95259BDFF9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Bazofil</a:t>
            </a:r>
          </a:p>
          <a:p>
            <a:endParaRPr lang="tr-TR" dirty="0"/>
          </a:p>
        </p:txBody>
      </p:sp>
      <p:pic>
        <p:nvPicPr>
          <p:cNvPr id="5" name="Picture 2" descr="eosinophil">
            <a:extLst>
              <a:ext uri="{FF2B5EF4-FFF2-40B4-BE49-F238E27FC236}">
                <a16:creationId xmlns:a16="http://schemas.microsoft.com/office/drawing/2014/main" id="{B962EA42-0698-6ADA-04DA-C9A044994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386" y="2762132"/>
            <a:ext cx="2411413" cy="224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basophil">
            <a:extLst>
              <a:ext uri="{FF2B5EF4-FFF2-40B4-BE49-F238E27FC236}">
                <a16:creationId xmlns:a16="http://schemas.microsoft.com/office/drawing/2014/main" id="{5A6B04F0-27DC-2302-B012-156EE364DA3F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0687" y="2717681"/>
            <a:ext cx="2419680" cy="2293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71254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3E717C1-4241-A93E-77BD-23AEABFDD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48715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Beyaz kan hücreleri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C28B9A9-C667-ABF6-44A3-1046B85E47E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>
                <a:solidFill>
                  <a:srgbClr val="002060"/>
                </a:solidFill>
              </a:rPr>
              <a:t>Monosit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377FCDE-C18F-975D-DAEC-95259BDFF9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83700" y="1779587"/>
            <a:ext cx="5181600" cy="4351338"/>
          </a:xfrm>
        </p:spPr>
        <p:txBody>
          <a:bodyPr/>
          <a:lstStyle/>
          <a:p>
            <a:pPr marL="0" indent="0">
              <a:buNone/>
            </a:pPr>
            <a:endParaRPr lang="tr-TR" dirty="0">
              <a:solidFill>
                <a:srgbClr val="002060"/>
              </a:solidFill>
            </a:endParaRPr>
          </a:p>
          <a:p>
            <a:endParaRPr lang="tr-TR" dirty="0"/>
          </a:p>
        </p:txBody>
      </p:sp>
      <p:pic>
        <p:nvPicPr>
          <p:cNvPr id="11268" name="Picture 4" descr="Monosit">
            <a:extLst>
              <a:ext uri="{FF2B5EF4-FFF2-40B4-BE49-F238E27FC236}">
                <a16:creationId xmlns:a16="http://schemas.microsoft.com/office/drawing/2014/main" id="{4CFF25DF-A34E-0B46-7BF2-7957D39A9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1" y="1690688"/>
            <a:ext cx="7289800" cy="4963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8175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3E717C1-4241-A93E-77BD-23AEABFDD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6795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Beyaz kan hücreleri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C28B9A9-C667-ABF6-44A3-1046B85E47E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>
                <a:solidFill>
                  <a:srgbClr val="002060"/>
                </a:solidFill>
              </a:rPr>
              <a:t>Lenfosit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377FCDE-C18F-975D-DAEC-95259BDFF9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83700" y="1779587"/>
            <a:ext cx="5181600" cy="4351338"/>
          </a:xfrm>
        </p:spPr>
        <p:txBody>
          <a:bodyPr/>
          <a:lstStyle/>
          <a:p>
            <a:pPr marL="0" indent="0">
              <a:buNone/>
            </a:pPr>
            <a:endParaRPr lang="tr-TR" dirty="0">
              <a:solidFill>
                <a:srgbClr val="002060"/>
              </a:solidFill>
            </a:endParaRPr>
          </a:p>
          <a:p>
            <a:endParaRPr lang="tr-TR" dirty="0"/>
          </a:p>
        </p:txBody>
      </p:sp>
      <p:pic>
        <p:nvPicPr>
          <p:cNvPr id="13314" name="Picture 2" descr="lenfosit">
            <a:extLst>
              <a:ext uri="{FF2B5EF4-FFF2-40B4-BE49-F238E27FC236}">
                <a16:creationId xmlns:a16="http://schemas.microsoft.com/office/drawing/2014/main" id="{99523FEB-82F7-0D2D-88ED-AEAD60E24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221" y="1690688"/>
            <a:ext cx="754776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26959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9B6B44C-A924-0B85-8316-9B68F457B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45800" cy="1325563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tr-TR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Beyaz kan hücrelerinde normal dışı bulgular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8FFE505-72A8-A4A0-CBAC-3195D43B32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2300" y="1825624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Hipersegmentasyon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Megaloblastik anemi, MDS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6D87463F-7E4D-410C-0030-F32499F4004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Hipolobülasyon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MDS</a:t>
            </a:r>
          </a:p>
        </p:txBody>
      </p:sp>
      <p:pic>
        <p:nvPicPr>
          <p:cNvPr id="14338" name="Picture 2" descr="Hypersegmented neutrophil">
            <a:extLst>
              <a:ext uri="{FF2B5EF4-FFF2-40B4-BE49-F238E27FC236}">
                <a16:creationId xmlns:a16="http://schemas.microsoft.com/office/drawing/2014/main" id="{C41D165A-7DB2-1214-1E47-1C20CDA0D7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2870889"/>
            <a:ext cx="4038600" cy="316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Pelger-Huët Anomaly - Ask Hematologist | Understand Hematology">
            <a:extLst>
              <a:ext uri="{FF2B5EF4-FFF2-40B4-BE49-F238E27FC236}">
                <a16:creationId xmlns:a16="http://schemas.microsoft.com/office/drawing/2014/main" id="{74A3F1EF-D888-6E75-7C0F-322C41C7F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900" y="2870889"/>
            <a:ext cx="4394200" cy="307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5437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9B6B44C-A924-0B85-8316-9B68F457BED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tr-TR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Beyaz kan hücrelerinde normal dışı bulgular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8FFE505-72A8-A4A0-CBAC-3195D43B32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2300" y="1825624"/>
            <a:ext cx="8559800" cy="4351338"/>
          </a:xfrm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Toksik granülasyon,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Döhle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cisimciği,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vakualizasyon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Enfeksiyon durumlarında izlenir.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46727717-9C77-1E8B-A54D-D8808F1DA5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1" y="2918619"/>
            <a:ext cx="4800600" cy="352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4177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B6B9686-A46B-ABAE-FC96-40358E7F3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94674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Alarm bulgular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5E7F36C-4FDE-4A14-30D8-ACEC0FA46E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9541" y="1480660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Myeloblast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Akut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myeloblastik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lösemi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D638AD01-A86A-4599-7193-74BD19609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80660"/>
            <a:ext cx="51816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Lenfoblast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Akut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lenfoblastik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lösemi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0423FC3-E042-9CD9-76C4-8C8D4ADC7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6" t="1488" r="1006" b="5952"/>
          <a:stretch>
            <a:fillRect/>
          </a:stretch>
        </p:blipFill>
        <p:spPr bwMode="auto">
          <a:xfrm>
            <a:off x="1329654" y="2567307"/>
            <a:ext cx="3154678" cy="2034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65CC5121-E88E-DFE6-14E6-FC267DE5A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319" y="3089263"/>
            <a:ext cx="3980020" cy="257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 descr="Image">
            <a:extLst>
              <a:ext uri="{FF2B5EF4-FFF2-40B4-BE49-F238E27FC236}">
                <a16:creationId xmlns:a16="http://schemas.microsoft.com/office/drawing/2014/main" id="{39DF7D6D-8668-B05B-7074-A13052023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416" y="4823084"/>
            <a:ext cx="3013606" cy="1949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7337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478E126-72E4-24C4-B6A7-F30D8F1AD67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Alarm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FDBCBAF-CCCE-F14B-36FA-DDBDCE3A80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842000" cy="4351338"/>
          </a:xfrm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Dolaşıma geçen lenfoma hücreleri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Foliküler lenfoma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CF4527CB-7551-AA12-91AE-3505EF519A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r>
              <a:rPr lang="tr-TR" dirty="0"/>
              <a:t>  </a:t>
            </a:r>
          </a:p>
          <a:p>
            <a:pPr marL="0" indent="0">
              <a:buNone/>
            </a:pPr>
            <a:r>
              <a:rPr lang="tr-TR" dirty="0"/>
              <a:t>          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Saçlı hücreli lösemi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17410" name="Picture 2" descr="Image">
            <a:extLst>
              <a:ext uri="{FF2B5EF4-FFF2-40B4-BE49-F238E27FC236}">
                <a16:creationId xmlns:a16="http://schemas.microsoft.com/office/drawing/2014/main" id="{28FE1947-84BF-2851-2ABC-BB7C65ED6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450" y="3417094"/>
            <a:ext cx="28575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Image">
            <a:extLst>
              <a:ext uri="{FF2B5EF4-FFF2-40B4-BE49-F238E27FC236}">
                <a16:creationId xmlns:a16="http://schemas.microsoft.com/office/drawing/2014/main" id="{87F91210-C34F-BD4D-0CBF-6C9DBAF26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0550" y="3588233"/>
            <a:ext cx="3261972" cy="240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88439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478E126-72E4-24C4-B6A7-F30D8F1AD67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Alarm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FDBCBAF-CCCE-F14B-36FA-DDBDCE3A80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842000" cy="4351338"/>
          </a:xfrm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Lökoeritroblastik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tablo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Myelofibrozis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/>
              <a:t>          </a:t>
            </a:r>
          </a:p>
          <a:p>
            <a:pPr marL="0" indent="0">
              <a:buNone/>
            </a:pPr>
            <a:r>
              <a:rPr lang="tr-TR" dirty="0"/>
              <a:t>            </a:t>
            </a:r>
          </a:p>
          <a:p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CF4527CB-7551-AA12-91AE-3505EF519A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3962" y="1825625"/>
            <a:ext cx="5181600" cy="4351338"/>
          </a:xfrm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Plazma hücresi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Multiple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myelom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dirty="0"/>
              <a:t>  </a:t>
            </a:r>
          </a:p>
          <a:p>
            <a:pPr marL="0" indent="0">
              <a:buNone/>
            </a:pPr>
            <a:r>
              <a:rPr lang="tr-TR" dirty="0"/>
              <a:t>          </a:t>
            </a:r>
          </a:p>
        </p:txBody>
      </p:sp>
      <p:pic>
        <p:nvPicPr>
          <p:cNvPr id="18434" name="Picture 2" descr="Image">
            <a:extLst>
              <a:ext uri="{FF2B5EF4-FFF2-40B4-BE49-F238E27FC236}">
                <a16:creationId xmlns:a16="http://schemas.microsoft.com/office/drawing/2014/main" id="{6D9E449F-B588-BF32-8A7C-BB8CED9EA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600" y="3105150"/>
            <a:ext cx="342900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Plasma Cell Leukemia - 2.">
            <a:extLst>
              <a:ext uri="{FF2B5EF4-FFF2-40B4-BE49-F238E27FC236}">
                <a16:creationId xmlns:a16="http://schemas.microsoft.com/office/drawing/2014/main" id="{2A14F4BD-6297-B045-0A0A-8C9001F939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00" y="3225800"/>
            <a:ext cx="260032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241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62000" y="147637"/>
            <a:ext cx="10515600" cy="1102043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 ve Endikasyon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574800"/>
            <a:ext cx="5181600" cy="501967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tr-T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Tüm kan elemanlarının üretiminden sorumlu olan kemik iliğinin fonksiyonel durumunu değerlendirmek için kullanılan bir teşhis yöntemidir.</a:t>
            </a:r>
          </a:p>
          <a:p>
            <a:pPr>
              <a:lnSpc>
                <a:spcPct val="170000"/>
              </a:lnSpc>
            </a:pPr>
            <a:r>
              <a:rPr lang="tr-T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bulgular, tam kan sayımı (hemogram) bulguları ile birlikte </a:t>
            </a:r>
            <a:r>
              <a:rPr lang="tr-TR" sz="1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değerlendirldiğinde</a:t>
            </a:r>
            <a:r>
              <a:rPr lang="tr-T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hematolojik hastalıkların pek çoğunda teşhise giden yolda önemli ipuçları sağlarken bir kısmında tanı koydurucu bile olabilir. </a:t>
            </a:r>
          </a:p>
          <a:p>
            <a:pPr>
              <a:lnSpc>
                <a:spcPct val="150000"/>
              </a:lnSpc>
            </a:pPr>
            <a:r>
              <a:rPr lang="tr-T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 olarak </a:t>
            </a:r>
            <a:r>
              <a:rPr lang="tr-TR" sz="17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endike</a:t>
            </a:r>
            <a:r>
              <a:rPr lang="tr-T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olduğu durumlardan bazıları şunlardır: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Anemi: Megaloblastik anemi, hemolitik anemi..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Trombositopeni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sz="17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Beyaz kan hücresi ile ilgili hastalıklar: Sayısal değişiklikler,  lösemiler…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F2FC4FE9-A2B2-82F0-8213-9F227276EBC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855045" y="1720691"/>
            <a:ext cx="410039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836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1AC9F70-033B-D413-7C73-FA270CF3B84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9D00C85-C492-D84D-8A4A-99735AA8AB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" name="Picture 5" descr="img09">
            <a:extLst>
              <a:ext uri="{FF2B5EF4-FFF2-40B4-BE49-F238E27FC236}">
                <a16:creationId xmlns:a16="http://schemas.microsoft.com/office/drawing/2014/main" id="{C77B3DAB-F534-3986-2817-EEF184007B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5" y="1942306"/>
            <a:ext cx="6169025" cy="411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:\Users\CAN AKDOĞAN\Desktop\meg 1.PNG">
            <a:extLst>
              <a:ext uri="{FF2B5EF4-FFF2-40B4-BE49-F238E27FC236}">
                <a16:creationId xmlns:a16="http://schemas.microsoft.com/office/drawing/2014/main" id="{D4B29C1B-3964-7E68-A929-4F4FFF43A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4406" y="2803524"/>
            <a:ext cx="1554163" cy="1920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39972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A73F73D-EBF8-D6C5-56AE-DFD83E0318B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Trombositler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B3FC8F2-DDBB-9E54-CCEB-5918D7C3AF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Psödotrombositopeni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6" descr="C:\Users\CAN AKDOĞAN\Desktop\Platelet-Clumping-or-Aggregation.jpg">
            <a:extLst>
              <a:ext uri="{FF2B5EF4-FFF2-40B4-BE49-F238E27FC236}">
                <a16:creationId xmlns:a16="http://schemas.microsoft.com/office/drawing/2014/main" id="{F4F286A5-4C97-F99B-9D9A-AB834A658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36666" y="2478070"/>
            <a:ext cx="2571768" cy="2562744"/>
          </a:xfrm>
          <a:prstGeom prst="rect">
            <a:avLst/>
          </a:prstGeom>
          <a:noFill/>
        </p:spPr>
      </p:pic>
      <p:pic>
        <p:nvPicPr>
          <p:cNvPr id="7" name="Picture 3" descr="C:\Users\CAN AKDOĞAN\Desktop\F1.large nöt.jpg">
            <a:extLst>
              <a:ext uri="{FF2B5EF4-FFF2-40B4-BE49-F238E27FC236}">
                <a16:creationId xmlns:a16="http://schemas.microsoft.com/office/drawing/2014/main" id="{5413B7B2-2471-E2FC-3014-4B2EE6FD0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7597" y="2469046"/>
            <a:ext cx="2656806" cy="2571768"/>
          </a:xfrm>
          <a:prstGeom prst="rect">
            <a:avLst/>
          </a:prstGeom>
          <a:noFill/>
        </p:spPr>
      </p:pic>
      <p:pic>
        <p:nvPicPr>
          <p:cNvPr id="10" name="Picture 2" descr="C:\Users\CAN AKDOĞAN\Desktop\large_platelets-143C7A2976B251630E9.jpg">
            <a:extLst>
              <a:ext uri="{FF2B5EF4-FFF2-40B4-BE49-F238E27FC236}">
                <a16:creationId xmlns:a16="http://schemas.microsoft.com/office/drawing/2014/main" id="{8B6A65EA-FA7A-6927-DBF1-DE87DDAD2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23188" y="2559542"/>
            <a:ext cx="3190875" cy="2390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9021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43250" y="64305"/>
            <a:ext cx="11117129" cy="785125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tr-TR" dirty="0"/>
              <a:t> 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Hazırlık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03961" y="965200"/>
            <a:ext cx="11056419" cy="58928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Slayt hazırlama ve boyama: Wright veya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Giemza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boyası ile boyanır.</a:t>
            </a:r>
          </a:p>
          <a:p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endParaRPr lang="tr-TR" dirty="0"/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Değerlendirme </a:t>
            </a:r>
          </a:p>
          <a:p>
            <a:pPr marL="0" indent="0">
              <a:buNone/>
            </a:pPr>
            <a:endParaRPr lang="tr-TR" dirty="0"/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619" y="4856230"/>
            <a:ext cx="3990975" cy="2000250"/>
          </a:xfrm>
          <a:prstGeom prst="rect">
            <a:avLst/>
          </a:prstGeom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7608" y="4914602"/>
            <a:ext cx="2737560" cy="1802782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4592" y="4856230"/>
            <a:ext cx="2839984" cy="1826664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5344555" y="4496458"/>
            <a:ext cx="520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Kalın ve çok ince görünüm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0EE41BE9-C18D-B224-6901-BF958F18A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4946" y="1569639"/>
            <a:ext cx="3732942" cy="268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644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22BDE4A-8A20-4A69-9C5A-581C82036A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001684" y="792480"/>
            <a:ext cx="10178934" cy="873759"/>
          </a:xfr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indent="0" algn="ctr">
              <a:buNone/>
            </a:pPr>
            <a:endParaRPr lang="tr-TR" sz="3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4100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</a:t>
            </a:r>
            <a:r>
              <a:rPr lang="en-US" sz="4100" kern="1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</a:t>
            </a:r>
            <a:r>
              <a:rPr lang="en-US" sz="4100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100" kern="1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</a:t>
            </a:r>
            <a:r>
              <a:rPr lang="en-US" sz="4100" kern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100" kern="1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yayması</a:t>
            </a:r>
            <a:endParaRPr lang="tr-TR" sz="41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tr-TR" sz="3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3600" kern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Resim 6" descr="mor, leylak, renklilik, lavanta içeren bir resim&#10;&#10;Açıklama otomatik olarak oluşturuldu">
            <a:extLst>
              <a:ext uri="{FF2B5EF4-FFF2-40B4-BE49-F238E27FC236}">
                <a16:creationId xmlns:a16="http://schemas.microsoft.com/office/drawing/2014/main" id="{39DA4D6C-9F5C-0E85-7BF5-8D3C52BFF48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291" b="3053"/>
          <a:stretch/>
        </p:blipFill>
        <p:spPr>
          <a:xfrm>
            <a:off x="6287781" y="1983912"/>
            <a:ext cx="5803323" cy="3890357"/>
          </a:xfrm>
          <a:prstGeom prst="rect">
            <a:avLst/>
          </a:prstGeom>
        </p:spPr>
      </p:pic>
      <p:pic>
        <p:nvPicPr>
          <p:cNvPr id="4" name="Resim 3" descr="pembe, leylak, kalıp, desen, düzen içeren bir resim&#10;&#10;Açıklama otomatik olarak oluşturuldu"/>
          <p:cNvPicPr>
            <a:picLocks noChangeAspect="1"/>
          </p:cNvPicPr>
          <p:nvPr/>
        </p:nvPicPr>
        <p:blipFill>
          <a:blip r:embed="rId3"/>
          <a:srcRect l="1678" r="774" b="3"/>
          <a:stretch/>
        </p:blipFill>
        <p:spPr>
          <a:xfrm>
            <a:off x="386611" y="1983913"/>
            <a:ext cx="5803323" cy="389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90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4DE371E-48A1-13A5-8EB0-0164527F5BB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 algn="ctr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Değerlendirme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0BB1421-AC55-E40B-D4F7-A48020A21526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  <a:defRPr/>
            </a:pPr>
            <a:r>
              <a:rPr lang="tr-TR" dirty="0"/>
              <a:t> 	</a:t>
            </a:r>
            <a:r>
              <a:rPr lang="tr-TR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Eritrositler: </a:t>
            </a:r>
            <a:r>
              <a:rPr lang="tr-T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 morfolojisi anemiler, özellikle hemolitik anemilerde tanıya götürücü değere sahiptir. Eritrositler büyüklük (çap), şekil, boyanma özellikleri, inklüzyonlar, parazitler ve preparata dağılım yönünden araştırılmalıdır. </a:t>
            </a: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tr-T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Lökositler:  </a:t>
            </a:r>
            <a:r>
              <a:rPr lang="tr-T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Lökosit sayı değişiklikleri , lökosit hastalıkları (lösemiler, lenfomalar, diğer </a:t>
            </a:r>
            <a:r>
              <a:rPr lang="tr-TR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lenfoproliferatif</a:t>
            </a:r>
            <a:r>
              <a:rPr lang="tr-T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hastalıklar),  akut infeksiyonlarda lökosit morfolojisi tanısal önem taşır.</a:t>
            </a:r>
          </a:p>
          <a:p>
            <a:pPr marL="0" indent="0">
              <a:lnSpc>
                <a:spcPct val="170000"/>
              </a:lnSpc>
              <a:buNone/>
              <a:defRPr/>
            </a:pPr>
            <a:r>
              <a:rPr lang="tr-T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Trombositler:  </a:t>
            </a:r>
            <a:r>
              <a:rPr lang="tr-T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Kan sayımında görülen trombositopeni ya da </a:t>
            </a:r>
            <a:r>
              <a:rPr lang="tr-TR" sz="2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trombositoz</a:t>
            </a:r>
            <a:r>
              <a:rPr lang="tr-T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yaymalarla doğrulanmalı, trombositlerin büyüklük , boyanma ve kümeleşme özellikleri incelenmelidir.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92490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Büyüklük: 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Periferik kan yaymasında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lenfositin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çekirdeği ile yaklaşık aynı büyüklükte izlenir, tam kan sayımı cihazında MCV ile gösterilir. 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Şekil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Renk: 1/3’ü soluk görünümde.</a:t>
            </a:r>
          </a:p>
        </p:txBody>
      </p:sp>
      <p:pic>
        <p:nvPicPr>
          <p:cNvPr id="5" name="İçerik Yer Tutucusu 4">
            <a:extLst>
              <a:ext uri="{FF2B5EF4-FFF2-40B4-BE49-F238E27FC236}">
                <a16:creationId xmlns:a16="http://schemas.microsoft.com/office/drawing/2014/main" id="{2698EDBC-CA13-9B2A-499B-E3774BD4B5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211627"/>
            <a:ext cx="5181600" cy="3579333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48B79CA9-01F4-68C1-F002-B4EF02016E01}"/>
              </a:ext>
            </a:extLst>
          </p:cNvPr>
          <p:cNvSpPr txBox="1"/>
          <p:nvPr/>
        </p:nvSpPr>
        <p:spPr>
          <a:xfrm>
            <a:off x="6969760" y="5995906"/>
            <a:ext cx="3860800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r-TR" sz="2800" dirty="0" err="1">
                <a:solidFill>
                  <a:srgbClr val="002060"/>
                </a:solidFill>
              </a:rPr>
              <a:t>Normokrom</a:t>
            </a:r>
            <a:r>
              <a:rPr lang="tr-TR" sz="2800" dirty="0">
                <a:solidFill>
                  <a:srgbClr val="002060"/>
                </a:solidFill>
              </a:rPr>
              <a:t>, </a:t>
            </a:r>
            <a:r>
              <a:rPr lang="tr-TR" sz="2800" dirty="0" err="1">
                <a:solidFill>
                  <a:srgbClr val="002060"/>
                </a:solidFill>
              </a:rPr>
              <a:t>normositer</a:t>
            </a:r>
            <a:endParaRPr lang="tr-TR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51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4AF1A89-BD3D-536A-48E8-31AD5436B55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Eritrositlerde izlenen normal dışı bulgular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3AFBFF2-CCBD-54ED-7A13-0DBF62F3945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Mikrositoz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hipokromi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7B7F6A32-11D5-5392-14E7-CE38EBB3E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Görüldüğü durumlar:</a:t>
            </a:r>
          </a:p>
          <a:p>
            <a:pPr marL="0" indent="0" eaLnBrk="1" hangingPunct="1">
              <a:buNone/>
            </a:pP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Demir eksikliği anemisi</a:t>
            </a:r>
          </a:p>
          <a:p>
            <a:pPr eaLnBrk="1" hangingPunct="1"/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Talasemi</a:t>
            </a: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Kurşun zehirlenmesi</a:t>
            </a:r>
          </a:p>
          <a:p>
            <a:pPr eaLnBrk="1" hangingPunct="1"/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Sideroblastik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anemiler</a:t>
            </a:r>
          </a:p>
          <a:p>
            <a:pPr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Kronik hastalık anemisi</a:t>
            </a:r>
          </a:p>
          <a:p>
            <a:pPr marL="0" indent="0" eaLnBrk="1" hangingPunct="1">
              <a:buNone/>
            </a:pP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2A25E102-DF00-EFFD-3E8A-52BF45845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0841" y="2712177"/>
            <a:ext cx="3835597" cy="2578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899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</TotalTime>
  <Words>850</Words>
  <Application>Microsoft Office PowerPoint</Application>
  <PresentationFormat>Geniş ekran</PresentationFormat>
  <Paragraphs>243</Paragraphs>
  <Slides>41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41</vt:i4>
      </vt:variant>
    </vt:vector>
  </HeadingPairs>
  <TitlesOfParts>
    <vt:vector size="46" baseType="lpstr">
      <vt:lpstr>Arial</vt:lpstr>
      <vt:lpstr>Calibri</vt:lpstr>
      <vt:lpstr>Calibri Light</vt:lpstr>
      <vt:lpstr>Comic Sans MS</vt:lpstr>
      <vt:lpstr>Office Teması</vt:lpstr>
      <vt:lpstr>Periferik Kan Yayması Değerlendirme </vt:lpstr>
      <vt:lpstr>Öğrenim hedefleri</vt:lpstr>
      <vt:lpstr>PowerPoint Sunusu</vt:lpstr>
      <vt:lpstr>Tanım ve Endikasyon</vt:lpstr>
      <vt:lpstr> Hazırlık</vt:lpstr>
      <vt:lpstr>PowerPoint Sunusu</vt:lpstr>
      <vt:lpstr>Değerlendirme</vt:lpstr>
      <vt:lpstr>Eritrositler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Eritrositlerde izlenen normal dışı bulgular</vt:lpstr>
      <vt:lpstr>Çekirdekli eritrosit</vt:lpstr>
      <vt:lpstr>Retikülosit</vt:lpstr>
      <vt:lpstr>Beyaz kan hücreleri</vt:lpstr>
      <vt:lpstr>Beyaz kan hücreleri</vt:lpstr>
      <vt:lpstr>Beyaz kan hücreleri</vt:lpstr>
      <vt:lpstr>Beyaz kan hücreleri</vt:lpstr>
      <vt:lpstr>Beyaz kan hücreleri</vt:lpstr>
      <vt:lpstr>Beyaz kan hücrelerinde normal dışı bulgular</vt:lpstr>
      <vt:lpstr>Beyaz kan hücrelerinde normal dışı bulgular</vt:lpstr>
      <vt:lpstr>Alarm bulgular</vt:lpstr>
      <vt:lpstr>Alarm bulgular</vt:lpstr>
      <vt:lpstr>Alarm bulgular</vt:lpstr>
      <vt:lpstr>Trombositler</vt:lpstr>
      <vt:lpstr>Trombositler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Periferik Kan Yayması Değerlendirme</dc:title>
  <dc:creator>lenovo2022</dc:creator>
  <cp:lastModifiedBy>Remzi Adnan Akdoğan</cp:lastModifiedBy>
  <cp:revision>17</cp:revision>
  <dcterms:created xsi:type="dcterms:W3CDTF">2024-09-09T08:15:22Z</dcterms:created>
  <dcterms:modified xsi:type="dcterms:W3CDTF">2025-04-30T11:33:39Z</dcterms:modified>
</cp:coreProperties>
</file>