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85" r:id="rId4"/>
    <p:sldId id="259" r:id="rId5"/>
    <p:sldId id="257" r:id="rId6"/>
    <p:sldId id="258" r:id="rId7"/>
    <p:sldId id="260" r:id="rId8"/>
    <p:sldId id="272" r:id="rId9"/>
    <p:sldId id="274" r:id="rId10"/>
    <p:sldId id="275" r:id="rId11"/>
    <p:sldId id="286" r:id="rId12"/>
    <p:sldId id="269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4C1DDEB-76C4-C90B-BD25-ACBA9F1B4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E0B070D-8397-8D4C-211A-5D06BA94B1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B849C7C-28BB-A26F-0FC7-9894B203E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D1953A2-2A2A-F093-8A9C-15723E64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A4BE0E5-1889-8F31-66F4-CB3DF725A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245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C234CB8-4B11-DEB0-B987-7347F84EF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CA5EC19-3EC3-6F02-88F2-F033E4E59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1BC0BA1-724D-A536-5FB0-CF637220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A003847-6B66-2824-85A2-C9550054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618315D-82A9-89B5-94DA-C395C6F76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786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4614BECB-FD76-62A9-ED35-3BDAE30E32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BCE3F3A-2F1B-4037-EA0E-59434A298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CEEE96D-E850-26EE-0591-C19C1B488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570E03F-1F5E-6CF1-833B-C5AB295AD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B6CC10E-E741-AEA3-E118-F8693CC9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1193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BF38EB4-D44D-01F2-E369-D8AE63674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3B1D1-24A6-432E-8081-E5B262E4003A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AD5EDF04-BD43-B17C-6B25-6BD7A1346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12EFECA-F2F7-F653-1EDF-32974DBA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DF2EE-8167-4FA7-9C26-DA646F56A4FC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66590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43FFDF49-0769-FFA4-38BD-A060D051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26E3-3877-4898-B2D0-3901ACC4C5D4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F4ED344F-6129-E694-10C4-2922BAA14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7992D671-8277-5AA5-69C9-C1CE0F8F7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878D2-ACF4-433D-B47D-9E8F15FAB06C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51600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E1DE180C-9D06-7C40-A8C7-2AC44883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DAF8-B32B-49F2-B498-65673B78E6B0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3172AA0-F1E2-3765-F610-5D4A85813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EE3F3A94-90FB-757D-4E2F-D8A0B4FD4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03D74-6DF0-4B15-A9DE-6C389DEE641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54938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90C7CE47-8C05-E70D-49C4-5814F500F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1FE7-0B1B-44BB-A824-7652BE1F7440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A3CFFE8E-6E44-6DF5-E08E-CEB1D86D8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F14C4AB4-F659-F8CB-2B31-F9E236ED1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50137-BF33-4CD9-871F-FD9CC4A393A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293828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95630D76-2747-858B-0EBD-88DC51926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17D26-4A45-400F-A916-A32A8DE156B3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B00E031B-AB0E-FB19-02CD-4700F6F02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F7D1DC13-B19E-02B8-8A20-C7779BEB9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43A61-0BA9-4481-8158-9903E7B5EB1E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081680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ED08FD19-FE25-BE5A-3B3E-770593EA9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835DD-9F51-4EA3-B153-379E49A37BB1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B23B1352-47A4-2BA5-C80C-18E3229AC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804BFC8D-2199-1707-7AEE-8713D94A8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A4412-E0C1-4098-98E2-CF85955542F8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994014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5A730E1B-829F-F72E-EE57-11219709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10FFD-27AF-4A6C-8688-DE629B1EBD8D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DC4455D9-AE92-A234-6CB7-B5D118255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FE2387C0-3E80-4BFE-D78C-E2B69233E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E5C5-BEB5-48AA-8047-A58D8418325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11325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E5FC96FB-B394-0316-0C64-CEE7AFD95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5212E-EBB6-49AF-B1F8-5CBEA1426B21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E3749117-FB15-9B45-320D-D9632A8E6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7F25323B-C9AE-AB3E-6A27-D91E3BEB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0873A-D3A6-4BC5-BEC9-5635BCC0B85E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8660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10AAD8C-7CBA-61BD-1451-B84AFBA1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026E552-C895-A242-F8B2-CE4536C71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2590792-75FB-A036-7760-EE6D9376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40AD7C7-B6A5-3A89-83C2-8CE7BDB1E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B4A8512-E518-692A-1A1E-7113B0A8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0806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3C4C7F5-7913-981B-777C-57901D088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27DDF-2A4A-45F5-92E5-8301FEAEF369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8B80CFAD-8EA4-1FCE-2564-0479E47A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7FC89912-0CBF-BEDC-C9AA-703BEB906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9B07A-6764-4DCB-89EA-18AC19277EC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56159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A53676D-44B7-D21C-802F-284CFC32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7C70A-E8E6-4A0F-A395-2FACE80BF852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B33A2E7C-CA0F-6DC8-F234-28C8BC999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4223C856-9D3A-A432-E31A-6EA1AD4B9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CF32E-A18A-4BBF-AD7A-C01DEB36EC3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272895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B23F7BAC-26F8-D3A9-B8DD-050FD5423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5D6B1-5B45-48C0-BC41-7DF3DBE59973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95ECDCB1-F615-88DD-C82E-C774B98D0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B34C726F-94B1-1704-AAF8-0AD7CE06C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CDD1D-2E36-4A7B-BAB0-B80620EC81C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15787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Başlık, Metin ve 2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456113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51063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3"/>
          </p:nvPr>
        </p:nvSpPr>
        <p:spPr>
          <a:xfrm>
            <a:off x="6197600" y="3903663"/>
            <a:ext cx="5384800" cy="215265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Rectangle 47">
            <a:extLst>
              <a:ext uri="{FF2B5EF4-FFF2-40B4-BE49-F238E27FC236}">
                <a16:creationId xmlns:a16="http://schemas.microsoft.com/office/drawing/2014/main" id="{11C4EB15-ACB4-5F13-B219-8E1F24800F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48">
            <a:extLst>
              <a:ext uri="{FF2B5EF4-FFF2-40B4-BE49-F238E27FC236}">
                <a16:creationId xmlns:a16="http://schemas.microsoft.com/office/drawing/2014/main" id="{97E8153F-15A2-2AB8-12AB-54BF17BDE1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49">
            <a:extLst>
              <a:ext uri="{FF2B5EF4-FFF2-40B4-BE49-F238E27FC236}">
                <a16:creationId xmlns:a16="http://schemas.microsoft.com/office/drawing/2014/main" id="{5F6B6C7F-597B-09BE-6326-216A580E28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BDC37-AFDE-4D63-9D57-BBE9E87B7D56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09737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08D0366-F026-AAC3-0CFB-DE792DDC5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F66D961-25E2-700B-57E5-7CAE0BA5A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143609A-C656-31DD-3B5E-DBEF26D7F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4E5E9B6-1D47-C934-E116-E32C42A78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23F31A5-AD65-DD69-44F9-5B679957D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863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18B011-D425-3B5B-F1EF-47F06FDB8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F43214-2C2A-88C6-F5AE-A8E900D06A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ED8B7C10-A48B-79BF-C57C-E61F5F2A5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ECA9048-9FBF-C9CB-1B53-C04F9B5F7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CF87CC9-9E8D-C2E5-8CA1-7752D2E5F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493531-3D99-5621-EFA0-71BD39F4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8569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D81DBB-3575-FF84-D7D8-2CBB773ED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6F470D-739F-D238-9FE9-5234858F4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024DF28-4B55-6C4A-E69F-62DF06439F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7DF29A3A-26FC-FA9F-D555-CAB41A5D5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7DC9C95B-2058-E968-5992-F3C78CA530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C46EF38B-4291-8009-8D99-804F71DCA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FD850F73-F00C-4573-CAA8-B889C643A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9CE93C08-F2E6-37A9-2CAA-A7EA98D8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336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EF57291-A5F3-F3D6-3405-EDD78FDB0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DA318640-5E9F-24C3-F835-4638CC00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02C37122-0BA4-ECEB-355A-9E22CDEB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E22D624-425B-4C2A-1BBA-FA2660BE1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402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AD8DDA2-0011-B7E1-D999-A4C6775F9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A34734F5-8505-B4C3-D615-6CBD150DC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2A344FE2-89C8-49C4-218B-B1C702263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147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A9D63AE-92B0-1446-8C92-585924546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449038-3C79-DB3D-F9EB-6A6B1AE19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0605ACA-E6F4-2157-A88D-AF6F3D2FA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B3CFE78-F2A8-AE72-E160-102D0CD5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8418101-014B-E298-6032-C0CBEF477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6858BD2-5F1D-407F-D2F5-643A4552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268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E3BBDD5-E19D-ED08-ACEB-CE8C98034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33225EA8-8A72-F114-6858-D38F62A2C6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1F6715D8-F3E0-816A-7F84-10F45A676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76C2EC5-0C1D-C076-9DD7-90AF04D4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D22C859D-1C72-0CC0-33FD-3D41AD74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DA775DD-B04A-2DB0-61AB-A40026453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7883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AC7D6F53-B791-5F91-18CF-E315027F7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14505BB-E36A-213E-76A5-0FB5CD09E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C4F63AB-9784-7647-BF5F-DA1B732D55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310BFA-A6B2-47C3-9F23-E96CF189A3B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51DA348-2348-FAC8-53C4-E7395E4C28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1A6A269-61DE-B569-D9FE-5486EB20F5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C6F85-F217-4611-B8CF-EF9E9237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859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679760A0-33C4-4DF7-1827-A925A07472F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B65C7EF6-EF9D-A327-ADFD-65268C9931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55163DEF-6DDD-6F29-9F0B-7F410E7411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C05E5B-1490-4370-ADF6-54FDC2A68896}" type="datetimeFigureOut">
              <a:rPr lang="tr-TR"/>
              <a:pPr>
                <a:defRPr/>
              </a:pPr>
              <a:t>30.04.2025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F2F092E6-8980-FB15-5A36-50589B3C1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DC676DFB-7380-B9E7-7D21-14105F777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22AD395-49CE-4023-8343-7490533320B5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0754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169CFC3-EF3D-C359-05AF-A83519094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>
            <a:normAutofit fontScale="90000"/>
          </a:bodyPr>
          <a:lstStyle/>
          <a:p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Primer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Miyelofibrozis</a:t>
            </a: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ECF55F41-B249-7355-8596-8D5B835718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/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148590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24590FD5-61A0-A44D-9F9B-EF8F47893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88" y="113038"/>
            <a:ext cx="11217612" cy="1237595"/>
          </a:xfrm>
          <a:prstGeom prst="rect">
            <a:avLst/>
          </a:prstGeom>
        </p:spPr>
      </p:pic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1A7FDB6-1D55-B2E0-9AF2-1DBD0B08E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514476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Yüksek risk grubu:</a:t>
            </a:r>
          </a:p>
          <a:p>
            <a:r>
              <a:rPr lang="tr-T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Allojeneik</a:t>
            </a: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kök hücre transplantasyonu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Transplantasyon için uygun olmayan hastalarda;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Anemi: Transfüzyon,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danazol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EPO,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lenalidomid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talidomid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steroid.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Splenomagali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hastalık ilişkili semptomlar (gece terlemesi, kilo kaybı gibi):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Hidroksiüre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(HU), </a:t>
            </a:r>
            <a:r>
              <a:rPr lang="tr-T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ruxolitinib</a:t>
            </a: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Splenektomi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splenik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radyoterapi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964DD24B-78E4-32C8-6003-170D7B538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514476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Düşük risk grubu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Asemptomatik: Gözlem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Semptomatik: Transfüzyon, HU,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ruxolitinib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07795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Başlık">
            <a:extLst>
              <a:ext uri="{FF2B5EF4-FFF2-40B4-BE49-F238E27FC236}">
                <a16:creationId xmlns:a16="http://schemas.microsoft.com/office/drawing/2014/main" id="{569C2A42-5DFD-8827-A658-AB9E98C7D71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 eaLnBrk="1" hangingPunct="1"/>
            <a:r>
              <a:rPr lang="tr-TR" alt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endParaRPr lang="tr-TR" alt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2 İçerik Yer Tutucusu">
            <a:extLst>
              <a:ext uri="{FF2B5EF4-FFF2-40B4-BE49-F238E27FC236}">
                <a16:creationId xmlns:a16="http://schemas.microsoft.com/office/drawing/2014/main" id="{BDDC1DE7-7F08-7C8D-8F7B-DF265323141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Ortalama yaşam süresi 3,5-5 yıldır.</a:t>
            </a:r>
          </a:p>
          <a:p>
            <a:pPr eaLnBrk="1" hangingPunct="1"/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Enfeksiyonlar ve kanama en sık ölüm </a:t>
            </a:r>
            <a:r>
              <a:rPr lang="tr-TR" alt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nedenir</a:t>
            </a:r>
            <a:r>
              <a:rPr lang="tr-TR" altLang="tr-TR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alt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%20 vaka </a:t>
            </a:r>
            <a:r>
              <a:rPr lang="tr-TR" alt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AML’ye</a:t>
            </a: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dönüşür ve tedaviye dirençlidir.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C550F71-FCDD-1F91-E459-153082CD878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C26F01E-9464-9D67-652F-3F3CC5BADE6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dirty="0" err="1">
                <a:solidFill>
                  <a:srgbClr val="002060"/>
                </a:solidFill>
              </a:rPr>
              <a:t>Myelofibrozisin</a:t>
            </a:r>
            <a:r>
              <a:rPr lang="tr-TR" dirty="0">
                <a:solidFill>
                  <a:srgbClr val="002060"/>
                </a:solidFill>
              </a:rPr>
              <a:t> tanımını yapar.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</a:rPr>
              <a:t>Klinik ve laboratuvar bulgularını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</a:rPr>
              <a:t>Periferik yayma bulgularını bilir.</a:t>
            </a:r>
          </a:p>
          <a:p>
            <a:pPr>
              <a:lnSpc>
                <a:spcPct val="150000"/>
              </a:lnSpc>
            </a:pPr>
            <a:r>
              <a:rPr lang="tr-TR" dirty="0" err="1">
                <a:solidFill>
                  <a:srgbClr val="002060"/>
                </a:solidFill>
              </a:rPr>
              <a:t>Prognozunu</a:t>
            </a:r>
            <a:r>
              <a:rPr lang="tr-TR" dirty="0">
                <a:solidFill>
                  <a:srgbClr val="002060"/>
                </a:solidFill>
              </a:rPr>
              <a:t>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</a:rPr>
              <a:t>Tedavinin ana hatlarını bilir.</a:t>
            </a:r>
          </a:p>
        </p:txBody>
      </p:sp>
    </p:spTree>
    <p:extLst>
      <p:ext uri="{BB962C8B-B14F-4D97-AF65-F5344CB8AC3E}">
        <p14:creationId xmlns:p14="http://schemas.microsoft.com/office/powerpoint/2010/main" val="250657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FC0960-E482-EFC4-203F-D4D4E6D6EC3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1166917-3EA7-C91B-B6B3-9B7DECD5F98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tr-TR" sz="2800" dirty="0">
                <a:solidFill>
                  <a:srgbClr val="002060"/>
                </a:solidFill>
              </a:rPr>
              <a:t>	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Kanda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lökoeritroblastik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reaksiyon (çekirdekli eritrositler ve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immatür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granülositler),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kemik iliğinde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fibroz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ile karakterizedir.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-TR" sz="2800" dirty="0">
              <a:solidFill>
                <a:srgbClr val="002060"/>
              </a:solidFill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tr-TR" sz="2800" dirty="0">
                <a:solidFill>
                  <a:srgbClr val="002060"/>
                </a:solidFill>
              </a:rPr>
              <a:t>	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Polisitemia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esansiyel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trombositoz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sonrası gelişenler post-PV MF ve post-ET MF olarak adlandırılır.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655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4EBA2EC-2FCC-49D0-2178-567B3A7856B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Epidemiyeloji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2BBA9A2-3CB6-C667-F5DD-FB1E63964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912"/>
            <a:ext cx="10515600" cy="4652963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MPN’ler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içinde en az görülen hastalıktır.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Ortalama görülme yaşı 67’dir.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63678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0C0E77-BA10-9B13-7743-D2BFB0DA8A0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8BFCEB0-2730-767E-4104-8D1CB3E3B3AD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Vakaların %15-30’u asemptomatiktir. 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Semptomatik vakalarda: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(hastaların %90’ında bulunur)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Hepatomegali %40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Gece terlemesi, kilo kaybı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Ekstramedüller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hematopoeze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ait bulgular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Tromboz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Kemik iliği yetmezliğine ait bulgular: ateş, kanama, halsizlik</a:t>
            </a:r>
          </a:p>
        </p:txBody>
      </p:sp>
    </p:spTree>
    <p:extLst>
      <p:ext uri="{BB962C8B-B14F-4D97-AF65-F5344CB8AC3E}">
        <p14:creationId xmlns:p14="http://schemas.microsoft.com/office/powerpoint/2010/main" val="714705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FA212B0-ADDE-F3EC-9A05-7AE97F3A11C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6A4F85-1DEC-64E6-DFC0-8F3AA4A84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4371"/>
            <a:ext cx="10515600" cy="4974772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Lökositoz %11 ve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%13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Lökopeni %8 ve trombositopeni %26</a:t>
            </a:r>
          </a:p>
          <a:p>
            <a:pPr>
              <a:lnSpc>
                <a:spcPct val="13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yaymada; </a:t>
            </a:r>
            <a:r>
              <a:rPr lang="tr-TR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Lökoeritroblastik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tablo izlenir. 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Çok sayıda gözyaşı hücresi, çekirdekli eritrosit,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immatür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granülosit, dev trombositler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LDH, ürik asit, B12 düzeylerinde artış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JAK2, CALR, MPL mutasyon analizleri</a:t>
            </a:r>
          </a:p>
          <a:p>
            <a:pPr>
              <a:lnSpc>
                <a:spcPct val="10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 (tanı koydurucu)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Aspire edilemez (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tap), biyopside yaygın fibrozis görülür.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71358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data:image/jpg;base64,/9j/4AAQSkZJRgABAQAAAQABAAD/2wCEAAkGBhQSERUUExQWFRQUFxwYGBcYFxcXGBwaGBcXFBgaGBgXHCYeFxwjHBQUHy8gJCcpLCwsFx4xNTAqNSYsLCkBCQoKDgwOGg8PGiwlHyQsLCwsLCwsLCwpLCwpLCwsLCwsKSwsLCwsLCwsLCwsLCwsLCwsLCwsLCwsLCwsLCwpLP/AABEIALYBFQMBIgACEQEDEQH/xAAbAAACAwEBAQAAAAAAAAAAAAAFBgADBAECB//EADwQAAEDAQYEBAUBBwQCAwAAAAEAAhEDBAUSITFBBlFhcRMigZEyobHB0UIUI1Jy4fDxFRYzYgeiU4KS/8QAGQEAAwEBAQAAAAAAAAAAAAAAAQIDAAQF/8QAJBEAAgICAgICAwEBAAAAAAAAAAECESExAxIiQRNRBDJhQnH/2gAMAwEAAhEDEQA/AHPhZkVHP2a0ytNS3OrOzMN2CMXfdraVPBrPxHnOXsl2vd76LjkYnIjQhXTUmXu22Em3dImV7/0QEakFYqT6z/K0H6fNWWyzeEzFaLQGN5arZ+wf8KrTc7m7ghFLgqnAWn9OnY7Jfsl9WN5LW1ajo3y+iaLutFItim4H6+srTtLJpWsM7etrNOmXN10HrulWC7MyT7put1nxsIKC3dRDamF3zSwaSMmC2uIMgkHoUyXLeJqNId8TfmOaAWyjhe4dclu4cP70/wAp+oTSVoL0FL0ultYa4XDQ/lBm8LVJzc0DnM/JNC6pKbQqk1opsVjbSYGN0G/M7lXqKJRSi8GONNwbqQUucNWd9J5bBgnzDb2O6bAvTaYmYCZSpUMpUqOtC9LgXVMQiiiixiLi6hfEFrNOl5TBcYnkInJFK3QUrPV6+E9hY97Qds8wUtPuuoNBiHNuY+SooWcuOWpRmz3O8ZgwehhWXjiy1dfZy5OH3BwqVRAGYadSevILBfkm0vnmB6RkiH+t1KTof5wNefoVXftDGG2inm0jPpGWaKvtkGbtmulw+w0xM4iNf6LBYKxoV8JOROE8uhXlnELgyN4iVhslN1Ws0Zkl0ntMkrJOnYa+x6UXSFAoETkqLqX+KLzc2KbDGIS47xyHsjFW6MleDfar+o0zBfJGoaJ+iy1jQtXwvh+x0PsdUv3fdHiOAJhbLw4fNMYmGY9CFXqk8PJTrFHaty12mA0uHMFRGOG7xNSmQ8+ZhieY2lRK+Rp1QHKSwbVFAupRDNeVt8KmXb7d18Y4mvd9oqHEZA0z16lfQv8AyDbiyjkYyj/9GPoCvl1R8gnKdI+67fx40ux6P4fH/tldMhkOOZj+mqOXVxMaZaHnEI10IP3S/ZqGLL1Of06r0WtLiJgAZHquppPZ2z44zVSPsFy8SYoD3S12jv72W2+qUAOGo3Xy/hu8Ilm0Yh05r6Pcl5sdZ3CqcmZHFyOg5kri5OPq+yPH5ON8c+oKr23GRlmmO4ruNNpc7JztuQ69VTdl52Uu8jQw7Etj2KIC9aUx4jZ7qMm9JCSv6NagXAV1SEOroXkL0FjHoL3C8BewgwHVFFEDEUUUWMcKyXnYfFpluh1HdbFFk6MJtJjqL/O0j++aMuvpob1RdzQRBAI6rO666R1ptVHJPY/e9ifbbUajp3KarlshZQa1wzMkg9ditNCw02fCxoPOM/dXFCU7wjSleAZW4couM4SOxy9lV+1WezAtaJdvHmPqdlnvy8ySabTAHxEak8uyoZd7adPE/U6BUSdeTAa6fEzZzYQO4KL2eu17Q5pkFJzwES4dtUVCzZwn1C0+NVaDQxpX4ts5D2P2Ij1Gf3TQslvFJzSyo5onmQCOoUoOmBOnYsWC2YYO4Wm3X5LSOalXhRxzp1GuaeeXzC0WHhEAzVdi/wCokD1KtcdlHKJzhewEse85BxEdYmT81FhvXiF3iFlEljKflGHKY37ZKJXBydmqTyM6i5iUlISPnn/k2rmGk5GPp/VfPS4AERmcwfyvpH/ky7HOa2oBkNo5a/LP0XzelAEmNdYJMgL0uD9Eex+I18eCoDlryUrOJdmpRoueYaCXHYJjsFzNDQXDPnqSd4nQK7aWWNy8yhjbMdzS043CGxHU5ySEy2WcAB1d5j66D0H3VTbIwgh9NpEcs/cLdTs4DREkRvmfdc/JNNYPPk3KfaRwBW12ye4VYK2WmhDQema57MFuFLxcXGk4yIlvSNQjtvvFlES866AalLHCdKa5ds1pPvkqLZUNas4k5TA7DJTcU5E3FOQcocW0yYLXNHPI+6OMeCAQZB0KSKlgyyCMXLebKTCypUAg5a79ksor0LKK9DGF7Wez12vGJjg4cwZWgKTJnV5qVABJMDqvFesGtLjoBKXDanVnZnsNgjGNhSsNOvimNyfRaKFpa8S0ygla7S0Tqq7tqkVWxuYPqm6qsDdVWBlCiFWu+sLsLGzBgk/ZFWpGmtiNUSFF1RABxRRSVjClb2RVf/NP3W29POxr26DXott7XV4ubcnj59EDp1qlF0Oa4DlGXuulPtTQyM5KuuaTaGR1n2XmvWa74GmeQko1cV1mnL3iHEQByHXqUZSqIS2/rxNGlLficcIPLclJ1OyufnqTzzKbuI7CalLyiS04o6RBhAbqtgac9kkMRwNDRU2hVpZguaj1y32ahNN/xwYPPL6rle3McwyQUAFXDWaW64h9Uf2Qf2wzM1vhuc1wzn8qJ7tV2Uqhl7ATz/woh8kXsHyfwCcP3u6tiZUEVGZkjKR25pdvu/31ahDHFtNpgAZTG5jVGLmGKtXqj4cEev8AYSrRoFxVIpdmykErbLadseWlj3F1M6gmexE6FDGcNMJJyLexk9SBojNosUZckZ4fp0w1weMyciVRcjisGk6yhdsfDweBTpNYHZmZwmOszKudZsNXwz+iG+2qLVaXgWlr26A/Ir1xJdThVFVoOF0SRsUHyNixpMy2qwNwwMt1bZbjrOpiGZHqB91vsN2As8SqcLBzyla2cWWecIxQMpw5ZesqTk9I3Z+gHVuKpS8z2z0GfvCy+HVqnCGuJPIJxPEFDZ8joCr7LeNOp8Dh20Psh3e2gd5fRmuO6fApkE+d3xHlyA7JStIdRqOadQU/hD70uRlfM5OGjh9wljPORYyp5Fe8LzdgDBlOZWOhZ5CIX5cbqUP+JukgaHqsdlqE5AZKq1gsmqwbLmtL6BcW6RodJ2XkWutUdiL3T3I9gNEUpXSTSc4iMpA5wu3ZZGxmltbE7LZpuy9Cf3dXMOyk9diqK9lNCoP4dj/e68W6jByRu76oq0RiAOxnokbrIrxkyV7zGDLVU3NSlxefhYDn1RH/AEelM4fmYXu3Nii4NEQ05BLa0he30DRZMTS7nmjdnqS0Ecks2e9YbGy3cP2qS8bZEfRGUXQZLAclSUCvjiUUnYGDE8ak6Dp1KHG8LQ4Yg5wHQQEq42wKDG5cLo3ShZuJarHDxPO3sAfcLZxZbyKbGtOVSSewiB80fjd0bo7LbdxQAYpjF/2OnoN1kp8WvB87GlvSQVRcNja+ZzhZ71pta4gbKijG6oeksDhYrSyo0PZEHpB7FXoBwiCKTidC7L2zRwlRkqZOSp0e0MvG56LgSYpk/qED3G63uqQCeX+Ug2m1VLRVJJOuQ2A6J4RbzYYxthX/AG88/wDHUY7/AOy23Nw0WPD6pBLdGjPPmSl7wajDIcQR1TLcF9mr5H/GN+f9U0u1DyusMOqLwHKKFETFRszWMDGiGj+yTzKV7VdnhvOWU5FNbTPY5rpAOolVUqHToRbaXl0gEjss37aQYC+hNqNGQLR2IXfCEzhbPPCPwm+RfQ/yfwX7ou91SH1AQ0c9+3RMcqSokk7Jt2J3Gdqcarac+UNBjqd0GdQgd0zcVWDNtUCQBDvTQoJaYIBCtF4VHRB4RLvo+YTo7JXPpYc2nQrLQrGdcmrptJhNmzNOxwuG8TVZDvibkeo2KKIHwrYnMpue4Rj0HQbolbbyZSHmOfIZlc8l5UiD3g0VXtDSXRhjOdISjar1GImlTawbGJPeDkFded/tqw2HNbMnQyrrJd7ajCWkEf3qnS6rIyXXLLLo4lL3YKoGeQcBHoQq7UDSqFp9D0QerTgiNQnK22AV6YBydAIPIx9EXUWF0mL1otshF+GXzTd/N9kFfw3XmIBHPEITPdthFGmGTJ1J5koTaqkCTVYNa4QouqJICWnhkOdLX4QdiJjstt23WKIMEucdzlpoI7raomcm8BtnzkyHnFrJnvOaaG3zTFENjOIj7rdb7ipVjLmkO/iaYJ77FDa3DtCk0vc95aNpGfQKrlGRXsnsBV3FxgCSTkmW+LmdUoUwPjpjTnIEjugrbzDDNKm1pGhPnd7lbbJxS8H940EcwIKzvaDJP0YLGyrTJGB4PYrVQudzpfV8jBmS7X2TUypIBByOYS/xZaj5KY0PmPWDAQUnJ0hO7bKv9xFkNpsbgGQmZ9YWux8TtcYqNw9RmP6IJZLOXGAJRG33aGtGUFM4x0akMZAcNciNe6Q3k2eq5rhv/gph4atpM03HTNvbcLfet10qzYqZcnSAR6nVIn1dMyfViw+82kKXG4utDcPNXngoE+SuCOok/Io5dlyNs7XYJLyD5j22GyZyjVIdyilgA39xC/xnNpuLWsyy3O5UQazAEuxaz+VFSksDqMUtH0BjAAAP0gD2EIVxBa3NDWtMYpkjkNkXQy/LCXtDm5lu3TdQjvJzx2LFWzFXWG8qtI5OJH8JzHzVVptEBZaNcyr7WToq0N7eIGlkgefduw69lRTq2ipmH4egyQWwCKpOxaUVZe4pt7KfWtE3GtE/1upScW1PMN5C10Lns9UY2ggHUA5T9kuW22eIS46lGeDyYqfw5e6zVKzSjSsJHh+hEYI7OMr1QuKgwyKYJ/7En5Fb1FLs/snbPNV8AnkEuULL4ri5x1THUp4gQdxCTbS99F5YZEfMJ4DQyeLxseB8Lt12x1N8jRwgjmqzWJ1zWy5bKKlYAjIST6Kj1kq9ZPd32XE4vd8Lcyft3Wm0XnVqHynC3YNy9zui170ooODQABGQ7rHdLW4Sd0l3knd5M1ivSpTcA8lzd51HYpkY6QCNCly8yEbuyfCZPJLLViy+zSooopiHChVp4iYDDAXnno38lUcSW0jDSH6s3fQBZbPSa1slUUVVseMfbKrZeVV+RdA5DIf1VFtpllNgdMO80fILVYmeLWaIyGZ7BGb6uoV2Ro4ZtO3Y9E/ZJpDXRgum76TqeI5nfOIQ+9qTGiBmsgo1qBILXD3g+oWmw3ZVruBILW7k/bmUarLY2N2MNxT+zsnkfqsXEthLmioBOHI9uaNsYGgAaAQF1SUqdkW82Kd13qKWoyOsaojbLSypTJa7Tbdctt12bEZfgPJpy9tkPtdzYWl9F/iNGo0I9tVXxbsa7M13Wvw3Gp/CCAOZI+iGWirUrPLnEuJ/vIbBErJYjUAAmBqds15tgNAtwNkE6nty7p/ZVbMTrM+nBkg9Cm7hy9zWYQ742a9RsUr2+2F7QSIMI1wbZCA+ocg6AOsZkpOReOQSzHIOvnhyqKrjTaXMcZEbdComY3mJPmAgxnkogpv6FU5JUalAFFFImDrxuGnWz+F3Mb9wgdXh4UzBqNnpM+2yJcR394IDGf8AI4a/wj8lL1gLnGSSSdVWKdWWipVYx2J9nY0sO+riNe0aKm1cKtf5qdSAeeY9wq/CgZrdcLyMTNhmFnaymJlZQOpcGunz1Gx0BJTFZLI2kwMYIA9yeZVpPPZLFr4teXEUmjCDqRJPXol8pm8pDNVrBjS5xgASSlW3cVVHE+HDG7GJd68ly2Xy+owNeAAczAjss9BtMOGKYO6aMa2NGNbLbLxHaAcyHDkQPsjuGna2eYQ4b7jtzC6LFSwywNI5zKpu+nhq5aGUG08rAG08oz/7TIP/ACCOxlaLJbKFn8rcTifidH95K687ZLvDBj+L8LzVu1gYecIXa8gb2FGvbUblm1wQa0XRUYf3ebfmFsuFhFM8sRhEkt9XgW6F+hcdR5mp5W95J/CYA2BA0CiiDk2Buzqii4lAAOJruc4iowTAgga5aHsgTKr3eUAk8gCnxdCop0h1OlQJuO6/BYXPIDna55Acp5olTqh3wkHsQfolC/ra6tVLQTgaYA26lY7O19Fwc0kEf3nzTdLy3kbpeWPyhKpsloxsa4bhXKJI4g3Et5GmwNbkXzn06Iyg/ElhbUYPO1r2nLE4CZ2Twq8hWwbdl1eI0mfXqq3B9neCMxvyKoo1a9nzI8p3GbT6hW1rT4kddu6rm/4WGmyPa5gLQADnAACptNzsfmQQeiE2y2vs9NtNmToknWJ0AS460VC7FjdOsydUsYPaYihY5N4cozJBd0Jy9giYaIgDIZQgdw345/kq/Fs7n0PVHVOV3kWSawwRa7jxOlpAlRF1Ee7N2f2UqKLoQAI/FtAi0Fx0cAR6CEPoW0t0X0K1WRlVuGo0OHX7HZCv9oUJnzjpI/CrHkVUyy5FVMC2S3F2Z0CsZxA+nJa1ufMSi95XTTpWd5ptzEZkkmJzQi7bu8XkjaeTJp5Ctivv9qp1KcYKmA6aEdPwgd12SX4DkZhX2uzmzVWvYZgz+QtF80oLa9P4Hie3dZUtezawjttsfhnC7MHdZ7Ndhqy1hBIE5mFXVvQvGZlEuEmEve7aI9Sf6LO0rM7SMjrkq0xL3NY3ni+gGZWiwX1SpGCHOnV2XyC9XtX8WqW/pZkO+5WOvd0Bba8jb2Ebxu973+LR87X55HMFarJdlR3/ACmBynM/hThgHw3DYOy9kZU3JrBNtrB5YwAADIBZrxvJtEZ5uOjfv0C1pWvYl9dw5ENCEVbyCKtmmnxO6fMwR0Jn5o7Z7QHtDmmQUItfDrcHkJxgb6Hn2Xnhark9vKCPoUWk1aC0msB1RA714nFNxYxuNwyJOgPLLVebFxPJHiMAB3E/QodHVg6sPLjtCox4IBBkFdlIKJ13Bviebnn/AFW++cAAiFjv+6n06hqMBLHGcs46ELPdt31a7hIIYNXEQI5CdSujD8rL4auxouVkUGdZPuVuXGtAAAyAEBeKz8LHEahpI7gEqG2RbF6+b/JqeDSMbOcNeoHLusNa5vJiJk9TmgFlq+eScyZRW23sQ2AZyXT1rCOjp1wjXwdVmpUou8zMOKDmJBj5ymqjYWM+FgHogPBNhLab6pGdQwOw1PqfomRR5H5OiXI/IX79s0PxHMO+2yy0LvDkyWyyio0tPoeRSxaBUomHA9DseyaLtUaL9HutZsEEHMJmstbExruYSa61F5AAJJ2TjZaOBjW8h890OT0aei6VxdXFImVhdXFExjxXrNY0ucYaNSlm1cXPJIpNAHN2Z/AVnF9oMsZtGL1mEIOFoAiSqwiqtloxVWwhR4mqO8tQNcx2RERkVVXc6zkOaZpv+E/Y8ihr3A7QmfhcB9F7XgOaHZAidRmmdRVhdRFy2XkamSdbrseGgxjxtmD1zhds90UWGWU2g89fadFXflpLKJjV3lnvqpyl2whHLthAe0usjHkNpF5HJxDfRb7tv2jGAN8LluJ6lYbqubGJKluunDmEzUXgOHgHNrFlQ4tZWm0XiHBe7BY21yWPJDgMiM5A1BRmxcO0qZBzeRpi09kXJLYXJIvuazllITkXeY+unyW5cUe8ASSAOphQeSJ1Ll/2csqeINHRnyIRxtvpnLxGe4VtSmHCHAEHYpk+rCnQu1OJH4IAAdEYvvHNauGLOQ1zz+rJvpv7rcLmo/8Axj5/lbAI020RclVILarB8+s1HFUIOuIz3lG7TYAG5bKm/wC6nU6hqsEscZPQ7+iyi9pEFV3lFbvQY4bthl1M9x9wj0JZ4XoF1QvjygEep2TKXgGJAPKRPsozXkSls9KShl639ToZHzP/AIRt3Oyw2HjBj3hr24J0MyPVbo2rMot5GFcIXZUKQUT7w4IdjLqLhhJnC7IjsdCu2fhIMGO0VGho1E/cpuSZfbnWiqRPlaYA27+qvGUpbZWM5PFhJ3F1BhDKbXOaMpAAAHSdUcs1pbUaHNMgpNfdIY0EojcFtbTa/EThyyGeaEoKvEEoqsDKvNSkHCHAEcihB4pogwZHtPtKJ2a2MqCWODu33Gym4yW0TPVGzMZ8LWt7D7qxRRKY6oouLGK1xRdhMYwXpdQrtA0cPhP2PRJNag5r3NIzBhfRYQDia4TU/eU/iA8zRuOY6qkJVhleOXpgahZgRJK0XbePhVWjRpMEdChFO1luRV9gour1mtaJzz6DclVr7KOOMn0IoVxHSJoyP0uBPbRFoXl1MEEESCII6LmTp2c6dCzdF5FmWyOVy1zCZyIQS28P1GGafnb/AOw9N1RQuyu/y4XNHN2QVWk82PjZZcgm0iNBJPaP8JqWC7bsbQBlwL3akwPQAogBKnN2xZO2Y7yvEUm83HQfc9EvVmvqHE4k/T0Gy5eNvx13To04R2Ctp1nOhrASeQVEqQ6VGCrRhabovd9N7WkksJAg5xOUjkth4fqu1wjufwvNnutlCoHV6jZGYaJJPKctEbTwFtNDPCiy2e9KVQw14nkcj81qUGqIkIWB9wUHGfDE9CQPYLeosm1owH4gt37PQApgNLjhEbCMyOqUbOHE4nEnIlMnGlAmmxw0a4g+un0S5SqeU9leH64Lw0UUaucnOV4tdeTyXF2z2U1KjWAZuICp/S+D6NdhJo0ydcDfotK4xmEADQAAemS7K5DhZ5eCQY1gpHs94hjyDsYPunkoLevDVKu7GHYHnUtgg9SOaeEktjwaTyD7wvAPYA1fOOKeIXNinTJAzOLc7J/t/DrqFF5x43EYWgAjXUmV8r4hsjgcRy/S6dsyR8p9l3/ixi8hbV0gKahJmcydZz99UzcKcU1aVQNxk7NJOfOCdwlchErhoTWaYkNzPTl/hd80nHIEffOH77/aaeKMLmwHDUdwiaWeBaAFJ53JA+SZ14HIkpNIVkUQ68L4bSdhguMSc9OSiCg2CjYupTuzih7SBW8w5/qH5TBeFpAoPe0yCzI98vumlBoZxadMCXnxM/EW0YAGWKJJ7ToFRZeJKzT5jjHI/YjRYLLSWupZobiOm3VWqKxRSloY6NGhaWh5ptPORBB5GNVss9mZTEMY1o6CEkULfVbIY4tHRbbu4lqMdFU427z8Q7H7Kb436FcGN6hXGukSMwcwV0KRMiE3/ejqYDWfG/fkOnVFpSxxI0trsedC0D2OaaCtjRWQW6w1HGTLie5KtsdvqWd4zJbu06H8FE7Bb2NeCe3ZD7/tDX1CW5j+mZV7bdMrd4YatNxU6x8ZrsIcMRykd+ixf6sKfloCBu5wkn8Be7bUdTslKnoX69tY+YXm7LrxtJ2SesiL+l1HiF4bLg08so+iFVyXPJOZdmtNahqw5ObovVjcGEFzdNJTKloOESpdZaJOSM3JbHPaQ7PDAnf1Qq8LzxIhw3QcGucRAdEem/ZLL9cgegwoouqBMrq0Q9pa4SCIIS7aOFHAzTILeTjB/BTMuJlJrQU2hZPCzQJe4NPIZrRZLuZQBe3N5Gp27DZZr5vIiuW7Ny+5W6laQ9s9FR3WSltoym/6jTmA4doRSje7XU8e4/TvP97oJbaonJeAwspeJHlOQ9EXFMHVFF6WqpUOZPQDQeixsfVp5yQrrJeWcxmvNuvjEYgR0VM6HSrFDFdNt/aKZa/4hv8AQpP4k4dqSSaZI3gSD1yTNwlSPnftp66pilTjyPjlglJUz4N/tlrnAAOb/wBf8o5YriLBDWx01cTtnuvod9GzUodUphznaDQ9+iHUL7oMOJlDzbHFP+F1P8iUlhGVsOXJd4o0Wt3iT3IGS3padxqNBSM/zZfRbLp4lbWdgLcDts5B/quKUJbZnFgLiCqRXfPP5KJmvG5GViC6QQIyUVVyRrIymkqAd+Xa1rAQtFyuNSyVGH9IcB7T9lFEv+DXaQHu4aK+8bQXnkBkByCiio9j+zxZqcz2WS1MzXVEFsK2O91N/c0/5QtcKKLnls5ziotthbVbheMtiNQeYUUQMAncGPny1RHUGfkt1g4YZTcHPONw0GjfbdRRH5JPAzm2V8V0ZYx38Lo9/wDCx3PeJaMOoK4oqxzEaOYnLWcdTLIkwmfwBhDSAQBGaiiWfoWRWLupzPhtnstKiimKRRRRAxFyFFFjALiC6QT4gOuRHbQoG1xbuoorwdorHQVum6fEOJx8o1G5/AR60WRr2FhHlIiBtyhRRTk3YknkRr2uN9B8YgQdNQY65K+6OGnVjJcA3eJJ+kKKKjm+llez62GrTeQs4FGk0eXd3PnA1WI8QV25ktI5YY+iiiaMUIleSriekK1OlWGUiCOyDMGFnyXFE0dUPHVHnw81usVD98wg/qCii0tDWE75vqp4rmsOFrTGXzJUUUWSSQkYqj//2Q==">
            <a:extLst>
              <a:ext uri="{FF2B5EF4-FFF2-40B4-BE49-F238E27FC236}">
                <a16:creationId xmlns:a16="http://schemas.microsoft.com/office/drawing/2014/main" id="{FB985629-39A2-7C41-2677-FEF4989E60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6" y="-830263"/>
            <a:ext cx="2638425" cy="173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tr-TR" altLang="tr-TR">
              <a:solidFill>
                <a:prstClr val="black"/>
              </a:solidFill>
            </a:endParaRPr>
          </a:p>
        </p:txBody>
      </p:sp>
      <p:pic>
        <p:nvPicPr>
          <p:cNvPr id="10243" name="Picture 4" descr="http://www.msdlatinamerica.com/ebooks/ClinicalLaboratoryMedicine/files/93887d5b16d7d56697884665dbcc66d1.gif">
            <a:extLst>
              <a:ext uri="{FF2B5EF4-FFF2-40B4-BE49-F238E27FC236}">
                <a16:creationId xmlns:a16="http://schemas.microsoft.com/office/drawing/2014/main" id="{E3934E0B-321F-A16A-65EC-E88227DB5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2205039"/>
            <a:ext cx="33147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http://www.msdlatinamerica.com/ebooks/ClinicalLaboratoryMedicine/files/081644c3bcbd25953378789b8734de90.gif">
            <a:extLst>
              <a:ext uri="{FF2B5EF4-FFF2-40B4-BE49-F238E27FC236}">
                <a16:creationId xmlns:a16="http://schemas.microsoft.com/office/drawing/2014/main" id="{1D53E62D-90F3-5C3D-B52B-223227F89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05038"/>
            <a:ext cx="33147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Başlık">
            <a:extLst>
              <a:ext uri="{FF2B5EF4-FFF2-40B4-BE49-F238E27FC236}">
                <a16:creationId xmlns:a16="http://schemas.microsoft.com/office/drawing/2014/main" id="{2C3BB010-0CA2-8261-4C94-D52B3F20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altLang="tr-TR"/>
          </a:p>
        </p:txBody>
      </p:sp>
      <p:pic>
        <p:nvPicPr>
          <p:cNvPr id="13315" name="Picture 2" descr="C:\Users\Elif Akdoğan\Desktop\Ekran Alıntısı 3.PNG">
            <a:extLst>
              <a:ext uri="{FF2B5EF4-FFF2-40B4-BE49-F238E27FC236}">
                <a16:creationId xmlns:a16="http://schemas.microsoft.com/office/drawing/2014/main" id="{37EAC3D5-92DD-FBB2-7459-6EE680DB07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6050" y="1600201"/>
            <a:ext cx="6819900" cy="4525963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786EA37-ED38-2250-32D2-44BBF768A14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sınıflaması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8A2B53A-59F9-15C5-AC4B-B2A4C654F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18159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Tedavinin amacı; semptomları azaltmak, komplikasyonları önlemek, yaşam süresini uzatmaktır.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oldukça kötüdür.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sınıflaması için;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GIPSS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MIPSS70+v2.0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DIPPS-Plus kullanılır.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Hastalar risk sınıflamasına göre yüksek ve düşük risk gruplarına ayrılır.</a:t>
            </a:r>
          </a:p>
        </p:txBody>
      </p:sp>
    </p:spTree>
    <p:extLst>
      <p:ext uri="{BB962C8B-B14F-4D97-AF65-F5344CB8AC3E}">
        <p14:creationId xmlns:p14="http://schemas.microsoft.com/office/powerpoint/2010/main" val="1431820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347</Words>
  <Application>Microsoft Office PowerPoint</Application>
  <PresentationFormat>Geniş ekran</PresentationFormat>
  <Paragraphs>58</Paragraphs>
  <Slides>11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Office Teması</vt:lpstr>
      <vt:lpstr>Ofis Teması</vt:lpstr>
      <vt:lpstr>  Primer Miyelofibrozis </vt:lpstr>
      <vt:lpstr>Öğrenim hedefleri</vt:lpstr>
      <vt:lpstr>Tanım</vt:lpstr>
      <vt:lpstr>Epidemiyeloji</vt:lpstr>
      <vt:lpstr>Klinik</vt:lpstr>
      <vt:lpstr>Laboratuvar</vt:lpstr>
      <vt:lpstr>PowerPoint Sunusu</vt:lpstr>
      <vt:lpstr>PowerPoint Sunusu</vt:lpstr>
      <vt:lpstr>Risk sınıflaması </vt:lpstr>
      <vt:lpstr>PowerPoint Sunusu</vt:lpstr>
      <vt:lpstr>Prognoz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2</cp:revision>
  <dcterms:created xsi:type="dcterms:W3CDTF">2024-10-19T17:46:31Z</dcterms:created>
  <dcterms:modified xsi:type="dcterms:W3CDTF">2025-04-30T11:40:40Z</dcterms:modified>
</cp:coreProperties>
</file>