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49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68" r:id="rId1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6FC"/>
    <a:srgbClr val="A88741"/>
    <a:srgbClr val="EBDEF4"/>
    <a:srgbClr val="D9D0CA"/>
    <a:srgbClr val="B94864"/>
    <a:srgbClr val="9FD28A"/>
    <a:srgbClr val="D5B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4E5D84-4A7B-498E-A7AF-DB2F26334EA4}" type="doc">
      <dgm:prSet loTypeId="urn:microsoft.com/office/officeart/2005/8/layout/vList2" loCatId="list" qsTypeId="urn:microsoft.com/office/officeart/2005/8/quickstyle/simple3" qsCatId="simple" csTypeId="urn:microsoft.com/office/officeart/2005/8/colors/accent5_4" csCatId="accent5"/>
      <dgm:spPr/>
      <dgm:t>
        <a:bodyPr/>
        <a:lstStyle/>
        <a:p>
          <a:endParaRPr lang="tr-TR"/>
        </a:p>
      </dgm:t>
    </dgm:pt>
    <dgm:pt modelId="{45257348-D8D7-4560-A639-81B994C5574D}">
      <dgm:prSet/>
      <dgm:spPr/>
      <dgm:t>
        <a:bodyPr/>
        <a:lstStyle/>
        <a:p>
          <a:pPr rtl="0"/>
          <a:r>
            <a:rPr lang="tr-TR" smtClean="0"/>
            <a:t>Bir çok epidemiyolojik ve klinik çalışmalardan elde edi­len sonuçlar dinin </a:t>
          </a:r>
          <a:r>
            <a:rPr lang="en-US" smtClean="0"/>
            <a:t>mental </a:t>
          </a:r>
          <a:r>
            <a:rPr lang="tr-TR" smtClean="0"/>
            <a:t>ve fiziksel sağlık belirtilerine etki yaptığını göstermektedir.</a:t>
          </a:r>
          <a:endParaRPr lang="tr-TR"/>
        </a:p>
      </dgm:t>
    </dgm:pt>
    <dgm:pt modelId="{ACEE8551-C5AB-4C80-BF85-C866EA4020F3}" type="parTrans" cxnId="{AB612D41-4F91-49C8-96EF-632595A7084D}">
      <dgm:prSet/>
      <dgm:spPr/>
      <dgm:t>
        <a:bodyPr/>
        <a:lstStyle/>
        <a:p>
          <a:endParaRPr lang="tr-TR"/>
        </a:p>
      </dgm:t>
    </dgm:pt>
    <dgm:pt modelId="{B0768724-0DEF-44A7-912B-FFE84CB5A776}" type="sibTrans" cxnId="{AB612D41-4F91-49C8-96EF-632595A7084D}">
      <dgm:prSet/>
      <dgm:spPr/>
      <dgm:t>
        <a:bodyPr/>
        <a:lstStyle/>
        <a:p>
          <a:endParaRPr lang="tr-TR"/>
        </a:p>
      </dgm:t>
    </dgm:pt>
    <dgm:pt modelId="{50AA4406-1A1F-47A4-B6F8-5C782D42CB68}">
      <dgm:prSet/>
      <dgm:spPr/>
      <dgm:t>
        <a:bodyPr/>
        <a:lstStyle/>
        <a:p>
          <a:pPr rtl="0"/>
          <a:r>
            <a:rPr lang="tr-TR" smtClean="0"/>
            <a:t>Hıristiyan hastalar üzerinde koroner bakım ünitesinde yürütülen çalışmada bir gruba din adamları katılmıştır. Hasta bakım sonuçları iki grupta karşılaştırıldığında din adamlarının katıldığı grupta; kalp yetmezlik oranının, diüretik kullanımının, pnömoni olma oranının ve antibiyotik kullanımının daha az olduğu bulunmuştur.</a:t>
          </a:r>
          <a:endParaRPr lang="tr-TR"/>
        </a:p>
      </dgm:t>
    </dgm:pt>
    <dgm:pt modelId="{AFADFAEA-E767-4BE2-B8C7-C609BCCA8ACA}" type="parTrans" cxnId="{86633B3F-AEFA-41A7-A7CE-7F0DDFE7686C}">
      <dgm:prSet/>
      <dgm:spPr/>
      <dgm:t>
        <a:bodyPr/>
        <a:lstStyle/>
        <a:p>
          <a:endParaRPr lang="tr-TR"/>
        </a:p>
      </dgm:t>
    </dgm:pt>
    <dgm:pt modelId="{12AF1242-3C93-4D3F-994B-8AB0885DAABE}" type="sibTrans" cxnId="{86633B3F-AEFA-41A7-A7CE-7F0DDFE7686C}">
      <dgm:prSet/>
      <dgm:spPr/>
      <dgm:t>
        <a:bodyPr/>
        <a:lstStyle/>
        <a:p>
          <a:endParaRPr lang="tr-TR"/>
        </a:p>
      </dgm:t>
    </dgm:pt>
    <dgm:pt modelId="{551020FD-615C-448F-B9B7-033F8EC2650A}">
      <dgm:prSet/>
      <dgm:spPr/>
      <dgm:t>
        <a:bodyPr/>
        <a:lstStyle/>
        <a:p>
          <a:pPr rtl="0"/>
          <a:r>
            <a:rPr lang="tr-TR" smtClean="0"/>
            <a:t>Bir başka çalışmada; kalp transplantasyonu olan hasta­lardan dini inançları olanların tedaviye uyum hızlarının daha iyi olduğu belirtilmiştir.</a:t>
          </a:r>
          <a:endParaRPr lang="tr-TR"/>
        </a:p>
      </dgm:t>
    </dgm:pt>
    <dgm:pt modelId="{E0CFEE6F-BFF0-4805-B7F4-029274653B32}" type="parTrans" cxnId="{616E1F8F-B9FA-448F-955E-3FB370E725DB}">
      <dgm:prSet/>
      <dgm:spPr/>
      <dgm:t>
        <a:bodyPr/>
        <a:lstStyle/>
        <a:p>
          <a:endParaRPr lang="tr-TR"/>
        </a:p>
      </dgm:t>
    </dgm:pt>
    <dgm:pt modelId="{0D29C6B1-D588-4AAC-956F-9A4A1CB315F4}" type="sibTrans" cxnId="{616E1F8F-B9FA-448F-955E-3FB370E725DB}">
      <dgm:prSet/>
      <dgm:spPr/>
      <dgm:t>
        <a:bodyPr/>
        <a:lstStyle/>
        <a:p>
          <a:endParaRPr lang="tr-TR"/>
        </a:p>
      </dgm:t>
    </dgm:pt>
    <dgm:pt modelId="{2C291AB9-3933-4963-BC20-0382AC0CE0BF}" type="pres">
      <dgm:prSet presAssocID="{864E5D84-4A7B-498E-A7AF-DB2F26334E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F46150B0-ABA8-4397-8703-53EDBE25B1D0}" type="pres">
      <dgm:prSet presAssocID="{45257348-D8D7-4560-A639-81B994C5574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101BFB3-4B2E-4F20-B340-7D25E2ED2533}" type="pres">
      <dgm:prSet presAssocID="{45257348-D8D7-4560-A639-81B994C5574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AB612D41-4F91-49C8-96EF-632595A7084D}" srcId="{864E5D84-4A7B-498E-A7AF-DB2F26334EA4}" destId="{45257348-D8D7-4560-A639-81B994C5574D}" srcOrd="0" destOrd="0" parTransId="{ACEE8551-C5AB-4C80-BF85-C866EA4020F3}" sibTransId="{B0768724-0DEF-44A7-912B-FFE84CB5A776}"/>
    <dgm:cxn modelId="{86633B3F-AEFA-41A7-A7CE-7F0DDFE7686C}" srcId="{45257348-D8D7-4560-A639-81B994C5574D}" destId="{50AA4406-1A1F-47A4-B6F8-5C782D42CB68}" srcOrd="0" destOrd="0" parTransId="{AFADFAEA-E767-4BE2-B8C7-C609BCCA8ACA}" sibTransId="{12AF1242-3C93-4D3F-994B-8AB0885DAABE}"/>
    <dgm:cxn modelId="{68416EA0-4CC7-4176-98E2-292A9B7991D7}" type="presOf" srcId="{50AA4406-1A1F-47A4-B6F8-5C782D42CB68}" destId="{C101BFB3-4B2E-4F20-B340-7D25E2ED2533}" srcOrd="0" destOrd="0" presId="urn:microsoft.com/office/officeart/2005/8/layout/vList2"/>
    <dgm:cxn modelId="{616E1F8F-B9FA-448F-955E-3FB370E725DB}" srcId="{45257348-D8D7-4560-A639-81B994C5574D}" destId="{551020FD-615C-448F-B9B7-033F8EC2650A}" srcOrd="1" destOrd="0" parTransId="{E0CFEE6F-BFF0-4805-B7F4-029274653B32}" sibTransId="{0D29C6B1-D588-4AAC-956F-9A4A1CB315F4}"/>
    <dgm:cxn modelId="{AD1BC431-7672-4FA5-8EE8-2822EFED3B8F}" type="presOf" srcId="{551020FD-615C-448F-B9B7-033F8EC2650A}" destId="{C101BFB3-4B2E-4F20-B340-7D25E2ED2533}" srcOrd="0" destOrd="1" presId="urn:microsoft.com/office/officeart/2005/8/layout/vList2"/>
    <dgm:cxn modelId="{BF76D6C0-5828-455F-9D35-82A95CCB68FB}" type="presOf" srcId="{45257348-D8D7-4560-A639-81B994C5574D}" destId="{F46150B0-ABA8-4397-8703-53EDBE25B1D0}" srcOrd="0" destOrd="0" presId="urn:microsoft.com/office/officeart/2005/8/layout/vList2"/>
    <dgm:cxn modelId="{0E80B107-7631-4EA6-AEC2-753DA287136F}" type="presOf" srcId="{864E5D84-4A7B-498E-A7AF-DB2F26334EA4}" destId="{2C291AB9-3933-4963-BC20-0382AC0CE0BF}" srcOrd="0" destOrd="0" presId="urn:microsoft.com/office/officeart/2005/8/layout/vList2"/>
    <dgm:cxn modelId="{2E18053C-4E5D-494A-B5A9-AC6B2D31C606}" type="presParOf" srcId="{2C291AB9-3933-4963-BC20-0382AC0CE0BF}" destId="{F46150B0-ABA8-4397-8703-53EDBE25B1D0}" srcOrd="0" destOrd="0" presId="urn:microsoft.com/office/officeart/2005/8/layout/vList2"/>
    <dgm:cxn modelId="{BD1D7151-3C19-4433-8004-D9A5BEFF2F20}" type="presParOf" srcId="{2C291AB9-3933-4963-BC20-0382AC0CE0BF}" destId="{C101BFB3-4B2E-4F20-B340-7D25E2ED253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DA5153-B3A7-480B-B1E9-8DA7C9CC9AF6}" type="doc">
      <dgm:prSet loTypeId="urn:microsoft.com/office/officeart/2005/8/layout/chevron2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tr-TR"/>
        </a:p>
      </dgm:t>
    </dgm:pt>
    <dgm:pt modelId="{775050BE-F60A-4ADB-912A-B7289CF6A54F}">
      <dgm:prSet/>
      <dgm:spPr/>
      <dgm:t>
        <a:bodyPr/>
        <a:lstStyle/>
        <a:p>
          <a:pPr rtl="0"/>
          <a:r>
            <a:rPr lang="tr-TR" dirty="0" smtClean="0"/>
            <a:t>Geleneksel yapı içinde doğan her çocuk yaşamını sür­dürmek için edindiği her bilgi gibi dinsel ve geleneksel uy­gulamalarını küçük yaştan itibaren anne-babasından, aile büyüklerinden ve çevresinden doğal bir süreç içinde öğrenebilmektedir.</a:t>
          </a:r>
          <a:endParaRPr lang="tr-TR" dirty="0"/>
        </a:p>
      </dgm:t>
    </dgm:pt>
    <dgm:pt modelId="{816E714C-3734-41FF-8705-7AB1FA205089}" type="parTrans" cxnId="{F178898E-F025-4463-B1E5-2F7CAB13F3C1}">
      <dgm:prSet/>
      <dgm:spPr/>
      <dgm:t>
        <a:bodyPr/>
        <a:lstStyle/>
        <a:p>
          <a:endParaRPr lang="tr-TR"/>
        </a:p>
      </dgm:t>
    </dgm:pt>
    <dgm:pt modelId="{54991792-0F7C-4970-B85B-804F27964CB0}" type="sibTrans" cxnId="{F178898E-F025-4463-B1E5-2F7CAB13F3C1}">
      <dgm:prSet/>
      <dgm:spPr/>
      <dgm:t>
        <a:bodyPr/>
        <a:lstStyle/>
        <a:p>
          <a:endParaRPr lang="tr-TR"/>
        </a:p>
      </dgm:t>
    </dgm:pt>
    <dgm:pt modelId="{65587F70-E211-4665-9F2C-6B6D65D03331}">
      <dgm:prSet/>
      <dgm:spPr/>
      <dgm:t>
        <a:bodyPr/>
        <a:lstStyle/>
        <a:p>
          <a:pPr rtl="0"/>
          <a:r>
            <a:rPr lang="tr-TR" dirty="0" smtClean="0"/>
            <a:t>Bu geleneksel uygulamaların sağlığı koruma ve hasta­lıkları tedavisinde çok etkin kullanıldığı bilinmektedir. Ül­kemizde birçok araştırma kadınların gebelik, doğum ve loğusalığa ilişkin geleneksel inanç ve uygulamalarının ol­duğunu göstermiştir, kırk basmasın, al basmasın, şeytan korkutmasın diye bebeği ve loğusa kadını yalnız bırakma­mak, iki loğusayı karşılaştırmamak, iğne değiştirmek gibi birçok geleneksel uygulamaların olduğunu bilinmektedir.</a:t>
          </a:r>
          <a:endParaRPr lang="tr-TR" dirty="0"/>
        </a:p>
      </dgm:t>
    </dgm:pt>
    <dgm:pt modelId="{5A3455EA-2DAE-49E6-A501-BB27EBFA8323}" type="parTrans" cxnId="{1C52281B-88EF-4FA4-A07B-BF9B4BA0233F}">
      <dgm:prSet/>
      <dgm:spPr/>
      <dgm:t>
        <a:bodyPr/>
        <a:lstStyle/>
        <a:p>
          <a:endParaRPr lang="tr-TR"/>
        </a:p>
      </dgm:t>
    </dgm:pt>
    <dgm:pt modelId="{D5527E8B-47B8-41C1-8422-560A3E21E379}" type="sibTrans" cxnId="{1C52281B-88EF-4FA4-A07B-BF9B4BA0233F}">
      <dgm:prSet/>
      <dgm:spPr/>
      <dgm:t>
        <a:bodyPr/>
        <a:lstStyle/>
        <a:p>
          <a:endParaRPr lang="tr-TR"/>
        </a:p>
      </dgm:t>
    </dgm:pt>
    <dgm:pt modelId="{18D74B4D-3DA2-43D7-B8E3-538112FBDB32}">
      <dgm:prSet/>
      <dgm:spPr/>
      <dgm:t>
        <a:bodyPr/>
        <a:lstStyle/>
        <a:p>
          <a:pPr rtl="0"/>
          <a:endParaRPr lang="tr-TR"/>
        </a:p>
      </dgm:t>
    </dgm:pt>
    <dgm:pt modelId="{B3EBDA2C-95D3-4DEC-B8DE-402D633A6AE1}" type="parTrans" cxnId="{CF5D8EEB-50BD-416B-9B3A-A5039B3A3103}">
      <dgm:prSet/>
      <dgm:spPr/>
      <dgm:t>
        <a:bodyPr/>
        <a:lstStyle/>
        <a:p>
          <a:endParaRPr lang="tr-TR"/>
        </a:p>
      </dgm:t>
    </dgm:pt>
    <dgm:pt modelId="{7EEAE395-2465-4731-89E4-60A5E0D8A864}" type="sibTrans" cxnId="{CF5D8EEB-50BD-416B-9B3A-A5039B3A3103}">
      <dgm:prSet/>
      <dgm:spPr/>
      <dgm:t>
        <a:bodyPr/>
        <a:lstStyle/>
        <a:p>
          <a:endParaRPr lang="tr-TR"/>
        </a:p>
      </dgm:t>
    </dgm:pt>
    <dgm:pt modelId="{A5E08DA8-2612-467A-B9A2-A5C07DF844B6}">
      <dgm:prSet/>
      <dgm:spPr/>
      <dgm:t>
        <a:bodyPr/>
        <a:lstStyle/>
        <a:p>
          <a:pPr rtl="0"/>
          <a:endParaRPr lang="tr-TR"/>
        </a:p>
      </dgm:t>
    </dgm:pt>
    <dgm:pt modelId="{E1103FF4-A33A-4D09-B47B-2B1C21ACDB32}" type="parTrans" cxnId="{205FECC6-C564-4AEF-877C-36B2578E12DF}">
      <dgm:prSet/>
      <dgm:spPr/>
      <dgm:t>
        <a:bodyPr/>
        <a:lstStyle/>
        <a:p>
          <a:endParaRPr lang="tr-TR"/>
        </a:p>
      </dgm:t>
    </dgm:pt>
    <dgm:pt modelId="{B50DADF8-C6BB-44E0-A020-2DE26D06E8FB}" type="sibTrans" cxnId="{205FECC6-C564-4AEF-877C-36B2578E12DF}">
      <dgm:prSet/>
      <dgm:spPr/>
      <dgm:t>
        <a:bodyPr/>
        <a:lstStyle/>
        <a:p>
          <a:endParaRPr lang="tr-TR"/>
        </a:p>
      </dgm:t>
    </dgm:pt>
    <dgm:pt modelId="{7383114E-A3BE-4FA3-B4A9-813904C81E39}" type="pres">
      <dgm:prSet presAssocID="{9DDA5153-B3A7-480B-B1E9-8DA7C9CC9AF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643AD323-F554-4E16-9392-B2C2ACB75036}" type="pres">
      <dgm:prSet presAssocID="{18D74B4D-3DA2-43D7-B8E3-538112FBDB32}" presName="composite" presStyleCnt="0"/>
      <dgm:spPr/>
    </dgm:pt>
    <dgm:pt modelId="{29605F21-C2E1-4B62-8696-6716357E2CA2}" type="pres">
      <dgm:prSet presAssocID="{18D74B4D-3DA2-43D7-B8E3-538112FBDB32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F31B0C2-09D8-485B-B2F9-693BE57464FD}" type="pres">
      <dgm:prSet presAssocID="{18D74B4D-3DA2-43D7-B8E3-538112FBDB32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340CCA8-2DB8-497A-A55A-03CD6A3357C4}" type="pres">
      <dgm:prSet presAssocID="{7EEAE395-2465-4731-89E4-60A5E0D8A864}" presName="sp" presStyleCnt="0"/>
      <dgm:spPr/>
    </dgm:pt>
    <dgm:pt modelId="{629A959A-007D-4ADF-8F83-84939433AC4E}" type="pres">
      <dgm:prSet presAssocID="{A5E08DA8-2612-467A-B9A2-A5C07DF844B6}" presName="composite" presStyleCnt="0"/>
      <dgm:spPr/>
    </dgm:pt>
    <dgm:pt modelId="{14C53778-B361-4C49-9DC4-3BC2D5AD501D}" type="pres">
      <dgm:prSet presAssocID="{A5E08DA8-2612-467A-B9A2-A5C07DF844B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420A572-63C7-41C0-826B-A4D552BEA7A6}" type="pres">
      <dgm:prSet presAssocID="{A5E08DA8-2612-467A-B9A2-A5C07DF844B6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1C52281B-88EF-4FA4-A07B-BF9B4BA0233F}" srcId="{A5E08DA8-2612-467A-B9A2-A5C07DF844B6}" destId="{65587F70-E211-4665-9F2C-6B6D65D03331}" srcOrd="0" destOrd="0" parTransId="{5A3455EA-2DAE-49E6-A501-BB27EBFA8323}" sibTransId="{D5527E8B-47B8-41C1-8422-560A3E21E379}"/>
    <dgm:cxn modelId="{205FECC6-C564-4AEF-877C-36B2578E12DF}" srcId="{9DDA5153-B3A7-480B-B1E9-8DA7C9CC9AF6}" destId="{A5E08DA8-2612-467A-B9A2-A5C07DF844B6}" srcOrd="1" destOrd="0" parTransId="{E1103FF4-A33A-4D09-B47B-2B1C21ACDB32}" sibTransId="{B50DADF8-C6BB-44E0-A020-2DE26D06E8FB}"/>
    <dgm:cxn modelId="{74C1678B-2F7E-4C16-9092-D48C87B0EBFB}" type="presOf" srcId="{9DDA5153-B3A7-480B-B1E9-8DA7C9CC9AF6}" destId="{7383114E-A3BE-4FA3-B4A9-813904C81E39}" srcOrd="0" destOrd="0" presId="urn:microsoft.com/office/officeart/2005/8/layout/chevron2"/>
    <dgm:cxn modelId="{DCC1EED8-BFC6-4BA3-AF08-E6FA48034FC4}" type="presOf" srcId="{18D74B4D-3DA2-43D7-B8E3-538112FBDB32}" destId="{29605F21-C2E1-4B62-8696-6716357E2CA2}" srcOrd="0" destOrd="0" presId="urn:microsoft.com/office/officeart/2005/8/layout/chevron2"/>
    <dgm:cxn modelId="{CF5D8EEB-50BD-416B-9B3A-A5039B3A3103}" srcId="{9DDA5153-B3A7-480B-B1E9-8DA7C9CC9AF6}" destId="{18D74B4D-3DA2-43D7-B8E3-538112FBDB32}" srcOrd="0" destOrd="0" parTransId="{B3EBDA2C-95D3-4DEC-B8DE-402D633A6AE1}" sibTransId="{7EEAE395-2465-4731-89E4-60A5E0D8A864}"/>
    <dgm:cxn modelId="{E3740FE0-8965-435F-B317-FF4C2818C257}" type="presOf" srcId="{65587F70-E211-4665-9F2C-6B6D65D03331}" destId="{3420A572-63C7-41C0-826B-A4D552BEA7A6}" srcOrd="0" destOrd="0" presId="urn:microsoft.com/office/officeart/2005/8/layout/chevron2"/>
    <dgm:cxn modelId="{7105D0F6-DB59-43B3-AF46-2341C3ADC8DF}" type="presOf" srcId="{775050BE-F60A-4ADB-912A-B7289CF6A54F}" destId="{0F31B0C2-09D8-485B-B2F9-693BE57464FD}" srcOrd="0" destOrd="0" presId="urn:microsoft.com/office/officeart/2005/8/layout/chevron2"/>
    <dgm:cxn modelId="{F178898E-F025-4463-B1E5-2F7CAB13F3C1}" srcId="{18D74B4D-3DA2-43D7-B8E3-538112FBDB32}" destId="{775050BE-F60A-4ADB-912A-B7289CF6A54F}" srcOrd="0" destOrd="0" parTransId="{816E714C-3734-41FF-8705-7AB1FA205089}" sibTransId="{54991792-0F7C-4970-B85B-804F27964CB0}"/>
    <dgm:cxn modelId="{DDF0B44E-94B1-476C-8FDF-791D7B32CB25}" type="presOf" srcId="{A5E08DA8-2612-467A-B9A2-A5C07DF844B6}" destId="{14C53778-B361-4C49-9DC4-3BC2D5AD501D}" srcOrd="0" destOrd="0" presId="urn:microsoft.com/office/officeart/2005/8/layout/chevron2"/>
    <dgm:cxn modelId="{822A4786-7E5D-4BEA-9F1C-B46613248B50}" type="presParOf" srcId="{7383114E-A3BE-4FA3-B4A9-813904C81E39}" destId="{643AD323-F554-4E16-9392-B2C2ACB75036}" srcOrd="0" destOrd="0" presId="urn:microsoft.com/office/officeart/2005/8/layout/chevron2"/>
    <dgm:cxn modelId="{EB8F1F20-7372-4FF3-BF93-FF991D8B1559}" type="presParOf" srcId="{643AD323-F554-4E16-9392-B2C2ACB75036}" destId="{29605F21-C2E1-4B62-8696-6716357E2CA2}" srcOrd="0" destOrd="0" presId="urn:microsoft.com/office/officeart/2005/8/layout/chevron2"/>
    <dgm:cxn modelId="{2F01C921-CF0C-4F1F-889A-5B2A65CF16D4}" type="presParOf" srcId="{643AD323-F554-4E16-9392-B2C2ACB75036}" destId="{0F31B0C2-09D8-485B-B2F9-693BE57464FD}" srcOrd="1" destOrd="0" presId="urn:microsoft.com/office/officeart/2005/8/layout/chevron2"/>
    <dgm:cxn modelId="{64FAF47A-7133-4B19-92F6-92C6D8E8935D}" type="presParOf" srcId="{7383114E-A3BE-4FA3-B4A9-813904C81E39}" destId="{5340CCA8-2DB8-497A-A55A-03CD6A3357C4}" srcOrd="1" destOrd="0" presId="urn:microsoft.com/office/officeart/2005/8/layout/chevron2"/>
    <dgm:cxn modelId="{B0AC3223-985C-427D-A98D-60E251881982}" type="presParOf" srcId="{7383114E-A3BE-4FA3-B4A9-813904C81E39}" destId="{629A959A-007D-4ADF-8F83-84939433AC4E}" srcOrd="2" destOrd="0" presId="urn:microsoft.com/office/officeart/2005/8/layout/chevron2"/>
    <dgm:cxn modelId="{920D6BA4-7885-43CD-AE37-F47DAD61AB3F}" type="presParOf" srcId="{629A959A-007D-4ADF-8F83-84939433AC4E}" destId="{14C53778-B361-4C49-9DC4-3BC2D5AD501D}" srcOrd="0" destOrd="0" presId="urn:microsoft.com/office/officeart/2005/8/layout/chevron2"/>
    <dgm:cxn modelId="{12C78598-D37B-4492-8104-75D25E24AAE7}" type="presParOf" srcId="{629A959A-007D-4ADF-8F83-84939433AC4E}" destId="{3420A572-63C7-41C0-826B-A4D552BEA7A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3B20DF-8990-4D1C-B869-960AC71E0BAB}" type="doc">
      <dgm:prSet loTypeId="urn:microsoft.com/office/officeart/2005/8/layout/radial2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tr-TR"/>
        </a:p>
      </dgm:t>
    </dgm:pt>
    <dgm:pt modelId="{A744AD40-C184-4A7E-9C2A-FB7E8E29EE44}">
      <dgm:prSet/>
      <dgm:spPr/>
      <dgm:t>
        <a:bodyPr/>
        <a:lstStyle/>
        <a:p>
          <a:pPr rtl="0"/>
          <a:r>
            <a:rPr lang="tr-TR" dirty="0" smtClean="0"/>
            <a:t>Hoşgörü ve pozitif olma bireyin kendine değer ver­mesini ve özgüvenini arttırır, aynı zamanda başkalarıyla iyi ilişkiler içinde olmalarım sağlar, stresi azaltır, </a:t>
          </a:r>
          <a:r>
            <a:rPr lang="en-US" dirty="0" smtClean="0"/>
            <a:t>mental </a:t>
          </a:r>
          <a:r>
            <a:rPr lang="tr-TR" dirty="0" smtClean="0"/>
            <a:t>sağlık üzerinde olumlu etki yapar. Dinsel uygulamalar ay­rıca bireylerin stresleri ile baş etmeleri ile zorluklara uyu­munu sağlar. Örneğin kadınlar, yaşlılar, </a:t>
          </a:r>
          <a:r>
            <a:rPr lang="tr-TR" dirty="0" err="1" smtClean="0"/>
            <a:t>Afrikan</a:t>
          </a:r>
          <a:r>
            <a:rPr lang="tr-TR" dirty="0" smtClean="0"/>
            <a:t>-Amerikanlar gibi özel gruplarda onları cesaretlendirmek üzere ve </a:t>
          </a:r>
          <a:r>
            <a:rPr lang="en-US" dirty="0" smtClean="0"/>
            <a:t>mental </a:t>
          </a:r>
          <a:r>
            <a:rPr lang="tr-TR" dirty="0" smtClean="0"/>
            <a:t>sağlığı korumak için dinsel uygulamaların kullanıldığı belirtilmektedir.</a:t>
          </a:r>
          <a:endParaRPr lang="tr-TR" dirty="0"/>
        </a:p>
      </dgm:t>
    </dgm:pt>
    <dgm:pt modelId="{E08B020A-8B52-49CF-925E-B83AC3F94FB2}" type="parTrans" cxnId="{0E6FF7B7-C55A-4C83-B1F1-56683333BD9C}">
      <dgm:prSet/>
      <dgm:spPr/>
      <dgm:t>
        <a:bodyPr/>
        <a:lstStyle/>
        <a:p>
          <a:endParaRPr lang="tr-TR"/>
        </a:p>
      </dgm:t>
    </dgm:pt>
    <dgm:pt modelId="{0AC17CD9-F851-437E-9E4C-20B0F7EC0B09}" type="sibTrans" cxnId="{0E6FF7B7-C55A-4C83-B1F1-56683333BD9C}">
      <dgm:prSet/>
      <dgm:spPr/>
      <dgm:t>
        <a:bodyPr/>
        <a:lstStyle/>
        <a:p>
          <a:endParaRPr lang="tr-TR"/>
        </a:p>
      </dgm:t>
    </dgm:pt>
    <dgm:pt modelId="{5006DFAB-051C-473C-AC86-81D1F6CAAAEC}" type="pres">
      <dgm:prSet presAssocID="{443B20DF-8990-4D1C-B869-960AC71E0BA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FD10D364-D3EB-417A-96E9-2BFAA5DF4E5D}" type="pres">
      <dgm:prSet presAssocID="{443B20DF-8990-4D1C-B869-960AC71E0BAB}" presName="cycle" presStyleCnt="0"/>
      <dgm:spPr/>
    </dgm:pt>
    <dgm:pt modelId="{879453B9-69F3-46C5-9E20-C5B199477CCA}" type="pres">
      <dgm:prSet presAssocID="{443B20DF-8990-4D1C-B869-960AC71E0BAB}" presName="centerShape" presStyleCnt="0"/>
      <dgm:spPr/>
    </dgm:pt>
    <dgm:pt modelId="{8F2B70D8-A0F7-4E94-93B4-96B4DACA1C2C}" type="pres">
      <dgm:prSet presAssocID="{443B20DF-8990-4D1C-B869-960AC71E0BAB}" presName="connSite" presStyleLbl="node1" presStyleIdx="0" presStyleCnt="2"/>
      <dgm:spPr/>
    </dgm:pt>
    <dgm:pt modelId="{408E57B3-E031-4050-99BA-71AB056DC6AD}" type="pres">
      <dgm:prSet presAssocID="{443B20DF-8990-4D1C-B869-960AC71E0BAB}" presName="visible" presStyleLbl="node1" presStyleIdx="0" presStyleCnt="2" custLinFactNeighborX="49267" custLinFactNeighborY="1341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015" t="1311" r="-41429" b="1311"/>
          </a:stretch>
        </a:blipFill>
      </dgm:spPr>
    </dgm:pt>
    <dgm:pt modelId="{1780A51C-DF85-4EF6-B850-0530DE45625D}" type="pres">
      <dgm:prSet presAssocID="{E08B020A-8B52-49CF-925E-B83AC3F94FB2}" presName="Name25" presStyleLbl="parChTrans1D1" presStyleIdx="0" presStyleCnt="1"/>
      <dgm:spPr/>
      <dgm:t>
        <a:bodyPr/>
        <a:lstStyle/>
        <a:p>
          <a:endParaRPr lang="tr-TR"/>
        </a:p>
      </dgm:t>
    </dgm:pt>
    <dgm:pt modelId="{53E37440-39C1-4B8E-8E04-32339E49BDD8}" type="pres">
      <dgm:prSet presAssocID="{A744AD40-C184-4A7E-9C2A-FB7E8E29EE44}" presName="node" presStyleCnt="0"/>
      <dgm:spPr/>
    </dgm:pt>
    <dgm:pt modelId="{08D511EA-BC50-4343-89B5-7BFFB79AE862}" type="pres">
      <dgm:prSet presAssocID="{A744AD40-C184-4A7E-9C2A-FB7E8E29EE44}" presName="parentNode" presStyleLbl="node1" presStyleIdx="1" presStyleCnt="2" custScaleX="331311" custScaleY="275942" custLinFactX="40206" custLinFactNeighborX="100000" custLinFactNeighborY="-8379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B194ABF-B60F-49B6-97FF-384985246142}" type="pres">
      <dgm:prSet presAssocID="{A744AD40-C184-4A7E-9C2A-FB7E8E29EE4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AEDCED1-434C-4434-A6F5-C66012DB4D0D}" type="presOf" srcId="{443B20DF-8990-4D1C-B869-960AC71E0BAB}" destId="{5006DFAB-051C-473C-AC86-81D1F6CAAAEC}" srcOrd="0" destOrd="0" presId="urn:microsoft.com/office/officeart/2005/8/layout/radial2"/>
    <dgm:cxn modelId="{0E6FF7B7-C55A-4C83-B1F1-56683333BD9C}" srcId="{443B20DF-8990-4D1C-B869-960AC71E0BAB}" destId="{A744AD40-C184-4A7E-9C2A-FB7E8E29EE44}" srcOrd="0" destOrd="0" parTransId="{E08B020A-8B52-49CF-925E-B83AC3F94FB2}" sibTransId="{0AC17CD9-F851-437E-9E4C-20B0F7EC0B09}"/>
    <dgm:cxn modelId="{8824CDE2-8A72-4121-AC82-5F5F02737BDA}" type="presOf" srcId="{A744AD40-C184-4A7E-9C2A-FB7E8E29EE44}" destId="{08D511EA-BC50-4343-89B5-7BFFB79AE862}" srcOrd="0" destOrd="0" presId="urn:microsoft.com/office/officeart/2005/8/layout/radial2"/>
    <dgm:cxn modelId="{EFEB26E7-6577-4C98-99B5-83E294189B00}" type="presOf" srcId="{E08B020A-8B52-49CF-925E-B83AC3F94FB2}" destId="{1780A51C-DF85-4EF6-B850-0530DE45625D}" srcOrd="0" destOrd="0" presId="urn:microsoft.com/office/officeart/2005/8/layout/radial2"/>
    <dgm:cxn modelId="{475A8C97-F24F-4477-B3E6-F929BDF4F6E3}" type="presParOf" srcId="{5006DFAB-051C-473C-AC86-81D1F6CAAAEC}" destId="{FD10D364-D3EB-417A-96E9-2BFAA5DF4E5D}" srcOrd="0" destOrd="0" presId="urn:microsoft.com/office/officeart/2005/8/layout/radial2"/>
    <dgm:cxn modelId="{4553D24A-31C0-4EA0-B5AC-38C531188AA0}" type="presParOf" srcId="{FD10D364-D3EB-417A-96E9-2BFAA5DF4E5D}" destId="{879453B9-69F3-46C5-9E20-C5B199477CCA}" srcOrd="0" destOrd="0" presId="urn:microsoft.com/office/officeart/2005/8/layout/radial2"/>
    <dgm:cxn modelId="{2CE6953B-81A6-4897-A112-D1520AFE0D54}" type="presParOf" srcId="{879453B9-69F3-46C5-9E20-C5B199477CCA}" destId="{8F2B70D8-A0F7-4E94-93B4-96B4DACA1C2C}" srcOrd="0" destOrd="0" presId="urn:microsoft.com/office/officeart/2005/8/layout/radial2"/>
    <dgm:cxn modelId="{4B8A9C46-9B4E-4030-AE63-59AE2336182B}" type="presParOf" srcId="{879453B9-69F3-46C5-9E20-C5B199477CCA}" destId="{408E57B3-E031-4050-99BA-71AB056DC6AD}" srcOrd="1" destOrd="0" presId="urn:microsoft.com/office/officeart/2005/8/layout/radial2"/>
    <dgm:cxn modelId="{554B7448-F641-47B0-BA6C-DE17A87CEA35}" type="presParOf" srcId="{FD10D364-D3EB-417A-96E9-2BFAA5DF4E5D}" destId="{1780A51C-DF85-4EF6-B850-0530DE45625D}" srcOrd="1" destOrd="0" presId="urn:microsoft.com/office/officeart/2005/8/layout/radial2"/>
    <dgm:cxn modelId="{40DC80A6-861C-4275-BFC0-6E68225F20A7}" type="presParOf" srcId="{FD10D364-D3EB-417A-96E9-2BFAA5DF4E5D}" destId="{53E37440-39C1-4B8E-8E04-32339E49BDD8}" srcOrd="2" destOrd="0" presId="urn:microsoft.com/office/officeart/2005/8/layout/radial2"/>
    <dgm:cxn modelId="{49F10E5A-9166-4084-AB3D-68D7C6DE6D92}" type="presParOf" srcId="{53E37440-39C1-4B8E-8E04-32339E49BDD8}" destId="{08D511EA-BC50-4343-89B5-7BFFB79AE862}" srcOrd="0" destOrd="0" presId="urn:microsoft.com/office/officeart/2005/8/layout/radial2"/>
    <dgm:cxn modelId="{3C396924-8E31-4EF7-83A9-BF357E1D0AFD}" type="presParOf" srcId="{53E37440-39C1-4B8E-8E04-32339E49BDD8}" destId="{EB194ABF-B60F-49B6-97FF-38498524614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0E581C-E4E1-41B3-BB7F-007EEF6F81DB}" type="doc">
      <dgm:prSet loTypeId="urn:microsoft.com/office/officeart/2005/8/layout/vList3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tr-TR"/>
        </a:p>
      </dgm:t>
    </dgm:pt>
    <dgm:pt modelId="{32791101-DD03-4F33-A97B-9CB053E93732}">
      <dgm:prSet/>
      <dgm:spPr/>
      <dgm:t>
        <a:bodyPr/>
        <a:lstStyle/>
        <a:p>
          <a:pPr rtl="0"/>
          <a:r>
            <a:rPr lang="tr-TR" dirty="0" smtClean="0"/>
            <a:t>Dinsel sınırlamalar </a:t>
          </a:r>
          <a:r>
            <a:rPr lang="en-US" dirty="0" smtClean="0"/>
            <a:t>(diet, </a:t>
          </a:r>
          <a:r>
            <a:rPr lang="tr-TR" dirty="0" smtClean="0"/>
            <a:t>oruç, alkol ve madde kullanımım yasaklama, düzenli egzersiz yapmaya cesaret­lendirme) bireyin sağlık davranışlarını olumlu etkileyerek direkt fiziksel sağlığı da olumlu etkiler.</a:t>
          </a:r>
          <a:endParaRPr lang="tr-TR" dirty="0"/>
        </a:p>
      </dgm:t>
    </dgm:pt>
    <dgm:pt modelId="{836D79B0-C9FC-44AA-A8A8-895A1A037FB9}" type="parTrans" cxnId="{F8ECEB3B-DEC8-47E3-92D1-45A9EF111821}">
      <dgm:prSet/>
      <dgm:spPr/>
      <dgm:t>
        <a:bodyPr/>
        <a:lstStyle/>
        <a:p>
          <a:endParaRPr lang="tr-TR"/>
        </a:p>
      </dgm:t>
    </dgm:pt>
    <dgm:pt modelId="{EFC39EA4-C827-4F94-995B-B5689825B3EB}" type="sibTrans" cxnId="{F8ECEB3B-DEC8-47E3-92D1-45A9EF111821}">
      <dgm:prSet/>
      <dgm:spPr/>
      <dgm:t>
        <a:bodyPr/>
        <a:lstStyle/>
        <a:p>
          <a:endParaRPr lang="tr-TR"/>
        </a:p>
      </dgm:t>
    </dgm:pt>
    <dgm:pt modelId="{DA639379-ED74-4317-9774-175BDAC27BE5}" type="pres">
      <dgm:prSet presAssocID="{C10E581C-E4E1-41B3-BB7F-007EEF6F81D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072B1966-0F8D-47EF-A1CB-3FF6F1C8875A}" type="pres">
      <dgm:prSet presAssocID="{32791101-DD03-4F33-A97B-9CB053E93732}" presName="composite" presStyleCnt="0"/>
      <dgm:spPr/>
    </dgm:pt>
    <dgm:pt modelId="{31A249AE-A984-4221-8BB5-919E7E761BA9}" type="pres">
      <dgm:prSet presAssocID="{32791101-DD03-4F33-A97B-9CB053E93732}" presName="imgShp" presStyleLbl="fgImgPlace1" presStyleIdx="0" presStyleCnt="1"/>
      <dgm:spPr/>
      <dgm:t>
        <a:bodyPr/>
        <a:lstStyle/>
        <a:p>
          <a:endParaRPr lang="tr-TR"/>
        </a:p>
      </dgm:t>
    </dgm:pt>
    <dgm:pt modelId="{71F7F3B1-3C8C-44BA-898E-048872511713}" type="pres">
      <dgm:prSet presAssocID="{32791101-DD03-4F33-A97B-9CB053E93732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288674F5-5B8F-41A4-9F8E-9A425DFB06AD}" type="presOf" srcId="{C10E581C-E4E1-41B3-BB7F-007EEF6F81DB}" destId="{DA639379-ED74-4317-9774-175BDAC27BE5}" srcOrd="0" destOrd="0" presId="urn:microsoft.com/office/officeart/2005/8/layout/vList3"/>
    <dgm:cxn modelId="{F8ECEB3B-DEC8-47E3-92D1-45A9EF111821}" srcId="{C10E581C-E4E1-41B3-BB7F-007EEF6F81DB}" destId="{32791101-DD03-4F33-A97B-9CB053E93732}" srcOrd="0" destOrd="0" parTransId="{836D79B0-C9FC-44AA-A8A8-895A1A037FB9}" sibTransId="{EFC39EA4-C827-4F94-995B-B5689825B3EB}"/>
    <dgm:cxn modelId="{48E51E13-6365-418C-823C-4B76FB873F04}" type="presOf" srcId="{32791101-DD03-4F33-A97B-9CB053E93732}" destId="{71F7F3B1-3C8C-44BA-898E-048872511713}" srcOrd="0" destOrd="0" presId="urn:microsoft.com/office/officeart/2005/8/layout/vList3"/>
    <dgm:cxn modelId="{A29AFCB5-5791-4042-8DD5-39CF95CB2A65}" type="presParOf" srcId="{DA639379-ED74-4317-9774-175BDAC27BE5}" destId="{072B1966-0F8D-47EF-A1CB-3FF6F1C8875A}" srcOrd="0" destOrd="0" presId="urn:microsoft.com/office/officeart/2005/8/layout/vList3"/>
    <dgm:cxn modelId="{6FB120AD-A18F-43F3-9EF3-FA6F4287FF9C}" type="presParOf" srcId="{072B1966-0F8D-47EF-A1CB-3FF6F1C8875A}" destId="{31A249AE-A984-4221-8BB5-919E7E761BA9}" srcOrd="0" destOrd="0" presId="urn:microsoft.com/office/officeart/2005/8/layout/vList3"/>
    <dgm:cxn modelId="{832EAAA2-AC20-4A4B-9A4C-BA110FB3F86B}" type="presParOf" srcId="{072B1966-0F8D-47EF-A1CB-3FF6F1C8875A}" destId="{71F7F3B1-3C8C-44BA-898E-04887251171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9DDAA4-9E0D-4593-ADCD-C16C8B0F36FB}" type="doc">
      <dgm:prSet loTypeId="urn:microsoft.com/office/officeart/2005/8/layout/vList5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tr-TR"/>
        </a:p>
      </dgm:t>
    </dgm:pt>
    <dgm:pt modelId="{EC6FBEE0-4F42-4579-9AA6-14A6528BB809}">
      <dgm:prSet/>
      <dgm:spPr/>
      <dgm:t>
        <a:bodyPr/>
        <a:lstStyle/>
        <a:p>
          <a:pPr rtl="0"/>
          <a:r>
            <a:rPr lang="tr-TR" dirty="0" smtClean="0">
              <a:solidFill>
                <a:schemeClr val="tx1"/>
              </a:solidFill>
            </a:rPr>
            <a:t>Din adamları olumlu görüş bildirerek bireylerin sağlık hizmeti kullanmasına veya tedavinin uygulanmasına des­tek olabilirler</a:t>
          </a:r>
          <a:r>
            <a:rPr lang="tr-TR" dirty="0" smtClean="0"/>
            <a:t>. </a:t>
          </a:r>
          <a:endParaRPr lang="tr-TR" dirty="0"/>
        </a:p>
      </dgm:t>
    </dgm:pt>
    <dgm:pt modelId="{917A5CED-2FD2-42E6-9895-8A8EA6E2F062}" type="parTrans" cxnId="{A3C91785-01C6-44D6-A60D-B18C6DFF6EB4}">
      <dgm:prSet/>
      <dgm:spPr/>
      <dgm:t>
        <a:bodyPr/>
        <a:lstStyle/>
        <a:p>
          <a:endParaRPr lang="tr-TR"/>
        </a:p>
      </dgm:t>
    </dgm:pt>
    <dgm:pt modelId="{3835E15B-E249-4DAE-B482-40710961CB14}" type="sibTrans" cxnId="{A3C91785-01C6-44D6-A60D-B18C6DFF6EB4}">
      <dgm:prSet/>
      <dgm:spPr/>
      <dgm:t>
        <a:bodyPr/>
        <a:lstStyle/>
        <a:p>
          <a:endParaRPr lang="tr-TR"/>
        </a:p>
      </dgm:t>
    </dgm:pt>
    <dgm:pt modelId="{F971C978-6B47-4A82-BE7E-218C16F7A603}">
      <dgm:prSet/>
      <dgm:spPr/>
      <dgm:t>
        <a:bodyPr/>
        <a:lstStyle/>
        <a:p>
          <a:pPr rtl="0"/>
          <a:r>
            <a:rPr lang="tr-TR" dirty="0" smtClean="0"/>
            <a:t>Ülkemizde 1985 yılında çocuk sağlığı düze­yini yükseltme çalışmaları çerçevesinde yapılan aşı kampanyasında Diyanet İşleri Başkanlığı'nın, 54 bin camide aynı anda aşılama konusunda Hutbelerin okunma­sını sağlayarak, bağışıklama oranının yükselmesinde önemli katkı sağladığı bilinmektedir.</a:t>
          </a:r>
          <a:endParaRPr lang="tr-TR" dirty="0"/>
        </a:p>
      </dgm:t>
    </dgm:pt>
    <dgm:pt modelId="{1931115E-9204-40B8-B092-689E36D0FDFA}" type="parTrans" cxnId="{F13016A3-C8B8-446D-8ACD-B0C3A3687852}">
      <dgm:prSet/>
      <dgm:spPr/>
      <dgm:t>
        <a:bodyPr/>
        <a:lstStyle/>
        <a:p>
          <a:endParaRPr lang="tr-TR"/>
        </a:p>
      </dgm:t>
    </dgm:pt>
    <dgm:pt modelId="{68F269A6-6CC8-40E7-8113-FE20D135756A}" type="sibTrans" cxnId="{F13016A3-C8B8-446D-8ACD-B0C3A3687852}">
      <dgm:prSet/>
      <dgm:spPr/>
      <dgm:t>
        <a:bodyPr/>
        <a:lstStyle/>
        <a:p>
          <a:endParaRPr lang="tr-TR"/>
        </a:p>
      </dgm:t>
    </dgm:pt>
    <dgm:pt modelId="{74C36B2D-F882-4D93-98CF-B0BAFEEE89C6}" type="pres">
      <dgm:prSet presAssocID="{099DDAA4-9E0D-4593-ADCD-C16C8B0F36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A9E209AE-9901-47AA-9D9B-9B6778A6B177}" type="pres">
      <dgm:prSet presAssocID="{EC6FBEE0-4F42-4579-9AA6-14A6528BB809}" presName="linNode" presStyleCnt="0"/>
      <dgm:spPr/>
    </dgm:pt>
    <dgm:pt modelId="{AFED8773-CBB5-42AD-A8B4-E6566E45B72B}" type="pres">
      <dgm:prSet presAssocID="{EC6FBEE0-4F42-4579-9AA6-14A6528BB809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DA2A42B-BD2B-4EC4-ACA2-10A893CC5387}" type="pres">
      <dgm:prSet presAssocID="{EC6FBEE0-4F42-4579-9AA6-14A6528BB80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093B453B-38D8-4EAA-8830-B952644801BD}" type="presOf" srcId="{099DDAA4-9E0D-4593-ADCD-C16C8B0F36FB}" destId="{74C36B2D-F882-4D93-98CF-B0BAFEEE89C6}" srcOrd="0" destOrd="0" presId="urn:microsoft.com/office/officeart/2005/8/layout/vList5"/>
    <dgm:cxn modelId="{F13016A3-C8B8-446D-8ACD-B0C3A3687852}" srcId="{EC6FBEE0-4F42-4579-9AA6-14A6528BB809}" destId="{F971C978-6B47-4A82-BE7E-218C16F7A603}" srcOrd="0" destOrd="0" parTransId="{1931115E-9204-40B8-B092-689E36D0FDFA}" sibTransId="{68F269A6-6CC8-40E7-8113-FE20D135756A}"/>
    <dgm:cxn modelId="{A0D1DAF6-355A-4250-BCAA-541C55F47B6C}" type="presOf" srcId="{EC6FBEE0-4F42-4579-9AA6-14A6528BB809}" destId="{AFED8773-CBB5-42AD-A8B4-E6566E45B72B}" srcOrd="0" destOrd="0" presId="urn:microsoft.com/office/officeart/2005/8/layout/vList5"/>
    <dgm:cxn modelId="{AD3BAEAE-8EE1-42E5-89F4-31538C8B5E99}" type="presOf" srcId="{F971C978-6B47-4A82-BE7E-218C16F7A603}" destId="{CDA2A42B-BD2B-4EC4-ACA2-10A893CC5387}" srcOrd="0" destOrd="0" presId="urn:microsoft.com/office/officeart/2005/8/layout/vList5"/>
    <dgm:cxn modelId="{A3C91785-01C6-44D6-A60D-B18C6DFF6EB4}" srcId="{099DDAA4-9E0D-4593-ADCD-C16C8B0F36FB}" destId="{EC6FBEE0-4F42-4579-9AA6-14A6528BB809}" srcOrd="0" destOrd="0" parTransId="{917A5CED-2FD2-42E6-9895-8A8EA6E2F062}" sibTransId="{3835E15B-E249-4DAE-B482-40710961CB14}"/>
    <dgm:cxn modelId="{F772C507-27B8-4D5C-8A28-0C6BB02AD0FF}" type="presParOf" srcId="{74C36B2D-F882-4D93-98CF-B0BAFEEE89C6}" destId="{A9E209AE-9901-47AA-9D9B-9B6778A6B177}" srcOrd="0" destOrd="0" presId="urn:microsoft.com/office/officeart/2005/8/layout/vList5"/>
    <dgm:cxn modelId="{40008A4B-5525-4E07-9282-978409A658A3}" type="presParOf" srcId="{A9E209AE-9901-47AA-9D9B-9B6778A6B177}" destId="{AFED8773-CBB5-42AD-A8B4-E6566E45B72B}" srcOrd="0" destOrd="0" presId="urn:microsoft.com/office/officeart/2005/8/layout/vList5"/>
    <dgm:cxn modelId="{A96153D1-E866-48A4-8262-A211C83341FF}" type="presParOf" srcId="{A9E209AE-9901-47AA-9D9B-9B6778A6B177}" destId="{CDA2A42B-BD2B-4EC4-ACA2-10A893CC538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518750-1B90-4201-AD5C-F7EB96BA90CE}" type="doc">
      <dgm:prSet loTypeId="urn:microsoft.com/office/officeart/2009/3/layout/StepUpProcess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tr-TR"/>
        </a:p>
      </dgm:t>
    </dgm:pt>
    <dgm:pt modelId="{E86F3085-E604-438F-8CD3-CB699E6179D5}">
      <dgm:prSet/>
      <dgm:spPr/>
      <dgm:t>
        <a:bodyPr/>
        <a:lstStyle/>
        <a:p>
          <a:pPr rtl="0"/>
          <a:r>
            <a:rPr lang="tr-TR" dirty="0" smtClean="0"/>
            <a:t>Bazı kültürel ve dinsel inanışlar sağlık davranışlarına ve yaşam biçimine zarar verebilir. Örneğin İslam toplumlarında gebe kadının, kalp ve diyabet hastalarının oruç tut­ması, Afrika ve Endonezya gibi ülkelerde kız çocuklarının sünnet edilmesi gibi.</a:t>
          </a:r>
          <a:endParaRPr lang="tr-TR" dirty="0"/>
        </a:p>
      </dgm:t>
    </dgm:pt>
    <dgm:pt modelId="{6602D6F0-843B-4ACE-BB97-6D5926D967C1}" type="parTrans" cxnId="{511CF03E-804C-41FC-B66E-9C3AFF5D6942}">
      <dgm:prSet/>
      <dgm:spPr/>
      <dgm:t>
        <a:bodyPr/>
        <a:lstStyle/>
        <a:p>
          <a:endParaRPr lang="tr-TR"/>
        </a:p>
      </dgm:t>
    </dgm:pt>
    <dgm:pt modelId="{F65A6879-63F5-4194-8F04-DC550CB08911}" type="sibTrans" cxnId="{511CF03E-804C-41FC-B66E-9C3AFF5D6942}">
      <dgm:prSet/>
      <dgm:spPr/>
      <dgm:t>
        <a:bodyPr/>
        <a:lstStyle/>
        <a:p>
          <a:endParaRPr lang="tr-TR"/>
        </a:p>
      </dgm:t>
    </dgm:pt>
    <dgm:pt modelId="{F6D7C039-53F3-463C-96A5-EB1D42802625}" type="pres">
      <dgm:prSet presAssocID="{75518750-1B90-4201-AD5C-F7EB96BA90C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tr-TR"/>
        </a:p>
      </dgm:t>
    </dgm:pt>
    <dgm:pt modelId="{27CE8DD9-843E-401C-BD30-B83445799102}" type="pres">
      <dgm:prSet presAssocID="{E86F3085-E604-438F-8CD3-CB699E6179D5}" presName="composite" presStyleCnt="0"/>
      <dgm:spPr/>
    </dgm:pt>
    <dgm:pt modelId="{EAB97D0C-967E-4A45-AB31-820A3DE66E46}" type="pres">
      <dgm:prSet presAssocID="{E86F3085-E604-438F-8CD3-CB699E6179D5}" presName="LShape" presStyleLbl="alignNode1" presStyleIdx="0" presStyleCnt="1" custScaleX="253080" custScaleY="114436"/>
      <dgm:spPr/>
    </dgm:pt>
    <dgm:pt modelId="{3BA8D597-A3FA-4699-8FE0-5DE0C1AFB6AD}" type="pres">
      <dgm:prSet presAssocID="{E86F3085-E604-438F-8CD3-CB699E6179D5}" presName="ParentText" presStyleLbl="revTx" presStyleIdx="0" presStyleCnt="1" custScaleX="261904" custScaleY="973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58859F52-A1CD-416E-B476-F2D24DB8D744}" type="presOf" srcId="{75518750-1B90-4201-AD5C-F7EB96BA90CE}" destId="{F6D7C039-53F3-463C-96A5-EB1D42802625}" srcOrd="0" destOrd="0" presId="urn:microsoft.com/office/officeart/2009/3/layout/StepUpProcess"/>
    <dgm:cxn modelId="{511CF03E-804C-41FC-B66E-9C3AFF5D6942}" srcId="{75518750-1B90-4201-AD5C-F7EB96BA90CE}" destId="{E86F3085-E604-438F-8CD3-CB699E6179D5}" srcOrd="0" destOrd="0" parTransId="{6602D6F0-843B-4ACE-BB97-6D5926D967C1}" sibTransId="{F65A6879-63F5-4194-8F04-DC550CB08911}"/>
    <dgm:cxn modelId="{72A8F891-CCFC-4F88-BC19-68FAC87F382F}" type="presOf" srcId="{E86F3085-E604-438F-8CD3-CB699E6179D5}" destId="{3BA8D597-A3FA-4699-8FE0-5DE0C1AFB6AD}" srcOrd="0" destOrd="0" presId="urn:microsoft.com/office/officeart/2009/3/layout/StepUpProcess"/>
    <dgm:cxn modelId="{72C12711-3CA5-4210-A465-83B78087D70B}" type="presParOf" srcId="{F6D7C039-53F3-463C-96A5-EB1D42802625}" destId="{27CE8DD9-843E-401C-BD30-B83445799102}" srcOrd="0" destOrd="0" presId="urn:microsoft.com/office/officeart/2009/3/layout/StepUpProcess"/>
    <dgm:cxn modelId="{1F5F9476-4B04-4652-ACE3-5F55293CE8C1}" type="presParOf" srcId="{27CE8DD9-843E-401C-BD30-B83445799102}" destId="{EAB97D0C-967E-4A45-AB31-820A3DE66E46}" srcOrd="0" destOrd="0" presId="urn:microsoft.com/office/officeart/2009/3/layout/StepUpProcess"/>
    <dgm:cxn modelId="{D7851D74-7BE3-483F-BCAC-DDB7CD2CA783}" type="presParOf" srcId="{27CE8DD9-843E-401C-BD30-B83445799102}" destId="{3BA8D597-A3FA-4699-8FE0-5DE0C1AFB6A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2ADC7F-5917-42E1-BC6A-F86096C0B77F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FE4D51B3-7A27-4020-8D26-1E21656399B2}">
      <dgm:prSet/>
      <dgm:spPr/>
      <dgm:t>
        <a:bodyPr/>
        <a:lstStyle/>
        <a:p>
          <a:pPr rtl="0"/>
          <a:r>
            <a:rPr lang="tr-TR" dirty="0" smtClean="0"/>
            <a:t>Tevrat ve İncirde zina yapan kadının taşlanması gibi şid­det içeren yaklaşımlar kadının fiziksel ve ruh sağlığını ya­kından tehdit etmektedir. Tek tanrılı dinler, kadınların erkeklerin otoritesine boyun eğmelerini sağlamaktadır. Kadının temel işlevinin doğurganlık ve erkeğe eşlik olarak ta­nımlanışı önemlidir. </a:t>
          </a:r>
          <a:endParaRPr lang="tr-TR" dirty="0"/>
        </a:p>
      </dgm:t>
    </dgm:pt>
    <dgm:pt modelId="{F5D093E1-594E-4003-A895-59A1B6EC8E7F}" type="parTrans" cxnId="{BE20E65A-789E-47ED-B19A-4D1C013DA1A6}">
      <dgm:prSet/>
      <dgm:spPr/>
      <dgm:t>
        <a:bodyPr/>
        <a:lstStyle/>
        <a:p>
          <a:endParaRPr lang="tr-TR"/>
        </a:p>
      </dgm:t>
    </dgm:pt>
    <dgm:pt modelId="{13D502D2-B066-4DCB-A4D5-DC3621DD3115}" type="sibTrans" cxnId="{BE20E65A-789E-47ED-B19A-4D1C013DA1A6}">
      <dgm:prSet/>
      <dgm:spPr/>
      <dgm:t>
        <a:bodyPr/>
        <a:lstStyle/>
        <a:p>
          <a:endParaRPr lang="tr-TR"/>
        </a:p>
      </dgm:t>
    </dgm:pt>
    <dgm:pt modelId="{33FCD9D1-F2A1-4B1B-8355-C277AAE2A68D}" type="pres">
      <dgm:prSet presAssocID="{092ADC7F-5917-42E1-BC6A-F86096C0B77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F4CA7D8C-6156-45A3-8759-39C524E4F838}" type="pres">
      <dgm:prSet presAssocID="{FE4D51B3-7A27-4020-8D26-1E21656399B2}" presName="circ1TxSh" presStyleLbl="vennNode1" presStyleIdx="0" presStyleCnt="1" custScaleX="227822"/>
      <dgm:spPr/>
      <dgm:t>
        <a:bodyPr/>
        <a:lstStyle/>
        <a:p>
          <a:endParaRPr lang="tr-TR"/>
        </a:p>
      </dgm:t>
    </dgm:pt>
  </dgm:ptLst>
  <dgm:cxnLst>
    <dgm:cxn modelId="{4FEFC9D6-057B-43F6-9497-CBFC34936722}" type="presOf" srcId="{092ADC7F-5917-42E1-BC6A-F86096C0B77F}" destId="{33FCD9D1-F2A1-4B1B-8355-C277AAE2A68D}" srcOrd="0" destOrd="0" presId="urn:microsoft.com/office/officeart/2005/8/layout/venn1"/>
    <dgm:cxn modelId="{BE20E65A-789E-47ED-B19A-4D1C013DA1A6}" srcId="{092ADC7F-5917-42E1-BC6A-F86096C0B77F}" destId="{FE4D51B3-7A27-4020-8D26-1E21656399B2}" srcOrd="0" destOrd="0" parTransId="{F5D093E1-594E-4003-A895-59A1B6EC8E7F}" sibTransId="{13D502D2-B066-4DCB-A4D5-DC3621DD3115}"/>
    <dgm:cxn modelId="{DCF0E4C8-3D01-4631-940A-3D7AA74FE290}" type="presOf" srcId="{FE4D51B3-7A27-4020-8D26-1E21656399B2}" destId="{F4CA7D8C-6156-45A3-8759-39C524E4F838}" srcOrd="0" destOrd="0" presId="urn:microsoft.com/office/officeart/2005/8/layout/venn1"/>
    <dgm:cxn modelId="{FD006AB9-4D74-41C3-80A0-468434D6EF01}" type="presParOf" srcId="{33FCD9D1-F2A1-4B1B-8355-C277AAE2A68D}" destId="{F4CA7D8C-6156-45A3-8759-39C524E4F83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8F3B5D-44A6-4D2F-A495-63F494F7207C}" type="doc">
      <dgm:prSet loTypeId="urn:microsoft.com/office/officeart/2005/8/layout/vList2" loCatId="list" qsTypeId="urn:microsoft.com/office/officeart/2005/8/quickstyle/3d3" qsCatId="3D" csTypeId="urn:microsoft.com/office/officeart/2005/8/colors/accent6_5" csCatId="accent6"/>
      <dgm:spPr/>
      <dgm:t>
        <a:bodyPr/>
        <a:lstStyle/>
        <a:p>
          <a:endParaRPr lang="tr-TR"/>
        </a:p>
      </dgm:t>
    </dgm:pt>
    <dgm:pt modelId="{E03FB69A-B049-4AF0-B495-F1B0AA6CEA15}">
      <dgm:prSet/>
      <dgm:spPr/>
      <dgm:t>
        <a:bodyPr/>
        <a:lstStyle/>
        <a:p>
          <a:pPr algn="ctr" rtl="0"/>
          <a:r>
            <a:rPr lang="tr-TR" smtClean="0"/>
            <a:t>İlkel dinlerde kadın bereket sembolü olarak tanrılaştırılmışlar. Hindistan dinlerinde (Hinduizm, Budizm) kadın tanrıların erkek tanrılarına göre öncelikli oluşları, anaerkilliğin varlığı nedeniyledir. </a:t>
          </a:r>
          <a:endParaRPr lang="tr-TR"/>
        </a:p>
      </dgm:t>
    </dgm:pt>
    <dgm:pt modelId="{B08FDA85-2887-4E10-8987-736D207A4DC5}" type="parTrans" cxnId="{87273459-31FB-4F03-A08C-EF242B018000}">
      <dgm:prSet/>
      <dgm:spPr/>
      <dgm:t>
        <a:bodyPr/>
        <a:lstStyle/>
        <a:p>
          <a:pPr algn="ctr"/>
          <a:endParaRPr lang="tr-TR"/>
        </a:p>
      </dgm:t>
    </dgm:pt>
    <dgm:pt modelId="{A0919FA1-4D1A-4175-9283-F9BD6FF1D759}" type="sibTrans" cxnId="{87273459-31FB-4F03-A08C-EF242B018000}">
      <dgm:prSet/>
      <dgm:spPr/>
      <dgm:t>
        <a:bodyPr/>
        <a:lstStyle/>
        <a:p>
          <a:pPr algn="ctr"/>
          <a:endParaRPr lang="tr-TR"/>
        </a:p>
      </dgm:t>
    </dgm:pt>
    <dgm:pt modelId="{AA83E040-97ED-4457-8B2F-6F74B9C48EE6}">
      <dgm:prSet/>
      <dgm:spPr/>
      <dgm:t>
        <a:bodyPr/>
        <a:lstStyle/>
        <a:p>
          <a:pPr algn="ctr" rtl="0"/>
          <a:r>
            <a:rPr lang="tr-TR" dirty="0" smtClean="0">
              <a:solidFill>
                <a:schemeClr val="tx1"/>
              </a:solidFill>
            </a:rPr>
            <a:t>Ayrıca Çin'deki dinlerde (</a:t>
          </a:r>
          <a:r>
            <a:rPr lang="tr-TR" dirty="0" err="1" smtClean="0">
              <a:solidFill>
                <a:schemeClr val="tx1"/>
              </a:solidFill>
            </a:rPr>
            <a:t>Konfüçyanizm</a:t>
          </a:r>
          <a:r>
            <a:rPr lang="tr-TR" dirty="0" smtClean="0">
              <a:solidFill>
                <a:schemeClr val="tx1"/>
              </a:solidFill>
            </a:rPr>
            <a:t>, Çin </a:t>
          </a:r>
          <a:r>
            <a:rPr lang="tr-TR" dirty="0" err="1" smtClean="0">
              <a:solidFill>
                <a:schemeClr val="tx1"/>
              </a:solidFill>
            </a:rPr>
            <a:t>Budizmi</a:t>
          </a:r>
          <a:r>
            <a:rPr lang="tr-TR" dirty="0" smtClean="0">
              <a:solidFill>
                <a:schemeClr val="tx1"/>
              </a:solidFill>
            </a:rPr>
            <a:t>) bez dokuyan kadınların büyük bir toplumsal önemi vardı. Demircilik yapan erkekler, dokumacılık yapan kadınlara baskın çıkınca, erkekler kadınlardan üstün kabul edilip, ta­pmış baba tarafı atalara geçmiştir.</a:t>
          </a:r>
          <a:endParaRPr lang="tr-TR" dirty="0">
            <a:solidFill>
              <a:schemeClr val="tx1"/>
            </a:solidFill>
          </a:endParaRPr>
        </a:p>
      </dgm:t>
    </dgm:pt>
    <dgm:pt modelId="{49261BF0-CC8D-45FD-9852-E46208D1FEDA}" type="parTrans" cxnId="{E7C5FDA0-BF38-4F6D-8EB4-344F4D506F3F}">
      <dgm:prSet/>
      <dgm:spPr/>
      <dgm:t>
        <a:bodyPr/>
        <a:lstStyle/>
        <a:p>
          <a:pPr algn="ctr"/>
          <a:endParaRPr lang="tr-TR"/>
        </a:p>
      </dgm:t>
    </dgm:pt>
    <dgm:pt modelId="{691E2E89-100C-422F-83C4-5576706733DD}" type="sibTrans" cxnId="{E7C5FDA0-BF38-4F6D-8EB4-344F4D506F3F}">
      <dgm:prSet/>
      <dgm:spPr/>
      <dgm:t>
        <a:bodyPr/>
        <a:lstStyle/>
        <a:p>
          <a:pPr algn="ctr"/>
          <a:endParaRPr lang="tr-TR"/>
        </a:p>
      </dgm:t>
    </dgm:pt>
    <dgm:pt modelId="{9FBA509E-403F-4303-AF31-7FED21FB4998}" type="pres">
      <dgm:prSet presAssocID="{EB8F3B5D-44A6-4D2F-A495-63F494F720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36239972-5935-4130-B1A1-069EE99EE020}" type="pres">
      <dgm:prSet presAssocID="{E03FB69A-B049-4AF0-B495-F1B0AA6CEA1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79F29B4-2806-44CD-BE0E-F82FADFD947E}" type="pres">
      <dgm:prSet presAssocID="{A0919FA1-4D1A-4175-9283-F9BD6FF1D759}" presName="spacer" presStyleCnt="0"/>
      <dgm:spPr/>
    </dgm:pt>
    <dgm:pt modelId="{4CC2FFC7-26A8-48D9-8435-377C4C5EB707}" type="pres">
      <dgm:prSet presAssocID="{AA83E040-97ED-4457-8B2F-6F74B9C48EE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30D0F870-CDC2-4C09-AF32-8DC3F3A5E227}" type="presOf" srcId="{EB8F3B5D-44A6-4D2F-A495-63F494F7207C}" destId="{9FBA509E-403F-4303-AF31-7FED21FB4998}" srcOrd="0" destOrd="0" presId="urn:microsoft.com/office/officeart/2005/8/layout/vList2"/>
    <dgm:cxn modelId="{06F7B2C0-B253-4F83-8D72-D1F2FDF24160}" type="presOf" srcId="{AA83E040-97ED-4457-8B2F-6F74B9C48EE6}" destId="{4CC2FFC7-26A8-48D9-8435-377C4C5EB707}" srcOrd="0" destOrd="0" presId="urn:microsoft.com/office/officeart/2005/8/layout/vList2"/>
    <dgm:cxn modelId="{E7C5FDA0-BF38-4F6D-8EB4-344F4D506F3F}" srcId="{EB8F3B5D-44A6-4D2F-A495-63F494F7207C}" destId="{AA83E040-97ED-4457-8B2F-6F74B9C48EE6}" srcOrd="1" destOrd="0" parTransId="{49261BF0-CC8D-45FD-9852-E46208D1FEDA}" sibTransId="{691E2E89-100C-422F-83C4-5576706733DD}"/>
    <dgm:cxn modelId="{0485CF7D-7423-4177-BF55-22742174137D}" type="presOf" srcId="{E03FB69A-B049-4AF0-B495-F1B0AA6CEA15}" destId="{36239972-5935-4130-B1A1-069EE99EE020}" srcOrd="0" destOrd="0" presId="urn:microsoft.com/office/officeart/2005/8/layout/vList2"/>
    <dgm:cxn modelId="{87273459-31FB-4F03-A08C-EF242B018000}" srcId="{EB8F3B5D-44A6-4D2F-A495-63F494F7207C}" destId="{E03FB69A-B049-4AF0-B495-F1B0AA6CEA15}" srcOrd="0" destOrd="0" parTransId="{B08FDA85-2887-4E10-8987-736D207A4DC5}" sibTransId="{A0919FA1-4D1A-4175-9283-F9BD6FF1D759}"/>
    <dgm:cxn modelId="{82AD4B1D-5338-4F25-BD5B-733BDAFEB9B5}" type="presParOf" srcId="{9FBA509E-403F-4303-AF31-7FED21FB4998}" destId="{36239972-5935-4130-B1A1-069EE99EE020}" srcOrd="0" destOrd="0" presId="urn:microsoft.com/office/officeart/2005/8/layout/vList2"/>
    <dgm:cxn modelId="{11C1C482-695F-4F4A-A9A3-F616230B9056}" type="presParOf" srcId="{9FBA509E-403F-4303-AF31-7FED21FB4998}" destId="{479F29B4-2806-44CD-BE0E-F82FADFD947E}" srcOrd="1" destOrd="0" presId="urn:microsoft.com/office/officeart/2005/8/layout/vList2"/>
    <dgm:cxn modelId="{61C36672-6B97-4F07-A50E-DA3B81F9B475}" type="presParOf" srcId="{9FBA509E-403F-4303-AF31-7FED21FB4998}" destId="{4CC2FFC7-26A8-48D9-8435-377C4C5EB70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150B0-ABA8-4397-8703-53EDBE25B1D0}">
      <dsp:nvSpPr>
        <dsp:cNvPr id="0" name=""/>
        <dsp:cNvSpPr/>
      </dsp:nvSpPr>
      <dsp:spPr>
        <a:xfrm>
          <a:off x="0" y="162021"/>
          <a:ext cx="10972800" cy="16848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200" kern="1200" smtClean="0"/>
            <a:t>Bir çok epidemiyolojik ve klinik çalışmalardan elde edi­len sonuçlar dinin </a:t>
          </a:r>
          <a:r>
            <a:rPr lang="en-US" sz="3200" kern="1200" smtClean="0"/>
            <a:t>mental </a:t>
          </a:r>
          <a:r>
            <a:rPr lang="tr-TR" sz="3200" kern="1200" smtClean="0"/>
            <a:t>ve fiziksel sağlık belirtilerine etki yaptığını göstermektedir.</a:t>
          </a:r>
          <a:endParaRPr lang="tr-TR" sz="3200" kern="1200"/>
        </a:p>
      </dsp:txBody>
      <dsp:txXfrm>
        <a:off x="82245" y="244266"/>
        <a:ext cx="10808310" cy="1520310"/>
      </dsp:txXfrm>
    </dsp:sp>
    <dsp:sp modelId="{C101BFB3-4B2E-4F20-B340-7D25E2ED2533}">
      <dsp:nvSpPr>
        <dsp:cNvPr id="0" name=""/>
        <dsp:cNvSpPr/>
      </dsp:nvSpPr>
      <dsp:spPr>
        <a:xfrm>
          <a:off x="0" y="1846821"/>
          <a:ext cx="10972800" cy="251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tr-TR" sz="2500" kern="1200" smtClean="0"/>
            <a:t>Hıristiyan hastalar üzerinde koroner bakım ünitesinde yürütülen çalışmada bir gruba din adamları katılmıştır. Hasta bakım sonuçları iki grupta karşılaştırıldığında din adamlarının katıldığı grupta; kalp yetmezlik oranının, diüretik kullanımının, pnömoni olma oranının ve antibiyotik kullanımının daha az olduğu bulunmuştur.</a:t>
          </a:r>
          <a:endParaRPr lang="tr-TR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tr-TR" sz="2500" kern="1200" smtClean="0"/>
            <a:t>Bir başka çalışmada; kalp transplantasyonu olan hasta­lardan dini inançları olanların tedaviye uyum hızlarının daha iyi olduğu belirtilmiştir.</a:t>
          </a:r>
          <a:endParaRPr lang="tr-TR" sz="2500" kern="1200"/>
        </a:p>
      </dsp:txBody>
      <dsp:txXfrm>
        <a:off x="0" y="1846821"/>
        <a:ext cx="10972800" cy="2517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605F21-C2E1-4B62-8696-6716357E2CA2}">
      <dsp:nvSpPr>
        <dsp:cNvPr id="0" name=""/>
        <dsp:cNvSpPr/>
      </dsp:nvSpPr>
      <dsp:spPr>
        <a:xfrm rot="5400000">
          <a:off x="-454407" y="458961"/>
          <a:ext cx="3029385" cy="212056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6300" kern="1200"/>
        </a:p>
      </dsp:txBody>
      <dsp:txXfrm rot="-5400000">
        <a:off x="2" y="1064838"/>
        <a:ext cx="2120569" cy="908816"/>
      </dsp:txXfrm>
    </dsp:sp>
    <dsp:sp modelId="{0F31B0C2-09D8-485B-B2F9-693BE57464FD}">
      <dsp:nvSpPr>
        <dsp:cNvPr id="0" name=""/>
        <dsp:cNvSpPr/>
      </dsp:nvSpPr>
      <dsp:spPr>
        <a:xfrm rot="5400000">
          <a:off x="5406017" y="-3280893"/>
          <a:ext cx="1969100" cy="8539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900" kern="1200" dirty="0" smtClean="0"/>
            <a:t>Geleneksel yapı içinde doğan her çocuk yaşamını sür­dürmek için edindiği her bilgi gibi dinsel ve geleneksel uy­gulamalarını küçük yaştan itibaren anne-babasından, aile büyüklerinden ve çevresinden doğal bir süreç içinde öğrenebilmektedir.</a:t>
          </a:r>
          <a:endParaRPr lang="tr-TR" sz="1900" kern="1200" dirty="0"/>
        </a:p>
      </dsp:txBody>
      <dsp:txXfrm rot="-5400000">
        <a:off x="2120570" y="100678"/>
        <a:ext cx="8443871" cy="1776852"/>
      </dsp:txXfrm>
    </dsp:sp>
    <dsp:sp modelId="{14C53778-B361-4C49-9DC4-3BC2D5AD501D}">
      <dsp:nvSpPr>
        <dsp:cNvPr id="0" name=""/>
        <dsp:cNvSpPr/>
      </dsp:nvSpPr>
      <dsp:spPr>
        <a:xfrm rot="5400000">
          <a:off x="-454407" y="3207951"/>
          <a:ext cx="3029385" cy="212056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6300" kern="1200"/>
        </a:p>
      </dsp:txBody>
      <dsp:txXfrm rot="-5400000">
        <a:off x="2" y="3813828"/>
        <a:ext cx="2120569" cy="908816"/>
      </dsp:txXfrm>
    </dsp:sp>
    <dsp:sp modelId="{3420A572-63C7-41C0-826B-A4D552BEA7A6}">
      <dsp:nvSpPr>
        <dsp:cNvPr id="0" name=""/>
        <dsp:cNvSpPr/>
      </dsp:nvSpPr>
      <dsp:spPr>
        <a:xfrm rot="5400000">
          <a:off x="5406017" y="-531903"/>
          <a:ext cx="1969100" cy="8539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900" kern="1200" dirty="0" smtClean="0"/>
            <a:t>Bu geleneksel uygulamaların sağlığı koruma ve hasta­lıkları tedavisinde çok etkin kullanıldığı bilinmektedir. Ül­kemizde birçok araştırma kadınların gebelik, doğum ve loğusalığa ilişkin geleneksel inanç ve uygulamalarının ol­duğunu göstermiştir, kırk basmasın, al basmasın, şeytan korkutmasın diye bebeği ve loğusa kadını yalnız bırakma­mak, iki loğusayı karşılaştırmamak, iğne değiştirmek gibi birçok geleneksel uygulamaların olduğunu bilinmektedir.</a:t>
          </a:r>
          <a:endParaRPr lang="tr-TR" sz="1900" kern="1200" dirty="0"/>
        </a:p>
      </dsp:txBody>
      <dsp:txXfrm rot="-5400000">
        <a:off x="2120570" y="2849668"/>
        <a:ext cx="8443871" cy="1776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0A51C-DF85-4EF6-B850-0530DE45625D}">
      <dsp:nvSpPr>
        <dsp:cNvPr id="0" name=""/>
        <dsp:cNvSpPr/>
      </dsp:nvSpPr>
      <dsp:spPr>
        <a:xfrm rot="21521648">
          <a:off x="1385108" y="2890855"/>
          <a:ext cx="2868331" cy="54580"/>
        </a:xfrm>
        <a:custGeom>
          <a:avLst/>
          <a:gdLst/>
          <a:ahLst/>
          <a:cxnLst/>
          <a:rect l="0" t="0" r="0" b="0"/>
          <a:pathLst>
            <a:path>
              <a:moveTo>
                <a:pt x="0" y="27290"/>
              </a:moveTo>
              <a:lnTo>
                <a:pt x="2868331" y="2729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8E57B3-E031-4050-99BA-71AB056DC6AD}">
      <dsp:nvSpPr>
        <dsp:cNvPr id="0" name=""/>
        <dsp:cNvSpPr/>
      </dsp:nvSpPr>
      <dsp:spPr>
        <a:xfrm>
          <a:off x="196572" y="1358392"/>
          <a:ext cx="3327201" cy="3327201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015" t="1311" r="-41429" b="1311"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8D511EA-BC50-4343-89B5-7BFFB79AE862}">
      <dsp:nvSpPr>
        <dsp:cNvPr id="0" name=""/>
        <dsp:cNvSpPr/>
      </dsp:nvSpPr>
      <dsp:spPr>
        <a:xfrm>
          <a:off x="4251830" y="55760"/>
          <a:ext cx="6614030" cy="5508687"/>
        </a:xfrm>
        <a:prstGeom prst="ellipse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400000"/>
                <a:satOff val="-50003"/>
                <a:lumOff val="6000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kern="1200" dirty="0" smtClean="0"/>
            <a:t>Hoşgörü ve pozitif olma bireyin kendine değer ver­mesini ve özgüvenini arttırır, aynı zamanda başkalarıyla iyi ilişkiler içinde olmalarım sağlar, stresi azaltır, </a:t>
          </a:r>
          <a:r>
            <a:rPr lang="en-US" sz="2100" kern="1200" dirty="0" smtClean="0"/>
            <a:t>mental </a:t>
          </a:r>
          <a:r>
            <a:rPr lang="tr-TR" sz="2100" kern="1200" dirty="0" smtClean="0"/>
            <a:t>sağlık üzerinde olumlu etki yapar. Dinsel uygulamalar ay­rıca bireylerin stresleri ile baş etmeleri ile zorluklara uyu­munu sağlar. Örneğin kadınlar, yaşlılar, </a:t>
          </a:r>
          <a:r>
            <a:rPr lang="tr-TR" sz="2100" kern="1200" dirty="0" err="1" smtClean="0"/>
            <a:t>Afrikan</a:t>
          </a:r>
          <a:r>
            <a:rPr lang="tr-TR" sz="2100" kern="1200" dirty="0" smtClean="0"/>
            <a:t>-Amerikanlar gibi özel gruplarda onları cesaretlendirmek üzere ve </a:t>
          </a:r>
          <a:r>
            <a:rPr lang="en-US" sz="2100" kern="1200" dirty="0" smtClean="0"/>
            <a:t>mental </a:t>
          </a:r>
          <a:r>
            <a:rPr lang="tr-TR" sz="2100" kern="1200" dirty="0" smtClean="0"/>
            <a:t>sağlığı korumak için dinsel uygulamaların kullanıldığı belirtilmektedir.</a:t>
          </a:r>
          <a:endParaRPr lang="tr-TR" sz="2100" kern="1200" dirty="0"/>
        </a:p>
      </dsp:txBody>
      <dsp:txXfrm>
        <a:off x="5220432" y="862489"/>
        <a:ext cx="4676826" cy="38952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7F3B1-3C8C-44BA-898E-048872511713}">
      <dsp:nvSpPr>
        <dsp:cNvPr id="0" name=""/>
        <dsp:cNvSpPr/>
      </dsp:nvSpPr>
      <dsp:spPr>
        <a:xfrm rot="10800000">
          <a:off x="2756915" y="425037"/>
          <a:ext cx="7296912" cy="3675888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0965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900" kern="1200" dirty="0" smtClean="0"/>
            <a:t>Dinsel sınırlamalar </a:t>
          </a:r>
          <a:r>
            <a:rPr lang="en-US" sz="2900" kern="1200" dirty="0" smtClean="0"/>
            <a:t>(diet, </a:t>
          </a:r>
          <a:r>
            <a:rPr lang="tr-TR" sz="2900" kern="1200" dirty="0" smtClean="0"/>
            <a:t>oruç, alkol ve madde kullanımım yasaklama, düzenli egzersiz yapmaya cesaret­lendirme) bireyin sağlık davranışlarını olumlu etkileyerek direkt fiziksel sağlığı da olumlu etkiler.</a:t>
          </a:r>
          <a:endParaRPr lang="tr-TR" sz="2900" kern="1200" dirty="0"/>
        </a:p>
      </dsp:txBody>
      <dsp:txXfrm rot="10800000">
        <a:off x="3675887" y="425037"/>
        <a:ext cx="6377940" cy="3675888"/>
      </dsp:txXfrm>
    </dsp:sp>
    <dsp:sp modelId="{31A249AE-A984-4221-8BB5-919E7E761BA9}">
      <dsp:nvSpPr>
        <dsp:cNvPr id="0" name=""/>
        <dsp:cNvSpPr/>
      </dsp:nvSpPr>
      <dsp:spPr>
        <a:xfrm>
          <a:off x="918971" y="425037"/>
          <a:ext cx="3675888" cy="367588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2A42B-BD2B-4EC4-ACA2-10A893CC5387}">
      <dsp:nvSpPr>
        <dsp:cNvPr id="0" name=""/>
        <dsp:cNvSpPr/>
      </dsp:nvSpPr>
      <dsp:spPr>
        <a:xfrm rot="5400000">
          <a:off x="5651118" y="-1248314"/>
          <a:ext cx="3620770" cy="702259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2700" kern="1200" dirty="0" smtClean="0"/>
            <a:t>Ülkemizde 1985 yılında çocuk sağlığı düze­yini yükseltme çalışmaları çerçevesinde yapılan aşı kampanyasında Diyanet İşleri Başkanlığı'nın, 54 bin camide aynı anda aşılama konusunda Hutbelerin okunma­sını sağlayarak, bağışıklama oranının yükselmesinde önemli katkı sağladığı bilinmektedir.</a:t>
          </a:r>
          <a:endParaRPr lang="tr-TR" sz="2700" kern="1200" dirty="0"/>
        </a:p>
      </dsp:txBody>
      <dsp:txXfrm rot="-5400000">
        <a:off x="3950208" y="629347"/>
        <a:ext cx="6845841" cy="3267268"/>
      </dsp:txXfrm>
    </dsp:sp>
    <dsp:sp modelId="{AFED8773-CBB5-42AD-A8B4-E6566E45B72B}">
      <dsp:nvSpPr>
        <dsp:cNvPr id="0" name=""/>
        <dsp:cNvSpPr/>
      </dsp:nvSpPr>
      <dsp:spPr>
        <a:xfrm>
          <a:off x="0" y="0"/>
          <a:ext cx="3950208" cy="45259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300" kern="1200" dirty="0" smtClean="0">
              <a:solidFill>
                <a:schemeClr val="tx1"/>
              </a:solidFill>
            </a:rPr>
            <a:t>Din adamları olumlu görüş bildirerek bireylerin sağlık hizmeti kullanmasına veya tedavinin uygulanmasına des­tek olabilirler</a:t>
          </a:r>
          <a:r>
            <a:rPr lang="tr-TR" sz="3300" kern="1200" dirty="0" smtClean="0"/>
            <a:t>. </a:t>
          </a:r>
          <a:endParaRPr lang="tr-TR" sz="3300" kern="1200" dirty="0"/>
        </a:p>
      </dsp:txBody>
      <dsp:txXfrm>
        <a:off x="192833" y="192833"/>
        <a:ext cx="3564542" cy="41402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97D0C-967E-4A45-AB31-820A3DE66E46}">
      <dsp:nvSpPr>
        <dsp:cNvPr id="0" name=""/>
        <dsp:cNvSpPr/>
      </dsp:nvSpPr>
      <dsp:spPr>
        <a:xfrm rot="5400000">
          <a:off x="4149096" y="-3116590"/>
          <a:ext cx="2674606" cy="9842434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A8D597-A3FA-4699-8FE0-5DE0C1AFB6AD}">
      <dsp:nvSpPr>
        <dsp:cNvPr id="0" name=""/>
        <dsp:cNvSpPr/>
      </dsp:nvSpPr>
      <dsp:spPr>
        <a:xfrm>
          <a:off x="1085380" y="1063189"/>
          <a:ext cx="9195621" cy="299545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400" kern="1200" dirty="0" smtClean="0"/>
            <a:t>Bazı kültürel ve dinsel inanışlar sağlık davranışlarına ve yaşam biçimine zarar verebilir. Örneğin İslam toplumlarında gebe kadının, kalp ve diyabet hastalarının oruç tut­ması, Afrika ve Endonezya gibi ülkelerde kız çocuklarının sünnet edilmesi gibi.</a:t>
          </a:r>
          <a:endParaRPr lang="tr-TR" sz="3400" kern="1200" dirty="0"/>
        </a:p>
      </dsp:txBody>
      <dsp:txXfrm>
        <a:off x="1085380" y="1063189"/>
        <a:ext cx="9195621" cy="29954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A7D8C-6156-45A3-8759-39C524E4F838}">
      <dsp:nvSpPr>
        <dsp:cNvPr id="0" name=""/>
        <dsp:cNvSpPr/>
      </dsp:nvSpPr>
      <dsp:spPr>
        <a:xfrm>
          <a:off x="330830" y="0"/>
          <a:ext cx="10311139" cy="45259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000" kern="1200" dirty="0" smtClean="0"/>
            <a:t>Tevrat ve İncirde zina yapan kadının taşlanması gibi şid­det içeren yaklaşımlar kadının fiziksel ve ruh sağlığını ya­kından tehdit etmektedir. Tek tanrılı dinler, kadınların erkeklerin otoritesine boyun eğmelerini sağlamaktadır. Kadının temel işlevinin doğurganlık ve erkeğe eşlik olarak ta­nımlanışı önemlidir. </a:t>
          </a:r>
          <a:endParaRPr lang="tr-TR" sz="3000" kern="1200" dirty="0"/>
        </a:p>
      </dsp:txBody>
      <dsp:txXfrm>
        <a:off x="1840861" y="662812"/>
        <a:ext cx="7291077" cy="32003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39972-5935-4130-B1A1-069EE99EE020}">
      <dsp:nvSpPr>
        <dsp:cNvPr id="0" name=""/>
        <dsp:cNvSpPr/>
      </dsp:nvSpPr>
      <dsp:spPr>
        <a:xfrm>
          <a:off x="0" y="402740"/>
          <a:ext cx="10972800" cy="182136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700" kern="1200" smtClean="0"/>
            <a:t>İlkel dinlerde kadın bereket sembolü olarak tanrılaştırılmışlar. Hindistan dinlerinde (Hinduizm, Budizm) kadın tanrıların erkek tanrılarına göre öncelikli oluşları, anaerkilliğin varlığı nedeniyledir. </a:t>
          </a:r>
          <a:endParaRPr lang="tr-TR" sz="2700" kern="1200"/>
        </a:p>
      </dsp:txBody>
      <dsp:txXfrm>
        <a:off x="88911" y="491651"/>
        <a:ext cx="10794978" cy="1643538"/>
      </dsp:txXfrm>
    </dsp:sp>
    <dsp:sp modelId="{4CC2FFC7-26A8-48D9-8435-377C4C5EB707}">
      <dsp:nvSpPr>
        <dsp:cNvPr id="0" name=""/>
        <dsp:cNvSpPr/>
      </dsp:nvSpPr>
      <dsp:spPr>
        <a:xfrm>
          <a:off x="0" y="2301861"/>
          <a:ext cx="10972800" cy="182136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700" kern="1200" dirty="0" smtClean="0">
              <a:solidFill>
                <a:schemeClr val="tx1"/>
              </a:solidFill>
            </a:rPr>
            <a:t>Ayrıca Çin'deki dinlerde (</a:t>
          </a:r>
          <a:r>
            <a:rPr lang="tr-TR" sz="2700" kern="1200" dirty="0" err="1" smtClean="0">
              <a:solidFill>
                <a:schemeClr val="tx1"/>
              </a:solidFill>
            </a:rPr>
            <a:t>Konfüçyanizm</a:t>
          </a:r>
          <a:r>
            <a:rPr lang="tr-TR" sz="2700" kern="1200" dirty="0" smtClean="0">
              <a:solidFill>
                <a:schemeClr val="tx1"/>
              </a:solidFill>
            </a:rPr>
            <a:t>, Çin </a:t>
          </a:r>
          <a:r>
            <a:rPr lang="tr-TR" sz="2700" kern="1200" dirty="0" err="1" smtClean="0">
              <a:solidFill>
                <a:schemeClr val="tx1"/>
              </a:solidFill>
            </a:rPr>
            <a:t>Budizmi</a:t>
          </a:r>
          <a:r>
            <a:rPr lang="tr-TR" sz="2700" kern="1200" dirty="0" smtClean="0">
              <a:solidFill>
                <a:schemeClr val="tx1"/>
              </a:solidFill>
            </a:rPr>
            <a:t>) bez dokuyan kadınların büyük bir toplumsal önemi vardı. Demircilik yapan erkekler, dokumacılık yapan kadınlara baskın çıkınca, erkekler kadınlardan üstün kabul edilip, ta­pmış baba tarafı atalara geçmiştir.</a:t>
          </a:r>
          <a:endParaRPr lang="tr-TR" sz="2700" kern="1200" dirty="0">
            <a:solidFill>
              <a:schemeClr val="tx1"/>
            </a:solidFill>
          </a:endParaRPr>
        </a:p>
      </dsp:txBody>
      <dsp:txXfrm>
        <a:off x="88911" y="2390772"/>
        <a:ext cx="10794978" cy="1643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499" y="6356756"/>
            <a:ext cx="2742787" cy="364275"/>
          </a:xfrm>
          <a:prstGeom prst="rect">
            <a:avLst/>
          </a:prstGeom>
        </p:spPr>
        <p:txBody>
          <a:bodyPr/>
          <a:lstStyle/>
          <a:p>
            <a:fld id="{3CFFEA76-EE5C-4AAE-8DD1-D67BE6D8F5BE}" type="datetimeFigureOut">
              <a:rPr lang="tr-TR" smtClean="0"/>
              <a:t>13.03.2025</a:t>
            </a:fld>
            <a:endParaRPr lang="tr-TR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911" y="6356756"/>
            <a:ext cx="4114179" cy="36427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728" y="6356756"/>
            <a:ext cx="2742787" cy="364275"/>
          </a:xfrm>
          <a:prstGeom prst="rect">
            <a:avLst/>
          </a:prstGeom>
        </p:spPr>
        <p:txBody>
          <a:bodyPr/>
          <a:lstStyle/>
          <a:p>
            <a:fld id="{39DBB0C2-4BEB-4548-8107-1941DFC03F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2747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0209F-6008-4D76-91DC-5516C4220ACF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3210093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6BD60-3B4D-4873-AE33-97EEA579A1EB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333580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FD607-1314-479E-B6B4-4A087A174419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3206447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35A2A-66F8-4866-BD89-273AC91F0E76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3464083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9D7FA-0D4A-4DEC-9CDA-4940C57DB190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252728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BAB1C-CFE0-43DB-B6CD-6BEE1CB4C6EC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318640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4940">
            <a:off x="-339180" y="-75074"/>
            <a:ext cx="2357576" cy="30160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2456" y="5272506"/>
            <a:ext cx="2382978" cy="172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4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FEA76-EE5C-4AAE-8DD1-D67BE6D8F5BE}" type="datetimeFigureOut">
              <a:rPr lang="tr-TR" smtClean="0"/>
              <a:t>13.03.2025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BB0C2-4BEB-4548-8107-1941DFC03F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154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FEA76-EE5C-4AAE-8DD1-D67BE6D8F5BE}" type="datetimeFigureOut">
              <a:rPr lang="tr-TR" smtClean="0"/>
              <a:t>13.03.2025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BB0C2-4BEB-4548-8107-1941DFC03F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587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FEA76-EE5C-4AAE-8DD1-D67BE6D8F5BE}" type="datetimeFigureOut">
              <a:rPr lang="tr-TR" smtClean="0"/>
              <a:t>13.03.2025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BB0C2-4BEB-4548-8107-1941DFC03F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223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FEA76-EE5C-4AAE-8DD1-D67BE6D8F5BE}" type="datetimeFigureOut">
              <a:rPr lang="tr-TR" smtClean="0"/>
              <a:t>13.03.2025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BB0C2-4BEB-4548-8107-1941DFC03F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964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B8AFE-DFF4-4A97-A7E4-BE762DA7F68E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256987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06ABD-4005-4C7F-BCD3-41C9B73F119F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257346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1F9A3-DDEE-4763-9B4B-88C596EE6751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20176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F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</p:spTree>
    <p:extLst>
      <p:ext uri="{BB962C8B-B14F-4D97-AF65-F5344CB8AC3E}">
        <p14:creationId xmlns:p14="http://schemas.microsoft.com/office/powerpoint/2010/main" val="511936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</p:sldLayoutIdLst>
  <p:timing>
    <p:tnLst>
      <p:par>
        <p:cTn id="1" dur="indefinite" restart="never" nodeType="tmRoot"/>
      </p:par>
    </p:tnLst>
  </p:timing>
  <p:txStyles>
    <p:titleStyle>
      <a:lvl1pPr algn="l" defTabSz="867015" rtl="0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55" indent="-216755" algn="l" defTabSz="867015" rtl="0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62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767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276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3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290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799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306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813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508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7015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522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4030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538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1045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552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8061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tr-TR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tr-TR" smtClean="0"/>
              <a:t>Haga clic para modificar el estilo de texto del patrón</a:t>
            </a:r>
          </a:p>
          <a:p>
            <a:pPr lvl="1"/>
            <a:r>
              <a:rPr lang="es-ES" altLang="tr-TR" smtClean="0"/>
              <a:t>Segundo nivel</a:t>
            </a:r>
          </a:p>
          <a:p>
            <a:pPr lvl="2"/>
            <a:r>
              <a:rPr lang="es-ES" altLang="tr-TR" smtClean="0"/>
              <a:t>Tercer nivel</a:t>
            </a:r>
          </a:p>
          <a:p>
            <a:pPr lvl="3"/>
            <a:r>
              <a:rPr lang="es-ES" altLang="tr-TR" smtClean="0"/>
              <a:t>Cuarto nivel</a:t>
            </a:r>
          </a:p>
          <a:p>
            <a:pPr lvl="4"/>
            <a:r>
              <a:rPr lang="es-ES" altLang="tr-TR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9ADEAA-C814-4834-9ED5-6BDAA8C5C5C0}" type="slidenum">
              <a:rPr lang="es-ES" altLang="tr-TR"/>
              <a:pPr/>
              <a:t>‹#›</a:t>
            </a:fld>
            <a:endParaRPr lang="es-ES" altLang="tr-TR"/>
          </a:p>
        </p:txBody>
      </p:sp>
    </p:spTree>
    <p:extLst>
      <p:ext uri="{BB962C8B-B14F-4D97-AF65-F5344CB8AC3E}">
        <p14:creationId xmlns:p14="http://schemas.microsoft.com/office/powerpoint/2010/main" val="335485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Din, Kültür ve Sağlık İlişkisi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err="1" smtClean="0"/>
              <a:t>Öğr</a:t>
            </a:r>
            <a:r>
              <a:rPr lang="tr-TR" dirty="0" smtClean="0"/>
              <a:t>. Gör. </a:t>
            </a:r>
            <a:r>
              <a:rPr lang="tr-TR" dirty="0" smtClean="0"/>
              <a:t>Dr. Kübra </a:t>
            </a:r>
            <a:r>
              <a:rPr lang="tr-TR" dirty="0" smtClean="0"/>
              <a:t>BERBER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6830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6804293"/>
              </p:ext>
            </p:extLst>
          </p:nvPr>
        </p:nvGraphicFramePr>
        <p:xfrm>
          <a:off x="799171" y="1187605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9084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tr-TR" b="1" dirty="0">
                <a:solidFill>
                  <a:schemeClr val="accent6"/>
                </a:solidFill>
              </a:rPr>
              <a:t>Kültür ve Dinin Sağlığa Olumsuz </a:t>
            </a:r>
            <a:r>
              <a:rPr lang="tr-TR" b="1" dirty="0" smtClean="0">
                <a:solidFill>
                  <a:schemeClr val="accent6"/>
                </a:solidFill>
              </a:rPr>
              <a:t>Etkileri</a:t>
            </a:r>
            <a:endParaRPr lang="tr-TR" dirty="0">
              <a:solidFill>
                <a:schemeClr val="accent6"/>
              </a:solidFill>
            </a:endParaRPr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753507"/>
              </p:ext>
            </p:extLst>
          </p:nvPr>
        </p:nvGraphicFramePr>
        <p:xfrm>
          <a:off x="609600" y="1421781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6626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0975" y="1282390"/>
            <a:ext cx="9727581" cy="4130095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E9F6FC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tr-TR" sz="2400" dirty="0"/>
              <a:t>İslam toplumlarında kader inancı </a:t>
            </a:r>
            <a:r>
              <a:rPr lang="tr-TR" sz="2400" dirty="0" smtClean="0"/>
              <a:t>önemli </a:t>
            </a:r>
            <a:r>
              <a:rPr lang="tr-TR" sz="2400" dirty="0"/>
              <a:t>bir yer tut­maktadır. Bu kader inancı Yüce Allah'ın ezelden ebediyete kadar olan her şeyin zaman ve yerini bilmesi ve takdir et­mesi demektir. 'Ben ne yapayım Allah'ın takdiri </a:t>
            </a:r>
            <a:r>
              <a:rPr lang="tr-TR" sz="2400" dirty="0" smtClean="0"/>
              <a:t>böyleymiş</a:t>
            </a:r>
            <a:r>
              <a:rPr lang="tr-TR" sz="2400" dirty="0"/>
              <a:t>, alın yazım buymuş' görüşü yaygındır. Bu nedenle insanlar vebaya yakalanmış kimselerin giysilerine doku­nup, hatta yüzlerine bile silecek kadar kayıtsızlık gösterir­ler. 'Eğer Allah takdir etmişse ölümden ne yapsam kurtulamam, ölmem mukadder değilse hiçbir zarar gel­mez' diye düşündüklerinden Türkler arasında 16. yüzyılda veba hızla yayılmıştır.</a:t>
            </a:r>
          </a:p>
          <a:p>
            <a:pPr marL="0" indent="0" algn="ctr">
              <a:buNone/>
            </a:pP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047043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908229"/>
              </p:ext>
            </p:extLst>
          </p:nvPr>
        </p:nvGraphicFramePr>
        <p:xfrm>
          <a:off x="687659" y="1154152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599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419207"/>
              </p:ext>
            </p:extLst>
          </p:nvPr>
        </p:nvGraphicFramePr>
        <p:xfrm>
          <a:off x="788020" y="1209908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5323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TEŞEKKÜRLER…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BİTTİ </a:t>
            </a:r>
            <a:r>
              <a:rPr lang="tr-TR" dirty="0" smtClean="0">
                <a:sym typeface="Wingdings" panose="05000000000000000000" pitchFamily="2" charset="2"/>
              </a:rPr>
              <a:t>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2291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88020" y="1243362"/>
            <a:ext cx="10972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tr-TR" dirty="0" smtClean="0"/>
              <a:t>Kültürün en önemli öğelerinden biri dindir. Kültür </a:t>
            </a:r>
            <a:r>
              <a:rPr lang="tr-TR" dirty="0"/>
              <a:t>ve dini inançlar, değerler o toplumun yaşantısını düzenleyen kuralları oluşturur. Dinin sağlıkla ilgili boyutunda kişilerin beslenmelerinden, hastalıklar ve ölümler konusundaki kararlara kadar uza­nan etkileri söz konusudur. İnsanlar yüzyıllarca hastalık­larını </a:t>
            </a:r>
            <a:r>
              <a:rPr lang="tr-TR" dirty="0" smtClean="0"/>
              <a:t>yaratıcının </a:t>
            </a:r>
            <a:r>
              <a:rPr lang="tr-TR" dirty="0"/>
              <a:t>verdiği bir ceza ve </a:t>
            </a:r>
            <a:r>
              <a:rPr lang="tr-TR" dirty="0" smtClean="0"/>
              <a:t>yine yaratıcının kararı </a:t>
            </a:r>
            <a:r>
              <a:rPr lang="tr-TR" dirty="0"/>
              <a:t>ile kurtulacakları bir olgu olarak değerlendirmişlerdir. Teda­vilerini de dini inançlarına göre düzenlemişlerdir.</a:t>
            </a:r>
          </a:p>
        </p:txBody>
      </p:sp>
    </p:spTree>
    <p:extLst>
      <p:ext uri="{BB962C8B-B14F-4D97-AF65-F5344CB8AC3E}">
        <p14:creationId xmlns:p14="http://schemas.microsoft.com/office/powerpoint/2010/main" val="3040752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r-TR" dirty="0"/>
              <a:t>Yüzyılı geçen bir süreçte sağlıkçılar, sosyal bilimciler, davranış bilimciler din ve sağlık ilişkisi üzerinde durmuş­lardır. </a:t>
            </a:r>
            <a:r>
              <a:rPr lang="tr-TR" dirty="0" smtClean="0"/>
              <a:t>Hemşire </a:t>
            </a:r>
            <a:r>
              <a:rPr lang="tr-TR" dirty="0"/>
              <a:t>ve diğer sağlık personelinin daha iyi bakım ve tedavi yapabilmesi için kültürü ve dinsel inançları bilmesi çok önemlidir. Bu nedenle bir çok tıp ve hemşirelik okulları müfredat prog­ramlarına kültür ve din konularını entegre etmişlerdir. </a:t>
            </a:r>
          </a:p>
        </p:txBody>
      </p:sp>
    </p:spTree>
    <p:extLst>
      <p:ext uri="{BB962C8B-B14F-4D97-AF65-F5344CB8AC3E}">
        <p14:creationId xmlns:p14="http://schemas.microsoft.com/office/powerpoint/2010/main" val="229624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294602"/>
              </p:ext>
            </p:extLst>
          </p:nvPr>
        </p:nvGraphicFramePr>
        <p:xfrm>
          <a:off x="843775" y="875371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52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822015"/>
              </p:ext>
            </p:extLst>
          </p:nvPr>
        </p:nvGraphicFramePr>
        <p:xfrm>
          <a:off x="892098" y="702527"/>
          <a:ext cx="10660565" cy="578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114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uvarlatılmış Dikdörtgen 3"/>
          <p:cNvSpPr/>
          <p:nvPr/>
        </p:nvSpPr>
        <p:spPr>
          <a:xfrm>
            <a:off x="1226634" y="1070517"/>
            <a:ext cx="9735015" cy="4549698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>
                <a:solidFill>
                  <a:schemeClr val="tx1"/>
                </a:solidFill>
              </a:rPr>
              <a:t>Sülük kullanımı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>
                <a:solidFill>
                  <a:schemeClr val="tx1"/>
                </a:solidFill>
              </a:rPr>
              <a:t>Bardak/şişe çekme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>
                <a:solidFill>
                  <a:schemeClr val="tx1"/>
                </a:solidFill>
              </a:rPr>
              <a:t>Belli başlı bitkisel ilaçların kullanıl­ması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>
                <a:solidFill>
                  <a:schemeClr val="tx1"/>
                </a:solidFill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>
                <a:solidFill>
                  <a:schemeClr val="tx1"/>
                </a:solidFill>
              </a:rPr>
              <a:t>..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3600" dirty="0" smtClean="0">
                <a:solidFill>
                  <a:schemeClr val="tx1"/>
                </a:solidFill>
              </a:rPr>
              <a:t>...</a:t>
            </a:r>
            <a:endParaRPr lang="tr-T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772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65356" y="664931"/>
            <a:ext cx="10972800" cy="1143000"/>
          </a:xfrm>
        </p:spPr>
        <p:txBody>
          <a:bodyPr/>
          <a:lstStyle/>
          <a:p>
            <a:r>
              <a:rPr lang="tr-TR" b="1" dirty="0">
                <a:solidFill>
                  <a:schemeClr val="accent6"/>
                </a:solidFill>
              </a:rPr>
              <a:t>Kültür ve Dinin Sağlığa Olumlu </a:t>
            </a:r>
            <a:r>
              <a:rPr lang="tr-TR" b="1" dirty="0" smtClean="0">
                <a:solidFill>
                  <a:schemeClr val="accent6"/>
                </a:solidFill>
              </a:rPr>
              <a:t>Etkisi</a:t>
            </a:r>
            <a:endParaRPr lang="tr-TR" b="1" dirty="0">
              <a:solidFill>
                <a:schemeClr val="accent6"/>
              </a:solidFill>
            </a:endParaRPr>
          </a:p>
        </p:txBody>
      </p:sp>
      <p:sp>
        <p:nvSpPr>
          <p:cNvPr id="4" name="Yatay Kaydırma 3"/>
          <p:cNvSpPr/>
          <p:nvPr/>
        </p:nvSpPr>
        <p:spPr>
          <a:xfrm>
            <a:off x="665356" y="1807931"/>
            <a:ext cx="10779512" cy="4103649"/>
          </a:xfrm>
          <a:prstGeom prst="horizontalScroll">
            <a:avLst/>
          </a:prstGeom>
          <a:solidFill>
            <a:srgbClr val="EBDEF4"/>
          </a:solidFill>
          <a:ln w="76200">
            <a:solidFill>
              <a:srgbClr val="A887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dirty="0">
                <a:solidFill>
                  <a:schemeClr val="tx1"/>
                </a:solidFill>
              </a:rPr>
              <a:t>Dinsel törenler ve ibadetler (ritüeller) topluluğu birleştirici, bütünleştirici bir işlevi yerine getirmektedir. Birlikte kiliseye giderek ayin yapmak, camide kılınan namaz, yağ­mur duasına çıkma, kurban kesme, mevlit okutma vs. bireylerin bir topluluğa, bir dine ait olma duygularını pekiştirip bireylerin dünya görüşüne pozitif etki yaparak bireysel ve toplumsal iyilik sağlar.</a:t>
            </a:r>
          </a:p>
        </p:txBody>
      </p:sp>
    </p:spTree>
    <p:extLst>
      <p:ext uri="{BB962C8B-B14F-4D97-AF65-F5344CB8AC3E}">
        <p14:creationId xmlns:p14="http://schemas.microsoft.com/office/powerpoint/2010/main" val="368182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İçerik Yer Tutucusu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024155"/>
              </p:ext>
            </p:extLst>
          </p:nvPr>
        </p:nvGraphicFramePr>
        <p:xfrm>
          <a:off x="676507" y="423746"/>
          <a:ext cx="10972800" cy="595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1832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İçerik Yer Tutucusu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3307307"/>
              </p:ext>
            </p:extLst>
          </p:nvPr>
        </p:nvGraphicFramePr>
        <p:xfrm>
          <a:off x="553844" y="1009186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1752406"/>
      </p:ext>
    </p:extLst>
  </p:cSld>
  <p:clrMapOvr>
    <a:masterClrMapping/>
  </p:clrMapOvr>
</p:sld>
</file>

<file path=ppt/theme/theme1.xml><?xml version="1.0" encoding="utf-8"?>
<a:theme xmlns:a="http://schemas.openxmlformats.org/drawingml/2006/main" name="www.home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ÃÕºT+¦Ê_¬¿¬-</Template>
  <TotalTime>118</TotalTime>
  <Words>770</Words>
  <Application>Microsoft Office PowerPoint</Application>
  <PresentationFormat>Geniş ekran</PresentationFormat>
  <Paragraphs>29</Paragraphs>
  <Slides>15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15</vt:i4>
      </vt:variant>
    </vt:vector>
  </HeadingPairs>
  <TitlesOfParts>
    <vt:vector size="20" baseType="lpstr">
      <vt:lpstr>微软雅黑</vt:lpstr>
      <vt:lpstr>Arial</vt:lpstr>
      <vt:lpstr>Wingdings</vt:lpstr>
      <vt:lpstr>www.homeppt.com</vt:lpstr>
      <vt:lpstr>Diseño predeterminado</vt:lpstr>
      <vt:lpstr>Din, Kültür ve Sağlık İlişkisi</vt:lpstr>
      <vt:lpstr>PowerPoint Sunusu</vt:lpstr>
      <vt:lpstr>PowerPoint Sunusu</vt:lpstr>
      <vt:lpstr>PowerPoint Sunusu</vt:lpstr>
      <vt:lpstr>PowerPoint Sunusu</vt:lpstr>
      <vt:lpstr>PowerPoint Sunusu</vt:lpstr>
      <vt:lpstr>Kültür ve Dinin Sağlığa Olumlu Etkisi</vt:lpstr>
      <vt:lpstr>PowerPoint Sunusu</vt:lpstr>
      <vt:lpstr>PowerPoint Sunusu</vt:lpstr>
      <vt:lpstr>PowerPoint Sunusu</vt:lpstr>
      <vt:lpstr>Kültür ve Dinin Sağlığa Olumsuz Etkileri</vt:lpstr>
      <vt:lpstr>PowerPoint Sunusu</vt:lpstr>
      <vt:lpstr>PowerPoint Sunusu</vt:lpstr>
      <vt:lpstr>PowerPoint Sunusu</vt:lpstr>
      <vt:lpstr>TEŞEKKÜRLER…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Din, Kültür ve Sağlık İlişkisi</dc:title>
  <dc:creator>Kübra</dc:creator>
  <cp:lastModifiedBy>Kübra BERBER</cp:lastModifiedBy>
  <cp:revision>10</cp:revision>
  <dcterms:created xsi:type="dcterms:W3CDTF">2021-09-29T08:20:12Z</dcterms:created>
  <dcterms:modified xsi:type="dcterms:W3CDTF">2025-03-13T10:43:52Z</dcterms:modified>
</cp:coreProperties>
</file>