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9" r:id="rId5"/>
    <p:sldId id="258"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7" r:id="rId21"/>
    <p:sldId id="276" r:id="rId22"/>
    <p:sldId id="278" r:id="rId2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9900FF"/>
    <a:srgbClr val="339933"/>
    <a:srgbClr val="339966"/>
    <a:srgbClr val="008080"/>
    <a:srgbClr val="FF6600"/>
    <a:srgbClr val="6FA905"/>
    <a:srgbClr val="5CEE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FAD3D1-A667-4C52-97E1-E849A3F8F504}" type="doc">
      <dgm:prSet loTypeId="urn:microsoft.com/office/officeart/2008/layout/SquareAccentList" loCatId="list" qsTypeId="urn:microsoft.com/office/officeart/2005/8/quickstyle/3d3" qsCatId="3D" csTypeId="urn:microsoft.com/office/officeart/2005/8/colors/colorful2" csCatId="colorful" phldr="1"/>
      <dgm:spPr/>
      <dgm:t>
        <a:bodyPr/>
        <a:lstStyle/>
        <a:p>
          <a:endParaRPr lang="tr-TR"/>
        </a:p>
      </dgm:t>
    </dgm:pt>
    <dgm:pt modelId="{C445A399-5734-40C8-B15C-40E4B371FC8F}">
      <dgm:prSet/>
      <dgm:spPr/>
      <dgm:t>
        <a:bodyPr/>
        <a:lstStyle/>
        <a:p>
          <a:pPr rtl="0"/>
          <a:r>
            <a:rPr lang="tr-TR" dirty="0"/>
            <a:t>Göçün nedenleri itici ve çekici faktörler olarak incelene­bilir. İşsizlik, fakirlik, ekonomik yönden gelişmemişlik ve geciken sanayileşme gönderen ülke için başlıca "itme” fak­törlerini oluşturduğu buna karşın, endüstrileşmiş, gelir dü­zeyi yüksek, olan bölgelerin "çekici” faktörler arasında yer almaktadır.</a:t>
          </a:r>
        </a:p>
      </dgm:t>
    </dgm:pt>
    <dgm:pt modelId="{3B3BAFD0-4B36-4112-891B-D4CFE48DAC3A}" type="parTrans" cxnId="{0DEABEF4-95B7-494D-B458-DDF35C448542}">
      <dgm:prSet/>
      <dgm:spPr/>
      <dgm:t>
        <a:bodyPr/>
        <a:lstStyle/>
        <a:p>
          <a:endParaRPr lang="tr-TR"/>
        </a:p>
      </dgm:t>
    </dgm:pt>
    <dgm:pt modelId="{9EDE53A7-81DD-44FD-B21B-73422DF1C19F}" type="sibTrans" cxnId="{0DEABEF4-95B7-494D-B458-DDF35C448542}">
      <dgm:prSet/>
      <dgm:spPr/>
      <dgm:t>
        <a:bodyPr/>
        <a:lstStyle/>
        <a:p>
          <a:endParaRPr lang="tr-TR"/>
        </a:p>
      </dgm:t>
    </dgm:pt>
    <dgm:pt modelId="{CB89EC1A-EE3F-4624-84A5-7EED94BA1756}">
      <dgm:prSet/>
      <dgm:spPr/>
      <dgm:t>
        <a:bodyPr/>
        <a:lstStyle/>
        <a:p>
          <a:pPr rtl="0"/>
          <a:r>
            <a:rPr lang="tr-TR" dirty="0"/>
            <a:t>Bu faktörler hem göçün doğasını hem de göç­menlerin sağlığını etkilemektedir. Göçmenlerin etnik ve sos­yoekonomik yapıları farklı olduğu gibi ülkelerindeki ya da geldikleri bölgelerdeki hastalıklar da farklıdır. Bu nedenle göçmenlerin sağlığı birçok faktör tarafından etkilenir.</a:t>
          </a:r>
        </a:p>
      </dgm:t>
    </dgm:pt>
    <dgm:pt modelId="{015399A9-3E8A-46E2-B56F-9EBCA3C0ABCB}" type="parTrans" cxnId="{08A3B7CF-A1EB-44A7-AD67-5756F5CC895A}">
      <dgm:prSet/>
      <dgm:spPr/>
      <dgm:t>
        <a:bodyPr/>
        <a:lstStyle/>
        <a:p>
          <a:endParaRPr lang="tr-TR"/>
        </a:p>
      </dgm:t>
    </dgm:pt>
    <dgm:pt modelId="{E6428D00-BC5D-403C-84A0-61AC0E829FA8}" type="sibTrans" cxnId="{08A3B7CF-A1EB-44A7-AD67-5756F5CC895A}">
      <dgm:prSet/>
      <dgm:spPr/>
      <dgm:t>
        <a:bodyPr/>
        <a:lstStyle/>
        <a:p>
          <a:endParaRPr lang="tr-TR"/>
        </a:p>
      </dgm:t>
    </dgm:pt>
    <dgm:pt modelId="{7D0600D0-01F7-42C7-9857-DFA7817610F6}">
      <dgm:prSet/>
      <dgm:spPr/>
      <dgm:t>
        <a:bodyPr/>
        <a:lstStyle/>
        <a:p>
          <a:pPr rtl="0"/>
          <a:endParaRPr lang="tr-TR" dirty="0"/>
        </a:p>
      </dgm:t>
    </dgm:pt>
    <dgm:pt modelId="{FFAD3F04-61B6-4B0C-9748-ECA1F3B617AE}" type="parTrans" cxnId="{DC418CFB-03A4-4920-8BDC-71CA3D081F0E}">
      <dgm:prSet/>
      <dgm:spPr/>
      <dgm:t>
        <a:bodyPr/>
        <a:lstStyle/>
        <a:p>
          <a:endParaRPr lang="tr-TR"/>
        </a:p>
      </dgm:t>
    </dgm:pt>
    <dgm:pt modelId="{0E6D0C84-2578-4DA5-9E92-E0BDBFA7ADE1}" type="sibTrans" cxnId="{DC418CFB-03A4-4920-8BDC-71CA3D081F0E}">
      <dgm:prSet/>
      <dgm:spPr/>
      <dgm:t>
        <a:bodyPr/>
        <a:lstStyle/>
        <a:p>
          <a:endParaRPr lang="tr-TR"/>
        </a:p>
      </dgm:t>
    </dgm:pt>
    <dgm:pt modelId="{51BD4F41-A956-4CD0-8FC1-84EC5584CC2E}">
      <dgm:prSet/>
      <dgm:spPr/>
      <dgm:t>
        <a:bodyPr/>
        <a:lstStyle/>
        <a:p>
          <a:pPr rtl="0"/>
          <a:endParaRPr lang="tr-TR" dirty="0"/>
        </a:p>
      </dgm:t>
    </dgm:pt>
    <dgm:pt modelId="{C3B3DC96-704C-44D2-8AC5-E86B2A7CA2AB}" type="parTrans" cxnId="{0FED4700-9150-4BFC-BB5F-3103900D2AE0}">
      <dgm:prSet/>
      <dgm:spPr/>
      <dgm:t>
        <a:bodyPr/>
        <a:lstStyle/>
        <a:p>
          <a:endParaRPr lang="tr-TR"/>
        </a:p>
      </dgm:t>
    </dgm:pt>
    <dgm:pt modelId="{13E83A92-52F8-4DF2-A1CF-153D77D18813}" type="sibTrans" cxnId="{0FED4700-9150-4BFC-BB5F-3103900D2AE0}">
      <dgm:prSet/>
      <dgm:spPr/>
      <dgm:t>
        <a:bodyPr/>
        <a:lstStyle/>
        <a:p>
          <a:endParaRPr lang="tr-TR"/>
        </a:p>
      </dgm:t>
    </dgm:pt>
    <dgm:pt modelId="{9A46FB7B-F591-47D5-9B50-5D4CCD3CC01F}" type="pres">
      <dgm:prSet presAssocID="{3FFAD3D1-A667-4C52-97E1-E849A3F8F504}" presName="layout" presStyleCnt="0">
        <dgm:presLayoutVars>
          <dgm:chMax/>
          <dgm:chPref/>
          <dgm:dir/>
          <dgm:resizeHandles/>
        </dgm:presLayoutVars>
      </dgm:prSet>
      <dgm:spPr/>
      <dgm:t>
        <a:bodyPr/>
        <a:lstStyle/>
        <a:p>
          <a:endParaRPr lang="tr-TR"/>
        </a:p>
      </dgm:t>
    </dgm:pt>
    <dgm:pt modelId="{F8A630CF-C70E-4210-B957-2DA08324596D}" type="pres">
      <dgm:prSet presAssocID="{7D0600D0-01F7-42C7-9857-DFA7817610F6}" presName="root" presStyleCnt="0">
        <dgm:presLayoutVars>
          <dgm:chMax/>
          <dgm:chPref/>
        </dgm:presLayoutVars>
      </dgm:prSet>
      <dgm:spPr/>
    </dgm:pt>
    <dgm:pt modelId="{C8E2CF2A-5F27-4D55-8BFE-95B06B7C8F18}" type="pres">
      <dgm:prSet presAssocID="{7D0600D0-01F7-42C7-9857-DFA7817610F6}" presName="rootComposite" presStyleCnt="0">
        <dgm:presLayoutVars/>
      </dgm:prSet>
      <dgm:spPr/>
    </dgm:pt>
    <dgm:pt modelId="{8E618932-FA0D-4306-81E8-34328EB7517D}" type="pres">
      <dgm:prSet presAssocID="{7D0600D0-01F7-42C7-9857-DFA7817610F6}" presName="ParentAccent" presStyleLbl="alignNode1" presStyleIdx="0" presStyleCnt="2"/>
      <dgm:spPr/>
    </dgm:pt>
    <dgm:pt modelId="{4803CA25-5502-4AF7-8E7D-E9C20F67203F}" type="pres">
      <dgm:prSet presAssocID="{7D0600D0-01F7-42C7-9857-DFA7817610F6}" presName="ParentSmallAccent" presStyleLbl="fgAcc1" presStyleIdx="0" presStyleCnt="2"/>
      <dgm:spPr/>
    </dgm:pt>
    <dgm:pt modelId="{F557632D-654F-42E7-A124-BF08BFA8D595}" type="pres">
      <dgm:prSet presAssocID="{7D0600D0-01F7-42C7-9857-DFA7817610F6}" presName="Parent" presStyleLbl="revTx" presStyleIdx="0" presStyleCnt="4">
        <dgm:presLayoutVars>
          <dgm:chMax/>
          <dgm:chPref val="4"/>
          <dgm:bulletEnabled val="1"/>
        </dgm:presLayoutVars>
      </dgm:prSet>
      <dgm:spPr/>
      <dgm:t>
        <a:bodyPr/>
        <a:lstStyle/>
        <a:p>
          <a:endParaRPr lang="tr-TR"/>
        </a:p>
      </dgm:t>
    </dgm:pt>
    <dgm:pt modelId="{96608D26-8EE2-4A40-920F-F430C160980A}" type="pres">
      <dgm:prSet presAssocID="{7D0600D0-01F7-42C7-9857-DFA7817610F6}" presName="childShape" presStyleCnt="0">
        <dgm:presLayoutVars>
          <dgm:chMax val="0"/>
          <dgm:chPref val="0"/>
        </dgm:presLayoutVars>
      </dgm:prSet>
      <dgm:spPr/>
    </dgm:pt>
    <dgm:pt modelId="{458E3107-B35F-4FF1-97DB-D9A2E1AC666A}" type="pres">
      <dgm:prSet presAssocID="{C445A399-5734-40C8-B15C-40E4B371FC8F}" presName="childComposite" presStyleCnt="0">
        <dgm:presLayoutVars>
          <dgm:chMax val="0"/>
          <dgm:chPref val="0"/>
        </dgm:presLayoutVars>
      </dgm:prSet>
      <dgm:spPr/>
    </dgm:pt>
    <dgm:pt modelId="{5D453150-0255-4141-9FED-4267CFA8EF01}" type="pres">
      <dgm:prSet presAssocID="{C445A399-5734-40C8-B15C-40E4B371FC8F}" presName="ChildAccent" presStyleLbl="solidFgAcc1" presStyleIdx="0" presStyleCnt="2" custLinFactX="-237004" custLinFactNeighborX="-300000" custLinFactNeighborY="-56105"/>
      <dgm:spPr/>
    </dgm:pt>
    <dgm:pt modelId="{6915D595-5AFA-4FCA-A672-0B2B5B9DA353}" type="pres">
      <dgm:prSet presAssocID="{C445A399-5734-40C8-B15C-40E4B371FC8F}" presName="Child" presStyleLbl="revTx" presStyleIdx="1" presStyleCnt="4" custScaleX="147236" custScaleY="480597">
        <dgm:presLayoutVars>
          <dgm:chMax val="0"/>
          <dgm:chPref val="0"/>
          <dgm:bulletEnabled val="1"/>
        </dgm:presLayoutVars>
      </dgm:prSet>
      <dgm:spPr/>
      <dgm:t>
        <a:bodyPr/>
        <a:lstStyle/>
        <a:p>
          <a:endParaRPr lang="tr-TR"/>
        </a:p>
      </dgm:t>
    </dgm:pt>
    <dgm:pt modelId="{DCC6FC4F-C104-4199-8759-9CFF59F5B4D1}" type="pres">
      <dgm:prSet presAssocID="{51BD4F41-A956-4CD0-8FC1-84EC5584CC2E}" presName="root" presStyleCnt="0">
        <dgm:presLayoutVars>
          <dgm:chMax/>
          <dgm:chPref/>
        </dgm:presLayoutVars>
      </dgm:prSet>
      <dgm:spPr/>
    </dgm:pt>
    <dgm:pt modelId="{6604913E-F3EC-40C0-9602-F087102E6030}" type="pres">
      <dgm:prSet presAssocID="{51BD4F41-A956-4CD0-8FC1-84EC5584CC2E}" presName="rootComposite" presStyleCnt="0">
        <dgm:presLayoutVars/>
      </dgm:prSet>
      <dgm:spPr/>
    </dgm:pt>
    <dgm:pt modelId="{4DD6C49C-19A2-4A88-8C2E-BB6E436E4A0E}" type="pres">
      <dgm:prSet presAssocID="{51BD4F41-A956-4CD0-8FC1-84EC5584CC2E}" presName="ParentAccent" presStyleLbl="alignNode1" presStyleIdx="1" presStyleCnt="2"/>
      <dgm:spPr/>
    </dgm:pt>
    <dgm:pt modelId="{C928B5F3-294C-47BA-97F0-85CAF0CC8D76}" type="pres">
      <dgm:prSet presAssocID="{51BD4F41-A956-4CD0-8FC1-84EC5584CC2E}" presName="ParentSmallAccent" presStyleLbl="fgAcc1" presStyleIdx="1" presStyleCnt="2"/>
      <dgm:spPr/>
    </dgm:pt>
    <dgm:pt modelId="{B786896B-5615-4446-A76E-43E439207001}" type="pres">
      <dgm:prSet presAssocID="{51BD4F41-A956-4CD0-8FC1-84EC5584CC2E}" presName="Parent" presStyleLbl="revTx" presStyleIdx="2" presStyleCnt="4">
        <dgm:presLayoutVars>
          <dgm:chMax/>
          <dgm:chPref val="4"/>
          <dgm:bulletEnabled val="1"/>
        </dgm:presLayoutVars>
      </dgm:prSet>
      <dgm:spPr/>
      <dgm:t>
        <a:bodyPr/>
        <a:lstStyle/>
        <a:p>
          <a:endParaRPr lang="tr-TR"/>
        </a:p>
      </dgm:t>
    </dgm:pt>
    <dgm:pt modelId="{298C7A91-2A18-4ED1-92BC-48BAC40988A8}" type="pres">
      <dgm:prSet presAssocID="{51BD4F41-A956-4CD0-8FC1-84EC5584CC2E}" presName="childShape" presStyleCnt="0">
        <dgm:presLayoutVars>
          <dgm:chMax val="0"/>
          <dgm:chPref val="0"/>
        </dgm:presLayoutVars>
      </dgm:prSet>
      <dgm:spPr/>
    </dgm:pt>
    <dgm:pt modelId="{10408AB7-B655-4B89-A585-DB01E1FCD615}" type="pres">
      <dgm:prSet presAssocID="{CB89EC1A-EE3F-4624-84A5-7EED94BA1756}" presName="childComposite" presStyleCnt="0">
        <dgm:presLayoutVars>
          <dgm:chMax val="0"/>
          <dgm:chPref val="0"/>
        </dgm:presLayoutVars>
      </dgm:prSet>
      <dgm:spPr/>
    </dgm:pt>
    <dgm:pt modelId="{EFE54E44-D67E-4306-B32E-27670FFB2CEC}" type="pres">
      <dgm:prSet presAssocID="{CB89EC1A-EE3F-4624-84A5-7EED94BA1756}" presName="ChildAccent" presStyleLbl="solidFgAcc1" presStyleIdx="1" presStyleCnt="2" custLinFactX="-72322" custLinFactY="-100000" custLinFactNeighborX="-100000" custLinFactNeighborY="-124420"/>
      <dgm:spPr/>
    </dgm:pt>
    <dgm:pt modelId="{8CE7A8F1-3455-40EC-A61D-242E90C48386}" type="pres">
      <dgm:prSet presAssocID="{CB89EC1A-EE3F-4624-84A5-7EED94BA1756}" presName="Child" presStyleLbl="revTx" presStyleIdx="3" presStyleCnt="4" custScaleX="140590" custScaleY="643870" custLinFactNeighborX="12029" custLinFactNeighborY="-12035">
        <dgm:presLayoutVars>
          <dgm:chMax val="0"/>
          <dgm:chPref val="0"/>
          <dgm:bulletEnabled val="1"/>
        </dgm:presLayoutVars>
      </dgm:prSet>
      <dgm:spPr/>
      <dgm:t>
        <a:bodyPr/>
        <a:lstStyle/>
        <a:p>
          <a:endParaRPr lang="tr-TR"/>
        </a:p>
      </dgm:t>
    </dgm:pt>
  </dgm:ptLst>
  <dgm:cxnLst>
    <dgm:cxn modelId="{6A821A24-0A17-4038-A6FB-CC50FE30A2C5}" type="presOf" srcId="{3FFAD3D1-A667-4C52-97E1-E849A3F8F504}" destId="{9A46FB7B-F591-47D5-9B50-5D4CCD3CC01F}" srcOrd="0" destOrd="0" presId="urn:microsoft.com/office/officeart/2008/layout/SquareAccentList"/>
    <dgm:cxn modelId="{71B71A8C-B6E1-4647-A617-AC4375AA08E0}" type="presOf" srcId="{C445A399-5734-40C8-B15C-40E4B371FC8F}" destId="{6915D595-5AFA-4FCA-A672-0B2B5B9DA353}" srcOrd="0" destOrd="0" presId="urn:microsoft.com/office/officeart/2008/layout/SquareAccentList"/>
    <dgm:cxn modelId="{B6F33FE1-8C48-4F28-BD3C-706EF81250F4}" type="presOf" srcId="{7D0600D0-01F7-42C7-9857-DFA7817610F6}" destId="{F557632D-654F-42E7-A124-BF08BFA8D595}" srcOrd="0" destOrd="0" presId="urn:microsoft.com/office/officeart/2008/layout/SquareAccentList"/>
    <dgm:cxn modelId="{CB2D809F-8E46-4D1E-B372-CBC60782AA7B}" type="presOf" srcId="{51BD4F41-A956-4CD0-8FC1-84EC5584CC2E}" destId="{B786896B-5615-4446-A76E-43E439207001}" srcOrd="0" destOrd="0" presId="urn:microsoft.com/office/officeart/2008/layout/SquareAccentList"/>
    <dgm:cxn modelId="{0DEABEF4-95B7-494D-B458-DDF35C448542}" srcId="{7D0600D0-01F7-42C7-9857-DFA7817610F6}" destId="{C445A399-5734-40C8-B15C-40E4B371FC8F}" srcOrd="0" destOrd="0" parTransId="{3B3BAFD0-4B36-4112-891B-D4CFE48DAC3A}" sibTransId="{9EDE53A7-81DD-44FD-B21B-73422DF1C19F}"/>
    <dgm:cxn modelId="{DC418CFB-03A4-4920-8BDC-71CA3D081F0E}" srcId="{3FFAD3D1-A667-4C52-97E1-E849A3F8F504}" destId="{7D0600D0-01F7-42C7-9857-DFA7817610F6}" srcOrd="0" destOrd="0" parTransId="{FFAD3F04-61B6-4B0C-9748-ECA1F3B617AE}" sibTransId="{0E6D0C84-2578-4DA5-9E92-E0BDBFA7ADE1}"/>
    <dgm:cxn modelId="{5A2897F3-BF63-4714-BDAD-20F46A0BED40}" type="presOf" srcId="{CB89EC1A-EE3F-4624-84A5-7EED94BA1756}" destId="{8CE7A8F1-3455-40EC-A61D-242E90C48386}" srcOrd="0" destOrd="0" presId="urn:microsoft.com/office/officeart/2008/layout/SquareAccentList"/>
    <dgm:cxn modelId="{0FED4700-9150-4BFC-BB5F-3103900D2AE0}" srcId="{3FFAD3D1-A667-4C52-97E1-E849A3F8F504}" destId="{51BD4F41-A956-4CD0-8FC1-84EC5584CC2E}" srcOrd="1" destOrd="0" parTransId="{C3B3DC96-704C-44D2-8AC5-E86B2A7CA2AB}" sibTransId="{13E83A92-52F8-4DF2-A1CF-153D77D18813}"/>
    <dgm:cxn modelId="{08A3B7CF-A1EB-44A7-AD67-5756F5CC895A}" srcId="{51BD4F41-A956-4CD0-8FC1-84EC5584CC2E}" destId="{CB89EC1A-EE3F-4624-84A5-7EED94BA1756}" srcOrd="0" destOrd="0" parTransId="{015399A9-3E8A-46E2-B56F-9EBCA3C0ABCB}" sibTransId="{E6428D00-BC5D-403C-84A0-61AC0E829FA8}"/>
    <dgm:cxn modelId="{6026E8C8-2DEC-42DC-80D3-0511041D70B0}" type="presParOf" srcId="{9A46FB7B-F591-47D5-9B50-5D4CCD3CC01F}" destId="{F8A630CF-C70E-4210-B957-2DA08324596D}" srcOrd="0" destOrd="0" presId="urn:microsoft.com/office/officeart/2008/layout/SquareAccentList"/>
    <dgm:cxn modelId="{FFEFAE6F-84DB-41C7-B444-0003BA77035A}" type="presParOf" srcId="{F8A630CF-C70E-4210-B957-2DA08324596D}" destId="{C8E2CF2A-5F27-4D55-8BFE-95B06B7C8F18}" srcOrd="0" destOrd="0" presId="urn:microsoft.com/office/officeart/2008/layout/SquareAccentList"/>
    <dgm:cxn modelId="{4C75A18B-4ED4-4ADB-B229-90D8D4EB8623}" type="presParOf" srcId="{C8E2CF2A-5F27-4D55-8BFE-95B06B7C8F18}" destId="{8E618932-FA0D-4306-81E8-34328EB7517D}" srcOrd="0" destOrd="0" presId="urn:microsoft.com/office/officeart/2008/layout/SquareAccentList"/>
    <dgm:cxn modelId="{F1855114-3005-4E51-B7D0-F643658D4BA4}" type="presParOf" srcId="{C8E2CF2A-5F27-4D55-8BFE-95B06B7C8F18}" destId="{4803CA25-5502-4AF7-8E7D-E9C20F67203F}" srcOrd="1" destOrd="0" presId="urn:microsoft.com/office/officeart/2008/layout/SquareAccentList"/>
    <dgm:cxn modelId="{4D1AB3EF-FF41-4D28-A1EB-FBFAED3BDCC5}" type="presParOf" srcId="{C8E2CF2A-5F27-4D55-8BFE-95B06B7C8F18}" destId="{F557632D-654F-42E7-A124-BF08BFA8D595}" srcOrd="2" destOrd="0" presId="urn:microsoft.com/office/officeart/2008/layout/SquareAccentList"/>
    <dgm:cxn modelId="{25283952-FA20-41B6-9834-14A940D4EDF3}" type="presParOf" srcId="{F8A630CF-C70E-4210-B957-2DA08324596D}" destId="{96608D26-8EE2-4A40-920F-F430C160980A}" srcOrd="1" destOrd="0" presId="urn:microsoft.com/office/officeart/2008/layout/SquareAccentList"/>
    <dgm:cxn modelId="{0FB37646-C580-4B51-AD73-C7BA505D8ABB}" type="presParOf" srcId="{96608D26-8EE2-4A40-920F-F430C160980A}" destId="{458E3107-B35F-4FF1-97DB-D9A2E1AC666A}" srcOrd="0" destOrd="0" presId="urn:microsoft.com/office/officeart/2008/layout/SquareAccentList"/>
    <dgm:cxn modelId="{E35FCA30-100B-4B1B-BB09-25C95D25BC0D}" type="presParOf" srcId="{458E3107-B35F-4FF1-97DB-D9A2E1AC666A}" destId="{5D453150-0255-4141-9FED-4267CFA8EF01}" srcOrd="0" destOrd="0" presId="urn:microsoft.com/office/officeart/2008/layout/SquareAccentList"/>
    <dgm:cxn modelId="{67EC649C-03F3-40D9-9205-7993E95F0277}" type="presParOf" srcId="{458E3107-B35F-4FF1-97DB-D9A2E1AC666A}" destId="{6915D595-5AFA-4FCA-A672-0B2B5B9DA353}" srcOrd="1" destOrd="0" presId="urn:microsoft.com/office/officeart/2008/layout/SquareAccentList"/>
    <dgm:cxn modelId="{AA0BB2D3-09A7-45DB-8291-70F4B3C644C4}" type="presParOf" srcId="{9A46FB7B-F591-47D5-9B50-5D4CCD3CC01F}" destId="{DCC6FC4F-C104-4199-8759-9CFF59F5B4D1}" srcOrd="1" destOrd="0" presId="urn:microsoft.com/office/officeart/2008/layout/SquareAccentList"/>
    <dgm:cxn modelId="{D29A9A91-874E-4FD8-BA20-E2CF6151DD2F}" type="presParOf" srcId="{DCC6FC4F-C104-4199-8759-9CFF59F5B4D1}" destId="{6604913E-F3EC-40C0-9602-F087102E6030}" srcOrd="0" destOrd="0" presId="urn:microsoft.com/office/officeart/2008/layout/SquareAccentList"/>
    <dgm:cxn modelId="{F72FCC54-BE3C-4CAC-971C-AB47013083EB}" type="presParOf" srcId="{6604913E-F3EC-40C0-9602-F087102E6030}" destId="{4DD6C49C-19A2-4A88-8C2E-BB6E436E4A0E}" srcOrd="0" destOrd="0" presId="urn:microsoft.com/office/officeart/2008/layout/SquareAccentList"/>
    <dgm:cxn modelId="{06096135-2887-4202-9813-BB418A57160B}" type="presParOf" srcId="{6604913E-F3EC-40C0-9602-F087102E6030}" destId="{C928B5F3-294C-47BA-97F0-85CAF0CC8D76}" srcOrd="1" destOrd="0" presId="urn:microsoft.com/office/officeart/2008/layout/SquareAccentList"/>
    <dgm:cxn modelId="{A2845A7B-CA22-474A-A8F2-88CB5E263A6A}" type="presParOf" srcId="{6604913E-F3EC-40C0-9602-F087102E6030}" destId="{B786896B-5615-4446-A76E-43E439207001}" srcOrd="2" destOrd="0" presId="urn:microsoft.com/office/officeart/2008/layout/SquareAccentList"/>
    <dgm:cxn modelId="{6E740AAE-D692-430B-9EBA-DAA9D26E4C48}" type="presParOf" srcId="{DCC6FC4F-C104-4199-8759-9CFF59F5B4D1}" destId="{298C7A91-2A18-4ED1-92BC-48BAC40988A8}" srcOrd="1" destOrd="0" presId="urn:microsoft.com/office/officeart/2008/layout/SquareAccentList"/>
    <dgm:cxn modelId="{859D0F0A-2B92-4C61-8881-F8DBF371CB57}" type="presParOf" srcId="{298C7A91-2A18-4ED1-92BC-48BAC40988A8}" destId="{10408AB7-B655-4B89-A585-DB01E1FCD615}" srcOrd="0" destOrd="0" presId="urn:microsoft.com/office/officeart/2008/layout/SquareAccentList"/>
    <dgm:cxn modelId="{2EF9769D-7945-4B54-8567-556BFF013B46}" type="presParOf" srcId="{10408AB7-B655-4B89-A585-DB01E1FCD615}" destId="{EFE54E44-D67E-4306-B32E-27670FFB2CEC}" srcOrd="0" destOrd="0" presId="urn:microsoft.com/office/officeart/2008/layout/SquareAccentList"/>
    <dgm:cxn modelId="{EE7FA56B-459C-486F-9BA8-400E7C82A94D}" type="presParOf" srcId="{10408AB7-B655-4B89-A585-DB01E1FCD615}" destId="{8CE7A8F1-3455-40EC-A61D-242E90C48386}"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194363D-93C4-4966-8C66-F6C8D62265C6}"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tr-TR"/>
        </a:p>
      </dgm:t>
    </dgm:pt>
    <dgm:pt modelId="{D7AFCA70-CDB6-43B4-AB0D-DFE014408577}">
      <dgm:prSet/>
      <dgm:spPr>
        <a:gradFill flip="none" rotWithShape="0">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dgm:spPr>
      <dgm:t>
        <a:bodyPr/>
        <a:lstStyle/>
        <a:p>
          <a:pPr rtl="0"/>
          <a:r>
            <a:rPr lang="tr-TR" dirty="0"/>
            <a:t>Göç eden bireylerde yaşanılan ortamların sağlıksız ol­ması, düşük gelir, beslenme yetersizlikleri, yoğun yaşanılan stres, sosyal destek yetersizliği gibi durumlar genellikle sağlık sorunlarının görülmesine zemin hazırlamaktadır.</a:t>
          </a:r>
        </a:p>
      </dgm:t>
    </dgm:pt>
    <dgm:pt modelId="{98EBD38E-4F07-4EB2-B127-BF8CDEA8D35F}" type="parTrans" cxnId="{2F70B22C-7F2E-4F72-8D98-681B3FA63CEA}">
      <dgm:prSet/>
      <dgm:spPr/>
      <dgm:t>
        <a:bodyPr/>
        <a:lstStyle/>
        <a:p>
          <a:endParaRPr lang="tr-TR"/>
        </a:p>
      </dgm:t>
    </dgm:pt>
    <dgm:pt modelId="{66DDBA28-B293-48AF-9159-690D39C1B20C}" type="sibTrans" cxnId="{2F70B22C-7F2E-4F72-8D98-681B3FA63CEA}">
      <dgm:prSet/>
      <dgm:spPr/>
      <dgm:t>
        <a:bodyPr/>
        <a:lstStyle/>
        <a:p>
          <a:endParaRPr lang="tr-TR"/>
        </a:p>
      </dgm:t>
    </dgm:pt>
    <dgm:pt modelId="{5CC4772E-EF35-4FF4-AD3E-6679CA8EDC39}">
      <dgm:prSet/>
      <dgm:spPr>
        <a:gradFill flip="none" rotWithShape="0">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dgm:spPr>
      <dgm:t>
        <a:bodyPr/>
        <a:lstStyle/>
        <a:p>
          <a:pPr rtl="0"/>
          <a:r>
            <a:rPr lang="tr-TR" dirty="0"/>
            <a:t>Göç eden bireylerin yoğun olarak yaşadıkları bölgelerde sağlık hizmetlerinin yetersiz olması ve var olan hizmetlerin kulla­nımının düşük olması da sağlık sorunlarının giderek art­masına neden olmaktadır. </a:t>
          </a:r>
        </a:p>
      </dgm:t>
    </dgm:pt>
    <dgm:pt modelId="{F39BF80F-C5DF-44E0-BD32-E17BDAFB5279}" type="parTrans" cxnId="{D99C727B-D823-432E-979C-D178F0AB1544}">
      <dgm:prSet/>
      <dgm:spPr/>
      <dgm:t>
        <a:bodyPr/>
        <a:lstStyle/>
        <a:p>
          <a:endParaRPr lang="tr-TR"/>
        </a:p>
      </dgm:t>
    </dgm:pt>
    <dgm:pt modelId="{1A10FD75-8C20-4EFF-97C4-94F700A546A0}" type="sibTrans" cxnId="{D99C727B-D823-432E-979C-D178F0AB1544}">
      <dgm:prSet/>
      <dgm:spPr/>
      <dgm:t>
        <a:bodyPr/>
        <a:lstStyle/>
        <a:p>
          <a:endParaRPr lang="tr-TR"/>
        </a:p>
      </dgm:t>
    </dgm:pt>
    <dgm:pt modelId="{009EABD6-C679-4F4E-979D-FA1681415B89}" type="pres">
      <dgm:prSet presAssocID="{1194363D-93C4-4966-8C66-F6C8D62265C6}" presName="linear" presStyleCnt="0">
        <dgm:presLayoutVars>
          <dgm:animLvl val="lvl"/>
          <dgm:resizeHandles val="exact"/>
        </dgm:presLayoutVars>
      </dgm:prSet>
      <dgm:spPr/>
      <dgm:t>
        <a:bodyPr/>
        <a:lstStyle/>
        <a:p>
          <a:endParaRPr lang="tr-TR"/>
        </a:p>
      </dgm:t>
    </dgm:pt>
    <dgm:pt modelId="{C2719EA4-890B-461C-82B9-3546C7AB6F9C}" type="pres">
      <dgm:prSet presAssocID="{D7AFCA70-CDB6-43B4-AB0D-DFE014408577}" presName="parentText" presStyleLbl="node1" presStyleIdx="0" presStyleCnt="2">
        <dgm:presLayoutVars>
          <dgm:chMax val="0"/>
          <dgm:bulletEnabled val="1"/>
        </dgm:presLayoutVars>
      </dgm:prSet>
      <dgm:spPr/>
      <dgm:t>
        <a:bodyPr/>
        <a:lstStyle/>
        <a:p>
          <a:endParaRPr lang="tr-TR"/>
        </a:p>
      </dgm:t>
    </dgm:pt>
    <dgm:pt modelId="{925F9C28-F2B5-48ED-B285-8328EB33B053}" type="pres">
      <dgm:prSet presAssocID="{66DDBA28-B293-48AF-9159-690D39C1B20C}" presName="spacer" presStyleCnt="0"/>
      <dgm:spPr/>
    </dgm:pt>
    <dgm:pt modelId="{6335EC04-1130-4885-A91C-62A7B5AB4C71}" type="pres">
      <dgm:prSet presAssocID="{5CC4772E-EF35-4FF4-AD3E-6679CA8EDC39}" presName="parentText" presStyleLbl="node1" presStyleIdx="1" presStyleCnt="2">
        <dgm:presLayoutVars>
          <dgm:chMax val="0"/>
          <dgm:bulletEnabled val="1"/>
        </dgm:presLayoutVars>
      </dgm:prSet>
      <dgm:spPr/>
      <dgm:t>
        <a:bodyPr/>
        <a:lstStyle/>
        <a:p>
          <a:endParaRPr lang="tr-TR"/>
        </a:p>
      </dgm:t>
    </dgm:pt>
  </dgm:ptLst>
  <dgm:cxnLst>
    <dgm:cxn modelId="{D99C727B-D823-432E-979C-D178F0AB1544}" srcId="{1194363D-93C4-4966-8C66-F6C8D62265C6}" destId="{5CC4772E-EF35-4FF4-AD3E-6679CA8EDC39}" srcOrd="1" destOrd="0" parTransId="{F39BF80F-C5DF-44E0-BD32-E17BDAFB5279}" sibTransId="{1A10FD75-8C20-4EFF-97C4-94F700A546A0}"/>
    <dgm:cxn modelId="{EB4F3419-88AF-4D3D-970B-6756A3CCCDB4}" type="presOf" srcId="{1194363D-93C4-4966-8C66-F6C8D62265C6}" destId="{009EABD6-C679-4F4E-979D-FA1681415B89}" srcOrd="0" destOrd="0" presId="urn:microsoft.com/office/officeart/2005/8/layout/vList2"/>
    <dgm:cxn modelId="{8C947D8B-0C3F-40E4-B10A-0615E41A6260}" type="presOf" srcId="{5CC4772E-EF35-4FF4-AD3E-6679CA8EDC39}" destId="{6335EC04-1130-4885-A91C-62A7B5AB4C71}" srcOrd="0" destOrd="0" presId="urn:microsoft.com/office/officeart/2005/8/layout/vList2"/>
    <dgm:cxn modelId="{2F70B22C-7F2E-4F72-8D98-681B3FA63CEA}" srcId="{1194363D-93C4-4966-8C66-F6C8D62265C6}" destId="{D7AFCA70-CDB6-43B4-AB0D-DFE014408577}" srcOrd="0" destOrd="0" parTransId="{98EBD38E-4F07-4EB2-B127-BF8CDEA8D35F}" sibTransId="{66DDBA28-B293-48AF-9159-690D39C1B20C}"/>
    <dgm:cxn modelId="{AFD3D5B4-7BFD-4448-B2BE-C1FC30B7171C}" type="presOf" srcId="{D7AFCA70-CDB6-43B4-AB0D-DFE014408577}" destId="{C2719EA4-890B-461C-82B9-3546C7AB6F9C}" srcOrd="0" destOrd="0" presId="urn:microsoft.com/office/officeart/2005/8/layout/vList2"/>
    <dgm:cxn modelId="{22D2AFCB-5311-46B7-9D53-4CAB3DF3152B}" type="presParOf" srcId="{009EABD6-C679-4F4E-979D-FA1681415B89}" destId="{C2719EA4-890B-461C-82B9-3546C7AB6F9C}" srcOrd="0" destOrd="0" presId="urn:microsoft.com/office/officeart/2005/8/layout/vList2"/>
    <dgm:cxn modelId="{229E4779-1B06-4F74-A59E-5CC022E6BF95}" type="presParOf" srcId="{009EABD6-C679-4F4E-979D-FA1681415B89}" destId="{925F9C28-F2B5-48ED-B285-8328EB33B053}" srcOrd="1" destOrd="0" presId="urn:microsoft.com/office/officeart/2005/8/layout/vList2"/>
    <dgm:cxn modelId="{7FC6DEC3-C721-4086-8201-305E4C935F8C}" type="presParOf" srcId="{009EABD6-C679-4F4E-979D-FA1681415B89}" destId="{6335EC04-1130-4885-A91C-62A7B5AB4C7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06DDECE-A660-49AE-B9B9-52E781E242D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tr-TR"/>
        </a:p>
      </dgm:t>
    </dgm:pt>
    <dgm:pt modelId="{F1554754-0ACA-4DCC-A830-B31F4E3E82D4}">
      <dgm:prSet/>
      <dgm:spPr/>
      <dgm:t>
        <a:bodyPr/>
        <a:lstStyle/>
        <a:p>
          <a:pPr rtl="0"/>
          <a:r>
            <a:rPr lang="tr-TR"/>
            <a:t>Göçmenlerin psikososyal gereksinimleri, sık karşılaş­tıkları hastalıkları, risk faktörleri ile ilişkili bilgi eksikliğinin giderilmesi gerekir. </a:t>
          </a:r>
        </a:p>
      </dgm:t>
    </dgm:pt>
    <dgm:pt modelId="{866E24C8-E548-404E-B599-C1D838305B36}" type="parTrans" cxnId="{EEA165EE-C7D5-4419-990A-7D43E1E53AAC}">
      <dgm:prSet/>
      <dgm:spPr/>
      <dgm:t>
        <a:bodyPr/>
        <a:lstStyle/>
        <a:p>
          <a:endParaRPr lang="tr-TR"/>
        </a:p>
      </dgm:t>
    </dgm:pt>
    <dgm:pt modelId="{A4A34F6C-1CF9-4126-A93A-3AEBF1F357D9}" type="sibTrans" cxnId="{EEA165EE-C7D5-4419-990A-7D43E1E53AAC}">
      <dgm:prSet/>
      <dgm:spPr/>
      <dgm:t>
        <a:bodyPr/>
        <a:lstStyle/>
        <a:p>
          <a:endParaRPr lang="tr-TR"/>
        </a:p>
      </dgm:t>
    </dgm:pt>
    <dgm:pt modelId="{1329E376-6714-4D0A-BF47-035ED83A8BF2}">
      <dgm:prSet/>
      <dgm:spPr/>
      <dgm:t>
        <a:bodyPr/>
        <a:lstStyle/>
        <a:p>
          <a:pPr rtl="0"/>
          <a:r>
            <a:rPr lang="tr-TR"/>
            <a:t>Sağlık sistemine ilişkin ulaşılabilirliği arttırmak, yapısal en­geller giderilmelidir. </a:t>
          </a:r>
        </a:p>
      </dgm:t>
    </dgm:pt>
    <dgm:pt modelId="{3F32B83D-0D71-4B0F-89B6-8B9D0EC4CF4E}" type="parTrans" cxnId="{2B17C0D6-8DAB-4FB5-B618-3B6ED2D8C9A0}">
      <dgm:prSet/>
      <dgm:spPr/>
      <dgm:t>
        <a:bodyPr/>
        <a:lstStyle/>
        <a:p>
          <a:endParaRPr lang="tr-TR"/>
        </a:p>
      </dgm:t>
    </dgm:pt>
    <dgm:pt modelId="{75EE6A30-E56B-4FB8-92A3-219D61AAF0CF}" type="sibTrans" cxnId="{2B17C0D6-8DAB-4FB5-B618-3B6ED2D8C9A0}">
      <dgm:prSet/>
      <dgm:spPr/>
      <dgm:t>
        <a:bodyPr/>
        <a:lstStyle/>
        <a:p>
          <a:endParaRPr lang="tr-TR"/>
        </a:p>
      </dgm:t>
    </dgm:pt>
    <dgm:pt modelId="{D612174A-5093-45FF-A381-61833DD7C812}">
      <dgm:prSet/>
      <dgm:spPr/>
      <dgm:t>
        <a:bodyPr/>
        <a:lstStyle/>
        <a:p>
          <a:pPr rtl="0"/>
          <a:r>
            <a:rPr lang="tr-TR"/>
            <a:t>Bunun yanı sıra göç eden bireylerin sağlığının geliştirilmesine yönelik gereksinim duyulan alanlar belirlenmeli ve bunlara yönelik girişimlerin başla­tılması gerekmektedir. </a:t>
          </a:r>
        </a:p>
      </dgm:t>
    </dgm:pt>
    <dgm:pt modelId="{F356EC3C-2D34-43B9-B54F-427A2BE3B3C9}" type="parTrans" cxnId="{257352E7-63CA-42B4-B443-CD6474F47B1F}">
      <dgm:prSet/>
      <dgm:spPr/>
      <dgm:t>
        <a:bodyPr/>
        <a:lstStyle/>
        <a:p>
          <a:endParaRPr lang="tr-TR"/>
        </a:p>
      </dgm:t>
    </dgm:pt>
    <dgm:pt modelId="{E70414A3-24A0-4647-9EB0-4B3CE5D92724}" type="sibTrans" cxnId="{257352E7-63CA-42B4-B443-CD6474F47B1F}">
      <dgm:prSet/>
      <dgm:spPr/>
      <dgm:t>
        <a:bodyPr/>
        <a:lstStyle/>
        <a:p>
          <a:endParaRPr lang="tr-TR"/>
        </a:p>
      </dgm:t>
    </dgm:pt>
    <dgm:pt modelId="{A48A8A34-EBBD-488D-AD73-D82A51403B50}">
      <dgm:prSet/>
      <dgm:spPr/>
      <dgm:t>
        <a:bodyPr/>
        <a:lstStyle/>
        <a:p>
          <a:pPr rtl="0"/>
          <a:r>
            <a:rPr lang="tr-TR" dirty="0"/>
            <a:t>Göç edenlerin davranış, dil, bes­lenme gibi alanlarda yeni kültüre uyum sağlayıp sağlamaması, ayrımcılığa maruz kalması gibi göçle ilişkili olan kültürel faktörler sağlık hastalık kavramlarının biçimlendirilmesinde ve değerlendirilmesinde dikkate alınmalıdır.</a:t>
          </a:r>
        </a:p>
      </dgm:t>
    </dgm:pt>
    <dgm:pt modelId="{4AFE1881-DD37-424E-883F-500C26F2FA72}" type="parTrans" cxnId="{A947281B-2441-46D0-AD49-45700196BEA8}">
      <dgm:prSet/>
      <dgm:spPr/>
      <dgm:t>
        <a:bodyPr/>
        <a:lstStyle/>
        <a:p>
          <a:endParaRPr lang="tr-TR"/>
        </a:p>
      </dgm:t>
    </dgm:pt>
    <dgm:pt modelId="{70C52840-7029-4788-99ED-B4E6A4BF1D30}" type="sibTrans" cxnId="{A947281B-2441-46D0-AD49-45700196BEA8}">
      <dgm:prSet/>
      <dgm:spPr/>
      <dgm:t>
        <a:bodyPr/>
        <a:lstStyle/>
        <a:p>
          <a:endParaRPr lang="tr-TR"/>
        </a:p>
      </dgm:t>
    </dgm:pt>
    <dgm:pt modelId="{39B03A32-4286-47E3-847F-12E1EEA33D02}">
      <dgm:prSet/>
      <dgm:spPr/>
      <dgm:t>
        <a:bodyPr/>
        <a:lstStyle/>
        <a:p>
          <a:pPr rtl="0"/>
          <a:r>
            <a:rPr lang="tr-TR" dirty="0"/>
            <a:t>Hemşireler bakım verirken, başta kültürel farklılıkları dikkate almalı ve göç süreci tarafından etkilenen, sağlık üzerine direkt etki­leri olan sosyal ve ekonomik değişkenleri, yaşam biçimle­rini, inanç ve değerler sistemini değerlendirmelidir.</a:t>
          </a:r>
        </a:p>
      </dgm:t>
    </dgm:pt>
    <dgm:pt modelId="{E7C15C25-BDC5-4000-8D7F-70DB2FF74D74}" type="parTrans" cxnId="{8F2D5AEB-5505-49DB-A953-91B4BCE3ED82}">
      <dgm:prSet/>
      <dgm:spPr/>
      <dgm:t>
        <a:bodyPr/>
        <a:lstStyle/>
        <a:p>
          <a:endParaRPr lang="tr-TR"/>
        </a:p>
      </dgm:t>
    </dgm:pt>
    <dgm:pt modelId="{F2C94B9E-D875-4961-8EAB-0E700435F134}" type="sibTrans" cxnId="{8F2D5AEB-5505-49DB-A953-91B4BCE3ED82}">
      <dgm:prSet/>
      <dgm:spPr/>
      <dgm:t>
        <a:bodyPr/>
        <a:lstStyle/>
        <a:p>
          <a:endParaRPr lang="tr-TR"/>
        </a:p>
      </dgm:t>
    </dgm:pt>
    <dgm:pt modelId="{F4E0D529-29EB-4134-8AF7-6C6A2B773742}" type="pres">
      <dgm:prSet presAssocID="{E06DDECE-A660-49AE-B9B9-52E781E242D8}" presName="vert0" presStyleCnt="0">
        <dgm:presLayoutVars>
          <dgm:dir/>
          <dgm:animOne val="branch"/>
          <dgm:animLvl val="lvl"/>
        </dgm:presLayoutVars>
      </dgm:prSet>
      <dgm:spPr/>
      <dgm:t>
        <a:bodyPr/>
        <a:lstStyle/>
        <a:p>
          <a:endParaRPr lang="tr-TR"/>
        </a:p>
      </dgm:t>
    </dgm:pt>
    <dgm:pt modelId="{C31C9EC5-09B2-4F02-8DAC-569351E589C3}" type="pres">
      <dgm:prSet presAssocID="{F1554754-0ACA-4DCC-A830-B31F4E3E82D4}" presName="thickLine" presStyleLbl="alignNode1" presStyleIdx="0" presStyleCnt="5"/>
      <dgm:spPr/>
    </dgm:pt>
    <dgm:pt modelId="{AB4BF0A3-C462-4D38-8A17-A99D45D8CC5D}" type="pres">
      <dgm:prSet presAssocID="{F1554754-0ACA-4DCC-A830-B31F4E3E82D4}" presName="horz1" presStyleCnt="0"/>
      <dgm:spPr/>
    </dgm:pt>
    <dgm:pt modelId="{45C03B51-1629-44D3-819E-1425828E33AC}" type="pres">
      <dgm:prSet presAssocID="{F1554754-0ACA-4DCC-A830-B31F4E3E82D4}" presName="tx1" presStyleLbl="revTx" presStyleIdx="0" presStyleCnt="5"/>
      <dgm:spPr/>
      <dgm:t>
        <a:bodyPr/>
        <a:lstStyle/>
        <a:p>
          <a:endParaRPr lang="tr-TR"/>
        </a:p>
      </dgm:t>
    </dgm:pt>
    <dgm:pt modelId="{03CD0AD0-49E0-48C6-B1A3-80F58E87D2F0}" type="pres">
      <dgm:prSet presAssocID="{F1554754-0ACA-4DCC-A830-B31F4E3E82D4}" presName="vert1" presStyleCnt="0"/>
      <dgm:spPr/>
    </dgm:pt>
    <dgm:pt modelId="{73F64C26-B98E-4271-BB1C-A2C446A33AEC}" type="pres">
      <dgm:prSet presAssocID="{1329E376-6714-4D0A-BF47-035ED83A8BF2}" presName="thickLine" presStyleLbl="alignNode1" presStyleIdx="1" presStyleCnt="5"/>
      <dgm:spPr/>
    </dgm:pt>
    <dgm:pt modelId="{26764D65-9584-45A6-B991-9E9BEBB8520E}" type="pres">
      <dgm:prSet presAssocID="{1329E376-6714-4D0A-BF47-035ED83A8BF2}" presName="horz1" presStyleCnt="0"/>
      <dgm:spPr/>
    </dgm:pt>
    <dgm:pt modelId="{DBD162D3-4941-40A5-A056-92D337F518CC}" type="pres">
      <dgm:prSet presAssocID="{1329E376-6714-4D0A-BF47-035ED83A8BF2}" presName="tx1" presStyleLbl="revTx" presStyleIdx="1" presStyleCnt="5"/>
      <dgm:spPr/>
      <dgm:t>
        <a:bodyPr/>
        <a:lstStyle/>
        <a:p>
          <a:endParaRPr lang="tr-TR"/>
        </a:p>
      </dgm:t>
    </dgm:pt>
    <dgm:pt modelId="{366F826D-3434-4324-B759-FD90421D2216}" type="pres">
      <dgm:prSet presAssocID="{1329E376-6714-4D0A-BF47-035ED83A8BF2}" presName="vert1" presStyleCnt="0"/>
      <dgm:spPr/>
    </dgm:pt>
    <dgm:pt modelId="{8F8C6DA8-4555-4F56-A543-624282C535A1}" type="pres">
      <dgm:prSet presAssocID="{D612174A-5093-45FF-A381-61833DD7C812}" presName="thickLine" presStyleLbl="alignNode1" presStyleIdx="2" presStyleCnt="5"/>
      <dgm:spPr/>
    </dgm:pt>
    <dgm:pt modelId="{014CE867-6FEA-464A-88A0-2D3223C1AEC7}" type="pres">
      <dgm:prSet presAssocID="{D612174A-5093-45FF-A381-61833DD7C812}" presName="horz1" presStyleCnt="0"/>
      <dgm:spPr/>
    </dgm:pt>
    <dgm:pt modelId="{67600BC0-F49D-4CAA-A348-BF25B7DFCE2B}" type="pres">
      <dgm:prSet presAssocID="{D612174A-5093-45FF-A381-61833DD7C812}" presName="tx1" presStyleLbl="revTx" presStyleIdx="2" presStyleCnt="5"/>
      <dgm:spPr/>
      <dgm:t>
        <a:bodyPr/>
        <a:lstStyle/>
        <a:p>
          <a:endParaRPr lang="tr-TR"/>
        </a:p>
      </dgm:t>
    </dgm:pt>
    <dgm:pt modelId="{B47D7653-57CA-4C8D-B3A8-91D81D05446A}" type="pres">
      <dgm:prSet presAssocID="{D612174A-5093-45FF-A381-61833DD7C812}" presName="vert1" presStyleCnt="0"/>
      <dgm:spPr/>
    </dgm:pt>
    <dgm:pt modelId="{E1810C42-4257-4E20-8BD6-DC4CDF4CDF0C}" type="pres">
      <dgm:prSet presAssocID="{A48A8A34-EBBD-488D-AD73-D82A51403B50}" presName="thickLine" presStyleLbl="alignNode1" presStyleIdx="3" presStyleCnt="5"/>
      <dgm:spPr/>
    </dgm:pt>
    <dgm:pt modelId="{DC2615A9-BC87-4027-8461-68134DAE915F}" type="pres">
      <dgm:prSet presAssocID="{A48A8A34-EBBD-488D-AD73-D82A51403B50}" presName="horz1" presStyleCnt="0"/>
      <dgm:spPr/>
    </dgm:pt>
    <dgm:pt modelId="{56B0772A-AC18-4ADF-8A90-830CFB252A0A}" type="pres">
      <dgm:prSet presAssocID="{A48A8A34-EBBD-488D-AD73-D82A51403B50}" presName="tx1" presStyleLbl="revTx" presStyleIdx="3" presStyleCnt="5"/>
      <dgm:spPr/>
      <dgm:t>
        <a:bodyPr/>
        <a:lstStyle/>
        <a:p>
          <a:endParaRPr lang="tr-TR"/>
        </a:p>
      </dgm:t>
    </dgm:pt>
    <dgm:pt modelId="{D0235804-3798-4347-9F2B-87DFF8113B4A}" type="pres">
      <dgm:prSet presAssocID="{A48A8A34-EBBD-488D-AD73-D82A51403B50}" presName="vert1" presStyleCnt="0"/>
      <dgm:spPr/>
    </dgm:pt>
    <dgm:pt modelId="{A4054892-F4FD-4D25-AA27-7E089487D039}" type="pres">
      <dgm:prSet presAssocID="{39B03A32-4286-47E3-847F-12E1EEA33D02}" presName="thickLine" presStyleLbl="alignNode1" presStyleIdx="4" presStyleCnt="5"/>
      <dgm:spPr/>
    </dgm:pt>
    <dgm:pt modelId="{679071E7-9D44-4C82-8EB8-205C46054518}" type="pres">
      <dgm:prSet presAssocID="{39B03A32-4286-47E3-847F-12E1EEA33D02}" presName="horz1" presStyleCnt="0"/>
      <dgm:spPr/>
    </dgm:pt>
    <dgm:pt modelId="{70E4C338-0AE0-4965-A61D-9396D0219816}" type="pres">
      <dgm:prSet presAssocID="{39B03A32-4286-47E3-847F-12E1EEA33D02}" presName="tx1" presStyleLbl="revTx" presStyleIdx="4" presStyleCnt="5"/>
      <dgm:spPr/>
      <dgm:t>
        <a:bodyPr/>
        <a:lstStyle/>
        <a:p>
          <a:endParaRPr lang="tr-TR"/>
        </a:p>
      </dgm:t>
    </dgm:pt>
    <dgm:pt modelId="{70A8BB84-62FF-43D0-84D8-D4DA5D7D1DD6}" type="pres">
      <dgm:prSet presAssocID="{39B03A32-4286-47E3-847F-12E1EEA33D02}" presName="vert1" presStyleCnt="0"/>
      <dgm:spPr/>
    </dgm:pt>
  </dgm:ptLst>
  <dgm:cxnLst>
    <dgm:cxn modelId="{F4EE665B-A6DC-42BC-8DF6-9E3CF7AD71A1}" type="presOf" srcId="{D612174A-5093-45FF-A381-61833DD7C812}" destId="{67600BC0-F49D-4CAA-A348-BF25B7DFCE2B}" srcOrd="0" destOrd="0" presId="urn:microsoft.com/office/officeart/2008/layout/LinedList"/>
    <dgm:cxn modelId="{2B17C0D6-8DAB-4FB5-B618-3B6ED2D8C9A0}" srcId="{E06DDECE-A660-49AE-B9B9-52E781E242D8}" destId="{1329E376-6714-4D0A-BF47-035ED83A8BF2}" srcOrd="1" destOrd="0" parTransId="{3F32B83D-0D71-4B0F-89B6-8B9D0EC4CF4E}" sibTransId="{75EE6A30-E56B-4FB8-92A3-219D61AAF0CF}"/>
    <dgm:cxn modelId="{257352E7-63CA-42B4-B443-CD6474F47B1F}" srcId="{E06DDECE-A660-49AE-B9B9-52E781E242D8}" destId="{D612174A-5093-45FF-A381-61833DD7C812}" srcOrd="2" destOrd="0" parTransId="{F356EC3C-2D34-43B9-B54F-427A2BE3B3C9}" sibTransId="{E70414A3-24A0-4647-9EB0-4B3CE5D92724}"/>
    <dgm:cxn modelId="{6AE80A2D-8F6C-42FA-847D-A7B1F772AC86}" type="presOf" srcId="{39B03A32-4286-47E3-847F-12E1EEA33D02}" destId="{70E4C338-0AE0-4965-A61D-9396D0219816}" srcOrd="0" destOrd="0" presId="urn:microsoft.com/office/officeart/2008/layout/LinedList"/>
    <dgm:cxn modelId="{10A3D637-FD46-4DDB-8596-C2FAB616797C}" type="presOf" srcId="{1329E376-6714-4D0A-BF47-035ED83A8BF2}" destId="{DBD162D3-4941-40A5-A056-92D337F518CC}" srcOrd="0" destOrd="0" presId="urn:microsoft.com/office/officeart/2008/layout/LinedList"/>
    <dgm:cxn modelId="{AC892541-50B1-4D1A-84F8-1E59519CE3B2}" type="presOf" srcId="{E06DDECE-A660-49AE-B9B9-52E781E242D8}" destId="{F4E0D529-29EB-4134-8AF7-6C6A2B773742}" srcOrd="0" destOrd="0" presId="urn:microsoft.com/office/officeart/2008/layout/LinedList"/>
    <dgm:cxn modelId="{EEA165EE-C7D5-4419-990A-7D43E1E53AAC}" srcId="{E06DDECE-A660-49AE-B9B9-52E781E242D8}" destId="{F1554754-0ACA-4DCC-A830-B31F4E3E82D4}" srcOrd="0" destOrd="0" parTransId="{866E24C8-E548-404E-B599-C1D838305B36}" sibTransId="{A4A34F6C-1CF9-4126-A93A-3AEBF1F357D9}"/>
    <dgm:cxn modelId="{F0A37E00-6127-4C3E-A2E9-CC8F0F2853E7}" type="presOf" srcId="{F1554754-0ACA-4DCC-A830-B31F4E3E82D4}" destId="{45C03B51-1629-44D3-819E-1425828E33AC}" srcOrd="0" destOrd="0" presId="urn:microsoft.com/office/officeart/2008/layout/LinedList"/>
    <dgm:cxn modelId="{99D73AFF-E660-4595-8909-66A58CA39A9F}" type="presOf" srcId="{A48A8A34-EBBD-488D-AD73-D82A51403B50}" destId="{56B0772A-AC18-4ADF-8A90-830CFB252A0A}" srcOrd="0" destOrd="0" presId="urn:microsoft.com/office/officeart/2008/layout/LinedList"/>
    <dgm:cxn modelId="{8F2D5AEB-5505-49DB-A953-91B4BCE3ED82}" srcId="{E06DDECE-A660-49AE-B9B9-52E781E242D8}" destId="{39B03A32-4286-47E3-847F-12E1EEA33D02}" srcOrd="4" destOrd="0" parTransId="{E7C15C25-BDC5-4000-8D7F-70DB2FF74D74}" sibTransId="{F2C94B9E-D875-4961-8EAB-0E700435F134}"/>
    <dgm:cxn modelId="{A947281B-2441-46D0-AD49-45700196BEA8}" srcId="{E06DDECE-A660-49AE-B9B9-52E781E242D8}" destId="{A48A8A34-EBBD-488D-AD73-D82A51403B50}" srcOrd="3" destOrd="0" parTransId="{4AFE1881-DD37-424E-883F-500C26F2FA72}" sibTransId="{70C52840-7029-4788-99ED-B4E6A4BF1D30}"/>
    <dgm:cxn modelId="{69090AF4-8E8A-4BCD-90E6-17DC7F6A9824}" type="presParOf" srcId="{F4E0D529-29EB-4134-8AF7-6C6A2B773742}" destId="{C31C9EC5-09B2-4F02-8DAC-569351E589C3}" srcOrd="0" destOrd="0" presId="urn:microsoft.com/office/officeart/2008/layout/LinedList"/>
    <dgm:cxn modelId="{CD0B57EC-ABC3-4D77-9E92-91956F0F9453}" type="presParOf" srcId="{F4E0D529-29EB-4134-8AF7-6C6A2B773742}" destId="{AB4BF0A3-C462-4D38-8A17-A99D45D8CC5D}" srcOrd="1" destOrd="0" presId="urn:microsoft.com/office/officeart/2008/layout/LinedList"/>
    <dgm:cxn modelId="{435C8FA8-76FA-41E5-B171-1E87EB8407DC}" type="presParOf" srcId="{AB4BF0A3-C462-4D38-8A17-A99D45D8CC5D}" destId="{45C03B51-1629-44D3-819E-1425828E33AC}" srcOrd="0" destOrd="0" presId="urn:microsoft.com/office/officeart/2008/layout/LinedList"/>
    <dgm:cxn modelId="{FB549478-BBDF-433C-8CFC-08B34CD4A5BC}" type="presParOf" srcId="{AB4BF0A3-C462-4D38-8A17-A99D45D8CC5D}" destId="{03CD0AD0-49E0-48C6-B1A3-80F58E87D2F0}" srcOrd="1" destOrd="0" presId="urn:microsoft.com/office/officeart/2008/layout/LinedList"/>
    <dgm:cxn modelId="{B1770325-A6E0-407F-93EF-775AE3B7756C}" type="presParOf" srcId="{F4E0D529-29EB-4134-8AF7-6C6A2B773742}" destId="{73F64C26-B98E-4271-BB1C-A2C446A33AEC}" srcOrd="2" destOrd="0" presId="urn:microsoft.com/office/officeart/2008/layout/LinedList"/>
    <dgm:cxn modelId="{4C6A7A32-0852-490A-8A83-99FDEF104157}" type="presParOf" srcId="{F4E0D529-29EB-4134-8AF7-6C6A2B773742}" destId="{26764D65-9584-45A6-B991-9E9BEBB8520E}" srcOrd="3" destOrd="0" presId="urn:microsoft.com/office/officeart/2008/layout/LinedList"/>
    <dgm:cxn modelId="{DA3CD514-9830-44C1-9F08-CFB422CF178E}" type="presParOf" srcId="{26764D65-9584-45A6-B991-9E9BEBB8520E}" destId="{DBD162D3-4941-40A5-A056-92D337F518CC}" srcOrd="0" destOrd="0" presId="urn:microsoft.com/office/officeart/2008/layout/LinedList"/>
    <dgm:cxn modelId="{3A0DD1B2-F2DB-472A-9E95-FEEE7C91CDFF}" type="presParOf" srcId="{26764D65-9584-45A6-B991-9E9BEBB8520E}" destId="{366F826D-3434-4324-B759-FD90421D2216}" srcOrd="1" destOrd="0" presId="urn:microsoft.com/office/officeart/2008/layout/LinedList"/>
    <dgm:cxn modelId="{FAA0719F-4612-4782-A2B1-A54B6BB3868E}" type="presParOf" srcId="{F4E0D529-29EB-4134-8AF7-6C6A2B773742}" destId="{8F8C6DA8-4555-4F56-A543-624282C535A1}" srcOrd="4" destOrd="0" presId="urn:microsoft.com/office/officeart/2008/layout/LinedList"/>
    <dgm:cxn modelId="{02A253F8-0512-4E2A-93D0-50ECF2D24DDA}" type="presParOf" srcId="{F4E0D529-29EB-4134-8AF7-6C6A2B773742}" destId="{014CE867-6FEA-464A-88A0-2D3223C1AEC7}" srcOrd="5" destOrd="0" presId="urn:microsoft.com/office/officeart/2008/layout/LinedList"/>
    <dgm:cxn modelId="{96A24E31-A8F7-477B-AC43-FD5791C5C9A7}" type="presParOf" srcId="{014CE867-6FEA-464A-88A0-2D3223C1AEC7}" destId="{67600BC0-F49D-4CAA-A348-BF25B7DFCE2B}" srcOrd="0" destOrd="0" presId="urn:microsoft.com/office/officeart/2008/layout/LinedList"/>
    <dgm:cxn modelId="{C983B7AB-22EB-4552-A1E8-60D44C553291}" type="presParOf" srcId="{014CE867-6FEA-464A-88A0-2D3223C1AEC7}" destId="{B47D7653-57CA-4C8D-B3A8-91D81D05446A}" srcOrd="1" destOrd="0" presId="urn:microsoft.com/office/officeart/2008/layout/LinedList"/>
    <dgm:cxn modelId="{3448EB33-C8E6-45B3-A4FE-B362A959828E}" type="presParOf" srcId="{F4E0D529-29EB-4134-8AF7-6C6A2B773742}" destId="{E1810C42-4257-4E20-8BD6-DC4CDF4CDF0C}" srcOrd="6" destOrd="0" presId="urn:microsoft.com/office/officeart/2008/layout/LinedList"/>
    <dgm:cxn modelId="{9F399814-63B5-47F7-B354-EB7F3F28D484}" type="presParOf" srcId="{F4E0D529-29EB-4134-8AF7-6C6A2B773742}" destId="{DC2615A9-BC87-4027-8461-68134DAE915F}" srcOrd="7" destOrd="0" presId="urn:microsoft.com/office/officeart/2008/layout/LinedList"/>
    <dgm:cxn modelId="{8EBD162E-6536-4EF0-B89E-76DCAB15B424}" type="presParOf" srcId="{DC2615A9-BC87-4027-8461-68134DAE915F}" destId="{56B0772A-AC18-4ADF-8A90-830CFB252A0A}" srcOrd="0" destOrd="0" presId="urn:microsoft.com/office/officeart/2008/layout/LinedList"/>
    <dgm:cxn modelId="{46E51ACE-5CF7-4869-AEF7-C59E59688D66}" type="presParOf" srcId="{DC2615A9-BC87-4027-8461-68134DAE915F}" destId="{D0235804-3798-4347-9F2B-87DFF8113B4A}" srcOrd="1" destOrd="0" presId="urn:microsoft.com/office/officeart/2008/layout/LinedList"/>
    <dgm:cxn modelId="{6F56B71C-D59C-42B5-9CA3-4B1704F88B56}" type="presParOf" srcId="{F4E0D529-29EB-4134-8AF7-6C6A2B773742}" destId="{A4054892-F4FD-4D25-AA27-7E089487D039}" srcOrd="8" destOrd="0" presId="urn:microsoft.com/office/officeart/2008/layout/LinedList"/>
    <dgm:cxn modelId="{078825C3-64BF-46FF-AD9D-F66CE9022CA2}" type="presParOf" srcId="{F4E0D529-29EB-4134-8AF7-6C6A2B773742}" destId="{679071E7-9D44-4C82-8EB8-205C46054518}" srcOrd="9" destOrd="0" presId="urn:microsoft.com/office/officeart/2008/layout/LinedList"/>
    <dgm:cxn modelId="{4E79FFD4-D0E3-4F53-8AB8-D35E279580BC}" type="presParOf" srcId="{679071E7-9D44-4C82-8EB8-205C46054518}" destId="{70E4C338-0AE0-4965-A61D-9396D0219816}" srcOrd="0" destOrd="0" presId="urn:microsoft.com/office/officeart/2008/layout/LinedList"/>
    <dgm:cxn modelId="{7F23C7F7-935A-4530-91A6-1FF7E6BB7D6C}" type="presParOf" srcId="{679071E7-9D44-4C82-8EB8-205C46054518}" destId="{70A8BB84-62FF-43D0-84D8-D4DA5D7D1DD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F5704FE-4B91-4D15-BE3C-901712559446}"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5A510A72-09E1-4841-8E08-24BEF266FEAA}">
      <dgm:prSet/>
      <dgm:spPr/>
      <dgm:t>
        <a:bodyPr/>
        <a:lstStyle/>
        <a:p>
          <a:pPr rtl="0"/>
          <a:r>
            <a:rPr lang="tr-TR"/>
            <a:t>Sağlık hizmetlerini mut­laka ulaştırılabilir kılınması önemlidir. </a:t>
          </a:r>
        </a:p>
      </dgm:t>
    </dgm:pt>
    <dgm:pt modelId="{12CDFC66-D2DB-401A-8757-AF99BB23D6E4}" type="parTrans" cxnId="{1C5F386A-844F-4E41-A4A2-454FB037F95B}">
      <dgm:prSet/>
      <dgm:spPr/>
      <dgm:t>
        <a:bodyPr/>
        <a:lstStyle/>
        <a:p>
          <a:endParaRPr lang="tr-TR"/>
        </a:p>
      </dgm:t>
    </dgm:pt>
    <dgm:pt modelId="{FCA8F4A8-F070-40D4-A586-0CBAEB7584D4}" type="sibTrans" cxnId="{1C5F386A-844F-4E41-A4A2-454FB037F95B}">
      <dgm:prSet/>
      <dgm:spPr/>
      <dgm:t>
        <a:bodyPr/>
        <a:lstStyle/>
        <a:p>
          <a:endParaRPr lang="tr-TR"/>
        </a:p>
      </dgm:t>
    </dgm:pt>
    <dgm:pt modelId="{24D3ACBA-57BD-4DF4-BFC4-D172CB9E8B8B}">
      <dgm:prSet/>
      <dgm:spPr/>
      <dgm:t>
        <a:bodyPr/>
        <a:lstStyle/>
        <a:p>
          <a:pPr rtl="0"/>
          <a:r>
            <a:rPr lang="tr-TR"/>
            <a:t>Var olan hizmetlerin tanıtılması, danışmanlık yapılması, dil ne­deniyle ortaya çıkan iletişim problemlerinin çözüme ulaş­tırılması gereklidir.</a:t>
          </a:r>
        </a:p>
      </dgm:t>
    </dgm:pt>
    <dgm:pt modelId="{B686AC57-7D77-4DDA-A398-82167978F4DD}" type="parTrans" cxnId="{5DAEF018-61C9-417F-8885-40DA4EB50C27}">
      <dgm:prSet/>
      <dgm:spPr/>
      <dgm:t>
        <a:bodyPr/>
        <a:lstStyle/>
        <a:p>
          <a:endParaRPr lang="tr-TR"/>
        </a:p>
      </dgm:t>
    </dgm:pt>
    <dgm:pt modelId="{5C8F6FFD-24B6-48D5-9018-AB04FDA79334}" type="sibTrans" cxnId="{5DAEF018-61C9-417F-8885-40DA4EB50C27}">
      <dgm:prSet/>
      <dgm:spPr/>
      <dgm:t>
        <a:bodyPr/>
        <a:lstStyle/>
        <a:p>
          <a:endParaRPr lang="tr-TR"/>
        </a:p>
      </dgm:t>
    </dgm:pt>
    <dgm:pt modelId="{EAA44213-5491-44D8-892B-66F0B1BDDA64}">
      <dgm:prSet/>
      <dgm:spPr/>
      <dgm:t>
        <a:bodyPr/>
        <a:lstStyle/>
        <a:p>
          <a:pPr rtl="0"/>
          <a:r>
            <a:rPr lang="tr-TR"/>
            <a:t>Soy, iletişim, aile yapısı ve rolleri, işgücü du­rumu, alanları, biokültürel ekoloji, yüksek riskli sağlık dav­ranışları, beslenme, gebelik ve çocuk bakımına ilişkin uygulamaları, ölüme ilişkin uygulamalar, maneviyat, sağ­lık bakım uygulamaları, gibi alanların tanılanması hizmet verilen grubu tanıma ve uygun hizmetlerin sunumu bakımından önemlidir.</a:t>
          </a:r>
        </a:p>
      </dgm:t>
    </dgm:pt>
    <dgm:pt modelId="{2BD349D4-E4B8-4BBC-AC90-2B510494CEF5}" type="parTrans" cxnId="{4BA06B0A-3DFC-4B19-8BDF-B427866E323F}">
      <dgm:prSet/>
      <dgm:spPr/>
      <dgm:t>
        <a:bodyPr/>
        <a:lstStyle/>
        <a:p>
          <a:endParaRPr lang="tr-TR"/>
        </a:p>
      </dgm:t>
    </dgm:pt>
    <dgm:pt modelId="{9BF37DFD-8A27-4E95-BE53-DCA9BB880BF6}" type="sibTrans" cxnId="{4BA06B0A-3DFC-4B19-8BDF-B427866E323F}">
      <dgm:prSet/>
      <dgm:spPr/>
      <dgm:t>
        <a:bodyPr/>
        <a:lstStyle/>
        <a:p>
          <a:endParaRPr lang="tr-TR"/>
        </a:p>
      </dgm:t>
    </dgm:pt>
    <dgm:pt modelId="{32C03F49-C4AB-4886-A650-849257E2F33D}" type="pres">
      <dgm:prSet presAssocID="{AF5704FE-4B91-4D15-BE3C-901712559446}" presName="vert0" presStyleCnt="0">
        <dgm:presLayoutVars>
          <dgm:dir/>
          <dgm:animOne val="branch"/>
          <dgm:animLvl val="lvl"/>
        </dgm:presLayoutVars>
      </dgm:prSet>
      <dgm:spPr/>
      <dgm:t>
        <a:bodyPr/>
        <a:lstStyle/>
        <a:p>
          <a:endParaRPr lang="tr-TR"/>
        </a:p>
      </dgm:t>
    </dgm:pt>
    <dgm:pt modelId="{AC0035F6-A1D7-4E55-ACAE-99187A8B8231}" type="pres">
      <dgm:prSet presAssocID="{5A510A72-09E1-4841-8E08-24BEF266FEAA}" presName="thickLine" presStyleLbl="alignNode1" presStyleIdx="0" presStyleCnt="3"/>
      <dgm:spPr/>
    </dgm:pt>
    <dgm:pt modelId="{E120F97D-5B06-48BD-AE46-617A56A66A95}" type="pres">
      <dgm:prSet presAssocID="{5A510A72-09E1-4841-8E08-24BEF266FEAA}" presName="horz1" presStyleCnt="0"/>
      <dgm:spPr/>
    </dgm:pt>
    <dgm:pt modelId="{FD35CB20-0986-43A9-AFC4-19F6C02919D5}" type="pres">
      <dgm:prSet presAssocID="{5A510A72-09E1-4841-8E08-24BEF266FEAA}" presName="tx1" presStyleLbl="revTx" presStyleIdx="0" presStyleCnt="3"/>
      <dgm:spPr/>
      <dgm:t>
        <a:bodyPr/>
        <a:lstStyle/>
        <a:p>
          <a:endParaRPr lang="tr-TR"/>
        </a:p>
      </dgm:t>
    </dgm:pt>
    <dgm:pt modelId="{6EFD0F69-0CB9-4121-AE5B-604E63775E9D}" type="pres">
      <dgm:prSet presAssocID="{5A510A72-09E1-4841-8E08-24BEF266FEAA}" presName="vert1" presStyleCnt="0"/>
      <dgm:spPr/>
    </dgm:pt>
    <dgm:pt modelId="{D4C88183-929B-4AAD-82CE-CD49FBF3665E}" type="pres">
      <dgm:prSet presAssocID="{24D3ACBA-57BD-4DF4-BFC4-D172CB9E8B8B}" presName="thickLine" presStyleLbl="alignNode1" presStyleIdx="1" presStyleCnt="3"/>
      <dgm:spPr/>
    </dgm:pt>
    <dgm:pt modelId="{127B76B8-E462-499B-87AF-E9AFB2DD177D}" type="pres">
      <dgm:prSet presAssocID="{24D3ACBA-57BD-4DF4-BFC4-D172CB9E8B8B}" presName="horz1" presStyleCnt="0"/>
      <dgm:spPr/>
    </dgm:pt>
    <dgm:pt modelId="{A6F93884-AADA-442F-9235-CE19F89552EE}" type="pres">
      <dgm:prSet presAssocID="{24D3ACBA-57BD-4DF4-BFC4-D172CB9E8B8B}" presName="tx1" presStyleLbl="revTx" presStyleIdx="1" presStyleCnt="3"/>
      <dgm:spPr/>
      <dgm:t>
        <a:bodyPr/>
        <a:lstStyle/>
        <a:p>
          <a:endParaRPr lang="tr-TR"/>
        </a:p>
      </dgm:t>
    </dgm:pt>
    <dgm:pt modelId="{8840535D-BC3B-46A0-B5C0-E3DE4F27C408}" type="pres">
      <dgm:prSet presAssocID="{24D3ACBA-57BD-4DF4-BFC4-D172CB9E8B8B}" presName="vert1" presStyleCnt="0"/>
      <dgm:spPr/>
    </dgm:pt>
    <dgm:pt modelId="{2615B07C-3F64-44B4-82D7-1400FA13524A}" type="pres">
      <dgm:prSet presAssocID="{EAA44213-5491-44D8-892B-66F0B1BDDA64}" presName="thickLine" presStyleLbl="alignNode1" presStyleIdx="2" presStyleCnt="3"/>
      <dgm:spPr/>
    </dgm:pt>
    <dgm:pt modelId="{E368D6F4-1CDB-4276-AD33-EEA909C9C712}" type="pres">
      <dgm:prSet presAssocID="{EAA44213-5491-44D8-892B-66F0B1BDDA64}" presName="horz1" presStyleCnt="0"/>
      <dgm:spPr/>
    </dgm:pt>
    <dgm:pt modelId="{C5AD036B-616E-4E7B-B27E-2CA54521AF29}" type="pres">
      <dgm:prSet presAssocID="{EAA44213-5491-44D8-892B-66F0B1BDDA64}" presName="tx1" presStyleLbl="revTx" presStyleIdx="2" presStyleCnt="3"/>
      <dgm:spPr/>
      <dgm:t>
        <a:bodyPr/>
        <a:lstStyle/>
        <a:p>
          <a:endParaRPr lang="tr-TR"/>
        </a:p>
      </dgm:t>
    </dgm:pt>
    <dgm:pt modelId="{EC55CD49-FB86-4A96-9B7B-2A9B8CD451A4}" type="pres">
      <dgm:prSet presAssocID="{EAA44213-5491-44D8-892B-66F0B1BDDA64}" presName="vert1" presStyleCnt="0"/>
      <dgm:spPr/>
    </dgm:pt>
  </dgm:ptLst>
  <dgm:cxnLst>
    <dgm:cxn modelId="{FB23CF86-21C8-45EA-B9DB-9923D1DD2950}" type="presOf" srcId="{EAA44213-5491-44D8-892B-66F0B1BDDA64}" destId="{C5AD036B-616E-4E7B-B27E-2CA54521AF29}" srcOrd="0" destOrd="0" presId="urn:microsoft.com/office/officeart/2008/layout/LinedList"/>
    <dgm:cxn modelId="{94B5D0C4-2BE0-4C8A-A93A-23D4A02982F8}" type="presOf" srcId="{AF5704FE-4B91-4D15-BE3C-901712559446}" destId="{32C03F49-C4AB-4886-A650-849257E2F33D}" srcOrd="0" destOrd="0" presId="urn:microsoft.com/office/officeart/2008/layout/LinedList"/>
    <dgm:cxn modelId="{4BA06B0A-3DFC-4B19-8BDF-B427866E323F}" srcId="{AF5704FE-4B91-4D15-BE3C-901712559446}" destId="{EAA44213-5491-44D8-892B-66F0B1BDDA64}" srcOrd="2" destOrd="0" parTransId="{2BD349D4-E4B8-4BBC-AC90-2B510494CEF5}" sibTransId="{9BF37DFD-8A27-4E95-BE53-DCA9BB880BF6}"/>
    <dgm:cxn modelId="{5DAEF018-61C9-417F-8885-40DA4EB50C27}" srcId="{AF5704FE-4B91-4D15-BE3C-901712559446}" destId="{24D3ACBA-57BD-4DF4-BFC4-D172CB9E8B8B}" srcOrd="1" destOrd="0" parTransId="{B686AC57-7D77-4DDA-A398-82167978F4DD}" sibTransId="{5C8F6FFD-24B6-48D5-9018-AB04FDA79334}"/>
    <dgm:cxn modelId="{A0CB0061-DDC2-4668-905F-EB31E80DD768}" type="presOf" srcId="{5A510A72-09E1-4841-8E08-24BEF266FEAA}" destId="{FD35CB20-0986-43A9-AFC4-19F6C02919D5}" srcOrd="0" destOrd="0" presId="urn:microsoft.com/office/officeart/2008/layout/LinedList"/>
    <dgm:cxn modelId="{1C5F386A-844F-4E41-A4A2-454FB037F95B}" srcId="{AF5704FE-4B91-4D15-BE3C-901712559446}" destId="{5A510A72-09E1-4841-8E08-24BEF266FEAA}" srcOrd="0" destOrd="0" parTransId="{12CDFC66-D2DB-401A-8757-AF99BB23D6E4}" sibTransId="{FCA8F4A8-F070-40D4-A586-0CBAEB7584D4}"/>
    <dgm:cxn modelId="{AC186899-BD74-42DC-A495-02A991EC7DD6}" type="presOf" srcId="{24D3ACBA-57BD-4DF4-BFC4-D172CB9E8B8B}" destId="{A6F93884-AADA-442F-9235-CE19F89552EE}" srcOrd="0" destOrd="0" presId="urn:microsoft.com/office/officeart/2008/layout/LinedList"/>
    <dgm:cxn modelId="{7716E7A2-2127-49F0-A2D3-252EE3823D1D}" type="presParOf" srcId="{32C03F49-C4AB-4886-A650-849257E2F33D}" destId="{AC0035F6-A1D7-4E55-ACAE-99187A8B8231}" srcOrd="0" destOrd="0" presId="urn:microsoft.com/office/officeart/2008/layout/LinedList"/>
    <dgm:cxn modelId="{B9DCB28F-AA1D-4127-A94E-7EB0B752EA25}" type="presParOf" srcId="{32C03F49-C4AB-4886-A650-849257E2F33D}" destId="{E120F97D-5B06-48BD-AE46-617A56A66A95}" srcOrd="1" destOrd="0" presId="urn:microsoft.com/office/officeart/2008/layout/LinedList"/>
    <dgm:cxn modelId="{B071CFED-3DA3-4CC2-BFA8-1F7ABEB3F23C}" type="presParOf" srcId="{E120F97D-5B06-48BD-AE46-617A56A66A95}" destId="{FD35CB20-0986-43A9-AFC4-19F6C02919D5}" srcOrd="0" destOrd="0" presId="urn:microsoft.com/office/officeart/2008/layout/LinedList"/>
    <dgm:cxn modelId="{1B19D10C-5420-4417-87A0-BAD390CB07FF}" type="presParOf" srcId="{E120F97D-5B06-48BD-AE46-617A56A66A95}" destId="{6EFD0F69-0CB9-4121-AE5B-604E63775E9D}" srcOrd="1" destOrd="0" presId="urn:microsoft.com/office/officeart/2008/layout/LinedList"/>
    <dgm:cxn modelId="{4EE210AF-9D2E-4CF5-962B-C444F738659D}" type="presParOf" srcId="{32C03F49-C4AB-4886-A650-849257E2F33D}" destId="{D4C88183-929B-4AAD-82CE-CD49FBF3665E}" srcOrd="2" destOrd="0" presId="urn:microsoft.com/office/officeart/2008/layout/LinedList"/>
    <dgm:cxn modelId="{CC300EB8-D926-439E-A51D-70F3D8B7E630}" type="presParOf" srcId="{32C03F49-C4AB-4886-A650-849257E2F33D}" destId="{127B76B8-E462-499B-87AF-E9AFB2DD177D}" srcOrd="3" destOrd="0" presId="urn:microsoft.com/office/officeart/2008/layout/LinedList"/>
    <dgm:cxn modelId="{6964C9BE-C4DD-4DC5-85AF-CF6BA9757F12}" type="presParOf" srcId="{127B76B8-E462-499B-87AF-E9AFB2DD177D}" destId="{A6F93884-AADA-442F-9235-CE19F89552EE}" srcOrd="0" destOrd="0" presId="urn:microsoft.com/office/officeart/2008/layout/LinedList"/>
    <dgm:cxn modelId="{9A9142BA-707A-4B90-B85A-C191F235ECF5}" type="presParOf" srcId="{127B76B8-E462-499B-87AF-E9AFB2DD177D}" destId="{8840535D-BC3B-46A0-B5C0-E3DE4F27C408}" srcOrd="1" destOrd="0" presId="urn:microsoft.com/office/officeart/2008/layout/LinedList"/>
    <dgm:cxn modelId="{52AA2282-EAD2-4F70-818E-C5EA8A90B46F}" type="presParOf" srcId="{32C03F49-C4AB-4886-A650-849257E2F33D}" destId="{2615B07C-3F64-44B4-82D7-1400FA13524A}" srcOrd="4" destOrd="0" presId="urn:microsoft.com/office/officeart/2008/layout/LinedList"/>
    <dgm:cxn modelId="{9F7F14E7-73B0-44C3-9F16-80A91F9E3C45}" type="presParOf" srcId="{32C03F49-C4AB-4886-A650-849257E2F33D}" destId="{E368D6F4-1CDB-4276-AD33-EEA909C9C712}" srcOrd="5" destOrd="0" presId="urn:microsoft.com/office/officeart/2008/layout/LinedList"/>
    <dgm:cxn modelId="{918C245A-EAB5-420C-AA49-E07D6BC06BD8}" type="presParOf" srcId="{E368D6F4-1CDB-4276-AD33-EEA909C9C712}" destId="{C5AD036B-616E-4E7B-B27E-2CA54521AF29}" srcOrd="0" destOrd="0" presId="urn:microsoft.com/office/officeart/2008/layout/LinedList"/>
    <dgm:cxn modelId="{1D773953-E001-49AC-B5D5-09CF881C16F1}" type="presParOf" srcId="{E368D6F4-1CDB-4276-AD33-EEA909C9C712}" destId="{EC55CD49-FB86-4A96-9B7B-2A9B8CD451A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D2549D-B529-4237-B568-31BB38C72E94}" type="doc">
      <dgm:prSet loTypeId="urn:microsoft.com/office/officeart/2005/8/layout/chevron2" loCatId="process" qsTypeId="urn:microsoft.com/office/officeart/2005/8/quickstyle/3d2" qsCatId="3D" csTypeId="urn:microsoft.com/office/officeart/2005/8/colors/colorful5" csCatId="colorful" phldr="1"/>
      <dgm:spPr/>
      <dgm:t>
        <a:bodyPr/>
        <a:lstStyle/>
        <a:p>
          <a:endParaRPr lang="tr-TR"/>
        </a:p>
      </dgm:t>
    </dgm:pt>
    <dgm:pt modelId="{77EF4356-9A9B-4DA6-8EE3-C840F5F66511}">
      <dgm:prSet/>
      <dgm:spPr/>
      <dgm:t>
        <a:bodyPr/>
        <a:lstStyle/>
        <a:p>
          <a:pPr rtl="0"/>
          <a:r>
            <a:rPr lang="tr-TR" dirty="0"/>
            <a:t>Göç sürecine dahil olmuş hane halkı nüfusunun %43.5'inin ailevi nedenlerle göç ettiği sap­tanmıştır. </a:t>
          </a:r>
        </a:p>
      </dgm:t>
    </dgm:pt>
    <dgm:pt modelId="{23ACE4C8-F71E-4A3D-810D-9AF7CEC0E16F}" type="parTrans" cxnId="{0CEB5E5E-9762-46D8-9CC0-8A881D86BECD}">
      <dgm:prSet/>
      <dgm:spPr/>
      <dgm:t>
        <a:bodyPr/>
        <a:lstStyle/>
        <a:p>
          <a:endParaRPr lang="tr-TR"/>
        </a:p>
      </dgm:t>
    </dgm:pt>
    <dgm:pt modelId="{B3CAA2FF-D5D9-470D-8A1B-754A61403312}" type="sibTrans" cxnId="{0CEB5E5E-9762-46D8-9CC0-8A881D86BECD}">
      <dgm:prSet/>
      <dgm:spPr/>
      <dgm:t>
        <a:bodyPr/>
        <a:lstStyle/>
        <a:p>
          <a:endParaRPr lang="tr-TR"/>
        </a:p>
      </dgm:t>
    </dgm:pt>
    <dgm:pt modelId="{600DF109-E315-48C0-81DD-21A54CE8BE23}">
      <dgm:prSet/>
      <dgm:spPr/>
      <dgm:t>
        <a:bodyPr/>
        <a:lstStyle/>
        <a:p>
          <a:pPr rtl="0"/>
          <a:r>
            <a:rPr lang="tr-TR" dirty="0"/>
            <a:t>Göç edenlerin yaklaşık 1/3 bireysel neden­lerle, yaklaşık 1/5 de ekonomik nedenlerle göç etmektedir. Güvenlik nedenleriyle göç edenlerin payı </a:t>
          </a:r>
          <a:r>
            <a:rPr lang="tr-TR" i="1" dirty="0"/>
            <a:t>% </a:t>
          </a:r>
          <a:r>
            <a:rPr lang="tr-TR" dirty="0"/>
            <a:t>3.3'tür. </a:t>
          </a:r>
        </a:p>
      </dgm:t>
    </dgm:pt>
    <dgm:pt modelId="{D4ED18CD-FD5C-4290-980C-939C02133146}" type="parTrans" cxnId="{5C1F79A8-A785-4018-85D8-0F76A6967F80}">
      <dgm:prSet/>
      <dgm:spPr/>
      <dgm:t>
        <a:bodyPr/>
        <a:lstStyle/>
        <a:p>
          <a:endParaRPr lang="tr-TR"/>
        </a:p>
      </dgm:t>
    </dgm:pt>
    <dgm:pt modelId="{4A3BD409-C9EF-421A-939E-72C6FFE7584E}" type="sibTrans" cxnId="{5C1F79A8-A785-4018-85D8-0F76A6967F80}">
      <dgm:prSet/>
      <dgm:spPr/>
      <dgm:t>
        <a:bodyPr/>
        <a:lstStyle/>
        <a:p>
          <a:endParaRPr lang="tr-TR"/>
        </a:p>
      </dgm:t>
    </dgm:pt>
    <dgm:pt modelId="{31B7F9BA-3382-453F-8AFE-4C08E00647D8}">
      <dgm:prSet/>
      <dgm:spPr/>
      <dgm:t>
        <a:bodyPr/>
        <a:lstStyle/>
        <a:p>
          <a:pPr rtl="0"/>
          <a:r>
            <a:rPr lang="tr-TR" dirty="0"/>
            <a:t>Kadınlar daha çok ailevi ve bireysel nedenlerle göç ederken, erkeklerin daha çok ailevi ve ekonomik neden­lerle göç ettiği görülmektedir. Güvenlik ve geri dönüş ne­deni ile yapılan göçlerin erkek nüfus arasında daha yüksek olduğu görülmüştür.</a:t>
          </a:r>
        </a:p>
      </dgm:t>
    </dgm:pt>
    <dgm:pt modelId="{C2707648-E196-48A2-B0AC-D44FA19AADA7}" type="parTrans" cxnId="{E26BDFD4-0689-4B84-99FC-1C0104E7EA92}">
      <dgm:prSet/>
      <dgm:spPr/>
      <dgm:t>
        <a:bodyPr/>
        <a:lstStyle/>
        <a:p>
          <a:endParaRPr lang="tr-TR"/>
        </a:p>
      </dgm:t>
    </dgm:pt>
    <dgm:pt modelId="{15A9F95E-646D-45BA-97CE-4942E8E5EE28}" type="sibTrans" cxnId="{E26BDFD4-0689-4B84-99FC-1C0104E7EA92}">
      <dgm:prSet/>
      <dgm:spPr/>
      <dgm:t>
        <a:bodyPr/>
        <a:lstStyle/>
        <a:p>
          <a:endParaRPr lang="tr-TR"/>
        </a:p>
      </dgm:t>
    </dgm:pt>
    <dgm:pt modelId="{F1738167-38A6-4B0B-A284-91A2CC41CD86}">
      <dgm:prSet/>
      <dgm:spPr/>
      <dgm:t>
        <a:bodyPr/>
        <a:lstStyle/>
        <a:p>
          <a:pPr rtl="0"/>
          <a:endParaRPr lang="tr-TR"/>
        </a:p>
      </dgm:t>
    </dgm:pt>
    <dgm:pt modelId="{1FF5D375-92CE-497E-B607-74197F8E33FD}" type="parTrans" cxnId="{FED98887-4FE2-46E4-B46A-E7991B4E067C}">
      <dgm:prSet/>
      <dgm:spPr/>
      <dgm:t>
        <a:bodyPr/>
        <a:lstStyle/>
        <a:p>
          <a:endParaRPr lang="tr-TR"/>
        </a:p>
      </dgm:t>
    </dgm:pt>
    <dgm:pt modelId="{F2C70ADD-C601-4CEF-98FB-85427498D2AA}" type="sibTrans" cxnId="{FED98887-4FE2-46E4-B46A-E7991B4E067C}">
      <dgm:prSet/>
      <dgm:spPr/>
      <dgm:t>
        <a:bodyPr/>
        <a:lstStyle/>
        <a:p>
          <a:endParaRPr lang="tr-TR"/>
        </a:p>
      </dgm:t>
    </dgm:pt>
    <dgm:pt modelId="{BFA96A46-43CF-4362-9F45-2D0C676916F1}">
      <dgm:prSet/>
      <dgm:spPr/>
      <dgm:t>
        <a:bodyPr/>
        <a:lstStyle/>
        <a:p>
          <a:pPr rtl="0"/>
          <a:endParaRPr lang="tr-TR" dirty="0"/>
        </a:p>
      </dgm:t>
    </dgm:pt>
    <dgm:pt modelId="{EFBB95F3-45E1-4BDD-ACCF-162D10456B2F}" type="parTrans" cxnId="{6D3AF063-BCE2-4D0B-B53B-A9F40F879608}">
      <dgm:prSet/>
      <dgm:spPr/>
      <dgm:t>
        <a:bodyPr/>
        <a:lstStyle/>
        <a:p>
          <a:endParaRPr lang="tr-TR"/>
        </a:p>
      </dgm:t>
    </dgm:pt>
    <dgm:pt modelId="{5F122207-C49E-4933-BC6C-08DA59832760}" type="sibTrans" cxnId="{6D3AF063-BCE2-4D0B-B53B-A9F40F879608}">
      <dgm:prSet/>
      <dgm:spPr/>
      <dgm:t>
        <a:bodyPr/>
        <a:lstStyle/>
        <a:p>
          <a:endParaRPr lang="tr-TR"/>
        </a:p>
      </dgm:t>
    </dgm:pt>
    <dgm:pt modelId="{27FA288A-B527-4164-81FF-30BBC112F5C6}">
      <dgm:prSet/>
      <dgm:spPr/>
      <dgm:t>
        <a:bodyPr/>
        <a:lstStyle/>
        <a:p>
          <a:pPr rtl="0"/>
          <a:endParaRPr lang="tr-TR" dirty="0"/>
        </a:p>
      </dgm:t>
    </dgm:pt>
    <dgm:pt modelId="{FE0C5AD2-0C66-490A-BC6D-C69960101B17}" type="parTrans" cxnId="{5005EFB8-C488-46B5-B6F9-E8CDE784B2D4}">
      <dgm:prSet/>
      <dgm:spPr/>
      <dgm:t>
        <a:bodyPr/>
        <a:lstStyle/>
        <a:p>
          <a:endParaRPr lang="tr-TR"/>
        </a:p>
      </dgm:t>
    </dgm:pt>
    <dgm:pt modelId="{9A3814C0-A5A0-4700-ABB7-A31C5025F37E}" type="sibTrans" cxnId="{5005EFB8-C488-46B5-B6F9-E8CDE784B2D4}">
      <dgm:prSet/>
      <dgm:spPr/>
      <dgm:t>
        <a:bodyPr/>
        <a:lstStyle/>
        <a:p>
          <a:endParaRPr lang="tr-TR"/>
        </a:p>
      </dgm:t>
    </dgm:pt>
    <dgm:pt modelId="{E52DA5EB-7AF3-441E-8B9D-13A8B1A6ADF2}" type="pres">
      <dgm:prSet presAssocID="{68D2549D-B529-4237-B568-31BB38C72E94}" presName="linearFlow" presStyleCnt="0">
        <dgm:presLayoutVars>
          <dgm:dir/>
          <dgm:animLvl val="lvl"/>
          <dgm:resizeHandles val="exact"/>
        </dgm:presLayoutVars>
      </dgm:prSet>
      <dgm:spPr/>
      <dgm:t>
        <a:bodyPr/>
        <a:lstStyle/>
        <a:p>
          <a:endParaRPr lang="tr-TR"/>
        </a:p>
      </dgm:t>
    </dgm:pt>
    <dgm:pt modelId="{626A7E19-47FC-42CD-8747-01D4FA751041}" type="pres">
      <dgm:prSet presAssocID="{F1738167-38A6-4B0B-A284-91A2CC41CD86}" presName="composite" presStyleCnt="0"/>
      <dgm:spPr/>
    </dgm:pt>
    <dgm:pt modelId="{22602C11-0DA8-4457-86BA-790F023C36D4}" type="pres">
      <dgm:prSet presAssocID="{F1738167-38A6-4B0B-A284-91A2CC41CD86}" presName="parentText" presStyleLbl="alignNode1" presStyleIdx="0" presStyleCnt="3">
        <dgm:presLayoutVars>
          <dgm:chMax val="1"/>
          <dgm:bulletEnabled val="1"/>
        </dgm:presLayoutVars>
      </dgm:prSet>
      <dgm:spPr/>
      <dgm:t>
        <a:bodyPr/>
        <a:lstStyle/>
        <a:p>
          <a:endParaRPr lang="tr-TR"/>
        </a:p>
      </dgm:t>
    </dgm:pt>
    <dgm:pt modelId="{7E1364A6-F25C-4D7A-A59C-9FCEF7CFF043}" type="pres">
      <dgm:prSet presAssocID="{F1738167-38A6-4B0B-A284-91A2CC41CD86}" presName="descendantText" presStyleLbl="alignAcc1" presStyleIdx="0" presStyleCnt="3">
        <dgm:presLayoutVars>
          <dgm:bulletEnabled val="1"/>
        </dgm:presLayoutVars>
      </dgm:prSet>
      <dgm:spPr/>
      <dgm:t>
        <a:bodyPr/>
        <a:lstStyle/>
        <a:p>
          <a:endParaRPr lang="tr-TR"/>
        </a:p>
      </dgm:t>
    </dgm:pt>
    <dgm:pt modelId="{EBE3DE38-0F7D-41AE-A365-A1CF0058CF54}" type="pres">
      <dgm:prSet presAssocID="{F2C70ADD-C601-4CEF-98FB-85427498D2AA}" presName="sp" presStyleCnt="0"/>
      <dgm:spPr/>
    </dgm:pt>
    <dgm:pt modelId="{21724E86-EB4D-40D4-BAFD-B5B5CCDC50B9}" type="pres">
      <dgm:prSet presAssocID="{BFA96A46-43CF-4362-9F45-2D0C676916F1}" presName="composite" presStyleCnt="0"/>
      <dgm:spPr/>
    </dgm:pt>
    <dgm:pt modelId="{B7D5C036-1E05-4041-A9AD-840FD06C103D}" type="pres">
      <dgm:prSet presAssocID="{BFA96A46-43CF-4362-9F45-2D0C676916F1}" presName="parentText" presStyleLbl="alignNode1" presStyleIdx="1" presStyleCnt="3">
        <dgm:presLayoutVars>
          <dgm:chMax val="1"/>
          <dgm:bulletEnabled val="1"/>
        </dgm:presLayoutVars>
      </dgm:prSet>
      <dgm:spPr/>
      <dgm:t>
        <a:bodyPr/>
        <a:lstStyle/>
        <a:p>
          <a:endParaRPr lang="tr-TR"/>
        </a:p>
      </dgm:t>
    </dgm:pt>
    <dgm:pt modelId="{BE3A0A9B-0775-4D97-B4FA-81465972C1EF}" type="pres">
      <dgm:prSet presAssocID="{BFA96A46-43CF-4362-9F45-2D0C676916F1}" presName="descendantText" presStyleLbl="alignAcc1" presStyleIdx="1" presStyleCnt="3">
        <dgm:presLayoutVars>
          <dgm:bulletEnabled val="1"/>
        </dgm:presLayoutVars>
      </dgm:prSet>
      <dgm:spPr/>
      <dgm:t>
        <a:bodyPr/>
        <a:lstStyle/>
        <a:p>
          <a:endParaRPr lang="tr-TR"/>
        </a:p>
      </dgm:t>
    </dgm:pt>
    <dgm:pt modelId="{04E96552-4215-4A07-AFE1-E18E765754D7}" type="pres">
      <dgm:prSet presAssocID="{5F122207-C49E-4933-BC6C-08DA59832760}" presName="sp" presStyleCnt="0"/>
      <dgm:spPr/>
    </dgm:pt>
    <dgm:pt modelId="{131C831B-5722-49DE-86C1-F2522265B799}" type="pres">
      <dgm:prSet presAssocID="{27FA288A-B527-4164-81FF-30BBC112F5C6}" presName="composite" presStyleCnt="0"/>
      <dgm:spPr/>
    </dgm:pt>
    <dgm:pt modelId="{956543EB-21A5-41C7-8B0B-3F9EE520CC76}" type="pres">
      <dgm:prSet presAssocID="{27FA288A-B527-4164-81FF-30BBC112F5C6}" presName="parentText" presStyleLbl="alignNode1" presStyleIdx="2" presStyleCnt="3">
        <dgm:presLayoutVars>
          <dgm:chMax val="1"/>
          <dgm:bulletEnabled val="1"/>
        </dgm:presLayoutVars>
      </dgm:prSet>
      <dgm:spPr/>
      <dgm:t>
        <a:bodyPr/>
        <a:lstStyle/>
        <a:p>
          <a:endParaRPr lang="tr-TR"/>
        </a:p>
      </dgm:t>
    </dgm:pt>
    <dgm:pt modelId="{D2618812-8ADD-4142-A39D-C0742FE7C7D3}" type="pres">
      <dgm:prSet presAssocID="{27FA288A-B527-4164-81FF-30BBC112F5C6}" presName="descendantText" presStyleLbl="alignAcc1" presStyleIdx="2" presStyleCnt="3">
        <dgm:presLayoutVars>
          <dgm:bulletEnabled val="1"/>
        </dgm:presLayoutVars>
      </dgm:prSet>
      <dgm:spPr/>
      <dgm:t>
        <a:bodyPr/>
        <a:lstStyle/>
        <a:p>
          <a:endParaRPr lang="tr-TR"/>
        </a:p>
      </dgm:t>
    </dgm:pt>
  </dgm:ptLst>
  <dgm:cxnLst>
    <dgm:cxn modelId="{5C1F79A8-A785-4018-85D8-0F76A6967F80}" srcId="{BFA96A46-43CF-4362-9F45-2D0C676916F1}" destId="{600DF109-E315-48C0-81DD-21A54CE8BE23}" srcOrd="0" destOrd="0" parTransId="{D4ED18CD-FD5C-4290-980C-939C02133146}" sibTransId="{4A3BD409-C9EF-421A-939E-72C6FFE7584E}"/>
    <dgm:cxn modelId="{F65474EA-6CD5-43C8-B3F9-52389E81275E}" type="presOf" srcId="{600DF109-E315-48C0-81DD-21A54CE8BE23}" destId="{BE3A0A9B-0775-4D97-B4FA-81465972C1EF}" srcOrd="0" destOrd="0" presId="urn:microsoft.com/office/officeart/2005/8/layout/chevron2"/>
    <dgm:cxn modelId="{AD251C0A-06B7-41B3-BF07-36AE71E9381F}" type="presOf" srcId="{F1738167-38A6-4B0B-A284-91A2CC41CD86}" destId="{22602C11-0DA8-4457-86BA-790F023C36D4}" srcOrd="0" destOrd="0" presId="urn:microsoft.com/office/officeart/2005/8/layout/chevron2"/>
    <dgm:cxn modelId="{7C2F19DA-E66B-4EB1-9845-C7BD2E4CB609}" type="presOf" srcId="{31B7F9BA-3382-453F-8AFE-4C08E00647D8}" destId="{D2618812-8ADD-4142-A39D-C0742FE7C7D3}" srcOrd="0" destOrd="0" presId="urn:microsoft.com/office/officeart/2005/8/layout/chevron2"/>
    <dgm:cxn modelId="{6D3AF063-BCE2-4D0B-B53B-A9F40F879608}" srcId="{68D2549D-B529-4237-B568-31BB38C72E94}" destId="{BFA96A46-43CF-4362-9F45-2D0C676916F1}" srcOrd="1" destOrd="0" parTransId="{EFBB95F3-45E1-4BDD-ACCF-162D10456B2F}" sibTransId="{5F122207-C49E-4933-BC6C-08DA59832760}"/>
    <dgm:cxn modelId="{51995028-5E33-4480-B01B-FF1092507BA0}" type="presOf" srcId="{68D2549D-B529-4237-B568-31BB38C72E94}" destId="{E52DA5EB-7AF3-441E-8B9D-13A8B1A6ADF2}" srcOrd="0" destOrd="0" presId="urn:microsoft.com/office/officeart/2005/8/layout/chevron2"/>
    <dgm:cxn modelId="{0CEB5E5E-9762-46D8-9CC0-8A881D86BECD}" srcId="{F1738167-38A6-4B0B-A284-91A2CC41CD86}" destId="{77EF4356-9A9B-4DA6-8EE3-C840F5F66511}" srcOrd="0" destOrd="0" parTransId="{23ACE4C8-F71E-4A3D-810D-9AF7CEC0E16F}" sibTransId="{B3CAA2FF-D5D9-470D-8A1B-754A61403312}"/>
    <dgm:cxn modelId="{E26BDFD4-0689-4B84-99FC-1C0104E7EA92}" srcId="{27FA288A-B527-4164-81FF-30BBC112F5C6}" destId="{31B7F9BA-3382-453F-8AFE-4C08E00647D8}" srcOrd="0" destOrd="0" parTransId="{C2707648-E196-48A2-B0AC-D44FA19AADA7}" sibTransId="{15A9F95E-646D-45BA-97CE-4942E8E5EE28}"/>
    <dgm:cxn modelId="{16CA1782-3C2A-4848-AD3A-387EF4809227}" type="presOf" srcId="{77EF4356-9A9B-4DA6-8EE3-C840F5F66511}" destId="{7E1364A6-F25C-4D7A-A59C-9FCEF7CFF043}" srcOrd="0" destOrd="0" presId="urn:microsoft.com/office/officeart/2005/8/layout/chevron2"/>
    <dgm:cxn modelId="{53C7DACE-CC67-4FBC-A73F-AB36087B6A6C}" type="presOf" srcId="{BFA96A46-43CF-4362-9F45-2D0C676916F1}" destId="{B7D5C036-1E05-4041-A9AD-840FD06C103D}" srcOrd="0" destOrd="0" presId="urn:microsoft.com/office/officeart/2005/8/layout/chevron2"/>
    <dgm:cxn modelId="{FED98887-4FE2-46E4-B46A-E7991B4E067C}" srcId="{68D2549D-B529-4237-B568-31BB38C72E94}" destId="{F1738167-38A6-4B0B-A284-91A2CC41CD86}" srcOrd="0" destOrd="0" parTransId="{1FF5D375-92CE-497E-B607-74197F8E33FD}" sibTransId="{F2C70ADD-C601-4CEF-98FB-85427498D2AA}"/>
    <dgm:cxn modelId="{5005EFB8-C488-46B5-B6F9-E8CDE784B2D4}" srcId="{68D2549D-B529-4237-B568-31BB38C72E94}" destId="{27FA288A-B527-4164-81FF-30BBC112F5C6}" srcOrd="2" destOrd="0" parTransId="{FE0C5AD2-0C66-490A-BC6D-C69960101B17}" sibTransId="{9A3814C0-A5A0-4700-ABB7-A31C5025F37E}"/>
    <dgm:cxn modelId="{47A88A80-A639-47DB-8446-734B0B9AA900}" type="presOf" srcId="{27FA288A-B527-4164-81FF-30BBC112F5C6}" destId="{956543EB-21A5-41C7-8B0B-3F9EE520CC76}" srcOrd="0" destOrd="0" presId="urn:microsoft.com/office/officeart/2005/8/layout/chevron2"/>
    <dgm:cxn modelId="{FA631605-B0FA-43B8-8A2F-F02D7A71803D}" type="presParOf" srcId="{E52DA5EB-7AF3-441E-8B9D-13A8B1A6ADF2}" destId="{626A7E19-47FC-42CD-8747-01D4FA751041}" srcOrd="0" destOrd="0" presId="urn:microsoft.com/office/officeart/2005/8/layout/chevron2"/>
    <dgm:cxn modelId="{4C12D2E6-BC57-4F2C-ACCC-63A5BD12325C}" type="presParOf" srcId="{626A7E19-47FC-42CD-8747-01D4FA751041}" destId="{22602C11-0DA8-4457-86BA-790F023C36D4}" srcOrd="0" destOrd="0" presId="urn:microsoft.com/office/officeart/2005/8/layout/chevron2"/>
    <dgm:cxn modelId="{51CAD2C4-634C-48F3-BC4D-8DE1B62272C6}" type="presParOf" srcId="{626A7E19-47FC-42CD-8747-01D4FA751041}" destId="{7E1364A6-F25C-4D7A-A59C-9FCEF7CFF043}" srcOrd="1" destOrd="0" presId="urn:microsoft.com/office/officeart/2005/8/layout/chevron2"/>
    <dgm:cxn modelId="{4BFDB768-6CA6-40DD-9F15-EEE272E0A683}" type="presParOf" srcId="{E52DA5EB-7AF3-441E-8B9D-13A8B1A6ADF2}" destId="{EBE3DE38-0F7D-41AE-A365-A1CF0058CF54}" srcOrd="1" destOrd="0" presId="urn:microsoft.com/office/officeart/2005/8/layout/chevron2"/>
    <dgm:cxn modelId="{4FFAEFD3-E277-4280-B067-C5F43FBA845F}" type="presParOf" srcId="{E52DA5EB-7AF3-441E-8B9D-13A8B1A6ADF2}" destId="{21724E86-EB4D-40D4-BAFD-B5B5CCDC50B9}" srcOrd="2" destOrd="0" presId="urn:microsoft.com/office/officeart/2005/8/layout/chevron2"/>
    <dgm:cxn modelId="{D5E43E08-1C0E-46A3-9E98-F5E1212EE51C}" type="presParOf" srcId="{21724E86-EB4D-40D4-BAFD-B5B5CCDC50B9}" destId="{B7D5C036-1E05-4041-A9AD-840FD06C103D}" srcOrd="0" destOrd="0" presId="urn:microsoft.com/office/officeart/2005/8/layout/chevron2"/>
    <dgm:cxn modelId="{346C84A3-21F4-43A7-8CF5-2F4879FD61AE}" type="presParOf" srcId="{21724E86-EB4D-40D4-BAFD-B5B5CCDC50B9}" destId="{BE3A0A9B-0775-4D97-B4FA-81465972C1EF}" srcOrd="1" destOrd="0" presId="urn:microsoft.com/office/officeart/2005/8/layout/chevron2"/>
    <dgm:cxn modelId="{AB647F64-E830-489F-AA7A-3A4415B5F375}" type="presParOf" srcId="{E52DA5EB-7AF3-441E-8B9D-13A8B1A6ADF2}" destId="{04E96552-4215-4A07-AFE1-E18E765754D7}" srcOrd="3" destOrd="0" presId="urn:microsoft.com/office/officeart/2005/8/layout/chevron2"/>
    <dgm:cxn modelId="{31FC82F0-6C8F-4289-B713-8B51133678E4}" type="presParOf" srcId="{E52DA5EB-7AF3-441E-8B9D-13A8B1A6ADF2}" destId="{131C831B-5722-49DE-86C1-F2522265B799}" srcOrd="4" destOrd="0" presId="urn:microsoft.com/office/officeart/2005/8/layout/chevron2"/>
    <dgm:cxn modelId="{D225FFC3-F6E5-441C-835A-409B0EA1B4FF}" type="presParOf" srcId="{131C831B-5722-49DE-86C1-F2522265B799}" destId="{956543EB-21A5-41C7-8B0B-3F9EE520CC76}" srcOrd="0" destOrd="0" presId="urn:microsoft.com/office/officeart/2005/8/layout/chevron2"/>
    <dgm:cxn modelId="{4174D1C1-D077-42FF-AD6D-88DF7CE167AF}" type="presParOf" srcId="{131C831B-5722-49DE-86C1-F2522265B799}" destId="{D2618812-8ADD-4142-A39D-C0742FE7C7D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05395E1-1103-45C2-BE37-787A369F591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tr-TR"/>
        </a:p>
      </dgm:t>
    </dgm:pt>
    <dgm:pt modelId="{6F0A2E82-8822-45FA-8D14-C5CAB26B45B7}">
      <dgm:prSet/>
      <dgm:spPr>
        <a:solidFill>
          <a:srgbClr val="5CEE9E"/>
        </a:solidFill>
      </dgm:spPr>
      <dgm:t>
        <a:bodyPr/>
        <a:lstStyle/>
        <a:p>
          <a:pPr algn="ctr" rtl="0"/>
          <a:r>
            <a:rPr lang="tr-TR" dirty="0">
              <a:solidFill>
                <a:schemeClr val="tx1"/>
              </a:solidFill>
            </a:rPr>
            <a:t>Göç öncesi dönemde bireylerin, grupların özellikleri, göçün birey üzerindeki etkilerini anlamada önemlidir. Farklı etnik gruplar, cinsiyet, yaş bu sürece uyumda önemli belirleyiciler olabilmektedir. Göçmenler, göçü ekonomik nedenlerle ya da kendi istekleri nedeniyle yapabilirken aynı zamanda da toplumsal koşullar da bireyleri göçe zor­layabilir. Bu nedenle göçün birey üzerindeki itici ve çekici etkisini kavramak sadece göçün zorluklarını değil aynı zamanda bireyin vereceği tepkiyi anlamada önemlidir. Uyum süreci bireyin/ bireylerin kişilik yapılarına göç nedenlerine ve yeni toplumun yaklaşımına bağlıdır.</a:t>
          </a:r>
        </a:p>
      </dgm:t>
    </dgm:pt>
    <dgm:pt modelId="{A3CC8A7F-E397-4431-9CAC-FDCDBE6F2A03}" type="parTrans" cxnId="{6F4B2323-386D-4657-A6A7-55D7E2BC44F2}">
      <dgm:prSet/>
      <dgm:spPr/>
      <dgm:t>
        <a:bodyPr/>
        <a:lstStyle/>
        <a:p>
          <a:endParaRPr lang="tr-TR"/>
        </a:p>
      </dgm:t>
    </dgm:pt>
    <dgm:pt modelId="{BC3A9F2C-D8E1-4734-80E7-64CCCC53BBA4}" type="sibTrans" cxnId="{6F4B2323-386D-4657-A6A7-55D7E2BC44F2}">
      <dgm:prSet/>
      <dgm:spPr/>
      <dgm:t>
        <a:bodyPr/>
        <a:lstStyle/>
        <a:p>
          <a:endParaRPr lang="tr-TR"/>
        </a:p>
      </dgm:t>
    </dgm:pt>
    <dgm:pt modelId="{56790BE9-737A-4781-A7A1-2802F434AF73}" type="pres">
      <dgm:prSet presAssocID="{A05395E1-1103-45C2-BE37-787A369F591D}" presName="linear" presStyleCnt="0">
        <dgm:presLayoutVars>
          <dgm:animLvl val="lvl"/>
          <dgm:resizeHandles val="exact"/>
        </dgm:presLayoutVars>
      </dgm:prSet>
      <dgm:spPr/>
      <dgm:t>
        <a:bodyPr/>
        <a:lstStyle/>
        <a:p>
          <a:endParaRPr lang="tr-TR"/>
        </a:p>
      </dgm:t>
    </dgm:pt>
    <dgm:pt modelId="{41D52935-A360-4208-A1CB-85D019452996}" type="pres">
      <dgm:prSet presAssocID="{6F0A2E82-8822-45FA-8D14-C5CAB26B45B7}" presName="parentText" presStyleLbl="node1" presStyleIdx="0" presStyleCnt="1">
        <dgm:presLayoutVars>
          <dgm:chMax val="0"/>
          <dgm:bulletEnabled val="1"/>
        </dgm:presLayoutVars>
      </dgm:prSet>
      <dgm:spPr/>
      <dgm:t>
        <a:bodyPr/>
        <a:lstStyle/>
        <a:p>
          <a:endParaRPr lang="tr-TR"/>
        </a:p>
      </dgm:t>
    </dgm:pt>
  </dgm:ptLst>
  <dgm:cxnLst>
    <dgm:cxn modelId="{6F4B2323-386D-4657-A6A7-55D7E2BC44F2}" srcId="{A05395E1-1103-45C2-BE37-787A369F591D}" destId="{6F0A2E82-8822-45FA-8D14-C5CAB26B45B7}" srcOrd="0" destOrd="0" parTransId="{A3CC8A7F-E397-4431-9CAC-FDCDBE6F2A03}" sibTransId="{BC3A9F2C-D8E1-4734-80E7-64CCCC53BBA4}"/>
    <dgm:cxn modelId="{AC0CC464-AC4D-41C7-B242-60F8DACE6531}" type="presOf" srcId="{6F0A2E82-8822-45FA-8D14-C5CAB26B45B7}" destId="{41D52935-A360-4208-A1CB-85D019452996}" srcOrd="0" destOrd="0" presId="urn:microsoft.com/office/officeart/2005/8/layout/vList2"/>
    <dgm:cxn modelId="{B82F5C1F-6EBC-4CF9-BF4C-15558191298C}" type="presOf" srcId="{A05395E1-1103-45C2-BE37-787A369F591D}" destId="{56790BE9-737A-4781-A7A1-2802F434AF73}" srcOrd="0" destOrd="0" presId="urn:microsoft.com/office/officeart/2005/8/layout/vList2"/>
    <dgm:cxn modelId="{95DA7F21-AC95-4832-BC2F-51DFDBF91A13}" type="presParOf" srcId="{56790BE9-737A-4781-A7A1-2802F434AF73}" destId="{41D52935-A360-4208-A1CB-85D01945299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8CDDB0-429F-43A4-A475-6E4BEF6FB20E}" type="doc">
      <dgm:prSet loTypeId="urn:microsoft.com/office/officeart/2005/8/layout/venn1" loCatId="relationship" qsTypeId="urn:microsoft.com/office/officeart/2005/8/quickstyle/3d3" qsCatId="3D" csTypeId="urn:microsoft.com/office/officeart/2005/8/colors/accent1_2" csCatId="accent1" phldr="1"/>
      <dgm:spPr/>
      <dgm:t>
        <a:bodyPr/>
        <a:lstStyle/>
        <a:p>
          <a:endParaRPr lang="tr-TR"/>
        </a:p>
      </dgm:t>
    </dgm:pt>
    <dgm:pt modelId="{1D3B5705-D2D6-4683-A59C-A58EBB0B0B0D}">
      <dgm:prSet/>
      <dgm:spPr/>
      <dgm:t>
        <a:bodyPr/>
        <a:lstStyle/>
        <a:p>
          <a:pPr rtl="0"/>
          <a:r>
            <a:rPr lang="tr-TR"/>
            <a:t>Göç sonrası dönemde, bireylerin içinde yaşamaya başla­dığı yeni toplumdaki kültürel farklar bireyin uyum güçlüğü çekmesinde, sağlık sorunlarının görülmesinde son derecede belirleyici olabilmektedir. İçine girilen yeni çevre kendi kültürüne benziyorsa daha az, benzemiyorsa daha fazla uyum sorunu ile karşılaşacaktır. Kişinin alıştığı ortamdan ayrı kal­ması yalnızlık, yabancılaşma, kendini değersiz görme, ya­kınlarının yokluğu ve onları bırakmasından ötürü hissedilen pişmanlık duyguları bireyi etkilemekte ve yoğun stres ya­şamasına neden olmaktadır.</a:t>
          </a:r>
        </a:p>
      </dgm:t>
    </dgm:pt>
    <dgm:pt modelId="{72CA514F-8E97-4E83-857C-AA3BEEAC81C4}" type="parTrans" cxnId="{90883F13-7CB5-49BC-BD17-BE10771019AD}">
      <dgm:prSet/>
      <dgm:spPr/>
      <dgm:t>
        <a:bodyPr/>
        <a:lstStyle/>
        <a:p>
          <a:endParaRPr lang="tr-TR"/>
        </a:p>
      </dgm:t>
    </dgm:pt>
    <dgm:pt modelId="{D580DB64-C6B9-4657-BB27-6E534C2DB8AF}" type="sibTrans" cxnId="{90883F13-7CB5-49BC-BD17-BE10771019AD}">
      <dgm:prSet/>
      <dgm:spPr/>
      <dgm:t>
        <a:bodyPr/>
        <a:lstStyle/>
        <a:p>
          <a:endParaRPr lang="tr-TR"/>
        </a:p>
      </dgm:t>
    </dgm:pt>
    <dgm:pt modelId="{844E99F1-54A2-4254-9B3E-D16C5D57110E}" type="pres">
      <dgm:prSet presAssocID="{F08CDDB0-429F-43A4-A475-6E4BEF6FB20E}" presName="compositeShape" presStyleCnt="0">
        <dgm:presLayoutVars>
          <dgm:chMax val="7"/>
          <dgm:dir/>
          <dgm:resizeHandles val="exact"/>
        </dgm:presLayoutVars>
      </dgm:prSet>
      <dgm:spPr/>
      <dgm:t>
        <a:bodyPr/>
        <a:lstStyle/>
        <a:p>
          <a:endParaRPr lang="tr-TR"/>
        </a:p>
      </dgm:t>
    </dgm:pt>
    <dgm:pt modelId="{BE5FC2B7-D4E6-49E7-82AC-C409A5C81849}" type="pres">
      <dgm:prSet presAssocID="{1D3B5705-D2D6-4683-A59C-A58EBB0B0B0D}" presName="circ1TxSh" presStyleLbl="vennNode1" presStyleIdx="0" presStyleCnt="1" custScaleX="229958"/>
      <dgm:spPr/>
      <dgm:t>
        <a:bodyPr/>
        <a:lstStyle/>
        <a:p>
          <a:endParaRPr lang="tr-TR"/>
        </a:p>
      </dgm:t>
    </dgm:pt>
  </dgm:ptLst>
  <dgm:cxnLst>
    <dgm:cxn modelId="{90883F13-7CB5-49BC-BD17-BE10771019AD}" srcId="{F08CDDB0-429F-43A4-A475-6E4BEF6FB20E}" destId="{1D3B5705-D2D6-4683-A59C-A58EBB0B0B0D}" srcOrd="0" destOrd="0" parTransId="{72CA514F-8E97-4E83-857C-AA3BEEAC81C4}" sibTransId="{D580DB64-C6B9-4657-BB27-6E534C2DB8AF}"/>
    <dgm:cxn modelId="{E9BA62FC-73D9-48E8-97CB-D5FC4A1DC203}" type="presOf" srcId="{1D3B5705-D2D6-4683-A59C-A58EBB0B0B0D}" destId="{BE5FC2B7-D4E6-49E7-82AC-C409A5C81849}" srcOrd="0" destOrd="0" presId="urn:microsoft.com/office/officeart/2005/8/layout/venn1"/>
    <dgm:cxn modelId="{3FCD5167-500F-496C-8C57-D6529C4ADC94}" type="presOf" srcId="{F08CDDB0-429F-43A4-A475-6E4BEF6FB20E}" destId="{844E99F1-54A2-4254-9B3E-D16C5D57110E}" srcOrd="0" destOrd="0" presId="urn:microsoft.com/office/officeart/2005/8/layout/venn1"/>
    <dgm:cxn modelId="{C315871D-182C-418A-82E6-8EFE029006BF}" type="presParOf" srcId="{844E99F1-54A2-4254-9B3E-D16C5D57110E}" destId="{BE5FC2B7-D4E6-49E7-82AC-C409A5C81849}"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2278F4-B343-4E81-A773-BABD0B3DBEFB}"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tr-TR"/>
        </a:p>
      </dgm:t>
    </dgm:pt>
    <dgm:pt modelId="{CD7E1C65-4220-490F-A544-DC615AC45C3A}">
      <dgm:prSet/>
      <dgm:spPr/>
      <dgm:t>
        <a:bodyPr/>
        <a:lstStyle/>
        <a:p>
          <a:pPr rtl="0"/>
          <a:r>
            <a:rPr lang="tr-TR"/>
            <a:t>Göç alan bölgelerde yeterli sağlık kuruluşu ve sağlık insan gücünün olmaması, göç edenlerin gelir düzeyinin düşük olması, ekonomik yönden sürekli sıkıntı içinde ol­maları, yetersiz beslenmeleri, dil engeli ile karşılaşmaları, sağlık sigortasına sahip olmamaları, geleneksel yaşam ka­lıplarına sahip olmaları, sosyal ve psikolojik stres gibi fak­törler göç edenlerin sağlık koşullarını olumsuz yönde etkilemektedir. </a:t>
          </a:r>
        </a:p>
      </dgm:t>
    </dgm:pt>
    <dgm:pt modelId="{39CD0B2F-C455-413C-B0F4-BFA07056263F}" type="parTrans" cxnId="{24C50377-1AA4-4366-8F5D-89DE177FD320}">
      <dgm:prSet/>
      <dgm:spPr/>
      <dgm:t>
        <a:bodyPr/>
        <a:lstStyle/>
        <a:p>
          <a:endParaRPr lang="tr-TR"/>
        </a:p>
      </dgm:t>
    </dgm:pt>
    <dgm:pt modelId="{E5BC9E20-F173-41D1-BBC2-E42EF5FF268B}" type="sibTrans" cxnId="{24C50377-1AA4-4366-8F5D-89DE177FD320}">
      <dgm:prSet/>
      <dgm:spPr/>
      <dgm:t>
        <a:bodyPr/>
        <a:lstStyle/>
        <a:p>
          <a:endParaRPr lang="tr-TR"/>
        </a:p>
      </dgm:t>
    </dgm:pt>
    <dgm:pt modelId="{E4EC7713-89CB-4C3F-B146-1C1A6B79714E}">
      <dgm:prSet/>
      <dgm:spPr/>
      <dgm:t>
        <a:bodyPr/>
        <a:lstStyle/>
        <a:p>
          <a:pPr rtl="0"/>
          <a:r>
            <a:rPr lang="tr-TR"/>
            <a:t>Göçmen bireylerin sağlıklarında ve uygu­ladıkları sağlık davranışlarında önceki yani göç etmeden önceki dönemdeki alışkanlıkları belirleyici olmakla birlikte yeni yaşamlarına başladıkları ortamlardaki olanakları, dü­zenli bir gelirlerinin olup olmaması, sağlık hizmetlerine ulaşıp ulaşmamaları, ve yeterli zamanlarının olup olma­ması belirleyici olabilmektedir.</a:t>
          </a:r>
        </a:p>
      </dgm:t>
    </dgm:pt>
    <dgm:pt modelId="{EDD8265B-BC16-4591-893C-053A322AA84F}" type="parTrans" cxnId="{6D338E8B-8E1E-49A7-9227-CB380FC0F0D8}">
      <dgm:prSet/>
      <dgm:spPr/>
      <dgm:t>
        <a:bodyPr/>
        <a:lstStyle/>
        <a:p>
          <a:endParaRPr lang="tr-TR"/>
        </a:p>
      </dgm:t>
    </dgm:pt>
    <dgm:pt modelId="{2AF4C954-959A-4F16-A5AC-9CB25DE935AF}" type="sibTrans" cxnId="{6D338E8B-8E1E-49A7-9227-CB380FC0F0D8}">
      <dgm:prSet/>
      <dgm:spPr/>
      <dgm:t>
        <a:bodyPr/>
        <a:lstStyle/>
        <a:p>
          <a:endParaRPr lang="tr-TR"/>
        </a:p>
      </dgm:t>
    </dgm:pt>
    <dgm:pt modelId="{13BF5B0F-0D93-4DC5-AAAA-C03015136530}" type="pres">
      <dgm:prSet presAssocID="{432278F4-B343-4E81-A773-BABD0B3DBEFB}" presName="Name0" presStyleCnt="0">
        <dgm:presLayoutVars>
          <dgm:chMax val="7"/>
          <dgm:dir/>
          <dgm:animLvl val="lvl"/>
          <dgm:resizeHandles val="exact"/>
        </dgm:presLayoutVars>
      </dgm:prSet>
      <dgm:spPr/>
      <dgm:t>
        <a:bodyPr/>
        <a:lstStyle/>
        <a:p>
          <a:endParaRPr lang="tr-TR"/>
        </a:p>
      </dgm:t>
    </dgm:pt>
    <dgm:pt modelId="{03606E53-0098-4FE2-927E-9702D9BEB0CC}" type="pres">
      <dgm:prSet presAssocID="{CD7E1C65-4220-490F-A544-DC615AC45C3A}" presName="circle1" presStyleLbl="node1" presStyleIdx="0" presStyleCnt="2"/>
      <dgm:spPr>
        <a:gradFill rotWithShape="0">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dgm:spPr>
    </dgm:pt>
    <dgm:pt modelId="{E7D057B8-F27B-4617-AD88-920DB8E85C20}" type="pres">
      <dgm:prSet presAssocID="{CD7E1C65-4220-490F-A544-DC615AC45C3A}" presName="space" presStyleCnt="0"/>
      <dgm:spPr/>
    </dgm:pt>
    <dgm:pt modelId="{05D242F4-5B25-470A-8DE6-E608121438A5}" type="pres">
      <dgm:prSet presAssocID="{CD7E1C65-4220-490F-A544-DC615AC45C3A}" presName="rect1" presStyleLbl="alignAcc1" presStyleIdx="0" presStyleCnt="2"/>
      <dgm:spPr/>
      <dgm:t>
        <a:bodyPr/>
        <a:lstStyle/>
        <a:p>
          <a:endParaRPr lang="tr-TR"/>
        </a:p>
      </dgm:t>
    </dgm:pt>
    <dgm:pt modelId="{49CD24CB-A20F-42F2-A630-6BFD72A342B5}" type="pres">
      <dgm:prSet presAssocID="{E4EC7713-89CB-4C3F-B146-1C1A6B79714E}" presName="vertSpace2" presStyleLbl="node1" presStyleIdx="0" presStyleCnt="2"/>
      <dgm:spPr/>
    </dgm:pt>
    <dgm:pt modelId="{A32827F6-C0C6-4D45-B1C0-A031014E5607}" type="pres">
      <dgm:prSet presAssocID="{E4EC7713-89CB-4C3F-B146-1C1A6B79714E}" presName="circle2" presStyleLbl="node1" presStyleIdx="1" presStyleCnt="2"/>
      <dgm:spPr>
        <a:gradFill flip="none" rotWithShape="1">
          <a:gsLst>
            <a:gs pos="0">
              <a:srgbClr val="C00000"/>
            </a:gs>
            <a:gs pos="74000">
              <a:schemeClr val="accent1">
                <a:lumMod val="45000"/>
                <a:lumOff val="55000"/>
              </a:schemeClr>
            </a:gs>
            <a:gs pos="83000">
              <a:schemeClr val="accent1">
                <a:lumMod val="45000"/>
                <a:lumOff val="55000"/>
              </a:schemeClr>
            </a:gs>
            <a:gs pos="100000">
              <a:schemeClr val="accent1">
                <a:lumMod val="30000"/>
                <a:lumOff val="70000"/>
              </a:schemeClr>
            </a:gs>
          </a:gsLst>
          <a:lin ang="18900000" scaled="1"/>
          <a:tileRect/>
        </a:gradFill>
      </dgm:spPr>
    </dgm:pt>
    <dgm:pt modelId="{D64DA6D0-7CA7-400E-9EF8-B24C8BCDA318}" type="pres">
      <dgm:prSet presAssocID="{E4EC7713-89CB-4C3F-B146-1C1A6B79714E}" presName="rect2" presStyleLbl="alignAcc1" presStyleIdx="1" presStyleCnt="2"/>
      <dgm:spPr/>
      <dgm:t>
        <a:bodyPr/>
        <a:lstStyle/>
        <a:p>
          <a:endParaRPr lang="tr-TR"/>
        </a:p>
      </dgm:t>
    </dgm:pt>
    <dgm:pt modelId="{1D9D61F6-004B-44D7-AD19-E21564994FEF}" type="pres">
      <dgm:prSet presAssocID="{CD7E1C65-4220-490F-A544-DC615AC45C3A}" presName="rect1ParTxNoCh" presStyleLbl="alignAcc1" presStyleIdx="1" presStyleCnt="2">
        <dgm:presLayoutVars>
          <dgm:chMax val="1"/>
          <dgm:bulletEnabled val="1"/>
        </dgm:presLayoutVars>
      </dgm:prSet>
      <dgm:spPr/>
      <dgm:t>
        <a:bodyPr/>
        <a:lstStyle/>
        <a:p>
          <a:endParaRPr lang="tr-TR"/>
        </a:p>
      </dgm:t>
    </dgm:pt>
    <dgm:pt modelId="{9353D32A-C7B9-42C9-9F9C-065CAD4D3C9A}" type="pres">
      <dgm:prSet presAssocID="{E4EC7713-89CB-4C3F-B146-1C1A6B79714E}" presName="rect2ParTxNoCh" presStyleLbl="alignAcc1" presStyleIdx="1" presStyleCnt="2">
        <dgm:presLayoutVars>
          <dgm:chMax val="1"/>
          <dgm:bulletEnabled val="1"/>
        </dgm:presLayoutVars>
      </dgm:prSet>
      <dgm:spPr/>
      <dgm:t>
        <a:bodyPr/>
        <a:lstStyle/>
        <a:p>
          <a:endParaRPr lang="tr-TR"/>
        </a:p>
      </dgm:t>
    </dgm:pt>
  </dgm:ptLst>
  <dgm:cxnLst>
    <dgm:cxn modelId="{EBDA4A33-4856-4835-95C6-4B5672F84C78}" type="presOf" srcId="{432278F4-B343-4E81-A773-BABD0B3DBEFB}" destId="{13BF5B0F-0D93-4DC5-AAAA-C03015136530}" srcOrd="0" destOrd="0" presId="urn:microsoft.com/office/officeart/2005/8/layout/target3"/>
    <dgm:cxn modelId="{2CFD8D55-561B-445E-8962-A15460EAAD3F}" type="presOf" srcId="{CD7E1C65-4220-490F-A544-DC615AC45C3A}" destId="{1D9D61F6-004B-44D7-AD19-E21564994FEF}" srcOrd="1" destOrd="0" presId="urn:microsoft.com/office/officeart/2005/8/layout/target3"/>
    <dgm:cxn modelId="{69002DF6-AF3F-4224-93AF-1FCFCCE43763}" type="presOf" srcId="{E4EC7713-89CB-4C3F-B146-1C1A6B79714E}" destId="{D64DA6D0-7CA7-400E-9EF8-B24C8BCDA318}" srcOrd="0" destOrd="0" presId="urn:microsoft.com/office/officeart/2005/8/layout/target3"/>
    <dgm:cxn modelId="{24C50377-1AA4-4366-8F5D-89DE177FD320}" srcId="{432278F4-B343-4E81-A773-BABD0B3DBEFB}" destId="{CD7E1C65-4220-490F-A544-DC615AC45C3A}" srcOrd="0" destOrd="0" parTransId="{39CD0B2F-C455-413C-B0F4-BFA07056263F}" sibTransId="{E5BC9E20-F173-41D1-BBC2-E42EF5FF268B}"/>
    <dgm:cxn modelId="{6D338E8B-8E1E-49A7-9227-CB380FC0F0D8}" srcId="{432278F4-B343-4E81-A773-BABD0B3DBEFB}" destId="{E4EC7713-89CB-4C3F-B146-1C1A6B79714E}" srcOrd="1" destOrd="0" parTransId="{EDD8265B-BC16-4591-893C-053A322AA84F}" sibTransId="{2AF4C954-959A-4F16-A5AC-9CB25DE935AF}"/>
    <dgm:cxn modelId="{C7D35F19-A0DF-450C-A2EE-2DA17E5F5285}" type="presOf" srcId="{E4EC7713-89CB-4C3F-B146-1C1A6B79714E}" destId="{9353D32A-C7B9-42C9-9F9C-065CAD4D3C9A}" srcOrd="1" destOrd="0" presId="urn:microsoft.com/office/officeart/2005/8/layout/target3"/>
    <dgm:cxn modelId="{5CE9F4FB-E46C-4EE5-925B-CE16A5AA31D4}" type="presOf" srcId="{CD7E1C65-4220-490F-A544-DC615AC45C3A}" destId="{05D242F4-5B25-470A-8DE6-E608121438A5}" srcOrd="0" destOrd="0" presId="urn:microsoft.com/office/officeart/2005/8/layout/target3"/>
    <dgm:cxn modelId="{CC395FA7-1340-4B7C-9A08-86E4C6ADD514}" type="presParOf" srcId="{13BF5B0F-0D93-4DC5-AAAA-C03015136530}" destId="{03606E53-0098-4FE2-927E-9702D9BEB0CC}" srcOrd="0" destOrd="0" presId="urn:microsoft.com/office/officeart/2005/8/layout/target3"/>
    <dgm:cxn modelId="{7B0DED8B-EB3B-468F-9F66-C92742781FAB}" type="presParOf" srcId="{13BF5B0F-0D93-4DC5-AAAA-C03015136530}" destId="{E7D057B8-F27B-4617-AD88-920DB8E85C20}" srcOrd="1" destOrd="0" presId="urn:microsoft.com/office/officeart/2005/8/layout/target3"/>
    <dgm:cxn modelId="{138D9B81-8704-4FC1-906E-675E5AD4E51C}" type="presParOf" srcId="{13BF5B0F-0D93-4DC5-AAAA-C03015136530}" destId="{05D242F4-5B25-470A-8DE6-E608121438A5}" srcOrd="2" destOrd="0" presId="urn:microsoft.com/office/officeart/2005/8/layout/target3"/>
    <dgm:cxn modelId="{E213217B-F715-4D8F-B71D-B48F930C590E}" type="presParOf" srcId="{13BF5B0F-0D93-4DC5-AAAA-C03015136530}" destId="{49CD24CB-A20F-42F2-A630-6BFD72A342B5}" srcOrd="3" destOrd="0" presId="urn:microsoft.com/office/officeart/2005/8/layout/target3"/>
    <dgm:cxn modelId="{43EF08D8-9623-46DB-9A78-913F2D0BAD54}" type="presParOf" srcId="{13BF5B0F-0D93-4DC5-AAAA-C03015136530}" destId="{A32827F6-C0C6-4D45-B1C0-A031014E5607}" srcOrd="4" destOrd="0" presId="urn:microsoft.com/office/officeart/2005/8/layout/target3"/>
    <dgm:cxn modelId="{ACED8F20-2663-4D2E-8028-76BE741868E1}" type="presParOf" srcId="{13BF5B0F-0D93-4DC5-AAAA-C03015136530}" destId="{D64DA6D0-7CA7-400E-9EF8-B24C8BCDA318}" srcOrd="5" destOrd="0" presId="urn:microsoft.com/office/officeart/2005/8/layout/target3"/>
    <dgm:cxn modelId="{CDBC1A00-F5E0-46DE-9BED-1E70B6183655}" type="presParOf" srcId="{13BF5B0F-0D93-4DC5-AAAA-C03015136530}" destId="{1D9D61F6-004B-44D7-AD19-E21564994FEF}" srcOrd="6" destOrd="0" presId="urn:microsoft.com/office/officeart/2005/8/layout/target3"/>
    <dgm:cxn modelId="{09E2E03E-384C-474D-A96B-A4DA6C42B694}" type="presParOf" srcId="{13BF5B0F-0D93-4DC5-AAAA-C03015136530}" destId="{9353D32A-C7B9-42C9-9F9C-065CAD4D3C9A}"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67E2C4-A0D8-4992-89BC-0D69D2736908}" type="doc">
      <dgm:prSet loTypeId="urn:microsoft.com/office/officeart/2008/layout/LinedList" loCatId="list" qsTypeId="urn:microsoft.com/office/officeart/2005/8/quickstyle/simple4" qsCatId="simple" csTypeId="urn:microsoft.com/office/officeart/2005/8/colors/accent1_2" csCatId="accent1" phldr="1"/>
      <dgm:spPr/>
      <dgm:t>
        <a:bodyPr/>
        <a:lstStyle/>
        <a:p>
          <a:endParaRPr lang="tr-TR"/>
        </a:p>
      </dgm:t>
    </dgm:pt>
    <dgm:pt modelId="{CB29E7B0-CA9E-47B4-B5EF-914B483F4D6A}">
      <dgm:prSet/>
      <dgm:spPr/>
      <dgm:t>
        <a:bodyPr/>
        <a:lstStyle/>
        <a:p>
          <a:pPr rtl="0"/>
          <a:r>
            <a:rPr lang="tr-TR"/>
            <a:t>Sosyal İzolasyon Kuramı:</a:t>
          </a:r>
        </a:p>
      </dgm:t>
    </dgm:pt>
    <dgm:pt modelId="{F512A34A-A2B0-4C24-99C5-989092C9ECAF}" type="parTrans" cxnId="{D40B9EF6-BACB-4A61-BBB4-A340C8F9086C}">
      <dgm:prSet/>
      <dgm:spPr/>
      <dgm:t>
        <a:bodyPr/>
        <a:lstStyle/>
        <a:p>
          <a:endParaRPr lang="tr-TR"/>
        </a:p>
      </dgm:t>
    </dgm:pt>
    <dgm:pt modelId="{93433F0E-C5DF-4046-85E7-5780DBA0CE2B}" type="sibTrans" cxnId="{D40B9EF6-BACB-4A61-BBB4-A340C8F9086C}">
      <dgm:prSet/>
      <dgm:spPr/>
      <dgm:t>
        <a:bodyPr/>
        <a:lstStyle/>
        <a:p>
          <a:endParaRPr lang="tr-TR"/>
        </a:p>
      </dgm:t>
    </dgm:pt>
    <dgm:pt modelId="{ECBA87B0-5209-456D-89CE-643649B39EC4}">
      <dgm:prSet/>
      <dgm:spPr/>
      <dgm:t>
        <a:bodyPr/>
        <a:lstStyle/>
        <a:p>
          <a:pPr rtl="0"/>
          <a:r>
            <a:rPr lang="tr-TR" dirty="0"/>
            <a:t>Bu kurama göre göç, bireyin, bulun­duğu ortamdan sadece fiziki ayrılışı değil, aynı zamanda alıştığı bir dizi haklardan, kurallardan ve sosyal etkileşim örüntülerinden ayrılmasıdır. Kişinin alıştığı ortamdan ayrı kalması onun yalnızlık, yabancılaşma ve kendini değersiz görme gibi duyguları yaşamasına neden olur. Göç eden bi­reylerin yeni ortama uyum sağlayamamaları, sosyal des­teklerinin yetersiz olması, dil problemi yaşamaları, negatif yaşam olayları, sosyal rollerindeki kayıplar yoğun olarak stres yaşamalarına, stresle baş edemediklerinde psikolojik sağlıklarının bozulmasına neden olmaktadır.</a:t>
          </a:r>
        </a:p>
      </dgm:t>
    </dgm:pt>
    <dgm:pt modelId="{2D4191EA-6C1A-4C35-93B0-9CBF6AF4CC35}" type="parTrans" cxnId="{A7839FD8-954C-4E83-B5DD-FEAB00668591}">
      <dgm:prSet/>
      <dgm:spPr/>
      <dgm:t>
        <a:bodyPr/>
        <a:lstStyle/>
        <a:p>
          <a:endParaRPr lang="tr-TR"/>
        </a:p>
      </dgm:t>
    </dgm:pt>
    <dgm:pt modelId="{705977C0-FB01-4A2E-820B-8AB403085339}" type="sibTrans" cxnId="{A7839FD8-954C-4E83-B5DD-FEAB00668591}">
      <dgm:prSet/>
      <dgm:spPr/>
      <dgm:t>
        <a:bodyPr/>
        <a:lstStyle/>
        <a:p>
          <a:endParaRPr lang="tr-TR"/>
        </a:p>
      </dgm:t>
    </dgm:pt>
    <dgm:pt modelId="{74A5C047-D127-4F90-B043-15908CFC8130}">
      <dgm:prSet/>
      <dgm:spPr/>
      <dgm:t>
        <a:bodyPr/>
        <a:lstStyle/>
        <a:p>
          <a:pPr rtl="0"/>
          <a:r>
            <a:rPr lang="tr-TR"/>
            <a:t>Kültürel Şok Kuramı: </a:t>
          </a:r>
        </a:p>
      </dgm:t>
    </dgm:pt>
    <dgm:pt modelId="{781F94BB-4CCA-4E30-A40E-2547D7000004}" type="parTrans" cxnId="{FBD81840-32E2-4CB2-A4E0-1FFC8CADAD91}">
      <dgm:prSet/>
      <dgm:spPr/>
      <dgm:t>
        <a:bodyPr/>
        <a:lstStyle/>
        <a:p>
          <a:endParaRPr lang="tr-TR"/>
        </a:p>
      </dgm:t>
    </dgm:pt>
    <dgm:pt modelId="{FE4E96CE-C5BC-465B-8E39-C01DC412C711}" type="sibTrans" cxnId="{FBD81840-32E2-4CB2-A4E0-1FFC8CADAD91}">
      <dgm:prSet/>
      <dgm:spPr/>
      <dgm:t>
        <a:bodyPr/>
        <a:lstStyle/>
        <a:p>
          <a:endParaRPr lang="tr-TR"/>
        </a:p>
      </dgm:t>
    </dgm:pt>
    <dgm:pt modelId="{9E8928C6-5AD1-4D12-B228-59EA1D5E5A0A}">
      <dgm:prSet/>
      <dgm:spPr/>
      <dgm:t>
        <a:bodyPr/>
        <a:lstStyle/>
        <a:p>
          <a:pPr rtl="0"/>
          <a:r>
            <a:rPr lang="tr-TR" dirty="0"/>
            <a:t>Kültürel farklar bireyin uyum güçlüğünü çekmesine neden olmaktadır. Eğer içine girilen yeni çevre kendi kültürüne benziyorsa daha az, benzemi­yorsa daha fazla uyum sorunu ile karşılaşacaktır. Göçten hemen sonra şokun daha büyük olduğunu ve göçmenler geldikleri toplumun kültürüne alıştıkça ruh hastalıklarının da daha azalacağını savunan bu görüş, göçmenlerdeki sağ­lık sorunlarının oluşmasında yer değiştirme faktöründen çok kişinin ailesinden ve kültüründen ayrılmasının rol oy­nadığını ileri sürmektedir.</a:t>
          </a:r>
        </a:p>
      </dgm:t>
    </dgm:pt>
    <dgm:pt modelId="{4BBADEDE-C682-4C6B-A006-7A5526DC9512}" type="parTrans" cxnId="{D4FF3C0E-8D17-4190-A9C6-FFE59CA93B3D}">
      <dgm:prSet/>
      <dgm:spPr/>
      <dgm:t>
        <a:bodyPr/>
        <a:lstStyle/>
        <a:p>
          <a:endParaRPr lang="tr-TR"/>
        </a:p>
      </dgm:t>
    </dgm:pt>
    <dgm:pt modelId="{6D90C722-7D6D-4CE5-84A0-FB2DEAD525AB}" type="sibTrans" cxnId="{D4FF3C0E-8D17-4190-A9C6-FFE59CA93B3D}">
      <dgm:prSet/>
      <dgm:spPr/>
      <dgm:t>
        <a:bodyPr/>
        <a:lstStyle/>
        <a:p>
          <a:endParaRPr lang="tr-TR"/>
        </a:p>
      </dgm:t>
    </dgm:pt>
    <dgm:pt modelId="{C1C16AED-68BA-40CB-B3B3-C0D2E7EC2DF5}">
      <dgm:prSet/>
      <dgm:spPr/>
      <dgm:t>
        <a:bodyPr/>
        <a:lstStyle/>
        <a:p>
          <a:pPr rtl="0"/>
          <a:r>
            <a:rPr lang="tr-TR" dirty="0"/>
            <a:t>Kültürel Değişim Kuramı:</a:t>
          </a:r>
        </a:p>
      </dgm:t>
    </dgm:pt>
    <dgm:pt modelId="{03C78294-0D14-44F2-BADB-36A3483906A7}" type="parTrans" cxnId="{C5098A89-F048-4ED5-80DF-311270DE4DAC}">
      <dgm:prSet/>
      <dgm:spPr/>
      <dgm:t>
        <a:bodyPr/>
        <a:lstStyle/>
        <a:p>
          <a:endParaRPr lang="tr-TR"/>
        </a:p>
      </dgm:t>
    </dgm:pt>
    <dgm:pt modelId="{3A77CE67-38A9-4D37-9EAD-3CFDB3408DB0}" type="sibTrans" cxnId="{C5098A89-F048-4ED5-80DF-311270DE4DAC}">
      <dgm:prSet/>
      <dgm:spPr/>
      <dgm:t>
        <a:bodyPr/>
        <a:lstStyle/>
        <a:p>
          <a:endParaRPr lang="tr-TR"/>
        </a:p>
      </dgm:t>
    </dgm:pt>
    <dgm:pt modelId="{56A0AE16-6846-4A1D-8F9C-4924BE3035ED}">
      <dgm:prSet/>
      <dgm:spPr/>
      <dgm:t>
        <a:bodyPr/>
        <a:lstStyle/>
        <a:p>
          <a:r>
            <a:rPr lang="tr-TR" dirty="0"/>
            <a:t>Bu kuramda majör bir top­lumun kültürel değerleri ve inançlarının minör bir grubu etkilemesidir. Bu süreç stresli bir süreçtir. Özellikle etkile­şim sürecinde değişime yönelik bir zorlama varsa yaşanı­lan stres artmaktadır. Bu durumda yabancı bir topluma uyum sağlaması için zorlanan bireyin kendi kültürü ile aşırı bir özdeşleşmeye ve kendi kültürünü daha üstün tut­maya yönelebileceği gibi kişisel ve sosyal fonksiyonlarında da farklılıklar olabilmektedir.</a:t>
          </a:r>
        </a:p>
      </dgm:t>
    </dgm:pt>
    <dgm:pt modelId="{9E72A800-B95C-4359-8E13-D9F66E87DF98}" type="parTrans" cxnId="{33CF8187-43D3-47D3-8E6B-3400325B0019}">
      <dgm:prSet/>
      <dgm:spPr/>
      <dgm:t>
        <a:bodyPr/>
        <a:lstStyle/>
        <a:p>
          <a:endParaRPr lang="tr-TR"/>
        </a:p>
      </dgm:t>
    </dgm:pt>
    <dgm:pt modelId="{1EDFB755-A156-4B0C-BF01-73987A62E5A2}" type="sibTrans" cxnId="{33CF8187-43D3-47D3-8E6B-3400325B0019}">
      <dgm:prSet/>
      <dgm:spPr/>
      <dgm:t>
        <a:bodyPr/>
        <a:lstStyle/>
        <a:p>
          <a:endParaRPr lang="tr-TR"/>
        </a:p>
      </dgm:t>
    </dgm:pt>
    <dgm:pt modelId="{BE8388C9-C0C1-45D4-84A4-9CF44AEA0D2E}" type="pres">
      <dgm:prSet presAssocID="{B267E2C4-A0D8-4992-89BC-0D69D2736908}" presName="vert0" presStyleCnt="0">
        <dgm:presLayoutVars>
          <dgm:dir/>
          <dgm:animOne val="branch"/>
          <dgm:animLvl val="lvl"/>
        </dgm:presLayoutVars>
      </dgm:prSet>
      <dgm:spPr/>
      <dgm:t>
        <a:bodyPr/>
        <a:lstStyle/>
        <a:p>
          <a:endParaRPr lang="tr-TR"/>
        </a:p>
      </dgm:t>
    </dgm:pt>
    <dgm:pt modelId="{CF91BBAF-717B-42DB-BAD6-D29FE14CDE3C}" type="pres">
      <dgm:prSet presAssocID="{CB29E7B0-CA9E-47B4-B5EF-914B483F4D6A}" presName="thickLine" presStyleLbl="alignNode1" presStyleIdx="0" presStyleCnt="3"/>
      <dgm:spPr/>
    </dgm:pt>
    <dgm:pt modelId="{B4E41291-2B39-4656-AC87-7227D080DA7E}" type="pres">
      <dgm:prSet presAssocID="{CB29E7B0-CA9E-47B4-B5EF-914B483F4D6A}" presName="horz1" presStyleCnt="0"/>
      <dgm:spPr/>
    </dgm:pt>
    <dgm:pt modelId="{F3292B96-0679-4516-91F9-7F93EECA8D59}" type="pres">
      <dgm:prSet presAssocID="{CB29E7B0-CA9E-47B4-B5EF-914B483F4D6A}" presName="tx1" presStyleLbl="revTx" presStyleIdx="0" presStyleCnt="6"/>
      <dgm:spPr/>
      <dgm:t>
        <a:bodyPr/>
        <a:lstStyle/>
        <a:p>
          <a:endParaRPr lang="tr-TR"/>
        </a:p>
      </dgm:t>
    </dgm:pt>
    <dgm:pt modelId="{5DCC85BD-ACE8-4647-947A-FCFA5D4DCE5A}" type="pres">
      <dgm:prSet presAssocID="{CB29E7B0-CA9E-47B4-B5EF-914B483F4D6A}" presName="vert1" presStyleCnt="0"/>
      <dgm:spPr/>
    </dgm:pt>
    <dgm:pt modelId="{A3B474A0-A374-4587-85F9-9ED2077C3FD5}" type="pres">
      <dgm:prSet presAssocID="{ECBA87B0-5209-456D-89CE-643649B39EC4}" presName="vertSpace2a" presStyleCnt="0"/>
      <dgm:spPr/>
    </dgm:pt>
    <dgm:pt modelId="{E5FA7EB4-7BD8-48D8-8734-8044612E3879}" type="pres">
      <dgm:prSet presAssocID="{ECBA87B0-5209-456D-89CE-643649B39EC4}" presName="horz2" presStyleCnt="0"/>
      <dgm:spPr/>
    </dgm:pt>
    <dgm:pt modelId="{0561A8D5-B787-4F11-8426-243823688E48}" type="pres">
      <dgm:prSet presAssocID="{ECBA87B0-5209-456D-89CE-643649B39EC4}" presName="horzSpace2" presStyleCnt="0"/>
      <dgm:spPr/>
    </dgm:pt>
    <dgm:pt modelId="{BF2DBE42-FC10-420D-A05E-ED851BC66592}" type="pres">
      <dgm:prSet presAssocID="{ECBA87B0-5209-456D-89CE-643649B39EC4}" presName="tx2" presStyleLbl="revTx" presStyleIdx="1" presStyleCnt="6"/>
      <dgm:spPr/>
      <dgm:t>
        <a:bodyPr/>
        <a:lstStyle/>
        <a:p>
          <a:endParaRPr lang="tr-TR"/>
        </a:p>
      </dgm:t>
    </dgm:pt>
    <dgm:pt modelId="{C3773197-A03E-4081-A347-244AA026557B}" type="pres">
      <dgm:prSet presAssocID="{ECBA87B0-5209-456D-89CE-643649B39EC4}" presName="vert2" presStyleCnt="0"/>
      <dgm:spPr/>
    </dgm:pt>
    <dgm:pt modelId="{70FF9781-4FA8-4130-A7BC-2FFDA1A94645}" type="pres">
      <dgm:prSet presAssocID="{ECBA87B0-5209-456D-89CE-643649B39EC4}" presName="thinLine2b" presStyleLbl="callout" presStyleIdx="0" presStyleCnt="3"/>
      <dgm:spPr/>
    </dgm:pt>
    <dgm:pt modelId="{A9B03AD3-E778-4C93-A6DB-F6A10A1BC6F0}" type="pres">
      <dgm:prSet presAssocID="{ECBA87B0-5209-456D-89CE-643649B39EC4}" presName="vertSpace2b" presStyleCnt="0"/>
      <dgm:spPr/>
    </dgm:pt>
    <dgm:pt modelId="{ADE42D37-EBA7-42BE-9E57-25962FA4ECBE}" type="pres">
      <dgm:prSet presAssocID="{74A5C047-D127-4F90-B043-15908CFC8130}" presName="thickLine" presStyleLbl="alignNode1" presStyleIdx="1" presStyleCnt="3"/>
      <dgm:spPr/>
    </dgm:pt>
    <dgm:pt modelId="{690A579D-2220-487F-BA92-C15935A11A9B}" type="pres">
      <dgm:prSet presAssocID="{74A5C047-D127-4F90-B043-15908CFC8130}" presName="horz1" presStyleCnt="0"/>
      <dgm:spPr/>
    </dgm:pt>
    <dgm:pt modelId="{BB437639-75CE-456A-AC0B-B96094438ED6}" type="pres">
      <dgm:prSet presAssocID="{74A5C047-D127-4F90-B043-15908CFC8130}" presName="tx1" presStyleLbl="revTx" presStyleIdx="2" presStyleCnt="6"/>
      <dgm:spPr/>
      <dgm:t>
        <a:bodyPr/>
        <a:lstStyle/>
        <a:p>
          <a:endParaRPr lang="tr-TR"/>
        </a:p>
      </dgm:t>
    </dgm:pt>
    <dgm:pt modelId="{DCBE7EEB-B2D5-410D-BD6E-593B49B8C602}" type="pres">
      <dgm:prSet presAssocID="{74A5C047-D127-4F90-B043-15908CFC8130}" presName="vert1" presStyleCnt="0"/>
      <dgm:spPr/>
    </dgm:pt>
    <dgm:pt modelId="{3C122BD6-074C-4054-B7C5-2724ABA44D43}" type="pres">
      <dgm:prSet presAssocID="{9E8928C6-5AD1-4D12-B228-59EA1D5E5A0A}" presName="vertSpace2a" presStyleCnt="0"/>
      <dgm:spPr/>
    </dgm:pt>
    <dgm:pt modelId="{7A630A69-30E8-4424-9EC4-CCA880E81B98}" type="pres">
      <dgm:prSet presAssocID="{9E8928C6-5AD1-4D12-B228-59EA1D5E5A0A}" presName="horz2" presStyleCnt="0"/>
      <dgm:spPr/>
    </dgm:pt>
    <dgm:pt modelId="{24D03658-4AB1-40D4-8474-95C5030B967E}" type="pres">
      <dgm:prSet presAssocID="{9E8928C6-5AD1-4D12-B228-59EA1D5E5A0A}" presName="horzSpace2" presStyleCnt="0"/>
      <dgm:spPr/>
    </dgm:pt>
    <dgm:pt modelId="{66D12782-22F0-4941-BD06-345798A4808F}" type="pres">
      <dgm:prSet presAssocID="{9E8928C6-5AD1-4D12-B228-59EA1D5E5A0A}" presName="tx2" presStyleLbl="revTx" presStyleIdx="3" presStyleCnt="6"/>
      <dgm:spPr/>
      <dgm:t>
        <a:bodyPr/>
        <a:lstStyle/>
        <a:p>
          <a:endParaRPr lang="tr-TR"/>
        </a:p>
      </dgm:t>
    </dgm:pt>
    <dgm:pt modelId="{CBDF1294-A6FB-4B70-9734-E59C4CC23A47}" type="pres">
      <dgm:prSet presAssocID="{9E8928C6-5AD1-4D12-B228-59EA1D5E5A0A}" presName="vert2" presStyleCnt="0"/>
      <dgm:spPr/>
    </dgm:pt>
    <dgm:pt modelId="{F4BFB925-525C-405D-815B-9B39AB4538E3}" type="pres">
      <dgm:prSet presAssocID="{9E8928C6-5AD1-4D12-B228-59EA1D5E5A0A}" presName="thinLine2b" presStyleLbl="callout" presStyleIdx="1" presStyleCnt="3"/>
      <dgm:spPr/>
    </dgm:pt>
    <dgm:pt modelId="{B219B02C-CC05-4D79-8E01-8C9700DB378B}" type="pres">
      <dgm:prSet presAssocID="{9E8928C6-5AD1-4D12-B228-59EA1D5E5A0A}" presName="vertSpace2b" presStyleCnt="0"/>
      <dgm:spPr/>
    </dgm:pt>
    <dgm:pt modelId="{0E8EA94E-8B76-471D-B93C-02A535E5F337}" type="pres">
      <dgm:prSet presAssocID="{C1C16AED-68BA-40CB-B3B3-C0D2E7EC2DF5}" presName="thickLine" presStyleLbl="alignNode1" presStyleIdx="2" presStyleCnt="3"/>
      <dgm:spPr/>
    </dgm:pt>
    <dgm:pt modelId="{FC182C07-4677-4A31-AE8B-4933D93EB1FD}" type="pres">
      <dgm:prSet presAssocID="{C1C16AED-68BA-40CB-B3B3-C0D2E7EC2DF5}" presName="horz1" presStyleCnt="0"/>
      <dgm:spPr/>
    </dgm:pt>
    <dgm:pt modelId="{393815ED-D062-40E2-8DC6-B4E44251B642}" type="pres">
      <dgm:prSet presAssocID="{C1C16AED-68BA-40CB-B3B3-C0D2E7EC2DF5}" presName="tx1" presStyleLbl="revTx" presStyleIdx="4" presStyleCnt="6"/>
      <dgm:spPr/>
      <dgm:t>
        <a:bodyPr/>
        <a:lstStyle/>
        <a:p>
          <a:endParaRPr lang="tr-TR"/>
        </a:p>
      </dgm:t>
    </dgm:pt>
    <dgm:pt modelId="{AB27BDCE-3BF5-417E-A183-C736DB677B63}" type="pres">
      <dgm:prSet presAssocID="{C1C16AED-68BA-40CB-B3B3-C0D2E7EC2DF5}" presName="vert1" presStyleCnt="0"/>
      <dgm:spPr/>
    </dgm:pt>
    <dgm:pt modelId="{33F70816-221D-47FA-B7C1-A809159E6E72}" type="pres">
      <dgm:prSet presAssocID="{56A0AE16-6846-4A1D-8F9C-4924BE3035ED}" presName="vertSpace2a" presStyleCnt="0"/>
      <dgm:spPr/>
    </dgm:pt>
    <dgm:pt modelId="{6BB1A336-4F4F-4459-8F8B-59890547DA20}" type="pres">
      <dgm:prSet presAssocID="{56A0AE16-6846-4A1D-8F9C-4924BE3035ED}" presName="horz2" presStyleCnt="0"/>
      <dgm:spPr/>
    </dgm:pt>
    <dgm:pt modelId="{C42F9F5E-DC49-426F-879B-E9155EEE8D36}" type="pres">
      <dgm:prSet presAssocID="{56A0AE16-6846-4A1D-8F9C-4924BE3035ED}" presName="horzSpace2" presStyleCnt="0"/>
      <dgm:spPr/>
    </dgm:pt>
    <dgm:pt modelId="{26E6145F-9643-416A-8B56-A8328DD24E39}" type="pres">
      <dgm:prSet presAssocID="{56A0AE16-6846-4A1D-8F9C-4924BE3035ED}" presName="tx2" presStyleLbl="revTx" presStyleIdx="5" presStyleCnt="6"/>
      <dgm:spPr/>
      <dgm:t>
        <a:bodyPr/>
        <a:lstStyle/>
        <a:p>
          <a:endParaRPr lang="tr-TR"/>
        </a:p>
      </dgm:t>
    </dgm:pt>
    <dgm:pt modelId="{0C6441F2-966D-4C04-BC5A-637AC5C855EA}" type="pres">
      <dgm:prSet presAssocID="{56A0AE16-6846-4A1D-8F9C-4924BE3035ED}" presName="vert2" presStyleCnt="0"/>
      <dgm:spPr/>
    </dgm:pt>
    <dgm:pt modelId="{3356CA2B-B982-4144-9046-228E2F37E397}" type="pres">
      <dgm:prSet presAssocID="{56A0AE16-6846-4A1D-8F9C-4924BE3035ED}" presName="thinLine2b" presStyleLbl="callout" presStyleIdx="2" presStyleCnt="3"/>
      <dgm:spPr/>
    </dgm:pt>
    <dgm:pt modelId="{154AB0DB-F5D6-4F60-8636-56BB340786CF}" type="pres">
      <dgm:prSet presAssocID="{56A0AE16-6846-4A1D-8F9C-4924BE3035ED}" presName="vertSpace2b" presStyleCnt="0"/>
      <dgm:spPr/>
    </dgm:pt>
  </dgm:ptLst>
  <dgm:cxnLst>
    <dgm:cxn modelId="{A7839FD8-954C-4E83-B5DD-FEAB00668591}" srcId="{CB29E7B0-CA9E-47B4-B5EF-914B483F4D6A}" destId="{ECBA87B0-5209-456D-89CE-643649B39EC4}" srcOrd="0" destOrd="0" parTransId="{2D4191EA-6C1A-4C35-93B0-9CBF6AF4CC35}" sibTransId="{705977C0-FB01-4A2E-820B-8AB403085339}"/>
    <dgm:cxn modelId="{75BE61B3-03FA-4A43-84BB-D8B4C4CB8CD3}" type="presOf" srcId="{C1C16AED-68BA-40CB-B3B3-C0D2E7EC2DF5}" destId="{393815ED-D062-40E2-8DC6-B4E44251B642}" srcOrd="0" destOrd="0" presId="urn:microsoft.com/office/officeart/2008/layout/LinedList"/>
    <dgm:cxn modelId="{C5098A89-F048-4ED5-80DF-311270DE4DAC}" srcId="{B267E2C4-A0D8-4992-89BC-0D69D2736908}" destId="{C1C16AED-68BA-40CB-B3B3-C0D2E7EC2DF5}" srcOrd="2" destOrd="0" parTransId="{03C78294-0D14-44F2-BADB-36A3483906A7}" sibTransId="{3A77CE67-38A9-4D37-9EAD-3CFDB3408DB0}"/>
    <dgm:cxn modelId="{FBD81840-32E2-4CB2-A4E0-1FFC8CADAD91}" srcId="{B267E2C4-A0D8-4992-89BC-0D69D2736908}" destId="{74A5C047-D127-4F90-B043-15908CFC8130}" srcOrd="1" destOrd="0" parTransId="{781F94BB-4CCA-4E30-A40E-2547D7000004}" sibTransId="{FE4E96CE-C5BC-465B-8E39-C01DC412C711}"/>
    <dgm:cxn modelId="{D4FF3C0E-8D17-4190-A9C6-FFE59CA93B3D}" srcId="{74A5C047-D127-4F90-B043-15908CFC8130}" destId="{9E8928C6-5AD1-4D12-B228-59EA1D5E5A0A}" srcOrd="0" destOrd="0" parTransId="{4BBADEDE-C682-4C6B-A006-7A5526DC9512}" sibTransId="{6D90C722-7D6D-4CE5-84A0-FB2DEAD525AB}"/>
    <dgm:cxn modelId="{FEA652AF-1BD6-47AD-91EB-90239F38AB09}" type="presOf" srcId="{CB29E7B0-CA9E-47B4-B5EF-914B483F4D6A}" destId="{F3292B96-0679-4516-91F9-7F93EECA8D59}" srcOrd="0" destOrd="0" presId="urn:microsoft.com/office/officeart/2008/layout/LinedList"/>
    <dgm:cxn modelId="{9D2F6D1E-81C0-44FF-9636-7A50875B7EBB}" type="presOf" srcId="{ECBA87B0-5209-456D-89CE-643649B39EC4}" destId="{BF2DBE42-FC10-420D-A05E-ED851BC66592}" srcOrd="0" destOrd="0" presId="urn:microsoft.com/office/officeart/2008/layout/LinedList"/>
    <dgm:cxn modelId="{33CF8187-43D3-47D3-8E6B-3400325B0019}" srcId="{C1C16AED-68BA-40CB-B3B3-C0D2E7EC2DF5}" destId="{56A0AE16-6846-4A1D-8F9C-4924BE3035ED}" srcOrd="0" destOrd="0" parTransId="{9E72A800-B95C-4359-8E13-D9F66E87DF98}" sibTransId="{1EDFB755-A156-4B0C-BF01-73987A62E5A2}"/>
    <dgm:cxn modelId="{F25D011E-8CAD-4E37-9D25-020D7EAEFAD5}" type="presOf" srcId="{9E8928C6-5AD1-4D12-B228-59EA1D5E5A0A}" destId="{66D12782-22F0-4941-BD06-345798A4808F}" srcOrd="0" destOrd="0" presId="urn:microsoft.com/office/officeart/2008/layout/LinedList"/>
    <dgm:cxn modelId="{E3256621-3123-4D11-AAA6-0C93C6650670}" type="presOf" srcId="{74A5C047-D127-4F90-B043-15908CFC8130}" destId="{BB437639-75CE-456A-AC0B-B96094438ED6}" srcOrd="0" destOrd="0" presId="urn:microsoft.com/office/officeart/2008/layout/LinedList"/>
    <dgm:cxn modelId="{33C57124-3B62-4767-B5D7-14A254B3CA2C}" type="presOf" srcId="{56A0AE16-6846-4A1D-8F9C-4924BE3035ED}" destId="{26E6145F-9643-416A-8B56-A8328DD24E39}" srcOrd="0" destOrd="0" presId="urn:microsoft.com/office/officeart/2008/layout/LinedList"/>
    <dgm:cxn modelId="{D40B9EF6-BACB-4A61-BBB4-A340C8F9086C}" srcId="{B267E2C4-A0D8-4992-89BC-0D69D2736908}" destId="{CB29E7B0-CA9E-47B4-B5EF-914B483F4D6A}" srcOrd="0" destOrd="0" parTransId="{F512A34A-A2B0-4C24-99C5-989092C9ECAF}" sibTransId="{93433F0E-C5DF-4046-85E7-5780DBA0CE2B}"/>
    <dgm:cxn modelId="{53685CAC-9D08-4E76-91B0-6CD63AC75339}" type="presOf" srcId="{B267E2C4-A0D8-4992-89BC-0D69D2736908}" destId="{BE8388C9-C0C1-45D4-84A4-9CF44AEA0D2E}" srcOrd="0" destOrd="0" presId="urn:microsoft.com/office/officeart/2008/layout/LinedList"/>
    <dgm:cxn modelId="{8C506113-2655-4F9E-8AF8-621474877576}" type="presParOf" srcId="{BE8388C9-C0C1-45D4-84A4-9CF44AEA0D2E}" destId="{CF91BBAF-717B-42DB-BAD6-D29FE14CDE3C}" srcOrd="0" destOrd="0" presId="urn:microsoft.com/office/officeart/2008/layout/LinedList"/>
    <dgm:cxn modelId="{4C1A5DFF-7476-42BE-8163-A55B90052F58}" type="presParOf" srcId="{BE8388C9-C0C1-45D4-84A4-9CF44AEA0D2E}" destId="{B4E41291-2B39-4656-AC87-7227D080DA7E}" srcOrd="1" destOrd="0" presId="urn:microsoft.com/office/officeart/2008/layout/LinedList"/>
    <dgm:cxn modelId="{3579E337-88CA-417D-BFAD-A54E37B394E7}" type="presParOf" srcId="{B4E41291-2B39-4656-AC87-7227D080DA7E}" destId="{F3292B96-0679-4516-91F9-7F93EECA8D59}" srcOrd="0" destOrd="0" presId="urn:microsoft.com/office/officeart/2008/layout/LinedList"/>
    <dgm:cxn modelId="{33365C5B-E661-4AB9-959F-667F0CDF4079}" type="presParOf" srcId="{B4E41291-2B39-4656-AC87-7227D080DA7E}" destId="{5DCC85BD-ACE8-4647-947A-FCFA5D4DCE5A}" srcOrd="1" destOrd="0" presId="urn:microsoft.com/office/officeart/2008/layout/LinedList"/>
    <dgm:cxn modelId="{3AF35C65-289D-4397-BB71-6EEC66AAB6DE}" type="presParOf" srcId="{5DCC85BD-ACE8-4647-947A-FCFA5D4DCE5A}" destId="{A3B474A0-A374-4587-85F9-9ED2077C3FD5}" srcOrd="0" destOrd="0" presId="urn:microsoft.com/office/officeart/2008/layout/LinedList"/>
    <dgm:cxn modelId="{51D02E17-1BE4-44FE-B34E-F81A5EE20B16}" type="presParOf" srcId="{5DCC85BD-ACE8-4647-947A-FCFA5D4DCE5A}" destId="{E5FA7EB4-7BD8-48D8-8734-8044612E3879}" srcOrd="1" destOrd="0" presId="urn:microsoft.com/office/officeart/2008/layout/LinedList"/>
    <dgm:cxn modelId="{5AB774B2-24C6-4A22-A8B2-8A859C79699F}" type="presParOf" srcId="{E5FA7EB4-7BD8-48D8-8734-8044612E3879}" destId="{0561A8D5-B787-4F11-8426-243823688E48}" srcOrd="0" destOrd="0" presId="urn:microsoft.com/office/officeart/2008/layout/LinedList"/>
    <dgm:cxn modelId="{36266A3F-7F00-4ECA-A337-77D141122B81}" type="presParOf" srcId="{E5FA7EB4-7BD8-48D8-8734-8044612E3879}" destId="{BF2DBE42-FC10-420D-A05E-ED851BC66592}" srcOrd="1" destOrd="0" presId="urn:microsoft.com/office/officeart/2008/layout/LinedList"/>
    <dgm:cxn modelId="{C3BC5FA1-EC8E-46A3-BC60-D3A81B8359FE}" type="presParOf" srcId="{E5FA7EB4-7BD8-48D8-8734-8044612E3879}" destId="{C3773197-A03E-4081-A347-244AA026557B}" srcOrd="2" destOrd="0" presId="urn:microsoft.com/office/officeart/2008/layout/LinedList"/>
    <dgm:cxn modelId="{450ADB43-464C-4A88-85F3-8CF29239A949}" type="presParOf" srcId="{5DCC85BD-ACE8-4647-947A-FCFA5D4DCE5A}" destId="{70FF9781-4FA8-4130-A7BC-2FFDA1A94645}" srcOrd="2" destOrd="0" presId="urn:microsoft.com/office/officeart/2008/layout/LinedList"/>
    <dgm:cxn modelId="{D4099EB4-F07C-47AC-B852-7B8EF6292719}" type="presParOf" srcId="{5DCC85BD-ACE8-4647-947A-FCFA5D4DCE5A}" destId="{A9B03AD3-E778-4C93-A6DB-F6A10A1BC6F0}" srcOrd="3" destOrd="0" presId="urn:microsoft.com/office/officeart/2008/layout/LinedList"/>
    <dgm:cxn modelId="{662A11A0-ADED-4753-B6F0-3DD3F39908A4}" type="presParOf" srcId="{BE8388C9-C0C1-45D4-84A4-9CF44AEA0D2E}" destId="{ADE42D37-EBA7-42BE-9E57-25962FA4ECBE}" srcOrd="2" destOrd="0" presId="urn:microsoft.com/office/officeart/2008/layout/LinedList"/>
    <dgm:cxn modelId="{78B4A0A9-9A05-4FAD-AE7A-9D89CC223400}" type="presParOf" srcId="{BE8388C9-C0C1-45D4-84A4-9CF44AEA0D2E}" destId="{690A579D-2220-487F-BA92-C15935A11A9B}" srcOrd="3" destOrd="0" presId="urn:microsoft.com/office/officeart/2008/layout/LinedList"/>
    <dgm:cxn modelId="{8A8C98BC-2E0C-4271-A131-1B48DE2D1552}" type="presParOf" srcId="{690A579D-2220-487F-BA92-C15935A11A9B}" destId="{BB437639-75CE-456A-AC0B-B96094438ED6}" srcOrd="0" destOrd="0" presId="urn:microsoft.com/office/officeart/2008/layout/LinedList"/>
    <dgm:cxn modelId="{C31DA0A5-5E01-43C4-8324-5254A938CCE0}" type="presParOf" srcId="{690A579D-2220-487F-BA92-C15935A11A9B}" destId="{DCBE7EEB-B2D5-410D-BD6E-593B49B8C602}" srcOrd="1" destOrd="0" presId="urn:microsoft.com/office/officeart/2008/layout/LinedList"/>
    <dgm:cxn modelId="{7D58BCFD-B97B-4E80-A886-7FFE110E0273}" type="presParOf" srcId="{DCBE7EEB-B2D5-410D-BD6E-593B49B8C602}" destId="{3C122BD6-074C-4054-B7C5-2724ABA44D43}" srcOrd="0" destOrd="0" presId="urn:microsoft.com/office/officeart/2008/layout/LinedList"/>
    <dgm:cxn modelId="{C1DF4A92-845A-4655-88EC-38DA52950AD1}" type="presParOf" srcId="{DCBE7EEB-B2D5-410D-BD6E-593B49B8C602}" destId="{7A630A69-30E8-4424-9EC4-CCA880E81B98}" srcOrd="1" destOrd="0" presId="urn:microsoft.com/office/officeart/2008/layout/LinedList"/>
    <dgm:cxn modelId="{1FD6F711-4761-4FF8-8834-0AE46E1000D7}" type="presParOf" srcId="{7A630A69-30E8-4424-9EC4-CCA880E81B98}" destId="{24D03658-4AB1-40D4-8474-95C5030B967E}" srcOrd="0" destOrd="0" presId="urn:microsoft.com/office/officeart/2008/layout/LinedList"/>
    <dgm:cxn modelId="{1B21E18A-11A0-4F51-BFAA-31534BBB0716}" type="presParOf" srcId="{7A630A69-30E8-4424-9EC4-CCA880E81B98}" destId="{66D12782-22F0-4941-BD06-345798A4808F}" srcOrd="1" destOrd="0" presId="urn:microsoft.com/office/officeart/2008/layout/LinedList"/>
    <dgm:cxn modelId="{A4804C8E-C528-4E62-AEA4-6F8A9E2FC70B}" type="presParOf" srcId="{7A630A69-30E8-4424-9EC4-CCA880E81B98}" destId="{CBDF1294-A6FB-4B70-9734-E59C4CC23A47}" srcOrd="2" destOrd="0" presId="urn:microsoft.com/office/officeart/2008/layout/LinedList"/>
    <dgm:cxn modelId="{51923B9E-9434-46B8-9B68-1F7244CF4452}" type="presParOf" srcId="{DCBE7EEB-B2D5-410D-BD6E-593B49B8C602}" destId="{F4BFB925-525C-405D-815B-9B39AB4538E3}" srcOrd="2" destOrd="0" presId="urn:microsoft.com/office/officeart/2008/layout/LinedList"/>
    <dgm:cxn modelId="{5DA21168-B05E-4A7F-A7F1-F8672A87E645}" type="presParOf" srcId="{DCBE7EEB-B2D5-410D-BD6E-593B49B8C602}" destId="{B219B02C-CC05-4D79-8E01-8C9700DB378B}" srcOrd="3" destOrd="0" presId="urn:microsoft.com/office/officeart/2008/layout/LinedList"/>
    <dgm:cxn modelId="{00DF1893-8C9F-4923-ADCC-12F9A6737897}" type="presParOf" srcId="{BE8388C9-C0C1-45D4-84A4-9CF44AEA0D2E}" destId="{0E8EA94E-8B76-471D-B93C-02A535E5F337}" srcOrd="4" destOrd="0" presId="urn:microsoft.com/office/officeart/2008/layout/LinedList"/>
    <dgm:cxn modelId="{5003D953-5220-445E-ADEB-905BBFE3F6CE}" type="presParOf" srcId="{BE8388C9-C0C1-45D4-84A4-9CF44AEA0D2E}" destId="{FC182C07-4677-4A31-AE8B-4933D93EB1FD}" srcOrd="5" destOrd="0" presId="urn:microsoft.com/office/officeart/2008/layout/LinedList"/>
    <dgm:cxn modelId="{16F3D318-2D63-4051-B955-73AB6ED8F0EC}" type="presParOf" srcId="{FC182C07-4677-4A31-AE8B-4933D93EB1FD}" destId="{393815ED-D062-40E2-8DC6-B4E44251B642}" srcOrd="0" destOrd="0" presId="urn:microsoft.com/office/officeart/2008/layout/LinedList"/>
    <dgm:cxn modelId="{DFB43B70-13AB-4432-B29B-E416F0C49C29}" type="presParOf" srcId="{FC182C07-4677-4A31-AE8B-4933D93EB1FD}" destId="{AB27BDCE-3BF5-417E-A183-C736DB677B63}" srcOrd="1" destOrd="0" presId="urn:microsoft.com/office/officeart/2008/layout/LinedList"/>
    <dgm:cxn modelId="{739AD7FC-21D2-451D-AC52-CFF3B36FB215}" type="presParOf" srcId="{AB27BDCE-3BF5-417E-A183-C736DB677B63}" destId="{33F70816-221D-47FA-B7C1-A809159E6E72}" srcOrd="0" destOrd="0" presId="urn:microsoft.com/office/officeart/2008/layout/LinedList"/>
    <dgm:cxn modelId="{4BA48AF4-8C86-4471-8B40-0FB9CEEC542F}" type="presParOf" srcId="{AB27BDCE-3BF5-417E-A183-C736DB677B63}" destId="{6BB1A336-4F4F-4459-8F8B-59890547DA20}" srcOrd="1" destOrd="0" presId="urn:microsoft.com/office/officeart/2008/layout/LinedList"/>
    <dgm:cxn modelId="{D83E806A-991A-4796-894A-EE4FC8904571}" type="presParOf" srcId="{6BB1A336-4F4F-4459-8F8B-59890547DA20}" destId="{C42F9F5E-DC49-426F-879B-E9155EEE8D36}" srcOrd="0" destOrd="0" presId="urn:microsoft.com/office/officeart/2008/layout/LinedList"/>
    <dgm:cxn modelId="{82274FB7-3CE5-4AFD-9652-3DCBA85E76E7}" type="presParOf" srcId="{6BB1A336-4F4F-4459-8F8B-59890547DA20}" destId="{26E6145F-9643-416A-8B56-A8328DD24E39}" srcOrd="1" destOrd="0" presId="urn:microsoft.com/office/officeart/2008/layout/LinedList"/>
    <dgm:cxn modelId="{D9FC8046-C393-44BD-B5B8-82AD7DD387C1}" type="presParOf" srcId="{6BB1A336-4F4F-4459-8F8B-59890547DA20}" destId="{0C6441F2-966D-4C04-BC5A-637AC5C855EA}" srcOrd="2" destOrd="0" presId="urn:microsoft.com/office/officeart/2008/layout/LinedList"/>
    <dgm:cxn modelId="{C7459E63-AA11-4271-B65E-7E96589988F2}" type="presParOf" srcId="{AB27BDCE-3BF5-417E-A183-C736DB677B63}" destId="{3356CA2B-B982-4144-9046-228E2F37E397}" srcOrd="2" destOrd="0" presId="urn:microsoft.com/office/officeart/2008/layout/LinedList"/>
    <dgm:cxn modelId="{0F1E47F2-9C90-4478-AC6B-016DACEB179C}" type="presParOf" srcId="{AB27BDCE-3BF5-417E-A183-C736DB677B63}" destId="{154AB0DB-F5D6-4F60-8636-56BB340786CF}"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249DF4F-950C-43CB-BC4B-95357DD1E2B9}" type="doc">
      <dgm:prSet loTypeId="urn:microsoft.com/office/officeart/2005/8/layout/chevron2" loCatId="process" qsTypeId="urn:microsoft.com/office/officeart/2005/8/quickstyle/3d3" qsCatId="3D" csTypeId="urn:microsoft.com/office/officeart/2005/8/colors/accent1_2" csCatId="accent1" phldr="1"/>
      <dgm:spPr/>
      <dgm:t>
        <a:bodyPr/>
        <a:lstStyle/>
        <a:p>
          <a:endParaRPr lang="tr-TR"/>
        </a:p>
      </dgm:t>
    </dgm:pt>
    <dgm:pt modelId="{5F598B6E-75BB-485E-8635-D8EE9D9AC4F9}">
      <dgm:prSet/>
      <dgm:spPr/>
      <dgm:t>
        <a:bodyPr/>
        <a:lstStyle/>
        <a:p>
          <a:pPr rtl="0"/>
          <a:r>
            <a:rPr lang="tr-TR" dirty="0"/>
            <a:t>Göçten ve kültürel baskının etkisinden en çok kadınlar et­kilenmekte ve </a:t>
          </a:r>
          <a:r>
            <a:rPr lang="tr-TR" dirty="0" err="1"/>
            <a:t>mental</a:t>
          </a:r>
          <a:r>
            <a:rPr lang="tr-TR" dirty="0"/>
            <a:t> sağlık sorunları yaşam yitimi ile so­nuçlanabilmektedir. Kadınlarda erkeklere oranla daha yüksek </a:t>
          </a:r>
          <a:r>
            <a:rPr lang="tr-TR" dirty="0" err="1"/>
            <a:t>mental</a:t>
          </a:r>
          <a:r>
            <a:rPr lang="tr-TR" dirty="0"/>
            <a:t> sorunlar görülmektedir. Bu sonuçların gö­rülmesinde kadının değeri, kadına yüklenen roller etkili olabilmektedir.</a:t>
          </a:r>
        </a:p>
      </dgm:t>
    </dgm:pt>
    <dgm:pt modelId="{4B6347EB-AF4E-49D0-81F7-1D04A7C574DF}" type="parTrans" cxnId="{9B853479-2C2F-4067-B95E-EE6EA824190B}">
      <dgm:prSet/>
      <dgm:spPr/>
      <dgm:t>
        <a:bodyPr/>
        <a:lstStyle/>
        <a:p>
          <a:endParaRPr lang="tr-TR"/>
        </a:p>
      </dgm:t>
    </dgm:pt>
    <dgm:pt modelId="{127777ED-7CC5-4E92-8D4C-A7D2E724037B}" type="sibTrans" cxnId="{9B853479-2C2F-4067-B95E-EE6EA824190B}">
      <dgm:prSet/>
      <dgm:spPr/>
      <dgm:t>
        <a:bodyPr/>
        <a:lstStyle/>
        <a:p>
          <a:endParaRPr lang="tr-TR"/>
        </a:p>
      </dgm:t>
    </dgm:pt>
    <dgm:pt modelId="{2B8247AC-E7B8-4AC1-9E5D-BB4508C8518E}">
      <dgm:prSet/>
      <dgm:spPr/>
      <dgm:t>
        <a:bodyPr/>
        <a:lstStyle/>
        <a:p>
          <a:pPr rtl="0"/>
          <a:r>
            <a:rPr lang="tr-TR" dirty="0"/>
            <a:t>Genellikle göç kararını erkek almakta be­raberinde kadınlar da gelmekte ve kendi iradesi dışında alman bir kararın sonuçlarına uymaya çalışmaktadır. Göçün kendi iradeleri dışında gelişmesi, göçle birlikte alı­şageldiği ortamdan ve sosyal destekten uzak olması, aile baskısının olması ile birlikte yaşadığı sosyal izolasyon ve yalnızlığın etkili olabileceği belirtilmektedir. </a:t>
          </a:r>
        </a:p>
      </dgm:t>
    </dgm:pt>
    <dgm:pt modelId="{05CD412C-F8E7-4AED-9D49-574294FE8640}" type="parTrans" cxnId="{44ECC62B-BA11-4640-A6EE-3D4183D7737F}">
      <dgm:prSet/>
      <dgm:spPr/>
      <dgm:t>
        <a:bodyPr/>
        <a:lstStyle/>
        <a:p>
          <a:endParaRPr lang="tr-TR"/>
        </a:p>
      </dgm:t>
    </dgm:pt>
    <dgm:pt modelId="{EB2D0B3E-9A2C-4B91-B61C-71A2CE75640E}" type="sibTrans" cxnId="{44ECC62B-BA11-4640-A6EE-3D4183D7737F}">
      <dgm:prSet/>
      <dgm:spPr/>
      <dgm:t>
        <a:bodyPr/>
        <a:lstStyle/>
        <a:p>
          <a:endParaRPr lang="tr-TR"/>
        </a:p>
      </dgm:t>
    </dgm:pt>
    <dgm:pt modelId="{E5C26948-98D5-49C8-BEC6-04B075779818}">
      <dgm:prSet/>
      <dgm:spPr>
        <a:solidFill>
          <a:srgbClr val="FFC000"/>
        </a:solidFill>
      </dgm:spPr>
      <dgm:t>
        <a:bodyPr/>
        <a:lstStyle/>
        <a:p>
          <a:pPr rtl="0"/>
          <a:endParaRPr lang="tr-TR" dirty="0"/>
        </a:p>
      </dgm:t>
    </dgm:pt>
    <dgm:pt modelId="{E6A90901-2CF6-4F62-8903-6DFC568F558C}" type="parTrans" cxnId="{BE2D3EF1-AA03-47D3-9D27-FBCEFDD82787}">
      <dgm:prSet/>
      <dgm:spPr/>
      <dgm:t>
        <a:bodyPr/>
        <a:lstStyle/>
        <a:p>
          <a:endParaRPr lang="tr-TR"/>
        </a:p>
      </dgm:t>
    </dgm:pt>
    <dgm:pt modelId="{F1DAA38B-9783-4D37-9674-B2D3570A80DF}" type="sibTrans" cxnId="{BE2D3EF1-AA03-47D3-9D27-FBCEFDD82787}">
      <dgm:prSet/>
      <dgm:spPr/>
      <dgm:t>
        <a:bodyPr/>
        <a:lstStyle/>
        <a:p>
          <a:endParaRPr lang="tr-TR"/>
        </a:p>
      </dgm:t>
    </dgm:pt>
    <dgm:pt modelId="{D77B8F4D-3585-4662-B5CD-5F5A5E118817}">
      <dgm:prSet/>
      <dgm:spPr>
        <a:solidFill>
          <a:srgbClr val="FF6600"/>
        </a:solidFill>
      </dgm:spPr>
      <dgm:t>
        <a:bodyPr/>
        <a:lstStyle/>
        <a:p>
          <a:pPr rtl="0"/>
          <a:endParaRPr lang="tr-TR"/>
        </a:p>
      </dgm:t>
    </dgm:pt>
    <dgm:pt modelId="{8C89ED81-2D60-4296-88C1-DBE1B2D4ED7C}" type="parTrans" cxnId="{896B0745-E290-4669-971B-16FA8358554F}">
      <dgm:prSet/>
      <dgm:spPr/>
      <dgm:t>
        <a:bodyPr/>
        <a:lstStyle/>
        <a:p>
          <a:endParaRPr lang="tr-TR"/>
        </a:p>
      </dgm:t>
    </dgm:pt>
    <dgm:pt modelId="{724E50A5-2314-455C-86E2-71D406397E20}" type="sibTrans" cxnId="{896B0745-E290-4669-971B-16FA8358554F}">
      <dgm:prSet/>
      <dgm:spPr/>
      <dgm:t>
        <a:bodyPr/>
        <a:lstStyle/>
        <a:p>
          <a:endParaRPr lang="tr-TR"/>
        </a:p>
      </dgm:t>
    </dgm:pt>
    <dgm:pt modelId="{297091E5-663A-4E91-82FD-C5672BFCA811}" type="pres">
      <dgm:prSet presAssocID="{1249DF4F-950C-43CB-BC4B-95357DD1E2B9}" presName="linearFlow" presStyleCnt="0">
        <dgm:presLayoutVars>
          <dgm:dir/>
          <dgm:animLvl val="lvl"/>
          <dgm:resizeHandles val="exact"/>
        </dgm:presLayoutVars>
      </dgm:prSet>
      <dgm:spPr/>
      <dgm:t>
        <a:bodyPr/>
        <a:lstStyle/>
        <a:p>
          <a:endParaRPr lang="tr-TR"/>
        </a:p>
      </dgm:t>
    </dgm:pt>
    <dgm:pt modelId="{1236A9E7-35C6-499C-951F-761581AB6645}" type="pres">
      <dgm:prSet presAssocID="{E5C26948-98D5-49C8-BEC6-04B075779818}" presName="composite" presStyleCnt="0"/>
      <dgm:spPr/>
    </dgm:pt>
    <dgm:pt modelId="{A5E07CCF-6497-4CA2-BCFF-C986F1EDEEDF}" type="pres">
      <dgm:prSet presAssocID="{E5C26948-98D5-49C8-BEC6-04B075779818}" presName="parentText" presStyleLbl="alignNode1" presStyleIdx="0" presStyleCnt="2">
        <dgm:presLayoutVars>
          <dgm:chMax val="1"/>
          <dgm:bulletEnabled val="1"/>
        </dgm:presLayoutVars>
      </dgm:prSet>
      <dgm:spPr/>
      <dgm:t>
        <a:bodyPr/>
        <a:lstStyle/>
        <a:p>
          <a:endParaRPr lang="tr-TR"/>
        </a:p>
      </dgm:t>
    </dgm:pt>
    <dgm:pt modelId="{2C083180-7AA1-4CC5-B7F2-1B1A3BFBF84B}" type="pres">
      <dgm:prSet presAssocID="{E5C26948-98D5-49C8-BEC6-04B075779818}" presName="descendantText" presStyleLbl="alignAcc1" presStyleIdx="0" presStyleCnt="2">
        <dgm:presLayoutVars>
          <dgm:bulletEnabled val="1"/>
        </dgm:presLayoutVars>
      </dgm:prSet>
      <dgm:spPr/>
      <dgm:t>
        <a:bodyPr/>
        <a:lstStyle/>
        <a:p>
          <a:endParaRPr lang="tr-TR"/>
        </a:p>
      </dgm:t>
    </dgm:pt>
    <dgm:pt modelId="{91BC69F9-A0D2-4531-9CA1-190A3698A4C4}" type="pres">
      <dgm:prSet presAssocID="{F1DAA38B-9783-4D37-9674-B2D3570A80DF}" presName="sp" presStyleCnt="0"/>
      <dgm:spPr/>
    </dgm:pt>
    <dgm:pt modelId="{0F618032-76BD-410D-8F82-974953F57908}" type="pres">
      <dgm:prSet presAssocID="{D77B8F4D-3585-4662-B5CD-5F5A5E118817}" presName="composite" presStyleCnt="0"/>
      <dgm:spPr/>
    </dgm:pt>
    <dgm:pt modelId="{CF87FD28-F47C-4727-8548-D697D90D2130}" type="pres">
      <dgm:prSet presAssocID="{D77B8F4D-3585-4662-B5CD-5F5A5E118817}" presName="parentText" presStyleLbl="alignNode1" presStyleIdx="1" presStyleCnt="2">
        <dgm:presLayoutVars>
          <dgm:chMax val="1"/>
          <dgm:bulletEnabled val="1"/>
        </dgm:presLayoutVars>
      </dgm:prSet>
      <dgm:spPr/>
      <dgm:t>
        <a:bodyPr/>
        <a:lstStyle/>
        <a:p>
          <a:endParaRPr lang="tr-TR"/>
        </a:p>
      </dgm:t>
    </dgm:pt>
    <dgm:pt modelId="{57EF0689-B101-4163-9A6A-8E776476B9EB}" type="pres">
      <dgm:prSet presAssocID="{D77B8F4D-3585-4662-B5CD-5F5A5E118817}" presName="descendantText" presStyleLbl="alignAcc1" presStyleIdx="1" presStyleCnt="2">
        <dgm:presLayoutVars>
          <dgm:bulletEnabled val="1"/>
        </dgm:presLayoutVars>
      </dgm:prSet>
      <dgm:spPr/>
      <dgm:t>
        <a:bodyPr/>
        <a:lstStyle/>
        <a:p>
          <a:endParaRPr lang="tr-TR"/>
        </a:p>
      </dgm:t>
    </dgm:pt>
  </dgm:ptLst>
  <dgm:cxnLst>
    <dgm:cxn modelId="{7BF2823D-6DD0-4639-9484-4366E20CC754}" type="presOf" srcId="{D77B8F4D-3585-4662-B5CD-5F5A5E118817}" destId="{CF87FD28-F47C-4727-8548-D697D90D2130}" srcOrd="0" destOrd="0" presId="urn:microsoft.com/office/officeart/2005/8/layout/chevron2"/>
    <dgm:cxn modelId="{B24E0D65-31EA-4F21-985E-150A12F3ADF7}" type="presOf" srcId="{E5C26948-98D5-49C8-BEC6-04B075779818}" destId="{A5E07CCF-6497-4CA2-BCFF-C986F1EDEEDF}" srcOrd="0" destOrd="0" presId="urn:microsoft.com/office/officeart/2005/8/layout/chevron2"/>
    <dgm:cxn modelId="{BE2D3EF1-AA03-47D3-9D27-FBCEFDD82787}" srcId="{1249DF4F-950C-43CB-BC4B-95357DD1E2B9}" destId="{E5C26948-98D5-49C8-BEC6-04B075779818}" srcOrd="0" destOrd="0" parTransId="{E6A90901-2CF6-4F62-8903-6DFC568F558C}" sibTransId="{F1DAA38B-9783-4D37-9674-B2D3570A80DF}"/>
    <dgm:cxn modelId="{0CD3FE79-91F3-4E9F-BC78-B310ADA0F54A}" type="presOf" srcId="{5F598B6E-75BB-485E-8635-D8EE9D9AC4F9}" destId="{2C083180-7AA1-4CC5-B7F2-1B1A3BFBF84B}" srcOrd="0" destOrd="0" presId="urn:microsoft.com/office/officeart/2005/8/layout/chevron2"/>
    <dgm:cxn modelId="{44ECC62B-BA11-4640-A6EE-3D4183D7737F}" srcId="{D77B8F4D-3585-4662-B5CD-5F5A5E118817}" destId="{2B8247AC-E7B8-4AC1-9E5D-BB4508C8518E}" srcOrd="0" destOrd="0" parTransId="{05CD412C-F8E7-4AED-9D49-574294FE8640}" sibTransId="{EB2D0B3E-9A2C-4B91-B61C-71A2CE75640E}"/>
    <dgm:cxn modelId="{9B853479-2C2F-4067-B95E-EE6EA824190B}" srcId="{E5C26948-98D5-49C8-BEC6-04B075779818}" destId="{5F598B6E-75BB-485E-8635-D8EE9D9AC4F9}" srcOrd="0" destOrd="0" parTransId="{4B6347EB-AF4E-49D0-81F7-1D04A7C574DF}" sibTransId="{127777ED-7CC5-4E92-8D4C-A7D2E724037B}"/>
    <dgm:cxn modelId="{8E20D7B7-9FBC-453B-990A-68CC54F71466}" type="presOf" srcId="{2B8247AC-E7B8-4AC1-9E5D-BB4508C8518E}" destId="{57EF0689-B101-4163-9A6A-8E776476B9EB}" srcOrd="0" destOrd="0" presId="urn:microsoft.com/office/officeart/2005/8/layout/chevron2"/>
    <dgm:cxn modelId="{10EBB2C9-78D4-4D3B-80DE-5F9AE84AFBCF}" type="presOf" srcId="{1249DF4F-950C-43CB-BC4B-95357DD1E2B9}" destId="{297091E5-663A-4E91-82FD-C5672BFCA811}" srcOrd="0" destOrd="0" presId="urn:microsoft.com/office/officeart/2005/8/layout/chevron2"/>
    <dgm:cxn modelId="{896B0745-E290-4669-971B-16FA8358554F}" srcId="{1249DF4F-950C-43CB-BC4B-95357DD1E2B9}" destId="{D77B8F4D-3585-4662-B5CD-5F5A5E118817}" srcOrd="1" destOrd="0" parTransId="{8C89ED81-2D60-4296-88C1-DBE1B2D4ED7C}" sibTransId="{724E50A5-2314-455C-86E2-71D406397E20}"/>
    <dgm:cxn modelId="{B1DA8C6E-AF44-45D1-B97C-7083518009E0}" type="presParOf" srcId="{297091E5-663A-4E91-82FD-C5672BFCA811}" destId="{1236A9E7-35C6-499C-951F-761581AB6645}" srcOrd="0" destOrd="0" presId="urn:microsoft.com/office/officeart/2005/8/layout/chevron2"/>
    <dgm:cxn modelId="{EEFAAC94-85A8-4E4B-BB49-5394B8B3C1FD}" type="presParOf" srcId="{1236A9E7-35C6-499C-951F-761581AB6645}" destId="{A5E07CCF-6497-4CA2-BCFF-C986F1EDEEDF}" srcOrd="0" destOrd="0" presId="urn:microsoft.com/office/officeart/2005/8/layout/chevron2"/>
    <dgm:cxn modelId="{7BA87754-F372-48FA-BCF5-DE0D829B5BB7}" type="presParOf" srcId="{1236A9E7-35C6-499C-951F-761581AB6645}" destId="{2C083180-7AA1-4CC5-B7F2-1B1A3BFBF84B}" srcOrd="1" destOrd="0" presId="urn:microsoft.com/office/officeart/2005/8/layout/chevron2"/>
    <dgm:cxn modelId="{9AA0A8A4-4B48-4FB2-B21A-5A2231ABB3CC}" type="presParOf" srcId="{297091E5-663A-4E91-82FD-C5672BFCA811}" destId="{91BC69F9-A0D2-4531-9CA1-190A3698A4C4}" srcOrd="1" destOrd="0" presId="urn:microsoft.com/office/officeart/2005/8/layout/chevron2"/>
    <dgm:cxn modelId="{FDEFB831-E35A-48A7-9186-C06CD6A3062D}" type="presParOf" srcId="{297091E5-663A-4E91-82FD-C5672BFCA811}" destId="{0F618032-76BD-410D-8F82-974953F57908}" srcOrd="2" destOrd="0" presId="urn:microsoft.com/office/officeart/2005/8/layout/chevron2"/>
    <dgm:cxn modelId="{036CDAB2-FBAA-4D0A-B302-A09654BCE25A}" type="presParOf" srcId="{0F618032-76BD-410D-8F82-974953F57908}" destId="{CF87FD28-F47C-4727-8548-D697D90D2130}" srcOrd="0" destOrd="0" presId="urn:microsoft.com/office/officeart/2005/8/layout/chevron2"/>
    <dgm:cxn modelId="{C877F0EB-911F-486E-B03E-91ADA27F9C43}" type="presParOf" srcId="{0F618032-76BD-410D-8F82-974953F57908}" destId="{57EF0689-B101-4163-9A6A-8E776476B9E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05B56B8-B589-4108-9AA9-8A2E5F9761FE}" type="doc">
      <dgm:prSet loTypeId="urn:microsoft.com/office/officeart/2005/8/layout/hierarchy4" loCatId="relationship" qsTypeId="urn:microsoft.com/office/officeart/2005/8/quickstyle/simple3" qsCatId="simple" csTypeId="urn:microsoft.com/office/officeart/2005/8/colors/accent1_2" csCatId="accent1" phldr="1"/>
      <dgm:spPr/>
      <dgm:t>
        <a:bodyPr/>
        <a:lstStyle/>
        <a:p>
          <a:endParaRPr lang="tr-TR"/>
        </a:p>
      </dgm:t>
    </dgm:pt>
    <dgm:pt modelId="{C121E360-C42C-4356-B109-344AC09BADEB}">
      <dgm:prSet/>
      <dgm:spPr/>
      <dgm:t>
        <a:bodyPr/>
        <a:lstStyle/>
        <a:p>
          <a:pPr rtl="0"/>
          <a:r>
            <a:rPr lang="tr-TR" dirty="0"/>
            <a:t>Göçün kadınlar üzerinde olumlu bir etki olarak bağımsızlıklarını artıcı sonuçları da bulunabilmektedir. Türki­ye'de kırdan kente göç eden kadınlarda kent yaşantısı bağımsızlıklarını arttırmakla birlikte kadınların köyde bıraktıkları yaşamlarını, ilişkilerini, çevrelerini özledikleri ve mutsuz olduklarını ifade eden çalışmalar da mevcuttur.</a:t>
          </a:r>
        </a:p>
      </dgm:t>
    </dgm:pt>
    <dgm:pt modelId="{8108D942-9D1C-4826-861B-7F3C43E0702D}" type="parTrans" cxnId="{C9A36B60-A1F8-4257-B0ED-F8C331FF3B7B}">
      <dgm:prSet/>
      <dgm:spPr/>
      <dgm:t>
        <a:bodyPr/>
        <a:lstStyle/>
        <a:p>
          <a:endParaRPr lang="tr-TR"/>
        </a:p>
      </dgm:t>
    </dgm:pt>
    <dgm:pt modelId="{DD548A3B-AB3F-4510-A557-F522B9FA92A6}" type="sibTrans" cxnId="{C9A36B60-A1F8-4257-B0ED-F8C331FF3B7B}">
      <dgm:prSet/>
      <dgm:spPr/>
      <dgm:t>
        <a:bodyPr/>
        <a:lstStyle/>
        <a:p>
          <a:endParaRPr lang="tr-TR"/>
        </a:p>
      </dgm:t>
    </dgm:pt>
    <dgm:pt modelId="{9DC2C794-43AA-4B31-9454-0DC1927255ED}">
      <dgm:prSet/>
      <dgm:spPr/>
      <dgm:t>
        <a:bodyPr/>
        <a:lstStyle/>
        <a:p>
          <a:pPr rtl="0"/>
          <a:r>
            <a:rPr lang="tr-TR" dirty="0"/>
            <a:t>Türkiye’den Al­manya'ya göç eden kadınlarda ise beraberinde götürdükleri kültürel özellikler nedeni ile yabancı ortam­daki hareket özgürlükleri kısıtlanmakta, erkeklere oranla işgücüne katılımı daha az, ev kadını rolünü daha çok benimsemektedirler.</a:t>
          </a:r>
        </a:p>
      </dgm:t>
    </dgm:pt>
    <dgm:pt modelId="{0F68898B-59A2-4A8F-B689-FDA6FDD8E35A}" type="parTrans" cxnId="{BFA134D3-EFF0-4D5C-9A4B-4CAAFD3F56C5}">
      <dgm:prSet/>
      <dgm:spPr/>
      <dgm:t>
        <a:bodyPr/>
        <a:lstStyle/>
        <a:p>
          <a:endParaRPr lang="tr-TR"/>
        </a:p>
      </dgm:t>
    </dgm:pt>
    <dgm:pt modelId="{40C12E5B-97E1-4008-9742-35869EE14A9D}" type="sibTrans" cxnId="{BFA134D3-EFF0-4D5C-9A4B-4CAAFD3F56C5}">
      <dgm:prSet/>
      <dgm:spPr/>
      <dgm:t>
        <a:bodyPr/>
        <a:lstStyle/>
        <a:p>
          <a:endParaRPr lang="tr-TR"/>
        </a:p>
      </dgm:t>
    </dgm:pt>
    <dgm:pt modelId="{78F4EFC7-7946-4279-B6C7-C7784656C50C}" type="pres">
      <dgm:prSet presAssocID="{A05B56B8-B589-4108-9AA9-8A2E5F9761FE}" presName="Name0" presStyleCnt="0">
        <dgm:presLayoutVars>
          <dgm:chPref val="1"/>
          <dgm:dir/>
          <dgm:animOne val="branch"/>
          <dgm:animLvl val="lvl"/>
          <dgm:resizeHandles/>
        </dgm:presLayoutVars>
      </dgm:prSet>
      <dgm:spPr/>
      <dgm:t>
        <a:bodyPr/>
        <a:lstStyle/>
        <a:p>
          <a:endParaRPr lang="tr-TR"/>
        </a:p>
      </dgm:t>
    </dgm:pt>
    <dgm:pt modelId="{F6B84122-4CB6-4D85-B1A9-F82F85ED54A0}" type="pres">
      <dgm:prSet presAssocID="{C121E360-C42C-4356-B109-344AC09BADEB}" presName="vertOne" presStyleCnt="0"/>
      <dgm:spPr/>
    </dgm:pt>
    <dgm:pt modelId="{322643FD-FDF2-4369-BC05-B37FDAD3F338}" type="pres">
      <dgm:prSet presAssocID="{C121E360-C42C-4356-B109-344AC09BADEB}" presName="txOne" presStyleLbl="node0" presStyleIdx="0" presStyleCnt="2">
        <dgm:presLayoutVars>
          <dgm:chPref val="3"/>
        </dgm:presLayoutVars>
      </dgm:prSet>
      <dgm:spPr/>
      <dgm:t>
        <a:bodyPr/>
        <a:lstStyle/>
        <a:p>
          <a:endParaRPr lang="tr-TR"/>
        </a:p>
      </dgm:t>
    </dgm:pt>
    <dgm:pt modelId="{3E5D7E17-64EF-4B5D-AB35-E62E97F7FADD}" type="pres">
      <dgm:prSet presAssocID="{C121E360-C42C-4356-B109-344AC09BADEB}" presName="horzOne" presStyleCnt="0"/>
      <dgm:spPr/>
    </dgm:pt>
    <dgm:pt modelId="{BEB111B8-BBCB-4E21-A48E-E2D4E6CC3190}" type="pres">
      <dgm:prSet presAssocID="{DD548A3B-AB3F-4510-A557-F522B9FA92A6}" presName="sibSpaceOne" presStyleCnt="0"/>
      <dgm:spPr/>
    </dgm:pt>
    <dgm:pt modelId="{E1660E93-FC7A-40BE-B1AC-AD5918585C1B}" type="pres">
      <dgm:prSet presAssocID="{9DC2C794-43AA-4B31-9454-0DC1927255ED}" presName="vertOne" presStyleCnt="0"/>
      <dgm:spPr/>
    </dgm:pt>
    <dgm:pt modelId="{166BA04B-6912-4188-8B97-AC9BEC693967}" type="pres">
      <dgm:prSet presAssocID="{9DC2C794-43AA-4B31-9454-0DC1927255ED}" presName="txOne" presStyleLbl="node0" presStyleIdx="1" presStyleCnt="2">
        <dgm:presLayoutVars>
          <dgm:chPref val="3"/>
        </dgm:presLayoutVars>
      </dgm:prSet>
      <dgm:spPr/>
      <dgm:t>
        <a:bodyPr/>
        <a:lstStyle/>
        <a:p>
          <a:endParaRPr lang="tr-TR"/>
        </a:p>
      </dgm:t>
    </dgm:pt>
    <dgm:pt modelId="{F2147923-F6BE-448B-8385-DDFEA643CCFD}" type="pres">
      <dgm:prSet presAssocID="{9DC2C794-43AA-4B31-9454-0DC1927255ED}" presName="horzOne" presStyleCnt="0"/>
      <dgm:spPr/>
    </dgm:pt>
  </dgm:ptLst>
  <dgm:cxnLst>
    <dgm:cxn modelId="{C9A36B60-A1F8-4257-B0ED-F8C331FF3B7B}" srcId="{A05B56B8-B589-4108-9AA9-8A2E5F9761FE}" destId="{C121E360-C42C-4356-B109-344AC09BADEB}" srcOrd="0" destOrd="0" parTransId="{8108D942-9D1C-4826-861B-7F3C43E0702D}" sibTransId="{DD548A3B-AB3F-4510-A557-F522B9FA92A6}"/>
    <dgm:cxn modelId="{E445C69F-5AA6-4157-8312-37729594B26E}" type="presOf" srcId="{9DC2C794-43AA-4B31-9454-0DC1927255ED}" destId="{166BA04B-6912-4188-8B97-AC9BEC693967}" srcOrd="0" destOrd="0" presId="urn:microsoft.com/office/officeart/2005/8/layout/hierarchy4"/>
    <dgm:cxn modelId="{5502CF21-CD61-452B-BCB7-7433EE4ED18A}" type="presOf" srcId="{A05B56B8-B589-4108-9AA9-8A2E5F9761FE}" destId="{78F4EFC7-7946-4279-B6C7-C7784656C50C}" srcOrd="0" destOrd="0" presId="urn:microsoft.com/office/officeart/2005/8/layout/hierarchy4"/>
    <dgm:cxn modelId="{BFA134D3-EFF0-4D5C-9A4B-4CAAFD3F56C5}" srcId="{A05B56B8-B589-4108-9AA9-8A2E5F9761FE}" destId="{9DC2C794-43AA-4B31-9454-0DC1927255ED}" srcOrd="1" destOrd="0" parTransId="{0F68898B-59A2-4A8F-B689-FDA6FDD8E35A}" sibTransId="{40C12E5B-97E1-4008-9742-35869EE14A9D}"/>
    <dgm:cxn modelId="{4B1D56AC-42AB-41BD-92DB-1CB2584FBCA8}" type="presOf" srcId="{C121E360-C42C-4356-B109-344AC09BADEB}" destId="{322643FD-FDF2-4369-BC05-B37FDAD3F338}" srcOrd="0" destOrd="0" presId="urn:microsoft.com/office/officeart/2005/8/layout/hierarchy4"/>
    <dgm:cxn modelId="{6018C893-DA32-42FA-9E15-B6A6D4336F69}" type="presParOf" srcId="{78F4EFC7-7946-4279-B6C7-C7784656C50C}" destId="{F6B84122-4CB6-4D85-B1A9-F82F85ED54A0}" srcOrd="0" destOrd="0" presId="urn:microsoft.com/office/officeart/2005/8/layout/hierarchy4"/>
    <dgm:cxn modelId="{53B6EAD2-CD02-4016-9909-C6232D5EFA41}" type="presParOf" srcId="{F6B84122-4CB6-4D85-B1A9-F82F85ED54A0}" destId="{322643FD-FDF2-4369-BC05-B37FDAD3F338}" srcOrd="0" destOrd="0" presId="urn:microsoft.com/office/officeart/2005/8/layout/hierarchy4"/>
    <dgm:cxn modelId="{D176925A-9E6E-4FBF-A6F3-6AFE343B54CC}" type="presParOf" srcId="{F6B84122-4CB6-4D85-B1A9-F82F85ED54A0}" destId="{3E5D7E17-64EF-4B5D-AB35-E62E97F7FADD}" srcOrd="1" destOrd="0" presId="urn:microsoft.com/office/officeart/2005/8/layout/hierarchy4"/>
    <dgm:cxn modelId="{8269A71C-73C1-416B-ACC4-4E9F1B3AD8A5}" type="presParOf" srcId="{78F4EFC7-7946-4279-B6C7-C7784656C50C}" destId="{BEB111B8-BBCB-4E21-A48E-E2D4E6CC3190}" srcOrd="1" destOrd="0" presId="urn:microsoft.com/office/officeart/2005/8/layout/hierarchy4"/>
    <dgm:cxn modelId="{9566F787-5065-4BA1-960A-4FD0C8440F43}" type="presParOf" srcId="{78F4EFC7-7946-4279-B6C7-C7784656C50C}" destId="{E1660E93-FC7A-40BE-B1AC-AD5918585C1B}" srcOrd="2" destOrd="0" presId="urn:microsoft.com/office/officeart/2005/8/layout/hierarchy4"/>
    <dgm:cxn modelId="{B8052991-DD74-49FA-B8E6-A2B73B582B2E}" type="presParOf" srcId="{E1660E93-FC7A-40BE-B1AC-AD5918585C1B}" destId="{166BA04B-6912-4188-8B97-AC9BEC693967}" srcOrd="0" destOrd="0" presId="urn:microsoft.com/office/officeart/2005/8/layout/hierarchy4"/>
    <dgm:cxn modelId="{85F2A007-5326-4192-AFD5-BE92EDCE5920}" type="presParOf" srcId="{E1660E93-FC7A-40BE-B1AC-AD5918585C1B}" destId="{F2147923-F6BE-448B-8385-DDFEA643CCFD}"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E3935D8-E140-4261-A081-E98713AD11B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0A5F9C71-462C-4B48-A6B8-E56BB5F105D4}">
      <dgm:prSet/>
      <dgm:spPr>
        <a:solidFill>
          <a:srgbClr val="008080"/>
        </a:solidFill>
      </dgm:spPr>
      <dgm:t>
        <a:bodyPr/>
        <a:lstStyle/>
        <a:p>
          <a:pPr rtl="0"/>
          <a:r>
            <a:rPr lang="tr-TR" dirty="0"/>
            <a:t>Göçmenlerdeki hastalıklar değişiklikler gösterebilip ül­kesindeki maruz kaldığı enfeksiyon hastalıkları gittikleri ül­kelerde azalabilir. Ya da gittikleri ülkedeki yaşam stili ile ilişkili risk faktörlerine maruz kalmış ise belli bir zaman di­limi içinde yeni hastalıklar gelişebilir.</a:t>
          </a:r>
        </a:p>
      </dgm:t>
    </dgm:pt>
    <dgm:pt modelId="{ADBA49D2-A335-4AEA-A0CB-4BD83EC1EA7A}" type="parTrans" cxnId="{C1464397-84C2-4EE6-B084-8BD3AE7BB729}">
      <dgm:prSet/>
      <dgm:spPr/>
      <dgm:t>
        <a:bodyPr/>
        <a:lstStyle/>
        <a:p>
          <a:endParaRPr lang="tr-TR"/>
        </a:p>
      </dgm:t>
    </dgm:pt>
    <dgm:pt modelId="{745E5EF8-08C3-4140-AE35-6D194E8F038F}" type="sibTrans" cxnId="{C1464397-84C2-4EE6-B084-8BD3AE7BB729}">
      <dgm:prSet/>
      <dgm:spPr/>
      <dgm:t>
        <a:bodyPr/>
        <a:lstStyle/>
        <a:p>
          <a:endParaRPr lang="tr-TR"/>
        </a:p>
      </dgm:t>
    </dgm:pt>
    <dgm:pt modelId="{3F4D4FF9-B9C4-44FB-BACC-C8B47E4B5440}">
      <dgm:prSet/>
      <dgm:spPr>
        <a:solidFill>
          <a:srgbClr val="339966"/>
        </a:solidFill>
      </dgm:spPr>
      <dgm:t>
        <a:bodyPr/>
        <a:lstStyle/>
        <a:p>
          <a:pPr rtl="0"/>
          <a:r>
            <a:rPr lang="tr-TR" dirty="0"/>
            <a:t>Ülkemizde göç eden bireylerin sağlıklarını olumsuz yönde etkileyen birçok etken yanında en sık gözlenen ve ölümlere neden olan sağlık sorununun bulaşıcı hastalıklar olduğu ve göç eden bireylerde salgınlar yaparak ölümlere yol açtığı bilinmektedir.</a:t>
          </a:r>
        </a:p>
      </dgm:t>
    </dgm:pt>
    <dgm:pt modelId="{FAE83805-FED6-4DDC-B553-B54CDFDBC2E2}" type="parTrans" cxnId="{3F02AA51-6DDB-46EF-8076-2A4FB364B77C}">
      <dgm:prSet/>
      <dgm:spPr/>
      <dgm:t>
        <a:bodyPr/>
        <a:lstStyle/>
        <a:p>
          <a:endParaRPr lang="tr-TR"/>
        </a:p>
      </dgm:t>
    </dgm:pt>
    <dgm:pt modelId="{15BD3CCB-1902-47CB-9D9B-A1D7657D7191}" type="sibTrans" cxnId="{3F02AA51-6DDB-46EF-8076-2A4FB364B77C}">
      <dgm:prSet/>
      <dgm:spPr/>
      <dgm:t>
        <a:bodyPr/>
        <a:lstStyle/>
        <a:p>
          <a:endParaRPr lang="tr-TR"/>
        </a:p>
      </dgm:t>
    </dgm:pt>
    <dgm:pt modelId="{3CBA3544-B514-4AC5-BC5F-946D5113ACE8}">
      <dgm:prSet/>
      <dgm:spPr>
        <a:solidFill>
          <a:srgbClr val="339933"/>
        </a:solidFill>
      </dgm:spPr>
      <dgm:t>
        <a:bodyPr/>
        <a:lstStyle/>
        <a:p>
          <a:pPr rtl="0"/>
          <a:r>
            <a:rPr lang="tr-TR" dirty="0"/>
            <a:t>Göç süreci ve beraberinde getirdiği olanaksızlıklar ana ve çocuk sağlığı üzerinde de oldukça ağır bir etki yaratabil­mektedir. Örneğin, doğurganlık düzeyi artmakta, doğum öncesi bakım yetersiz olmakta, çocuk ölümleri artmakta­dır.</a:t>
          </a:r>
        </a:p>
      </dgm:t>
    </dgm:pt>
    <dgm:pt modelId="{9AD12BA6-E9DB-4FE4-8854-75F3C0D1A7C3}" type="parTrans" cxnId="{8F2B7276-D153-45BB-A886-2474871AAC41}">
      <dgm:prSet/>
      <dgm:spPr/>
      <dgm:t>
        <a:bodyPr/>
        <a:lstStyle/>
        <a:p>
          <a:endParaRPr lang="tr-TR"/>
        </a:p>
      </dgm:t>
    </dgm:pt>
    <dgm:pt modelId="{EB7B1BB0-058B-4510-92C4-D90B32D08BA7}" type="sibTrans" cxnId="{8F2B7276-D153-45BB-A886-2474871AAC41}">
      <dgm:prSet/>
      <dgm:spPr/>
      <dgm:t>
        <a:bodyPr/>
        <a:lstStyle/>
        <a:p>
          <a:endParaRPr lang="tr-TR"/>
        </a:p>
      </dgm:t>
    </dgm:pt>
    <dgm:pt modelId="{17CF55F9-FD9E-4C30-945B-943289B2568C}" type="pres">
      <dgm:prSet presAssocID="{5E3935D8-E140-4261-A081-E98713AD11BC}" presName="linear" presStyleCnt="0">
        <dgm:presLayoutVars>
          <dgm:animLvl val="lvl"/>
          <dgm:resizeHandles val="exact"/>
        </dgm:presLayoutVars>
      </dgm:prSet>
      <dgm:spPr/>
      <dgm:t>
        <a:bodyPr/>
        <a:lstStyle/>
        <a:p>
          <a:endParaRPr lang="tr-TR"/>
        </a:p>
      </dgm:t>
    </dgm:pt>
    <dgm:pt modelId="{0820AA30-EAAF-409F-846C-157BD495AD97}" type="pres">
      <dgm:prSet presAssocID="{0A5F9C71-462C-4B48-A6B8-E56BB5F105D4}" presName="parentText" presStyleLbl="node1" presStyleIdx="0" presStyleCnt="3">
        <dgm:presLayoutVars>
          <dgm:chMax val="0"/>
          <dgm:bulletEnabled val="1"/>
        </dgm:presLayoutVars>
      </dgm:prSet>
      <dgm:spPr/>
      <dgm:t>
        <a:bodyPr/>
        <a:lstStyle/>
        <a:p>
          <a:endParaRPr lang="tr-TR"/>
        </a:p>
      </dgm:t>
    </dgm:pt>
    <dgm:pt modelId="{C2C70307-E776-4BF1-8721-AFD41B890481}" type="pres">
      <dgm:prSet presAssocID="{745E5EF8-08C3-4140-AE35-6D194E8F038F}" presName="spacer" presStyleCnt="0"/>
      <dgm:spPr/>
    </dgm:pt>
    <dgm:pt modelId="{DFA1ED74-2711-4EF6-89A1-56CEE3F6DD93}" type="pres">
      <dgm:prSet presAssocID="{3F4D4FF9-B9C4-44FB-BACC-C8B47E4B5440}" presName="parentText" presStyleLbl="node1" presStyleIdx="1" presStyleCnt="3">
        <dgm:presLayoutVars>
          <dgm:chMax val="0"/>
          <dgm:bulletEnabled val="1"/>
        </dgm:presLayoutVars>
      </dgm:prSet>
      <dgm:spPr/>
      <dgm:t>
        <a:bodyPr/>
        <a:lstStyle/>
        <a:p>
          <a:endParaRPr lang="tr-TR"/>
        </a:p>
      </dgm:t>
    </dgm:pt>
    <dgm:pt modelId="{077F3FD2-F99E-4444-A065-100C27FD3FDB}" type="pres">
      <dgm:prSet presAssocID="{15BD3CCB-1902-47CB-9D9B-A1D7657D7191}" presName="spacer" presStyleCnt="0"/>
      <dgm:spPr/>
    </dgm:pt>
    <dgm:pt modelId="{9F21283B-FD56-42E6-9291-B5C3CB638438}" type="pres">
      <dgm:prSet presAssocID="{3CBA3544-B514-4AC5-BC5F-946D5113ACE8}" presName="parentText" presStyleLbl="node1" presStyleIdx="2" presStyleCnt="3">
        <dgm:presLayoutVars>
          <dgm:chMax val="0"/>
          <dgm:bulletEnabled val="1"/>
        </dgm:presLayoutVars>
      </dgm:prSet>
      <dgm:spPr/>
      <dgm:t>
        <a:bodyPr/>
        <a:lstStyle/>
        <a:p>
          <a:endParaRPr lang="tr-TR"/>
        </a:p>
      </dgm:t>
    </dgm:pt>
  </dgm:ptLst>
  <dgm:cxnLst>
    <dgm:cxn modelId="{D8CC328C-BEE3-4FBF-9A6E-4923E54674B9}" type="presOf" srcId="{5E3935D8-E140-4261-A081-E98713AD11BC}" destId="{17CF55F9-FD9E-4C30-945B-943289B2568C}" srcOrd="0" destOrd="0" presId="urn:microsoft.com/office/officeart/2005/8/layout/vList2"/>
    <dgm:cxn modelId="{C1464397-84C2-4EE6-B084-8BD3AE7BB729}" srcId="{5E3935D8-E140-4261-A081-E98713AD11BC}" destId="{0A5F9C71-462C-4B48-A6B8-E56BB5F105D4}" srcOrd="0" destOrd="0" parTransId="{ADBA49D2-A335-4AEA-A0CB-4BD83EC1EA7A}" sibTransId="{745E5EF8-08C3-4140-AE35-6D194E8F038F}"/>
    <dgm:cxn modelId="{8F2B7276-D153-45BB-A886-2474871AAC41}" srcId="{5E3935D8-E140-4261-A081-E98713AD11BC}" destId="{3CBA3544-B514-4AC5-BC5F-946D5113ACE8}" srcOrd="2" destOrd="0" parTransId="{9AD12BA6-E9DB-4FE4-8854-75F3C0D1A7C3}" sibTransId="{EB7B1BB0-058B-4510-92C4-D90B32D08BA7}"/>
    <dgm:cxn modelId="{1C9803FF-2EAC-4FE4-8E53-1D5BEED0BFA9}" type="presOf" srcId="{3CBA3544-B514-4AC5-BC5F-946D5113ACE8}" destId="{9F21283B-FD56-42E6-9291-B5C3CB638438}" srcOrd="0" destOrd="0" presId="urn:microsoft.com/office/officeart/2005/8/layout/vList2"/>
    <dgm:cxn modelId="{3F02AA51-6DDB-46EF-8076-2A4FB364B77C}" srcId="{5E3935D8-E140-4261-A081-E98713AD11BC}" destId="{3F4D4FF9-B9C4-44FB-BACC-C8B47E4B5440}" srcOrd="1" destOrd="0" parTransId="{FAE83805-FED6-4DDC-B553-B54CDFDBC2E2}" sibTransId="{15BD3CCB-1902-47CB-9D9B-A1D7657D7191}"/>
    <dgm:cxn modelId="{099ECA99-63A2-4769-9D83-48FD70C11DA9}" type="presOf" srcId="{0A5F9C71-462C-4B48-A6B8-E56BB5F105D4}" destId="{0820AA30-EAAF-409F-846C-157BD495AD97}" srcOrd="0" destOrd="0" presId="urn:microsoft.com/office/officeart/2005/8/layout/vList2"/>
    <dgm:cxn modelId="{F6424E70-FCAB-4109-9AAA-120BDE107990}" type="presOf" srcId="{3F4D4FF9-B9C4-44FB-BACC-C8B47E4B5440}" destId="{DFA1ED74-2711-4EF6-89A1-56CEE3F6DD93}" srcOrd="0" destOrd="0" presId="urn:microsoft.com/office/officeart/2005/8/layout/vList2"/>
    <dgm:cxn modelId="{0D7A76B5-300F-407A-8C82-CA211DC1A59C}" type="presParOf" srcId="{17CF55F9-FD9E-4C30-945B-943289B2568C}" destId="{0820AA30-EAAF-409F-846C-157BD495AD97}" srcOrd="0" destOrd="0" presId="urn:microsoft.com/office/officeart/2005/8/layout/vList2"/>
    <dgm:cxn modelId="{7B90E912-892C-4A18-84C3-D6CDA4F6E74E}" type="presParOf" srcId="{17CF55F9-FD9E-4C30-945B-943289B2568C}" destId="{C2C70307-E776-4BF1-8721-AFD41B890481}" srcOrd="1" destOrd="0" presId="urn:microsoft.com/office/officeart/2005/8/layout/vList2"/>
    <dgm:cxn modelId="{BE21996E-15F9-4C4F-A28C-6BBDD0FE8D0E}" type="presParOf" srcId="{17CF55F9-FD9E-4C30-945B-943289B2568C}" destId="{DFA1ED74-2711-4EF6-89A1-56CEE3F6DD93}" srcOrd="2" destOrd="0" presId="urn:microsoft.com/office/officeart/2005/8/layout/vList2"/>
    <dgm:cxn modelId="{5C729E74-7DD8-4FAC-8BCF-6E603DA1696D}" type="presParOf" srcId="{17CF55F9-FD9E-4C30-945B-943289B2568C}" destId="{077F3FD2-F99E-4444-A065-100C27FD3FDB}" srcOrd="3" destOrd="0" presId="urn:microsoft.com/office/officeart/2005/8/layout/vList2"/>
    <dgm:cxn modelId="{6507EE5E-11FB-46B2-9E89-04BF20606D70}" type="presParOf" srcId="{17CF55F9-FD9E-4C30-945B-943289B2568C}" destId="{9F21283B-FD56-42E6-9291-B5C3CB63843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18932-FA0D-4306-81E8-34328EB7517D}">
      <dsp:nvSpPr>
        <dsp:cNvPr id="0" name=""/>
        <dsp:cNvSpPr/>
      </dsp:nvSpPr>
      <dsp:spPr>
        <a:xfrm>
          <a:off x="545159" y="800529"/>
          <a:ext cx="3787809" cy="445624"/>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803CA25-5502-4AF7-8E7D-E9C20F67203F}">
      <dsp:nvSpPr>
        <dsp:cNvPr id="0" name=""/>
        <dsp:cNvSpPr/>
      </dsp:nvSpPr>
      <dsp:spPr>
        <a:xfrm>
          <a:off x="545159" y="967887"/>
          <a:ext cx="278266" cy="278266"/>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F557632D-654F-42E7-A124-BF08BFA8D595}">
      <dsp:nvSpPr>
        <dsp:cNvPr id="0" name=""/>
        <dsp:cNvSpPr/>
      </dsp:nvSpPr>
      <dsp:spPr>
        <a:xfrm>
          <a:off x="545159" y="0"/>
          <a:ext cx="3787809" cy="80052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lvl="0" algn="l" defTabSz="2266950" rtl="0">
            <a:lnSpc>
              <a:spcPct val="90000"/>
            </a:lnSpc>
            <a:spcBef>
              <a:spcPct val="0"/>
            </a:spcBef>
            <a:spcAft>
              <a:spcPct val="35000"/>
            </a:spcAft>
          </a:pPr>
          <a:endParaRPr lang="tr-TR" sz="5100" kern="1200" dirty="0"/>
        </a:p>
      </dsp:txBody>
      <dsp:txXfrm>
        <a:off x="545159" y="0"/>
        <a:ext cx="3787809" cy="800529"/>
      </dsp:txXfrm>
    </dsp:sp>
    <dsp:sp modelId="{5D453150-0255-4141-9FED-4267CFA8EF01}">
      <dsp:nvSpPr>
        <dsp:cNvPr id="0" name=""/>
        <dsp:cNvSpPr/>
      </dsp:nvSpPr>
      <dsp:spPr>
        <a:xfrm>
          <a:off x="0" y="2694720"/>
          <a:ext cx="278259" cy="278259"/>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6915D595-5AFA-4FCA-A672-0B2B5B9DA353}">
      <dsp:nvSpPr>
        <dsp:cNvPr id="0" name=""/>
        <dsp:cNvSpPr/>
      </dsp:nvSpPr>
      <dsp:spPr>
        <a:xfrm>
          <a:off x="545159" y="1431335"/>
          <a:ext cx="5186627" cy="311726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l" defTabSz="1022350" rtl="0">
            <a:lnSpc>
              <a:spcPct val="90000"/>
            </a:lnSpc>
            <a:spcBef>
              <a:spcPct val="0"/>
            </a:spcBef>
            <a:spcAft>
              <a:spcPct val="35000"/>
            </a:spcAft>
          </a:pPr>
          <a:r>
            <a:rPr lang="tr-TR" sz="2300" kern="1200" dirty="0"/>
            <a:t>Göçün nedenleri itici ve çekici faktörler olarak incelene­bilir. İşsizlik, fakirlik, ekonomik yönden gelişmemişlik ve geciken sanayileşme gönderen ülke için başlıca "itme” fak­törlerini oluşturduğu buna karşın, endüstrileşmiş, gelir dü­zeyi yüksek, olan bölgelerin "çekici” faktörler arasında yer almaktadır.</a:t>
          </a:r>
        </a:p>
      </dsp:txBody>
      <dsp:txXfrm>
        <a:off x="545159" y="1431335"/>
        <a:ext cx="5186627" cy="3117263"/>
      </dsp:txXfrm>
    </dsp:sp>
    <dsp:sp modelId="{4DD6C49C-19A2-4A88-8C2E-BB6E436E4A0E}">
      <dsp:nvSpPr>
        <dsp:cNvPr id="0" name=""/>
        <dsp:cNvSpPr/>
      </dsp:nvSpPr>
      <dsp:spPr>
        <a:xfrm>
          <a:off x="5921177" y="800529"/>
          <a:ext cx="3787809" cy="445624"/>
        </a:xfrm>
        <a:prstGeom prst="rect">
          <a:avLst/>
        </a:prstGeom>
        <a:solidFill>
          <a:schemeClr val="accent2">
            <a:hueOff val="-14400000"/>
            <a:satOff val="-50003"/>
            <a:lumOff val="60001"/>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928B5F3-294C-47BA-97F0-85CAF0CC8D76}">
      <dsp:nvSpPr>
        <dsp:cNvPr id="0" name=""/>
        <dsp:cNvSpPr/>
      </dsp:nvSpPr>
      <dsp:spPr>
        <a:xfrm>
          <a:off x="5921177" y="967887"/>
          <a:ext cx="278266" cy="278266"/>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B786896B-5615-4446-A76E-43E439207001}">
      <dsp:nvSpPr>
        <dsp:cNvPr id="0" name=""/>
        <dsp:cNvSpPr/>
      </dsp:nvSpPr>
      <dsp:spPr>
        <a:xfrm>
          <a:off x="5921177" y="0"/>
          <a:ext cx="3787809" cy="80052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7155" tIns="64770" rIns="97155" bIns="64770" numCol="1" spcCol="1270" anchor="ctr" anchorCtr="0">
          <a:noAutofit/>
        </a:bodyPr>
        <a:lstStyle/>
        <a:p>
          <a:pPr lvl="0" algn="l" defTabSz="2266950" rtl="0">
            <a:lnSpc>
              <a:spcPct val="90000"/>
            </a:lnSpc>
            <a:spcBef>
              <a:spcPct val="0"/>
            </a:spcBef>
            <a:spcAft>
              <a:spcPct val="35000"/>
            </a:spcAft>
          </a:pPr>
          <a:endParaRPr lang="tr-TR" sz="5100" kern="1200" dirty="0"/>
        </a:p>
      </dsp:txBody>
      <dsp:txXfrm>
        <a:off x="5921177" y="0"/>
        <a:ext cx="3787809" cy="800529"/>
      </dsp:txXfrm>
    </dsp:sp>
    <dsp:sp modelId="{EFE54E44-D67E-4306-B32E-27670FFB2CEC}">
      <dsp:nvSpPr>
        <dsp:cNvPr id="0" name=""/>
        <dsp:cNvSpPr/>
      </dsp:nvSpPr>
      <dsp:spPr>
        <a:xfrm>
          <a:off x="5891453" y="2755881"/>
          <a:ext cx="278259" cy="278259"/>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8CE7A8F1-3455-40EC-A61D-242E90C48386}">
      <dsp:nvSpPr>
        <dsp:cNvPr id="0" name=""/>
        <dsp:cNvSpPr/>
      </dsp:nvSpPr>
      <dsp:spPr>
        <a:xfrm>
          <a:off x="6344918" y="1353274"/>
          <a:ext cx="4952511" cy="417628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63576" tIns="163576" rIns="163576" bIns="163576" numCol="1" spcCol="1270" anchor="ctr" anchorCtr="0">
          <a:noAutofit/>
        </a:bodyPr>
        <a:lstStyle/>
        <a:p>
          <a:pPr lvl="0" algn="l" defTabSz="1022350" rtl="0">
            <a:lnSpc>
              <a:spcPct val="90000"/>
            </a:lnSpc>
            <a:spcBef>
              <a:spcPct val="0"/>
            </a:spcBef>
            <a:spcAft>
              <a:spcPct val="35000"/>
            </a:spcAft>
          </a:pPr>
          <a:r>
            <a:rPr lang="tr-TR" sz="2300" kern="1200" dirty="0"/>
            <a:t>Bu faktörler hem göçün doğasını hem de göç­menlerin sağlığını etkilemektedir. Göçmenlerin etnik ve sos­yoekonomik yapıları farklı olduğu gibi ülkelerindeki ya da geldikleri bölgelerdeki hastalıklar da farklıdır. Bu nedenle göçmenlerin sağlığı birçok faktör tarafından etkilenir.</a:t>
          </a:r>
        </a:p>
      </dsp:txBody>
      <dsp:txXfrm>
        <a:off x="6344918" y="1353274"/>
        <a:ext cx="4952511" cy="417628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19EA4-890B-461C-82B9-3546C7AB6F9C}">
      <dsp:nvSpPr>
        <dsp:cNvPr id="0" name=""/>
        <dsp:cNvSpPr/>
      </dsp:nvSpPr>
      <dsp:spPr>
        <a:xfrm>
          <a:off x="0" y="105621"/>
          <a:ext cx="11497056" cy="2239380"/>
        </a:xfrm>
        <a:prstGeom prst="roundRect">
          <a:avLst/>
        </a:prstGeom>
        <a:gradFill flip="none" rotWithShape="0">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tr-TR" sz="3300" kern="1200" dirty="0"/>
            <a:t>Göç eden bireylerde yaşanılan ortamların sağlıksız ol­ması, düşük gelir, beslenme yetersizlikleri, yoğun yaşanılan stres, sosyal destek yetersizliği gibi durumlar genellikle sağlık sorunlarının görülmesine zemin hazırlamaktadır.</a:t>
          </a:r>
        </a:p>
      </dsp:txBody>
      <dsp:txXfrm>
        <a:off x="109318" y="214939"/>
        <a:ext cx="11278420" cy="2020744"/>
      </dsp:txXfrm>
    </dsp:sp>
    <dsp:sp modelId="{6335EC04-1130-4885-A91C-62A7B5AB4C71}">
      <dsp:nvSpPr>
        <dsp:cNvPr id="0" name=""/>
        <dsp:cNvSpPr/>
      </dsp:nvSpPr>
      <dsp:spPr>
        <a:xfrm>
          <a:off x="0" y="2440041"/>
          <a:ext cx="11497056" cy="2239380"/>
        </a:xfrm>
        <a:prstGeom prst="roundRect">
          <a:avLst/>
        </a:prstGeom>
        <a:gradFill flip="none" rotWithShape="0">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tr-TR" sz="3300" kern="1200" dirty="0"/>
            <a:t>Göç eden bireylerin yoğun olarak yaşadıkları bölgelerde sağlık hizmetlerinin yetersiz olması ve var olan hizmetlerin kulla­nımının düşük olması da sağlık sorunlarının giderek art­masına neden olmaktadır. </a:t>
          </a:r>
        </a:p>
      </dsp:txBody>
      <dsp:txXfrm>
        <a:off x="109318" y="2549359"/>
        <a:ext cx="11278420" cy="202074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1C9EC5-09B2-4F02-8DAC-569351E589C3}">
      <dsp:nvSpPr>
        <dsp:cNvPr id="0" name=""/>
        <dsp:cNvSpPr/>
      </dsp:nvSpPr>
      <dsp:spPr>
        <a:xfrm>
          <a:off x="0" y="687"/>
          <a:ext cx="116067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C03B51-1629-44D3-819E-1425828E33AC}">
      <dsp:nvSpPr>
        <dsp:cNvPr id="0" name=""/>
        <dsp:cNvSpPr/>
      </dsp:nvSpPr>
      <dsp:spPr>
        <a:xfrm>
          <a:off x="0" y="687"/>
          <a:ext cx="11606784" cy="1125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a:t>Göçmenlerin psikososyal gereksinimleri, sık karşılaş­tıkları hastalıkları, risk faktörleri ile ilişkili bilgi eksikliğinin giderilmesi gerekir. </a:t>
          </a:r>
        </a:p>
      </dsp:txBody>
      <dsp:txXfrm>
        <a:off x="0" y="687"/>
        <a:ext cx="11606784" cy="1125656"/>
      </dsp:txXfrm>
    </dsp:sp>
    <dsp:sp modelId="{73F64C26-B98E-4271-BB1C-A2C446A33AEC}">
      <dsp:nvSpPr>
        <dsp:cNvPr id="0" name=""/>
        <dsp:cNvSpPr/>
      </dsp:nvSpPr>
      <dsp:spPr>
        <a:xfrm>
          <a:off x="0" y="1126343"/>
          <a:ext cx="116067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D162D3-4941-40A5-A056-92D337F518CC}">
      <dsp:nvSpPr>
        <dsp:cNvPr id="0" name=""/>
        <dsp:cNvSpPr/>
      </dsp:nvSpPr>
      <dsp:spPr>
        <a:xfrm>
          <a:off x="0" y="1126343"/>
          <a:ext cx="11606784" cy="1125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a:t>Sağlık sistemine ilişkin ulaşılabilirliği arttırmak, yapısal en­geller giderilmelidir. </a:t>
          </a:r>
        </a:p>
      </dsp:txBody>
      <dsp:txXfrm>
        <a:off x="0" y="1126343"/>
        <a:ext cx="11606784" cy="1125656"/>
      </dsp:txXfrm>
    </dsp:sp>
    <dsp:sp modelId="{8F8C6DA8-4555-4F56-A543-624282C535A1}">
      <dsp:nvSpPr>
        <dsp:cNvPr id="0" name=""/>
        <dsp:cNvSpPr/>
      </dsp:nvSpPr>
      <dsp:spPr>
        <a:xfrm>
          <a:off x="0" y="2251999"/>
          <a:ext cx="116067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600BC0-F49D-4CAA-A348-BF25B7DFCE2B}">
      <dsp:nvSpPr>
        <dsp:cNvPr id="0" name=""/>
        <dsp:cNvSpPr/>
      </dsp:nvSpPr>
      <dsp:spPr>
        <a:xfrm>
          <a:off x="0" y="2251999"/>
          <a:ext cx="11606784" cy="1125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a:t>Bunun yanı sıra göç eden bireylerin sağlığının geliştirilmesine yönelik gereksinim duyulan alanlar belirlenmeli ve bunlara yönelik girişimlerin başla­tılması gerekmektedir. </a:t>
          </a:r>
        </a:p>
      </dsp:txBody>
      <dsp:txXfrm>
        <a:off x="0" y="2251999"/>
        <a:ext cx="11606784" cy="1125656"/>
      </dsp:txXfrm>
    </dsp:sp>
    <dsp:sp modelId="{E1810C42-4257-4E20-8BD6-DC4CDF4CDF0C}">
      <dsp:nvSpPr>
        <dsp:cNvPr id="0" name=""/>
        <dsp:cNvSpPr/>
      </dsp:nvSpPr>
      <dsp:spPr>
        <a:xfrm>
          <a:off x="0" y="3377655"/>
          <a:ext cx="116067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B0772A-AC18-4ADF-8A90-830CFB252A0A}">
      <dsp:nvSpPr>
        <dsp:cNvPr id="0" name=""/>
        <dsp:cNvSpPr/>
      </dsp:nvSpPr>
      <dsp:spPr>
        <a:xfrm>
          <a:off x="0" y="3377655"/>
          <a:ext cx="11606784" cy="1125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dirty="0"/>
            <a:t>Göç edenlerin davranış, dil, bes­lenme gibi alanlarda yeni kültüre uyum sağlayıp sağlamaması, ayrımcılığa maruz kalması gibi göçle ilişkili olan kültürel faktörler sağlık hastalık kavramlarının biçimlendirilmesinde ve değerlendirilmesinde dikkate alınmalıdır.</a:t>
          </a:r>
        </a:p>
      </dsp:txBody>
      <dsp:txXfrm>
        <a:off x="0" y="3377655"/>
        <a:ext cx="11606784" cy="1125656"/>
      </dsp:txXfrm>
    </dsp:sp>
    <dsp:sp modelId="{A4054892-F4FD-4D25-AA27-7E089487D039}">
      <dsp:nvSpPr>
        <dsp:cNvPr id="0" name=""/>
        <dsp:cNvSpPr/>
      </dsp:nvSpPr>
      <dsp:spPr>
        <a:xfrm>
          <a:off x="0" y="4503311"/>
          <a:ext cx="1160678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E4C338-0AE0-4965-A61D-9396D0219816}">
      <dsp:nvSpPr>
        <dsp:cNvPr id="0" name=""/>
        <dsp:cNvSpPr/>
      </dsp:nvSpPr>
      <dsp:spPr>
        <a:xfrm>
          <a:off x="0" y="4503311"/>
          <a:ext cx="11606784" cy="1125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dirty="0"/>
            <a:t>Hemşireler bakım verirken, başta kültürel farklılıkları dikkate almalı ve göç süreci tarafından etkilenen, sağlık üzerine direkt etki­leri olan sosyal ve ekonomik değişkenleri, yaşam biçimle­rini, inanç ve değerler sistemini değerlendirmelidir.</a:t>
          </a:r>
        </a:p>
      </dsp:txBody>
      <dsp:txXfrm>
        <a:off x="0" y="4503311"/>
        <a:ext cx="11606784" cy="112565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0035F6-A1D7-4E55-ACAE-99187A8B8231}">
      <dsp:nvSpPr>
        <dsp:cNvPr id="0" name=""/>
        <dsp:cNvSpPr/>
      </dsp:nvSpPr>
      <dsp:spPr>
        <a:xfrm>
          <a:off x="0" y="2720"/>
          <a:ext cx="1167993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35CB20-0986-43A9-AFC4-19F6C02919D5}">
      <dsp:nvSpPr>
        <dsp:cNvPr id="0" name=""/>
        <dsp:cNvSpPr/>
      </dsp:nvSpPr>
      <dsp:spPr>
        <a:xfrm>
          <a:off x="0" y="2720"/>
          <a:ext cx="11679935" cy="18554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Sağlık hizmetlerini mut­laka ulaştırılabilir kılınması önemlidir. </a:t>
          </a:r>
        </a:p>
      </dsp:txBody>
      <dsp:txXfrm>
        <a:off x="0" y="2720"/>
        <a:ext cx="11679935" cy="1855433"/>
      </dsp:txXfrm>
    </dsp:sp>
    <dsp:sp modelId="{D4C88183-929B-4AAD-82CE-CD49FBF3665E}">
      <dsp:nvSpPr>
        <dsp:cNvPr id="0" name=""/>
        <dsp:cNvSpPr/>
      </dsp:nvSpPr>
      <dsp:spPr>
        <a:xfrm>
          <a:off x="0" y="1858154"/>
          <a:ext cx="1167993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F93884-AADA-442F-9235-CE19F89552EE}">
      <dsp:nvSpPr>
        <dsp:cNvPr id="0" name=""/>
        <dsp:cNvSpPr/>
      </dsp:nvSpPr>
      <dsp:spPr>
        <a:xfrm>
          <a:off x="0" y="1858154"/>
          <a:ext cx="11679935" cy="18554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Var olan hizmetlerin tanıtılması, danışmanlık yapılması, dil ne­deniyle ortaya çıkan iletişim problemlerinin çözüme ulaş­tırılması gereklidir.</a:t>
          </a:r>
        </a:p>
      </dsp:txBody>
      <dsp:txXfrm>
        <a:off x="0" y="1858154"/>
        <a:ext cx="11679935" cy="1855433"/>
      </dsp:txXfrm>
    </dsp:sp>
    <dsp:sp modelId="{2615B07C-3F64-44B4-82D7-1400FA13524A}">
      <dsp:nvSpPr>
        <dsp:cNvPr id="0" name=""/>
        <dsp:cNvSpPr/>
      </dsp:nvSpPr>
      <dsp:spPr>
        <a:xfrm>
          <a:off x="0" y="3713588"/>
          <a:ext cx="1167993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5AD036B-616E-4E7B-B27E-2CA54521AF29}">
      <dsp:nvSpPr>
        <dsp:cNvPr id="0" name=""/>
        <dsp:cNvSpPr/>
      </dsp:nvSpPr>
      <dsp:spPr>
        <a:xfrm>
          <a:off x="0" y="3713588"/>
          <a:ext cx="11679935" cy="18554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t>Soy, iletişim, aile yapısı ve rolleri, işgücü du­rumu, alanları, biokültürel ekoloji, yüksek riskli sağlık dav­ranışları, beslenme, gebelik ve çocuk bakımına ilişkin uygulamaları, ölüme ilişkin uygulamalar, maneviyat, sağ­lık bakım uygulamaları, gibi alanların tanılanması hizmet verilen grubu tanıma ve uygun hizmetlerin sunumu bakımından önemlidir.</a:t>
          </a:r>
        </a:p>
      </dsp:txBody>
      <dsp:txXfrm>
        <a:off x="0" y="3713588"/>
        <a:ext cx="11679935" cy="1855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602C11-0DA8-4457-86BA-790F023C36D4}">
      <dsp:nvSpPr>
        <dsp:cNvPr id="0" name=""/>
        <dsp:cNvSpPr/>
      </dsp:nvSpPr>
      <dsp:spPr>
        <a:xfrm rot="5400000">
          <a:off x="-271790" y="273696"/>
          <a:ext cx="1811935" cy="1268355"/>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endParaRPr lang="tr-TR" sz="3700" kern="1200"/>
        </a:p>
      </dsp:txBody>
      <dsp:txXfrm rot="-5400000">
        <a:off x="1" y="636084"/>
        <a:ext cx="1268355" cy="543580"/>
      </dsp:txXfrm>
    </dsp:sp>
    <dsp:sp modelId="{7E1364A6-F25C-4D7A-A59C-9FCEF7CFF043}">
      <dsp:nvSpPr>
        <dsp:cNvPr id="0" name=""/>
        <dsp:cNvSpPr/>
      </dsp:nvSpPr>
      <dsp:spPr>
        <a:xfrm rot="5400000">
          <a:off x="5741712" y="-4471451"/>
          <a:ext cx="1177758" cy="10124473"/>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tr-TR" sz="2100" kern="1200" dirty="0"/>
            <a:t>Göç sürecine dahil olmuş hane halkı nüfusunun %43.5'inin ailevi nedenlerle göç ettiği sap­tanmıştır. </a:t>
          </a:r>
        </a:p>
      </dsp:txBody>
      <dsp:txXfrm rot="-5400000">
        <a:off x="1268355" y="59399"/>
        <a:ext cx="10066980" cy="1062772"/>
      </dsp:txXfrm>
    </dsp:sp>
    <dsp:sp modelId="{B7D5C036-1E05-4041-A9AD-840FD06C103D}">
      <dsp:nvSpPr>
        <dsp:cNvPr id="0" name=""/>
        <dsp:cNvSpPr/>
      </dsp:nvSpPr>
      <dsp:spPr>
        <a:xfrm rot="5400000">
          <a:off x="-271790" y="1893645"/>
          <a:ext cx="1811935" cy="1268355"/>
        </a:xfrm>
        <a:prstGeom prst="chevron">
          <a:avLst/>
        </a:prstGeom>
        <a:gradFill rotWithShape="0">
          <a:gsLst>
            <a:gs pos="0">
              <a:schemeClr val="accent5">
                <a:hueOff val="1628513"/>
                <a:satOff val="5598"/>
                <a:lumOff val="-26863"/>
                <a:alphaOff val="0"/>
                <a:shade val="51000"/>
                <a:satMod val="130000"/>
              </a:schemeClr>
            </a:gs>
            <a:gs pos="80000">
              <a:schemeClr val="accent5">
                <a:hueOff val="1628513"/>
                <a:satOff val="5598"/>
                <a:lumOff val="-26863"/>
                <a:alphaOff val="0"/>
                <a:shade val="93000"/>
                <a:satMod val="130000"/>
              </a:schemeClr>
            </a:gs>
            <a:gs pos="100000">
              <a:schemeClr val="accent5">
                <a:hueOff val="1628513"/>
                <a:satOff val="5598"/>
                <a:lumOff val="-268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endParaRPr lang="tr-TR" sz="3700" kern="1200" dirty="0"/>
        </a:p>
      </dsp:txBody>
      <dsp:txXfrm rot="-5400000">
        <a:off x="1" y="2256033"/>
        <a:ext cx="1268355" cy="543580"/>
      </dsp:txXfrm>
    </dsp:sp>
    <dsp:sp modelId="{BE3A0A9B-0775-4D97-B4FA-81465972C1EF}">
      <dsp:nvSpPr>
        <dsp:cNvPr id="0" name=""/>
        <dsp:cNvSpPr/>
      </dsp:nvSpPr>
      <dsp:spPr>
        <a:xfrm rot="5400000">
          <a:off x="5741712" y="-2851502"/>
          <a:ext cx="1177758" cy="10124473"/>
        </a:xfrm>
        <a:prstGeom prst="round2SameRect">
          <a:avLst/>
        </a:prstGeom>
        <a:solidFill>
          <a:schemeClr val="lt1">
            <a:alpha val="90000"/>
            <a:hueOff val="0"/>
            <a:satOff val="0"/>
            <a:lumOff val="0"/>
            <a:alphaOff val="0"/>
          </a:schemeClr>
        </a:solidFill>
        <a:ln w="9525" cap="flat" cmpd="sng" algn="ctr">
          <a:solidFill>
            <a:schemeClr val="accent5">
              <a:hueOff val="1628513"/>
              <a:satOff val="5598"/>
              <a:lumOff val="-26863"/>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tr-TR" sz="2100" kern="1200" dirty="0"/>
            <a:t>Göç edenlerin yaklaşık 1/3 bireysel neden­lerle, yaklaşık 1/5 de ekonomik nedenlerle göç etmektedir. Güvenlik nedenleriyle göç edenlerin payı </a:t>
          </a:r>
          <a:r>
            <a:rPr lang="tr-TR" sz="2100" i="1" kern="1200" dirty="0"/>
            <a:t>% </a:t>
          </a:r>
          <a:r>
            <a:rPr lang="tr-TR" sz="2100" kern="1200" dirty="0"/>
            <a:t>3.3'tür. </a:t>
          </a:r>
        </a:p>
      </dsp:txBody>
      <dsp:txXfrm rot="-5400000">
        <a:off x="1268355" y="1679348"/>
        <a:ext cx="10066980" cy="1062772"/>
      </dsp:txXfrm>
    </dsp:sp>
    <dsp:sp modelId="{956543EB-21A5-41C7-8B0B-3F9EE520CC76}">
      <dsp:nvSpPr>
        <dsp:cNvPr id="0" name=""/>
        <dsp:cNvSpPr/>
      </dsp:nvSpPr>
      <dsp:spPr>
        <a:xfrm rot="5400000">
          <a:off x="-271790" y="3513595"/>
          <a:ext cx="1811935" cy="1268355"/>
        </a:xfrm>
        <a:prstGeom prst="chevron">
          <a:avLst/>
        </a:prstGeom>
        <a:gradFill rotWithShape="0">
          <a:gsLst>
            <a:gs pos="0">
              <a:schemeClr val="accent5">
                <a:hueOff val="3257026"/>
                <a:satOff val="11196"/>
                <a:lumOff val="-53726"/>
                <a:alphaOff val="0"/>
                <a:shade val="51000"/>
                <a:satMod val="130000"/>
              </a:schemeClr>
            </a:gs>
            <a:gs pos="80000">
              <a:schemeClr val="accent5">
                <a:hueOff val="3257026"/>
                <a:satOff val="11196"/>
                <a:lumOff val="-53726"/>
                <a:alphaOff val="0"/>
                <a:shade val="93000"/>
                <a:satMod val="130000"/>
              </a:schemeClr>
            </a:gs>
            <a:gs pos="100000">
              <a:schemeClr val="accent5">
                <a:hueOff val="3257026"/>
                <a:satOff val="11196"/>
                <a:lumOff val="-53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endParaRPr lang="tr-TR" sz="3700" kern="1200" dirty="0"/>
        </a:p>
      </dsp:txBody>
      <dsp:txXfrm rot="-5400000">
        <a:off x="1" y="3875983"/>
        <a:ext cx="1268355" cy="543580"/>
      </dsp:txXfrm>
    </dsp:sp>
    <dsp:sp modelId="{D2618812-8ADD-4142-A39D-C0742FE7C7D3}">
      <dsp:nvSpPr>
        <dsp:cNvPr id="0" name=""/>
        <dsp:cNvSpPr/>
      </dsp:nvSpPr>
      <dsp:spPr>
        <a:xfrm rot="5400000">
          <a:off x="5741712" y="-1231553"/>
          <a:ext cx="1177758" cy="10124473"/>
        </a:xfrm>
        <a:prstGeom prst="round2SameRect">
          <a:avLst/>
        </a:prstGeom>
        <a:solidFill>
          <a:schemeClr val="lt1">
            <a:alpha val="90000"/>
            <a:hueOff val="0"/>
            <a:satOff val="0"/>
            <a:lumOff val="0"/>
            <a:alphaOff val="0"/>
          </a:schemeClr>
        </a:solidFill>
        <a:ln w="9525" cap="flat" cmpd="sng" algn="ctr">
          <a:solidFill>
            <a:schemeClr val="accent5">
              <a:hueOff val="3257026"/>
              <a:satOff val="11196"/>
              <a:lumOff val="-5372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rtl="0">
            <a:lnSpc>
              <a:spcPct val="90000"/>
            </a:lnSpc>
            <a:spcBef>
              <a:spcPct val="0"/>
            </a:spcBef>
            <a:spcAft>
              <a:spcPct val="15000"/>
            </a:spcAft>
            <a:buChar char="••"/>
          </a:pPr>
          <a:r>
            <a:rPr lang="tr-TR" sz="2100" kern="1200" dirty="0"/>
            <a:t>Kadınlar daha çok ailevi ve bireysel nedenlerle göç ederken, erkeklerin daha çok ailevi ve ekonomik neden­lerle göç ettiği görülmektedir. Güvenlik ve geri dönüş ne­deni ile yapılan göçlerin erkek nüfus arasında daha yüksek olduğu görülmüştür.</a:t>
          </a:r>
        </a:p>
      </dsp:txBody>
      <dsp:txXfrm rot="-5400000">
        <a:off x="1268355" y="3299297"/>
        <a:ext cx="10066980" cy="10627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D52935-A360-4208-A1CB-85D019452996}">
      <dsp:nvSpPr>
        <dsp:cNvPr id="0" name=""/>
        <dsp:cNvSpPr/>
      </dsp:nvSpPr>
      <dsp:spPr>
        <a:xfrm>
          <a:off x="0" y="100821"/>
          <a:ext cx="10972800" cy="4324320"/>
        </a:xfrm>
        <a:prstGeom prst="roundRect">
          <a:avLst/>
        </a:prstGeom>
        <a:solidFill>
          <a:srgbClr val="5CEE9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tr-TR" sz="2800" kern="1200" dirty="0">
              <a:solidFill>
                <a:schemeClr val="tx1"/>
              </a:solidFill>
            </a:rPr>
            <a:t>Göç öncesi dönemde bireylerin, grupların özellikleri, göçün birey üzerindeki etkilerini anlamada önemlidir. Farklı etnik gruplar, cinsiyet, yaş bu sürece uyumda önemli belirleyiciler olabilmektedir. Göçmenler, göçü ekonomik nedenlerle ya da kendi istekleri nedeniyle yapabilirken aynı zamanda da toplumsal koşullar da bireyleri göçe zor­layabilir. Bu nedenle göçün birey üzerindeki itici ve çekici etkisini kavramak sadece göçün zorluklarını değil aynı zamanda bireyin vereceği tepkiyi anlamada önemlidir. Uyum süreci bireyin/ bireylerin kişilik yapılarına göç nedenlerine ve yeni toplumun yaklaşımına bağlıdır.</a:t>
          </a:r>
        </a:p>
      </dsp:txBody>
      <dsp:txXfrm>
        <a:off x="211096" y="311917"/>
        <a:ext cx="10550608" cy="39021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5FC2B7-D4E6-49E7-82AC-C409A5C81849}">
      <dsp:nvSpPr>
        <dsp:cNvPr id="0" name=""/>
        <dsp:cNvSpPr/>
      </dsp:nvSpPr>
      <dsp:spPr>
        <a:xfrm>
          <a:off x="-608606" y="0"/>
          <a:ext cx="12190013" cy="5300974"/>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rtl="0">
            <a:lnSpc>
              <a:spcPct val="90000"/>
            </a:lnSpc>
            <a:spcBef>
              <a:spcPct val="0"/>
            </a:spcBef>
            <a:spcAft>
              <a:spcPct val="35000"/>
            </a:spcAft>
          </a:pPr>
          <a:r>
            <a:rPr lang="tr-TR" sz="2600" kern="1200"/>
            <a:t>Göç sonrası dönemde, bireylerin içinde yaşamaya başla­dığı yeni toplumdaki kültürel farklar bireyin uyum güçlüğü çekmesinde, sağlık sorunlarının görülmesinde son derecede belirleyici olabilmektedir. İçine girilen yeni çevre kendi kültürüne benziyorsa daha az, benzemiyorsa daha fazla uyum sorunu ile karşılaşacaktır. Kişinin alıştığı ortamdan ayrı kal­ması yalnızlık, yabancılaşma, kendini değersiz görme, ya­kınlarının yokluğu ve onları bırakmasından ötürü hissedilen pişmanlık duyguları bireyi etkilemekte ve yoğun stres ya­şamasına neden olmaktadır.</a:t>
          </a:r>
        </a:p>
      </dsp:txBody>
      <dsp:txXfrm>
        <a:off x="1176580" y="776310"/>
        <a:ext cx="8619641" cy="37483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606E53-0098-4FE2-927E-9702D9BEB0CC}">
      <dsp:nvSpPr>
        <dsp:cNvPr id="0" name=""/>
        <dsp:cNvSpPr/>
      </dsp:nvSpPr>
      <dsp:spPr>
        <a:xfrm>
          <a:off x="0" y="0"/>
          <a:ext cx="5111403" cy="5111403"/>
        </a:xfrm>
        <a:prstGeom prst="pie">
          <a:avLst>
            <a:gd name="adj1" fmla="val 5400000"/>
            <a:gd name="adj2" fmla="val 16200000"/>
          </a:avLst>
        </a:prstGeom>
        <a:gradFill rotWithShape="0">
          <a:gsLst>
            <a:gs pos="0">
              <a:srgbClr val="FFFF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D242F4-5B25-470A-8DE6-E608121438A5}">
      <dsp:nvSpPr>
        <dsp:cNvPr id="0" name=""/>
        <dsp:cNvSpPr/>
      </dsp:nvSpPr>
      <dsp:spPr>
        <a:xfrm>
          <a:off x="2555701" y="0"/>
          <a:ext cx="8859430" cy="511140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a:t>Göç alan bölgelerde yeterli sağlık kuruluşu ve sağlık insan gücünün olmaması, göç edenlerin gelir düzeyinin düşük olması, ekonomik yönden sürekli sıkıntı içinde ol­maları, yetersiz beslenmeleri, dil engeli ile karşılaşmaları, sağlık sigortasına sahip olmamaları, geleneksel yaşam ka­lıplarına sahip olmaları, sosyal ve psikolojik stres gibi fak­törler göç edenlerin sağlık koşullarını olumsuz yönde etkilemektedir. </a:t>
          </a:r>
        </a:p>
      </dsp:txBody>
      <dsp:txXfrm>
        <a:off x="2555701" y="0"/>
        <a:ext cx="8859430" cy="2427916"/>
      </dsp:txXfrm>
    </dsp:sp>
    <dsp:sp modelId="{A32827F6-C0C6-4D45-B1C0-A031014E5607}">
      <dsp:nvSpPr>
        <dsp:cNvPr id="0" name=""/>
        <dsp:cNvSpPr/>
      </dsp:nvSpPr>
      <dsp:spPr>
        <a:xfrm>
          <a:off x="1341743" y="2427916"/>
          <a:ext cx="2427916" cy="2427916"/>
        </a:xfrm>
        <a:prstGeom prst="pie">
          <a:avLst>
            <a:gd name="adj1" fmla="val 5400000"/>
            <a:gd name="adj2" fmla="val 16200000"/>
          </a:avLst>
        </a:prstGeom>
        <a:gradFill flip="none" rotWithShape="1">
          <a:gsLst>
            <a:gs pos="0">
              <a:srgbClr val="C00000"/>
            </a:gs>
            <a:gs pos="74000">
              <a:schemeClr val="accent1">
                <a:lumMod val="45000"/>
                <a:lumOff val="55000"/>
              </a:schemeClr>
            </a:gs>
            <a:gs pos="83000">
              <a:schemeClr val="accent1">
                <a:lumMod val="45000"/>
                <a:lumOff val="55000"/>
              </a:schemeClr>
            </a:gs>
            <a:gs pos="100000">
              <a:schemeClr val="accent1">
                <a:lumMod val="30000"/>
                <a:lumOff val="70000"/>
              </a:schemeClr>
            </a:gs>
          </a:gsLst>
          <a:lin ang="189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4DA6D0-7CA7-400E-9EF8-B24C8BCDA318}">
      <dsp:nvSpPr>
        <dsp:cNvPr id="0" name=""/>
        <dsp:cNvSpPr/>
      </dsp:nvSpPr>
      <dsp:spPr>
        <a:xfrm>
          <a:off x="2555701" y="2427916"/>
          <a:ext cx="8859430" cy="242791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a:t>Göçmen bireylerin sağlıklarında ve uygu­ladıkları sağlık davranışlarında önceki yani göç etmeden önceki dönemdeki alışkanlıkları belirleyici olmakla birlikte yeni yaşamlarına başladıkları ortamlardaki olanakları, dü­zenli bir gelirlerinin olup olmaması, sağlık hizmetlerine ulaşıp ulaşmamaları, ve yeterli zamanlarının olup olma­ması belirleyici olabilmektedir.</a:t>
          </a:r>
        </a:p>
      </dsp:txBody>
      <dsp:txXfrm>
        <a:off x="2555701" y="2427916"/>
        <a:ext cx="8859430" cy="242791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91BBAF-717B-42DB-BAD6-D29FE14CDE3C}">
      <dsp:nvSpPr>
        <dsp:cNvPr id="0" name=""/>
        <dsp:cNvSpPr/>
      </dsp:nvSpPr>
      <dsp:spPr>
        <a:xfrm>
          <a:off x="0" y="2765"/>
          <a:ext cx="11728704"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F3292B96-0679-4516-91F9-7F93EECA8D59}">
      <dsp:nvSpPr>
        <dsp:cNvPr id="0" name=""/>
        <dsp:cNvSpPr/>
      </dsp:nvSpPr>
      <dsp:spPr>
        <a:xfrm>
          <a:off x="0" y="2765"/>
          <a:ext cx="2345740" cy="1885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rtl="0">
            <a:lnSpc>
              <a:spcPct val="90000"/>
            </a:lnSpc>
            <a:spcBef>
              <a:spcPct val="0"/>
            </a:spcBef>
            <a:spcAft>
              <a:spcPct val="35000"/>
            </a:spcAft>
          </a:pPr>
          <a:r>
            <a:rPr lang="tr-TR" sz="3800" kern="1200"/>
            <a:t>Sosyal İzolasyon Kuramı:</a:t>
          </a:r>
        </a:p>
      </dsp:txBody>
      <dsp:txXfrm>
        <a:off x="0" y="2765"/>
        <a:ext cx="2345740" cy="1885884"/>
      </dsp:txXfrm>
    </dsp:sp>
    <dsp:sp modelId="{BF2DBE42-FC10-420D-A05E-ED851BC66592}">
      <dsp:nvSpPr>
        <dsp:cNvPr id="0" name=""/>
        <dsp:cNvSpPr/>
      </dsp:nvSpPr>
      <dsp:spPr>
        <a:xfrm>
          <a:off x="2521671" y="88403"/>
          <a:ext cx="9207032" cy="1712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dirty="0"/>
            <a:t>Bu kurama göre göç, bireyin, bulun­duğu ortamdan sadece fiziki ayrılışı değil, aynı zamanda alıştığı bir dizi haklardan, kurallardan ve sosyal etkileşim örüntülerinden ayrılmasıdır. Kişinin alıştığı ortamdan ayrı kalması onun yalnızlık, yabancılaşma ve kendini değersiz görme gibi duyguları yaşamasına neden olur. Göç eden bi­reylerin yeni ortama uyum sağlayamamaları, sosyal des­teklerinin yetersiz olması, dil problemi yaşamaları, negatif yaşam olayları, sosyal rollerindeki kayıplar yoğun olarak stres yaşamalarına, stresle baş edemediklerinde psikolojik sağlıklarının bozulmasına neden olmaktadır.</a:t>
          </a:r>
        </a:p>
      </dsp:txBody>
      <dsp:txXfrm>
        <a:off x="2521671" y="88403"/>
        <a:ext cx="9207032" cy="1712766"/>
      </dsp:txXfrm>
    </dsp:sp>
    <dsp:sp modelId="{70FF9781-4FA8-4130-A7BC-2FFDA1A94645}">
      <dsp:nvSpPr>
        <dsp:cNvPr id="0" name=""/>
        <dsp:cNvSpPr/>
      </dsp:nvSpPr>
      <dsp:spPr>
        <a:xfrm>
          <a:off x="2345740" y="1801169"/>
          <a:ext cx="93829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ADE42D37-EBA7-42BE-9E57-25962FA4ECBE}">
      <dsp:nvSpPr>
        <dsp:cNvPr id="0" name=""/>
        <dsp:cNvSpPr/>
      </dsp:nvSpPr>
      <dsp:spPr>
        <a:xfrm>
          <a:off x="0" y="1888649"/>
          <a:ext cx="11728704"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BB437639-75CE-456A-AC0B-B96094438ED6}">
      <dsp:nvSpPr>
        <dsp:cNvPr id="0" name=""/>
        <dsp:cNvSpPr/>
      </dsp:nvSpPr>
      <dsp:spPr>
        <a:xfrm>
          <a:off x="0" y="1888649"/>
          <a:ext cx="2345740" cy="1885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rtl="0">
            <a:lnSpc>
              <a:spcPct val="90000"/>
            </a:lnSpc>
            <a:spcBef>
              <a:spcPct val="0"/>
            </a:spcBef>
            <a:spcAft>
              <a:spcPct val="35000"/>
            </a:spcAft>
          </a:pPr>
          <a:r>
            <a:rPr lang="tr-TR" sz="3800" kern="1200"/>
            <a:t>Kültürel Şok Kuramı: </a:t>
          </a:r>
        </a:p>
      </dsp:txBody>
      <dsp:txXfrm>
        <a:off x="0" y="1888649"/>
        <a:ext cx="2345740" cy="1885884"/>
      </dsp:txXfrm>
    </dsp:sp>
    <dsp:sp modelId="{66D12782-22F0-4941-BD06-345798A4808F}">
      <dsp:nvSpPr>
        <dsp:cNvPr id="0" name=""/>
        <dsp:cNvSpPr/>
      </dsp:nvSpPr>
      <dsp:spPr>
        <a:xfrm>
          <a:off x="2521671" y="1974288"/>
          <a:ext cx="9207032" cy="1712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dirty="0"/>
            <a:t>Kültürel farklar bireyin uyum güçlüğünü çekmesine neden olmaktadır. Eğer içine girilen yeni çevre kendi kültürüne benziyorsa daha az, benzemi­yorsa daha fazla uyum sorunu ile karşılaşacaktır. Göçten hemen sonra şokun daha büyük olduğunu ve göçmenler geldikleri toplumun kültürüne alıştıkça ruh hastalıklarının da daha azalacağını savunan bu görüş, göçmenlerdeki sağ­lık sorunlarının oluşmasında yer değiştirme faktöründen çok kişinin ailesinden ve kültüründen ayrılmasının rol oy­nadığını ileri sürmektedir.</a:t>
          </a:r>
        </a:p>
      </dsp:txBody>
      <dsp:txXfrm>
        <a:off x="2521671" y="1974288"/>
        <a:ext cx="9207032" cy="1712766"/>
      </dsp:txXfrm>
    </dsp:sp>
    <dsp:sp modelId="{F4BFB925-525C-405D-815B-9B39AB4538E3}">
      <dsp:nvSpPr>
        <dsp:cNvPr id="0" name=""/>
        <dsp:cNvSpPr/>
      </dsp:nvSpPr>
      <dsp:spPr>
        <a:xfrm>
          <a:off x="2345740" y="3687054"/>
          <a:ext cx="93829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 modelId="{0E8EA94E-8B76-471D-B93C-02A535E5F337}">
      <dsp:nvSpPr>
        <dsp:cNvPr id="0" name=""/>
        <dsp:cNvSpPr/>
      </dsp:nvSpPr>
      <dsp:spPr>
        <a:xfrm>
          <a:off x="0" y="3774534"/>
          <a:ext cx="11728704"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93815ED-D062-40E2-8DC6-B4E44251B642}">
      <dsp:nvSpPr>
        <dsp:cNvPr id="0" name=""/>
        <dsp:cNvSpPr/>
      </dsp:nvSpPr>
      <dsp:spPr>
        <a:xfrm>
          <a:off x="0" y="3774534"/>
          <a:ext cx="2345740" cy="1885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4780" tIns="144780" rIns="144780" bIns="144780" numCol="1" spcCol="1270" anchor="t" anchorCtr="0">
          <a:noAutofit/>
        </a:bodyPr>
        <a:lstStyle/>
        <a:p>
          <a:pPr lvl="0" algn="l" defTabSz="1689100" rtl="0">
            <a:lnSpc>
              <a:spcPct val="90000"/>
            </a:lnSpc>
            <a:spcBef>
              <a:spcPct val="0"/>
            </a:spcBef>
            <a:spcAft>
              <a:spcPct val="35000"/>
            </a:spcAft>
          </a:pPr>
          <a:r>
            <a:rPr lang="tr-TR" sz="3800" kern="1200" dirty="0"/>
            <a:t>Kültürel Değişim Kuramı:</a:t>
          </a:r>
        </a:p>
      </dsp:txBody>
      <dsp:txXfrm>
        <a:off x="0" y="3774534"/>
        <a:ext cx="2345740" cy="1885884"/>
      </dsp:txXfrm>
    </dsp:sp>
    <dsp:sp modelId="{26E6145F-9643-416A-8B56-A8328DD24E39}">
      <dsp:nvSpPr>
        <dsp:cNvPr id="0" name=""/>
        <dsp:cNvSpPr/>
      </dsp:nvSpPr>
      <dsp:spPr>
        <a:xfrm>
          <a:off x="2521671" y="3860172"/>
          <a:ext cx="9207032" cy="1712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tr-TR" sz="1700" kern="1200" dirty="0"/>
            <a:t>Bu kuramda majör bir top­lumun kültürel değerleri ve inançlarının minör bir grubu etkilemesidir. Bu süreç stresli bir süreçtir. Özellikle etkile­şim sürecinde değişime yönelik bir zorlama varsa yaşanı­lan stres artmaktadır. Bu durumda yabancı bir topluma uyum sağlaması için zorlanan bireyin kendi kültürü ile aşırı bir özdeşleşmeye ve kendi kültürünü daha üstün tut­maya yönelebileceği gibi kişisel ve sosyal fonksiyonlarında da farklılıklar olabilmektedir.</a:t>
          </a:r>
        </a:p>
      </dsp:txBody>
      <dsp:txXfrm>
        <a:off x="2521671" y="3860172"/>
        <a:ext cx="9207032" cy="1712766"/>
      </dsp:txXfrm>
    </dsp:sp>
    <dsp:sp modelId="{3356CA2B-B982-4144-9046-228E2F37E397}">
      <dsp:nvSpPr>
        <dsp:cNvPr id="0" name=""/>
        <dsp:cNvSpPr/>
      </dsp:nvSpPr>
      <dsp:spPr>
        <a:xfrm>
          <a:off x="2345740" y="5572938"/>
          <a:ext cx="93829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07CCF-6497-4CA2-BCFF-C986F1EDEEDF}">
      <dsp:nvSpPr>
        <dsp:cNvPr id="0" name=""/>
        <dsp:cNvSpPr/>
      </dsp:nvSpPr>
      <dsp:spPr>
        <a:xfrm rot="5400000">
          <a:off x="-423587" y="427836"/>
          <a:ext cx="2823915" cy="1976741"/>
        </a:xfrm>
        <a:prstGeom prst="chevron">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2578100" rtl="0">
            <a:lnSpc>
              <a:spcPct val="90000"/>
            </a:lnSpc>
            <a:spcBef>
              <a:spcPct val="0"/>
            </a:spcBef>
            <a:spcAft>
              <a:spcPct val="35000"/>
            </a:spcAft>
          </a:pPr>
          <a:endParaRPr lang="tr-TR" sz="5800" kern="1200" dirty="0"/>
        </a:p>
      </dsp:txBody>
      <dsp:txXfrm rot="-5400000">
        <a:off x="1" y="992620"/>
        <a:ext cx="1976741" cy="847174"/>
      </dsp:txXfrm>
    </dsp:sp>
    <dsp:sp modelId="{2C083180-7AA1-4CC5-B7F2-1B1A3BFBF84B}">
      <dsp:nvSpPr>
        <dsp:cNvPr id="0" name=""/>
        <dsp:cNvSpPr/>
      </dsp:nvSpPr>
      <dsp:spPr>
        <a:xfrm rot="5400000">
          <a:off x="5969592" y="-3988602"/>
          <a:ext cx="1835545" cy="9821248"/>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rtl="0">
            <a:lnSpc>
              <a:spcPct val="90000"/>
            </a:lnSpc>
            <a:spcBef>
              <a:spcPct val="0"/>
            </a:spcBef>
            <a:spcAft>
              <a:spcPct val="15000"/>
            </a:spcAft>
            <a:buChar char="••"/>
          </a:pPr>
          <a:r>
            <a:rPr lang="tr-TR" sz="2200" kern="1200" dirty="0"/>
            <a:t>Göçten ve kültürel baskının etkisinden en çok kadınlar et­kilenmekte ve </a:t>
          </a:r>
          <a:r>
            <a:rPr lang="tr-TR" sz="2200" kern="1200" dirty="0" err="1"/>
            <a:t>mental</a:t>
          </a:r>
          <a:r>
            <a:rPr lang="tr-TR" sz="2200" kern="1200" dirty="0"/>
            <a:t> sağlık sorunları yaşam yitimi ile so­nuçlanabilmektedir. Kadınlarda erkeklere oranla daha yüksek </a:t>
          </a:r>
          <a:r>
            <a:rPr lang="tr-TR" sz="2200" kern="1200" dirty="0" err="1"/>
            <a:t>mental</a:t>
          </a:r>
          <a:r>
            <a:rPr lang="tr-TR" sz="2200" kern="1200" dirty="0"/>
            <a:t> sorunlar görülmektedir. Bu sonuçların gö­rülmesinde kadının değeri, kadına yüklenen roller etkili olabilmektedir.</a:t>
          </a:r>
        </a:p>
      </dsp:txBody>
      <dsp:txXfrm rot="-5400000">
        <a:off x="1976741" y="93853"/>
        <a:ext cx="9731644" cy="1656337"/>
      </dsp:txXfrm>
    </dsp:sp>
    <dsp:sp modelId="{CF87FD28-F47C-4727-8548-D697D90D2130}">
      <dsp:nvSpPr>
        <dsp:cNvPr id="0" name=""/>
        <dsp:cNvSpPr/>
      </dsp:nvSpPr>
      <dsp:spPr>
        <a:xfrm rot="5400000">
          <a:off x="-423587" y="2970310"/>
          <a:ext cx="2823915" cy="1976741"/>
        </a:xfrm>
        <a:prstGeom prst="chevron">
          <a:avLst/>
        </a:prstGeom>
        <a:solidFill>
          <a:srgbClr val="FF66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lvl="0" algn="ctr" defTabSz="2578100" rtl="0">
            <a:lnSpc>
              <a:spcPct val="90000"/>
            </a:lnSpc>
            <a:spcBef>
              <a:spcPct val="0"/>
            </a:spcBef>
            <a:spcAft>
              <a:spcPct val="35000"/>
            </a:spcAft>
          </a:pPr>
          <a:endParaRPr lang="tr-TR" sz="5800" kern="1200"/>
        </a:p>
      </dsp:txBody>
      <dsp:txXfrm rot="-5400000">
        <a:off x="1" y="3535094"/>
        <a:ext cx="1976741" cy="847174"/>
      </dsp:txXfrm>
    </dsp:sp>
    <dsp:sp modelId="{57EF0689-B101-4163-9A6A-8E776476B9EB}">
      <dsp:nvSpPr>
        <dsp:cNvPr id="0" name=""/>
        <dsp:cNvSpPr/>
      </dsp:nvSpPr>
      <dsp:spPr>
        <a:xfrm rot="5400000">
          <a:off x="5969592" y="-1446128"/>
          <a:ext cx="1835545" cy="9821248"/>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rtl="0">
            <a:lnSpc>
              <a:spcPct val="90000"/>
            </a:lnSpc>
            <a:spcBef>
              <a:spcPct val="0"/>
            </a:spcBef>
            <a:spcAft>
              <a:spcPct val="15000"/>
            </a:spcAft>
            <a:buChar char="••"/>
          </a:pPr>
          <a:r>
            <a:rPr lang="tr-TR" sz="2200" kern="1200" dirty="0"/>
            <a:t>Genellikle göç kararını erkek almakta be­raberinde kadınlar da gelmekte ve kendi iradesi dışında alman bir kararın sonuçlarına uymaya çalışmaktadır. Göçün kendi iradeleri dışında gelişmesi, göçle birlikte alı­şageldiği ortamdan ve sosyal destekten uzak olması, aile baskısının olması ile birlikte yaşadığı sosyal izolasyon ve yalnızlığın etkili olabileceği belirtilmektedir. </a:t>
          </a:r>
        </a:p>
      </dsp:txBody>
      <dsp:txXfrm rot="-5400000">
        <a:off x="1976741" y="2636327"/>
        <a:ext cx="9731644" cy="16563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2643FD-FDF2-4369-BC05-B37FDAD3F338}">
      <dsp:nvSpPr>
        <dsp:cNvPr id="0" name=""/>
        <dsp:cNvSpPr/>
      </dsp:nvSpPr>
      <dsp:spPr>
        <a:xfrm>
          <a:off x="3901" y="0"/>
          <a:ext cx="5231987" cy="526053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TR" sz="2600" kern="1200" dirty="0"/>
            <a:t>Göçün kadınlar üzerinde olumlu bir etki olarak bağımsızlıklarını artıcı sonuçları da bulunabilmektedir. Türki­ye'de kırdan kente göç eden kadınlarda kent yaşantısı bağımsızlıklarını arttırmakla birlikte kadınların köyde bıraktıkları yaşamlarını, ilişkilerini, çevrelerini özledikleri ve mutsuz olduklarını ifade eden çalışmalar da mevcuttur.</a:t>
          </a:r>
        </a:p>
      </dsp:txBody>
      <dsp:txXfrm>
        <a:off x="157141" y="153240"/>
        <a:ext cx="4925507" cy="4954052"/>
      </dsp:txXfrm>
    </dsp:sp>
    <dsp:sp modelId="{166BA04B-6912-4188-8B97-AC9BEC693967}">
      <dsp:nvSpPr>
        <dsp:cNvPr id="0" name=""/>
        <dsp:cNvSpPr/>
      </dsp:nvSpPr>
      <dsp:spPr>
        <a:xfrm>
          <a:off x="6114862" y="0"/>
          <a:ext cx="5231987" cy="526053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TR" sz="2600" kern="1200" dirty="0"/>
            <a:t>Türkiye’den Al­manya'ya göç eden kadınlarda ise beraberinde götürdükleri kültürel özellikler nedeni ile yabancı ortam­daki hareket özgürlükleri kısıtlanmakta, erkeklere oranla işgücüne katılımı daha az, ev kadını rolünü daha çok benimsemektedirler.</a:t>
          </a:r>
        </a:p>
      </dsp:txBody>
      <dsp:txXfrm>
        <a:off x="6268102" y="153240"/>
        <a:ext cx="4925507" cy="495405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20AA30-EAAF-409F-846C-157BD495AD97}">
      <dsp:nvSpPr>
        <dsp:cNvPr id="0" name=""/>
        <dsp:cNvSpPr/>
      </dsp:nvSpPr>
      <dsp:spPr>
        <a:xfrm>
          <a:off x="0" y="45125"/>
          <a:ext cx="11728704" cy="1832220"/>
        </a:xfrm>
        <a:prstGeom prst="roundRect">
          <a:avLst/>
        </a:prstGeom>
        <a:solidFill>
          <a:srgbClr val="00808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dirty="0"/>
            <a:t>Göçmenlerdeki hastalıklar değişiklikler gösterebilip ül­kesindeki maruz kaldığı enfeksiyon hastalıkları gittikleri ül­kelerde azalabilir. Ya da gittikleri ülkedeki yaşam stili ile ilişkili risk faktörlerine maruz kalmış ise belli bir zaman di­limi içinde yeni hastalıklar gelişebilir.</a:t>
          </a:r>
        </a:p>
      </dsp:txBody>
      <dsp:txXfrm>
        <a:off x="89442" y="134567"/>
        <a:ext cx="11549820" cy="1653336"/>
      </dsp:txXfrm>
    </dsp:sp>
    <dsp:sp modelId="{DFA1ED74-2711-4EF6-89A1-56CEE3F6DD93}">
      <dsp:nvSpPr>
        <dsp:cNvPr id="0" name=""/>
        <dsp:cNvSpPr/>
      </dsp:nvSpPr>
      <dsp:spPr>
        <a:xfrm>
          <a:off x="0" y="1955105"/>
          <a:ext cx="11728704" cy="1832220"/>
        </a:xfrm>
        <a:prstGeom prst="roundRect">
          <a:avLst/>
        </a:prstGeom>
        <a:solidFill>
          <a:srgbClr val="33996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dirty="0"/>
            <a:t>Ülkemizde göç eden bireylerin sağlıklarını olumsuz yönde etkileyen birçok etken yanında en sık gözlenen ve ölümlere neden olan sağlık sorununun bulaşıcı hastalıklar olduğu ve göç eden bireylerde salgınlar yaparak ölümlere yol açtığı bilinmektedir.</a:t>
          </a:r>
        </a:p>
      </dsp:txBody>
      <dsp:txXfrm>
        <a:off x="89442" y="2044547"/>
        <a:ext cx="11549820" cy="1653336"/>
      </dsp:txXfrm>
    </dsp:sp>
    <dsp:sp modelId="{9F21283B-FD56-42E6-9291-B5C3CB638438}">
      <dsp:nvSpPr>
        <dsp:cNvPr id="0" name=""/>
        <dsp:cNvSpPr/>
      </dsp:nvSpPr>
      <dsp:spPr>
        <a:xfrm>
          <a:off x="0" y="3865085"/>
          <a:ext cx="11728704" cy="1832220"/>
        </a:xfrm>
        <a:prstGeom prst="roundRect">
          <a:avLst/>
        </a:prstGeom>
        <a:solidFill>
          <a:srgbClr val="33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dirty="0"/>
            <a:t>Göç süreci ve beraberinde getirdiği olanaksızlıklar ana ve çocuk sağlığı üzerinde de oldukça ağır bir etki yaratabil­mektedir. Örneğin, doğurganlık düzeyi artmakta, doğum öncesi bakım yetersiz olmakta, çocuk ölümleri artmakta­dır.</a:t>
          </a:r>
        </a:p>
      </dsp:txBody>
      <dsp:txXfrm>
        <a:off x="89442" y="3954527"/>
        <a:ext cx="11549820" cy="1653336"/>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14400" y="2130426"/>
            <a:ext cx="10363200" cy="1470025"/>
          </a:xfrm>
        </p:spPr>
        <p:txBody>
          <a:bodyPr/>
          <a:lstStyle>
            <a:lvl1pPr>
              <a:defRPr/>
            </a:lvl1pPr>
          </a:lstStyle>
          <a:p>
            <a:pPr lvl="0"/>
            <a:r>
              <a:rPr lang="tr-TR" altLang="zh-CN" noProof="0"/>
              <a:t>Asıl başlık stili için tıklatın</a:t>
            </a:r>
            <a:endParaRPr lang="zh-CN" altLang="en-US" noProof="0"/>
          </a:p>
        </p:txBody>
      </p:sp>
      <p:sp>
        <p:nvSpPr>
          <p:cNvPr id="5123"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tr-TR" altLang="zh-CN" noProof="0"/>
              <a:t>Asıl alt başlık stilini düzenlemek için tıklayın</a:t>
            </a:r>
            <a:endParaRPr lang="zh-CN" altLang="en-US" noProof="0"/>
          </a:p>
        </p:txBody>
      </p:sp>
      <p:sp>
        <p:nvSpPr>
          <p:cNvPr id="4" name="Rectangle 4"/>
          <p:cNvSpPr>
            <a:spLocks noGrp="1" noChangeArrowheads="1"/>
          </p:cNvSpPr>
          <p:nvPr>
            <p:ph type="dt" sz="half" idx="10"/>
          </p:nvPr>
        </p:nvSpPr>
        <p:spPr/>
        <p:txBody>
          <a:bodyPr/>
          <a:lstStyle>
            <a:lvl1pPr>
              <a:defRPr/>
            </a:lvl1pPr>
          </a:lstStyle>
          <a:p>
            <a:fld id="{2D0D0B97-084C-418D-B747-AFA56E4EC51B}" type="datetimeFigureOut">
              <a:rPr lang="tr-TR" smtClean="0"/>
              <a:t>13.03.2025</a:t>
            </a:fld>
            <a:endParaRPr lang="tr-TR"/>
          </a:p>
        </p:txBody>
      </p:sp>
      <p:sp>
        <p:nvSpPr>
          <p:cNvPr id="5" name="Rectangle 5"/>
          <p:cNvSpPr>
            <a:spLocks noGrp="1" noChangeArrowheads="1"/>
          </p:cNvSpPr>
          <p:nvPr>
            <p:ph type="ftr" sz="quarter" idx="11"/>
          </p:nvPr>
        </p:nvSpPr>
        <p:spPr/>
        <p:txBody>
          <a:bodyPr/>
          <a:lstStyle>
            <a:lvl1pPr>
              <a:defRPr/>
            </a:lvl1pPr>
          </a:lstStyle>
          <a:p>
            <a:endParaRPr lang="tr-TR"/>
          </a:p>
        </p:txBody>
      </p:sp>
      <p:sp>
        <p:nvSpPr>
          <p:cNvPr id="6" name="Rectangle 6"/>
          <p:cNvSpPr>
            <a:spLocks noGrp="1" noChangeArrowheads="1"/>
          </p:cNvSpPr>
          <p:nvPr>
            <p:ph type="sldNum" sz="quarter" idx="12"/>
          </p:nvPr>
        </p:nvSpPr>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2565468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tr-TR" altLang="zh-CN"/>
              <a:t>Asıl başlık stili için tıklatın</a:t>
            </a:r>
            <a:endParaRPr lang="zh-CN" altLang="en-US"/>
          </a:p>
        </p:txBody>
      </p:sp>
      <p:sp>
        <p:nvSpPr>
          <p:cNvPr id="3" name="竖排文字占位符 2"/>
          <p:cNvSpPr>
            <a:spLocks noGrp="1"/>
          </p:cNvSpPr>
          <p:nvPr>
            <p:ph type="body" orient="vert" idx="1"/>
          </p:nvPr>
        </p:nvSpPr>
        <p:spPr/>
        <p:txBody>
          <a:bodyPr vert="eaVert"/>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4"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5" name="Rectangle 5"/>
          <p:cNvSpPr>
            <a:spLocks noGrp="1" noChangeArrowheads="1"/>
          </p:cNvSpPr>
          <p:nvPr>
            <p:ph type="ftr" sz="quarter" idx="11"/>
          </p:nvPr>
        </p:nvSpPr>
        <p:spPr>
          <a:ln/>
        </p:spPr>
        <p:txBody>
          <a:bodyPr/>
          <a:lstStyle>
            <a:lvl1pPr>
              <a:defRPr/>
            </a:lvl1pPr>
          </a:lstStyle>
          <a:p>
            <a:endParaRPr lang="tr-TR"/>
          </a:p>
        </p:txBody>
      </p:sp>
      <p:sp>
        <p:nvSpPr>
          <p:cNvPr id="6"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861836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tr-TR" altLang="zh-CN"/>
              <a:t>Asıl başlık stili için tıklatın</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4"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5" name="Rectangle 5"/>
          <p:cNvSpPr>
            <a:spLocks noGrp="1" noChangeArrowheads="1"/>
          </p:cNvSpPr>
          <p:nvPr>
            <p:ph type="ftr" sz="quarter" idx="11"/>
          </p:nvPr>
        </p:nvSpPr>
        <p:spPr>
          <a:ln/>
        </p:spPr>
        <p:txBody>
          <a:bodyPr/>
          <a:lstStyle>
            <a:lvl1pPr>
              <a:defRPr/>
            </a:lvl1pPr>
          </a:lstStyle>
          <a:p>
            <a:endParaRPr lang="tr-TR"/>
          </a:p>
        </p:txBody>
      </p:sp>
      <p:sp>
        <p:nvSpPr>
          <p:cNvPr id="6"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3534166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tr-TR" altLang="zh-CN"/>
              <a:t>Asıl başlık stili için tıklatın</a:t>
            </a:r>
            <a:endParaRPr lang="zh-CN" altLang="en-US"/>
          </a:p>
        </p:txBody>
      </p:sp>
      <p:sp>
        <p:nvSpPr>
          <p:cNvPr id="3" name="内容占位符 2"/>
          <p:cNvSpPr>
            <a:spLocks noGrp="1"/>
          </p:cNvSpPr>
          <p:nvPr>
            <p:ph idx="1"/>
          </p:nvPr>
        </p:nvSpPr>
        <p:spPr/>
        <p:txBody>
          <a:bodyPr/>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4"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5" name="Rectangle 5"/>
          <p:cNvSpPr>
            <a:spLocks noGrp="1" noChangeArrowheads="1"/>
          </p:cNvSpPr>
          <p:nvPr>
            <p:ph type="ftr" sz="quarter" idx="11"/>
          </p:nvPr>
        </p:nvSpPr>
        <p:spPr>
          <a:ln/>
        </p:spPr>
        <p:txBody>
          <a:bodyPr/>
          <a:lstStyle>
            <a:lvl1pPr>
              <a:defRPr/>
            </a:lvl1pPr>
          </a:lstStyle>
          <a:p>
            <a:endParaRPr lang="tr-TR"/>
          </a:p>
        </p:txBody>
      </p:sp>
      <p:sp>
        <p:nvSpPr>
          <p:cNvPr id="6"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123966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tr-TR" altLang="zh-CN"/>
              <a:t>Asıl başlık stili için tıklatın</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altLang="zh-CN"/>
              <a:t>Asıl metin stillerini düzenle</a:t>
            </a:r>
          </a:p>
        </p:txBody>
      </p:sp>
      <p:sp>
        <p:nvSpPr>
          <p:cNvPr id="4"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5" name="Rectangle 5"/>
          <p:cNvSpPr>
            <a:spLocks noGrp="1" noChangeArrowheads="1"/>
          </p:cNvSpPr>
          <p:nvPr>
            <p:ph type="ftr" sz="quarter" idx="11"/>
          </p:nvPr>
        </p:nvSpPr>
        <p:spPr>
          <a:ln/>
        </p:spPr>
        <p:txBody>
          <a:bodyPr/>
          <a:lstStyle>
            <a:lvl1pPr>
              <a:defRPr/>
            </a:lvl1pPr>
          </a:lstStyle>
          <a:p>
            <a:endParaRPr lang="tr-TR"/>
          </a:p>
        </p:txBody>
      </p:sp>
      <p:sp>
        <p:nvSpPr>
          <p:cNvPr id="6"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3155113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tr-TR" altLang="zh-CN"/>
              <a:t>Asıl başlık stili için tıklatın</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5"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6" name="Rectangle 5"/>
          <p:cNvSpPr>
            <a:spLocks noGrp="1" noChangeArrowheads="1"/>
          </p:cNvSpPr>
          <p:nvPr>
            <p:ph type="ftr" sz="quarter" idx="11"/>
          </p:nvPr>
        </p:nvSpPr>
        <p:spPr>
          <a:ln/>
        </p:spPr>
        <p:txBody>
          <a:bodyPr/>
          <a:lstStyle>
            <a:lvl1pPr>
              <a:defRPr/>
            </a:lvl1pPr>
          </a:lstStyle>
          <a:p>
            <a:endParaRPr lang="tr-TR"/>
          </a:p>
        </p:txBody>
      </p:sp>
      <p:sp>
        <p:nvSpPr>
          <p:cNvPr id="7"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1508066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tr-TR" altLang="zh-CN"/>
              <a:t>Asıl başlık stili için tıklatın</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a:t>Asıl metin stillerini düzenle</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ltLang="zh-CN"/>
              <a:t>Asıl metin stillerini düzenle</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7"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8" name="Rectangle 5"/>
          <p:cNvSpPr>
            <a:spLocks noGrp="1" noChangeArrowheads="1"/>
          </p:cNvSpPr>
          <p:nvPr>
            <p:ph type="ftr" sz="quarter" idx="11"/>
          </p:nvPr>
        </p:nvSpPr>
        <p:spPr>
          <a:ln/>
        </p:spPr>
        <p:txBody>
          <a:bodyPr/>
          <a:lstStyle>
            <a:lvl1pPr>
              <a:defRPr/>
            </a:lvl1pPr>
          </a:lstStyle>
          <a:p>
            <a:endParaRPr lang="tr-TR"/>
          </a:p>
        </p:txBody>
      </p:sp>
      <p:sp>
        <p:nvSpPr>
          <p:cNvPr id="9"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969693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tr-TR" altLang="zh-CN"/>
              <a:t>Asıl başlık stili için tıklatın</a:t>
            </a:r>
            <a:endParaRPr lang="zh-CN" altLang="en-US"/>
          </a:p>
        </p:txBody>
      </p:sp>
      <p:sp>
        <p:nvSpPr>
          <p:cNvPr id="3"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4" name="Rectangle 5"/>
          <p:cNvSpPr>
            <a:spLocks noGrp="1" noChangeArrowheads="1"/>
          </p:cNvSpPr>
          <p:nvPr>
            <p:ph type="ftr" sz="quarter" idx="11"/>
          </p:nvPr>
        </p:nvSpPr>
        <p:spPr>
          <a:ln/>
        </p:spPr>
        <p:txBody>
          <a:bodyPr/>
          <a:lstStyle>
            <a:lvl1pPr>
              <a:defRPr/>
            </a:lvl1pPr>
          </a:lstStyle>
          <a:p>
            <a:endParaRPr lang="tr-TR"/>
          </a:p>
        </p:txBody>
      </p:sp>
      <p:sp>
        <p:nvSpPr>
          <p:cNvPr id="5"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6813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3" name="Rectangle 5"/>
          <p:cNvSpPr>
            <a:spLocks noGrp="1" noChangeArrowheads="1"/>
          </p:cNvSpPr>
          <p:nvPr>
            <p:ph type="ftr" sz="quarter" idx="11"/>
          </p:nvPr>
        </p:nvSpPr>
        <p:spPr>
          <a:ln/>
        </p:spPr>
        <p:txBody>
          <a:bodyPr/>
          <a:lstStyle>
            <a:lvl1pPr>
              <a:defRPr/>
            </a:lvl1pPr>
          </a:lstStyle>
          <a:p>
            <a:endParaRPr lang="tr-TR"/>
          </a:p>
        </p:txBody>
      </p:sp>
      <p:sp>
        <p:nvSpPr>
          <p:cNvPr id="4"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2281980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tr-TR" altLang="zh-CN"/>
              <a:t>Asıl başlık stili için tıklatın</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ltLang="zh-CN"/>
              <a:t>Asıl metin stillerini düzenle</a:t>
            </a:r>
          </a:p>
          <a:p>
            <a:pPr lvl="1"/>
            <a:r>
              <a:rPr lang="tr-TR" altLang="zh-CN"/>
              <a:t>İkinci düzey</a:t>
            </a:r>
          </a:p>
          <a:p>
            <a:pPr lvl="2"/>
            <a:r>
              <a:rPr lang="tr-TR" altLang="zh-CN"/>
              <a:t>Üçüncü düzey</a:t>
            </a:r>
          </a:p>
          <a:p>
            <a:pPr lvl="3"/>
            <a:r>
              <a:rPr lang="tr-TR" altLang="zh-CN"/>
              <a:t>Dördüncü düzey</a:t>
            </a:r>
          </a:p>
          <a:p>
            <a:pPr lvl="4"/>
            <a:r>
              <a:rPr lang="tr-TR" altLang="zh-CN"/>
              <a:t>Beşinci düzey</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ltLang="zh-CN"/>
              <a:t>Asıl metin stillerini düzenle</a:t>
            </a:r>
          </a:p>
        </p:txBody>
      </p:sp>
      <p:sp>
        <p:nvSpPr>
          <p:cNvPr id="5"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6" name="Rectangle 5"/>
          <p:cNvSpPr>
            <a:spLocks noGrp="1" noChangeArrowheads="1"/>
          </p:cNvSpPr>
          <p:nvPr>
            <p:ph type="ftr" sz="quarter" idx="11"/>
          </p:nvPr>
        </p:nvSpPr>
        <p:spPr>
          <a:ln/>
        </p:spPr>
        <p:txBody>
          <a:bodyPr/>
          <a:lstStyle>
            <a:lvl1pPr>
              <a:defRPr/>
            </a:lvl1pPr>
          </a:lstStyle>
          <a:p>
            <a:endParaRPr lang="tr-TR"/>
          </a:p>
        </p:txBody>
      </p:sp>
      <p:sp>
        <p:nvSpPr>
          <p:cNvPr id="7"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3991252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tr-TR" altLang="zh-CN"/>
              <a:t>Asıl başlık stili için tıklatın</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tr-TR" altLang="zh-CN" noProof="0"/>
              <a:t>Resim eklemek için simgeyi tıklatın</a:t>
            </a:r>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ltLang="zh-CN"/>
              <a:t>Asıl metin stillerini düzenle</a:t>
            </a:r>
          </a:p>
        </p:txBody>
      </p:sp>
      <p:sp>
        <p:nvSpPr>
          <p:cNvPr id="5" name="Rectangle 4"/>
          <p:cNvSpPr>
            <a:spLocks noGrp="1" noChangeArrowheads="1"/>
          </p:cNvSpPr>
          <p:nvPr>
            <p:ph type="dt" sz="half" idx="10"/>
          </p:nvPr>
        </p:nvSpPr>
        <p:spPr>
          <a:ln/>
        </p:spPr>
        <p:txBody>
          <a:bodyPr/>
          <a:lstStyle>
            <a:lvl1pPr>
              <a:defRPr/>
            </a:lvl1pPr>
          </a:lstStyle>
          <a:p>
            <a:fld id="{2D0D0B97-084C-418D-B747-AFA56E4EC51B}" type="datetimeFigureOut">
              <a:rPr lang="tr-TR" smtClean="0"/>
              <a:t>13.03.2025</a:t>
            </a:fld>
            <a:endParaRPr lang="tr-TR"/>
          </a:p>
        </p:txBody>
      </p:sp>
      <p:sp>
        <p:nvSpPr>
          <p:cNvPr id="6" name="Rectangle 5"/>
          <p:cNvSpPr>
            <a:spLocks noGrp="1" noChangeArrowheads="1"/>
          </p:cNvSpPr>
          <p:nvPr>
            <p:ph type="ftr" sz="quarter" idx="11"/>
          </p:nvPr>
        </p:nvSpPr>
        <p:spPr>
          <a:ln/>
        </p:spPr>
        <p:txBody>
          <a:bodyPr/>
          <a:lstStyle>
            <a:lvl1pPr>
              <a:defRPr/>
            </a:lvl1pPr>
          </a:lstStyle>
          <a:p>
            <a:endParaRPr lang="tr-TR"/>
          </a:p>
        </p:txBody>
      </p:sp>
      <p:sp>
        <p:nvSpPr>
          <p:cNvPr id="7" name="Rectangle 6"/>
          <p:cNvSpPr>
            <a:spLocks noGrp="1" noChangeArrowheads="1"/>
          </p:cNvSpPr>
          <p:nvPr>
            <p:ph type="sldNum" sz="quarter" idx="12"/>
          </p:nvPr>
        </p:nvSpPr>
        <p:spPr>
          <a:ln/>
        </p:spPr>
        <p:txBody>
          <a:bodyPr/>
          <a:lstStyle>
            <a:lvl1pPr>
              <a:defRPr/>
            </a:lvl1pPr>
          </a:lstStyle>
          <a:p>
            <a:fld id="{2999584E-5FDE-412F-BFF0-585390BB3C0F}" type="slidenum">
              <a:rPr lang="tr-TR" smtClean="0"/>
              <a:t>‹#›</a:t>
            </a:fld>
            <a:endParaRPr lang="tr-TR"/>
          </a:p>
        </p:txBody>
      </p:sp>
    </p:spTree>
    <p:extLst>
      <p:ext uri="{BB962C8B-B14F-4D97-AF65-F5344CB8AC3E}">
        <p14:creationId xmlns:p14="http://schemas.microsoft.com/office/powerpoint/2010/main" val="2286586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atin typeface="Arial" charset="0"/>
                <a:ea typeface="宋体" charset="-122"/>
              </a:defRPr>
            </a:lvl1pPr>
          </a:lstStyle>
          <a:p>
            <a:fld id="{2D0D0B97-084C-418D-B747-AFA56E4EC51B}" type="datetimeFigureOut">
              <a:rPr lang="tr-TR" smtClean="0"/>
              <a:t>13.03.2025</a:t>
            </a:fld>
            <a:endParaRPr lang="tr-T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latin typeface="Arial" charset="0"/>
                <a:ea typeface="宋体" charset="-122"/>
              </a:defRPr>
            </a:lvl1pPr>
          </a:lstStyle>
          <a:p>
            <a:endParaRPr lang="tr-T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lvl1pPr>
          </a:lstStyle>
          <a:p>
            <a:fld id="{2999584E-5FDE-412F-BFF0-585390BB3C0F}" type="slidenum">
              <a:rPr lang="tr-TR" smtClean="0"/>
              <a:t>‹#›</a:t>
            </a:fld>
            <a:endParaRPr lang="tr-TR"/>
          </a:p>
        </p:txBody>
      </p:sp>
    </p:spTree>
    <p:extLst>
      <p:ext uri="{BB962C8B-B14F-4D97-AF65-F5344CB8AC3E}">
        <p14:creationId xmlns:p14="http://schemas.microsoft.com/office/powerpoint/2010/main" val="36451580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charset="-122"/>
        </a:defRPr>
      </a:lvl2pPr>
      <a:lvl3pPr algn="ctr" rtl="0" eaLnBrk="1" fontAlgn="base" hangingPunct="1">
        <a:spcBef>
          <a:spcPct val="0"/>
        </a:spcBef>
        <a:spcAft>
          <a:spcPct val="0"/>
        </a:spcAft>
        <a:defRPr sz="4400">
          <a:solidFill>
            <a:schemeClr val="tx2"/>
          </a:solidFill>
          <a:latin typeface="Arial" charset="0"/>
          <a:ea typeface="宋体" charset="-122"/>
        </a:defRPr>
      </a:lvl3pPr>
      <a:lvl4pPr algn="ctr" rtl="0" eaLnBrk="1" fontAlgn="base" hangingPunct="1">
        <a:spcBef>
          <a:spcPct val="0"/>
        </a:spcBef>
        <a:spcAft>
          <a:spcPct val="0"/>
        </a:spcAft>
        <a:defRPr sz="4400">
          <a:solidFill>
            <a:schemeClr val="tx2"/>
          </a:solidFill>
          <a:latin typeface="Arial" charset="0"/>
          <a:ea typeface="宋体" charset="-122"/>
        </a:defRPr>
      </a:lvl4pPr>
      <a:lvl5pPr algn="ctr" rtl="0" eaLnBrk="1" fontAlgn="base" hangingPunct="1">
        <a:spcBef>
          <a:spcPct val="0"/>
        </a:spcBef>
        <a:spcAft>
          <a:spcPct val="0"/>
        </a:spcAft>
        <a:defRPr sz="4400">
          <a:solidFill>
            <a:schemeClr val="tx2"/>
          </a:solidFill>
          <a:latin typeface="Arial" charset="0"/>
          <a:ea typeface="宋体" charset="-122"/>
        </a:defRPr>
      </a:lvl5pPr>
      <a:lvl6pPr marL="457200" algn="ctr" rtl="0" eaLnBrk="1" fontAlgn="base" hangingPunct="1">
        <a:spcBef>
          <a:spcPct val="0"/>
        </a:spcBef>
        <a:spcAft>
          <a:spcPct val="0"/>
        </a:spcAft>
        <a:defRPr sz="4400">
          <a:solidFill>
            <a:schemeClr val="tx2"/>
          </a:solidFill>
          <a:latin typeface="Arial" charset="0"/>
          <a:ea typeface="宋体" charset="-122"/>
        </a:defRPr>
      </a:lvl6pPr>
      <a:lvl7pPr marL="914400" algn="ctr" rtl="0" eaLnBrk="1" fontAlgn="base" hangingPunct="1">
        <a:spcBef>
          <a:spcPct val="0"/>
        </a:spcBef>
        <a:spcAft>
          <a:spcPct val="0"/>
        </a:spcAft>
        <a:defRPr sz="4400">
          <a:solidFill>
            <a:schemeClr val="tx2"/>
          </a:solidFill>
          <a:latin typeface="Arial" charset="0"/>
          <a:ea typeface="宋体" charset="-122"/>
        </a:defRPr>
      </a:lvl7pPr>
      <a:lvl8pPr marL="1371600" algn="ctr" rtl="0" eaLnBrk="1" fontAlgn="base" hangingPunct="1">
        <a:spcBef>
          <a:spcPct val="0"/>
        </a:spcBef>
        <a:spcAft>
          <a:spcPct val="0"/>
        </a:spcAft>
        <a:defRPr sz="4400">
          <a:solidFill>
            <a:schemeClr val="tx2"/>
          </a:solidFill>
          <a:latin typeface="Arial" charset="0"/>
          <a:ea typeface="宋体" charset="-122"/>
        </a:defRPr>
      </a:lvl8pPr>
      <a:lvl9pPr marL="1828800" algn="ctr" rtl="0" eaLnBrk="1" fontAlgn="base" hangingPunct="1">
        <a:spcBef>
          <a:spcPct val="0"/>
        </a:spcBef>
        <a:spcAft>
          <a:spcPct val="0"/>
        </a:spcAft>
        <a:defRPr sz="4400">
          <a:solidFill>
            <a:schemeClr val="tx2"/>
          </a:solidFill>
          <a:latin typeface="Arial" charset="0"/>
          <a:ea typeface="宋体"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468350" y="2207942"/>
            <a:ext cx="8322527" cy="1504022"/>
          </a:xfrm>
        </p:spPr>
        <p:txBody>
          <a:bodyPr/>
          <a:lstStyle/>
          <a:p>
            <a:r>
              <a:rPr lang="tr-TR" dirty="0"/>
              <a:t>Göç, Kültür ve Sağlık İlişkisi</a:t>
            </a:r>
          </a:p>
        </p:txBody>
      </p:sp>
      <p:sp>
        <p:nvSpPr>
          <p:cNvPr id="3" name="Alt Başlık 2"/>
          <p:cNvSpPr>
            <a:spLocks noGrp="1"/>
          </p:cNvSpPr>
          <p:nvPr>
            <p:ph type="subTitle" idx="1"/>
          </p:nvPr>
        </p:nvSpPr>
        <p:spPr>
          <a:xfrm>
            <a:off x="2330605" y="3389970"/>
            <a:ext cx="5796774" cy="1691268"/>
          </a:xfrm>
        </p:spPr>
        <p:txBody>
          <a:bodyPr/>
          <a:lstStyle/>
          <a:p>
            <a:pPr algn="r"/>
            <a:r>
              <a:rPr lang="tr-TR" dirty="0" err="1"/>
              <a:t>Öğr</a:t>
            </a:r>
            <a:r>
              <a:rPr lang="tr-TR" dirty="0"/>
              <a:t>. Gör. </a:t>
            </a:r>
            <a:r>
              <a:rPr lang="tr-TR" dirty="0" smtClean="0"/>
              <a:t>Dr. Kübra </a:t>
            </a:r>
            <a:r>
              <a:rPr lang="tr-TR" dirty="0"/>
              <a:t>BERBER</a:t>
            </a:r>
          </a:p>
        </p:txBody>
      </p:sp>
    </p:spTree>
    <p:extLst>
      <p:ext uri="{BB962C8B-B14F-4D97-AF65-F5344CB8AC3E}">
        <p14:creationId xmlns:p14="http://schemas.microsoft.com/office/powerpoint/2010/main" val="627691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l"/>
            <a:r>
              <a:rPr lang="tr-TR" sz="4000" b="1" dirty="0">
                <a:solidFill>
                  <a:srgbClr val="6FA905"/>
                </a:solidFill>
              </a:rPr>
              <a:t>Göçmenlerin Sağlık Sorunları</a:t>
            </a:r>
          </a:p>
        </p:txBody>
      </p:sp>
      <p:sp>
        <p:nvSpPr>
          <p:cNvPr id="3" name="İçerik Yer Tutucusu 2"/>
          <p:cNvSpPr>
            <a:spLocks noGrp="1"/>
          </p:cNvSpPr>
          <p:nvPr>
            <p:ph idx="1"/>
          </p:nvPr>
        </p:nvSpPr>
        <p:spPr/>
        <p:txBody>
          <a:bodyPr anchor="ctr"/>
          <a:lstStyle/>
          <a:p>
            <a:pPr marL="0" indent="0" algn="ctr">
              <a:buNone/>
            </a:pPr>
            <a:r>
              <a:rPr lang="tr-TR" sz="2800" dirty="0"/>
              <a:t>Göç, ani ve hızlı bir çevre değişimi yaratan, böylece sosyal, kültürel ve fiziksel olarak toplumu ve bireyleri etkileyen; sağlık ve sağlık değişkenleri üzerinde de çok önemli etki­lere sahip bir süreçtir. Sağlık ve sosyal hizmetlerin planlanabilmesinde yerli halka göre göç eden bireylerde görülen sağlık problemlerinin ve risklerinin belirlenmesi önemli­dir. </a:t>
            </a:r>
          </a:p>
        </p:txBody>
      </p:sp>
    </p:spTree>
    <p:extLst>
      <p:ext uri="{BB962C8B-B14F-4D97-AF65-F5344CB8AC3E}">
        <p14:creationId xmlns:p14="http://schemas.microsoft.com/office/powerpoint/2010/main" val="1996346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kış Çizelgesi: Çok Sayıda Belge 3"/>
          <p:cNvSpPr/>
          <p:nvPr/>
        </p:nvSpPr>
        <p:spPr>
          <a:xfrm>
            <a:off x="345688" y="1204332"/>
            <a:ext cx="11184673" cy="5352585"/>
          </a:xfrm>
          <a:prstGeom prst="flowChartMultidocument">
            <a:avLst/>
          </a:prstGeom>
        </p:spPr>
        <p:style>
          <a:lnRef idx="2">
            <a:schemeClr val="accent3">
              <a:shade val="50000"/>
            </a:schemeClr>
          </a:lnRef>
          <a:fillRef idx="1">
            <a:schemeClr val="accent3"/>
          </a:fillRef>
          <a:effectRef idx="0">
            <a:schemeClr val="accent3"/>
          </a:effectRef>
          <a:fontRef idx="minor">
            <a:schemeClr val="lt1"/>
          </a:fontRef>
        </p:style>
        <p:txBody>
          <a:bodyPr rtlCol="0" anchor="t"/>
          <a:lstStyle/>
          <a:p>
            <a:endParaRPr lang="tr-TR" sz="2800" dirty="0">
              <a:solidFill>
                <a:schemeClr val="tx1"/>
              </a:solidFill>
            </a:endParaRPr>
          </a:p>
          <a:p>
            <a:pPr algn="ctr"/>
            <a:r>
              <a:rPr lang="tr-TR" sz="2800" dirty="0">
                <a:solidFill>
                  <a:schemeClr val="tx1"/>
                </a:solidFill>
              </a:rPr>
              <a:t>Yapılan mevcut çalışmalar göç­menler arasında özellikle </a:t>
            </a:r>
            <a:r>
              <a:rPr lang="tr-TR" sz="2800" dirty="0" err="1">
                <a:solidFill>
                  <a:schemeClr val="tx1"/>
                </a:solidFill>
              </a:rPr>
              <a:t>mental</a:t>
            </a:r>
            <a:r>
              <a:rPr lang="tr-TR" sz="2800" dirty="0">
                <a:solidFill>
                  <a:schemeClr val="tx1"/>
                </a:solidFill>
              </a:rPr>
              <a:t> sağlık sorunları, depres­yon, </a:t>
            </a:r>
            <a:r>
              <a:rPr lang="tr-TR" sz="2800" dirty="0" err="1">
                <a:solidFill>
                  <a:schemeClr val="tx1"/>
                </a:solidFill>
              </a:rPr>
              <a:t>posttravmatik</a:t>
            </a:r>
            <a:r>
              <a:rPr lang="tr-TR" sz="2800" dirty="0">
                <a:solidFill>
                  <a:schemeClr val="tx1"/>
                </a:solidFill>
              </a:rPr>
              <a:t> stres bozukluğu, psikosomatik şikayetler ve </a:t>
            </a:r>
            <a:r>
              <a:rPr lang="tr-TR" sz="2800" dirty="0" err="1">
                <a:solidFill>
                  <a:schemeClr val="tx1"/>
                </a:solidFill>
              </a:rPr>
              <a:t>anksiyete</a:t>
            </a:r>
            <a:r>
              <a:rPr lang="tr-TR" sz="2800" dirty="0">
                <a:solidFill>
                  <a:schemeClr val="tx1"/>
                </a:solidFill>
              </a:rPr>
              <a:t>, diyabet gibi kronik hastalıklar, tü­berküloz, hepatit gibi enfeksiyon hastalıkları sorunlarının yaygın olduğunu göstermektedir.</a:t>
            </a:r>
          </a:p>
        </p:txBody>
      </p:sp>
    </p:spTree>
    <p:extLst>
      <p:ext uri="{BB962C8B-B14F-4D97-AF65-F5344CB8AC3E}">
        <p14:creationId xmlns:p14="http://schemas.microsoft.com/office/powerpoint/2010/main" val="4134530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599636478"/>
              </p:ext>
            </p:extLst>
          </p:nvPr>
        </p:nvGraphicFramePr>
        <p:xfrm>
          <a:off x="167268" y="1014761"/>
          <a:ext cx="11415132" cy="5111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0003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l"/>
            <a:r>
              <a:rPr lang="tr-TR" sz="3600" dirty="0">
                <a:solidFill>
                  <a:schemeClr val="accent6"/>
                </a:solidFill>
              </a:rPr>
              <a:t>Göç Yaşantısının Mental Sağlık Üzerine Etkisi</a:t>
            </a:r>
          </a:p>
        </p:txBody>
      </p:sp>
      <p:graphicFrame>
        <p:nvGraphicFramePr>
          <p:cNvPr id="19" name="İçerik Yer Tutucusu 18"/>
          <p:cNvGraphicFramePr>
            <a:graphicFrameLocks noGrp="1"/>
          </p:cNvGraphicFramePr>
          <p:nvPr>
            <p:ph idx="1"/>
            <p:extLst>
              <p:ext uri="{D42A27DB-BD31-4B8C-83A1-F6EECF244321}">
                <p14:modId xmlns:p14="http://schemas.microsoft.com/office/powerpoint/2010/main" val="2578626269"/>
              </p:ext>
            </p:extLst>
          </p:nvPr>
        </p:nvGraphicFramePr>
        <p:xfrm>
          <a:off x="256032" y="1194816"/>
          <a:ext cx="11728704" cy="5663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28299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Yatay Kaydırma 3"/>
          <p:cNvSpPr/>
          <p:nvPr/>
        </p:nvSpPr>
        <p:spPr>
          <a:xfrm>
            <a:off x="223025" y="446048"/>
            <a:ext cx="11128917" cy="3367669"/>
          </a:xfrm>
          <a:prstGeom prst="horizontalScroll">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tr-TR" sz="2400" dirty="0"/>
              <a:t>Göç eden bireylerin kalış sürelerini etkileyen diğer faktörler ise, cinsiyet, yaş, aile yapısı, dil, ve yapılan iş özel­likleri yer almaktadır.</a:t>
            </a:r>
          </a:p>
        </p:txBody>
      </p:sp>
      <p:sp>
        <p:nvSpPr>
          <p:cNvPr id="5" name="Yatay Kaydırma 4"/>
          <p:cNvSpPr/>
          <p:nvPr/>
        </p:nvSpPr>
        <p:spPr>
          <a:xfrm>
            <a:off x="776869" y="3363951"/>
            <a:ext cx="11128917" cy="3367669"/>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400" dirty="0"/>
              <a:t>Kalış süresi arttıkça farklı düzeylerde stresler ortaya çıkmakta ve </a:t>
            </a:r>
            <a:r>
              <a:rPr lang="tr-TR" sz="2400" dirty="0" err="1"/>
              <a:t>mental</a:t>
            </a:r>
            <a:r>
              <a:rPr lang="tr-TR" sz="2400" dirty="0"/>
              <a:t> rahatsızlıklar artmaktadır.</a:t>
            </a:r>
          </a:p>
        </p:txBody>
      </p:sp>
    </p:spTree>
    <p:extLst>
      <p:ext uri="{BB962C8B-B14F-4D97-AF65-F5344CB8AC3E}">
        <p14:creationId xmlns:p14="http://schemas.microsoft.com/office/powerpoint/2010/main" val="3770941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pPr algn="l"/>
            <a:r>
              <a:rPr lang="tr-TR" sz="3600" dirty="0">
                <a:solidFill>
                  <a:schemeClr val="accent6"/>
                </a:solidFill>
              </a:rPr>
              <a:t>Göçün Kadınlar Üzerindeki Etkisi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472002332"/>
              </p:ext>
            </p:extLst>
          </p:nvPr>
        </p:nvGraphicFramePr>
        <p:xfrm>
          <a:off x="211873" y="1326995"/>
          <a:ext cx="11797990" cy="5374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1637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248746359"/>
              </p:ext>
            </p:extLst>
          </p:nvPr>
        </p:nvGraphicFramePr>
        <p:xfrm>
          <a:off x="243840" y="1304545"/>
          <a:ext cx="11350752" cy="52605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6133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852706063"/>
              </p:ext>
            </p:extLst>
          </p:nvPr>
        </p:nvGraphicFramePr>
        <p:xfrm>
          <a:off x="170688" y="829056"/>
          <a:ext cx="11728704" cy="57424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11150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729755895"/>
              </p:ext>
            </p:extLst>
          </p:nvPr>
        </p:nvGraphicFramePr>
        <p:xfrm>
          <a:off x="158496" y="1524001"/>
          <a:ext cx="11497056" cy="4785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2006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145164832"/>
              </p:ext>
            </p:extLst>
          </p:nvPr>
        </p:nvGraphicFramePr>
        <p:xfrm>
          <a:off x="268224" y="1002793"/>
          <a:ext cx="11606784" cy="56296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Unvan 1"/>
          <p:cNvSpPr>
            <a:spLocks noGrp="1"/>
          </p:cNvSpPr>
          <p:nvPr>
            <p:ph type="title"/>
          </p:nvPr>
        </p:nvSpPr>
        <p:spPr>
          <a:xfrm>
            <a:off x="304800" y="128334"/>
            <a:ext cx="10972800" cy="1143000"/>
          </a:xfrm>
        </p:spPr>
        <p:txBody>
          <a:bodyPr/>
          <a:lstStyle/>
          <a:p>
            <a:pPr algn="l"/>
            <a:r>
              <a:rPr lang="tr-TR" sz="3600" dirty="0">
                <a:solidFill>
                  <a:srgbClr val="6600CC"/>
                </a:solidFill>
              </a:rPr>
              <a:t>Neler Yapılabilir?</a:t>
            </a:r>
          </a:p>
        </p:txBody>
      </p:sp>
    </p:spTree>
    <p:extLst>
      <p:ext uri="{BB962C8B-B14F-4D97-AF65-F5344CB8AC3E}">
        <p14:creationId xmlns:p14="http://schemas.microsoft.com/office/powerpoint/2010/main" val="3893193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1902" y="1778620"/>
            <a:ext cx="10972800" cy="4525963"/>
          </a:xfrm>
        </p:spPr>
        <p:txBody>
          <a:bodyPr anchor="t"/>
          <a:lstStyle/>
          <a:p>
            <a:pPr marL="0" indent="0" algn="ctr">
              <a:buNone/>
            </a:pPr>
            <a:r>
              <a:rPr lang="tr-TR" sz="2800" dirty="0"/>
              <a:t>Göç, kişilerin gelecek yaşantılarının tamamını veya bir kıs­mını geçirmek üzere, sürekli ya da geçici bir süre için bir iskan ünitesinden bir başkasına yerleşmek amacıyla yap­tıkları coğrafi yer değiştirme olayını kapsayan sosyal bir değişim sürecidir. Başka bir tanımlamaya göre göç; ekono­mik, toplumsal veya siyasal nedenlerle bireylerin veya top­lulukların bir yerden başka bir yere giderek ikamet etmeleridir.</a:t>
            </a:r>
          </a:p>
          <a:p>
            <a:pPr algn="ctr"/>
            <a:endParaRPr lang="tr-TR" sz="2800" dirty="0"/>
          </a:p>
        </p:txBody>
      </p:sp>
    </p:spTree>
    <p:extLst>
      <p:ext uri="{BB962C8B-B14F-4D97-AF65-F5344CB8AC3E}">
        <p14:creationId xmlns:p14="http://schemas.microsoft.com/office/powerpoint/2010/main" val="3523930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205354136"/>
              </p:ext>
            </p:extLst>
          </p:nvPr>
        </p:nvGraphicFramePr>
        <p:xfrm>
          <a:off x="304800" y="1121664"/>
          <a:ext cx="11679936" cy="5571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Unvan 1"/>
          <p:cNvSpPr>
            <a:spLocks noGrp="1"/>
          </p:cNvSpPr>
          <p:nvPr>
            <p:ph type="title"/>
          </p:nvPr>
        </p:nvSpPr>
        <p:spPr>
          <a:xfrm>
            <a:off x="304800" y="128334"/>
            <a:ext cx="10972800" cy="1143000"/>
          </a:xfrm>
        </p:spPr>
        <p:txBody>
          <a:bodyPr/>
          <a:lstStyle/>
          <a:p>
            <a:pPr algn="l"/>
            <a:r>
              <a:rPr lang="tr-TR" sz="3600" dirty="0">
                <a:solidFill>
                  <a:srgbClr val="6600CC"/>
                </a:solidFill>
              </a:rPr>
              <a:t>Neler Yapılabilir?</a:t>
            </a:r>
          </a:p>
        </p:txBody>
      </p:sp>
    </p:spTree>
    <p:extLst>
      <p:ext uri="{BB962C8B-B14F-4D97-AF65-F5344CB8AC3E}">
        <p14:creationId xmlns:p14="http://schemas.microsoft.com/office/powerpoint/2010/main" val="2540561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kış Çizelgesi: Çok Sayıda Belge 3"/>
          <p:cNvSpPr/>
          <p:nvPr/>
        </p:nvSpPr>
        <p:spPr>
          <a:xfrm>
            <a:off x="231648" y="1036320"/>
            <a:ext cx="11314176" cy="5486400"/>
          </a:xfrm>
          <a:prstGeom prst="flowChartMultidocumen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tr-TR" sz="2800" dirty="0"/>
              <a:t>Çözüm çok aşamalı ve çok yönlü olmalıdır. Sağlık hizmetlerine ulaşılabilirlik arttırılmalı, yapısal engeller gide­rilmeli, bireylerin yeni topluma uyum düzeyi, engelleri belirlenmeli, riskli gruplara öncelik verilmeli, sağlık ve hastalıkta etkili olan kültürel faktörler belirlenmeli, bütüncül bir yaklaşımla, planlama, işbirliği, etkin değerlendirme ve sürdürülebilir programlar sağlık hizmetlerine entegre edilmelidir.</a:t>
            </a:r>
          </a:p>
        </p:txBody>
      </p:sp>
    </p:spTree>
    <p:extLst>
      <p:ext uri="{BB962C8B-B14F-4D97-AF65-F5344CB8AC3E}">
        <p14:creationId xmlns:p14="http://schemas.microsoft.com/office/powerpoint/2010/main" val="9201513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nvan 4"/>
          <p:cNvSpPr>
            <a:spLocks noGrp="1"/>
          </p:cNvSpPr>
          <p:nvPr>
            <p:ph type="ctrTitle"/>
          </p:nvPr>
        </p:nvSpPr>
        <p:spPr/>
        <p:txBody>
          <a:bodyPr/>
          <a:lstStyle/>
          <a:p>
            <a:pPr algn="l"/>
            <a:r>
              <a:rPr lang="tr-TR" b="1" dirty="0"/>
              <a:t>TEŞEKKÜRLER..</a:t>
            </a:r>
          </a:p>
        </p:txBody>
      </p:sp>
      <p:sp>
        <p:nvSpPr>
          <p:cNvPr id="6" name="Alt Başlık 5"/>
          <p:cNvSpPr>
            <a:spLocks noGrp="1"/>
          </p:cNvSpPr>
          <p:nvPr>
            <p:ph type="subTitle" idx="1"/>
          </p:nvPr>
        </p:nvSpPr>
        <p:spPr>
          <a:xfrm>
            <a:off x="377952" y="3398520"/>
            <a:ext cx="8534400" cy="1752600"/>
          </a:xfrm>
        </p:spPr>
        <p:txBody>
          <a:bodyPr/>
          <a:lstStyle/>
          <a:p>
            <a:r>
              <a:rPr lang="tr-TR" dirty="0"/>
              <a:t>BİTTİ </a:t>
            </a:r>
            <a:r>
              <a:rPr lang="tr-TR" dirty="0">
                <a:sym typeface="Wingdings" panose="05000000000000000000" pitchFamily="2" charset="2"/>
              </a:rPr>
              <a:t></a:t>
            </a:r>
            <a:endParaRPr lang="tr-TR" dirty="0"/>
          </a:p>
        </p:txBody>
      </p:sp>
    </p:spTree>
    <p:extLst>
      <p:ext uri="{BB962C8B-B14F-4D97-AF65-F5344CB8AC3E}">
        <p14:creationId xmlns:p14="http://schemas.microsoft.com/office/powerpoint/2010/main" val="3913352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Yuvarlatılmış Dikdörtgen 5"/>
          <p:cNvSpPr/>
          <p:nvPr/>
        </p:nvSpPr>
        <p:spPr>
          <a:xfrm>
            <a:off x="301083" y="1282390"/>
            <a:ext cx="11430000" cy="4973444"/>
          </a:xfrm>
          <a:prstGeom prst="roundRect">
            <a:avLst/>
          </a:prstGeom>
          <a:ln w="76200">
            <a:solidFill>
              <a:srgbClr val="6FA905"/>
            </a:solidFill>
            <a:prstDash val="sysDash"/>
          </a:ln>
        </p:spPr>
        <p:style>
          <a:lnRef idx="1">
            <a:schemeClr val="accent5"/>
          </a:lnRef>
          <a:fillRef idx="2">
            <a:schemeClr val="accent5"/>
          </a:fillRef>
          <a:effectRef idx="1">
            <a:schemeClr val="accent5"/>
          </a:effectRef>
          <a:fontRef idx="minor">
            <a:schemeClr val="dk1"/>
          </a:fontRef>
        </p:style>
        <p:txBody>
          <a:bodyPr rtlCol="0" anchor="ctr"/>
          <a:lstStyle/>
          <a:p>
            <a:pPr algn="ctr"/>
            <a:r>
              <a:rPr lang="tr-TR" sz="2400"/>
              <a:t>Göç bireylerin kırsal alandan kentsel alana, komşu ül­kelere ya da daha uzak bölgelere göç edebilmeleri nede­niyle geniş bir oluşumu kapsar. Farklı ölçütler temel alınarak yapılan bu göç sınıflandırmaları içinde en sık kul­lanılan gruplamaya göre göç, iç göç (internal migration); ülke sınırları içinde gerçekleşen göçleri tanımlamak için kullanılmakla birlikte kendi içinde yerleşim yerleri ara­sında göç (il merkezi, ilçe merkezi, bucak ve köy) ve iller arasında göç şeklinde sınıflandırılmaktadır. Dış göç (eksternal migration) terimi ise ülke sınırlarını aşan nüfus hareket­leri için kullanılmakta olup,, göç yoluyla kişilerin iş bul­mak, iyi koşullarda çalışmak, daha iyi yaşama koşullan sağlamak amacıyla iki ülke arasında yer değiştirmesidir.</a:t>
            </a:r>
            <a:endParaRPr lang="tr-TR" sz="2400" dirty="0"/>
          </a:p>
        </p:txBody>
      </p:sp>
    </p:spTree>
    <p:extLst>
      <p:ext uri="{BB962C8B-B14F-4D97-AF65-F5344CB8AC3E}">
        <p14:creationId xmlns:p14="http://schemas.microsoft.com/office/powerpoint/2010/main" val="3372085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002838661"/>
              </p:ext>
            </p:extLst>
          </p:nvPr>
        </p:nvGraphicFramePr>
        <p:xfrm>
          <a:off x="323385" y="802889"/>
          <a:ext cx="11418849" cy="5609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4311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528666828"/>
              </p:ext>
            </p:extLst>
          </p:nvPr>
        </p:nvGraphicFramePr>
        <p:xfrm>
          <a:off x="178420" y="1416205"/>
          <a:ext cx="11392829" cy="5055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Yuvarlatılmış Dikdörtgen 4"/>
          <p:cNvSpPr/>
          <p:nvPr/>
        </p:nvSpPr>
        <p:spPr>
          <a:xfrm>
            <a:off x="390293" y="568712"/>
            <a:ext cx="9333571" cy="8474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tr-TR" sz="2400" b="1">
                <a:solidFill>
                  <a:schemeClr val="tx1"/>
                </a:solidFill>
              </a:rPr>
              <a:t>Türkiye Göç ve Yerinden Olmuş Nüfus Araştırması (2006) sonuçlarına göre, </a:t>
            </a:r>
          </a:p>
        </p:txBody>
      </p:sp>
    </p:spTree>
    <p:extLst>
      <p:ext uri="{BB962C8B-B14F-4D97-AF65-F5344CB8AC3E}">
        <p14:creationId xmlns:p14="http://schemas.microsoft.com/office/powerpoint/2010/main" val="3815619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2332" y="374999"/>
            <a:ext cx="10972800" cy="1143000"/>
          </a:xfrm>
        </p:spPr>
        <p:txBody>
          <a:bodyPr/>
          <a:lstStyle/>
          <a:p>
            <a:pPr algn="l"/>
            <a:r>
              <a:rPr lang="tr-TR" sz="4000" b="1" dirty="0">
                <a:solidFill>
                  <a:srgbClr val="6FA905"/>
                </a:solidFill>
              </a:rPr>
              <a:t>Göç Süreci, Kültürel Özellikler ve Sağlık İlişkisi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333743577"/>
              </p:ext>
            </p:extLst>
          </p:nvPr>
        </p:nvGraphicFramePr>
        <p:xfrm>
          <a:off x="620751" y="1823225"/>
          <a:ext cx="10972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0708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kış Çizelgesi: Çok Sayıda Belge 5"/>
          <p:cNvSpPr/>
          <p:nvPr/>
        </p:nvSpPr>
        <p:spPr>
          <a:xfrm>
            <a:off x="390293" y="936702"/>
            <a:ext cx="11351941" cy="5720576"/>
          </a:xfrm>
          <a:prstGeom prst="flowChartMultidocumen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000" dirty="0">
                <a:solidFill>
                  <a:schemeClr val="tx1"/>
                </a:solidFill>
              </a:rPr>
              <a:t>Göçmenler, göç sırasında ve ülkelerinden ayrıldıktan sonra sağlık risklerine maruz kalabilirler. Göç öncesi veya yolculuk sırasında savaş deneyimleyebilir, tu­tuklanabilir, akrabalarını kaybedebilir, mülteci kamplarında uzun süre kalabilir ve sosyoekonomik sıkıntılar yaşayabilir. Göç ettiği bölgede, ülkede başlangıçta karşıla­şabileceği risklerden bazıları, tutukluluk, uzun süre kala­cak yer arama, dil engeli, sağlık hizmetleri hakkında bilgi yetersizliği ve ayrımcılığa maruz kalmadır. Bu durum stres ve riskleri arttırırken göçmenlerin somatik ve </a:t>
            </a:r>
            <a:r>
              <a:rPr lang="tr-TR" sz="2000" dirty="0" err="1">
                <a:solidFill>
                  <a:schemeClr val="tx1"/>
                </a:solidFill>
              </a:rPr>
              <a:t>mental</a:t>
            </a:r>
            <a:r>
              <a:rPr lang="tr-TR" sz="2000" dirty="0">
                <a:solidFill>
                  <a:schemeClr val="tx1"/>
                </a:solidFill>
              </a:rPr>
              <a:t> sağ­lıklarını olumsuz yönde etkileyebilir. Bireyin daha önceki sağlık problemleri, yaşı, cinsiyeti ve stresörlerin süresi bu olumsuzlukları artırabilir, verilen yanıtta önemli olup farklı derecelerde stresler yaşanabilir, uzun süre </a:t>
            </a:r>
            <a:r>
              <a:rPr lang="tr-TR" sz="2000" dirty="0" err="1">
                <a:solidFill>
                  <a:schemeClr val="tx1"/>
                </a:solidFill>
              </a:rPr>
              <a:t>maruziyet</a:t>
            </a:r>
            <a:r>
              <a:rPr lang="tr-TR" sz="2000" dirty="0">
                <a:solidFill>
                  <a:schemeClr val="tx1"/>
                </a:solidFill>
              </a:rPr>
              <a:t> sonrası yüksek kan basıncı ya da diğer sistemik tepkiler ile sonuçlanabilir ya da dolaylı olarak sağlıksız davranışlara yol açabilir.</a:t>
            </a:r>
          </a:p>
        </p:txBody>
      </p:sp>
    </p:spTree>
    <p:extLst>
      <p:ext uri="{BB962C8B-B14F-4D97-AF65-F5344CB8AC3E}">
        <p14:creationId xmlns:p14="http://schemas.microsoft.com/office/powerpoint/2010/main" val="3234491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138035355"/>
              </p:ext>
            </p:extLst>
          </p:nvPr>
        </p:nvGraphicFramePr>
        <p:xfrm>
          <a:off x="631903" y="680225"/>
          <a:ext cx="10972800" cy="5300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56239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721111" y="1778621"/>
            <a:ext cx="10731191" cy="4499516"/>
          </a:xfrm>
        </p:spPr>
        <p:txBody>
          <a:bodyPr/>
          <a:lstStyle/>
          <a:p>
            <a:pPr marL="0" indent="0" algn="ctr">
              <a:buNone/>
            </a:pPr>
            <a:r>
              <a:rPr lang="tr-TR" sz="2400" dirty="0"/>
              <a:t>Strese verilen yanıt ve hastalıklarda göçmenlerin sosyal kaynakları belirleyici olabilir ve karşılaşılan zorluk derecesi de etkiler. Özellikle </a:t>
            </a:r>
            <a:r>
              <a:rPr lang="tr-TR" sz="2400" dirty="0" err="1"/>
              <a:t>mental</a:t>
            </a:r>
            <a:r>
              <a:rPr lang="tr-TR" sz="2400" dirty="0"/>
              <a:t> sağlık üzerindeki etkili olan uyum sürecinde sosyal ağ, cinsiyet, yaş, dil becerileri, eğitim düzeyi, dini inançları, göç nedenleri, ve gidilen yerdeki karşılanma biçimi etkili olmaktadır. Sosyal ağ özellikle, göç­menlerin sağlık davranışlarında ve </a:t>
            </a:r>
            <a:r>
              <a:rPr lang="tr-TR" sz="2400" dirty="0" err="1"/>
              <a:t>mental</a:t>
            </a:r>
            <a:r>
              <a:rPr lang="tr-TR" sz="2400" dirty="0"/>
              <a:t> sağlıklarında çok önemlidir. Sosyal desteklerinin yetersizliği ve ülkelerindeki akrabalarının beklentilerinin yüksek oluşu zaman zaman riskli sağlık davranışlarına ve </a:t>
            </a:r>
            <a:r>
              <a:rPr lang="tr-TR" sz="2400" dirty="0" err="1"/>
              <a:t>mental</a:t>
            </a:r>
            <a:r>
              <a:rPr lang="tr-TR" sz="2400" dirty="0"/>
              <a:t> sağlık problemlerin görülmesine katkı sağlayabilir. </a:t>
            </a:r>
          </a:p>
        </p:txBody>
      </p:sp>
    </p:spTree>
    <p:extLst>
      <p:ext uri="{BB962C8B-B14F-4D97-AF65-F5344CB8AC3E}">
        <p14:creationId xmlns:p14="http://schemas.microsoft.com/office/powerpoint/2010/main" val="869163152"/>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ÃĞ-¦</Template>
  <TotalTime>130</TotalTime>
  <Words>1806</Words>
  <Application>Microsoft Office PowerPoint</Application>
  <PresentationFormat>Geniş ekran</PresentationFormat>
  <Paragraphs>53</Paragraphs>
  <Slides>22</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22</vt:i4>
      </vt:variant>
    </vt:vector>
  </HeadingPairs>
  <TitlesOfParts>
    <vt:vector size="26" baseType="lpstr">
      <vt:lpstr>宋体</vt:lpstr>
      <vt:lpstr>Arial</vt:lpstr>
      <vt:lpstr>Wingdings</vt:lpstr>
      <vt:lpstr>默认设计模板</vt:lpstr>
      <vt:lpstr>Göç, Kültür ve Sağlık İlişkisi</vt:lpstr>
      <vt:lpstr>PowerPoint Sunusu</vt:lpstr>
      <vt:lpstr>PowerPoint Sunusu</vt:lpstr>
      <vt:lpstr>PowerPoint Sunusu</vt:lpstr>
      <vt:lpstr>PowerPoint Sunusu</vt:lpstr>
      <vt:lpstr>Göç Süreci, Kültürel Özellikler ve Sağlık İlişkisi</vt:lpstr>
      <vt:lpstr>PowerPoint Sunusu</vt:lpstr>
      <vt:lpstr>PowerPoint Sunusu</vt:lpstr>
      <vt:lpstr>PowerPoint Sunusu</vt:lpstr>
      <vt:lpstr>Göçmenlerin Sağlık Sorunları</vt:lpstr>
      <vt:lpstr>PowerPoint Sunusu</vt:lpstr>
      <vt:lpstr>PowerPoint Sunusu</vt:lpstr>
      <vt:lpstr>Göç Yaşantısının Mental Sağlık Üzerine Etkisi</vt:lpstr>
      <vt:lpstr>PowerPoint Sunusu</vt:lpstr>
      <vt:lpstr>Göçün Kadınlar Üzerindeki Etkisi</vt:lpstr>
      <vt:lpstr>PowerPoint Sunusu</vt:lpstr>
      <vt:lpstr>PowerPoint Sunusu</vt:lpstr>
      <vt:lpstr>PowerPoint Sunusu</vt:lpstr>
      <vt:lpstr>Neler Yapılabilir?</vt:lpstr>
      <vt:lpstr>Neler Yapılabilir?</vt:lpstr>
      <vt:lpstr>PowerPoint Sunusu</vt:lpstr>
      <vt:lpstr>TEŞEKKÜRLER..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Kübra</dc:creator>
  <cp:lastModifiedBy>Kübra BERBER</cp:lastModifiedBy>
  <cp:revision>20</cp:revision>
  <dcterms:created xsi:type="dcterms:W3CDTF">2021-09-29T11:20:21Z</dcterms:created>
  <dcterms:modified xsi:type="dcterms:W3CDTF">2025-03-13T10:44:40Z</dcterms:modified>
</cp:coreProperties>
</file>