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5.xml" ContentType="application/vnd.openxmlformats-officedocument.presentationml.tags+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6.xml" ContentType="application/vnd.openxmlformats-officedocument.presentationml.tags+xml"/>
  <Override PartName="/ppt/notesSlides/notesSlide8.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8.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9.xml" ContentType="application/vnd.openxmlformats-officedocument.presentationml.tags+xml"/>
  <Override PartName="/ppt/notesSlides/notesSlide14.xml" ContentType="application/vnd.openxmlformats-officedocument.presentationml.notesSlide+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15.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tags/tag10.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11.xml" ContentType="application/vnd.openxmlformats-officedocument.presentationml.tags+xml"/>
  <Override PartName="/ppt/notesSlides/notesSlide18.xml" ContentType="application/vnd.openxmlformats-officedocument.presentationml.notesSlide+xml"/>
  <Override PartName="/ppt/tags/tag12.xml" ContentType="application/vnd.openxmlformats-officedocument.presentationml.tags+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5" r:id="rId1"/>
  </p:sldMasterIdLst>
  <p:notesMasterIdLst>
    <p:notesMasterId r:id="rId21"/>
  </p:notesMasterIdLst>
  <p:sldIdLst>
    <p:sldId id="2682" r:id="rId2"/>
    <p:sldId id="2690" r:id="rId3"/>
    <p:sldId id="2689" r:id="rId4"/>
    <p:sldId id="2694" r:id="rId5"/>
    <p:sldId id="2697" r:id="rId6"/>
    <p:sldId id="2695" r:id="rId7"/>
    <p:sldId id="2698" r:id="rId8"/>
    <p:sldId id="2696" r:id="rId9"/>
    <p:sldId id="2699" r:id="rId10"/>
    <p:sldId id="2705" r:id="rId11"/>
    <p:sldId id="2700" r:id="rId12"/>
    <p:sldId id="2706" r:id="rId13"/>
    <p:sldId id="2702" r:id="rId14"/>
    <p:sldId id="2707" r:id="rId15"/>
    <p:sldId id="2704" r:id="rId16"/>
    <p:sldId id="2708" r:id="rId17"/>
    <p:sldId id="2709" r:id="rId18"/>
    <p:sldId id="2710" r:id="rId19"/>
    <p:sldId id="2693" r:id="rId20"/>
  </p:sldIdLst>
  <p:sldSz cx="12858750" cy="7232650"/>
  <p:notesSz cx="6858000" cy="9144000"/>
  <p:custDataLst>
    <p:tags r:id="rId22"/>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73" userDrawn="1">
          <p15:clr>
            <a:srgbClr val="A4A3A4"/>
          </p15:clr>
        </p15:guide>
        <p15:guide id="2" pos="4050" userDrawn="1">
          <p15:clr>
            <a:srgbClr val="A4A3A4"/>
          </p15:clr>
        </p15:guide>
        <p15:guide id="3" pos="512" userDrawn="1">
          <p15:clr>
            <a:srgbClr val="A4A3A4"/>
          </p15:clr>
        </p15:guide>
        <p15:guide id="5" orient="horz" pos="4183" userDrawn="1">
          <p15:clr>
            <a:srgbClr val="A4A3A4"/>
          </p15:clr>
        </p15:guide>
        <p15:guide id="6" pos="75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BD23"/>
    <a:srgbClr val="F4B723"/>
    <a:srgbClr val="7DC9C1"/>
    <a:srgbClr val="F25F6B"/>
    <a:srgbClr val="39A097"/>
    <a:srgbClr val="70C4BC"/>
    <a:srgbClr val="FDBD24"/>
    <a:srgbClr val="F19D7F"/>
    <a:srgbClr val="EF8E6C"/>
    <a:srgbClr val="F2C97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94" autoAdjust="0"/>
    <p:restoredTop sz="93026" autoAdjust="0"/>
  </p:normalViewPr>
  <p:slideViewPr>
    <p:cSldViewPr>
      <p:cViewPr varScale="1">
        <p:scale>
          <a:sx n="80" d="100"/>
          <a:sy n="80" d="100"/>
        </p:scale>
        <p:origin x="840" y="102"/>
      </p:cViewPr>
      <p:guideLst>
        <p:guide orient="horz" pos="373"/>
        <p:guide pos="4050"/>
        <p:guide pos="512"/>
        <p:guide orient="horz" pos="4183"/>
        <p:guide pos="758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100" d="100"/>
        <a:sy n="100" d="100"/>
      </p:scale>
      <p:origin x="0" y="66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6_4">
  <dgm:title val=""/>
  <dgm:desc val=""/>
  <dgm:catLst>
    <dgm:cat type="accent6" pri="11400"/>
  </dgm:catLst>
  <dgm:styleLbl name="node0">
    <dgm:fillClrLst meth="cycle">
      <a:schemeClr val="accent6">
        <a:shade val="60000"/>
      </a:schemeClr>
    </dgm:fillClrLst>
    <dgm:linClrLst meth="repeat">
      <a:schemeClr val="lt1"/>
    </dgm:linClrLst>
    <dgm:effectClrLst/>
    <dgm:txLinClrLst/>
    <dgm:txFillClrLst/>
    <dgm:txEffectClrLst/>
  </dgm:styleLbl>
  <dgm:styleLbl name="alignNode1">
    <dgm:fillClrLst meth="cycle">
      <a:schemeClr val="accent6">
        <a:shade val="50000"/>
      </a:schemeClr>
      <a:schemeClr val="accent6">
        <a:tint val="55000"/>
      </a:schemeClr>
    </dgm:fillClrLst>
    <dgm:linClrLst meth="cycle">
      <a:schemeClr val="accent6">
        <a:shade val="50000"/>
      </a:schemeClr>
      <a:schemeClr val="accent6">
        <a:tint val="55000"/>
      </a:schemeClr>
    </dgm:linClrLst>
    <dgm:effectClrLst/>
    <dgm:txLinClrLst/>
    <dgm:txFillClrLst/>
    <dgm:txEffectClrLst/>
  </dgm:styleLbl>
  <dgm:styleLbl name="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lnNode1">
    <dgm:fillClrLst meth="cycle">
      <a:schemeClr val="accent6">
        <a:shade val="50000"/>
      </a:schemeClr>
      <a:schemeClr val="accent6">
        <a:tint val="55000"/>
      </a:schemeClr>
    </dgm:fillClrLst>
    <dgm:linClrLst meth="repeat">
      <a:schemeClr val="lt1"/>
    </dgm:linClrLst>
    <dgm:effectClrLst/>
    <dgm:txLinClrLst/>
    <dgm:txFillClrLst/>
    <dgm:txEffectClrLst/>
  </dgm:styleLbl>
  <dgm:styleLbl name="vennNode1">
    <dgm:fillClrLst meth="cycle">
      <a:schemeClr val="accent6">
        <a:shade val="80000"/>
        <a:alpha val="50000"/>
      </a:schemeClr>
      <a:schemeClr val="accent6">
        <a:tint val="50000"/>
        <a:alpha val="50000"/>
      </a:schemeClr>
    </dgm:fillClrLst>
    <dgm:linClrLst meth="repeat">
      <a:schemeClr val="lt1"/>
    </dgm:linClrLst>
    <dgm:effectClrLst/>
    <dgm:txLinClrLst/>
    <dgm:txFillClrLst/>
    <dgm:txEffectClrLst/>
  </dgm:styleLbl>
  <dgm:styleLbl name="node2">
    <dgm:fillClrLst>
      <a:schemeClr val="accent6">
        <a:shade val="80000"/>
      </a:schemeClr>
    </dgm:fillClrLst>
    <dgm:linClrLst meth="repeat">
      <a:schemeClr val="lt1"/>
    </dgm:linClrLst>
    <dgm:effectClrLst/>
    <dgm:txLinClrLst/>
    <dgm:txFillClrLst/>
    <dgm:txEffectClrLst/>
  </dgm:styleLbl>
  <dgm:styleLbl name="node3">
    <dgm:fillClrLst>
      <a:schemeClr val="accent6">
        <a:tint val="99000"/>
      </a:schemeClr>
    </dgm:fillClrLst>
    <dgm:linClrLst meth="repeat">
      <a:schemeClr val="lt1"/>
    </dgm:linClrLst>
    <dgm:effectClrLst/>
    <dgm:txLinClrLst/>
    <dgm:txFillClrLst/>
    <dgm:txEffectClrLst/>
  </dgm:styleLbl>
  <dgm:styleLbl name="node4">
    <dgm:fillClrLst>
      <a:schemeClr val="accent6">
        <a:tint val="70000"/>
      </a:schemeClr>
    </dgm:fillClrLst>
    <dgm:linClrLst meth="repeat">
      <a:schemeClr val="lt1"/>
    </dgm:linClrLst>
    <dgm:effectClrLst/>
    <dgm:txLinClrLst/>
    <dgm:txFillClrLst/>
    <dgm:txEffectClrLst/>
  </dgm:styleLbl>
  <dgm:styleLbl name="f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6">
        <a:tint val="50000"/>
      </a:schemeClr>
      <a:schemeClr val="accent6">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f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bgSibTrans2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dgm:txEffectClrLst/>
  </dgm:styleLbl>
  <dgm:styleLbl name="sibTrans1D1">
    <dgm:fillClrLst meth="cycle">
      <a:schemeClr val="accent6">
        <a:shade val="90000"/>
      </a:schemeClr>
      <a:schemeClr val="accent6">
        <a:tint val="50000"/>
      </a:schemeClr>
    </dgm:fillClrLst>
    <dgm:linClrLst meth="cycle">
      <a:schemeClr val="accent6">
        <a:shade val="90000"/>
      </a:schemeClr>
      <a:schemeClr val="accent6">
        <a:tint val="50000"/>
      </a:schemeClr>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accent6">
        <a:shade val="80000"/>
      </a:schemeClr>
    </dgm:fillClrLst>
    <dgm:linClrLst meth="repeat">
      <a:schemeClr val="lt1"/>
    </dgm:linClrLst>
    <dgm:effectClrLst/>
    <dgm:txLinClrLst/>
    <dgm:txFillClrLst/>
    <dgm:txEffectClrLst/>
  </dgm:styleLbl>
  <dgm:styleLbl name="asst1">
    <dgm:fillClrLst meth="repeat">
      <a:schemeClr val="accent6">
        <a:shade val="80000"/>
      </a:schemeClr>
    </dgm:fillClrLst>
    <dgm:linClrLst meth="repeat">
      <a:schemeClr val="lt1"/>
    </dgm:linClrLst>
    <dgm:effectClrLst/>
    <dgm:txLinClrLst/>
    <dgm:txFillClrLst/>
    <dgm:txEffectClrLst/>
  </dgm:styleLbl>
  <dgm:styleLbl name="asst2">
    <dgm:fillClrLst>
      <a:schemeClr val="accent6">
        <a:tint val="90000"/>
      </a:schemeClr>
    </dgm:fillClrLst>
    <dgm:linClrLst meth="repeat">
      <a:schemeClr val="lt1"/>
    </dgm:linClrLst>
    <dgm:effectClrLst/>
    <dgm:txLinClrLst/>
    <dgm:txFillClrLst/>
    <dgm:txEffectClrLst/>
  </dgm:styleLbl>
  <dgm:styleLbl name="asst3">
    <dgm:fillClrLst>
      <a:schemeClr val="accent6">
        <a:tint val="70000"/>
      </a:schemeClr>
    </dgm:fillClrLst>
    <dgm:linClrLst meth="repeat">
      <a:schemeClr val="lt1"/>
    </dgm:linClrLst>
    <dgm:effectClrLst/>
    <dgm:txLinClrLst/>
    <dgm:txFillClrLst/>
    <dgm:txEffectClrLst/>
  </dgm:styleLbl>
  <dgm:styleLbl name="asst4">
    <dgm:fillClrLst>
      <a:schemeClr val="accent6">
        <a:tint val="50000"/>
      </a:schemeClr>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shade val="80000"/>
      </a:schemeClr>
    </dgm:linClrLst>
    <dgm:effectClrLst/>
    <dgm:txLinClrLst/>
    <dgm:txFillClrLst/>
    <dgm:txEffectClrLst/>
  </dgm:styleLbl>
  <dgm:styleLbl name="parChTrans2D2">
    <dgm:fillClrLst meth="repeat">
      <a:schemeClr val="accent6">
        <a:tint val="90000"/>
      </a:schemeClr>
    </dgm:fillClrLst>
    <dgm:linClrLst meth="repeat">
      <a:schemeClr val="accent6">
        <a:tint val="90000"/>
      </a:schemeClr>
    </dgm:linClrLst>
    <dgm:effectClrLst/>
    <dgm:txLinClrLst/>
    <dgm:txFillClrLst/>
    <dgm:txEffectClrLst/>
  </dgm:styleLbl>
  <dgm:styleLbl name="parChTrans2D3">
    <dgm:fillClrLst meth="repeat">
      <a:schemeClr val="accent6">
        <a:tint val="70000"/>
      </a:schemeClr>
    </dgm:fillClrLst>
    <dgm:linClrLst meth="repeat">
      <a:schemeClr val="accent6">
        <a:tint val="70000"/>
      </a:schemeClr>
    </dgm:linClrLst>
    <dgm:effectClrLst/>
    <dgm:txLinClrLst/>
    <dgm:txFillClrLst/>
    <dgm:txEffectClrLst/>
  </dgm:styleLbl>
  <dgm:styleLbl name="parChTrans2D4">
    <dgm:fillClrLst meth="repeat">
      <a:schemeClr val="accent6">
        <a:tint val="50000"/>
      </a:schemeClr>
    </dgm:fillClrLst>
    <dgm:linClrLst meth="repeat">
      <a:schemeClr val="accent6">
        <a:tint val="50000"/>
      </a:schemeClr>
    </dgm:linClrLst>
    <dgm:effectClrLst/>
    <dgm:txLinClrLst/>
    <dgm:txFillClrLst meth="repeat">
      <a:schemeClr val="dk1"/>
    </dgm:txFillClrLst>
    <dgm:txEffectClrLst/>
  </dgm:styleLbl>
  <dgm:styleLbl name="parChTrans1D1">
    <dgm:fillClrLst meth="repeat">
      <a:schemeClr val="accent6">
        <a:shade val="80000"/>
      </a:schemeClr>
    </dgm:fillClrLst>
    <dgm:linClrLst meth="repeat">
      <a:schemeClr val="accent6">
        <a:shade val="80000"/>
      </a:schemeClr>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a:tint val="90000"/>
      </a:schemeClr>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6">
        <a:tint val="70000"/>
      </a:schemeClr>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6">
        <a:shade val="50000"/>
      </a:schemeClr>
      <a:schemeClr val="accent6">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alignAccFollowNode1">
    <dgm:fillClrLst meth="repeat">
      <a:schemeClr val="accent6">
        <a:alpha val="90000"/>
        <a:tint val="55000"/>
      </a:schemeClr>
    </dgm:fillClrLst>
    <dgm:linClrLst meth="repeat">
      <a:schemeClr val="accent6">
        <a:alpha val="90000"/>
        <a:tint val="55000"/>
      </a:schemeClr>
    </dgm:linClrLst>
    <dgm:effectClrLst/>
    <dgm:txLinClrLst/>
    <dgm:txFillClrLst meth="repeat">
      <a:schemeClr val="dk1"/>
    </dgm:txFillClrLst>
    <dgm:txEffectClrLst/>
  </dgm:styleLbl>
  <dgm:styleLbl name="bgAccFollowNode1">
    <dgm:fillClrLst meth="repeat">
      <a:schemeClr val="accent6">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a:tint val="50000"/>
      </a:schemeClr>
    </dgm:linClrLst>
    <dgm:effectClrLst/>
    <dgm:txLinClrLst/>
    <dgm:txFillClrLst meth="repeat">
      <a:schemeClr val="dk1"/>
    </dgm:txFillClrLst>
    <dgm:txEffectClrLst/>
  </dgm:styleLbl>
  <dgm:styleLbl name="bgShp">
    <dgm:fillClrLst meth="repeat">
      <a:schemeClr val="accent6">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6">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6">
        <a:tint val="50000"/>
        <a:alpha val="55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EA8E33F-5D95-41CD-8D4C-7609CE2E3469}" type="doc">
      <dgm:prSet loTypeId="urn:microsoft.com/office/officeart/2005/8/layout/vList2" loCatId="list" qsTypeId="urn:microsoft.com/office/officeart/2005/8/quickstyle/simple3" qsCatId="simple" csTypeId="urn:microsoft.com/office/officeart/2005/8/colors/colorful4" csCatId="colorful" phldr="1"/>
      <dgm:spPr/>
      <dgm:t>
        <a:bodyPr/>
        <a:lstStyle/>
        <a:p>
          <a:endParaRPr lang="tr-TR"/>
        </a:p>
      </dgm:t>
    </dgm:pt>
    <dgm:pt modelId="{BDE8E8A5-C86E-4AB2-89EA-4FD237BDF2BC}">
      <dgm:prSet/>
      <dgm:spPr/>
      <dgm:t>
        <a:bodyPr/>
        <a:lstStyle/>
        <a:p>
          <a:pPr rtl="0"/>
          <a:r>
            <a:rPr lang="tr-TR" dirty="0"/>
            <a:t>Beslenme alışkanlıklarında kültürlere göre değişiklik gösteren noktalar:</a:t>
          </a:r>
        </a:p>
      </dgm:t>
    </dgm:pt>
    <dgm:pt modelId="{2FA78822-E126-4C56-9691-7AFBB8C1A2A9}" type="parTrans" cxnId="{045210A5-2E3C-4273-A305-975C7753C0AA}">
      <dgm:prSet/>
      <dgm:spPr/>
      <dgm:t>
        <a:bodyPr/>
        <a:lstStyle/>
        <a:p>
          <a:endParaRPr lang="tr-TR"/>
        </a:p>
      </dgm:t>
    </dgm:pt>
    <dgm:pt modelId="{4D653607-80FF-4CB0-80D8-72A39831465A}" type="sibTrans" cxnId="{045210A5-2E3C-4273-A305-975C7753C0AA}">
      <dgm:prSet/>
      <dgm:spPr/>
      <dgm:t>
        <a:bodyPr/>
        <a:lstStyle/>
        <a:p>
          <a:endParaRPr lang="tr-TR"/>
        </a:p>
      </dgm:t>
    </dgm:pt>
    <dgm:pt modelId="{E724E429-CC01-429E-83BD-425ABF582D7B}">
      <dgm:prSet/>
      <dgm:spPr/>
      <dgm:t>
        <a:bodyPr/>
        <a:lstStyle/>
        <a:p>
          <a:pPr rtl="0"/>
          <a:r>
            <a:rPr lang="tr-TR" dirty="0"/>
            <a:t>Günlük Öğün sayısı</a:t>
          </a:r>
        </a:p>
      </dgm:t>
    </dgm:pt>
    <dgm:pt modelId="{A7B03EFF-0925-4A50-B094-3290FFDB64E9}" type="parTrans" cxnId="{FFA37CFA-17E6-4D51-B559-DD0713656665}">
      <dgm:prSet/>
      <dgm:spPr/>
      <dgm:t>
        <a:bodyPr/>
        <a:lstStyle/>
        <a:p>
          <a:endParaRPr lang="tr-TR"/>
        </a:p>
      </dgm:t>
    </dgm:pt>
    <dgm:pt modelId="{C14F1AA0-4192-4A81-9021-719D79ACD1DD}" type="sibTrans" cxnId="{FFA37CFA-17E6-4D51-B559-DD0713656665}">
      <dgm:prSet/>
      <dgm:spPr/>
      <dgm:t>
        <a:bodyPr/>
        <a:lstStyle/>
        <a:p>
          <a:endParaRPr lang="tr-TR"/>
        </a:p>
      </dgm:t>
    </dgm:pt>
    <dgm:pt modelId="{9EC17313-786E-40B8-98F7-63493BE5AD71}">
      <dgm:prSet/>
      <dgm:spPr/>
      <dgm:t>
        <a:bodyPr/>
        <a:lstStyle/>
        <a:p>
          <a:pPr rtl="0"/>
          <a:r>
            <a:rPr lang="tr-TR" dirty="0"/>
            <a:t>Bir öğünün dayanıklılık süresi</a:t>
          </a:r>
        </a:p>
      </dgm:t>
    </dgm:pt>
    <dgm:pt modelId="{CAFAEBF5-1E2B-4EEC-83DA-0D7E89028F88}" type="parTrans" cxnId="{72438191-D1D7-4375-AEED-6F84AD367E02}">
      <dgm:prSet/>
      <dgm:spPr/>
      <dgm:t>
        <a:bodyPr/>
        <a:lstStyle/>
        <a:p>
          <a:endParaRPr lang="tr-TR"/>
        </a:p>
      </dgm:t>
    </dgm:pt>
    <dgm:pt modelId="{6520B326-B79C-4E97-8DF7-2B558ABD6727}" type="sibTrans" cxnId="{72438191-D1D7-4375-AEED-6F84AD367E02}">
      <dgm:prSet/>
      <dgm:spPr/>
      <dgm:t>
        <a:bodyPr/>
        <a:lstStyle/>
        <a:p>
          <a:endParaRPr lang="tr-TR"/>
        </a:p>
      </dgm:t>
    </dgm:pt>
    <dgm:pt modelId="{4DC0CB06-38F7-40A4-98B7-9F36386B20F6}">
      <dgm:prSet/>
      <dgm:spPr/>
      <dgm:t>
        <a:bodyPr/>
        <a:lstStyle/>
        <a:p>
          <a:pPr rtl="0"/>
          <a:r>
            <a:rPr lang="tr-TR" dirty="0"/>
            <a:t>Her öğünün bileşimi (porsiyon boyları, içecek alışkan­lığı, çeşidi, </a:t>
          </a:r>
          <a:r>
            <a:rPr lang="tr-TR" dirty="0" err="1"/>
            <a:t>v.b</a:t>
          </a:r>
          <a:r>
            <a:rPr lang="tr-TR" dirty="0"/>
            <a:t>.)</a:t>
          </a:r>
        </a:p>
      </dgm:t>
    </dgm:pt>
    <dgm:pt modelId="{E9808D79-E63A-402B-856D-D6C1E08EE804}" type="parTrans" cxnId="{6BC90BD7-281F-44C5-9C65-3D5E1480E937}">
      <dgm:prSet/>
      <dgm:spPr/>
      <dgm:t>
        <a:bodyPr/>
        <a:lstStyle/>
        <a:p>
          <a:endParaRPr lang="tr-TR"/>
        </a:p>
      </dgm:t>
    </dgm:pt>
    <dgm:pt modelId="{F72E1E55-336C-40DD-B1E3-AD1E60271AFF}" type="sibTrans" cxnId="{6BC90BD7-281F-44C5-9C65-3D5E1480E937}">
      <dgm:prSet/>
      <dgm:spPr/>
      <dgm:t>
        <a:bodyPr/>
        <a:lstStyle/>
        <a:p>
          <a:endParaRPr lang="tr-TR"/>
        </a:p>
      </dgm:t>
    </dgm:pt>
    <dgm:pt modelId="{42214889-E145-4728-ADA6-8BC601F52F97}">
      <dgm:prSet/>
      <dgm:spPr/>
      <dgm:t>
        <a:bodyPr/>
        <a:lstStyle/>
        <a:p>
          <a:pPr rtl="0"/>
          <a:r>
            <a:rPr lang="tr-TR" dirty="0"/>
            <a:t>Yemeğin sosyal işlevi ve hazır yemek olgusu</a:t>
          </a:r>
        </a:p>
      </dgm:t>
    </dgm:pt>
    <dgm:pt modelId="{AD5F2BC2-4442-46DA-B72E-49372038AB2D}" type="parTrans" cxnId="{E392E95B-8860-4364-98A1-115173B9708B}">
      <dgm:prSet/>
      <dgm:spPr/>
      <dgm:t>
        <a:bodyPr/>
        <a:lstStyle/>
        <a:p>
          <a:endParaRPr lang="tr-TR"/>
        </a:p>
      </dgm:t>
    </dgm:pt>
    <dgm:pt modelId="{257D9EB4-9CAE-434F-A89F-C92EB091AB49}" type="sibTrans" cxnId="{E392E95B-8860-4364-98A1-115173B9708B}">
      <dgm:prSet/>
      <dgm:spPr/>
      <dgm:t>
        <a:bodyPr/>
        <a:lstStyle/>
        <a:p>
          <a:endParaRPr lang="tr-TR"/>
        </a:p>
      </dgm:t>
    </dgm:pt>
    <dgm:pt modelId="{CDAB1062-14C4-4036-9BA7-5F74F1C25156}">
      <dgm:prSet/>
      <dgm:spPr/>
      <dgm:t>
        <a:bodyPr/>
        <a:lstStyle/>
        <a:p>
          <a:pPr rtl="0"/>
          <a:r>
            <a:rPr lang="tr-TR" dirty="0"/>
            <a:t>Yemeği kadın veya erkeğin hazırlaması</a:t>
          </a:r>
        </a:p>
      </dgm:t>
    </dgm:pt>
    <dgm:pt modelId="{B30E22D3-F218-4B5E-9A7A-51D77C788443}" type="parTrans" cxnId="{A3F68B6C-9F2E-4508-9B9E-2CCAC31F2F49}">
      <dgm:prSet/>
      <dgm:spPr/>
      <dgm:t>
        <a:bodyPr/>
        <a:lstStyle/>
        <a:p>
          <a:endParaRPr lang="tr-TR"/>
        </a:p>
      </dgm:t>
    </dgm:pt>
    <dgm:pt modelId="{CD9DFCFB-AA1A-454F-94F9-AC5FC71FA3BD}" type="sibTrans" cxnId="{A3F68B6C-9F2E-4508-9B9E-2CCAC31F2F49}">
      <dgm:prSet/>
      <dgm:spPr/>
      <dgm:t>
        <a:bodyPr/>
        <a:lstStyle/>
        <a:p>
          <a:endParaRPr lang="tr-TR"/>
        </a:p>
      </dgm:t>
    </dgm:pt>
    <dgm:pt modelId="{893725BF-EDBA-4755-A3E1-CCF3C8DA290C}">
      <dgm:prSet/>
      <dgm:spPr/>
      <dgm:t>
        <a:bodyPr/>
        <a:lstStyle/>
        <a:p>
          <a:pPr rtl="0"/>
          <a:r>
            <a:rPr lang="tr-TR" dirty="0"/>
            <a:t>Yemeğin dışarıda yenilme sıklığı</a:t>
          </a:r>
        </a:p>
      </dgm:t>
    </dgm:pt>
    <dgm:pt modelId="{9DF30CE5-1EE5-4294-ABE2-07512E619994}" type="parTrans" cxnId="{6E98BBC1-996A-4813-8B67-8252CD0D61D7}">
      <dgm:prSet/>
      <dgm:spPr/>
      <dgm:t>
        <a:bodyPr/>
        <a:lstStyle/>
        <a:p>
          <a:endParaRPr lang="tr-TR"/>
        </a:p>
      </dgm:t>
    </dgm:pt>
    <dgm:pt modelId="{F1061A37-A5D1-4456-B9DB-119848C82F67}" type="sibTrans" cxnId="{6E98BBC1-996A-4813-8B67-8252CD0D61D7}">
      <dgm:prSet/>
      <dgm:spPr/>
      <dgm:t>
        <a:bodyPr/>
        <a:lstStyle/>
        <a:p>
          <a:endParaRPr lang="tr-TR"/>
        </a:p>
      </dgm:t>
    </dgm:pt>
    <dgm:pt modelId="{63429050-F689-4ECD-AA9B-366FBDAF44E3}">
      <dgm:prSet/>
      <dgm:spPr/>
      <dgm:t>
        <a:bodyPr/>
        <a:lstStyle/>
        <a:p>
          <a:pPr rtl="0"/>
          <a:r>
            <a:rPr lang="tr-TR" dirty="0"/>
            <a:t>Gıda maddeleri alışverişini kimin / kimlerin ve nereler­den yaptıkları</a:t>
          </a:r>
        </a:p>
      </dgm:t>
    </dgm:pt>
    <dgm:pt modelId="{87A65F11-2981-43D4-BC1B-1AE8EB065918}" type="parTrans" cxnId="{D445A8EC-0D61-471C-B6B9-95132C9B7E66}">
      <dgm:prSet/>
      <dgm:spPr/>
      <dgm:t>
        <a:bodyPr/>
        <a:lstStyle/>
        <a:p>
          <a:endParaRPr lang="tr-TR"/>
        </a:p>
      </dgm:t>
    </dgm:pt>
    <dgm:pt modelId="{5CA10E4C-159E-484C-8BF4-7D308C4B84A5}" type="sibTrans" cxnId="{D445A8EC-0D61-471C-B6B9-95132C9B7E66}">
      <dgm:prSet/>
      <dgm:spPr/>
      <dgm:t>
        <a:bodyPr/>
        <a:lstStyle/>
        <a:p>
          <a:endParaRPr lang="tr-TR"/>
        </a:p>
      </dgm:t>
    </dgm:pt>
    <dgm:pt modelId="{C8C40F1A-07AD-4DB9-9B8E-75CB5B234D9A}">
      <dgm:prSet/>
      <dgm:spPr/>
      <dgm:t>
        <a:bodyPr/>
        <a:lstStyle/>
        <a:p>
          <a:pPr rtl="0"/>
          <a:r>
            <a:rPr lang="tr-TR"/>
            <a:t>En çok hangi tür gıda maddelerinin satın alındığı</a:t>
          </a:r>
        </a:p>
      </dgm:t>
    </dgm:pt>
    <dgm:pt modelId="{29596633-CFDE-4A72-A37C-696AEA87B7E1}" type="parTrans" cxnId="{5CDB8591-F626-4B65-9A74-982CD41FAD73}">
      <dgm:prSet/>
      <dgm:spPr/>
      <dgm:t>
        <a:bodyPr/>
        <a:lstStyle/>
        <a:p>
          <a:endParaRPr lang="tr-TR"/>
        </a:p>
      </dgm:t>
    </dgm:pt>
    <dgm:pt modelId="{11A52A42-2FEB-476E-AB19-CFD39776764F}" type="sibTrans" cxnId="{5CDB8591-F626-4B65-9A74-982CD41FAD73}">
      <dgm:prSet/>
      <dgm:spPr/>
      <dgm:t>
        <a:bodyPr/>
        <a:lstStyle/>
        <a:p>
          <a:endParaRPr lang="tr-TR"/>
        </a:p>
      </dgm:t>
    </dgm:pt>
    <dgm:pt modelId="{9DE4BBB3-91AC-4D85-A1BA-02EA3B235D97}">
      <dgm:prSet/>
      <dgm:spPr/>
      <dgm:t>
        <a:bodyPr/>
        <a:lstStyle/>
        <a:p>
          <a:pPr rtl="0"/>
          <a:r>
            <a:rPr lang="tr-TR" dirty="0"/>
            <a:t>Alışkanlıklar ve damak tadı</a:t>
          </a:r>
        </a:p>
      </dgm:t>
    </dgm:pt>
    <dgm:pt modelId="{51B77B1E-E5AC-4E2B-8BD4-718BB757E152}" type="parTrans" cxnId="{D0A4CA42-7A7A-44B8-8007-2840FBF78F7D}">
      <dgm:prSet/>
      <dgm:spPr/>
      <dgm:t>
        <a:bodyPr/>
        <a:lstStyle/>
        <a:p>
          <a:endParaRPr lang="tr-TR"/>
        </a:p>
      </dgm:t>
    </dgm:pt>
    <dgm:pt modelId="{D6C085FD-1C29-45D2-90EA-AE42A48D8EC7}" type="sibTrans" cxnId="{D0A4CA42-7A7A-44B8-8007-2840FBF78F7D}">
      <dgm:prSet/>
      <dgm:spPr/>
      <dgm:t>
        <a:bodyPr/>
        <a:lstStyle/>
        <a:p>
          <a:endParaRPr lang="tr-TR"/>
        </a:p>
      </dgm:t>
    </dgm:pt>
    <dgm:pt modelId="{E32FAEDF-E451-4CCB-9522-80B510ADE205}" type="pres">
      <dgm:prSet presAssocID="{7EA8E33F-5D95-41CD-8D4C-7609CE2E3469}" presName="linear" presStyleCnt="0">
        <dgm:presLayoutVars>
          <dgm:animLvl val="lvl"/>
          <dgm:resizeHandles val="exact"/>
        </dgm:presLayoutVars>
      </dgm:prSet>
      <dgm:spPr/>
      <dgm:t>
        <a:bodyPr/>
        <a:lstStyle/>
        <a:p>
          <a:endParaRPr lang="tr-TR"/>
        </a:p>
      </dgm:t>
    </dgm:pt>
    <dgm:pt modelId="{5E98B386-FE49-4D03-AAE4-DB54371C5CA6}" type="pres">
      <dgm:prSet presAssocID="{BDE8E8A5-C86E-4AB2-89EA-4FD237BDF2BC}" presName="parentText" presStyleLbl="node1" presStyleIdx="0" presStyleCnt="1">
        <dgm:presLayoutVars>
          <dgm:chMax val="0"/>
          <dgm:bulletEnabled val="1"/>
        </dgm:presLayoutVars>
      </dgm:prSet>
      <dgm:spPr/>
      <dgm:t>
        <a:bodyPr/>
        <a:lstStyle/>
        <a:p>
          <a:endParaRPr lang="tr-TR"/>
        </a:p>
      </dgm:t>
    </dgm:pt>
    <dgm:pt modelId="{468A7093-13DF-479B-A25A-1C10C535CC3A}" type="pres">
      <dgm:prSet presAssocID="{BDE8E8A5-C86E-4AB2-89EA-4FD237BDF2BC}" presName="childText" presStyleLbl="revTx" presStyleIdx="0" presStyleCnt="1">
        <dgm:presLayoutVars>
          <dgm:bulletEnabled val="1"/>
        </dgm:presLayoutVars>
      </dgm:prSet>
      <dgm:spPr/>
      <dgm:t>
        <a:bodyPr/>
        <a:lstStyle/>
        <a:p>
          <a:endParaRPr lang="tr-TR"/>
        </a:p>
      </dgm:t>
    </dgm:pt>
  </dgm:ptLst>
  <dgm:cxnLst>
    <dgm:cxn modelId="{AADA6227-8D0B-4D5F-A555-22EE48CE7BCB}" type="presOf" srcId="{BDE8E8A5-C86E-4AB2-89EA-4FD237BDF2BC}" destId="{5E98B386-FE49-4D03-AAE4-DB54371C5CA6}" srcOrd="0" destOrd="0" presId="urn:microsoft.com/office/officeart/2005/8/layout/vList2"/>
    <dgm:cxn modelId="{BF3D9478-5838-48D9-8D6A-1B8E7FB428A9}" type="presOf" srcId="{7EA8E33F-5D95-41CD-8D4C-7609CE2E3469}" destId="{E32FAEDF-E451-4CCB-9522-80B510ADE205}" srcOrd="0" destOrd="0" presId="urn:microsoft.com/office/officeart/2005/8/layout/vList2"/>
    <dgm:cxn modelId="{253A2D78-F862-4F3C-B126-322AEBF72182}" type="presOf" srcId="{CDAB1062-14C4-4036-9BA7-5F74F1C25156}" destId="{468A7093-13DF-479B-A25A-1C10C535CC3A}" srcOrd="0" destOrd="4" presId="urn:microsoft.com/office/officeart/2005/8/layout/vList2"/>
    <dgm:cxn modelId="{6BC90BD7-281F-44C5-9C65-3D5E1480E937}" srcId="{BDE8E8A5-C86E-4AB2-89EA-4FD237BDF2BC}" destId="{4DC0CB06-38F7-40A4-98B7-9F36386B20F6}" srcOrd="2" destOrd="0" parTransId="{E9808D79-E63A-402B-856D-D6C1E08EE804}" sibTransId="{F72E1E55-336C-40DD-B1E3-AD1E60271AFF}"/>
    <dgm:cxn modelId="{72438191-D1D7-4375-AEED-6F84AD367E02}" srcId="{BDE8E8A5-C86E-4AB2-89EA-4FD237BDF2BC}" destId="{9EC17313-786E-40B8-98F7-63493BE5AD71}" srcOrd="1" destOrd="0" parTransId="{CAFAEBF5-1E2B-4EEC-83DA-0D7E89028F88}" sibTransId="{6520B326-B79C-4E97-8DF7-2B558ABD6727}"/>
    <dgm:cxn modelId="{F0A3656F-D8EB-4769-A472-704F8226E4C0}" type="presOf" srcId="{63429050-F689-4ECD-AA9B-366FBDAF44E3}" destId="{468A7093-13DF-479B-A25A-1C10C535CC3A}" srcOrd="0" destOrd="6" presId="urn:microsoft.com/office/officeart/2005/8/layout/vList2"/>
    <dgm:cxn modelId="{5CDB8591-F626-4B65-9A74-982CD41FAD73}" srcId="{BDE8E8A5-C86E-4AB2-89EA-4FD237BDF2BC}" destId="{C8C40F1A-07AD-4DB9-9B8E-75CB5B234D9A}" srcOrd="7" destOrd="0" parTransId="{29596633-CFDE-4A72-A37C-696AEA87B7E1}" sibTransId="{11A52A42-2FEB-476E-AB19-CFD39776764F}"/>
    <dgm:cxn modelId="{6E98BBC1-996A-4813-8B67-8252CD0D61D7}" srcId="{BDE8E8A5-C86E-4AB2-89EA-4FD237BDF2BC}" destId="{893725BF-EDBA-4755-A3E1-CCF3C8DA290C}" srcOrd="5" destOrd="0" parTransId="{9DF30CE5-1EE5-4294-ABE2-07512E619994}" sibTransId="{F1061A37-A5D1-4456-B9DB-119848C82F67}"/>
    <dgm:cxn modelId="{7302C4FE-BCBD-43D7-BE71-11E511A42801}" type="presOf" srcId="{E724E429-CC01-429E-83BD-425ABF582D7B}" destId="{468A7093-13DF-479B-A25A-1C10C535CC3A}" srcOrd="0" destOrd="0" presId="urn:microsoft.com/office/officeart/2005/8/layout/vList2"/>
    <dgm:cxn modelId="{A3F68B6C-9F2E-4508-9B9E-2CCAC31F2F49}" srcId="{BDE8E8A5-C86E-4AB2-89EA-4FD237BDF2BC}" destId="{CDAB1062-14C4-4036-9BA7-5F74F1C25156}" srcOrd="4" destOrd="0" parTransId="{B30E22D3-F218-4B5E-9A7A-51D77C788443}" sibTransId="{CD9DFCFB-AA1A-454F-94F9-AC5FC71FA3BD}"/>
    <dgm:cxn modelId="{E392E95B-8860-4364-98A1-115173B9708B}" srcId="{BDE8E8A5-C86E-4AB2-89EA-4FD237BDF2BC}" destId="{42214889-E145-4728-ADA6-8BC601F52F97}" srcOrd="3" destOrd="0" parTransId="{AD5F2BC2-4442-46DA-B72E-49372038AB2D}" sibTransId="{257D9EB4-9CAE-434F-A89F-C92EB091AB49}"/>
    <dgm:cxn modelId="{D445A8EC-0D61-471C-B6B9-95132C9B7E66}" srcId="{BDE8E8A5-C86E-4AB2-89EA-4FD237BDF2BC}" destId="{63429050-F689-4ECD-AA9B-366FBDAF44E3}" srcOrd="6" destOrd="0" parTransId="{87A65F11-2981-43D4-BC1B-1AE8EB065918}" sibTransId="{5CA10E4C-159E-484C-8BF4-7D308C4B84A5}"/>
    <dgm:cxn modelId="{658DF097-F313-4D5F-BA06-6B0F3BD2F862}" type="presOf" srcId="{9EC17313-786E-40B8-98F7-63493BE5AD71}" destId="{468A7093-13DF-479B-A25A-1C10C535CC3A}" srcOrd="0" destOrd="1" presId="urn:microsoft.com/office/officeart/2005/8/layout/vList2"/>
    <dgm:cxn modelId="{D0A4CA42-7A7A-44B8-8007-2840FBF78F7D}" srcId="{BDE8E8A5-C86E-4AB2-89EA-4FD237BDF2BC}" destId="{9DE4BBB3-91AC-4D85-A1BA-02EA3B235D97}" srcOrd="8" destOrd="0" parTransId="{51B77B1E-E5AC-4E2B-8BD4-718BB757E152}" sibTransId="{D6C085FD-1C29-45D2-90EA-AE42A48D8EC7}"/>
    <dgm:cxn modelId="{99E1E09F-E09B-4093-8B66-44C1463D5EAB}" type="presOf" srcId="{C8C40F1A-07AD-4DB9-9B8E-75CB5B234D9A}" destId="{468A7093-13DF-479B-A25A-1C10C535CC3A}" srcOrd="0" destOrd="7" presId="urn:microsoft.com/office/officeart/2005/8/layout/vList2"/>
    <dgm:cxn modelId="{FFA37CFA-17E6-4D51-B559-DD0713656665}" srcId="{BDE8E8A5-C86E-4AB2-89EA-4FD237BDF2BC}" destId="{E724E429-CC01-429E-83BD-425ABF582D7B}" srcOrd="0" destOrd="0" parTransId="{A7B03EFF-0925-4A50-B094-3290FFDB64E9}" sibTransId="{C14F1AA0-4192-4A81-9021-719D79ACD1DD}"/>
    <dgm:cxn modelId="{5BEFB14B-7670-45C9-9F4F-F9ED921A1EAD}" type="presOf" srcId="{9DE4BBB3-91AC-4D85-A1BA-02EA3B235D97}" destId="{468A7093-13DF-479B-A25A-1C10C535CC3A}" srcOrd="0" destOrd="8" presId="urn:microsoft.com/office/officeart/2005/8/layout/vList2"/>
    <dgm:cxn modelId="{B22B17B1-26C8-4F33-8B91-54C257DD13EC}" type="presOf" srcId="{4DC0CB06-38F7-40A4-98B7-9F36386B20F6}" destId="{468A7093-13DF-479B-A25A-1C10C535CC3A}" srcOrd="0" destOrd="2" presId="urn:microsoft.com/office/officeart/2005/8/layout/vList2"/>
    <dgm:cxn modelId="{63BA1BBA-C1A3-4C31-8AE2-8652A99AF9E5}" type="presOf" srcId="{893725BF-EDBA-4755-A3E1-CCF3C8DA290C}" destId="{468A7093-13DF-479B-A25A-1C10C535CC3A}" srcOrd="0" destOrd="5" presId="urn:microsoft.com/office/officeart/2005/8/layout/vList2"/>
    <dgm:cxn modelId="{1B8BB391-311E-4C7D-B02A-7FAB8BD9BA48}" type="presOf" srcId="{42214889-E145-4728-ADA6-8BC601F52F97}" destId="{468A7093-13DF-479B-A25A-1C10C535CC3A}" srcOrd="0" destOrd="3" presId="urn:microsoft.com/office/officeart/2005/8/layout/vList2"/>
    <dgm:cxn modelId="{045210A5-2E3C-4273-A305-975C7753C0AA}" srcId="{7EA8E33F-5D95-41CD-8D4C-7609CE2E3469}" destId="{BDE8E8A5-C86E-4AB2-89EA-4FD237BDF2BC}" srcOrd="0" destOrd="0" parTransId="{2FA78822-E126-4C56-9691-7AFBB8C1A2A9}" sibTransId="{4D653607-80FF-4CB0-80D8-72A39831465A}"/>
    <dgm:cxn modelId="{AE611ED7-0D39-43B6-9EEC-9EEB075CD84D}" type="presParOf" srcId="{E32FAEDF-E451-4CCB-9522-80B510ADE205}" destId="{5E98B386-FE49-4D03-AAE4-DB54371C5CA6}" srcOrd="0" destOrd="0" presId="urn:microsoft.com/office/officeart/2005/8/layout/vList2"/>
    <dgm:cxn modelId="{C48BD5B7-8B40-4230-9B0D-CEC50359434F}" type="presParOf" srcId="{E32FAEDF-E451-4CCB-9522-80B510ADE205}" destId="{468A7093-13DF-479B-A25A-1C10C535CC3A}" srcOrd="1"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97327A5-BCAA-4476-B324-1955DD02264D}" type="doc">
      <dgm:prSet loTypeId="urn:microsoft.com/office/officeart/2005/8/layout/vList2" loCatId="list" qsTypeId="urn:microsoft.com/office/officeart/2005/8/quickstyle/3d3" qsCatId="3D" csTypeId="urn:microsoft.com/office/officeart/2005/8/colors/colorful1" csCatId="colorful" phldr="1"/>
      <dgm:spPr/>
      <dgm:t>
        <a:bodyPr/>
        <a:lstStyle/>
        <a:p>
          <a:endParaRPr lang="tr-TR"/>
        </a:p>
      </dgm:t>
    </dgm:pt>
    <dgm:pt modelId="{004ACA28-3EC7-4D15-829A-73A0E43221DA}">
      <dgm:prSet/>
      <dgm:spPr/>
      <dgm:t>
        <a:bodyPr/>
        <a:lstStyle/>
        <a:p>
          <a:pPr rtl="0"/>
          <a:r>
            <a:rPr lang="tr-TR" dirty="0"/>
            <a:t>Ekonomik Yapısı ve Toplumsal Gelişmişlik Düzeyi ile Beslenme Davranışları</a:t>
          </a:r>
        </a:p>
      </dgm:t>
    </dgm:pt>
    <dgm:pt modelId="{D9DB77B0-72C9-47B6-B02D-5418A3656904}" type="parTrans" cxnId="{2DE6C454-A83B-4DA8-AA60-B8EE24FB8F8E}">
      <dgm:prSet/>
      <dgm:spPr/>
      <dgm:t>
        <a:bodyPr/>
        <a:lstStyle/>
        <a:p>
          <a:endParaRPr lang="tr-TR"/>
        </a:p>
      </dgm:t>
    </dgm:pt>
    <dgm:pt modelId="{8EA94E38-266E-47DF-81E3-DE59065BFE82}" type="sibTrans" cxnId="{2DE6C454-A83B-4DA8-AA60-B8EE24FB8F8E}">
      <dgm:prSet/>
      <dgm:spPr/>
      <dgm:t>
        <a:bodyPr/>
        <a:lstStyle/>
        <a:p>
          <a:endParaRPr lang="tr-TR"/>
        </a:p>
      </dgm:t>
    </dgm:pt>
    <dgm:pt modelId="{F765FEDD-1AD9-47A5-A37D-01D117FCD033}">
      <dgm:prSet/>
      <dgm:spPr/>
      <dgm:t>
        <a:bodyPr/>
        <a:lstStyle/>
        <a:p>
          <a:pPr rtl="0"/>
          <a:r>
            <a:rPr lang="tr-TR" i="1" dirty="0"/>
            <a:t>Ekonomik Coğrafya:</a:t>
          </a:r>
          <a:r>
            <a:rPr lang="tr-TR" dirty="0"/>
            <a:t> Buna göre kapalı ekonomi, Ev eko­nomisi, Köy ekonomisi (</a:t>
          </a:r>
          <a:r>
            <a:rPr lang="tr-TR" dirty="0" err="1"/>
            <a:t>Rural</a:t>
          </a:r>
          <a:r>
            <a:rPr lang="tr-TR" dirty="0"/>
            <a:t> </a:t>
          </a:r>
          <a:r>
            <a:rPr lang="tr-TR" dirty="0" err="1"/>
            <a:t>Economy</a:t>
          </a:r>
          <a:r>
            <a:rPr lang="tr-TR" dirty="0"/>
            <a:t>) içinde satın alma (iştira) gücüne sahip olmayan güçsüz, geri toplumlardaki fakir insanların başlıca gıdası, bir ücret ödemeden dağ, kır ve bayırdan topladığı çeşitli otlardan yapılmış yemekler­dir. Bitkisel beslenme yukarıda açıklanan ekonomilerin ana karakteridir. Bu ekonomilerden uzaklaşarak ve gelişme göstererek üst ekonomilere ulaşan toplumlar ise daha çok hayvansal besin maddeleri ile beslenmektedirler. Coğrafi determinizm (neden-sonuç ilişkisi) koşullarına göre ortaya çıkan yabani bitkilerden geniş çapta besin alanında yararlanılmaya çalışılmaktadır. Yani o coğrafi ortam içinde yeti­şen yabani bitkilerden faydalanmak ekonomik açıdan üzerinde durulan ve teşvik edilen bir konu haline gelmiş­tir. </a:t>
          </a:r>
        </a:p>
      </dgm:t>
    </dgm:pt>
    <dgm:pt modelId="{D54A3500-B575-40B2-A988-717BF58BF333}" type="parTrans" cxnId="{BECF3777-7F56-4788-B977-4A08454A779D}">
      <dgm:prSet/>
      <dgm:spPr/>
      <dgm:t>
        <a:bodyPr/>
        <a:lstStyle/>
        <a:p>
          <a:endParaRPr lang="tr-TR"/>
        </a:p>
      </dgm:t>
    </dgm:pt>
    <dgm:pt modelId="{F35524F5-E750-4DD0-A3D0-C79F4B87C032}" type="sibTrans" cxnId="{BECF3777-7F56-4788-B977-4A08454A779D}">
      <dgm:prSet/>
      <dgm:spPr/>
      <dgm:t>
        <a:bodyPr/>
        <a:lstStyle/>
        <a:p>
          <a:endParaRPr lang="tr-TR"/>
        </a:p>
      </dgm:t>
    </dgm:pt>
    <dgm:pt modelId="{4CB05391-9879-4390-8698-A15D2BCA9F8C}">
      <dgm:prSet/>
      <dgm:spPr/>
      <dgm:t>
        <a:bodyPr/>
        <a:lstStyle/>
        <a:p>
          <a:pPr rtl="0"/>
          <a:r>
            <a:rPr lang="tr-TR" i="1"/>
            <a:t>Gelişmişlik:</a:t>
          </a:r>
          <a:r>
            <a:rPr lang="tr-TR"/>
            <a:t> İnsan toplumları ilkel yaşantıdan ayrılarak kültür-yetiştirme ekonomisine girebildikleri oranda uygar ve ekonomik, sosyal ve kültürel açıdan ileridir. Toplumlar bu bakımdan çeşitli aşamalar göstermişlerdir. Fakat insan faaliyetlerinin büyük kısmı hala beslenmeye yönelmiştir. Geri kalmış toplumlarda ekonomik ve diğer faaliyetlerde büyük pay beslenmeye ayrılmıştır. Gelişmiş ve ileri uygar toplumlarda insanlar faaliyetlerinin daha küçük payını beslenmeye, geri kalan büyük kısmı ise kültürel, sosyal ve lüks ihtiyaçlarını karşılamak için ayırmışlardır.</a:t>
          </a:r>
        </a:p>
      </dgm:t>
    </dgm:pt>
    <dgm:pt modelId="{9E01E7FF-C73B-4F59-91BF-7942A9A147D2}" type="parTrans" cxnId="{42DCFCED-488C-476C-8F51-ED2A39DD10AA}">
      <dgm:prSet/>
      <dgm:spPr/>
      <dgm:t>
        <a:bodyPr/>
        <a:lstStyle/>
        <a:p>
          <a:endParaRPr lang="tr-TR"/>
        </a:p>
      </dgm:t>
    </dgm:pt>
    <dgm:pt modelId="{92252C8C-8601-4AA0-B752-CBC915349C0F}" type="sibTrans" cxnId="{42DCFCED-488C-476C-8F51-ED2A39DD10AA}">
      <dgm:prSet/>
      <dgm:spPr/>
      <dgm:t>
        <a:bodyPr/>
        <a:lstStyle/>
        <a:p>
          <a:endParaRPr lang="tr-TR"/>
        </a:p>
      </dgm:t>
    </dgm:pt>
    <dgm:pt modelId="{AB7365BD-9487-4CB3-95C7-0AFE9BCB2225}" type="pres">
      <dgm:prSet presAssocID="{797327A5-BCAA-4476-B324-1955DD02264D}" presName="linear" presStyleCnt="0">
        <dgm:presLayoutVars>
          <dgm:animLvl val="lvl"/>
          <dgm:resizeHandles val="exact"/>
        </dgm:presLayoutVars>
      </dgm:prSet>
      <dgm:spPr/>
      <dgm:t>
        <a:bodyPr/>
        <a:lstStyle/>
        <a:p>
          <a:endParaRPr lang="tr-TR"/>
        </a:p>
      </dgm:t>
    </dgm:pt>
    <dgm:pt modelId="{E342B6DD-3E10-49CC-B079-56C5C4ED8EAC}" type="pres">
      <dgm:prSet presAssocID="{004ACA28-3EC7-4D15-829A-73A0E43221DA}" presName="parentText" presStyleLbl="node1" presStyleIdx="0" presStyleCnt="1">
        <dgm:presLayoutVars>
          <dgm:chMax val="0"/>
          <dgm:bulletEnabled val="1"/>
        </dgm:presLayoutVars>
      </dgm:prSet>
      <dgm:spPr/>
      <dgm:t>
        <a:bodyPr/>
        <a:lstStyle/>
        <a:p>
          <a:endParaRPr lang="tr-TR"/>
        </a:p>
      </dgm:t>
    </dgm:pt>
    <dgm:pt modelId="{10D7AEE2-807C-4A8F-B2D5-12F30890C7CB}" type="pres">
      <dgm:prSet presAssocID="{004ACA28-3EC7-4D15-829A-73A0E43221DA}" presName="childText" presStyleLbl="revTx" presStyleIdx="0" presStyleCnt="1">
        <dgm:presLayoutVars>
          <dgm:bulletEnabled val="1"/>
        </dgm:presLayoutVars>
      </dgm:prSet>
      <dgm:spPr/>
      <dgm:t>
        <a:bodyPr/>
        <a:lstStyle/>
        <a:p>
          <a:endParaRPr lang="tr-TR"/>
        </a:p>
      </dgm:t>
    </dgm:pt>
  </dgm:ptLst>
  <dgm:cxnLst>
    <dgm:cxn modelId="{2DE6C454-A83B-4DA8-AA60-B8EE24FB8F8E}" srcId="{797327A5-BCAA-4476-B324-1955DD02264D}" destId="{004ACA28-3EC7-4D15-829A-73A0E43221DA}" srcOrd="0" destOrd="0" parTransId="{D9DB77B0-72C9-47B6-B02D-5418A3656904}" sibTransId="{8EA94E38-266E-47DF-81E3-DE59065BFE82}"/>
    <dgm:cxn modelId="{42DCFCED-488C-476C-8F51-ED2A39DD10AA}" srcId="{004ACA28-3EC7-4D15-829A-73A0E43221DA}" destId="{4CB05391-9879-4390-8698-A15D2BCA9F8C}" srcOrd="1" destOrd="0" parTransId="{9E01E7FF-C73B-4F59-91BF-7942A9A147D2}" sibTransId="{92252C8C-8601-4AA0-B752-CBC915349C0F}"/>
    <dgm:cxn modelId="{88556A92-2910-49CF-B730-E4D471C41895}" type="presOf" srcId="{004ACA28-3EC7-4D15-829A-73A0E43221DA}" destId="{E342B6DD-3E10-49CC-B079-56C5C4ED8EAC}" srcOrd="0" destOrd="0" presId="urn:microsoft.com/office/officeart/2005/8/layout/vList2"/>
    <dgm:cxn modelId="{6FF40F0F-E549-40AB-BDAA-FFF320E5E192}" type="presOf" srcId="{4CB05391-9879-4390-8698-A15D2BCA9F8C}" destId="{10D7AEE2-807C-4A8F-B2D5-12F30890C7CB}" srcOrd="0" destOrd="1" presId="urn:microsoft.com/office/officeart/2005/8/layout/vList2"/>
    <dgm:cxn modelId="{5C67C284-1B46-446C-A92E-C66F57C36C20}" type="presOf" srcId="{797327A5-BCAA-4476-B324-1955DD02264D}" destId="{AB7365BD-9487-4CB3-95C7-0AFE9BCB2225}" srcOrd="0" destOrd="0" presId="urn:microsoft.com/office/officeart/2005/8/layout/vList2"/>
    <dgm:cxn modelId="{D589A71E-908A-48C0-BFC9-DD4C7CE6043D}" type="presOf" srcId="{F765FEDD-1AD9-47A5-A37D-01D117FCD033}" destId="{10D7AEE2-807C-4A8F-B2D5-12F30890C7CB}" srcOrd="0" destOrd="0" presId="urn:microsoft.com/office/officeart/2005/8/layout/vList2"/>
    <dgm:cxn modelId="{BECF3777-7F56-4788-B977-4A08454A779D}" srcId="{004ACA28-3EC7-4D15-829A-73A0E43221DA}" destId="{F765FEDD-1AD9-47A5-A37D-01D117FCD033}" srcOrd="0" destOrd="0" parTransId="{D54A3500-B575-40B2-A988-717BF58BF333}" sibTransId="{F35524F5-E750-4DD0-A3D0-C79F4B87C032}"/>
    <dgm:cxn modelId="{C03E727C-A9BF-49EE-94A2-BB0D65A5C695}" type="presParOf" srcId="{AB7365BD-9487-4CB3-95C7-0AFE9BCB2225}" destId="{E342B6DD-3E10-49CC-B079-56C5C4ED8EAC}" srcOrd="0" destOrd="0" presId="urn:microsoft.com/office/officeart/2005/8/layout/vList2"/>
    <dgm:cxn modelId="{43DF2BE8-37B2-40B4-B254-CAD923327677}" type="presParOf" srcId="{AB7365BD-9487-4CB3-95C7-0AFE9BCB2225}" destId="{10D7AEE2-807C-4A8F-B2D5-12F30890C7CB}"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1939D69-5084-494D-9D70-CC195E266DE8}" type="doc">
      <dgm:prSet loTypeId="urn:microsoft.com/office/officeart/2005/8/layout/vList2" loCatId="list" qsTypeId="urn:microsoft.com/office/officeart/2005/8/quickstyle/simple2" qsCatId="simple" csTypeId="urn:microsoft.com/office/officeart/2005/8/colors/accent1_4" csCatId="accent1" phldr="1"/>
      <dgm:spPr/>
      <dgm:t>
        <a:bodyPr/>
        <a:lstStyle/>
        <a:p>
          <a:endParaRPr lang="tr-TR"/>
        </a:p>
      </dgm:t>
    </dgm:pt>
    <dgm:pt modelId="{90FE0529-44DB-4744-870D-DEE9A29A7A7E}">
      <dgm:prSet/>
      <dgm:spPr/>
      <dgm:t>
        <a:bodyPr/>
        <a:lstStyle/>
        <a:p>
          <a:pPr rtl="0"/>
          <a:r>
            <a:rPr lang="tr-TR" b="1"/>
            <a:t>Toplumların Yerleşik veya Göçebe Hayatı Sürdür­melerine Göre Beslenme Davranışları</a:t>
          </a:r>
          <a:endParaRPr lang="tr-TR"/>
        </a:p>
      </dgm:t>
    </dgm:pt>
    <dgm:pt modelId="{2FFFB87C-4438-4DF6-8C48-18FA5DAF29B4}" type="parTrans" cxnId="{CB886145-74CF-41CD-929B-7CCBD7FA9CD3}">
      <dgm:prSet/>
      <dgm:spPr/>
      <dgm:t>
        <a:bodyPr/>
        <a:lstStyle/>
        <a:p>
          <a:endParaRPr lang="tr-TR"/>
        </a:p>
      </dgm:t>
    </dgm:pt>
    <dgm:pt modelId="{8F16D901-4589-472E-91E7-C8ECEE0E5EC1}" type="sibTrans" cxnId="{CB886145-74CF-41CD-929B-7CCBD7FA9CD3}">
      <dgm:prSet/>
      <dgm:spPr/>
      <dgm:t>
        <a:bodyPr/>
        <a:lstStyle/>
        <a:p>
          <a:endParaRPr lang="tr-TR"/>
        </a:p>
      </dgm:t>
    </dgm:pt>
    <dgm:pt modelId="{B55BE46E-DD47-4A2D-99F4-71CF75E69BA2}">
      <dgm:prSet/>
      <dgm:spPr/>
      <dgm:t>
        <a:bodyPr/>
        <a:lstStyle/>
        <a:p>
          <a:pPr rtl="0"/>
          <a:r>
            <a:rPr lang="tr-TR"/>
            <a:t>Toplumların yerleşik veya göçebe hayatı sürdürmelerinin de beslenme kültürü üzerine etkisi vardır. Örneğin, geçmişte göçebe bir toplum olarak yaşamış Türklerde yiyeceklerin dayanıklı olması oldukça önemlidir. Bu nedenle kurutulmuş et, sucuk, pastırma, kurutulmuş sebze ve meyve, tarhana, erişte, makama, turşu, salamuralar başlıca gıda ürünleri ara­sında yer almaktadır. Uygurlar, daha fazla yerleşik hayata geçebilmiş olan Türkler olduklarından, onların beslenmele­rinde, tarım ürünlerinin de mevcudiyetinden bahsedilmek­tedir. Uygurların daha Orhun kıyılarında iken karpuz ekmesini bildikleri Çin kaynaklarında sık geçer. Bezelye ve bakla ile kişnişin Uygur diyarında bol miktarda yetiştirildi­ğini de yine Çin kaynaklarından öğreniyoruz. Uygurlarda meyvecilik ve şarapçılık çok ileri olduğu gibi ticaret de son derece gelişmiştir.</a:t>
          </a:r>
        </a:p>
      </dgm:t>
    </dgm:pt>
    <dgm:pt modelId="{5A1CC940-9E1C-4C52-A574-F719A28AF40A}" type="parTrans" cxnId="{B83DFD20-2E5A-4E60-BEA9-DD7F665F3AB3}">
      <dgm:prSet/>
      <dgm:spPr/>
      <dgm:t>
        <a:bodyPr/>
        <a:lstStyle/>
        <a:p>
          <a:endParaRPr lang="tr-TR"/>
        </a:p>
      </dgm:t>
    </dgm:pt>
    <dgm:pt modelId="{C371C286-6059-402C-A779-748839272824}" type="sibTrans" cxnId="{B83DFD20-2E5A-4E60-BEA9-DD7F665F3AB3}">
      <dgm:prSet/>
      <dgm:spPr/>
      <dgm:t>
        <a:bodyPr/>
        <a:lstStyle/>
        <a:p>
          <a:endParaRPr lang="tr-TR"/>
        </a:p>
      </dgm:t>
    </dgm:pt>
    <dgm:pt modelId="{643971A2-5516-47BD-A100-D000902A31CE}">
      <dgm:prSet/>
      <dgm:spPr/>
      <dgm:t>
        <a:bodyPr/>
        <a:lstStyle/>
        <a:p>
          <a:pPr rtl="0"/>
          <a:r>
            <a:rPr lang="tr-TR" dirty="0"/>
            <a:t>Türkler Anadolu’ya yerleştiklerinde daha önce yaşayan insanların beslenme sistemlerinden etkilenmişlerdir. Fa­sulye, nohut, mercimek, bezelye gibi kuru baklagiller la­hana, karnabahar, maydanoz gibi sebzeler Akdeniz çevresi besinlerindendir. Türkler, daha önce Anadolu'da yaşayan Hitit ve Bizans kültürlerinin de etkisiyle mutfak araç ve ge­reçlerini geliştirmişler besinlerini çeşitlendirmişlerdir. Anadolu'ya gelirken İran kültüründen de etkilenmiş olmaları doğaldır.</a:t>
          </a:r>
        </a:p>
      </dgm:t>
    </dgm:pt>
    <dgm:pt modelId="{AA0A9406-56C8-4539-8266-8D19E5987C2C}" type="parTrans" cxnId="{F4FADB60-A982-4613-9FC0-907265C46710}">
      <dgm:prSet/>
      <dgm:spPr/>
      <dgm:t>
        <a:bodyPr/>
        <a:lstStyle/>
        <a:p>
          <a:endParaRPr lang="tr-TR"/>
        </a:p>
      </dgm:t>
    </dgm:pt>
    <dgm:pt modelId="{F332DFD7-36C8-4233-B4D1-7A3993E874D5}" type="sibTrans" cxnId="{F4FADB60-A982-4613-9FC0-907265C46710}">
      <dgm:prSet/>
      <dgm:spPr/>
      <dgm:t>
        <a:bodyPr/>
        <a:lstStyle/>
        <a:p>
          <a:endParaRPr lang="tr-TR"/>
        </a:p>
      </dgm:t>
    </dgm:pt>
    <dgm:pt modelId="{1BF7F06E-9FE9-4376-ACA4-C2D15ADFFB41}" type="pres">
      <dgm:prSet presAssocID="{B1939D69-5084-494D-9D70-CC195E266DE8}" presName="linear" presStyleCnt="0">
        <dgm:presLayoutVars>
          <dgm:animLvl val="lvl"/>
          <dgm:resizeHandles val="exact"/>
        </dgm:presLayoutVars>
      </dgm:prSet>
      <dgm:spPr/>
      <dgm:t>
        <a:bodyPr/>
        <a:lstStyle/>
        <a:p>
          <a:endParaRPr lang="tr-TR"/>
        </a:p>
      </dgm:t>
    </dgm:pt>
    <dgm:pt modelId="{FB0ADFB7-02E0-4641-A865-81993F59AA4C}" type="pres">
      <dgm:prSet presAssocID="{90FE0529-44DB-4744-870D-DEE9A29A7A7E}" presName="parentText" presStyleLbl="node1" presStyleIdx="0" presStyleCnt="1">
        <dgm:presLayoutVars>
          <dgm:chMax val="0"/>
          <dgm:bulletEnabled val="1"/>
        </dgm:presLayoutVars>
      </dgm:prSet>
      <dgm:spPr/>
      <dgm:t>
        <a:bodyPr/>
        <a:lstStyle/>
        <a:p>
          <a:endParaRPr lang="tr-TR"/>
        </a:p>
      </dgm:t>
    </dgm:pt>
    <dgm:pt modelId="{EB895848-0D90-430B-812F-D30799C4D8C0}" type="pres">
      <dgm:prSet presAssocID="{90FE0529-44DB-4744-870D-DEE9A29A7A7E}" presName="childText" presStyleLbl="revTx" presStyleIdx="0" presStyleCnt="1">
        <dgm:presLayoutVars>
          <dgm:bulletEnabled val="1"/>
        </dgm:presLayoutVars>
      </dgm:prSet>
      <dgm:spPr/>
      <dgm:t>
        <a:bodyPr/>
        <a:lstStyle/>
        <a:p>
          <a:endParaRPr lang="tr-TR"/>
        </a:p>
      </dgm:t>
    </dgm:pt>
  </dgm:ptLst>
  <dgm:cxnLst>
    <dgm:cxn modelId="{4BCA3438-7E3D-4106-9648-015C07B680DC}" type="presOf" srcId="{B1939D69-5084-494D-9D70-CC195E266DE8}" destId="{1BF7F06E-9FE9-4376-ACA4-C2D15ADFFB41}" srcOrd="0" destOrd="0" presId="urn:microsoft.com/office/officeart/2005/8/layout/vList2"/>
    <dgm:cxn modelId="{CB886145-74CF-41CD-929B-7CCBD7FA9CD3}" srcId="{B1939D69-5084-494D-9D70-CC195E266DE8}" destId="{90FE0529-44DB-4744-870D-DEE9A29A7A7E}" srcOrd="0" destOrd="0" parTransId="{2FFFB87C-4438-4DF6-8C48-18FA5DAF29B4}" sibTransId="{8F16D901-4589-472E-91E7-C8ECEE0E5EC1}"/>
    <dgm:cxn modelId="{F4FADB60-A982-4613-9FC0-907265C46710}" srcId="{90FE0529-44DB-4744-870D-DEE9A29A7A7E}" destId="{643971A2-5516-47BD-A100-D000902A31CE}" srcOrd="1" destOrd="0" parTransId="{AA0A9406-56C8-4539-8266-8D19E5987C2C}" sibTransId="{F332DFD7-36C8-4233-B4D1-7A3993E874D5}"/>
    <dgm:cxn modelId="{8FBD8CE8-D5A4-47F9-A6F1-DB48A6D39631}" type="presOf" srcId="{90FE0529-44DB-4744-870D-DEE9A29A7A7E}" destId="{FB0ADFB7-02E0-4641-A865-81993F59AA4C}" srcOrd="0" destOrd="0" presId="urn:microsoft.com/office/officeart/2005/8/layout/vList2"/>
    <dgm:cxn modelId="{8EFEBCEA-622E-411E-9809-A369AD4A91BC}" type="presOf" srcId="{643971A2-5516-47BD-A100-D000902A31CE}" destId="{EB895848-0D90-430B-812F-D30799C4D8C0}" srcOrd="0" destOrd="1" presId="urn:microsoft.com/office/officeart/2005/8/layout/vList2"/>
    <dgm:cxn modelId="{0089580A-1C77-4C17-963F-81F52074000D}" type="presOf" srcId="{B55BE46E-DD47-4A2D-99F4-71CF75E69BA2}" destId="{EB895848-0D90-430B-812F-D30799C4D8C0}" srcOrd="0" destOrd="0" presId="urn:microsoft.com/office/officeart/2005/8/layout/vList2"/>
    <dgm:cxn modelId="{B83DFD20-2E5A-4E60-BEA9-DD7F665F3AB3}" srcId="{90FE0529-44DB-4744-870D-DEE9A29A7A7E}" destId="{B55BE46E-DD47-4A2D-99F4-71CF75E69BA2}" srcOrd="0" destOrd="0" parTransId="{5A1CC940-9E1C-4C52-A574-F719A28AF40A}" sibTransId="{C371C286-6059-402C-A779-748839272824}"/>
    <dgm:cxn modelId="{99A22FA7-B93C-4438-A780-42F31CCD82BA}" type="presParOf" srcId="{1BF7F06E-9FE9-4376-ACA4-C2D15ADFFB41}" destId="{FB0ADFB7-02E0-4641-A865-81993F59AA4C}" srcOrd="0" destOrd="0" presId="urn:microsoft.com/office/officeart/2005/8/layout/vList2"/>
    <dgm:cxn modelId="{FC18BFAF-BC23-4D27-AAFF-9ED69A60BEF0}" type="presParOf" srcId="{1BF7F06E-9FE9-4376-ACA4-C2D15ADFFB41}" destId="{EB895848-0D90-430B-812F-D30799C4D8C0}" srcOrd="1"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E94D7AD-8F92-45E1-8E24-3B2B06522B04}" type="doc">
      <dgm:prSet loTypeId="urn:microsoft.com/office/officeart/2005/8/layout/vList2" loCatId="list" qsTypeId="urn:microsoft.com/office/officeart/2005/8/quickstyle/simple1" qsCatId="simple" csTypeId="urn:microsoft.com/office/officeart/2005/8/colors/accent6_4" csCatId="accent6"/>
      <dgm:spPr/>
      <dgm:t>
        <a:bodyPr/>
        <a:lstStyle/>
        <a:p>
          <a:endParaRPr lang="tr-TR"/>
        </a:p>
      </dgm:t>
    </dgm:pt>
    <dgm:pt modelId="{23E32A1B-CD9C-4BA2-AA54-7BC8B0A2BC58}">
      <dgm:prSet/>
      <dgm:spPr/>
      <dgm:t>
        <a:bodyPr/>
        <a:lstStyle/>
        <a:p>
          <a:pPr rtl="0"/>
          <a:r>
            <a:rPr lang="tr-TR" b="1"/>
            <a:t>Toplumun Refah Seviyesi ve Ait Olduğu Sosyal Sınıflara Göre Beslenme Davranışları</a:t>
          </a:r>
          <a:endParaRPr lang="tr-TR"/>
        </a:p>
      </dgm:t>
    </dgm:pt>
    <dgm:pt modelId="{170E9C76-972C-4A87-A680-6A11FE2B0A4C}" type="parTrans" cxnId="{48C820C9-1E7F-4689-B969-41D3EE11202F}">
      <dgm:prSet/>
      <dgm:spPr/>
      <dgm:t>
        <a:bodyPr/>
        <a:lstStyle/>
        <a:p>
          <a:endParaRPr lang="tr-TR"/>
        </a:p>
      </dgm:t>
    </dgm:pt>
    <dgm:pt modelId="{AE8424FB-B310-48C1-BC96-021E5AE6EFDC}" type="sibTrans" cxnId="{48C820C9-1E7F-4689-B969-41D3EE11202F}">
      <dgm:prSet/>
      <dgm:spPr/>
      <dgm:t>
        <a:bodyPr/>
        <a:lstStyle/>
        <a:p>
          <a:endParaRPr lang="tr-TR"/>
        </a:p>
      </dgm:t>
    </dgm:pt>
    <dgm:pt modelId="{30794F07-BB84-492E-85E7-070AA067987E}">
      <dgm:prSet/>
      <dgm:spPr/>
      <dgm:t>
        <a:bodyPr/>
        <a:lstStyle/>
        <a:p>
          <a:pPr rtl="0"/>
          <a:r>
            <a:rPr lang="tr-TR"/>
            <a:t>Toplumun refah seviyesi ve ait olduğu sosyal sınıflara göre de besin tüketimi farklıdır. Antik Yunanlılarda şehirlerde, taze meyveler çok pahalıydı ve nadiren tüketilirlerdi. Yok­sul şehir sakinleri kurutulmuş meyvelerle idare etmek zo­rundaydılar.</a:t>
          </a:r>
        </a:p>
      </dgm:t>
    </dgm:pt>
    <dgm:pt modelId="{384BC587-207A-457F-87A1-7C21A7F398D4}" type="parTrans" cxnId="{47F68D8B-FEA6-4915-81B5-66E394CDA65C}">
      <dgm:prSet/>
      <dgm:spPr/>
      <dgm:t>
        <a:bodyPr/>
        <a:lstStyle/>
        <a:p>
          <a:endParaRPr lang="tr-TR"/>
        </a:p>
      </dgm:t>
    </dgm:pt>
    <dgm:pt modelId="{DCA87048-71E2-4506-9F1E-1BB684CF14E1}" type="sibTrans" cxnId="{47F68D8B-FEA6-4915-81B5-66E394CDA65C}">
      <dgm:prSet/>
      <dgm:spPr/>
      <dgm:t>
        <a:bodyPr/>
        <a:lstStyle/>
        <a:p>
          <a:endParaRPr lang="tr-TR"/>
        </a:p>
      </dgm:t>
    </dgm:pt>
    <dgm:pt modelId="{56F92C1C-A089-40F1-8B10-763A9EAB436B}">
      <dgm:prSet/>
      <dgm:spPr/>
      <dgm:t>
        <a:bodyPr/>
        <a:lstStyle/>
        <a:p>
          <a:pPr rtl="0"/>
          <a:r>
            <a:rPr lang="tr-TR"/>
            <a:t>Balık ve et tüketimi, ailenin ülkenin hangi bölgesinde yaşadığına ve ne ölçüde varlıklı olduğuyla bağlantılı ola­rak değişiklik gösterirdi. Şehir merkezlerinde domuz eti dışındaki et türlerinin fiyatları oldukça yüksekti. Ton ba­lığı ve yılan balığı gibi pahalı ve saygın yiyecekler soylular tarafından satın alınır ve yenirdi.</a:t>
          </a:r>
        </a:p>
      </dgm:t>
    </dgm:pt>
    <dgm:pt modelId="{14211996-FA3D-4B09-B16E-778AB4188A4D}" type="parTrans" cxnId="{A74EBF5D-CCDA-4614-821E-D5D855625A40}">
      <dgm:prSet/>
      <dgm:spPr/>
      <dgm:t>
        <a:bodyPr/>
        <a:lstStyle/>
        <a:p>
          <a:endParaRPr lang="tr-TR"/>
        </a:p>
      </dgm:t>
    </dgm:pt>
    <dgm:pt modelId="{B2F7E288-50B2-4C08-A4E7-32ED626C04F2}" type="sibTrans" cxnId="{A74EBF5D-CCDA-4614-821E-D5D855625A40}">
      <dgm:prSet/>
      <dgm:spPr/>
      <dgm:t>
        <a:bodyPr/>
        <a:lstStyle/>
        <a:p>
          <a:endParaRPr lang="tr-TR"/>
        </a:p>
      </dgm:t>
    </dgm:pt>
    <dgm:pt modelId="{81CEF924-2DEF-4164-AF6F-D646D30D3849}">
      <dgm:prSet/>
      <dgm:spPr/>
      <dgm:t>
        <a:bodyPr/>
        <a:lstStyle/>
        <a:p>
          <a:pPr rtl="0"/>
          <a:r>
            <a:rPr lang="tr-TR"/>
            <a:t>Köylüler çiftliklerinde geçimlerini sağlayacak kadar kaz ve tavuk da yetiştirirlerdi. Daha varlıklı kişiler kaz ve ta­vuğun yanı sıra koyun, keçi ve domuz da yetiştirdiği gö­rülebilirdi.</a:t>
          </a:r>
        </a:p>
      </dgm:t>
    </dgm:pt>
    <dgm:pt modelId="{F6DB6753-FF1E-4F6C-99D2-528051998B5E}" type="parTrans" cxnId="{864D78B2-0B88-4FF5-A3C4-E90EA34DC875}">
      <dgm:prSet/>
      <dgm:spPr/>
      <dgm:t>
        <a:bodyPr/>
        <a:lstStyle/>
        <a:p>
          <a:endParaRPr lang="tr-TR"/>
        </a:p>
      </dgm:t>
    </dgm:pt>
    <dgm:pt modelId="{C1C638CE-A1C4-473A-B4BC-FBC7CFA45907}" type="sibTrans" cxnId="{864D78B2-0B88-4FF5-A3C4-E90EA34DC875}">
      <dgm:prSet/>
      <dgm:spPr/>
      <dgm:t>
        <a:bodyPr/>
        <a:lstStyle/>
        <a:p>
          <a:endParaRPr lang="tr-TR"/>
        </a:p>
      </dgm:t>
    </dgm:pt>
    <dgm:pt modelId="{5677BF03-8886-4A8B-88E7-EEDC2B78BA29}" type="pres">
      <dgm:prSet presAssocID="{2E94D7AD-8F92-45E1-8E24-3B2B06522B04}" presName="linear" presStyleCnt="0">
        <dgm:presLayoutVars>
          <dgm:animLvl val="lvl"/>
          <dgm:resizeHandles val="exact"/>
        </dgm:presLayoutVars>
      </dgm:prSet>
      <dgm:spPr/>
      <dgm:t>
        <a:bodyPr/>
        <a:lstStyle/>
        <a:p>
          <a:endParaRPr lang="tr-TR"/>
        </a:p>
      </dgm:t>
    </dgm:pt>
    <dgm:pt modelId="{86509402-0431-427C-8494-51742578173B}" type="pres">
      <dgm:prSet presAssocID="{23E32A1B-CD9C-4BA2-AA54-7BC8B0A2BC58}" presName="parentText" presStyleLbl="node1" presStyleIdx="0" presStyleCnt="1">
        <dgm:presLayoutVars>
          <dgm:chMax val="0"/>
          <dgm:bulletEnabled val="1"/>
        </dgm:presLayoutVars>
      </dgm:prSet>
      <dgm:spPr/>
      <dgm:t>
        <a:bodyPr/>
        <a:lstStyle/>
        <a:p>
          <a:endParaRPr lang="tr-TR"/>
        </a:p>
      </dgm:t>
    </dgm:pt>
    <dgm:pt modelId="{3E512C15-52B6-418D-A8E3-A5D5433657D4}" type="pres">
      <dgm:prSet presAssocID="{23E32A1B-CD9C-4BA2-AA54-7BC8B0A2BC58}" presName="childText" presStyleLbl="revTx" presStyleIdx="0" presStyleCnt="1">
        <dgm:presLayoutVars>
          <dgm:bulletEnabled val="1"/>
        </dgm:presLayoutVars>
      </dgm:prSet>
      <dgm:spPr/>
      <dgm:t>
        <a:bodyPr/>
        <a:lstStyle/>
        <a:p>
          <a:endParaRPr lang="tr-TR"/>
        </a:p>
      </dgm:t>
    </dgm:pt>
  </dgm:ptLst>
  <dgm:cxnLst>
    <dgm:cxn modelId="{864D78B2-0B88-4FF5-A3C4-E90EA34DC875}" srcId="{23E32A1B-CD9C-4BA2-AA54-7BC8B0A2BC58}" destId="{81CEF924-2DEF-4164-AF6F-D646D30D3849}" srcOrd="2" destOrd="0" parTransId="{F6DB6753-FF1E-4F6C-99D2-528051998B5E}" sibTransId="{C1C638CE-A1C4-473A-B4BC-FBC7CFA45907}"/>
    <dgm:cxn modelId="{3690C5AB-DD30-4CA1-93EA-11EF8B361B29}" type="presOf" srcId="{30794F07-BB84-492E-85E7-070AA067987E}" destId="{3E512C15-52B6-418D-A8E3-A5D5433657D4}" srcOrd="0" destOrd="0" presId="urn:microsoft.com/office/officeart/2005/8/layout/vList2"/>
    <dgm:cxn modelId="{3B8FA3F8-AD08-4E45-ABF0-CA710DE48706}" type="presOf" srcId="{23E32A1B-CD9C-4BA2-AA54-7BC8B0A2BC58}" destId="{86509402-0431-427C-8494-51742578173B}" srcOrd="0" destOrd="0" presId="urn:microsoft.com/office/officeart/2005/8/layout/vList2"/>
    <dgm:cxn modelId="{48C820C9-1E7F-4689-B969-41D3EE11202F}" srcId="{2E94D7AD-8F92-45E1-8E24-3B2B06522B04}" destId="{23E32A1B-CD9C-4BA2-AA54-7BC8B0A2BC58}" srcOrd="0" destOrd="0" parTransId="{170E9C76-972C-4A87-A680-6A11FE2B0A4C}" sibTransId="{AE8424FB-B310-48C1-BC96-021E5AE6EFDC}"/>
    <dgm:cxn modelId="{47F68D8B-FEA6-4915-81B5-66E394CDA65C}" srcId="{23E32A1B-CD9C-4BA2-AA54-7BC8B0A2BC58}" destId="{30794F07-BB84-492E-85E7-070AA067987E}" srcOrd="0" destOrd="0" parTransId="{384BC587-207A-457F-87A1-7C21A7F398D4}" sibTransId="{DCA87048-71E2-4506-9F1E-1BB684CF14E1}"/>
    <dgm:cxn modelId="{12049359-B798-4072-A26B-6A08CF0D6C3C}" type="presOf" srcId="{2E94D7AD-8F92-45E1-8E24-3B2B06522B04}" destId="{5677BF03-8886-4A8B-88E7-EEDC2B78BA29}" srcOrd="0" destOrd="0" presId="urn:microsoft.com/office/officeart/2005/8/layout/vList2"/>
    <dgm:cxn modelId="{A74EBF5D-CCDA-4614-821E-D5D855625A40}" srcId="{23E32A1B-CD9C-4BA2-AA54-7BC8B0A2BC58}" destId="{56F92C1C-A089-40F1-8B10-763A9EAB436B}" srcOrd="1" destOrd="0" parTransId="{14211996-FA3D-4B09-B16E-778AB4188A4D}" sibTransId="{B2F7E288-50B2-4C08-A4E7-32ED626C04F2}"/>
    <dgm:cxn modelId="{1C2A1E80-77AF-4DA2-82FD-F8A0D2CE868A}" type="presOf" srcId="{56F92C1C-A089-40F1-8B10-763A9EAB436B}" destId="{3E512C15-52B6-418D-A8E3-A5D5433657D4}" srcOrd="0" destOrd="1" presId="urn:microsoft.com/office/officeart/2005/8/layout/vList2"/>
    <dgm:cxn modelId="{796DBC38-D618-4540-B133-E4BACA53F784}" type="presOf" srcId="{81CEF924-2DEF-4164-AF6F-D646D30D3849}" destId="{3E512C15-52B6-418D-A8E3-A5D5433657D4}" srcOrd="0" destOrd="2" presId="urn:microsoft.com/office/officeart/2005/8/layout/vList2"/>
    <dgm:cxn modelId="{0D0A2E66-10AF-4BDF-8537-4226F981F79D}" type="presParOf" srcId="{5677BF03-8886-4A8B-88E7-EEDC2B78BA29}" destId="{86509402-0431-427C-8494-51742578173B}" srcOrd="0" destOrd="0" presId="urn:microsoft.com/office/officeart/2005/8/layout/vList2"/>
    <dgm:cxn modelId="{9FEC0292-EF55-4F9D-B808-78842897DBD5}" type="presParOf" srcId="{5677BF03-8886-4A8B-88E7-EEDC2B78BA29}" destId="{3E512C15-52B6-418D-A8E3-A5D5433657D4}" srcOrd="1"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AC8423C-D645-4526-8897-797D91930DF3}" type="doc">
      <dgm:prSet loTypeId="urn:microsoft.com/office/officeart/2005/8/layout/vList2" loCatId="list" qsTypeId="urn:microsoft.com/office/officeart/2005/8/quickstyle/3d3" qsCatId="3D" csTypeId="urn:microsoft.com/office/officeart/2005/8/colors/colorful2" csCatId="colorful" phldr="1"/>
      <dgm:spPr/>
      <dgm:t>
        <a:bodyPr/>
        <a:lstStyle/>
        <a:p>
          <a:endParaRPr lang="tr-TR"/>
        </a:p>
      </dgm:t>
    </dgm:pt>
    <dgm:pt modelId="{2FD67F82-5A8B-4154-B4B6-04E9642879A0}">
      <dgm:prSet/>
      <dgm:spPr/>
      <dgm:t>
        <a:bodyPr/>
        <a:lstStyle/>
        <a:p>
          <a:pPr rtl="0"/>
          <a:r>
            <a:rPr lang="tr-TR"/>
            <a:t>Dinlerin Beslenme Davranışlarına Etkisi </a:t>
          </a:r>
        </a:p>
      </dgm:t>
    </dgm:pt>
    <dgm:pt modelId="{24F06113-9063-45BB-9DCB-A6144635B56E}" type="parTrans" cxnId="{26032D94-2CE4-480E-A3E6-24A502145EB7}">
      <dgm:prSet/>
      <dgm:spPr/>
      <dgm:t>
        <a:bodyPr/>
        <a:lstStyle/>
        <a:p>
          <a:endParaRPr lang="tr-TR"/>
        </a:p>
      </dgm:t>
    </dgm:pt>
    <dgm:pt modelId="{4E324E00-0F7E-4C22-9BBB-5E61DD721BA0}" type="sibTrans" cxnId="{26032D94-2CE4-480E-A3E6-24A502145EB7}">
      <dgm:prSet/>
      <dgm:spPr/>
      <dgm:t>
        <a:bodyPr/>
        <a:lstStyle/>
        <a:p>
          <a:endParaRPr lang="tr-TR"/>
        </a:p>
      </dgm:t>
    </dgm:pt>
    <dgm:pt modelId="{1F7D43FE-E319-4BDE-A31F-3675A3FF3914}">
      <dgm:prSet/>
      <dgm:spPr/>
      <dgm:t>
        <a:bodyPr/>
        <a:lstStyle/>
        <a:p>
          <a:pPr rtl="0"/>
          <a:r>
            <a:rPr lang="tr-TR"/>
            <a:t>Her toplumun benimsediği din kendine özgü inanç ve ritüellerden oluşur. İnsanlar da mensup oldukları dinin ge­reklerine göre davranışlarda bulunurlar. İşte din, yaşamın her kesitini etkilediği gibi, insanların yemek kültürünü de etkilemiştir. Çeşitli dinler, yemekler üzerinde çeşitli inanç­larla doludur.  </a:t>
          </a:r>
        </a:p>
      </dgm:t>
    </dgm:pt>
    <dgm:pt modelId="{9BADD67B-C8B2-4FB6-9D5D-15A009718998}" type="parTrans" cxnId="{36225212-C489-4DA5-A8EC-4ED11D07FED8}">
      <dgm:prSet/>
      <dgm:spPr/>
      <dgm:t>
        <a:bodyPr/>
        <a:lstStyle/>
        <a:p>
          <a:endParaRPr lang="tr-TR"/>
        </a:p>
      </dgm:t>
    </dgm:pt>
    <dgm:pt modelId="{74D1F079-5303-4818-A149-A3BD5D08095E}" type="sibTrans" cxnId="{36225212-C489-4DA5-A8EC-4ED11D07FED8}">
      <dgm:prSet/>
      <dgm:spPr/>
      <dgm:t>
        <a:bodyPr/>
        <a:lstStyle/>
        <a:p>
          <a:endParaRPr lang="tr-TR"/>
        </a:p>
      </dgm:t>
    </dgm:pt>
    <dgm:pt modelId="{769816C0-53FB-4EEC-A54A-4782BFDD3695}">
      <dgm:prSet/>
      <dgm:spPr/>
      <dgm:t>
        <a:bodyPr/>
        <a:lstStyle/>
        <a:p>
          <a:pPr rtl="0"/>
          <a:r>
            <a:rPr lang="tr-TR"/>
            <a:t>Yiyecek alışkanlıklarını biçimlendiren et­menlerin birçoğu, dinsel yasalardan çıkar. Bunlar, sınırlamalar, yasaklamalar biçiminde olabilir. Belirli sınır­lamalar şu noktalarda toplanır:</a:t>
          </a:r>
        </a:p>
      </dgm:t>
    </dgm:pt>
    <dgm:pt modelId="{BC53A2D3-0B52-4766-84F5-96289DBD7B98}" type="parTrans" cxnId="{5CF1902C-43C2-4D92-B659-FED926B9A0E8}">
      <dgm:prSet/>
      <dgm:spPr/>
      <dgm:t>
        <a:bodyPr/>
        <a:lstStyle/>
        <a:p>
          <a:endParaRPr lang="tr-TR"/>
        </a:p>
      </dgm:t>
    </dgm:pt>
    <dgm:pt modelId="{BE9C0B36-182E-404E-A108-0FE255554007}" type="sibTrans" cxnId="{5CF1902C-43C2-4D92-B659-FED926B9A0E8}">
      <dgm:prSet/>
      <dgm:spPr/>
      <dgm:t>
        <a:bodyPr/>
        <a:lstStyle/>
        <a:p>
          <a:endParaRPr lang="tr-TR"/>
        </a:p>
      </dgm:t>
    </dgm:pt>
    <dgm:pt modelId="{8C9F6643-60D7-47EF-9CC1-5ABE6844C379}">
      <dgm:prSet/>
      <dgm:spPr/>
      <dgm:t>
        <a:bodyPr/>
        <a:lstStyle/>
        <a:p>
          <a:pPr rtl="0"/>
          <a:r>
            <a:rPr lang="tr-TR" dirty="0"/>
            <a:t>Ne gibi yiyecekler yenir ya da yenmez?</a:t>
          </a:r>
        </a:p>
      </dgm:t>
    </dgm:pt>
    <dgm:pt modelId="{041CFE25-A5AA-40E1-B4B3-CD297DE7750C}" type="parTrans" cxnId="{A989CACE-1795-40F9-BDE7-E83D200F621B}">
      <dgm:prSet/>
      <dgm:spPr/>
      <dgm:t>
        <a:bodyPr/>
        <a:lstStyle/>
        <a:p>
          <a:endParaRPr lang="tr-TR"/>
        </a:p>
      </dgm:t>
    </dgm:pt>
    <dgm:pt modelId="{7B0DBE52-463B-4B03-B197-1DE7C9ABCC2D}" type="sibTrans" cxnId="{A989CACE-1795-40F9-BDE7-E83D200F621B}">
      <dgm:prSet/>
      <dgm:spPr/>
      <dgm:t>
        <a:bodyPr/>
        <a:lstStyle/>
        <a:p>
          <a:endParaRPr lang="tr-TR"/>
        </a:p>
      </dgm:t>
    </dgm:pt>
    <dgm:pt modelId="{6C8D336F-8C70-468B-B06A-3CDB8745DA91}">
      <dgm:prSet/>
      <dgm:spPr/>
      <dgm:t>
        <a:bodyPr/>
        <a:lstStyle/>
        <a:p>
          <a:pPr rtl="0"/>
          <a:r>
            <a:rPr lang="tr-TR" dirty="0"/>
            <a:t>Yılın belirli günlerinde ne yenir?</a:t>
          </a:r>
        </a:p>
      </dgm:t>
    </dgm:pt>
    <dgm:pt modelId="{D51420A4-62CE-48D6-961F-6EDEF722460F}" type="parTrans" cxnId="{337309B8-AF42-4C69-AAA7-3AF26EA0821E}">
      <dgm:prSet/>
      <dgm:spPr/>
      <dgm:t>
        <a:bodyPr/>
        <a:lstStyle/>
        <a:p>
          <a:endParaRPr lang="tr-TR"/>
        </a:p>
      </dgm:t>
    </dgm:pt>
    <dgm:pt modelId="{7E3292F9-ECE3-4714-A417-B0B5DAB08087}" type="sibTrans" cxnId="{337309B8-AF42-4C69-AAA7-3AF26EA0821E}">
      <dgm:prSet/>
      <dgm:spPr/>
      <dgm:t>
        <a:bodyPr/>
        <a:lstStyle/>
        <a:p>
          <a:endParaRPr lang="tr-TR"/>
        </a:p>
      </dgm:t>
    </dgm:pt>
    <dgm:pt modelId="{CA025718-8C02-48D8-8320-E9505791837F}">
      <dgm:prSet/>
      <dgm:spPr/>
      <dgm:t>
        <a:bodyPr/>
        <a:lstStyle/>
        <a:p>
          <a:pPr rtl="0"/>
          <a:r>
            <a:rPr lang="tr-TR" dirty="0"/>
            <a:t>Günün hangi zamanında yemek yenir?</a:t>
          </a:r>
        </a:p>
      </dgm:t>
    </dgm:pt>
    <dgm:pt modelId="{72550567-BD15-42C1-A701-F78BA32DE6E6}" type="parTrans" cxnId="{56A89A4D-7D71-486F-BF77-8D6E82A7F34A}">
      <dgm:prSet/>
      <dgm:spPr/>
      <dgm:t>
        <a:bodyPr/>
        <a:lstStyle/>
        <a:p>
          <a:endParaRPr lang="tr-TR"/>
        </a:p>
      </dgm:t>
    </dgm:pt>
    <dgm:pt modelId="{A44E78CE-01B3-48FC-A47E-9C6A2E214338}" type="sibTrans" cxnId="{56A89A4D-7D71-486F-BF77-8D6E82A7F34A}">
      <dgm:prSet/>
      <dgm:spPr/>
      <dgm:t>
        <a:bodyPr/>
        <a:lstStyle/>
        <a:p>
          <a:endParaRPr lang="tr-TR"/>
        </a:p>
      </dgm:t>
    </dgm:pt>
    <dgm:pt modelId="{D84FF729-5EA8-4440-A702-D585873DE466}" type="pres">
      <dgm:prSet presAssocID="{1AC8423C-D645-4526-8897-797D91930DF3}" presName="linear" presStyleCnt="0">
        <dgm:presLayoutVars>
          <dgm:animLvl val="lvl"/>
          <dgm:resizeHandles val="exact"/>
        </dgm:presLayoutVars>
      </dgm:prSet>
      <dgm:spPr/>
      <dgm:t>
        <a:bodyPr/>
        <a:lstStyle/>
        <a:p>
          <a:endParaRPr lang="tr-TR"/>
        </a:p>
      </dgm:t>
    </dgm:pt>
    <dgm:pt modelId="{A80F6437-04A3-48CF-9EBE-28461C2F9976}" type="pres">
      <dgm:prSet presAssocID="{2FD67F82-5A8B-4154-B4B6-04E9642879A0}" presName="parentText" presStyleLbl="node1" presStyleIdx="0" presStyleCnt="1">
        <dgm:presLayoutVars>
          <dgm:chMax val="0"/>
          <dgm:bulletEnabled val="1"/>
        </dgm:presLayoutVars>
      </dgm:prSet>
      <dgm:spPr/>
      <dgm:t>
        <a:bodyPr/>
        <a:lstStyle/>
        <a:p>
          <a:endParaRPr lang="tr-TR"/>
        </a:p>
      </dgm:t>
    </dgm:pt>
    <dgm:pt modelId="{F92D154D-C855-449D-B221-20F8038D0011}" type="pres">
      <dgm:prSet presAssocID="{2FD67F82-5A8B-4154-B4B6-04E9642879A0}" presName="childText" presStyleLbl="revTx" presStyleIdx="0" presStyleCnt="1">
        <dgm:presLayoutVars>
          <dgm:bulletEnabled val="1"/>
        </dgm:presLayoutVars>
      </dgm:prSet>
      <dgm:spPr/>
      <dgm:t>
        <a:bodyPr/>
        <a:lstStyle/>
        <a:p>
          <a:endParaRPr lang="tr-TR"/>
        </a:p>
      </dgm:t>
    </dgm:pt>
  </dgm:ptLst>
  <dgm:cxnLst>
    <dgm:cxn modelId="{36225212-C489-4DA5-A8EC-4ED11D07FED8}" srcId="{2FD67F82-5A8B-4154-B4B6-04E9642879A0}" destId="{1F7D43FE-E319-4BDE-A31F-3675A3FF3914}" srcOrd="0" destOrd="0" parTransId="{9BADD67B-C8B2-4FB6-9D5D-15A009718998}" sibTransId="{74D1F079-5303-4818-A149-A3BD5D08095E}"/>
    <dgm:cxn modelId="{D08A3073-870E-43B7-B961-4AF1AD8E3C52}" type="presOf" srcId="{1AC8423C-D645-4526-8897-797D91930DF3}" destId="{D84FF729-5EA8-4440-A702-D585873DE466}" srcOrd="0" destOrd="0" presId="urn:microsoft.com/office/officeart/2005/8/layout/vList2"/>
    <dgm:cxn modelId="{337309B8-AF42-4C69-AAA7-3AF26EA0821E}" srcId="{769816C0-53FB-4EEC-A54A-4782BFDD3695}" destId="{6C8D336F-8C70-468B-B06A-3CDB8745DA91}" srcOrd="1" destOrd="0" parTransId="{D51420A4-62CE-48D6-961F-6EDEF722460F}" sibTransId="{7E3292F9-ECE3-4714-A417-B0B5DAB08087}"/>
    <dgm:cxn modelId="{26032D94-2CE4-480E-A3E6-24A502145EB7}" srcId="{1AC8423C-D645-4526-8897-797D91930DF3}" destId="{2FD67F82-5A8B-4154-B4B6-04E9642879A0}" srcOrd="0" destOrd="0" parTransId="{24F06113-9063-45BB-9DCB-A6144635B56E}" sibTransId="{4E324E00-0F7E-4C22-9BBB-5E61DD721BA0}"/>
    <dgm:cxn modelId="{BD7CBA00-5610-4135-933B-D31FDD6E9EEC}" type="presOf" srcId="{8C9F6643-60D7-47EF-9CC1-5ABE6844C379}" destId="{F92D154D-C855-449D-B221-20F8038D0011}" srcOrd="0" destOrd="2" presId="urn:microsoft.com/office/officeart/2005/8/layout/vList2"/>
    <dgm:cxn modelId="{56A89A4D-7D71-486F-BF77-8D6E82A7F34A}" srcId="{769816C0-53FB-4EEC-A54A-4782BFDD3695}" destId="{CA025718-8C02-48D8-8320-E9505791837F}" srcOrd="2" destOrd="0" parTransId="{72550567-BD15-42C1-A701-F78BA32DE6E6}" sibTransId="{A44E78CE-01B3-48FC-A47E-9C6A2E214338}"/>
    <dgm:cxn modelId="{94F83BA5-E084-46D4-8C4E-C583BCAC7A7E}" type="presOf" srcId="{2FD67F82-5A8B-4154-B4B6-04E9642879A0}" destId="{A80F6437-04A3-48CF-9EBE-28461C2F9976}" srcOrd="0" destOrd="0" presId="urn:microsoft.com/office/officeart/2005/8/layout/vList2"/>
    <dgm:cxn modelId="{8D5022B2-2572-464A-8B21-86FB7816E014}" type="presOf" srcId="{CA025718-8C02-48D8-8320-E9505791837F}" destId="{F92D154D-C855-449D-B221-20F8038D0011}" srcOrd="0" destOrd="4" presId="urn:microsoft.com/office/officeart/2005/8/layout/vList2"/>
    <dgm:cxn modelId="{A81EDC52-3B98-4FFC-BCCF-A95CD14328BD}" type="presOf" srcId="{1F7D43FE-E319-4BDE-A31F-3675A3FF3914}" destId="{F92D154D-C855-449D-B221-20F8038D0011}" srcOrd="0" destOrd="0" presId="urn:microsoft.com/office/officeart/2005/8/layout/vList2"/>
    <dgm:cxn modelId="{A54130EB-3FEA-4460-AAE3-096FCAB5D1EC}" type="presOf" srcId="{6C8D336F-8C70-468B-B06A-3CDB8745DA91}" destId="{F92D154D-C855-449D-B221-20F8038D0011}" srcOrd="0" destOrd="3" presId="urn:microsoft.com/office/officeart/2005/8/layout/vList2"/>
    <dgm:cxn modelId="{009266BE-31AA-4AA4-8839-C9BAC3EF4DDB}" type="presOf" srcId="{769816C0-53FB-4EEC-A54A-4782BFDD3695}" destId="{F92D154D-C855-449D-B221-20F8038D0011}" srcOrd="0" destOrd="1" presId="urn:microsoft.com/office/officeart/2005/8/layout/vList2"/>
    <dgm:cxn modelId="{5CF1902C-43C2-4D92-B659-FED926B9A0E8}" srcId="{2FD67F82-5A8B-4154-B4B6-04E9642879A0}" destId="{769816C0-53FB-4EEC-A54A-4782BFDD3695}" srcOrd="1" destOrd="0" parTransId="{BC53A2D3-0B52-4766-84F5-96289DBD7B98}" sibTransId="{BE9C0B36-182E-404E-A108-0FE255554007}"/>
    <dgm:cxn modelId="{A989CACE-1795-40F9-BDE7-E83D200F621B}" srcId="{769816C0-53FB-4EEC-A54A-4782BFDD3695}" destId="{8C9F6643-60D7-47EF-9CC1-5ABE6844C379}" srcOrd="0" destOrd="0" parTransId="{041CFE25-A5AA-40E1-B4B3-CD297DE7750C}" sibTransId="{7B0DBE52-463B-4B03-B197-1DE7C9ABCC2D}"/>
    <dgm:cxn modelId="{DB843237-8680-4CA3-A768-E4429941C744}" type="presParOf" srcId="{D84FF729-5EA8-4440-A702-D585873DE466}" destId="{A80F6437-04A3-48CF-9EBE-28461C2F9976}" srcOrd="0" destOrd="0" presId="urn:microsoft.com/office/officeart/2005/8/layout/vList2"/>
    <dgm:cxn modelId="{9AC1E51F-D1AA-4A63-90F2-0B39EB321235}" type="presParOf" srcId="{D84FF729-5EA8-4440-A702-D585873DE466}" destId="{F92D154D-C855-449D-B221-20F8038D0011}" srcOrd="1"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B62B895-0E5B-4E1E-BD19-4D26D1291E8E}" type="doc">
      <dgm:prSet loTypeId="urn:microsoft.com/office/officeart/2005/8/layout/venn1" loCatId="relationship" qsTypeId="urn:microsoft.com/office/officeart/2005/8/quickstyle/3d3" qsCatId="3D" csTypeId="urn:microsoft.com/office/officeart/2005/8/colors/colorful4" csCatId="colorful" phldr="1"/>
      <dgm:spPr/>
      <dgm:t>
        <a:bodyPr/>
        <a:lstStyle/>
        <a:p>
          <a:endParaRPr lang="tr-TR"/>
        </a:p>
      </dgm:t>
    </dgm:pt>
    <dgm:pt modelId="{CA1C85E0-0815-4173-A1AD-4F6C9C51417D}">
      <dgm:prSet/>
      <dgm:spPr/>
      <dgm:t>
        <a:bodyPr/>
        <a:lstStyle/>
        <a:p>
          <a:pPr rtl="0"/>
          <a:r>
            <a:rPr lang="tr-TR" dirty="0"/>
            <a:t>Bazı yiyecekler cinselliği simgelerler. Örneğin "yumurta" Fas'ta kadının ve erkeğin üretkenliğini güçlendir­mede kullanılır. Yumurta, yine dünyanın birçok kültürlerinde doğurganlığı simgeler. İran'da gelin ve gü­veyi, evlenme töreninden sonra yumurta değiş tokuşu ya­parlar. Çin'de yeni anneyi yumurta ile beslemek geleneği vardır. Bu onun doğurganlığını arttırmak için yapılan bir uygulamadır. Erkeğin doğurganlık gücünü arttırmak için de ona mesir macunu, ceviz, fındık, üzüm, koç yumurtası, arı sütü, polen (toz biçiminde), cevizli sucuk, keçiboynuzu, muz, badem gibi bazı yiyecekler tavsiye edilir.</a:t>
          </a:r>
        </a:p>
      </dgm:t>
    </dgm:pt>
    <dgm:pt modelId="{674661C9-BCC6-4AC1-A9B5-69E9699102D4}" type="parTrans" cxnId="{4A339042-E1AB-4F81-B78A-61F0CDA2BA04}">
      <dgm:prSet/>
      <dgm:spPr/>
      <dgm:t>
        <a:bodyPr/>
        <a:lstStyle/>
        <a:p>
          <a:endParaRPr lang="tr-TR"/>
        </a:p>
      </dgm:t>
    </dgm:pt>
    <dgm:pt modelId="{8FB8A867-F355-45E4-9584-CEEAA73EB2BB}" type="sibTrans" cxnId="{4A339042-E1AB-4F81-B78A-61F0CDA2BA04}">
      <dgm:prSet/>
      <dgm:spPr/>
      <dgm:t>
        <a:bodyPr/>
        <a:lstStyle/>
        <a:p>
          <a:endParaRPr lang="tr-TR"/>
        </a:p>
      </dgm:t>
    </dgm:pt>
    <dgm:pt modelId="{96CF331A-113E-4062-B80C-7530459AE144}" type="pres">
      <dgm:prSet presAssocID="{7B62B895-0E5B-4E1E-BD19-4D26D1291E8E}" presName="compositeShape" presStyleCnt="0">
        <dgm:presLayoutVars>
          <dgm:chMax val="7"/>
          <dgm:dir/>
          <dgm:resizeHandles val="exact"/>
        </dgm:presLayoutVars>
      </dgm:prSet>
      <dgm:spPr/>
      <dgm:t>
        <a:bodyPr/>
        <a:lstStyle/>
        <a:p>
          <a:endParaRPr lang="tr-TR"/>
        </a:p>
      </dgm:t>
    </dgm:pt>
    <dgm:pt modelId="{2FB8EFB8-7051-4C37-9D71-CCE62390C88B}" type="pres">
      <dgm:prSet presAssocID="{CA1C85E0-0815-4173-A1AD-4F6C9C51417D}" presName="circ1TxSh" presStyleLbl="vennNode1" presStyleIdx="0" presStyleCnt="1" custScaleX="168056"/>
      <dgm:spPr/>
      <dgm:t>
        <a:bodyPr/>
        <a:lstStyle/>
        <a:p>
          <a:endParaRPr lang="tr-TR"/>
        </a:p>
      </dgm:t>
    </dgm:pt>
  </dgm:ptLst>
  <dgm:cxnLst>
    <dgm:cxn modelId="{D2CA7C3B-974D-4E2D-8CC3-425F22D7C8F6}" type="presOf" srcId="{CA1C85E0-0815-4173-A1AD-4F6C9C51417D}" destId="{2FB8EFB8-7051-4C37-9D71-CCE62390C88B}" srcOrd="0" destOrd="0" presId="urn:microsoft.com/office/officeart/2005/8/layout/venn1"/>
    <dgm:cxn modelId="{D8E36652-47C0-4191-9069-A6E37DC4987A}" type="presOf" srcId="{7B62B895-0E5B-4E1E-BD19-4D26D1291E8E}" destId="{96CF331A-113E-4062-B80C-7530459AE144}" srcOrd="0" destOrd="0" presId="urn:microsoft.com/office/officeart/2005/8/layout/venn1"/>
    <dgm:cxn modelId="{4A339042-E1AB-4F81-B78A-61F0CDA2BA04}" srcId="{7B62B895-0E5B-4E1E-BD19-4D26D1291E8E}" destId="{CA1C85E0-0815-4173-A1AD-4F6C9C51417D}" srcOrd="0" destOrd="0" parTransId="{674661C9-BCC6-4AC1-A9B5-69E9699102D4}" sibTransId="{8FB8A867-F355-45E4-9584-CEEAA73EB2BB}"/>
    <dgm:cxn modelId="{906D75F7-8EF3-46AE-9469-080831664E96}" type="presParOf" srcId="{96CF331A-113E-4062-B80C-7530459AE144}" destId="{2FB8EFB8-7051-4C37-9D71-CCE62390C88B}" srcOrd="0"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33F81F2-146A-4B8D-9166-A77A61251FD6}" type="doc">
      <dgm:prSet loTypeId="urn:microsoft.com/office/officeart/2005/8/layout/vList2" loCatId="list" qsTypeId="urn:microsoft.com/office/officeart/2005/8/quickstyle/3d1" qsCatId="3D" csTypeId="urn:microsoft.com/office/officeart/2005/8/colors/colorful5" csCatId="colorful" phldr="1"/>
      <dgm:spPr/>
      <dgm:t>
        <a:bodyPr/>
        <a:lstStyle/>
        <a:p>
          <a:endParaRPr lang="tr-TR"/>
        </a:p>
      </dgm:t>
    </dgm:pt>
    <dgm:pt modelId="{32D642E0-A1E1-4820-9575-34BBD1B74616}">
      <dgm:prSet/>
      <dgm:spPr/>
      <dgm:t>
        <a:bodyPr/>
        <a:lstStyle/>
        <a:p>
          <a:pPr algn="ctr" rtl="0"/>
          <a:r>
            <a:rPr lang="tr-TR" dirty="0"/>
            <a:t>Beden algısının değişmesi ve buna bağlı olarak da yeme bozuklukları sıklıklarında görülen artma eğilimi, toplum­sal yapının değişimi ile de yakından ilgilidir. Küreselleşme, beslenme alanını etkileyen önemli bir süreç olarak kabul edilmektedir. Örneğin, Fiji adalarında yapılmış bir çalış­maya göre, televizyonun adada yaşayan bireylerin yaşa­mına girmesiyle birlikte, batı tipi sağlıksız beslenme sıklığında artış saptanmıştır. Buna bağlı olarak da adolesan kızlarda yeme bozuklukları daha fazla görülmektedir.</a:t>
          </a:r>
        </a:p>
      </dgm:t>
    </dgm:pt>
    <dgm:pt modelId="{836B5BEE-E6C1-4A37-B4AA-BAC516BA1900}" type="parTrans" cxnId="{5E02CBAA-C24B-4B3A-B032-BE3FB829EF0B}">
      <dgm:prSet/>
      <dgm:spPr/>
      <dgm:t>
        <a:bodyPr/>
        <a:lstStyle/>
        <a:p>
          <a:pPr algn="ctr"/>
          <a:endParaRPr lang="tr-TR"/>
        </a:p>
      </dgm:t>
    </dgm:pt>
    <dgm:pt modelId="{942C1CEF-346A-4517-B93F-0AA02697B9E2}" type="sibTrans" cxnId="{5E02CBAA-C24B-4B3A-B032-BE3FB829EF0B}">
      <dgm:prSet/>
      <dgm:spPr/>
      <dgm:t>
        <a:bodyPr/>
        <a:lstStyle/>
        <a:p>
          <a:pPr algn="ctr"/>
          <a:endParaRPr lang="tr-TR"/>
        </a:p>
      </dgm:t>
    </dgm:pt>
    <dgm:pt modelId="{7D102EC4-FC46-4FEF-9B5E-0529A7FDFCE7}" type="pres">
      <dgm:prSet presAssocID="{533F81F2-146A-4B8D-9166-A77A61251FD6}" presName="linear" presStyleCnt="0">
        <dgm:presLayoutVars>
          <dgm:animLvl val="lvl"/>
          <dgm:resizeHandles val="exact"/>
        </dgm:presLayoutVars>
      </dgm:prSet>
      <dgm:spPr/>
      <dgm:t>
        <a:bodyPr/>
        <a:lstStyle/>
        <a:p>
          <a:endParaRPr lang="tr-TR"/>
        </a:p>
      </dgm:t>
    </dgm:pt>
    <dgm:pt modelId="{BF825D4D-623D-47C4-A2B4-D69678D35718}" type="pres">
      <dgm:prSet presAssocID="{32D642E0-A1E1-4820-9575-34BBD1B74616}" presName="parentText" presStyleLbl="node1" presStyleIdx="0" presStyleCnt="1">
        <dgm:presLayoutVars>
          <dgm:chMax val="0"/>
          <dgm:bulletEnabled val="1"/>
        </dgm:presLayoutVars>
      </dgm:prSet>
      <dgm:spPr/>
      <dgm:t>
        <a:bodyPr/>
        <a:lstStyle/>
        <a:p>
          <a:endParaRPr lang="tr-TR"/>
        </a:p>
      </dgm:t>
    </dgm:pt>
  </dgm:ptLst>
  <dgm:cxnLst>
    <dgm:cxn modelId="{5E02CBAA-C24B-4B3A-B032-BE3FB829EF0B}" srcId="{533F81F2-146A-4B8D-9166-A77A61251FD6}" destId="{32D642E0-A1E1-4820-9575-34BBD1B74616}" srcOrd="0" destOrd="0" parTransId="{836B5BEE-E6C1-4A37-B4AA-BAC516BA1900}" sibTransId="{942C1CEF-346A-4517-B93F-0AA02697B9E2}"/>
    <dgm:cxn modelId="{E14E763C-7FE8-4F7A-BC97-C1B0F311A334}" type="presOf" srcId="{32D642E0-A1E1-4820-9575-34BBD1B74616}" destId="{BF825D4D-623D-47C4-A2B4-D69678D35718}" srcOrd="0" destOrd="0" presId="urn:microsoft.com/office/officeart/2005/8/layout/vList2"/>
    <dgm:cxn modelId="{73CA5EBD-3960-4C66-8040-3536269B675F}" type="presOf" srcId="{533F81F2-146A-4B8D-9166-A77A61251FD6}" destId="{7D102EC4-FC46-4FEF-9B5E-0529A7FDFCE7}" srcOrd="0" destOrd="0" presId="urn:microsoft.com/office/officeart/2005/8/layout/vList2"/>
    <dgm:cxn modelId="{8C599B83-1D75-4BB8-B889-6EF590A216EA}" type="presParOf" srcId="{7D102EC4-FC46-4FEF-9B5E-0529A7FDFCE7}" destId="{BF825D4D-623D-47C4-A2B4-D69678D3571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B2D9D78A-ED1C-4816-A0DD-61D91D8081AF}" type="doc">
      <dgm:prSet loTypeId="urn:microsoft.com/office/officeart/2005/8/layout/target2" loCatId="relationship" qsTypeId="urn:microsoft.com/office/officeart/2005/8/quickstyle/3d2" qsCatId="3D" csTypeId="urn:microsoft.com/office/officeart/2005/8/colors/colorful2" csCatId="colorful" phldr="1"/>
      <dgm:spPr/>
      <dgm:t>
        <a:bodyPr/>
        <a:lstStyle/>
        <a:p>
          <a:endParaRPr lang="tr-TR"/>
        </a:p>
      </dgm:t>
    </dgm:pt>
    <dgm:pt modelId="{09EFC2FE-1224-43E1-8614-4D0C0F922804}">
      <dgm:prSet custT="1"/>
      <dgm:spPr/>
      <dgm:t>
        <a:bodyPr/>
        <a:lstStyle/>
        <a:p>
          <a:pPr rtl="0"/>
          <a:r>
            <a:rPr lang="tr-TR" sz="2400"/>
            <a:t>Kültüre göre bir başka değişiklik de güzellik algısıdır. Genç kızlar çekici bir vücuda sahip olma güdüsüyle çoğu kez hatalı diyet yapmakta, bunun sonucunda yeme davra­nışı bozuklukları gelişebilmektedir. </a:t>
          </a:r>
        </a:p>
      </dgm:t>
    </dgm:pt>
    <dgm:pt modelId="{A8431D74-E5B5-4B21-8DCA-709A1DBCA64E}" type="parTrans" cxnId="{1BF339E0-6CEC-444F-B967-A5AF40A11BDD}">
      <dgm:prSet/>
      <dgm:spPr/>
      <dgm:t>
        <a:bodyPr/>
        <a:lstStyle/>
        <a:p>
          <a:endParaRPr lang="tr-TR" sz="2000"/>
        </a:p>
      </dgm:t>
    </dgm:pt>
    <dgm:pt modelId="{0147BAD4-050E-43AC-99FE-92EBBB2A28D8}" type="sibTrans" cxnId="{1BF339E0-6CEC-444F-B967-A5AF40A11BDD}">
      <dgm:prSet/>
      <dgm:spPr/>
      <dgm:t>
        <a:bodyPr/>
        <a:lstStyle/>
        <a:p>
          <a:endParaRPr lang="tr-TR" sz="2000"/>
        </a:p>
      </dgm:t>
    </dgm:pt>
    <dgm:pt modelId="{6D01E6A3-7CF2-4BD0-B64A-BB9D88EFAD0D}">
      <dgm:prSet custT="1"/>
      <dgm:spPr/>
      <dgm:t>
        <a:bodyPr/>
        <a:lstStyle/>
        <a:p>
          <a:pPr rtl="0"/>
          <a:r>
            <a:rPr lang="tr-TR" sz="2400"/>
            <a:t>Erkekler ise egzersiz yapmaya, vücut geliştirmeye önem vermektedir. Bunun için de proteinden zengin beslenmeye çalışmaktadırlar. </a:t>
          </a:r>
        </a:p>
      </dgm:t>
    </dgm:pt>
    <dgm:pt modelId="{F34EE2A5-D1E8-4298-AF71-8E9369CBEB41}" type="parTrans" cxnId="{17D744CA-1CBF-41B7-AD7A-E58ADDA49627}">
      <dgm:prSet/>
      <dgm:spPr/>
      <dgm:t>
        <a:bodyPr/>
        <a:lstStyle/>
        <a:p>
          <a:endParaRPr lang="tr-TR" sz="2000"/>
        </a:p>
      </dgm:t>
    </dgm:pt>
    <dgm:pt modelId="{2AA000FA-2663-42A0-91FD-9D12875C6DCD}" type="sibTrans" cxnId="{17D744CA-1CBF-41B7-AD7A-E58ADDA49627}">
      <dgm:prSet/>
      <dgm:spPr/>
      <dgm:t>
        <a:bodyPr/>
        <a:lstStyle/>
        <a:p>
          <a:endParaRPr lang="tr-TR" sz="2000"/>
        </a:p>
      </dgm:t>
    </dgm:pt>
    <dgm:pt modelId="{8CF18D84-ACA7-48B8-9FD5-33CD412505A2}">
      <dgm:prSet custT="1"/>
      <dgm:spPr>
        <a:gradFill rotWithShape="0">
          <a:gsLst>
            <a:gs pos="100000">
              <a:srgbClr val="AB9C77"/>
            </a:gs>
            <a:gs pos="86000">
              <a:srgbClr val="C3A55B"/>
            </a:gs>
            <a:gs pos="0">
              <a:srgbClr val="F4B723"/>
            </a:gs>
            <a:gs pos="99000">
              <a:schemeClr val="accent2">
                <a:hueOff val="-1455363"/>
                <a:satOff val="-83928"/>
                <a:lumOff val="8628"/>
                <a:alphaOff val="0"/>
                <a:lumMod val="99000"/>
                <a:satMod val="120000"/>
                <a:shade val="78000"/>
              </a:schemeClr>
            </a:gs>
          </a:gsLst>
        </a:gradFill>
      </dgm:spPr>
      <dgm:t>
        <a:bodyPr/>
        <a:lstStyle/>
        <a:p>
          <a:pPr rtl="0"/>
          <a:r>
            <a:rPr lang="tr-TR" sz="2400"/>
            <a:t>Güzellik kavramının vücut ağırlığı ve biçimi ile sınırlandığı Batılı toplumlarda güzellik "zayıf" bir beden olarak algılanmakta ve buna bağlı olarak da yeme bozuklukları giderek artmaktadır.</a:t>
          </a:r>
        </a:p>
      </dgm:t>
    </dgm:pt>
    <dgm:pt modelId="{A1336477-E29E-4BB7-B73E-0C5A17AEFE1C}" type="parTrans" cxnId="{19FE51F8-EE81-4262-AEB5-97617B1CA4BF}">
      <dgm:prSet/>
      <dgm:spPr/>
      <dgm:t>
        <a:bodyPr/>
        <a:lstStyle/>
        <a:p>
          <a:endParaRPr lang="tr-TR" sz="2000"/>
        </a:p>
      </dgm:t>
    </dgm:pt>
    <dgm:pt modelId="{5E21064C-A636-4FAB-899E-95330E5C4134}" type="sibTrans" cxnId="{19FE51F8-EE81-4262-AEB5-97617B1CA4BF}">
      <dgm:prSet/>
      <dgm:spPr/>
      <dgm:t>
        <a:bodyPr/>
        <a:lstStyle/>
        <a:p>
          <a:endParaRPr lang="tr-TR" sz="2000"/>
        </a:p>
      </dgm:t>
    </dgm:pt>
    <dgm:pt modelId="{6F881A43-4F81-497E-B3FA-A2FE0C9A9E65}" type="pres">
      <dgm:prSet presAssocID="{B2D9D78A-ED1C-4816-A0DD-61D91D8081AF}" presName="Name0" presStyleCnt="0">
        <dgm:presLayoutVars>
          <dgm:chMax val="3"/>
          <dgm:chPref val="1"/>
          <dgm:dir/>
          <dgm:animLvl val="lvl"/>
          <dgm:resizeHandles/>
        </dgm:presLayoutVars>
      </dgm:prSet>
      <dgm:spPr/>
      <dgm:t>
        <a:bodyPr/>
        <a:lstStyle/>
        <a:p>
          <a:endParaRPr lang="tr-TR"/>
        </a:p>
      </dgm:t>
    </dgm:pt>
    <dgm:pt modelId="{7FAE3158-AF19-4F3B-A1F2-099A4F48F7FC}" type="pres">
      <dgm:prSet presAssocID="{B2D9D78A-ED1C-4816-A0DD-61D91D8081AF}" presName="outerBox" presStyleCnt="0"/>
      <dgm:spPr/>
    </dgm:pt>
    <dgm:pt modelId="{BCC9DBF3-7E79-4814-BB8B-DFD2DBD3A9B3}" type="pres">
      <dgm:prSet presAssocID="{B2D9D78A-ED1C-4816-A0DD-61D91D8081AF}" presName="outerBoxParent" presStyleLbl="node1" presStyleIdx="0" presStyleCnt="3"/>
      <dgm:spPr/>
      <dgm:t>
        <a:bodyPr/>
        <a:lstStyle/>
        <a:p>
          <a:endParaRPr lang="tr-TR"/>
        </a:p>
      </dgm:t>
    </dgm:pt>
    <dgm:pt modelId="{57A155F1-5F0F-4B8F-A1D5-6E7C6B84B278}" type="pres">
      <dgm:prSet presAssocID="{B2D9D78A-ED1C-4816-A0DD-61D91D8081AF}" presName="outerBoxChildren" presStyleCnt="0"/>
      <dgm:spPr/>
    </dgm:pt>
    <dgm:pt modelId="{6183045E-BC39-41F2-939C-A5DC61B442F8}" type="pres">
      <dgm:prSet presAssocID="{B2D9D78A-ED1C-4816-A0DD-61D91D8081AF}" presName="middleBox" presStyleCnt="0"/>
      <dgm:spPr/>
    </dgm:pt>
    <dgm:pt modelId="{CEB46C1E-4E64-462E-94C0-7265BDB84645}" type="pres">
      <dgm:prSet presAssocID="{B2D9D78A-ED1C-4816-A0DD-61D91D8081AF}" presName="middleBoxParent" presStyleLbl="node1" presStyleIdx="1" presStyleCnt="3"/>
      <dgm:spPr/>
      <dgm:t>
        <a:bodyPr/>
        <a:lstStyle/>
        <a:p>
          <a:endParaRPr lang="tr-TR"/>
        </a:p>
      </dgm:t>
    </dgm:pt>
    <dgm:pt modelId="{1F2BAE4F-87CF-47E3-A0DB-DBA82734F549}" type="pres">
      <dgm:prSet presAssocID="{B2D9D78A-ED1C-4816-A0DD-61D91D8081AF}" presName="middleBoxChildren" presStyleCnt="0"/>
      <dgm:spPr/>
    </dgm:pt>
    <dgm:pt modelId="{001764FD-4D75-452E-9D3C-490673DE16AE}" type="pres">
      <dgm:prSet presAssocID="{B2D9D78A-ED1C-4816-A0DD-61D91D8081AF}" presName="centerBox" presStyleCnt="0"/>
      <dgm:spPr/>
    </dgm:pt>
    <dgm:pt modelId="{0E5CC9B3-1321-4941-A396-6949DDDE9600}" type="pres">
      <dgm:prSet presAssocID="{B2D9D78A-ED1C-4816-A0DD-61D91D8081AF}" presName="centerBoxParent" presStyleLbl="node1" presStyleIdx="2" presStyleCnt="3"/>
      <dgm:spPr/>
      <dgm:t>
        <a:bodyPr/>
        <a:lstStyle/>
        <a:p>
          <a:endParaRPr lang="tr-TR"/>
        </a:p>
      </dgm:t>
    </dgm:pt>
  </dgm:ptLst>
  <dgm:cxnLst>
    <dgm:cxn modelId="{1BF339E0-6CEC-444F-B967-A5AF40A11BDD}" srcId="{B2D9D78A-ED1C-4816-A0DD-61D91D8081AF}" destId="{09EFC2FE-1224-43E1-8614-4D0C0F922804}" srcOrd="0" destOrd="0" parTransId="{A8431D74-E5B5-4B21-8DCA-709A1DBCA64E}" sibTransId="{0147BAD4-050E-43AC-99FE-92EBBB2A28D8}"/>
    <dgm:cxn modelId="{918EB438-B153-4EE5-B5F0-AB5E2EBC9A25}" type="presOf" srcId="{6D01E6A3-7CF2-4BD0-B64A-BB9D88EFAD0D}" destId="{CEB46C1E-4E64-462E-94C0-7265BDB84645}" srcOrd="0" destOrd="0" presId="urn:microsoft.com/office/officeart/2005/8/layout/target2"/>
    <dgm:cxn modelId="{17D744CA-1CBF-41B7-AD7A-E58ADDA49627}" srcId="{B2D9D78A-ED1C-4816-A0DD-61D91D8081AF}" destId="{6D01E6A3-7CF2-4BD0-B64A-BB9D88EFAD0D}" srcOrd="1" destOrd="0" parTransId="{F34EE2A5-D1E8-4298-AF71-8E9369CBEB41}" sibTransId="{2AA000FA-2663-42A0-91FD-9D12875C6DCD}"/>
    <dgm:cxn modelId="{EA2CA0B8-C475-4480-B05C-D930437D35CA}" type="presOf" srcId="{09EFC2FE-1224-43E1-8614-4D0C0F922804}" destId="{BCC9DBF3-7E79-4814-BB8B-DFD2DBD3A9B3}" srcOrd="0" destOrd="0" presId="urn:microsoft.com/office/officeart/2005/8/layout/target2"/>
    <dgm:cxn modelId="{B7BA05C9-EC09-4532-AC35-2FF19392E465}" type="presOf" srcId="{B2D9D78A-ED1C-4816-A0DD-61D91D8081AF}" destId="{6F881A43-4F81-497E-B3FA-A2FE0C9A9E65}" srcOrd="0" destOrd="0" presId="urn:microsoft.com/office/officeart/2005/8/layout/target2"/>
    <dgm:cxn modelId="{E1015670-F19F-4E76-9468-3595E695E1BB}" type="presOf" srcId="{8CF18D84-ACA7-48B8-9FD5-33CD412505A2}" destId="{0E5CC9B3-1321-4941-A396-6949DDDE9600}" srcOrd="0" destOrd="0" presId="urn:microsoft.com/office/officeart/2005/8/layout/target2"/>
    <dgm:cxn modelId="{19FE51F8-EE81-4262-AEB5-97617B1CA4BF}" srcId="{B2D9D78A-ED1C-4816-A0DD-61D91D8081AF}" destId="{8CF18D84-ACA7-48B8-9FD5-33CD412505A2}" srcOrd="2" destOrd="0" parTransId="{A1336477-E29E-4BB7-B73E-0C5A17AEFE1C}" sibTransId="{5E21064C-A636-4FAB-899E-95330E5C4134}"/>
    <dgm:cxn modelId="{4D3ECCCA-925C-45FF-BE13-F59EC18E77C1}" type="presParOf" srcId="{6F881A43-4F81-497E-B3FA-A2FE0C9A9E65}" destId="{7FAE3158-AF19-4F3B-A1F2-099A4F48F7FC}" srcOrd="0" destOrd="0" presId="urn:microsoft.com/office/officeart/2005/8/layout/target2"/>
    <dgm:cxn modelId="{E788FB66-E18E-4E2C-B80F-384C8F09F812}" type="presParOf" srcId="{7FAE3158-AF19-4F3B-A1F2-099A4F48F7FC}" destId="{BCC9DBF3-7E79-4814-BB8B-DFD2DBD3A9B3}" srcOrd="0" destOrd="0" presId="urn:microsoft.com/office/officeart/2005/8/layout/target2"/>
    <dgm:cxn modelId="{D9D9538A-D8C7-4CCF-BD24-786EE881E66D}" type="presParOf" srcId="{7FAE3158-AF19-4F3B-A1F2-099A4F48F7FC}" destId="{57A155F1-5F0F-4B8F-A1D5-6E7C6B84B278}" srcOrd="1" destOrd="0" presId="urn:microsoft.com/office/officeart/2005/8/layout/target2"/>
    <dgm:cxn modelId="{71DC2955-EF7E-4C76-9139-AE5CE23B131A}" type="presParOf" srcId="{6F881A43-4F81-497E-B3FA-A2FE0C9A9E65}" destId="{6183045E-BC39-41F2-939C-A5DC61B442F8}" srcOrd="1" destOrd="0" presId="urn:microsoft.com/office/officeart/2005/8/layout/target2"/>
    <dgm:cxn modelId="{8044CCB1-77C9-492C-AF3E-22A35B7460A8}" type="presParOf" srcId="{6183045E-BC39-41F2-939C-A5DC61B442F8}" destId="{CEB46C1E-4E64-462E-94C0-7265BDB84645}" srcOrd="0" destOrd="0" presId="urn:microsoft.com/office/officeart/2005/8/layout/target2"/>
    <dgm:cxn modelId="{7535D482-039D-41E0-8214-0C64CE5C04B5}" type="presParOf" srcId="{6183045E-BC39-41F2-939C-A5DC61B442F8}" destId="{1F2BAE4F-87CF-47E3-A0DB-DBA82734F549}" srcOrd="1" destOrd="0" presId="urn:microsoft.com/office/officeart/2005/8/layout/target2"/>
    <dgm:cxn modelId="{94424F04-DE1C-4E51-9683-E1A888CBFB3F}" type="presParOf" srcId="{6F881A43-4F81-497E-B3FA-A2FE0C9A9E65}" destId="{001764FD-4D75-452E-9D3C-490673DE16AE}" srcOrd="2" destOrd="0" presId="urn:microsoft.com/office/officeart/2005/8/layout/target2"/>
    <dgm:cxn modelId="{4E5F56CC-2D11-440B-819A-629EC5610E09}" type="presParOf" srcId="{001764FD-4D75-452E-9D3C-490673DE16AE}" destId="{0E5CC9B3-1321-4941-A396-6949DDDE9600}" srcOrd="0" destOrd="0" presId="urn:microsoft.com/office/officeart/2005/8/layout/targe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F92CAACE-D4EE-48C3-99A9-16F25A977DC6}" type="doc">
      <dgm:prSet loTypeId="urn:microsoft.com/office/officeart/2005/8/layout/target3" loCatId="list" qsTypeId="urn:microsoft.com/office/officeart/2005/8/quickstyle/3d3" qsCatId="3D" csTypeId="urn:microsoft.com/office/officeart/2005/8/colors/colorful3" csCatId="colorful" phldr="1"/>
      <dgm:spPr/>
      <dgm:t>
        <a:bodyPr/>
        <a:lstStyle/>
        <a:p>
          <a:endParaRPr lang="tr-TR"/>
        </a:p>
      </dgm:t>
    </dgm:pt>
    <dgm:pt modelId="{A709959C-CF7C-4C85-8B11-82B701DACEED}">
      <dgm:prSet/>
      <dgm:spPr/>
      <dgm:t>
        <a:bodyPr/>
        <a:lstStyle/>
        <a:p>
          <a:pPr rtl="0"/>
          <a:r>
            <a:rPr lang="tr-TR"/>
            <a:t>Batı toplumlarında 1960’lı yıllardan bu yana zayıflığın kültürel olarak ideal görünüm haline getirilmesi özelikle kadınlar arasında yaygınlaşmaya başlamıştır. Kişiler stan­dart değerlendirmelere göre şişman olup olmadıklarını dikkate almaksızın, kendilerini şişman olarak algılamakta, buna bağlı olarak da gereksiz olan durumlarda bile zayıf­lamak için istenmeyen bazı davranışlar içine girmektedir­ler. Bu konuda, adı geçen toplumlarda yapılan araştırma sonuçlarına göre normal kilodaki kızların yaklaşık %60‘ından fazlası kendilerini şişman olarak algılamakta­dırlar.</a:t>
          </a:r>
        </a:p>
      </dgm:t>
    </dgm:pt>
    <dgm:pt modelId="{4FE395F2-8C4C-4DCF-8E2B-5F16FC2B1624}" type="parTrans" cxnId="{2399E142-F298-4924-AD8D-6F91F8E2A51C}">
      <dgm:prSet/>
      <dgm:spPr/>
      <dgm:t>
        <a:bodyPr/>
        <a:lstStyle/>
        <a:p>
          <a:endParaRPr lang="tr-TR"/>
        </a:p>
      </dgm:t>
    </dgm:pt>
    <dgm:pt modelId="{D3F42AED-0DAB-4146-B933-3F58D856D625}" type="sibTrans" cxnId="{2399E142-F298-4924-AD8D-6F91F8E2A51C}">
      <dgm:prSet/>
      <dgm:spPr/>
      <dgm:t>
        <a:bodyPr/>
        <a:lstStyle/>
        <a:p>
          <a:endParaRPr lang="tr-TR"/>
        </a:p>
      </dgm:t>
    </dgm:pt>
    <dgm:pt modelId="{DC8F33F9-CBA0-4792-80CA-67EC4E282D9D}">
      <dgm:prSet/>
      <dgm:spPr/>
      <dgm:t>
        <a:bodyPr/>
        <a:lstStyle/>
        <a:p>
          <a:pPr rtl="0"/>
          <a:r>
            <a:rPr lang="tr-TR" dirty="0"/>
            <a:t>Bir çalışmaya göre, yedi yaşındaki kız çocukların %28'i olduğundan daha zayıf olmak istediklerini ve aynı araştırma grubunun beşte biri de zayıflamak istediklerini bil­dirmişlerdir. Ayrıca, yeme bozuklukları görülen kişilerin %90,0‘ından fazlası kadındır. Amerika'da yapılan çalışma­lar, yeme bozukluklarının son 20 yılda önemli derecede artış gösterdiği üzerinde durmaktadır. </a:t>
          </a:r>
          <a:r>
            <a:rPr lang="tr-TR" dirty="0" err="1"/>
            <a:t>Anoreksia</a:t>
          </a:r>
          <a:r>
            <a:rPr lang="tr-TR" dirty="0"/>
            <a:t> </a:t>
          </a:r>
          <a:r>
            <a:rPr lang="tr-TR" dirty="0" err="1"/>
            <a:t>nervoza</a:t>
          </a:r>
          <a:r>
            <a:rPr lang="tr-TR" dirty="0"/>
            <a:t> sıklığı %0,5-1, </a:t>
          </a:r>
          <a:r>
            <a:rPr lang="tr-TR" dirty="0" err="1"/>
            <a:t>bulimia</a:t>
          </a:r>
          <a:r>
            <a:rPr lang="tr-TR" dirty="0"/>
            <a:t> </a:t>
          </a:r>
          <a:r>
            <a:rPr lang="tr-TR" dirty="0" err="1"/>
            <a:t>nervoza</a:t>
          </a:r>
          <a:r>
            <a:rPr lang="tr-TR" dirty="0"/>
            <a:t> sıklığı %2 iken, </a:t>
          </a:r>
          <a:r>
            <a:rPr lang="tr-TR" dirty="0" err="1"/>
            <a:t>atipik</a:t>
          </a:r>
          <a:r>
            <a:rPr lang="tr-TR" dirty="0"/>
            <a:t> yeme bozuklukları % 10-34 sıklığında görülmektedir.</a:t>
          </a:r>
        </a:p>
      </dgm:t>
    </dgm:pt>
    <dgm:pt modelId="{3AF06AA1-283D-416E-9A98-BC74F0DC83D0}" type="parTrans" cxnId="{A831B69A-A30D-413D-ABC1-83FDF1344BEB}">
      <dgm:prSet/>
      <dgm:spPr/>
      <dgm:t>
        <a:bodyPr/>
        <a:lstStyle/>
        <a:p>
          <a:endParaRPr lang="tr-TR"/>
        </a:p>
      </dgm:t>
    </dgm:pt>
    <dgm:pt modelId="{DDF78ED8-2EA6-49EC-A88D-963256CD5EBB}" type="sibTrans" cxnId="{A831B69A-A30D-413D-ABC1-83FDF1344BEB}">
      <dgm:prSet/>
      <dgm:spPr/>
      <dgm:t>
        <a:bodyPr/>
        <a:lstStyle/>
        <a:p>
          <a:endParaRPr lang="tr-TR"/>
        </a:p>
      </dgm:t>
    </dgm:pt>
    <dgm:pt modelId="{D1298F2B-8911-4022-94F3-799D98D77CB2}" type="pres">
      <dgm:prSet presAssocID="{F92CAACE-D4EE-48C3-99A9-16F25A977DC6}" presName="Name0" presStyleCnt="0">
        <dgm:presLayoutVars>
          <dgm:chMax val="7"/>
          <dgm:dir/>
          <dgm:animLvl val="lvl"/>
          <dgm:resizeHandles val="exact"/>
        </dgm:presLayoutVars>
      </dgm:prSet>
      <dgm:spPr/>
      <dgm:t>
        <a:bodyPr/>
        <a:lstStyle/>
        <a:p>
          <a:endParaRPr lang="tr-TR"/>
        </a:p>
      </dgm:t>
    </dgm:pt>
    <dgm:pt modelId="{51EB1D0F-DCD1-412F-B9EE-3A0437F2C20F}" type="pres">
      <dgm:prSet presAssocID="{A709959C-CF7C-4C85-8B11-82B701DACEED}" presName="circle1" presStyleLbl="node1" presStyleIdx="0" presStyleCnt="2"/>
      <dgm:spPr>
        <a:solidFill>
          <a:srgbClr val="F25F6B"/>
        </a:solidFill>
      </dgm:spPr>
    </dgm:pt>
    <dgm:pt modelId="{79709BCC-674E-468F-A582-45E14942E12F}" type="pres">
      <dgm:prSet presAssocID="{A709959C-CF7C-4C85-8B11-82B701DACEED}" presName="space" presStyleCnt="0"/>
      <dgm:spPr/>
    </dgm:pt>
    <dgm:pt modelId="{D121082E-E158-445A-A8D9-AC6B7DD9E3D4}" type="pres">
      <dgm:prSet presAssocID="{A709959C-CF7C-4C85-8B11-82B701DACEED}" presName="rect1" presStyleLbl="alignAcc1" presStyleIdx="0" presStyleCnt="2"/>
      <dgm:spPr/>
      <dgm:t>
        <a:bodyPr/>
        <a:lstStyle/>
        <a:p>
          <a:endParaRPr lang="tr-TR"/>
        </a:p>
      </dgm:t>
    </dgm:pt>
    <dgm:pt modelId="{3A4080A1-866D-4E2F-8E59-96B7ABF020E7}" type="pres">
      <dgm:prSet presAssocID="{DC8F33F9-CBA0-4792-80CA-67EC4E282D9D}" presName="vertSpace2" presStyleLbl="node1" presStyleIdx="0" presStyleCnt="2"/>
      <dgm:spPr/>
    </dgm:pt>
    <dgm:pt modelId="{034213EC-0A0F-4B13-87E4-B0FBE25D7CFE}" type="pres">
      <dgm:prSet presAssocID="{DC8F33F9-CBA0-4792-80CA-67EC4E282D9D}" presName="circle2" presStyleLbl="node1" presStyleIdx="1" presStyleCnt="2"/>
      <dgm:spPr>
        <a:solidFill>
          <a:srgbClr val="7DC9C1"/>
        </a:solidFill>
      </dgm:spPr>
    </dgm:pt>
    <dgm:pt modelId="{18031F8A-FDA5-4FE1-A3E8-FD9B48CC643A}" type="pres">
      <dgm:prSet presAssocID="{DC8F33F9-CBA0-4792-80CA-67EC4E282D9D}" presName="rect2" presStyleLbl="alignAcc1" presStyleIdx="1" presStyleCnt="2"/>
      <dgm:spPr/>
      <dgm:t>
        <a:bodyPr/>
        <a:lstStyle/>
        <a:p>
          <a:endParaRPr lang="tr-TR"/>
        </a:p>
      </dgm:t>
    </dgm:pt>
    <dgm:pt modelId="{4793D402-85DA-4C4E-9D2C-C0455A1E54C8}" type="pres">
      <dgm:prSet presAssocID="{A709959C-CF7C-4C85-8B11-82B701DACEED}" presName="rect1ParTxNoCh" presStyleLbl="alignAcc1" presStyleIdx="1" presStyleCnt="2">
        <dgm:presLayoutVars>
          <dgm:chMax val="1"/>
          <dgm:bulletEnabled val="1"/>
        </dgm:presLayoutVars>
      </dgm:prSet>
      <dgm:spPr/>
      <dgm:t>
        <a:bodyPr/>
        <a:lstStyle/>
        <a:p>
          <a:endParaRPr lang="tr-TR"/>
        </a:p>
      </dgm:t>
    </dgm:pt>
    <dgm:pt modelId="{43C3750E-A2C8-42C6-9E27-A0B84BDBFDB0}" type="pres">
      <dgm:prSet presAssocID="{DC8F33F9-CBA0-4792-80CA-67EC4E282D9D}" presName="rect2ParTxNoCh" presStyleLbl="alignAcc1" presStyleIdx="1" presStyleCnt="2">
        <dgm:presLayoutVars>
          <dgm:chMax val="1"/>
          <dgm:bulletEnabled val="1"/>
        </dgm:presLayoutVars>
      </dgm:prSet>
      <dgm:spPr/>
      <dgm:t>
        <a:bodyPr/>
        <a:lstStyle/>
        <a:p>
          <a:endParaRPr lang="tr-TR"/>
        </a:p>
      </dgm:t>
    </dgm:pt>
  </dgm:ptLst>
  <dgm:cxnLst>
    <dgm:cxn modelId="{48EA7195-98C1-4356-B256-CE0439503B45}" type="presOf" srcId="{F92CAACE-D4EE-48C3-99A9-16F25A977DC6}" destId="{D1298F2B-8911-4022-94F3-799D98D77CB2}" srcOrd="0" destOrd="0" presId="urn:microsoft.com/office/officeart/2005/8/layout/target3"/>
    <dgm:cxn modelId="{A831B69A-A30D-413D-ABC1-83FDF1344BEB}" srcId="{F92CAACE-D4EE-48C3-99A9-16F25A977DC6}" destId="{DC8F33F9-CBA0-4792-80CA-67EC4E282D9D}" srcOrd="1" destOrd="0" parTransId="{3AF06AA1-283D-416E-9A98-BC74F0DC83D0}" sibTransId="{DDF78ED8-2EA6-49EC-A88D-963256CD5EBB}"/>
    <dgm:cxn modelId="{F93D8DB2-FD6C-48CA-A312-EBD6545A98A5}" type="presOf" srcId="{DC8F33F9-CBA0-4792-80CA-67EC4E282D9D}" destId="{18031F8A-FDA5-4FE1-A3E8-FD9B48CC643A}" srcOrd="0" destOrd="0" presId="urn:microsoft.com/office/officeart/2005/8/layout/target3"/>
    <dgm:cxn modelId="{148F8C61-5B18-465C-8F07-29608CCEC378}" type="presOf" srcId="{A709959C-CF7C-4C85-8B11-82B701DACEED}" destId="{4793D402-85DA-4C4E-9D2C-C0455A1E54C8}" srcOrd="1" destOrd="0" presId="urn:microsoft.com/office/officeart/2005/8/layout/target3"/>
    <dgm:cxn modelId="{F057FF51-B7BA-4C1E-828A-FEB32E63FABD}" type="presOf" srcId="{A709959C-CF7C-4C85-8B11-82B701DACEED}" destId="{D121082E-E158-445A-A8D9-AC6B7DD9E3D4}" srcOrd="0" destOrd="0" presId="urn:microsoft.com/office/officeart/2005/8/layout/target3"/>
    <dgm:cxn modelId="{BF6BBDB2-04FA-4762-8A44-37F9CA4E7F4D}" type="presOf" srcId="{DC8F33F9-CBA0-4792-80CA-67EC4E282D9D}" destId="{43C3750E-A2C8-42C6-9E27-A0B84BDBFDB0}" srcOrd="1" destOrd="0" presId="urn:microsoft.com/office/officeart/2005/8/layout/target3"/>
    <dgm:cxn modelId="{2399E142-F298-4924-AD8D-6F91F8E2A51C}" srcId="{F92CAACE-D4EE-48C3-99A9-16F25A977DC6}" destId="{A709959C-CF7C-4C85-8B11-82B701DACEED}" srcOrd="0" destOrd="0" parTransId="{4FE395F2-8C4C-4DCF-8E2B-5F16FC2B1624}" sibTransId="{D3F42AED-0DAB-4146-B933-3F58D856D625}"/>
    <dgm:cxn modelId="{A23C699B-04E8-42A5-8783-E258909B42C3}" type="presParOf" srcId="{D1298F2B-8911-4022-94F3-799D98D77CB2}" destId="{51EB1D0F-DCD1-412F-B9EE-3A0437F2C20F}" srcOrd="0" destOrd="0" presId="urn:microsoft.com/office/officeart/2005/8/layout/target3"/>
    <dgm:cxn modelId="{315DF580-5603-434A-B6D5-970C225BFBD0}" type="presParOf" srcId="{D1298F2B-8911-4022-94F3-799D98D77CB2}" destId="{79709BCC-674E-468F-A582-45E14942E12F}" srcOrd="1" destOrd="0" presId="urn:microsoft.com/office/officeart/2005/8/layout/target3"/>
    <dgm:cxn modelId="{63BD1761-D618-4B29-9660-6811E06C38C3}" type="presParOf" srcId="{D1298F2B-8911-4022-94F3-799D98D77CB2}" destId="{D121082E-E158-445A-A8D9-AC6B7DD9E3D4}" srcOrd="2" destOrd="0" presId="urn:microsoft.com/office/officeart/2005/8/layout/target3"/>
    <dgm:cxn modelId="{154B5812-CAF0-484B-9274-836154751A41}" type="presParOf" srcId="{D1298F2B-8911-4022-94F3-799D98D77CB2}" destId="{3A4080A1-866D-4E2F-8E59-96B7ABF020E7}" srcOrd="3" destOrd="0" presId="urn:microsoft.com/office/officeart/2005/8/layout/target3"/>
    <dgm:cxn modelId="{83648A78-76FE-4CB6-9AB7-BC8EC2744BCE}" type="presParOf" srcId="{D1298F2B-8911-4022-94F3-799D98D77CB2}" destId="{034213EC-0A0F-4B13-87E4-B0FBE25D7CFE}" srcOrd="4" destOrd="0" presId="urn:microsoft.com/office/officeart/2005/8/layout/target3"/>
    <dgm:cxn modelId="{68D31610-841B-4272-889C-6671301C953E}" type="presParOf" srcId="{D1298F2B-8911-4022-94F3-799D98D77CB2}" destId="{18031F8A-FDA5-4FE1-A3E8-FD9B48CC643A}" srcOrd="5" destOrd="0" presId="urn:microsoft.com/office/officeart/2005/8/layout/target3"/>
    <dgm:cxn modelId="{CF682B1C-25D3-4E46-8EB8-33202631007A}" type="presParOf" srcId="{D1298F2B-8911-4022-94F3-799D98D77CB2}" destId="{4793D402-85DA-4C4E-9D2C-C0455A1E54C8}" srcOrd="6" destOrd="0" presId="urn:microsoft.com/office/officeart/2005/8/layout/target3"/>
    <dgm:cxn modelId="{35210242-E512-48BD-8AF7-2E5E730C8D2B}" type="presParOf" srcId="{D1298F2B-8911-4022-94F3-799D98D77CB2}" destId="{43C3750E-A2C8-42C6-9E27-A0B84BDBFDB0}" srcOrd="7"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E98B386-FE49-4D03-AAE4-DB54371C5CA6}">
      <dsp:nvSpPr>
        <dsp:cNvPr id="0" name=""/>
        <dsp:cNvSpPr/>
      </dsp:nvSpPr>
      <dsp:spPr>
        <a:xfrm>
          <a:off x="0" y="21728"/>
          <a:ext cx="11953328" cy="1351349"/>
        </a:xfrm>
        <a:prstGeom prst="roundRect">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tr-TR" sz="3500" kern="1200" dirty="0"/>
            <a:t>Beslenme alışkanlıklarında kültürlere göre değişiklik gösteren noktalar:</a:t>
          </a:r>
        </a:p>
      </dsp:txBody>
      <dsp:txXfrm>
        <a:off x="65967" y="87695"/>
        <a:ext cx="11821394" cy="1219415"/>
      </dsp:txXfrm>
    </dsp:sp>
    <dsp:sp modelId="{468A7093-13DF-479B-A25A-1C10C535CC3A}">
      <dsp:nvSpPr>
        <dsp:cNvPr id="0" name=""/>
        <dsp:cNvSpPr/>
      </dsp:nvSpPr>
      <dsp:spPr>
        <a:xfrm>
          <a:off x="0" y="1373078"/>
          <a:ext cx="11953328" cy="39847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79518"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tr-TR" sz="2700" kern="1200" dirty="0"/>
            <a:t>Günlük Öğün sayısı</a:t>
          </a:r>
        </a:p>
        <a:p>
          <a:pPr marL="228600" lvl="1" indent="-228600" algn="l" defTabSz="1200150" rtl="0">
            <a:lnSpc>
              <a:spcPct val="90000"/>
            </a:lnSpc>
            <a:spcBef>
              <a:spcPct val="0"/>
            </a:spcBef>
            <a:spcAft>
              <a:spcPct val="20000"/>
            </a:spcAft>
            <a:buChar char="••"/>
          </a:pPr>
          <a:r>
            <a:rPr lang="tr-TR" sz="2700" kern="1200" dirty="0"/>
            <a:t>Bir öğünün dayanıklılık süresi</a:t>
          </a:r>
        </a:p>
        <a:p>
          <a:pPr marL="228600" lvl="1" indent="-228600" algn="l" defTabSz="1200150" rtl="0">
            <a:lnSpc>
              <a:spcPct val="90000"/>
            </a:lnSpc>
            <a:spcBef>
              <a:spcPct val="0"/>
            </a:spcBef>
            <a:spcAft>
              <a:spcPct val="20000"/>
            </a:spcAft>
            <a:buChar char="••"/>
          </a:pPr>
          <a:r>
            <a:rPr lang="tr-TR" sz="2700" kern="1200" dirty="0"/>
            <a:t>Her öğünün bileşimi (porsiyon boyları, içecek alışkan­lığı, çeşidi, </a:t>
          </a:r>
          <a:r>
            <a:rPr lang="tr-TR" sz="2700" kern="1200" dirty="0" err="1"/>
            <a:t>v.b</a:t>
          </a:r>
          <a:r>
            <a:rPr lang="tr-TR" sz="2700" kern="1200" dirty="0"/>
            <a:t>.)</a:t>
          </a:r>
        </a:p>
        <a:p>
          <a:pPr marL="228600" lvl="1" indent="-228600" algn="l" defTabSz="1200150" rtl="0">
            <a:lnSpc>
              <a:spcPct val="90000"/>
            </a:lnSpc>
            <a:spcBef>
              <a:spcPct val="0"/>
            </a:spcBef>
            <a:spcAft>
              <a:spcPct val="20000"/>
            </a:spcAft>
            <a:buChar char="••"/>
          </a:pPr>
          <a:r>
            <a:rPr lang="tr-TR" sz="2700" kern="1200" dirty="0"/>
            <a:t>Yemeğin sosyal işlevi ve hazır yemek olgusu</a:t>
          </a:r>
        </a:p>
        <a:p>
          <a:pPr marL="228600" lvl="1" indent="-228600" algn="l" defTabSz="1200150" rtl="0">
            <a:lnSpc>
              <a:spcPct val="90000"/>
            </a:lnSpc>
            <a:spcBef>
              <a:spcPct val="0"/>
            </a:spcBef>
            <a:spcAft>
              <a:spcPct val="20000"/>
            </a:spcAft>
            <a:buChar char="••"/>
          </a:pPr>
          <a:r>
            <a:rPr lang="tr-TR" sz="2700" kern="1200" dirty="0"/>
            <a:t>Yemeği kadın veya erkeğin hazırlaması</a:t>
          </a:r>
        </a:p>
        <a:p>
          <a:pPr marL="228600" lvl="1" indent="-228600" algn="l" defTabSz="1200150" rtl="0">
            <a:lnSpc>
              <a:spcPct val="90000"/>
            </a:lnSpc>
            <a:spcBef>
              <a:spcPct val="0"/>
            </a:spcBef>
            <a:spcAft>
              <a:spcPct val="20000"/>
            </a:spcAft>
            <a:buChar char="••"/>
          </a:pPr>
          <a:r>
            <a:rPr lang="tr-TR" sz="2700" kern="1200" dirty="0"/>
            <a:t>Yemeğin dışarıda yenilme sıklığı</a:t>
          </a:r>
        </a:p>
        <a:p>
          <a:pPr marL="228600" lvl="1" indent="-228600" algn="l" defTabSz="1200150" rtl="0">
            <a:lnSpc>
              <a:spcPct val="90000"/>
            </a:lnSpc>
            <a:spcBef>
              <a:spcPct val="0"/>
            </a:spcBef>
            <a:spcAft>
              <a:spcPct val="20000"/>
            </a:spcAft>
            <a:buChar char="••"/>
          </a:pPr>
          <a:r>
            <a:rPr lang="tr-TR" sz="2700" kern="1200" dirty="0"/>
            <a:t>Gıda maddeleri alışverişini kimin / kimlerin ve nereler­den yaptıkları</a:t>
          </a:r>
        </a:p>
        <a:p>
          <a:pPr marL="228600" lvl="1" indent="-228600" algn="l" defTabSz="1200150" rtl="0">
            <a:lnSpc>
              <a:spcPct val="90000"/>
            </a:lnSpc>
            <a:spcBef>
              <a:spcPct val="0"/>
            </a:spcBef>
            <a:spcAft>
              <a:spcPct val="20000"/>
            </a:spcAft>
            <a:buChar char="••"/>
          </a:pPr>
          <a:r>
            <a:rPr lang="tr-TR" sz="2700" kern="1200"/>
            <a:t>En çok hangi tür gıda maddelerinin satın alındığı</a:t>
          </a:r>
        </a:p>
        <a:p>
          <a:pPr marL="228600" lvl="1" indent="-228600" algn="l" defTabSz="1200150" rtl="0">
            <a:lnSpc>
              <a:spcPct val="90000"/>
            </a:lnSpc>
            <a:spcBef>
              <a:spcPct val="0"/>
            </a:spcBef>
            <a:spcAft>
              <a:spcPct val="20000"/>
            </a:spcAft>
            <a:buChar char="••"/>
          </a:pPr>
          <a:r>
            <a:rPr lang="tr-TR" sz="2700" kern="1200" dirty="0"/>
            <a:t>Alışkanlıklar ve damak tadı</a:t>
          </a:r>
        </a:p>
      </dsp:txBody>
      <dsp:txXfrm>
        <a:off x="0" y="1373078"/>
        <a:ext cx="11953328" cy="398475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342B6DD-3E10-49CC-B079-56C5C4ED8EAC}">
      <dsp:nvSpPr>
        <dsp:cNvPr id="0" name=""/>
        <dsp:cNvSpPr/>
      </dsp:nvSpPr>
      <dsp:spPr>
        <a:xfrm>
          <a:off x="0" y="57359"/>
          <a:ext cx="9649072" cy="926639"/>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rtl="0">
            <a:lnSpc>
              <a:spcPct val="90000"/>
            </a:lnSpc>
            <a:spcBef>
              <a:spcPct val="0"/>
            </a:spcBef>
            <a:spcAft>
              <a:spcPct val="35000"/>
            </a:spcAft>
          </a:pPr>
          <a:r>
            <a:rPr lang="tr-TR" sz="2400" kern="1200" dirty="0"/>
            <a:t>Ekonomik Yapısı ve Toplumsal Gelişmişlik Düzeyi ile Beslenme Davranışları</a:t>
          </a:r>
        </a:p>
      </dsp:txBody>
      <dsp:txXfrm>
        <a:off x="45235" y="102594"/>
        <a:ext cx="9558602" cy="836169"/>
      </dsp:txXfrm>
    </dsp:sp>
    <dsp:sp modelId="{10D7AEE2-807C-4A8F-B2D5-12F30890C7CB}">
      <dsp:nvSpPr>
        <dsp:cNvPr id="0" name=""/>
        <dsp:cNvSpPr/>
      </dsp:nvSpPr>
      <dsp:spPr>
        <a:xfrm>
          <a:off x="0" y="983999"/>
          <a:ext cx="9649072" cy="466992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306358" tIns="30480" rIns="170688" bIns="30480" numCol="1" spcCol="1270" anchor="t" anchorCtr="0">
          <a:noAutofit/>
        </a:bodyPr>
        <a:lstStyle/>
        <a:p>
          <a:pPr marL="171450" lvl="1" indent="-171450" algn="l" defTabSz="844550" rtl="0">
            <a:lnSpc>
              <a:spcPct val="90000"/>
            </a:lnSpc>
            <a:spcBef>
              <a:spcPct val="0"/>
            </a:spcBef>
            <a:spcAft>
              <a:spcPct val="20000"/>
            </a:spcAft>
            <a:buChar char="••"/>
          </a:pPr>
          <a:r>
            <a:rPr lang="tr-TR" sz="1900" i="1" kern="1200" dirty="0"/>
            <a:t>Ekonomik Coğrafya:</a:t>
          </a:r>
          <a:r>
            <a:rPr lang="tr-TR" sz="1900" kern="1200" dirty="0"/>
            <a:t> Buna göre kapalı ekonomi, Ev eko­nomisi, Köy ekonomisi (</a:t>
          </a:r>
          <a:r>
            <a:rPr lang="tr-TR" sz="1900" kern="1200" dirty="0" err="1"/>
            <a:t>Rural</a:t>
          </a:r>
          <a:r>
            <a:rPr lang="tr-TR" sz="1900" kern="1200" dirty="0"/>
            <a:t> </a:t>
          </a:r>
          <a:r>
            <a:rPr lang="tr-TR" sz="1900" kern="1200" dirty="0" err="1"/>
            <a:t>Economy</a:t>
          </a:r>
          <a:r>
            <a:rPr lang="tr-TR" sz="1900" kern="1200" dirty="0"/>
            <a:t>) içinde satın alma (iştira) gücüne sahip olmayan güçsüz, geri toplumlardaki fakir insanların başlıca gıdası, bir ücret ödemeden dağ, kır ve bayırdan topladığı çeşitli otlardan yapılmış yemekler­dir. Bitkisel beslenme yukarıda açıklanan ekonomilerin ana karakteridir. Bu ekonomilerden uzaklaşarak ve gelişme göstererek üst ekonomilere ulaşan toplumlar ise daha çok hayvansal besin maddeleri ile beslenmektedirler. Coğrafi determinizm (neden-sonuç ilişkisi) koşullarına göre ortaya çıkan yabani bitkilerden geniş çapta besin alanında yararlanılmaya çalışılmaktadır. Yani o coğrafi ortam içinde yeti­şen yabani bitkilerden faydalanmak ekonomik açıdan üzerinde durulan ve teşvik edilen bir konu haline gelmiş­tir. </a:t>
          </a:r>
        </a:p>
        <a:p>
          <a:pPr marL="171450" lvl="1" indent="-171450" algn="l" defTabSz="844550" rtl="0">
            <a:lnSpc>
              <a:spcPct val="90000"/>
            </a:lnSpc>
            <a:spcBef>
              <a:spcPct val="0"/>
            </a:spcBef>
            <a:spcAft>
              <a:spcPct val="20000"/>
            </a:spcAft>
            <a:buChar char="••"/>
          </a:pPr>
          <a:r>
            <a:rPr lang="tr-TR" sz="1900" i="1" kern="1200"/>
            <a:t>Gelişmişlik:</a:t>
          </a:r>
          <a:r>
            <a:rPr lang="tr-TR" sz="1900" kern="1200"/>
            <a:t> İnsan toplumları ilkel yaşantıdan ayrılarak kültür-yetiştirme ekonomisine girebildikleri oranda uygar ve ekonomik, sosyal ve kültürel açıdan ileridir. Toplumlar bu bakımdan çeşitli aşamalar göstermişlerdir. Fakat insan faaliyetlerinin büyük kısmı hala beslenmeye yönelmiştir. Geri kalmış toplumlarda ekonomik ve diğer faaliyetlerde büyük pay beslenmeye ayrılmıştır. Gelişmiş ve ileri uygar toplumlarda insanlar faaliyetlerinin daha küçük payını beslenmeye, geri kalan büyük kısmı ise kültürel, sosyal ve lüks ihtiyaçlarını karşılamak için ayırmışlardır.</a:t>
          </a:r>
        </a:p>
      </dsp:txBody>
      <dsp:txXfrm>
        <a:off x="0" y="983999"/>
        <a:ext cx="9649072" cy="466992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0ADFB7-02E0-4641-A865-81993F59AA4C}">
      <dsp:nvSpPr>
        <dsp:cNvPr id="0" name=""/>
        <dsp:cNvSpPr/>
      </dsp:nvSpPr>
      <dsp:spPr>
        <a:xfrm>
          <a:off x="0" y="76547"/>
          <a:ext cx="12385376" cy="1003860"/>
        </a:xfrm>
        <a:prstGeom prst="roundRect">
          <a:avLst/>
        </a:prstGeom>
        <a:solidFill>
          <a:schemeClr val="accent1">
            <a:shade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rtl="0">
            <a:lnSpc>
              <a:spcPct val="90000"/>
            </a:lnSpc>
            <a:spcBef>
              <a:spcPct val="0"/>
            </a:spcBef>
            <a:spcAft>
              <a:spcPct val="35000"/>
            </a:spcAft>
          </a:pPr>
          <a:r>
            <a:rPr lang="tr-TR" sz="2600" b="1" kern="1200"/>
            <a:t>Toplumların Yerleşik veya Göçebe Hayatı Sürdür­melerine Göre Beslenme Davranışları</a:t>
          </a:r>
          <a:endParaRPr lang="tr-TR" sz="2600" kern="1200"/>
        </a:p>
      </dsp:txBody>
      <dsp:txXfrm>
        <a:off x="49004" y="125551"/>
        <a:ext cx="12287368" cy="905852"/>
      </dsp:txXfrm>
    </dsp:sp>
    <dsp:sp modelId="{EB895848-0D90-430B-812F-D30799C4D8C0}">
      <dsp:nvSpPr>
        <dsp:cNvPr id="0" name=""/>
        <dsp:cNvSpPr/>
      </dsp:nvSpPr>
      <dsp:spPr>
        <a:xfrm>
          <a:off x="0" y="1080407"/>
          <a:ext cx="12385376" cy="38750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93236" tIns="33020" rIns="184912" bIns="33020" numCol="1" spcCol="1270" anchor="t" anchorCtr="0">
          <a:noAutofit/>
        </a:bodyPr>
        <a:lstStyle/>
        <a:p>
          <a:pPr marL="228600" lvl="1" indent="-228600" algn="l" defTabSz="889000" rtl="0">
            <a:lnSpc>
              <a:spcPct val="90000"/>
            </a:lnSpc>
            <a:spcBef>
              <a:spcPct val="0"/>
            </a:spcBef>
            <a:spcAft>
              <a:spcPct val="20000"/>
            </a:spcAft>
            <a:buChar char="••"/>
          </a:pPr>
          <a:r>
            <a:rPr lang="tr-TR" sz="2000" kern="1200"/>
            <a:t>Toplumların yerleşik veya göçebe hayatı sürdürmelerinin de beslenme kültürü üzerine etkisi vardır. Örneğin, geçmişte göçebe bir toplum olarak yaşamış Türklerde yiyeceklerin dayanıklı olması oldukça önemlidir. Bu nedenle kurutulmuş et, sucuk, pastırma, kurutulmuş sebze ve meyve, tarhana, erişte, makama, turşu, salamuralar başlıca gıda ürünleri ara­sında yer almaktadır. Uygurlar, daha fazla yerleşik hayata geçebilmiş olan Türkler olduklarından, onların beslenmele­rinde, tarım ürünlerinin de mevcudiyetinden bahsedilmek­tedir. Uygurların daha Orhun kıyılarında iken karpuz ekmesini bildikleri Çin kaynaklarında sık geçer. Bezelye ve bakla ile kişnişin Uygur diyarında bol miktarda yetiştirildi­ğini de yine Çin kaynaklarından öğreniyoruz. Uygurlarda meyvecilik ve şarapçılık çok ileri olduğu gibi ticaret de son derece gelişmiştir.</a:t>
          </a:r>
        </a:p>
        <a:p>
          <a:pPr marL="228600" lvl="1" indent="-228600" algn="l" defTabSz="889000" rtl="0">
            <a:lnSpc>
              <a:spcPct val="90000"/>
            </a:lnSpc>
            <a:spcBef>
              <a:spcPct val="0"/>
            </a:spcBef>
            <a:spcAft>
              <a:spcPct val="20000"/>
            </a:spcAft>
            <a:buChar char="••"/>
          </a:pPr>
          <a:r>
            <a:rPr lang="tr-TR" sz="2000" kern="1200" dirty="0"/>
            <a:t>Türkler Anadolu’ya yerleştiklerinde daha önce yaşayan insanların beslenme sistemlerinden etkilenmişlerdir. Fa­sulye, nohut, mercimek, bezelye gibi kuru baklagiller la­hana, karnabahar, maydanoz gibi sebzeler Akdeniz çevresi besinlerindendir. Türkler, daha önce Anadolu'da yaşayan Hitit ve Bizans kültürlerinin de etkisiyle mutfak araç ve ge­reçlerini geliştirmişler besinlerini çeşitlendirmişlerdir. Anadolu'ya gelirken İran kültüründen de etkilenmiş olmaları doğaldır.</a:t>
          </a:r>
        </a:p>
      </dsp:txBody>
      <dsp:txXfrm>
        <a:off x="0" y="1080407"/>
        <a:ext cx="12385376" cy="38750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6509402-0431-427C-8494-51742578173B}">
      <dsp:nvSpPr>
        <dsp:cNvPr id="0" name=""/>
        <dsp:cNvSpPr/>
      </dsp:nvSpPr>
      <dsp:spPr>
        <a:xfrm>
          <a:off x="0" y="80490"/>
          <a:ext cx="9433048" cy="1196909"/>
        </a:xfrm>
        <a:prstGeom prst="roundRect">
          <a:avLst/>
        </a:prstGeom>
        <a:solidFill>
          <a:schemeClr val="accent6">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lvl="0" algn="l" defTabSz="1377950" rtl="0">
            <a:lnSpc>
              <a:spcPct val="90000"/>
            </a:lnSpc>
            <a:spcBef>
              <a:spcPct val="0"/>
            </a:spcBef>
            <a:spcAft>
              <a:spcPct val="35000"/>
            </a:spcAft>
          </a:pPr>
          <a:r>
            <a:rPr lang="tr-TR" sz="3100" b="1" kern="1200"/>
            <a:t>Toplumun Refah Seviyesi ve Ait Olduğu Sosyal Sınıflara Göre Beslenme Davranışları</a:t>
          </a:r>
          <a:endParaRPr lang="tr-TR" sz="3100" kern="1200"/>
        </a:p>
      </dsp:txBody>
      <dsp:txXfrm>
        <a:off x="58428" y="138918"/>
        <a:ext cx="9316192" cy="1080053"/>
      </dsp:txXfrm>
    </dsp:sp>
    <dsp:sp modelId="{3E512C15-52B6-418D-A8E3-A5D5433657D4}">
      <dsp:nvSpPr>
        <dsp:cNvPr id="0" name=""/>
        <dsp:cNvSpPr/>
      </dsp:nvSpPr>
      <dsp:spPr>
        <a:xfrm>
          <a:off x="0" y="1277400"/>
          <a:ext cx="9433048" cy="40427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99499" tIns="39370" rIns="220472" bIns="39370" numCol="1" spcCol="1270" anchor="t" anchorCtr="0">
          <a:noAutofit/>
        </a:bodyPr>
        <a:lstStyle/>
        <a:p>
          <a:pPr marL="228600" lvl="1" indent="-228600" algn="l" defTabSz="1066800" rtl="0">
            <a:lnSpc>
              <a:spcPct val="90000"/>
            </a:lnSpc>
            <a:spcBef>
              <a:spcPct val="0"/>
            </a:spcBef>
            <a:spcAft>
              <a:spcPct val="20000"/>
            </a:spcAft>
            <a:buChar char="••"/>
          </a:pPr>
          <a:r>
            <a:rPr lang="tr-TR" sz="2400" kern="1200"/>
            <a:t>Toplumun refah seviyesi ve ait olduğu sosyal sınıflara göre de besin tüketimi farklıdır. Antik Yunanlılarda şehirlerde, taze meyveler çok pahalıydı ve nadiren tüketilirlerdi. Yok­sul şehir sakinleri kurutulmuş meyvelerle idare etmek zo­rundaydılar.</a:t>
          </a:r>
        </a:p>
        <a:p>
          <a:pPr marL="228600" lvl="1" indent="-228600" algn="l" defTabSz="1066800" rtl="0">
            <a:lnSpc>
              <a:spcPct val="90000"/>
            </a:lnSpc>
            <a:spcBef>
              <a:spcPct val="0"/>
            </a:spcBef>
            <a:spcAft>
              <a:spcPct val="20000"/>
            </a:spcAft>
            <a:buChar char="••"/>
          </a:pPr>
          <a:r>
            <a:rPr lang="tr-TR" sz="2400" kern="1200"/>
            <a:t>Balık ve et tüketimi, ailenin ülkenin hangi bölgesinde yaşadığına ve ne ölçüde varlıklı olduğuyla bağlantılı ola­rak değişiklik gösterirdi. Şehir merkezlerinde domuz eti dışındaki et türlerinin fiyatları oldukça yüksekti. Ton ba­lığı ve yılan balığı gibi pahalı ve saygın yiyecekler soylular tarafından satın alınır ve yenirdi.</a:t>
          </a:r>
        </a:p>
        <a:p>
          <a:pPr marL="228600" lvl="1" indent="-228600" algn="l" defTabSz="1066800" rtl="0">
            <a:lnSpc>
              <a:spcPct val="90000"/>
            </a:lnSpc>
            <a:spcBef>
              <a:spcPct val="0"/>
            </a:spcBef>
            <a:spcAft>
              <a:spcPct val="20000"/>
            </a:spcAft>
            <a:buChar char="••"/>
          </a:pPr>
          <a:r>
            <a:rPr lang="tr-TR" sz="2400" kern="1200"/>
            <a:t>Köylüler çiftliklerinde geçimlerini sağlayacak kadar kaz ve tavuk da yetiştirirlerdi. Daha varlıklı kişiler kaz ve ta­vuğun yanı sıra koyun, keçi ve domuz da yetiştirdiği gö­rülebilirdi.</a:t>
          </a:r>
        </a:p>
      </dsp:txBody>
      <dsp:txXfrm>
        <a:off x="0" y="1277400"/>
        <a:ext cx="9433048" cy="40427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0F6437-04A3-48CF-9EBE-28461C2F9976}">
      <dsp:nvSpPr>
        <dsp:cNvPr id="0" name=""/>
        <dsp:cNvSpPr/>
      </dsp:nvSpPr>
      <dsp:spPr>
        <a:xfrm>
          <a:off x="0" y="150126"/>
          <a:ext cx="12673407" cy="818999"/>
        </a:xfrm>
        <a:prstGeom prst="roundRect">
          <a:avLst/>
        </a:prstGeom>
        <a:solidFill>
          <a:schemeClr val="accent2">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0" tIns="133350" rIns="133350" bIns="133350" numCol="1" spcCol="1270" anchor="ctr" anchorCtr="0">
          <a:noAutofit/>
        </a:bodyPr>
        <a:lstStyle/>
        <a:p>
          <a:pPr lvl="0" algn="l" defTabSz="1555750" rtl="0">
            <a:lnSpc>
              <a:spcPct val="90000"/>
            </a:lnSpc>
            <a:spcBef>
              <a:spcPct val="0"/>
            </a:spcBef>
            <a:spcAft>
              <a:spcPct val="35000"/>
            </a:spcAft>
          </a:pPr>
          <a:r>
            <a:rPr lang="tr-TR" sz="3500" kern="1200"/>
            <a:t>Dinlerin Beslenme Davranışlarına Etkisi </a:t>
          </a:r>
        </a:p>
      </dsp:txBody>
      <dsp:txXfrm>
        <a:off x="39980" y="190106"/>
        <a:ext cx="12593447" cy="739039"/>
      </dsp:txXfrm>
    </dsp:sp>
    <dsp:sp modelId="{F92D154D-C855-449D-B221-20F8038D0011}">
      <dsp:nvSpPr>
        <dsp:cNvPr id="0" name=""/>
        <dsp:cNvSpPr/>
      </dsp:nvSpPr>
      <dsp:spPr>
        <a:xfrm>
          <a:off x="0" y="969126"/>
          <a:ext cx="12673407" cy="3984750"/>
        </a:xfrm>
        <a:prstGeom prst="rect">
          <a:avLst/>
        </a:prstGeom>
        <a:noFill/>
        <a:ln w="6350" cap="flat" cmpd="sng" algn="ctr">
          <a:solidFill>
            <a:schemeClr val="dk1">
              <a:alpha val="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txBody>
        <a:bodyPr spcFirstLastPara="0" vert="horz" wrap="square" lIns="402381" tIns="44450" rIns="248920" bIns="44450" numCol="1" spcCol="1270" anchor="t" anchorCtr="0">
          <a:noAutofit/>
        </a:bodyPr>
        <a:lstStyle/>
        <a:p>
          <a:pPr marL="228600" lvl="1" indent="-228600" algn="l" defTabSz="1200150" rtl="0">
            <a:lnSpc>
              <a:spcPct val="90000"/>
            </a:lnSpc>
            <a:spcBef>
              <a:spcPct val="0"/>
            </a:spcBef>
            <a:spcAft>
              <a:spcPct val="20000"/>
            </a:spcAft>
            <a:buChar char="••"/>
          </a:pPr>
          <a:r>
            <a:rPr lang="tr-TR" sz="2700" kern="1200"/>
            <a:t>Her toplumun benimsediği din kendine özgü inanç ve ritüellerden oluşur. İnsanlar da mensup oldukları dinin ge­reklerine göre davranışlarda bulunurlar. İşte din, yaşamın her kesitini etkilediği gibi, insanların yemek kültürünü de etkilemiştir. Çeşitli dinler, yemekler üzerinde çeşitli inanç­larla doludur.  </a:t>
          </a:r>
        </a:p>
        <a:p>
          <a:pPr marL="228600" lvl="1" indent="-228600" algn="l" defTabSz="1200150" rtl="0">
            <a:lnSpc>
              <a:spcPct val="90000"/>
            </a:lnSpc>
            <a:spcBef>
              <a:spcPct val="0"/>
            </a:spcBef>
            <a:spcAft>
              <a:spcPct val="20000"/>
            </a:spcAft>
            <a:buChar char="••"/>
          </a:pPr>
          <a:r>
            <a:rPr lang="tr-TR" sz="2700" kern="1200"/>
            <a:t>Yiyecek alışkanlıklarını biçimlendiren et­menlerin birçoğu, dinsel yasalardan çıkar. Bunlar, sınırlamalar, yasaklamalar biçiminde olabilir. Belirli sınır­lamalar şu noktalarda toplanır:</a:t>
          </a:r>
        </a:p>
        <a:p>
          <a:pPr marL="457200" lvl="2" indent="-228600" algn="l" defTabSz="1200150" rtl="0">
            <a:lnSpc>
              <a:spcPct val="90000"/>
            </a:lnSpc>
            <a:spcBef>
              <a:spcPct val="0"/>
            </a:spcBef>
            <a:spcAft>
              <a:spcPct val="20000"/>
            </a:spcAft>
            <a:buChar char="••"/>
          </a:pPr>
          <a:r>
            <a:rPr lang="tr-TR" sz="2700" kern="1200" dirty="0"/>
            <a:t>Ne gibi yiyecekler yenir ya da yenmez?</a:t>
          </a:r>
        </a:p>
        <a:p>
          <a:pPr marL="457200" lvl="2" indent="-228600" algn="l" defTabSz="1200150" rtl="0">
            <a:lnSpc>
              <a:spcPct val="90000"/>
            </a:lnSpc>
            <a:spcBef>
              <a:spcPct val="0"/>
            </a:spcBef>
            <a:spcAft>
              <a:spcPct val="20000"/>
            </a:spcAft>
            <a:buChar char="••"/>
          </a:pPr>
          <a:r>
            <a:rPr lang="tr-TR" sz="2700" kern="1200" dirty="0"/>
            <a:t>Yılın belirli günlerinde ne yenir?</a:t>
          </a:r>
        </a:p>
        <a:p>
          <a:pPr marL="457200" lvl="2" indent="-228600" algn="l" defTabSz="1200150" rtl="0">
            <a:lnSpc>
              <a:spcPct val="90000"/>
            </a:lnSpc>
            <a:spcBef>
              <a:spcPct val="0"/>
            </a:spcBef>
            <a:spcAft>
              <a:spcPct val="20000"/>
            </a:spcAft>
            <a:buChar char="••"/>
          </a:pPr>
          <a:r>
            <a:rPr lang="tr-TR" sz="2700" kern="1200" dirty="0"/>
            <a:t>Günün hangi zamanında yemek yenir?</a:t>
          </a:r>
        </a:p>
      </dsp:txBody>
      <dsp:txXfrm>
        <a:off x="0" y="969126"/>
        <a:ext cx="12673407" cy="3984750"/>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B8EFB8-7051-4C37-9D71-CCE62390C88B}">
      <dsp:nvSpPr>
        <dsp:cNvPr id="0" name=""/>
        <dsp:cNvSpPr/>
      </dsp:nvSpPr>
      <dsp:spPr>
        <a:xfrm>
          <a:off x="347026" y="0"/>
          <a:ext cx="8955018" cy="5328591"/>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77900" rtl="0">
            <a:lnSpc>
              <a:spcPct val="90000"/>
            </a:lnSpc>
            <a:spcBef>
              <a:spcPct val="0"/>
            </a:spcBef>
            <a:spcAft>
              <a:spcPct val="35000"/>
            </a:spcAft>
          </a:pPr>
          <a:r>
            <a:rPr lang="tr-TR" sz="2200" kern="1200" dirty="0"/>
            <a:t>Bazı yiyecekler cinselliği simgelerler. Örneğin "yumurta" Fas'ta kadının ve erkeğin üretkenliğini güçlendir­mede kullanılır. Yumurta, yine dünyanın birçok kültürlerinde doğurganlığı simgeler. İran'da gelin ve gü­veyi, evlenme töreninden sonra yumurta değiş tokuşu ya­parlar. Çin'de yeni anneyi yumurta ile beslemek geleneği vardır. Bu onun doğurganlığını arttırmak için yapılan bir uygulamadır. Erkeğin doğurganlık gücünü arttırmak için de ona mesir macunu, ceviz, fındık, üzüm, koç yumurtası, arı sütü, polen (toz biçiminde), cevizli sucuk, keçiboynuzu, muz, badem gibi bazı yiyecekler tavsiye edilir.</a:t>
          </a:r>
        </a:p>
      </dsp:txBody>
      <dsp:txXfrm>
        <a:off x="1658458" y="780354"/>
        <a:ext cx="6332154" cy="376788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825D4D-623D-47C4-A2B4-D69678D35718}">
      <dsp:nvSpPr>
        <dsp:cNvPr id="0" name=""/>
        <dsp:cNvSpPr/>
      </dsp:nvSpPr>
      <dsp:spPr>
        <a:xfrm>
          <a:off x="0" y="230643"/>
          <a:ext cx="10009112" cy="3931200"/>
        </a:xfrm>
        <a:prstGeom prst="roundRect">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1244600" rtl="0">
            <a:lnSpc>
              <a:spcPct val="90000"/>
            </a:lnSpc>
            <a:spcBef>
              <a:spcPct val="0"/>
            </a:spcBef>
            <a:spcAft>
              <a:spcPct val="35000"/>
            </a:spcAft>
          </a:pPr>
          <a:r>
            <a:rPr lang="tr-TR" sz="2800" kern="1200" dirty="0"/>
            <a:t>Beden algısının değişmesi ve buna bağlı olarak da yeme bozuklukları sıklıklarında görülen artma eğilimi, toplum­sal yapının değişimi ile de yakından ilgilidir. Küreselleşme, beslenme alanını etkileyen önemli bir süreç olarak kabul edilmektedir. Örneğin, Fiji adalarında yapılmış bir çalış­maya göre, televizyonun adada yaşayan bireylerin yaşa­mına girmesiyle birlikte, batı tipi sağlıksız beslenme sıklığında artış saptanmıştır. Buna bağlı olarak da adolesan kızlarda yeme bozuklukları daha fazla görülmektedir.</a:t>
          </a:r>
        </a:p>
      </dsp:txBody>
      <dsp:txXfrm>
        <a:off x="191905" y="422548"/>
        <a:ext cx="9625302" cy="354739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CC9DBF3-7E79-4814-BB8B-DFD2DBD3A9B3}">
      <dsp:nvSpPr>
        <dsp:cNvPr id="0" name=""/>
        <dsp:cNvSpPr/>
      </dsp:nvSpPr>
      <dsp:spPr>
        <a:xfrm>
          <a:off x="0" y="0"/>
          <a:ext cx="12457384" cy="4815971"/>
        </a:xfrm>
        <a:prstGeom prst="roundRect">
          <a:avLst>
            <a:gd name="adj" fmla="val 8500"/>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3737729" numCol="1" spcCol="1270" anchor="t" anchorCtr="0">
          <a:noAutofit/>
        </a:bodyPr>
        <a:lstStyle/>
        <a:p>
          <a:pPr lvl="0" algn="l" defTabSz="1066800" rtl="0">
            <a:lnSpc>
              <a:spcPct val="90000"/>
            </a:lnSpc>
            <a:spcBef>
              <a:spcPct val="0"/>
            </a:spcBef>
            <a:spcAft>
              <a:spcPct val="35000"/>
            </a:spcAft>
          </a:pPr>
          <a:r>
            <a:rPr lang="tr-TR" sz="2400" kern="1200"/>
            <a:t>Kültüre göre bir başka değişiklik de güzellik algısıdır. Genç kızlar çekici bir vücuda sahip olma güdüsüyle çoğu kez hatalı diyet yapmakta, bunun sonucunda yeme davra­nışı bozuklukları gelişebilmektedir. </a:t>
          </a:r>
        </a:p>
      </dsp:txBody>
      <dsp:txXfrm>
        <a:off x="119897" y="119897"/>
        <a:ext cx="12217590" cy="4576177"/>
      </dsp:txXfrm>
    </dsp:sp>
    <dsp:sp modelId="{CEB46C1E-4E64-462E-94C0-7265BDB84645}">
      <dsp:nvSpPr>
        <dsp:cNvPr id="0" name=""/>
        <dsp:cNvSpPr/>
      </dsp:nvSpPr>
      <dsp:spPr>
        <a:xfrm>
          <a:off x="311434" y="1203992"/>
          <a:ext cx="11834514" cy="3371180"/>
        </a:xfrm>
        <a:prstGeom prst="roundRect">
          <a:avLst>
            <a:gd name="adj" fmla="val 10500"/>
          </a:avLst>
        </a:prstGeom>
        <a:gradFill rotWithShape="0">
          <a:gsLst>
            <a:gs pos="0">
              <a:schemeClr val="accent2">
                <a:hueOff val="-727682"/>
                <a:satOff val="-41964"/>
                <a:lumOff val="4314"/>
                <a:alphaOff val="0"/>
                <a:satMod val="103000"/>
                <a:lumMod val="102000"/>
                <a:tint val="94000"/>
              </a:schemeClr>
            </a:gs>
            <a:gs pos="50000">
              <a:schemeClr val="accent2">
                <a:hueOff val="-727682"/>
                <a:satOff val="-41964"/>
                <a:lumOff val="4314"/>
                <a:alphaOff val="0"/>
                <a:satMod val="110000"/>
                <a:lumMod val="100000"/>
                <a:shade val="100000"/>
              </a:schemeClr>
            </a:gs>
            <a:gs pos="100000">
              <a:schemeClr val="accent2">
                <a:hueOff val="-727682"/>
                <a:satOff val="-41964"/>
                <a:lumOff val="4314"/>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2140700" numCol="1" spcCol="1270" anchor="t" anchorCtr="0">
          <a:noAutofit/>
        </a:bodyPr>
        <a:lstStyle/>
        <a:p>
          <a:pPr lvl="0" algn="l" defTabSz="1066800" rtl="0">
            <a:lnSpc>
              <a:spcPct val="90000"/>
            </a:lnSpc>
            <a:spcBef>
              <a:spcPct val="0"/>
            </a:spcBef>
            <a:spcAft>
              <a:spcPct val="35000"/>
            </a:spcAft>
          </a:pPr>
          <a:r>
            <a:rPr lang="tr-TR" sz="2400" kern="1200"/>
            <a:t>Erkekler ise egzersiz yapmaya, vücut geliştirmeye önem vermektedir. Bunun için de proteinden zengin beslenmeye çalışmaktadırlar. </a:t>
          </a:r>
        </a:p>
      </dsp:txBody>
      <dsp:txXfrm>
        <a:off x="415109" y="1307667"/>
        <a:ext cx="11627164" cy="3163830"/>
      </dsp:txXfrm>
    </dsp:sp>
    <dsp:sp modelId="{0E5CC9B3-1321-4941-A396-6949DDDE9600}">
      <dsp:nvSpPr>
        <dsp:cNvPr id="0" name=""/>
        <dsp:cNvSpPr/>
      </dsp:nvSpPr>
      <dsp:spPr>
        <a:xfrm>
          <a:off x="622869" y="2407985"/>
          <a:ext cx="11211645" cy="1926388"/>
        </a:xfrm>
        <a:prstGeom prst="roundRect">
          <a:avLst>
            <a:gd name="adj" fmla="val 10500"/>
          </a:avLst>
        </a:prstGeom>
        <a:gradFill rotWithShape="0">
          <a:gsLst>
            <a:gs pos="100000">
              <a:srgbClr val="AB9C77"/>
            </a:gs>
            <a:gs pos="86000">
              <a:srgbClr val="C3A55B"/>
            </a:gs>
            <a:gs pos="0">
              <a:srgbClr val="F4B723"/>
            </a:gs>
            <a:gs pos="99000">
              <a:schemeClr val="accent2">
                <a:hueOff val="-1455363"/>
                <a:satOff val="-83928"/>
                <a:lumOff val="8628"/>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91440" tIns="91440" rIns="91440" bIns="170688" numCol="1" spcCol="1270" anchor="t" anchorCtr="0">
          <a:noAutofit/>
        </a:bodyPr>
        <a:lstStyle/>
        <a:p>
          <a:pPr lvl="0" algn="l" defTabSz="1066800" rtl="0">
            <a:lnSpc>
              <a:spcPct val="90000"/>
            </a:lnSpc>
            <a:spcBef>
              <a:spcPct val="0"/>
            </a:spcBef>
            <a:spcAft>
              <a:spcPct val="35000"/>
            </a:spcAft>
          </a:pPr>
          <a:r>
            <a:rPr lang="tr-TR" sz="2400" kern="1200"/>
            <a:t>Güzellik kavramının vücut ağırlığı ve biçimi ile sınırlandığı Batılı toplumlarda güzellik "zayıf" bir beden olarak algılanmakta ve buna bağlı olarak da yeme bozuklukları giderek artmaktadır.</a:t>
          </a:r>
        </a:p>
      </dsp:txBody>
      <dsp:txXfrm>
        <a:off x="682112" y="2467228"/>
        <a:ext cx="11093159" cy="1807902"/>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EB1D0F-DCD1-412F-B9EE-3A0437F2C20F}">
      <dsp:nvSpPr>
        <dsp:cNvPr id="0" name=""/>
        <dsp:cNvSpPr/>
      </dsp:nvSpPr>
      <dsp:spPr>
        <a:xfrm>
          <a:off x="0" y="0"/>
          <a:ext cx="5250194" cy="5250194"/>
        </a:xfrm>
        <a:prstGeom prst="pie">
          <a:avLst>
            <a:gd name="adj1" fmla="val 5400000"/>
            <a:gd name="adj2" fmla="val 16200000"/>
          </a:avLst>
        </a:prstGeom>
        <a:solidFill>
          <a:srgbClr val="F25F6B"/>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D121082E-E158-445A-A8D9-AC6B7DD9E3D4}">
      <dsp:nvSpPr>
        <dsp:cNvPr id="0" name=""/>
        <dsp:cNvSpPr/>
      </dsp:nvSpPr>
      <dsp:spPr>
        <a:xfrm>
          <a:off x="2625097" y="0"/>
          <a:ext cx="8032086" cy="5250194"/>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a:t>Batı toplumlarında 1960’lı yıllardan bu yana zayıflığın kültürel olarak ideal görünüm haline getirilmesi özelikle kadınlar arasında yaygınlaşmaya başlamıştır. Kişiler stan­dart değerlendirmelere göre şişman olup olmadıklarını dikkate almaksızın, kendilerini şişman olarak algılamakta, buna bağlı olarak da gereksiz olan durumlarda bile zayıf­lamak için istenmeyen bazı davranışlar içine girmektedir­ler. Bu konuda, adı geçen toplumlarda yapılan araştırma sonuçlarına göre normal kilodaki kızların yaklaşık %60‘ından fazlası kendilerini şişman olarak algılamakta­dırlar.</a:t>
          </a:r>
        </a:p>
      </dsp:txBody>
      <dsp:txXfrm>
        <a:off x="2625097" y="0"/>
        <a:ext cx="8032086" cy="2493842"/>
      </dsp:txXfrm>
    </dsp:sp>
    <dsp:sp modelId="{034213EC-0A0F-4B13-87E4-B0FBE25D7CFE}">
      <dsp:nvSpPr>
        <dsp:cNvPr id="0" name=""/>
        <dsp:cNvSpPr/>
      </dsp:nvSpPr>
      <dsp:spPr>
        <a:xfrm>
          <a:off x="1378175" y="2493842"/>
          <a:ext cx="2493842" cy="2493842"/>
        </a:xfrm>
        <a:prstGeom prst="pie">
          <a:avLst>
            <a:gd name="adj1" fmla="val 5400000"/>
            <a:gd name="adj2" fmla="val 16200000"/>
          </a:avLst>
        </a:prstGeom>
        <a:solidFill>
          <a:srgbClr val="7DC9C1"/>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18031F8A-FDA5-4FE1-A3E8-FD9B48CC643A}">
      <dsp:nvSpPr>
        <dsp:cNvPr id="0" name=""/>
        <dsp:cNvSpPr/>
      </dsp:nvSpPr>
      <dsp:spPr>
        <a:xfrm>
          <a:off x="2625097" y="2493842"/>
          <a:ext cx="8032086" cy="2493842"/>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72390" tIns="72390" rIns="72390" bIns="72390" numCol="1" spcCol="1270" anchor="ctr" anchorCtr="0">
          <a:noAutofit/>
        </a:bodyPr>
        <a:lstStyle/>
        <a:p>
          <a:pPr lvl="0" algn="ctr" defTabSz="844550" rtl="0">
            <a:lnSpc>
              <a:spcPct val="90000"/>
            </a:lnSpc>
            <a:spcBef>
              <a:spcPct val="0"/>
            </a:spcBef>
            <a:spcAft>
              <a:spcPct val="35000"/>
            </a:spcAft>
          </a:pPr>
          <a:r>
            <a:rPr lang="tr-TR" sz="1900" kern="1200" dirty="0"/>
            <a:t>Bir çalışmaya göre, yedi yaşındaki kız çocukların %28'i olduğundan daha zayıf olmak istediklerini ve aynı araştırma grubunun beşte biri de zayıflamak istediklerini bil­dirmişlerdir. Ayrıca, yeme bozuklukları görülen kişilerin %90,0‘ından fazlası kadındır. Amerika'da yapılan çalışma­lar, yeme bozukluklarının son 20 yılda önemli derecede artış gösterdiği üzerinde durmaktadır. </a:t>
          </a:r>
          <a:r>
            <a:rPr lang="tr-TR" sz="1900" kern="1200" dirty="0" err="1"/>
            <a:t>Anoreksia</a:t>
          </a:r>
          <a:r>
            <a:rPr lang="tr-TR" sz="1900" kern="1200" dirty="0"/>
            <a:t> </a:t>
          </a:r>
          <a:r>
            <a:rPr lang="tr-TR" sz="1900" kern="1200" dirty="0" err="1"/>
            <a:t>nervoza</a:t>
          </a:r>
          <a:r>
            <a:rPr lang="tr-TR" sz="1900" kern="1200" dirty="0"/>
            <a:t> sıklığı %0,5-1, </a:t>
          </a:r>
          <a:r>
            <a:rPr lang="tr-TR" sz="1900" kern="1200" dirty="0" err="1"/>
            <a:t>bulimia</a:t>
          </a:r>
          <a:r>
            <a:rPr lang="tr-TR" sz="1900" kern="1200" dirty="0"/>
            <a:t> </a:t>
          </a:r>
          <a:r>
            <a:rPr lang="tr-TR" sz="1900" kern="1200" dirty="0" err="1"/>
            <a:t>nervoza</a:t>
          </a:r>
          <a:r>
            <a:rPr lang="tr-TR" sz="1900" kern="1200" dirty="0"/>
            <a:t> sıklığı %2 iken, </a:t>
          </a:r>
          <a:r>
            <a:rPr lang="tr-TR" sz="1900" kern="1200" dirty="0" err="1"/>
            <a:t>atipik</a:t>
          </a:r>
          <a:r>
            <a:rPr lang="tr-TR" sz="1900" kern="1200" dirty="0"/>
            <a:t> yeme bozuklukları % 10-34 sıklığında görülmektedir.</a:t>
          </a:r>
        </a:p>
      </dsp:txBody>
      <dsp:txXfrm>
        <a:off x="2625097" y="2493842"/>
        <a:ext cx="8032086" cy="249384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target2">
  <dgm:title val=""/>
  <dgm:desc val=""/>
  <dgm:catLst>
    <dgm:cat type="relationship"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chMax val="3"/>
      <dgm:chPref val="1"/>
      <dgm:dir/>
      <dgm:animLvl val="lvl"/>
      <dgm:resizeHandles/>
    </dgm:varLst>
    <dgm:alg type="composite">
      <dgm:param type="horzAlign" val="none"/>
      <dgm:param type="vertAlign" val="none"/>
    </dgm:alg>
    <dgm:shape xmlns:r="http://schemas.openxmlformats.org/officeDocument/2006/relationships" r:blip="">
      <dgm:adjLst/>
    </dgm:shape>
    <dgm:presOf/>
    <dgm:choose name="Name1">
      <dgm:if name="Name2" func="var" arg="dir" op="equ" val="norm">
        <dgm:choose name="Name3">
          <dgm:if name="Name4" axis="ch ch" ptType="node node" st="1 1" cnt="1 0" func="cnt" op="gt" val="0">
            <dgm:choose name="Name5">
              <dgm:if name="Name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395"/>
                  <dgm:constr type="t" for="ch" forName="centerBox" refType="h" fact="0.5"/>
                  <dgm:constr type="w" for="ch" forName="centerBox" refType="w" fact="0.555"/>
                  <dgm:constr type="h" for="ch" forName="centerBox" refType="h" fact="0.4"/>
                  <dgm:constr type="userA" for="des" forName="outerSibTrans" refType="w"/>
                  <dgm:constr type="userA" for="des" forName="middleSibTrans" refType="w"/>
                  <dgm:constr type="userA" for="des" forName="centerSibTrans" refType="w"/>
                </dgm:constrLst>
              </dgm:if>
              <dgm:else name="Name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2"/>
                  <dgm:constr type="t" for="ch" forName="middleBox" refType="h" fact="0.25"/>
                  <dgm:constr type="w" for="ch" forName="middleBox" refType="w" fact="0.775"/>
                  <dgm:constr type="h" for="ch" forName="middleBox" refType="h" fact="0.7"/>
                  <dgm:constr type="l" for="ch" forName="centerBox" refType="w" fact="0.22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8">
            <dgm:choose name="Name9">
              <dgm:if name="Name1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26"/>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1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if>
      <dgm:else name="Name12">
        <dgm:choose name="Name13">
          <dgm:if name="Name14" axis="ch ch" ptType="node node" st="1 1" cnt="1 0" func="cnt" op="gt" val="0">
            <dgm:choose name="Name15">
              <dgm:if name="Name16"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55"/>
                  <dgm:constr type="h" for="ch" forName="centerBox" refType="h" fact="0.4"/>
                  <dgm:constr type="userA" for="des" forName="outerSibTrans" refType="w"/>
                  <dgm:constr type="userA" for="des" forName="middleSibTrans" refType="w"/>
                  <dgm:constr type="userA" for="des" forName="centerSibTrans" refType="w"/>
                </dgm:constrLst>
              </dgm:if>
              <dgm:else name="Name17">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775"/>
                  <dgm:constr type="h" for="ch" forName="middleBox" refType="h" fact="0.7"/>
                  <dgm:constr type="l" for="ch" forName="centerBox" refType="w" fact="0.05"/>
                  <dgm:constr type="t" for="ch" forName="centerBox" refType="h" fact="0.5"/>
                  <dgm:constr type="w" for="ch" forName="centerBox" refType="w" fact="0.725"/>
                  <dgm:constr type="h" for="ch" forName="centerBox" refType="h" fact="0.4"/>
                  <dgm:constr type="userA" for="des" forName="outerSibTrans" refType="w"/>
                  <dgm:constr type="userA" for="des" forName="middleSibTrans" refType="w"/>
                  <dgm:constr type="userA" for="des" forName="centerSibTrans" refType="w"/>
                </dgm:constrLst>
              </dgm:else>
            </dgm:choose>
          </dgm:if>
          <dgm:else name="Name18">
            <dgm:choose name="Name19">
              <dgm:if name="Name20" axis="ch ch" ptType="node node" st="2 1" cnt="1 0" func="cnt" op="gt" val="0">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69"/>
                  <dgm:constr type="h" for="ch" forName="centerBox" refType="h" fact="0.4"/>
                  <dgm:constr type="userA" for="des" forName="outerSibTrans" refType="w"/>
                  <dgm:constr type="userA" for="des" forName="middleSibTrans" refType="w"/>
                  <dgm:constr type="userA" for="des" forName="centerSibTrans" refType="w"/>
                </dgm:constrLst>
              </dgm:if>
              <dgm:else name="Name21">
                <dgm:constrLst>
                  <dgm:constr type="primFontSz" for="des" forName="middleBoxParent" val="65"/>
                  <dgm:constr type="primFontSz" for="des" forName="mChild" val="65"/>
                  <dgm:constr type="primFontSz" for="des" forName="outerBoxParent" refType="primFontSz" refFor="des" refForName="middleBoxParent" op="equ"/>
                  <dgm:constr type="primFontSz" for="des" forName="centerBoxParent" refType="primFontSz" refFor="des" refForName="middleBoxParent" op="equ"/>
                  <dgm:constr type="primFontSz" for="des" forName="oChild" refType="primFontSz" refFor="des" refForName="mChild" op="equ"/>
                  <dgm:constr type="primFontSz" for="des" forName="cChild" refType="primFontSz" refFor="des" refForName="mChild" op="equ"/>
                  <dgm:constr type="l" for="ch" forName="outerBox"/>
                  <dgm:constr type="t" for="ch" forName="outerBox"/>
                  <dgm:constr type="w" for="ch" forName="outerBox" refType="w"/>
                  <dgm:constr type="h" for="ch" forName="outerBox" refType="h"/>
                  <dgm:constr type="l" for="ch" forName="middleBox" refType="w" fact="0.025"/>
                  <dgm:constr type="t" for="ch" forName="middleBox" refType="h" fact="0.25"/>
                  <dgm:constr type="w" for="ch" forName="middleBox" refType="w" fact="0.95"/>
                  <dgm:constr type="h" for="ch" forName="middleBox" refType="h" fact="0.7"/>
                  <dgm:constr type="l" for="ch" forName="centerBox" refType="w" fact="0.05"/>
                  <dgm:constr type="t" for="ch" forName="centerBox" refType="h" fact="0.5"/>
                  <dgm:constr type="w" for="ch" forName="centerBox" refType="w" fact="0.9"/>
                  <dgm:constr type="h" for="ch" forName="centerBox" refType="h" fact="0.4"/>
                  <dgm:constr type="userA" for="des" forName="outerSibTrans" refType="w"/>
                  <dgm:constr type="userA" for="des" forName="middleSibTrans" refType="w"/>
                  <dgm:constr type="userA" for="des" forName="centerSibTrans" refType="w"/>
                </dgm:constrLst>
              </dgm:else>
            </dgm:choose>
          </dgm:else>
        </dgm:choose>
      </dgm:else>
    </dgm:choose>
    <dgm:ruleLst/>
    <dgm:choose name="Name22">
      <dgm:if name="Name23" axis="root ch" ptType="all node" st="1 1" cnt="0 0" func="cnt" op="gte" val="1">
        <dgm:layoutNode name="outerBox" styleLbl="node1">
          <dgm:alg type="composite">
            <dgm:param type="horzAlign" val="none"/>
            <dgm:param type="vertAlign" val="none"/>
          </dgm:alg>
          <dgm:shape xmlns:r="http://schemas.openxmlformats.org/officeDocument/2006/relationships" r:blip="">
            <dgm:adjLst/>
          </dgm:shape>
          <dgm:presOf/>
          <dgm:choose name="Name24">
            <dgm:if name="Name25" axis="root ch" ptType="all node" st="1 1" cnt="0 0" func="cnt" op="gt" val="1">
              <dgm:choose name="Name26">
                <dgm:if name="Name27" func="var" arg="dir" op="equ" val="norm">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025"/>
                    <dgm:constr type="t" for="ch" forName="outerBoxChildren" refType="h" fact="0.25"/>
                    <dgm:constr type="w" for="ch" forName="outerBoxChildren" refType="w" fact="0.15"/>
                    <dgm:constr type="h" for="ch" forName="outerBoxChildren" refType="h" fact="0.7"/>
                  </dgm:constrLst>
                </dgm:if>
                <dgm:else name="Name28">
                  <dgm:constrLst>
                    <dgm:constr type="l" for="ch" forName="outerBoxParent"/>
                    <dgm:constr type="t" for="ch" forName="outerBoxParent"/>
                    <dgm:constr type="w" for="ch" forName="outerBoxParent" refType="w"/>
                    <dgm:constr type="h" for="ch" forName="outerBoxParent" refType="h"/>
                    <dgm:constr type="bMarg" for="ch" forName="outerBoxParent" refType="h" fact="2.2"/>
                    <dgm:constr type="l" for="ch" forName="outerBoxChildren" refType="w" fact="0.825"/>
                    <dgm:constr type="t" for="ch" forName="outerBoxChildren" refType="h" fact="0.25"/>
                    <dgm:constr type="w" for="ch" forName="outerBoxChildren" refType="w" fact="0.15"/>
                    <dgm:constr type="h" for="ch" forName="outerBoxChildren" refType="h" fact="0.7"/>
                  </dgm:constrLst>
                </dgm:else>
              </dgm:choose>
            </dgm:if>
            <dgm:else name="Name29">
              <dgm:constrLst>
                <dgm:constr type="l" for="ch" forName="outerBoxParent"/>
                <dgm:constr type="t" for="ch" forName="outerBoxParent"/>
                <dgm:constr type="w" for="ch" forName="outerBoxParent" refType="w"/>
                <dgm:constr type="h" for="ch" forName="outerBoxParent" refType="h"/>
                <dgm:constr type="bMarg" for="ch" forName="outerBoxParent" refType="h" fact="1.75"/>
                <dgm:constr type="l" for="ch" forName="outerBoxChildren" refType="w" fact="0.025"/>
                <dgm:constr type="t" for="ch" forName="outerBoxChildren" refType="h" fact="0.45"/>
                <dgm:constr type="w" for="ch" forName="outerBoxChildren" refType="w" fact="0.95"/>
                <dgm:constr type="h" for="ch" forName="outerBoxChildren" refType="h" fact="0.45"/>
              </dgm:constrLst>
            </dgm:else>
          </dgm:choose>
          <dgm:ruleLst/>
          <dgm:layoutNode name="outerBoxParent" styleLbl="node1">
            <dgm:alg type="tx">
              <dgm:param type="txAnchorVert" val="t"/>
              <dgm:param type="parTxLTRAlign" val="l"/>
              <dgm:param type="parTxRTLAlign" val="r"/>
            </dgm:alg>
            <dgm:shape xmlns:r="http://schemas.openxmlformats.org/officeDocument/2006/relationships" type="roundRect" r:blip="">
              <dgm:adjLst>
                <dgm:adj idx="1" val="0.085"/>
              </dgm:adjLst>
            </dgm:shape>
            <dgm:presOf axis="ch" ptType="node" cnt="1"/>
            <dgm:constrLst>
              <dgm:constr type="tMarg" refType="primFontSz" fact="0.3"/>
              <dgm:constr type="lMarg" refType="primFontSz" fact="0.3"/>
              <dgm:constr type="rMarg" refType="primFontSz" fact="0.3"/>
            </dgm:constrLst>
            <dgm:ruleLst>
              <dgm:rule type="primFontSz" val="5" fact="NaN" max="NaN"/>
            </dgm:ruleLst>
          </dgm:layoutNode>
          <dgm:layoutNode name="outerBoxChildren">
            <dgm:choose name="Name30">
              <dgm:if name="Name31" axis="root ch" ptType="all node" st="1 1" cnt="0 0" func="cnt" op="gt" val="1">
                <dgm:alg type="lin">
                  <dgm:param type="linDir" val="fromT"/>
                  <dgm:param type="vertAlign" val="t"/>
                </dgm:alg>
              </dgm:if>
              <dgm:else name="Name32">
                <dgm:choose name="Name33">
                  <dgm:if name="Name34" func="var" arg="dir" op="equ" val="norm">
                    <dgm:alg type="lin">
                      <dgm:param type="horzAlign" val="l"/>
                    </dgm:alg>
                  </dgm:if>
                  <dgm:else name="Name35">
                    <dgm:alg type="lin">
                      <dgm:param type="linDir" val="fromR"/>
                      <dgm:param type="horzAlign" val="r"/>
                    </dgm:alg>
                  </dgm:else>
                </dgm:choose>
              </dgm:else>
            </dgm:choose>
            <dgm:shape xmlns:r="http://schemas.openxmlformats.org/officeDocument/2006/relationships" r:blip="">
              <dgm:adjLst/>
            </dgm:shape>
            <dgm:presOf/>
            <dgm:constrLst>
              <dgm:constr type="w" for="ch" forName="oChild" refType="w"/>
              <dgm:constr type="h" for="ch" forName="oChild" refType="h"/>
            </dgm:constrLst>
            <dgm:ruleLst/>
            <dgm:forEach name="Name36" axis="ch ch" ptType="node node" st="1 1" cnt="1 0">
              <dgm:layoutNode name="o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37" axis="followSib" ptType="sibTrans" cnt="1">
                <dgm:layoutNode name="ou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38"/>
    </dgm:choose>
    <dgm:choose name="Name39">
      <dgm:if name="Name40" axis="root ch" ptType="all node" st="1 1" cnt="0 0" func="cnt" op="gte" val="2">
        <dgm:layoutNode name="middleBox">
          <dgm:alg type="composite">
            <dgm:param type="horzAlign" val="none"/>
            <dgm:param type="vertAlign" val="none"/>
          </dgm:alg>
          <dgm:shape xmlns:r="http://schemas.openxmlformats.org/officeDocument/2006/relationships" r:blip="">
            <dgm:adjLst/>
          </dgm:shape>
          <dgm:presOf/>
          <dgm:choose name="Name41">
            <dgm:if name="Name42" axis="root ch" ptType="all node" st="1 1" cnt="0 0" func="cnt" op="gt" val="2">
              <dgm:choose name="Name43">
                <dgm:if name="Name44" func="var" arg="dir" op="equ" val="norm">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35"/>
                    <dgm:constr type="w" for="ch" forName="middleBoxChildren" refType="w" fact="0.2"/>
                    <dgm:constr type="h" for="ch" forName="middleBoxChildren" refType="h" fact="0.575"/>
                  </dgm:constrLst>
                </dgm:if>
                <dgm:else name="Name45">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775"/>
                    <dgm:constr type="t" for="ch" forName="middleBoxChildren" refType="h" fact="0.35"/>
                    <dgm:constr type="w" for="ch" forName="middleBoxChildren" refType="w" fact="0.2"/>
                    <dgm:constr type="h" for="ch" forName="middleBoxChildren" refType="h" fact="0.575"/>
                  </dgm:constrLst>
                </dgm:else>
              </dgm:choose>
            </dgm:if>
            <dgm:else name="Name46">
              <dgm:constrLst>
                <dgm:constr type="l" for="ch" forName="middleBoxParent"/>
                <dgm:constr type="t" for="ch" forName="middleBoxParent"/>
                <dgm:constr type="w" for="ch" forName="middleBoxParent" refType="w"/>
                <dgm:constr type="h" for="ch" forName="middleBoxParent" refType="h"/>
                <dgm:constr type="bMarg" for="ch" forName="middleBoxParent" refType="h" fact="1.8"/>
                <dgm:constr type="l" for="ch" forName="middleBoxChildren" refType="w" fact="0.025"/>
                <dgm:constr type="t" for="ch" forName="middleBoxChildren" refType="h" fact="0.45"/>
                <dgm:constr type="w" for="ch" forName="middleBoxChildren" refType="w" fact="0.95"/>
                <dgm:constr type="h" for="ch" forName="middleBoxChildren" refType="h" fact="0.45"/>
              </dgm:constrLst>
            </dgm:else>
          </dgm:choose>
          <dgm:ruleLst/>
          <dgm:layoutNode name="middle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2" cnt="1"/>
            <dgm:constrLst>
              <dgm:constr type="tMarg" refType="primFontSz" fact="0.3"/>
              <dgm:constr type="lMarg" refType="primFontSz" fact="0.3"/>
              <dgm:constr type="rMarg" refType="primFontSz" fact="0.3"/>
            </dgm:constrLst>
            <dgm:ruleLst>
              <dgm:rule type="primFontSz" val="5" fact="NaN" max="NaN"/>
            </dgm:ruleLst>
          </dgm:layoutNode>
          <dgm:layoutNode name="middleBoxChildren">
            <dgm:choose name="Name47">
              <dgm:if name="Name48" axis="root ch" ptType="all node" st="1 1" cnt="0 0" func="cnt" op="gt" val="2">
                <dgm:alg type="lin">
                  <dgm:param type="linDir" val="fromT"/>
                  <dgm:param type="vertAlign" val="t"/>
                </dgm:alg>
              </dgm:if>
              <dgm:else name="Name49">
                <dgm:choose name="Name50">
                  <dgm:if name="Name51" func="var" arg="dir" op="equ" val="norm">
                    <dgm:alg type="lin">
                      <dgm:param type="horzAlign" val="l"/>
                    </dgm:alg>
                  </dgm:if>
                  <dgm:else name="Name52">
                    <dgm:alg type="lin">
                      <dgm:param type="linDir" val="fromR"/>
                      <dgm:param type="horzAlign" val="r"/>
                    </dgm:alg>
                  </dgm:else>
                </dgm:choose>
              </dgm:else>
            </dgm:choose>
            <dgm:shape xmlns:r="http://schemas.openxmlformats.org/officeDocument/2006/relationships" r:blip="">
              <dgm:adjLst/>
            </dgm:shape>
            <dgm:presOf/>
            <dgm:constrLst>
              <dgm:constr type="w" for="ch" forName="mChild" refType="w"/>
              <dgm:constr type="h" for="ch" forName="mChild" refType="h"/>
            </dgm:constrLst>
            <dgm:ruleLst/>
            <dgm:forEach name="Name53" axis="ch ch" ptType="node node" st="2 1" cnt="1 0">
              <dgm:layoutNode name="m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54" axis="followSib" ptType="sibTrans" cnt="1">
                <dgm:layoutNode name="middle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layoutNode>
      </dgm:if>
      <dgm:else name="Name55"/>
    </dgm:choose>
    <dgm:choose name="Name56">
      <dgm:if name="Name57" axis="root ch" ptType="all node" st="1 1" cnt="0 0" func="cnt" op="gte" val="3">
        <dgm:layoutNode name="centerBox">
          <dgm:alg type="composite">
            <dgm:param type="horzAlign" val="none"/>
            <dgm:param type="vertAlign" val="none"/>
          </dgm:alg>
          <dgm:shape xmlns:r="http://schemas.openxmlformats.org/officeDocument/2006/relationships" r:blip="">
            <dgm:adjLst/>
          </dgm:shape>
          <dgm:presOf/>
          <dgm:choose name="Name58">
            <dgm:if name="Name59" axis="ch ch" ptType="node node" st="3 1" cnt="1 0" func="cnt" op="gt" val="0">
              <dgm:constrLst>
                <dgm:constr type="l" for="ch" forName="centerBoxParent"/>
                <dgm:constr type="t" for="ch" forName="centerBoxParent"/>
                <dgm:constr type="w" for="ch" forName="centerBoxParent" refType="w"/>
                <dgm:constr type="h" for="ch" forName="centerBoxParent" refType="h"/>
                <dgm:constr type="bMarg" for="ch" forName="centerBoxParent" refType="h" fact="1.6"/>
                <dgm:constr type="l" for="ch" forName="centerBoxChildren" refType="w" fact="0.025"/>
                <dgm:constr type="t" for="ch" forName="centerBoxChildren" refType="h" fact="0.45"/>
                <dgm:constr type="w" for="ch" forName="centerBoxChildren" refType="w" fact="0.95"/>
                <dgm:constr type="h" for="ch" forName="centerBoxChildren" refType="h" fact="0.45"/>
              </dgm:constrLst>
            </dgm:if>
            <dgm:else name="Name60">
              <dgm:constrLst>
                <dgm:constr type="l" for="ch" forName="centerBoxParent"/>
                <dgm:constr type="t" for="ch" forName="centerBoxParent"/>
                <dgm:constr type="w" for="ch" forName="centerBoxParent" refType="w"/>
                <dgm:constr type="h" for="ch" forName="centerBoxParent" refType="h"/>
              </dgm:constrLst>
            </dgm:else>
          </dgm:choose>
          <dgm:ruleLst/>
          <dgm:layoutNode name="centerBoxParent" styleLbl="node1">
            <dgm:alg type="tx">
              <dgm:param type="txAnchorVert" val="t"/>
              <dgm:param type="parTxLTRAlign" val="l"/>
              <dgm:param type="parTxRTLAlign" val="r"/>
            </dgm:alg>
            <dgm:shape xmlns:r="http://schemas.openxmlformats.org/officeDocument/2006/relationships" type="roundRect" r:blip="">
              <dgm:adjLst>
                <dgm:adj idx="1" val="0.105"/>
              </dgm:adjLst>
            </dgm:shape>
            <dgm:presOf axis="ch" ptType="node" st="3" cnt="1"/>
            <dgm:constrLst>
              <dgm:constr type="tMarg" refType="primFontSz" fact="0.3"/>
              <dgm:constr type="lMarg" refType="primFontSz" fact="0.3"/>
              <dgm:constr type="rMarg" refType="primFontSz" fact="0.3"/>
            </dgm:constrLst>
            <dgm:ruleLst>
              <dgm:rule type="primFontSz" val="5" fact="NaN" max="NaN"/>
            </dgm:ruleLst>
          </dgm:layoutNode>
          <dgm:choose name="Name61">
            <dgm:if name="Name62" axis="ch ch" ptType="node node" st="3 1" cnt="1 0" func="cnt" op="gt" val="0">
              <dgm:layoutNode name="centerBoxChildren">
                <dgm:choose name="Name63">
                  <dgm:if name="Name64" func="var" arg="dir" op="equ" val="norm">
                    <dgm:alg type="lin">
                      <dgm:param type="horzAlign" val="l"/>
                    </dgm:alg>
                  </dgm:if>
                  <dgm:else name="Name65">
                    <dgm:alg type="lin">
                      <dgm:param type="linDir" val="fromR"/>
                      <dgm:param type="horzAlign" val="r"/>
                    </dgm:alg>
                  </dgm:else>
                </dgm:choose>
                <dgm:shape xmlns:r="http://schemas.openxmlformats.org/officeDocument/2006/relationships" r:blip="">
                  <dgm:adjLst/>
                </dgm:shape>
                <dgm:presOf/>
                <dgm:constrLst>
                  <dgm:constr type="w" for="ch" forName="cChild" refType="w"/>
                  <dgm:constr type="h" for="ch" forName="cChild" refType="h"/>
                </dgm:constrLst>
                <dgm:ruleLst/>
                <dgm:forEach name="Name66" axis="ch ch" ptType="node node" st="3 1" cnt="1 0">
                  <dgm:layoutNode name="cChild" styleLbl="fgAcc1">
                    <dgm:varLst>
                      <dgm:bulletEnabled val="1"/>
                    </dgm:varLst>
                    <dgm:alg type="tx"/>
                    <dgm:shape xmlns:r="http://schemas.openxmlformats.org/officeDocument/2006/relationships" type="roundRect" r:blip="">
                      <dgm:adjLst>
                        <dgm:adj idx="1" val="0.105"/>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Name67" axis="followSib" ptType="sibTrans" cnt="1">
                    <dgm:layoutNode name="centerSibTrans">
                      <dgm:alg type="sp"/>
                      <dgm:shape xmlns:r="http://schemas.openxmlformats.org/officeDocument/2006/relationships" r:blip="">
                        <dgm:adjLst/>
                      </dgm:shape>
                      <dgm:presOf/>
                      <dgm:constrLst>
                        <dgm:constr type="userA"/>
                        <dgm:constr type="w" refType="userA" fact="0.015"/>
                        <dgm:constr type="h" refType="userA" fact="0.015"/>
                      </dgm:constrLst>
                      <dgm:ruleLst/>
                    </dgm:layoutNode>
                  </dgm:forEach>
                </dgm:forEach>
              </dgm:layoutNode>
            </dgm:if>
            <dgm:else name="Name68"/>
          </dgm:choose>
        </dgm:layoutNode>
      </dgm:if>
      <dgm:else name="Name69"/>
    </dgm:choose>
  </dgm:layoutNode>
</dgm:layoutDef>
</file>

<file path=ppt/diagrams/layout9.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2025/3/13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a:t>
            </a:fld>
            <a:endParaRPr lang="zh-CN" altLang="en-US"/>
          </a:p>
        </p:txBody>
      </p:sp>
    </p:spTree>
    <p:extLst>
      <p:ext uri="{BB962C8B-B14F-4D97-AF65-F5344CB8AC3E}">
        <p14:creationId xmlns:p14="http://schemas.microsoft.com/office/powerpoint/2010/main" val="19033447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10</a:t>
            </a:fld>
            <a:endParaRPr lang="zh-CN" altLang="en-US"/>
          </a:p>
        </p:txBody>
      </p:sp>
    </p:spTree>
    <p:extLst>
      <p:ext uri="{BB962C8B-B14F-4D97-AF65-F5344CB8AC3E}">
        <p14:creationId xmlns:p14="http://schemas.microsoft.com/office/powerpoint/2010/main" val="13504709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11</a:t>
            </a:fld>
            <a:endParaRPr lang="zh-CN" altLang="en-US"/>
          </a:p>
        </p:txBody>
      </p:sp>
    </p:spTree>
    <p:extLst>
      <p:ext uri="{BB962C8B-B14F-4D97-AF65-F5344CB8AC3E}">
        <p14:creationId xmlns:p14="http://schemas.microsoft.com/office/powerpoint/2010/main" val="15021468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12</a:t>
            </a:fld>
            <a:endParaRPr lang="zh-CN" altLang="en-US"/>
          </a:p>
        </p:txBody>
      </p:sp>
    </p:spTree>
    <p:extLst>
      <p:ext uri="{BB962C8B-B14F-4D97-AF65-F5344CB8AC3E}">
        <p14:creationId xmlns:p14="http://schemas.microsoft.com/office/powerpoint/2010/main" val="64795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01488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14</a:t>
            </a:fld>
            <a:endParaRPr lang="zh-CN" altLang="en-US"/>
          </a:p>
        </p:txBody>
      </p:sp>
    </p:spTree>
    <p:extLst>
      <p:ext uri="{BB962C8B-B14F-4D97-AF65-F5344CB8AC3E}">
        <p14:creationId xmlns:p14="http://schemas.microsoft.com/office/powerpoint/2010/main" val="873980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309872841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16</a:t>
            </a:fld>
            <a:endParaRPr lang="zh-CN" altLang="en-US"/>
          </a:p>
        </p:txBody>
      </p:sp>
    </p:spTree>
    <p:extLst>
      <p:ext uri="{BB962C8B-B14F-4D97-AF65-F5344CB8AC3E}">
        <p14:creationId xmlns:p14="http://schemas.microsoft.com/office/powerpoint/2010/main" val="1720613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17</a:t>
            </a:fld>
            <a:endParaRPr lang="zh-CN" altLang="en-US"/>
          </a:p>
        </p:txBody>
      </p:sp>
    </p:spTree>
    <p:extLst>
      <p:ext uri="{BB962C8B-B14F-4D97-AF65-F5344CB8AC3E}">
        <p14:creationId xmlns:p14="http://schemas.microsoft.com/office/powerpoint/2010/main" val="239416793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18</a:t>
            </a:fld>
            <a:endParaRPr lang="zh-CN" altLang="en-US"/>
          </a:p>
        </p:txBody>
      </p:sp>
    </p:spTree>
    <p:extLst>
      <p:ext uri="{BB962C8B-B14F-4D97-AF65-F5344CB8AC3E}">
        <p14:creationId xmlns:p14="http://schemas.microsoft.com/office/powerpoint/2010/main" val="9833247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19</a:t>
            </a:fld>
            <a:endParaRPr lang="zh-CN" altLang="en-US"/>
          </a:p>
        </p:txBody>
      </p:sp>
    </p:spTree>
    <p:extLst>
      <p:ext uri="{BB962C8B-B14F-4D97-AF65-F5344CB8AC3E}">
        <p14:creationId xmlns:p14="http://schemas.microsoft.com/office/powerpoint/2010/main" val="536769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2</a:t>
            </a:fld>
            <a:endParaRPr lang="zh-CN" altLang="en-US"/>
          </a:p>
        </p:txBody>
      </p:sp>
    </p:spTree>
    <p:extLst>
      <p:ext uri="{BB962C8B-B14F-4D97-AF65-F5344CB8AC3E}">
        <p14:creationId xmlns:p14="http://schemas.microsoft.com/office/powerpoint/2010/main" val="31893190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1794911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4</a:t>
            </a:fld>
            <a:endParaRPr lang="zh-CN" altLang="en-US"/>
          </a:p>
        </p:txBody>
      </p:sp>
    </p:spTree>
    <p:extLst>
      <p:ext uri="{BB962C8B-B14F-4D97-AF65-F5344CB8AC3E}">
        <p14:creationId xmlns:p14="http://schemas.microsoft.com/office/powerpoint/2010/main" val="19773054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16350448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6</a:t>
            </a:fld>
            <a:endParaRPr lang="zh-CN" altLang="en-US"/>
          </a:p>
        </p:txBody>
      </p:sp>
    </p:spTree>
    <p:extLst>
      <p:ext uri="{BB962C8B-B14F-4D97-AF65-F5344CB8AC3E}">
        <p14:creationId xmlns:p14="http://schemas.microsoft.com/office/powerpoint/2010/main" val="1527001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20245977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892A9086-0BB6-4955-A995-C876A5F12EEB}" type="slidenum">
              <a:rPr lang="zh-CN" altLang="en-US" smtClean="0"/>
              <a:pPr/>
              <a:t>8</a:t>
            </a:fld>
            <a:endParaRPr lang="zh-CN" altLang="en-US"/>
          </a:p>
        </p:txBody>
      </p:sp>
    </p:spTree>
    <p:extLst>
      <p:ext uri="{BB962C8B-B14F-4D97-AF65-F5344CB8AC3E}">
        <p14:creationId xmlns:p14="http://schemas.microsoft.com/office/powerpoint/2010/main" val="29431689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9</a:t>
            </a:fld>
            <a:endParaRPr lang="zh-CN" altLang="en-US"/>
          </a:p>
        </p:txBody>
      </p:sp>
    </p:spTree>
    <p:extLst>
      <p:ext uri="{BB962C8B-B14F-4D97-AF65-F5344CB8AC3E}">
        <p14:creationId xmlns:p14="http://schemas.microsoft.com/office/powerpoint/2010/main" val="15109670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354" y="6704023"/>
            <a:ext cx="2892783" cy="384175"/>
          </a:xfrm>
          <a:prstGeom prst="rect">
            <a:avLst/>
          </a:prstGeom>
        </p:spPr>
        <p:txBody>
          <a:bodyPr/>
          <a:lstStyle/>
          <a:p>
            <a:fld id="{3BED4874-415F-4462-8CBD-90FA9588F106}" type="datetimeFigureOut">
              <a:rPr lang="zh-CN" altLang="en-US" smtClean="0"/>
              <a:pPr/>
              <a:t>2025/3/13</a:t>
            </a:fld>
            <a:endParaRPr lang="zh-CN" altLang="en-US"/>
          </a:p>
        </p:txBody>
      </p:sp>
      <p:sp>
        <p:nvSpPr>
          <p:cNvPr id="3" name="页脚占位符 2"/>
          <p:cNvSpPr>
            <a:spLocks noGrp="1"/>
          </p:cNvSpPr>
          <p:nvPr>
            <p:ph type="ftr" sz="quarter" idx="11"/>
          </p:nvPr>
        </p:nvSpPr>
        <p:spPr>
          <a:xfrm>
            <a:off x="4259789" y="6704023"/>
            <a:ext cx="4339173" cy="38417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1627" y="6704023"/>
            <a:ext cx="2892783" cy="384175"/>
          </a:xfrm>
          <a:prstGeom prst="rect">
            <a:avLst/>
          </a:prstGeom>
        </p:spPr>
        <p:txBody>
          <a:bodyPr/>
          <a:lstStyle/>
          <a:p>
            <a:fld id="{8C92ADDF-ABC6-4EEC-846D-A1AE2D410679}" type="slidenum">
              <a:rPr lang="zh-CN" altLang="en-US" smtClean="0"/>
              <a:pPr/>
              <a:t>‹#›</a:t>
            </a:fld>
            <a:endParaRPr lang="zh-CN" altLang="en-US"/>
          </a:p>
        </p:txBody>
      </p:sp>
    </p:spTree>
    <p:extLst>
      <p:ext uri="{BB962C8B-B14F-4D97-AF65-F5344CB8AC3E}">
        <p14:creationId xmlns:p14="http://schemas.microsoft.com/office/powerpoint/2010/main" val="18971539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3_节标题">
    <p:bg>
      <p:bgPr>
        <a:gradFill flip="none" rotWithShape="1">
          <a:gsLst>
            <a:gs pos="0">
              <a:srgbClr val="F4F4F4"/>
            </a:gs>
            <a:gs pos="35000">
              <a:srgbClr val="D4D4D4"/>
            </a:gs>
            <a:gs pos="100000">
              <a:srgbClr val="BABBBB"/>
            </a:gs>
          </a:gsLst>
          <a:lin ang="2700000" scaled="1"/>
          <a:tileRect/>
        </a:gradFill>
        <a:effectLst/>
      </p:bgPr>
    </p:bg>
    <p:spTree>
      <p:nvGrpSpPr>
        <p:cNvPr id="1" name=""/>
        <p:cNvGrpSpPr/>
        <p:nvPr/>
      </p:nvGrpSpPr>
      <p:grpSpPr>
        <a:xfrm>
          <a:off x="0" y="0"/>
          <a:ext cx="0" cy="0"/>
          <a:chOff x="0" y="0"/>
          <a:chExt cx="0" cy="0"/>
        </a:xfrm>
      </p:grpSpPr>
      <p:pic>
        <p:nvPicPr>
          <p:cNvPr id="4" name="图片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1804940">
            <a:off x="-357729" y="-79175"/>
            <a:ext cx="2486506" cy="3180802"/>
          </a:xfrm>
          <a:prstGeom prst="rect">
            <a:avLst/>
          </a:prstGeom>
        </p:spPr>
      </p:pic>
      <p:pic>
        <p:nvPicPr>
          <p:cNvPr id="5" name="图片 4"/>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10749855" y="5560541"/>
            <a:ext cx="2513297" cy="1816125"/>
          </a:xfrm>
          <a:prstGeom prst="rect">
            <a:avLst/>
          </a:prstGeom>
        </p:spPr>
      </p:pic>
    </p:spTree>
    <p:extLst>
      <p:ext uri="{BB962C8B-B14F-4D97-AF65-F5344CB8AC3E}">
        <p14:creationId xmlns:p14="http://schemas.microsoft.com/office/powerpoint/2010/main" val="375823191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矩形 3"/>
          <p:cNvSpPr/>
          <p:nvPr userDrawn="1"/>
        </p:nvSpPr>
        <p:spPr>
          <a:xfrm>
            <a:off x="0" y="0"/>
            <a:ext cx="12858750" cy="7232650"/>
          </a:xfrm>
          <a:prstGeom prst="rect">
            <a:avLst/>
          </a:prstGeom>
          <a:solidFill>
            <a:srgbClr val="DFF2F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10721781"/>
      </p:ext>
    </p:extLst>
  </p:cSld>
  <p:clrMap bg1="lt1" tx1="dk1" bg2="lt2" tx2="dk2" accent1="accent1" accent2="accent2" accent3="accent3" accent4="accent4" accent5="accent5" accent6="accent6" hlink="hlink" folHlink="folHlink"/>
  <p:sldLayoutIdLst>
    <p:sldLayoutId id="2147483682" r:id="rId1"/>
    <p:sldLayoutId id="2147483960" r:id="rId2"/>
  </p:sldLayoutIdLst>
  <mc:AlternateContent xmlns:mc="http://schemas.openxmlformats.org/markup-compatibility/2006" xmlns:p14="http://schemas.microsoft.com/office/powerpoint/2010/main">
    <mc:Choice Requires="p14">
      <p:transition p14:dur="10"/>
    </mc:Choice>
    <mc:Fallback xmlns="">
      <p:transition/>
    </mc:Fallback>
  </mc:AlternateContent>
  <p:txStyles>
    <p:titleStyle>
      <a:lvl1pPr algn="l" defTabSz="91447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76" rtl="0" eaLnBrk="1" latinLnBrk="0" hangingPunct="1">
        <a:defRPr sz="1800" kern="1200">
          <a:solidFill>
            <a:schemeClr val="tx1"/>
          </a:solidFill>
          <a:latin typeface="+mn-lt"/>
          <a:ea typeface="+mn-ea"/>
          <a:cs typeface="+mn-cs"/>
        </a:defRPr>
      </a:lvl1pPr>
      <a:lvl2pPr marL="457239" algn="l" defTabSz="914476" rtl="0" eaLnBrk="1" latinLnBrk="0" hangingPunct="1">
        <a:defRPr sz="1800" kern="1200">
          <a:solidFill>
            <a:schemeClr val="tx1"/>
          </a:solidFill>
          <a:latin typeface="+mn-lt"/>
          <a:ea typeface="+mn-ea"/>
          <a:cs typeface="+mn-cs"/>
        </a:defRPr>
      </a:lvl2pPr>
      <a:lvl3pPr marL="914476" algn="l" defTabSz="914476" rtl="0" eaLnBrk="1" latinLnBrk="0" hangingPunct="1">
        <a:defRPr sz="1800" kern="1200">
          <a:solidFill>
            <a:schemeClr val="tx1"/>
          </a:solidFill>
          <a:latin typeface="+mn-lt"/>
          <a:ea typeface="+mn-ea"/>
          <a:cs typeface="+mn-cs"/>
        </a:defRPr>
      </a:lvl3pPr>
      <a:lvl4pPr marL="1371714" algn="l" defTabSz="914476" rtl="0" eaLnBrk="1" latinLnBrk="0" hangingPunct="1">
        <a:defRPr sz="1800" kern="1200">
          <a:solidFill>
            <a:schemeClr val="tx1"/>
          </a:solidFill>
          <a:latin typeface="+mn-lt"/>
          <a:ea typeface="+mn-ea"/>
          <a:cs typeface="+mn-cs"/>
        </a:defRPr>
      </a:lvl4pPr>
      <a:lvl5pPr marL="1828953" algn="l" defTabSz="914476" rtl="0" eaLnBrk="1" latinLnBrk="0" hangingPunct="1">
        <a:defRPr sz="1800" kern="1200">
          <a:solidFill>
            <a:schemeClr val="tx1"/>
          </a:solidFill>
          <a:latin typeface="+mn-lt"/>
          <a:ea typeface="+mn-ea"/>
          <a:cs typeface="+mn-cs"/>
        </a:defRPr>
      </a:lvl5pPr>
      <a:lvl6pPr marL="2286191" algn="l" defTabSz="914476" rtl="0" eaLnBrk="1" latinLnBrk="0" hangingPunct="1">
        <a:defRPr sz="1800" kern="1200">
          <a:solidFill>
            <a:schemeClr val="tx1"/>
          </a:solidFill>
          <a:latin typeface="+mn-lt"/>
          <a:ea typeface="+mn-ea"/>
          <a:cs typeface="+mn-cs"/>
        </a:defRPr>
      </a:lvl6pPr>
      <a:lvl7pPr marL="2743429" algn="l" defTabSz="914476" rtl="0" eaLnBrk="1" latinLnBrk="0" hangingPunct="1">
        <a:defRPr sz="1800" kern="1200">
          <a:solidFill>
            <a:schemeClr val="tx1"/>
          </a:solidFill>
          <a:latin typeface="+mn-lt"/>
          <a:ea typeface="+mn-ea"/>
          <a:cs typeface="+mn-cs"/>
        </a:defRPr>
      </a:lvl7pPr>
      <a:lvl8pPr marL="3200667" algn="l" defTabSz="914476" rtl="0" eaLnBrk="1" latinLnBrk="0" hangingPunct="1">
        <a:defRPr sz="1800" kern="1200">
          <a:solidFill>
            <a:schemeClr val="tx1"/>
          </a:solidFill>
          <a:latin typeface="+mn-lt"/>
          <a:ea typeface="+mn-ea"/>
          <a:cs typeface="+mn-cs"/>
        </a:defRPr>
      </a:lvl8pPr>
      <a:lvl9pPr marL="3657906" algn="l" defTabSz="91447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7.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8.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8" Type="http://schemas.openxmlformats.org/officeDocument/2006/relationships/diagramColors" Target="../diagrams/colors8.xml"/><Relationship Id="rId3" Type="http://schemas.openxmlformats.org/officeDocument/2006/relationships/notesSlide" Target="../notesSlides/notesSlide14.xml"/><Relationship Id="rId7" Type="http://schemas.openxmlformats.org/officeDocument/2006/relationships/diagramQuickStyle" Target="../diagrams/quickStyle8.xml"/><Relationship Id="rId2" Type="http://schemas.openxmlformats.org/officeDocument/2006/relationships/slideLayout" Target="../slideLayouts/slideLayout1.xml"/><Relationship Id="rId1" Type="http://schemas.openxmlformats.org/officeDocument/2006/relationships/tags" Target="../tags/tag9.xml"/><Relationship Id="rId6" Type="http://schemas.openxmlformats.org/officeDocument/2006/relationships/diagramLayout" Target="../diagrams/layout8.xml"/><Relationship Id="rId5" Type="http://schemas.openxmlformats.org/officeDocument/2006/relationships/diagramData" Target="../diagrams/data8.xml"/><Relationship Id="rId4" Type="http://schemas.openxmlformats.org/officeDocument/2006/relationships/image" Target="../media/image6.png"/><Relationship Id="rId9" Type="http://schemas.microsoft.com/office/2007/relationships/diagramDrawing" Target="../diagrams/drawing8.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10.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6.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notesSlide" Target="../notesSlides/notesSlide4.xml"/><Relationship Id="rId7" Type="http://schemas.openxmlformats.org/officeDocument/2006/relationships/diagramQuickStyle" Target="../diagrams/quickStyle1.xml"/><Relationship Id="rId2" Type="http://schemas.openxmlformats.org/officeDocument/2006/relationships/slideLayout" Target="../slideLayouts/slideLayout1.xml"/><Relationship Id="rId1" Type="http://schemas.openxmlformats.org/officeDocument/2006/relationships/tags" Target="../tags/tag4.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image" Target="../media/image6.png"/><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notesSlide" Target="../notesSlides/notesSlide6.xml"/><Relationship Id="rId7" Type="http://schemas.openxmlformats.org/officeDocument/2006/relationships/diagramQuickStyle" Target="../diagrams/quickStyle3.xml"/><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6.png"/><Relationship Id="rId9" Type="http://schemas.microsoft.com/office/2007/relationships/diagramDrawing" Target="../diagrams/drawing3.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8.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notesSlide" Target="../notesSlides/notesSlide8.xml"/><Relationship Id="rId7" Type="http://schemas.openxmlformats.org/officeDocument/2006/relationships/diagramQuickStyle" Target="../diagrams/quickStyle5.xml"/><Relationship Id="rId2" Type="http://schemas.openxmlformats.org/officeDocument/2006/relationships/slideLayout" Target="../slideLayouts/slideLayout1.xml"/><Relationship Id="rId1" Type="http://schemas.openxmlformats.org/officeDocument/2006/relationships/tags" Target="../tags/tag6.xml"/><Relationship Id="rId6" Type="http://schemas.openxmlformats.org/officeDocument/2006/relationships/diagramLayout" Target="../diagrams/layout5.xml"/><Relationship Id="rId5" Type="http://schemas.openxmlformats.org/officeDocument/2006/relationships/diagramData" Target="../diagrams/data5.xml"/><Relationship Id="rId4" Type="http://schemas.openxmlformats.org/officeDocument/2006/relationships/image" Target="../media/image6.png"/><Relationship Id="rId9" Type="http://schemas.microsoft.com/office/2007/relationships/diagramDrawing" Target="../diagrams/drawing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550181" y="831828"/>
            <a:ext cx="6358563" cy="3096344"/>
          </a:xfrm>
          <a:prstGeom prst="rect">
            <a:avLst/>
          </a:prstGeom>
        </p:spPr>
      </p:pic>
      <p:sp>
        <p:nvSpPr>
          <p:cNvPr id="4" name="椭圆 3"/>
          <p:cNvSpPr/>
          <p:nvPr/>
        </p:nvSpPr>
        <p:spPr>
          <a:xfrm>
            <a:off x="4228444" y="1894328"/>
            <a:ext cx="4401862" cy="44018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165966" y="1831850"/>
            <a:ext cx="4526819" cy="4526819"/>
          </a:xfrm>
          <a:prstGeom prst="ellipse">
            <a:avLst/>
          </a:prstGeom>
          <a:noFill/>
          <a:ln w="38100">
            <a:solidFill>
              <a:srgbClr val="9CE5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21202862" flipH="1">
            <a:off x="3386343" y="4129088"/>
            <a:ext cx="1656184" cy="1965261"/>
          </a:xfrm>
          <a:prstGeom prst="rect">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546709">
            <a:off x="6979523" y="4515960"/>
            <a:ext cx="1639089" cy="2095884"/>
          </a:xfrm>
          <a:prstGeom prst="rect">
            <a:avLst/>
          </a:prstGeom>
        </p:spPr>
      </p:pic>
      <p:sp>
        <p:nvSpPr>
          <p:cNvPr id="20" name="矩形 259"/>
          <p:cNvSpPr>
            <a:spLocks noChangeArrowheads="1"/>
          </p:cNvSpPr>
          <p:nvPr/>
        </p:nvSpPr>
        <p:spPr bwMode="auto">
          <a:xfrm>
            <a:off x="4322679" y="2806251"/>
            <a:ext cx="4291831"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tr-TR" altLang="zh-CN" b="1" cap="all" dirty="0">
                <a:solidFill>
                  <a:srgbClr val="39A097"/>
                </a:solidFill>
                <a:latin typeface="Arial" panose="020B0604020202020204" pitchFamily="34" charset="0"/>
                <a:cs typeface="Arial" panose="020B0604020202020204" pitchFamily="34" charset="0"/>
              </a:rPr>
              <a:t>Kültür ve beslenme</a:t>
            </a:r>
            <a:endParaRPr lang="zh-CN" altLang="en-US" b="1" cap="all" dirty="0">
              <a:solidFill>
                <a:srgbClr val="39A097"/>
              </a:solidFill>
              <a:latin typeface="Arial" panose="020B0604020202020204" pitchFamily="34" charset="0"/>
              <a:cs typeface="Arial" panose="020B0604020202020204" pitchFamily="34" charset="0"/>
            </a:endParaRPr>
          </a:p>
        </p:txBody>
      </p:sp>
      <p:sp>
        <p:nvSpPr>
          <p:cNvPr id="22" name="矩形 259"/>
          <p:cNvSpPr>
            <a:spLocks noChangeArrowheads="1"/>
          </p:cNvSpPr>
          <p:nvPr/>
        </p:nvSpPr>
        <p:spPr bwMode="auto">
          <a:xfrm>
            <a:off x="4904009" y="4408413"/>
            <a:ext cx="312916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tr-TR" altLang="zh-CN" sz="1400" b="1" cap="all" dirty="0" err="1">
                <a:solidFill>
                  <a:srgbClr val="39A097"/>
                </a:solidFill>
                <a:latin typeface="Arial" panose="020B0604020202020204" pitchFamily="34" charset="0"/>
                <a:cs typeface="Arial" panose="020B0604020202020204" pitchFamily="34" charset="0"/>
              </a:rPr>
              <a:t>Öğr</a:t>
            </a:r>
            <a:r>
              <a:rPr lang="tr-TR" altLang="zh-CN" sz="1400" b="1" cap="all" dirty="0">
                <a:solidFill>
                  <a:srgbClr val="39A097"/>
                </a:solidFill>
                <a:latin typeface="Arial" panose="020B0604020202020204" pitchFamily="34" charset="0"/>
                <a:cs typeface="Arial" panose="020B0604020202020204" pitchFamily="34" charset="0"/>
              </a:rPr>
              <a:t>. Gör. </a:t>
            </a:r>
            <a:r>
              <a:rPr lang="tr-TR" altLang="zh-CN" sz="1400" b="1" cap="all" dirty="0" smtClean="0">
                <a:solidFill>
                  <a:srgbClr val="39A097"/>
                </a:solidFill>
                <a:latin typeface="Arial" panose="020B0604020202020204" pitchFamily="34" charset="0"/>
                <a:cs typeface="Arial" panose="020B0604020202020204" pitchFamily="34" charset="0"/>
              </a:rPr>
              <a:t>Dr</a:t>
            </a:r>
            <a:r>
              <a:rPr lang="tr-TR" altLang="zh-CN" sz="1400" b="1" cap="all" dirty="0" smtClean="0">
                <a:solidFill>
                  <a:srgbClr val="39A097"/>
                </a:solidFill>
                <a:latin typeface="Arial" panose="020B0604020202020204" pitchFamily="34" charset="0"/>
                <a:cs typeface="Arial" panose="020B0604020202020204" pitchFamily="34" charset="0"/>
              </a:rPr>
              <a:t>. </a:t>
            </a:r>
            <a:r>
              <a:rPr lang="tr-TR" altLang="zh-CN" sz="1400" b="1" cap="all" dirty="0" smtClean="0">
                <a:solidFill>
                  <a:srgbClr val="39A097"/>
                </a:solidFill>
                <a:latin typeface="Arial" panose="020B0604020202020204" pitchFamily="34" charset="0"/>
                <a:cs typeface="Arial" panose="020B0604020202020204" pitchFamily="34" charset="0"/>
              </a:rPr>
              <a:t>Kübra </a:t>
            </a:r>
            <a:r>
              <a:rPr lang="tr-TR" altLang="zh-CN" sz="1400" b="1" cap="all" dirty="0">
                <a:solidFill>
                  <a:srgbClr val="39A097"/>
                </a:solidFill>
                <a:latin typeface="Arial" panose="020B0604020202020204" pitchFamily="34" charset="0"/>
                <a:cs typeface="Arial" panose="020B0604020202020204" pitchFamily="34" charset="0"/>
              </a:rPr>
              <a:t>berber</a:t>
            </a:r>
            <a:endParaRPr lang="zh-CN" altLang="en-US" sz="1400" cap="all" dirty="0">
              <a:solidFill>
                <a:srgbClr val="39A097"/>
              </a:solidFill>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1433307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heel(1)">
                                      <p:cBhvr>
                                        <p:cTn id="7" dur="1250"/>
                                        <p:tgtEl>
                                          <p:spTgt spid="14"/>
                                        </p:tgtEl>
                                      </p:cBhvr>
                                    </p:animEffect>
                                  </p:childTnLst>
                                </p:cTn>
                              </p:par>
                            </p:childTnLst>
                          </p:cTn>
                        </p:par>
                        <p:par>
                          <p:cTn id="8" fill="hold">
                            <p:stCondLst>
                              <p:cond delay="1250"/>
                            </p:stCondLst>
                            <p:childTnLst>
                              <p:par>
                                <p:cTn id="9" presetID="42"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fade">
                                      <p:cBhvr>
                                        <p:cTn id="11" dur="250"/>
                                        <p:tgtEl>
                                          <p:spTgt spid="2"/>
                                        </p:tgtEl>
                                      </p:cBhvr>
                                    </p:animEffect>
                                    <p:anim calcmode="lin" valueType="num">
                                      <p:cBhvr>
                                        <p:cTn id="12" dur="250" fill="hold"/>
                                        <p:tgtEl>
                                          <p:spTgt spid="2"/>
                                        </p:tgtEl>
                                        <p:attrNameLst>
                                          <p:attrName>ppt_x</p:attrName>
                                        </p:attrNameLst>
                                      </p:cBhvr>
                                      <p:tavLst>
                                        <p:tav tm="0">
                                          <p:val>
                                            <p:strVal val="#ppt_x"/>
                                          </p:val>
                                        </p:tav>
                                        <p:tav tm="100000">
                                          <p:val>
                                            <p:strVal val="#ppt_x"/>
                                          </p:val>
                                        </p:tav>
                                      </p:tavLst>
                                    </p:anim>
                                    <p:anim calcmode="lin" valueType="num">
                                      <p:cBhvr>
                                        <p:cTn id="13" dur="250" fill="hold"/>
                                        <p:tgtEl>
                                          <p:spTgt spid="2"/>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00"/>
                                        <p:tgtEl>
                                          <p:spTgt spid="15"/>
                                        </p:tgtEl>
                                      </p:cBhvr>
                                    </p:animEffect>
                                  </p:childTnLst>
                                </p:cTn>
                              </p:par>
                              <p:par>
                                <p:cTn id="18" presetID="22" presetClass="entr" presetSubtype="4"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down)">
                                      <p:cBhvr>
                                        <p:cTn id="20" dur="500"/>
                                        <p:tgtEl>
                                          <p:spTgt spid="8"/>
                                        </p:tgtEl>
                                      </p:cBhvr>
                                    </p:animEffect>
                                  </p:childTnLst>
                                </p:cTn>
                              </p:par>
                            </p:childTnLst>
                          </p:cTn>
                        </p:par>
                        <p:par>
                          <p:cTn id="21" fill="hold">
                            <p:stCondLst>
                              <p:cond delay="2000"/>
                            </p:stCondLst>
                            <p:childTnLst>
                              <p:par>
                                <p:cTn id="22" presetID="41" presetClass="entr" presetSubtype="0" fill="hold" grpId="0" nodeType="afterEffect">
                                  <p:stCondLst>
                                    <p:cond delay="0"/>
                                  </p:stCondLst>
                                  <p:iterate type="lt">
                                    <p:tmPct val="10000"/>
                                  </p:iterate>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25" dur="500" fill="hold"/>
                                        <p:tgtEl>
                                          <p:spTgt spid="20"/>
                                        </p:tgtEl>
                                        <p:attrNameLst>
                                          <p:attrName>ppt_y</p:attrName>
                                        </p:attrNameLst>
                                      </p:cBhvr>
                                      <p:tavLst>
                                        <p:tav tm="0">
                                          <p:val>
                                            <p:strVal val="#ppt_y"/>
                                          </p:val>
                                        </p:tav>
                                        <p:tav tm="100000">
                                          <p:val>
                                            <p:strVal val="#ppt_y"/>
                                          </p:val>
                                        </p:tav>
                                      </p:tavLst>
                                    </p:anim>
                                    <p:anim calcmode="lin" valueType="num">
                                      <p:cBhvr>
                                        <p:cTn id="26"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27"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28" dur="500" tmFilter="0,0; .5, 1; 1, 1"/>
                                        <p:tgtEl>
                                          <p:spTgt spid="20"/>
                                        </p:tgtEl>
                                      </p:cBhvr>
                                    </p:animEffect>
                                  </p:childTnLst>
                                </p:cTn>
                              </p:par>
                            </p:childTnLst>
                          </p:cTn>
                        </p:par>
                        <p:par>
                          <p:cTn id="29" fill="hold">
                            <p:stCondLst>
                              <p:cond delay="3250"/>
                            </p:stCondLst>
                            <p:childTnLst>
                              <p:par>
                                <p:cTn id="30" presetID="26" presetClass="emph" presetSubtype="0" fill="hold" grpId="1" nodeType="afterEffect">
                                  <p:stCondLst>
                                    <p:cond delay="0"/>
                                  </p:stCondLst>
                                  <p:iterate type="lt">
                                    <p:tmPct val="0"/>
                                  </p:iterate>
                                  <p:childTnLst>
                                    <p:animEffect transition="out" filter="fade">
                                      <p:cBhvr>
                                        <p:cTn id="31" dur="500" tmFilter="0, 0; .2, .5; .8, .5; 1, 0"/>
                                        <p:tgtEl>
                                          <p:spTgt spid="20"/>
                                        </p:tgtEl>
                                      </p:cBhvr>
                                    </p:animEffect>
                                    <p:animScale>
                                      <p:cBhvr>
                                        <p:cTn id="32" dur="250" autoRev="1" fill="hold"/>
                                        <p:tgtEl>
                                          <p:spTgt spid="20"/>
                                        </p:tgtEl>
                                      </p:cBhvr>
                                      <p:by x="105000" y="105000"/>
                                    </p:animScale>
                                  </p:childTnLst>
                                </p:cTn>
                              </p:par>
                            </p:childTnLst>
                          </p:cTn>
                        </p:par>
                        <p:par>
                          <p:cTn id="33" fill="hold">
                            <p:stCondLst>
                              <p:cond delay="3750"/>
                            </p:stCondLst>
                            <p:childTnLst>
                              <p:par>
                                <p:cTn id="34" presetID="53" presetClass="entr" presetSubtype="16" fill="hold" grpId="0"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20" grpId="0"/>
      <p:bldP spid="20" grpId="1"/>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01583" y="159941"/>
            <a:ext cx="4462127" cy="1736756"/>
          </a:xfrm>
          <a:prstGeom prst="rect">
            <a:avLst/>
          </a:prstGeom>
        </p:spPr>
      </p:pic>
      <p:sp>
        <p:nvSpPr>
          <p:cNvPr id="5" name="Metin kutusu 4"/>
          <p:cNvSpPr txBox="1"/>
          <p:nvPr/>
        </p:nvSpPr>
        <p:spPr>
          <a:xfrm>
            <a:off x="0" y="608494"/>
            <a:ext cx="9001000" cy="769441"/>
          </a:xfrm>
          <a:prstGeom prst="rect">
            <a:avLst/>
          </a:prstGeom>
          <a:noFill/>
        </p:spPr>
        <p:txBody>
          <a:bodyPr wrap="square" rtlCol="0">
            <a:spAutoFit/>
          </a:bodyPr>
          <a:lstStyle/>
          <a:p>
            <a:r>
              <a:rPr lang="tr-TR" sz="4400" b="1" dirty="0"/>
              <a:t>Yemek Kültüründe Cinsel Farklılaşma</a:t>
            </a:r>
          </a:p>
        </p:txBody>
      </p:sp>
      <p:sp>
        <p:nvSpPr>
          <p:cNvPr id="2" name="Dikey Kaydırma 1"/>
          <p:cNvSpPr/>
          <p:nvPr/>
        </p:nvSpPr>
        <p:spPr>
          <a:xfrm>
            <a:off x="524719" y="1896697"/>
            <a:ext cx="11521280" cy="4887980"/>
          </a:xfrm>
          <a:prstGeom prst="verticalScroll">
            <a:avLst/>
          </a:prstGeom>
          <a:noFill/>
          <a:ln w="9525" cap="flat" cmpd="sng" algn="ctr">
            <a:solidFill>
              <a:schemeClr val="accent5"/>
            </a:solidFill>
            <a:prstDash val="solid"/>
            <a:round/>
            <a:headEnd type="none" w="med" len="med"/>
            <a:tailEnd type="none" w="med" len="med"/>
          </a:ln>
        </p:spPr>
        <p:style>
          <a:lnRef idx="0">
            <a:scrgbClr r="0" g="0" b="0"/>
          </a:lnRef>
          <a:fillRef idx="0">
            <a:scrgbClr r="0" g="0" b="0"/>
          </a:fillRef>
          <a:effectRef idx="0">
            <a:scrgbClr r="0" g="0" b="0"/>
          </a:effectRef>
          <a:fontRef idx="minor">
            <a:schemeClr val="accent5"/>
          </a:fontRef>
        </p:style>
        <p:txBody>
          <a:bodyPr rtlCol="0" anchor="ctr"/>
          <a:lstStyle/>
          <a:p>
            <a:pPr algn="ctr"/>
            <a:r>
              <a:rPr lang="tr-TR" sz="2800"/>
              <a:t>Yine, geleneksel ve kabilesel yöre­lerde kadınlar ve erkekler ayrı yemek yerler. Önce erkekler, yer, daha sonra kadınlar sofraya oturur. Kadınlar erkek­lerden kalan yemekleri yerler. Eve konuk geldiği zaman da aynı gelenek sürdürülür. Önce erkekler daha sonra da kadınlar yer. Hatta kadınlar ayrı yerde erkeklere hiç görün­meden mutfakta yemek yerler. Ayrıca düğünlerde erkekler ayrı, kadınlar ayrı gruplar halinde yemek yerler.</a:t>
            </a:r>
            <a:endParaRPr lang="tr-TR" sz="2800" dirty="0"/>
          </a:p>
        </p:txBody>
      </p:sp>
    </p:spTree>
    <p:custDataLst>
      <p:tags r:id="rId1"/>
    </p:custDataLst>
    <p:extLst>
      <p:ext uri="{BB962C8B-B14F-4D97-AF65-F5344CB8AC3E}">
        <p14:creationId xmlns:p14="http://schemas.microsoft.com/office/powerpoint/2010/main" val="39841903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yagram 1"/>
          <p:cNvGraphicFramePr/>
          <p:nvPr>
            <p:extLst>
              <p:ext uri="{D42A27DB-BD31-4B8C-83A1-F6EECF244321}">
                <p14:modId xmlns:p14="http://schemas.microsoft.com/office/powerpoint/2010/main" val="2950533711"/>
              </p:ext>
            </p:extLst>
          </p:nvPr>
        </p:nvGraphicFramePr>
        <p:xfrm>
          <a:off x="1820863" y="1456085"/>
          <a:ext cx="9649072" cy="53285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etin kutusu 3"/>
          <p:cNvSpPr txBox="1"/>
          <p:nvPr/>
        </p:nvSpPr>
        <p:spPr>
          <a:xfrm>
            <a:off x="3477047" y="375965"/>
            <a:ext cx="9001000" cy="769441"/>
          </a:xfrm>
          <a:prstGeom prst="rect">
            <a:avLst/>
          </a:prstGeom>
          <a:noFill/>
        </p:spPr>
        <p:txBody>
          <a:bodyPr wrap="square" rtlCol="0">
            <a:spAutoFit/>
          </a:bodyPr>
          <a:lstStyle/>
          <a:p>
            <a:pPr algn="r"/>
            <a:r>
              <a:rPr lang="tr-TR" sz="4400" b="1" dirty="0"/>
              <a:t>Yemek Kültüründe Cinsel Farklılaşma</a:t>
            </a:r>
          </a:p>
        </p:txBody>
      </p:sp>
    </p:spTree>
    <p:extLst>
      <p:ext uri="{BB962C8B-B14F-4D97-AF65-F5344CB8AC3E}">
        <p14:creationId xmlns:p14="http://schemas.microsoft.com/office/powerpoint/2010/main" val="8096494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01583" y="159941"/>
            <a:ext cx="4462127" cy="1736756"/>
          </a:xfrm>
          <a:prstGeom prst="rect">
            <a:avLst/>
          </a:prstGeom>
        </p:spPr>
      </p:pic>
      <p:sp>
        <p:nvSpPr>
          <p:cNvPr id="3" name="Metin kutusu 2"/>
          <p:cNvSpPr txBox="1"/>
          <p:nvPr/>
        </p:nvSpPr>
        <p:spPr>
          <a:xfrm>
            <a:off x="308695" y="2464197"/>
            <a:ext cx="12385376" cy="3539430"/>
          </a:xfrm>
          <a:prstGeom prst="rect">
            <a:avLst/>
          </a:prstGeom>
          <a:noFill/>
          <a:ln w="76200">
            <a:solidFill>
              <a:schemeClr val="accent1"/>
            </a:solidFill>
            <a:prstDash val="lgDashDot"/>
          </a:ln>
        </p:spPr>
        <p:txBody>
          <a:bodyPr wrap="square" rtlCol="0" anchor="ctr">
            <a:spAutoFit/>
          </a:bodyPr>
          <a:lstStyle/>
          <a:p>
            <a:pPr algn="ctr"/>
            <a:r>
              <a:rPr lang="tr-TR" sz="2800" dirty="0"/>
              <a:t>Beden algısı kavramı içinde, bireylerin kendi bedenleri ile ilgili deneyimleri, tutumları ve duyguları gibi pek çok kav­ram yer almaktadır. Bunların yanı sıra, bireylerin kendi be­denlerinde ve diğer kişilerin bedenlerinde olan değişiklikleri fark etmelerinde ve bu değişimleri yorumla­malarında kültürün de etkisi olduğu bilinmektedir. Bu sa­yede kişiler "sağlıklı olmayı hasta olmaktan"; "engelli olmayı engelli olmamaktan", "herhangi bir hastalık bul­gusunu algılamayı ya da ifade etmeyi", "bedenin hangi bölümlerinin açıkta kalacağının toplumda bir rahatsızlık oluşturmayacağı" gibi durumları ayırt edebilmektedirler.</a:t>
            </a:r>
          </a:p>
        </p:txBody>
      </p:sp>
      <p:sp>
        <p:nvSpPr>
          <p:cNvPr id="4" name="Metin kutusu 3"/>
          <p:cNvSpPr txBox="1"/>
          <p:nvPr/>
        </p:nvSpPr>
        <p:spPr>
          <a:xfrm>
            <a:off x="117925" y="320062"/>
            <a:ext cx="8352928" cy="1446550"/>
          </a:xfrm>
          <a:prstGeom prst="rect">
            <a:avLst/>
          </a:prstGeom>
          <a:noFill/>
        </p:spPr>
        <p:txBody>
          <a:bodyPr wrap="square" rtlCol="0">
            <a:spAutoFit/>
          </a:bodyPr>
          <a:lstStyle/>
          <a:p>
            <a:r>
              <a:rPr lang="tr-TR" sz="4400" b="1" dirty="0"/>
              <a:t>Beden Algısının Değişmesi Yeme Bozuklukları ve Kültür</a:t>
            </a:r>
          </a:p>
        </p:txBody>
      </p:sp>
    </p:spTree>
    <p:custDataLst>
      <p:tags r:id="rId1"/>
    </p:custDataLst>
    <p:extLst>
      <p:ext uri="{BB962C8B-B14F-4D97-AF65-F5344CB8AC3E}">
        <p14:creationId xmlns:p14="http://schemas.microsoft.com/office/powerpoint/2010/main" val="12299547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yagram 1"/>
          <p:cNvGraphicFramePr/>
          <p:nvPr>
            <p:extLst>
              <p:ext uri="{D42A27DB-BD31-4B8C-83A1-F6EECF244321}">
                <p14:modId xmlns:p14="http://schemas.microsoft.com/office/powerpoint/2010/main" val="3552557554"/>
              </p:ext>
            </p:extLst>
          </p:nvPr>
        </p:nvGraphicFramePr>
        <p:xfrm>
          <a:off x="1676847" y="2032149"/>
          <a:ext cx="10009112" cy="4392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 name="Metin kutusu 33"/>
          <p:cNvSpPr txBox="1"/>
          <p:nvPr/>
        </p:nvSpPr>
        <p:spPr>
          <a:xfrm>
            <a:off x="1820863" y="375965"/>
            <a:ext cx="10657184" cy="1446550"/>
          </a:xfrm>
          <a:prstGeom prst="rect">
            <a:avLst/>
          </a:prstGeom>
          <a:noFill/>
        </p:spPr>
        <p:txBody>
          <a:bodyPr wrap="square" rtlCol="0">
            <a:spAutoFit/>
          </a:bodyPr>
          <a:lstStyle/>
          <a:p>
            <a:pPr algn="r"/>
            <a:r>
              <a:rPr lang="tr-TR" sz="4400" b="1" dirty="0"/>
              <a:t>Beden Algısının Değişmesi Yeme Bozuklukları ve Kültür</a:t>
            </a:r>
          </a:p>
        </p:txBody>
      </p:sp>
    </p:spTree>
    <p:extLst>
      <p:ext uri="{BB962C8B-B14F-4D97-AF65-F5344CB8AC3E}">
        <p14:creationId xmlns:p14="http://schemas.microsoft.com/office/powerpoint/2010/main" val="37552679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01583" y="159941"/>
            <a:ext cx="4462127" cy="1736756"/>
          </a:xfrm>
          <a:prstGeom prst="rect">
            <a:avLst/>
          </a:prstGeom>
        </p:spPr>
      </p:pic>
      <p:sp>
        <p:nvSpPr>
          <p:cNvPr id="4" name="Metin kutusu 3"/>
          <p:cNvSpPr txBox="1"/>
          <p:nvPr/>
        </p:nvSpPr>
        <p:spPr>
          <a:xfrm>
            <a:off x="108979" y="319880"/>
            <a:ext cx="8064896" cy="1446550"/>
          </a:xfrm>
          <a:prstGeom prst="rect">
            <a:avLst/>
          </a:prstGeom>
          <a:noFill/>
        </p:spPr>
        <p:txBody>
          <a:bodyPr wrap="square" rtlCol="0">
            <a:spAutoFit/>
          </a:bodyPr>
          <a:lstStyle/>
          <a:p>
            <a:r>
              <a:rPr lang="tr-TR" sz="4400" b="1" dirty="0"/>
              <a:t>Beden Algısının Değişmesi Yeme Bozuklukları ve Kültür</a:t>
            </a:r>
          </a:p>
        </p:txBody>
      </p:sp>
      <p:graphicFrame>
        <p:nvGraphicFramePr>
          <p:cNvPr id="7" name="Diyagram 6"/>
          <p:cNvGraphicFramePr/>
          <p:nvPr>
            <p:extLst>
              <p:ext uri="{D42A27DB-BD31-4B8C-83A1-F6EECF244321}">
                <p14:modId xmlns:p14="http://schemas.microsoft.com/office/powerpoint/2010/main" val="516324987"/>
              </p:ext>
            </p:extLst>
          </p:nvPr>
        </p:nvGraphicFramePr>
        <p:xfrm>
          <a:off x="128916" y="2104157"/>
          <a:ext cx="12457384" cy="481597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1023845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yagram 1"/>
          <p:cNvGraphicFramePr/>
          <p:nvPr>
            <p:extLst>
              <p:ext uri="{D42A27DB-BD31-4B8C-83A1-F6EECF244321}">
                <p14:modId xmlns:p14="http://schemas.microsoft.com/office/powerpoint/2010/main" val="592988707"/>
              </p:ext>
            </p:extLst>
          </p:nvPr>
        </p:nvGraphicFramePr>
        <p:xfrm>
          <a:off x="596727" y="1822515"/>
          <a:ext cx="10657184" cy="525019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Metin kutusu 3"/>
          <p:cNvSpPr txBox="1"/>
          <p:nvPr/>
        </p:nvSpPr>
        <p:spPr>
          <a:xfrm>
            <a:off x="1820863" y="375965"/>
            <a:ext cx="10657184" cy="1446550"/>
          </a:xfrm>
          <a:prstGeom prst="rect">
            <a:avLst/>
          </a:prstGeom>
          <a:noFill/>
        </p:spPr>
        <p:txBody>
          <a:bodyPr wrap="square" rtlCol="0">
            <a:spAutoFit/>
          </a:bodyPr>
          <a:lstStyle/>
          <a:p>
            <a:pPr algn="r"/>
            <a:r>
              <a:rPr lang="tr-TR" sz="4400" b="1" dirty="0"/>
              <a:t>Beden Algısının Değişmesi Yeme Bozuklukları ve Kültür</a:t>
            </a:r>
          </a:p>
        </p:txBody>
      </p:sp>
    </p:spTree>
    <p:extLst>
      <p:ext uri="{BB962C8B-B14F-4D97-AF65-F5344CB8AC3E}">
        <p14:creationId xmlns:p14="http://schemas.microsoft.com/office/powerpoint/2010/main" val="18003586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01583" y="159941"/>
            <a:ext cx="4462127" cy="1736756"/>
          </a:xfrm>
          <a:prstGeom prst="rect">
            <a:avLst/>
          </a:prstGeom>
        </p:spPr>
      </p:pic>
      <p:sp>
        <p:nvSpPr>
          <p:cNvPr id="5" name="Metin kutusu 4"/>
          <p:cNvSpPr txBox="1"/>
          <p:nvPr/>
        </p:nvSpPr>
        <p:spPr>
          <a:xfrm>
            <a:off x="108979" y="319880"/>
            <a:ext cx="8064896" cy="1446550"/>
          </a:xfrm>
          <a:prstGeom prst="rect">
            <a:avLst/>
          </a:prstGeom>
          <a:noFill/>
        </p:spPr>
        <p:txBody>
          <a:bodyPr wrap="square" rtlCol="0">
            <a:spAutoFit/>
          </a:bodyPr>
          <a:lstStyle/>
          <a:p>
            <a:r>
              <a:rPr lang="tr-TR" sz="4400" b="1" dirty="0"/>
              <a:t>Beden Algısının Değişmesi Yeme Bozuklukları ve Kültür</a:t>
            </a:r>
          </a:p>
        </p:txBody>
      </p:sp>
      <p:sp>
        <p:nvSpPr>
          <p:cNvPr id="2" name="Bulut 1"/>
          <p:cNvSpPr/>
          <p:nvPr/>
        </p:nvSpPr>
        <p:spPr>
          <a:xfrm>
            <a:off x="236687" y="1672109"/>
            <a:ext cx="12313368" cy="5472608"/>
          </a:xfrm>
          <a:prstGeom prst="cloud">
            <a:avLst/>
          </a:prstGeom>
          <a:ln/>
        </p:spPr>
        <p:style>
          <a:lnRef idx="2">
            <a:schemeClr val="accent1"/>
          </a:lnRef>
          <a:fillRef idx="1">
            <a:schemeClr val="lt1"/>
          </a:fillRef>
          <a:effectRef idx="0">
            <a:schemeClr val="accent1"/>
          </a:effectRef>
          <a:fontRef idx="minor">
            <a:schemeClr val="dk1"/>
          </a:fontRef>
        </p:style>
        <p:txBody>
          <a:bodyPr rtlCol="0" anchor="ctr"/>
          <a:lstStyle/>
          <a:p>
            <a:pPr algn="ctr"/>
            <a:r>
              <a:rPr lang="tr-TR" sz="2400" dirty="0"/>
              <a:t>Beslenme ile ilgili görülen sorunlar yalnızca yeme bozuklukları ile sınırlı değildir. Bireylerin uyguladıkları diyetler, protein, kalori, karbonhidrat ve diğer temel besin bileşenleri açısından yeterli olsa bile; iyot, demir, vitamin A gibi mikronütrient içerikleri yetersiz olabilir. Bu eksiklik­ler de bireylerde çeşitli tiplerde vitamin ve diğer mikro­nütrient eksiklikleri ile ilgili hastalıklara yol açar. Vitamin A eksikliği, demir eksikliği anemisi, iyot eksikliğine bağlı olarak gelişen guatr bu alanda en sık görülen hastalıklar arasındadır.</a:t>
            </a:r>
          </a:p>
        </p:txBody>
      </p:sp>
    </p:spTree>
    <p:custDataLst>
      <p:tags r:id="rId1"/>
    </p:custDataLst>
    <p:extLst>
      <p:ext uri="{BB962C8B-B14F-4D97-AF65-F5344CB8AC3E}">
        <p14:creationId xmlns:p14="http://schemas.microsoft.com/office/powerpoint/2010/main" val="12061640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kış Çizelgesi: Çok Sayıda Belge 1"/>
          <p:cNvSpPr/>
          <p:nvPr/>
        </p:nvSpPr>
        <p:spPr>
          <a:xfrm>
            <a:off x="1820863" y="808013"/>
            <a:ext cx="10369152" cy="6264696"/>
          </a:xfrm>
          <a:prstGeom prst="flowChartMultidocument">
            <a:avLst/>
          </a:prstGeom>
          <a:solidFill>
            <a:schemeClr val="accent6">
              <a:lumMod val="20000"/>
              <a:lumOff val="80000"/>
            </a:schemeClr>
          </a:solidFill>
          <a:ln w="9525" cap="flat" cmpd="sng" algn="ctr">
            <a:solidFill>
              <a:schemeClr val="accent6"/>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t"/>
          <a:lstStyle/>
          <a:p>
            <a:pPr algn="ctr"/>
            <a:r>
              <a:rPr lang="tr-TR" sz="2000" dirty="0">
                <a:solidFill>
                  <a:schemeClr val="tx1"/>
                </a:solidFill>
              </a:rPr>
              <a:t>Yıllar içerisinde toplumun beslenme şekli değişebilir, bu değişiklikler beslenme sorunlarına neden olabilir, halk sağlığını etkileyebilir. Bunun için politikaların üretilebil­mesi, etkin olarak izlenmesi ve değerlendirilmesi süreklilik gösteren ulusal besin, beslenme ve sağlık bilgi sisteminin oluşturulmasını gerektirmektedir. Bu amaçla beslenme ve sağlık durumunun saptanmasına yönelik besin tüketim araştırmalarının her 5-10 yıl aralıklarla ya­pılması önerilmektedir. Bu araştırmalara dayalı olarak he­deflerin belirlenmesi; besin ve beslenme plan ve politikalarının oluşturulması, kültürel farklılıklara ve ülke koşullarına uygun besin, beslenme ve sağlık rehberlerinin (</a:t>
            </a:r>
            <a:r>
              <a:rPr lang="tr-TR" sz="2000" dirty="0" err="1">
                <a:solidFill>
                  <a:schemeClr val="tx1"/>
                </a:solidFill>
              </a:rPr>
              <a:t>guidelines</a:t>
            </a:r>
            <a:r>
              <a:rPr lang="tr-TR" sz="2000" dirty="0">
                <a:solidFill>
                  <a:schemeClr val="tx1"/>
                </a:solidFill>
              </a:rPr>
              <a:t>) hazırlanabilmesi, yaşa, fizyolojik duruma, yaşam şekline uygun besin öğesi gereksinimlerinin öneril­mesi mümkün olur.</a:t>
            </a:r>
          </a:p>
        </p:txBody>
      </p:sp>
    </p:spTree>
    <p:extLst>
      <p:ext uri="{BB962C8B-B14F-4D97-AF65-F5344CB8AC3E}">
        <p14:creationId xmlns:p14="http://schemas.microsoft.com/office/powerpoint/2010/main" val="36547792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01583" y="159941"/>
            <a:ext cx="4462127" cy="1736756"/>
          </a:xfrm>
          <a:prstGeom prst="rect">
            <a:avLst/>
          </a:prstGeom>
        </p:spPr>
      </p:pic>
      <p:sp>
        <p:nvSpPr>
          <p:cNvPr id="2" name="Akış Çizelgesi: Karar 1"/>
          <p:cNvSpPr/>
          <p:nvPr/>
        </p:nvSpPr>
        <p:spPr>
          <a:xfrm>
            <a:off x="668735" y="447973"/>
            <a:ext cx="11449272" cy="6624736"/>
          </a:xfrm>
          <a:prstGeom prst="flowChartDecision">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tr-TR" sz="2000" dirty="0"/>
              <a:t>Sağlıklı beslenme bilgisinin beslenme kül­türünü oluşturmada kısa ve uzun dönem için önemli faydaları vardır. Buna rağmen yeme alışkanlıklarında değişimi sağlamak zor olabilir. Sağlıklı beslenme kültürü oluşturmaktaki amaç, beslenme bilgisinin verilmesi ile uygun beslenme yönetiminin geliştirilmesi ve aynı za­manda yaşam kalitesini yükseltmeyi sağlamaktır.</a:t>
            </a:r>
          </a:p>
        </p:txBody>
      </p:sp>
      <p:pic>
        <p:nvPicPr>
          <p:cNvPr id="7" name="图片 1"/>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rot="14584509">
            <a:off x="-1532411" y="3145801"/>
            <a:ext cx="6358563" cy="1872208"/>
          </a:xfrm>
          <a:prstGeom prst="rect">
            <a:avLst/>
          </a:prstGeom>
        </p:spPr>
      </p:pic>
    </p:spTree>
    <p:custDataLst>
      <p:tags r:id="rId1"/>
    </p:custDataLst>
    <p:extLst>
      <p:ext uri="{BB962C8B-B14F-4D97-AF65-F5344CB8AC3E}">
        <p14:creationId xmlns:p14="http://schemas.microsoft.com/office/powerpoint/2010/main" val="21046590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5809184" y="2180101"/>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WWW.HOMEPPT.COM/moban/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WWW.HOMEPPT.COM/hangye/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WWW.HOMEPPT.COM/jieri/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WWW.HOMEPPT.COM/sucai/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WWW.HOMEPPT.COM/beijing/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WWW.HOMEPPT.COM/tubiao/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WWW.HOMEPPT.COM/xiazai/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WWW.HOMEPPT.COM/powerpoint/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WWW.HOMEPPT.COM/word/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WWW.HOMEPPT.COM/excel/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WWW.HOMEPPT.COM/ziliao/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WWW.HOMEPPT.COM/kejian/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WWW.HOMEPPT.COM/fanwen/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WWW.HOMEPPT.COM/shiti/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WWW.HOMEPPT.COM/jiaoan/        PPT</a:t>
            </a:r>
            <a:r>
              <a:rPr kumimoji="0" lang="zh-CN" altLang="en-US" sz="100" b="0" i="0" u="none" strike="noStrike" kern="0" cap="none" spc="0" normalizeH="0" baseline="0" noProof="0" dirty="0">
                <a:ln>
                  <a:noFill/>
                </a:ln>
                <a:solidFill>
                  <a:sysClr val="window" lastClr="FFFFFF"/>
                </a:solidFill>
                <a:effectLst/>
                <a:uLnTx/>
                <a:uFillTx/>
              </a:rPr>
              <a:t>论坛：</a:t>
            </a:r>
            <a:r>
              <a:rPr kumimoji="0" lang="en-US" altLang="zh-CN" sz="100" b="0" i="0" u="none" strike="noStrike" kern="0" cap="none" spc="0" normalizeH="0" baseline="0" noProof="0" dirty="0">
                <a:ln>
                  <a:noFill/>
                </a:ln>
                <a:solidFill>
                  <a:sysClr val="window" lastClr="FFFFFF"/>
                </a:solidFill>
                <a:effectLst/>
                <a:uLnTx/>
                <a:uFillTx/>
              </a:rPr>
              <a:t>www.homeppt.cn</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2" name="图片 1"/>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3405039" y="904399"/>
            <a:ext cx="6358563" cy="3096344"/>
          </a:xfrm>
          <a:prstGeom prst="rect">
            <a:avLst/>
          </a:prstGeom>
        </p:spPr>
      </p:pic>
      <p:sp>
        <p:nvSpPr>
          <p:cNvPr id="4" name="椭圆 3"/>
          <p:cNvSpPr/>
          <p:nvPr/>
        </p:nvSpPr>
        <p:spPr>
          <a:xfrm>
            <a:off x="4103445" y="1959521"/>
            <a:ext cx="4401862" cy="440186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p:nvSpPr>
        <p:spPr>
          <a:xfrm>
            <a:off x="4040967" y="1897043"/>
            <a:ext cx="4526819" cy="4526819"/>
          </a:xfrm>
          <a:prstGeom prst="ellipse">
            <a:avLst/>
          </a:prstGeom>
          <a:noFill/>
          <a:ln w="38100">
            <a:solidFill>
              <a:srgbClr val="9CE5D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5" name="图片 1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rot="21202862" flipH="1">
            <a:off x="3386343" y="4201659"/>
            <a:ext cx="1656184" cy="1965261"/>
          </a:xfrm>
          <a:prstGeom prst="rect">
            <a:avLst/>
          </a:prstGeom>
        </p:spPr>
      </p:pic>
      <p:pic>
        <p:nvPicPr>
          <p:cNvPr id="8" name="图片 7"/>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1546709">
            <a:off x="6979523" y="4588531"/>
            <a:ext cx="1639089" cy="2095884"/>
          </a:xfrm>
          <a:prstGeom prst="rect">
            <a:avLst/>
          </a:prstGeom>
        </p:spPr>
      </p:pic>
      <p:sp>
        <p:nvSpPr>
          <p:cNvPr id="20" name="矩形 259"/>
          <p:cNvSpPr>
            <a:spLocks noChangeArrowheads="1"/>
          </p:cNvSpPr>
          <p:nvPr/>
        </p:nvSpPr>
        <p:spPr bwMode="auto">
          <a:xfrm>
            <a:off x="4213476" y="3906526"/>
            <a:ext cx="429183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tr-TR" altLang="zh-CN" sz="2800" cap="all" dirty="0">
                <a:solidFill>
                  <a:srgbClr val="39A097"/>
                </a:solidFill>
                <a:latin typeface="Arial" panose="020B0604020202020204" pitchFamily="34" charset="0"/>
                <a:cs typeface="Arial" panose="020B0604020202020204" pitchFamily="34" charset="0"/>
              </a:rPr>
              <a:t>Teşekkürler…</a:t>
            </a:r>
            <a:endParaRPr lang="zh-CN" altLang="en-US" sz="2800" cap="all" dirty="0">
              <a:solidFill>
                <a:srgbClr val="39A097"/>
              </a:solidFill>
              <a:latin typeface="Arial" panose="020B0604020202020204" pitchFamily="34" charset="0"/>
              <a:cs typeface="Arial" panose="020B0604020202020204" pitchFamily="34" charset="0"/>
            </a:endParaRPr>
          </a:p>
        </p:txBody>
      </p:sp>
      <p:sp>
        <p:nvSpPr>
          <p:cNvPr id="22" name="矩形 259"/>
          <p:cNvSpPr>
            <a:spLocks noChangeArrowheads="1"/>
          </p:cNvSpPr>
          <p:nvPr/>
        </p:nvSpPr>
        <p:spPr bwMode="auto">
          <a:xfrm>
            <a:off x="5212750" y="4537506"/>
            <a:ext cx="170261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tr-TR" altLang="zh-CN" sz="1200" b="1" cap="all" dirty="0">
                <a:solidFill>
                  <a:srgbClr val="39A097"/>
                </a:solidFill>
                <a:latin typeface="Arial" panose="020B0604020202020204" pitchFamily="34" charset="0"/>
                <a:cs typeface="Arial" panose="020B0604020202020204" pitchFamily="34" charset="0"/>
              </a:rPr>
              <a:t>Bitti </a:t>
            </a:r>
            <a:r>
              <a:rPr lang="tr-TR" altLang="zh-CN" sz="1200" b="1" cap="all" dirty="0">
                <a:solidFill>
                  <a:srgbClr val="39A097"/>
                </a:solidFill>
                <a:latin typeface="Arial" panose="020B0604020202020204" pitchFamily="34" charset="0"/>
                <a:cs typeface="Arial" panose="020B0604020202020204" pitchFamily="34" charset="0"/>
                <a:sym typeface="Wingdings" panose="05000000000000000000" pitchFamily="2" charset="2"/>
              </a:rPr>
              <a:t></a:t>
            </a:r>
            <a:endParaRPr lang="zh-CN" altLang="en-US" sz="1200" cap="all" dirty="0">
              <a:solidFill>
                <a:srgbClr val="39A097"/>
              </a:solidFill>
              <a:latin typeface="Arial" panose="020B0604020202020204" pitchFamily="34" charset="0"/>
              <a:cs typeface="Arial" panose="020B0604020202020204" pitchFamily="34" charset="0"/>
            </a:endParaRPr>
          </a:p>
        </p:txBody>
      </p:sp>
      <p:pic>
        <p:nvPicPr>
          <p:cNvPr id="12" name="图片 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2327992">
            <a:off x="8928660" y="699421"/>
            <a:ext cx="4392521" cy="1709664"/>
          </a:xfrm>
          <a:prstGeom prst="rect">
            <a:avLst/>
          </a:prstGeom>
        </p:spPr>
      </p:pic>
      <p:pic>
        <p:nvPicPr>
          <p:cNvPr id="13" name="图片 5"/>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8527992">
            <a:off x="-648380" y="804422"/>
            <a:ext cx="4392521" cy="1709664"/>
          </a:xfrm>
          <a:prstGeom prst="rect">
            <a:avLst/>
          </a:prstGeom>
        </p:spPr>
      </p:pic>
    </p:spTree>
    <p:custDataLst>
      <p:tags r:id="rId1"/>
    </p:custDataLst>
    <p:extLst>
      <p:ext uri="{BB962C8B-B14F-4D97-AF65-F5344CB8AC3E}">
        <p14:creationId xmlns:p14="http://schemas.microsoft.com/office/powerpoint/2010/main" val="141972885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00"/>
                            </p:stCondLst>
                            <p:childTnLst>
                              <p:par>
                                <p:cTn id="11" presetID="21" presetClass="entr" presetSubtype="1"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wheel(1)">
                                      <p:cBhvr>
                                        <p:cTn id="13" dur="1250"/>
                                        <p:tgtEl>
                                          <p:spTgt spid="14"/>
                                        </p:tgtEl>
                                      </p:cBhvr>
                                    </p:animEffect>
                                  </p:childTnLst>
                                </p:cTn>
                              </p:par>
                            </p:childTnLst>
                          </p:cTn>
                        </p:par>
                        <p:par>
                          <p:cTn id="14" fill="hold">
                            <p:stCondLst>
                              <p:cond delay="1750"/>
                            </p:stCondLst>
                            <p:childTnLst>
                              <p:par>
                                <p:cTn id="15" presetID="42"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50"/>
                                        <p:tgtEl>
                                          <p:spTgt spid="2"/>
                                        </p:tgtEl>
                                      </p:cBhvr>
                                    </p:animEffect>
                                    <p:anim calcmode="lin" valueType="num">
                                      <p:cBhvr>
                                        <p:cTn id="18" dur="250" fill="hold"/>
                                        <p:tgtEl>
                                          <p:spTgt spid="2"/>
                                        </p:tgtEl>
                                        <p:attrNameLst>
                                          <p:attrName>ppt_x</p:attrName>
                                        </p:attrNameLst>
                                      </p:cBhvr>
                                      <p:tavLst>
                                        <p:tav tm="0">
                                          <p:val>
                                            <p:strVal val="#ppt_x"/>
                                          </p:val>
                                        </p:tav>
                                        <p:tav tm="100000">
                                          <p:val>
                                            <p:strVal val="#ppt_x"/>
                                          </p:val>
                                        </p:tav>
                                      </p:tavLst>
                                    </p:anim>
                                    <p:anim calcmode="lin" valueType="num">
                                      <p:cBhvr>
                                        <p:cTn id="19" dur="250" fill="hold"/>
                                        <p:tgtEl>
                                          <p:spTgt spid="2"/>
                                        </p:tgtEl>
                                        <p:attrNameLst>
                                          <p:attrName>ppt_y</p:attrName>
                                        </p:attrNameLst>
                                      </p:cBhvr>
                                      <p:tavLst>
                                        <p:tav tm="0">
                                          <p:val>
                                            <p:strVal val="#ppt_y+.1"/>
                                          </p:val>
                                        </p:tav>
                                        <p:tav tm="100000">
                                          <p:val>
                                            <p:strVal val="#ppt_y"/>
                                          </p:val>
                                        </p:tav>
                                      </p:tavLst>
                                    </p:anim>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down)">
                                      <p:cBhvr>
                                        <p:cTn id="23" dur="500"/>
                                        <p:tgtEl>
                                          <p:spTgt spid="15"/>
                                        </p:tgtEl>
                                      </p:cBhvr>
                                    </p:animEffect>
                                  </p:childTnLst>
                                </p:cTn>
                              </p:par>
                              <p:par>
                                <p:cTn id="24" presetID="22" presetClass="entr" presetSubtype="4"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down)">
                                      <p:cBhvr>
                                        <p:cTn id="26" dur="500"/>
                                        <p:tgtEl>
                                          <p:spTgt spid="8"/>
                                        </p:tgtEl>
                                      </p:cBhvr>
                                    </p:animEffect>
                                  </p:childTnLst>
                                </p:cTn>
                              </p:par>
                            </p:childTnLst>
                          </p:cTn>
                        </p:par>
                        <p:par>
                          <p:cTn id="27" fill="hold">
                            <p:stCondLst>
                              <p:cond delay="2500"/>
                            </p:stCondLst>
                            <p:childTnLst>
                              <p:par>
                                <p:cTn id="28" presetID="41" presetClass="entr" presetSubtype="0" fill="hold" grpId="0" nodeType="afterEffect">
                                  <p:stCondLst>
                                    <p:cond delay="0"/>
                                  </p:stCondLst>
                                  <p:iterate type="lt">
                                    <p:tmPct val="10000"/>
                                  </p:iterate>
                                  <p:childTnLst>
                                    <p:set>
                                      <p:cBhvr>
                                        <p:cTn id="29" dur="1" fill="hold">
                                          <p:stCondLst>
                                            <p:cond delay="0"/>
                                          </p:stCondLst>
                                        </p:cTn>
                                        <p:tgtEl>
                                          <p:spTgt spid="20"/>
                                        </p:tgtEl>
                                        <p:attrNameLst>
                                          <p:attrName>style.visibility</p:attrName>
                                        </p:attrNameLst>
                                      </p:cBhvr>
                                      <p:to>
                                        <p:strVal val="visible"/>
                                      </p:to>
                                    </p:set>
                                    <p:anim calcmode="lin" valueType="num">
                                      <p:cBhvr>
                                        <p:cTn id="30" dur="500" fill="hold"/>
                                        <p:tgtEl>
                                          <p:spTgt spid="20"/>
                                        </p:tgtEl>
                                        <p:attrNameLst>
                                          <p:attrName>ppt_x</p:attrName>
                                        </p:attrNameLst>
                                      </p:cBhvr>
                                      <p:tavLst>
                                        <p:tav tm="0">
                                          <p:val>
                                            <p:strVal val="#ppt_x"/>
                                          </p:val>
                                        </p:tav>
                                        <p:tav tm="50000">
                                          <p:val>
                                            <p:strVal val="#ppt_x+.1"/>
                                          </p:val>
                                        </p:tav>
                                        <p:tav tm="100000">
                                          <p:val>
                                            <p:strVal val="#ppt_x"/>
                                          </p:val>
                                        </p:tav>
                                      </p:tavLst>
                                    </p:anim>
                                    <p:anim calcmode="lin" valueType="num">
                                      <p:cBhvr>
                                        <p:cTn id="31" dur="500" fill="hold"/>
                                        <p:tgtEl>
                                          <p:spTgt spid="20"/>
                                        </p:tgtEl>
                                        <p:attrNameLst>
                                          <p:attrName>ppt_y</p:attrName>
                                        </p:attrNameLst>
                                      </p:cBhvr>
                                      <p:tavLst>
                                        <p:tav tm="0">
                                          <p:val>
                                            <p:strVal val="#ppt_y"/>
                                          </p:val>
                                        </p:tav>
                                        <p:tav tm="100000">
                                          <p:val>
                                            <p:strVal val="#ppt_y"/>
                                          </p:val>
                                        </p:tav>
                                      </p:tavLst>
                                    </p:anim>
                                    <p:anim calcmode="lin" valueType="num">
                                      <p:cBhvr>
                                        <p:cTn id="32" dur="500" fill="hold"/>
                                        <p:tgtEl>
                                          <p:spTgt spid="20"/>
                                        </p:tgtEl>
                                        <p:attrNameLst>
                                          <p:attrName>ppt_h</p:attrName>
                                        </p:attrNameLst>
                                      </p:cBhvr>
                                      <p:tavLst>
                                        <p:tav tm="0">
                                          <p:val>
                                            <p:strVal val="#ppt_h/10"/>
                                          </p:val>
                                        </p:tav>
                                        <p:tav tm="50000">
                                          <p:val>
                                            <p:strVal val="#ppt_h+.01"/>
                                          </p:val>
                                        </p:tav>
                                        <p:tav tm="100000">
                                          <p:val>
                                            <p:strVal val="#ppt_h"/>
                                          </p:val>
                                        </p:tav>
                                      </p:tavLst>
                                    </p:anim>
                                    <p:anim calcmode="lin" valueType="num">
                                      <p:cBhvr>
                                        <p:cTn id="33" dur="500" fill="hold"/>
                                        <p:tgtEl>
                                          <p:spTgt spid="20"/>
                                        </p:tgtEl>
                                        <p:attrNameLst>
                                          <p:attrName>ppt_w</p:attrName>
                                        </p:attrNameLst>
                                      </p:cBhvr>
                                      <p:tavLst>
                                        <p:tav tm="0">
                                          <p:val>
                                            <p:strVal val="#ppt_w/10"/>
                                          </p:val>
                                        </p:tav>
                                        <p:tav tm="50000">
                                          <p:val>
                                            <p:strVal val="#ppt_w+.01"/>
                                          </p:val>
                                        </p:tav>
                                        <p:tav tm="100000">
                                          <p:val>
                                            <p:strVal val="#ppt_w"/>
                                          </p:val>
                                        </p:tav>
                                      </p:tavLst>
                                    </p:anim>
                                    <p:animEffect transition="in" filter="fade">
                                      <p:cBhvr>
                                        <p:cTn id="34" dur="500" tmFilter="0,0; .5, 1; 1, 1"/>
                                        <p:tgtEl>
                                          <p:spTgt spid="20"/>
                                        </p:tgtEl>
                                      </p:cBhvr>
                                    </p:animEffect>
                                  </p:childTnLst>
                                </p:cTn>
                              </p:par>
                            </p:childTnLst>
                          </p:cTn>
                        </p:par>
                        <p:par>
                          <p:cTn id="35" fill="hold">
                            <p:stCondLst>
                              <p:cond delay="3550"/>
                            </p:stCondLst>
                            <p:childTnLst>
                              <p:par>
                                <p:cTn id="36" presetID="26" presetClass="emph" presetSubtype="0" fill="hold" grpId="1" nodeType="afterEffect">
                                  <p:stCondLst>
                                    <p:cond delay="0"/>
                                  </p:stCondLst>
                                  <p:iterate type="lt">
                                    <p:tmPct val="0"/>
                                  </p:iterate>
                                  <p:childTnLst>
                                    <p:animEffect transition="out" filter="fade">
                                      <p:cBhvr>
                                        <p:cTn id="37" dur="500" tmFilter="0, 0; .2, .5; .8, .5; 1, 0"/>
                                        <p:tgtEl>
                                          <p:spTgt spid="20"/>
                                        </p:tgtEl>
                                      </p:cBhvr>
                                    </p:animEffect>
                                    <p:animScale>
                                      <p:cBhvr>
                                        <p:cTn id="38" dur="250" autoRev="1" fill="hold"/>
                                        <p:tgtEl>
                                          <p:spTgt spid="20"/>
                                        </p:tgtEl>
                                      </p:cBhvr>
                                      <p:by x="105000" y="105000"/>
                                    </p:animScale>
                                  </p:childTnLst>
                                </p:cTn>
                              </p:par>
                            </p:childTnLst>
                          </p:cTn>
                        </p:par>
                        <p:par>
                          <p:cTn id="39" fill="hold">
                            <p:stCondLst>
                              <p:cond delay="4050"/>
                            </p:stCondLst>
                            <p:childTnLst>
                              <p:par>
                                <p:cTn id="40" presetID="53" presetClass="entr" presetSubtype="16"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 calcmode="lin" valueType="num">
                                      <p:cBhvr>
                                        <p:cTn id="42" dur="500" fill="hold"/>
                                        <p:tgtEl>
                                          <p:spTgt spid="22"/>
                                        </p:tgtEl>
                                        <p:attrNameLst>
                                          <p:attrName>ppt_w</p:attrName>
                                        </p:attrNameLst>
                                      </p:cBhvr>
                                      <p:tavLst>
                                        <p:tav tm="0">
                                          <p:val>
                                            <p:fltVal val="0"/>
                                          </p:val>
                                        </p:tav>
                                        <p:tav tm="100000">
                                          <p:val>
                                            <p:strVal val="#ppt_w"/>
                                          </p:val>
                                        </p:tav>
                                      </p:tavLst>
                                    </p:anim>
                                    <p:anim calcmode="lin" valueType="num">
                                      <p:cBhvr>
                                        <p:cTn id="43" dur="500" fill="hold"/>
                                        <p:tgtEl>
                                          <p:spTgt spid="22"/>
                                        </p:tgtEl>
                                        <p:attrNameLst>
                                          <p:attrName>ppt_h</p:attrName>
                                        </p:attrNameLst>
                                      </p:cBhvr>
                                      <p:tavLst>
                                        <p:tav tm="0">
                                          <p:val>
                                            <p:fltVal val="0"/>
                                          </p:val>
                                        </p:tav>
                                        <p:tav tm="100000">
                                          <p:val>
                                            <p:strVal val="#ppt_h"/>
                                          </p:val>
                                        </p:tav>
                                      </p:tavLst>
                                    </p:anim>
                                    <p:animEffect transition="in" filter="fade">
                                      <p:cBhvr>
                                        <p:cTn id="4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4" grpId="0" animBg="1"/>
      <p:bldP spid="20" grpId="0"/>
      <p:bldP spid="20" grpId="1"/>
      <p:bldP spid="2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96623" y="159941"/>
            <a:ext cx="4462127" cy="1736756"/>
          </a:xfrm>
          <a:prstGeom prst="rect">
            <a:avLst/>
          </a:prstGeom>
        </p:spPr>
      </p:pic>
      <p:sp>
        <p:nvSpPr>
          <p:cNvPr id="3" name="Metin kutusu 2"/>
          <p:cNvSpPr txBox="1"/>
          <p:nvPr/>
        </p:nvSpPr>
        <p:spPr>
          <a:xfrm>
            <a:off x="236687" y="1931241"/>
            <a:ext cx="12385376" cy="5016758"/>
          </a:xfrm>
          <a:prstGeom prst="rect">
            <a:avLst/>
          </a:prstGeom>
          <a:noFill/>
        </p:spPr>
        <p:txBody>
          <a:bodyPr wrap="square" rtlCol="0">
            <a:spAutoFit/>
          </a:bodyPr>
          <a:lstStyle/>
          <a:p>
            <a:pPr algn="ctr"/>
            <a:r>
              <a:rPr lang="tr-TR" sz="3200" dirty="0"/>
              <a:t>Beslenme kültürü, bir toplumun bes­lenme ile ilgili hayat tarzıdır. Yiyeceklerin üretimi, tüke­timi, hazırlanması, tamamen kültürün öğeleri olan gelenekler, sevmek sevmemek, inançlar, tabular, bu kül­türle bağlantılıdır. İnsanların acıkması ve açlığını gidermek için yemek yemesi genel bir biyokimyasal olay iken, bu aç­lığını ne şekilde, ne zaman ve hangi yemeği seçerek gide­receği antropolojik ve dolayısıyla kültürel bir olgudur. Bunların yanı sıra yenilen ve içilen şeylerden haz alma, et­kilenmeler konusunda yine her kültürün farklı bir yakla­şım tarzı bulunabilmektedir. Bu alışkanlık ve tutumlar insanların diğer toplum bireylerinden kolaylıkla ayırt edilmesini sağlamaktadır.</a:t>
            </a:r>
          </a:p>
        </p:txBody>
      </p:sp>
    </p:spTree>
    <p:custDataLst>
      <p:tags r:id="rId1"/>
    </p:custDataLst>
    <p:extLst>
      <p:ext uri="{BB962C8B-B14F-4D97-AF65-F5344CB8AC3E}">
        <p14:creationId xmlns:p14="http://schemas.microsoft.com/office/powerpoint/2010/main" val="307886918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Metin kutusu 24"/>
          <p:cNvSpPr txBox="1"/>
          <p:nvPr/>
        </p:nvSpPr>
        <p:spPr>
          <a:xfrm>
            <a:off x="1820863" y="2104157"/>
            <a:ext cx="10585176" cy="3108543"/>
          </a:xfrm>
          <a:prstGeom prst="rect">
            <a:avLst/>
          </a:prstGeom>
          <a:noFill/>
        </p:spPr>
        <p:txBody>
          <a:bodyPr wrap="square" rtlCol="0" anchor="ctr">
            <a:spAutoFit/>
          </a:bodyPr>
          <a:lstStyle/>
          <a:p>
            <a:pPr algn="ctr"/>
            <a:endParaRPr lang="tr-TR" sz="2800" dirty="0"/>
          </a:p>
          <a:p>
            <a:pPr algn="ctr"/>
            <a:r>
              <a:rPr lang="tr-TR" sz="2800" dirty="0"/>
              <a:t>Beslenme sözlük anlamıyla "vücut için gerekli besin maddelerinin alınmasıdır. Beslenme; sağlığı korumak, geliştirmek ve yasam kalitesini yükseltmek için vücudun gereksinimi olan besin öğelerini yeterli miktarlarda ve uygun zaman­larda almak için bilinçli yapılması gereken bir eylemdir.</a:t>
            </a:r>
          </a:p>
          <a:p>
            <a:pPr algn="ctr"/>
            <a:endParaRPr lang="tr-TR" sz="2800" dirty="0"/>
          </a:p>
        </p:txBody>
      </p:sp>
    </p:spTree>
    <p:extLst>
      <p:ext uri="{BB962C8B-B14F-4D97-AF65-F5344CB8AC3E}">
        <p14:creationId xmlns:p14="http://schemas.microsoft.com/office/powerpoint/2010/main" val="185238082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96623" y="159941"/>
            <a:ext cx="4462127" cy="1736756"/>
          </a:xfrm>
          <a:prstGeom prst="rect">
            <a:avLst/>
          </a:prstGeom>
        </p:spPr>
      </p:pic>
      <p:graphicFrame>
        <p:nvGraphicFramePr>
          <p:cNvPr id="2" name="Diyagram 1"/>
          <p:cNvGraphicFramePr/>
          <p:nvPr>
            <p:extLst>
              <p:ext uri="{D42A27DB-BD31-4B8C-83A1-F6EECF244321}">
                <p14:modId xmlns:p14="http://schemas.microsoft.com/office/powerpoint/2010/main" val="762128580"/>
              </p:ext>
            </p:extLst>
          </p:nvPr>
        </p:nvGraphicFramePr>
        <p:xfrm>
          <a:off x="236687" y="1744117"/>
          <a:ext cx="11953328" cy="5379558"/>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ustDataLst>
      <p:tags r:id="rId1"/>
    </p:custDataLst>
    <p:extLst>
      <p:ext uri="{BB962C8B-B14F-4D97-AF65-F5344CB8AC3E}">
        <p14:creationId xmlns:p14="http://schemas.microsoft.com/office/powerpoint/2010/main" val="15343264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yagram 1"/>
          <p:cNvGraphicFramePr/>
          <p:nvPr>
            <p:extLst>
              <p:ext uri="{D42A27DB-BD31-4B8C-83A1-F6EECF244321}">
                <p14:modId xmlns:p14="http://schemas.microsoft.com/office/powerpoint/2010/main" val="3435345656"/>
              </p:ext>
            </p:extLst>
          </p:nvPr>
        </p:nvGraphicFramePr>
        <p:xfrm>
          <a:off x="1964879" y="1240061"/>
          <a:ext cx="9649072" cy="571127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 name="Metin kutusu 33"/>
          <p:cNvSpPr txBox="1"/>
          <p:nvPr/>
        </p:nvSpPr>
        <p:spPr>
          <a:xfrm>
            <a:off x="3261023" y="231949"/>
            <a:ext cx="9145016" cy="769441"/>
          </a:xfrm>
          <a:prstGeom prst="rect">
            <a:avLst/>
          </a:prstGeom>
          <a:noFill/>
        </p:spPr>
        <p:txBody>
          <a:bodyPr wrap="square" rtlCol="0">
            <a:spAutoFit/>
          </a:bodyPr>
          <a:lstStyle/>
          <a:p>
            <a:pPr algn="r"/>
            <a:r>
              <a:rPr lang="tr-TR" sz="4400" b="1" dirty="0"/>
              <a:t>Beslenme Davranışları ve Kültürel Yapı</a:t>
            </a:r>
          </a:p>
        </p:txBody>
      </p:sp>
    </p:spTree>
    <p:extLst>
      <p:ext uri="{BB962C8B-B14F-4D97-AF65-F5344CB8AC3E}">
        <p14:creationId xmlns:p14="http://schemas.microsoft.com/office/powerpoint/2010/main" val="27935174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96623" y="159941"/>
            <a:ext cx="4462127" cy="1736756"/>
          </a:xfrm>
          <a:prstGeom prst="rect">
            <a:avLst/>
          </a:prstGeom>
        </p:spPr>
      </p:pic>
      <p:graphicFrame>
        <p:nvGraphicFramePr>
          <p:cNvPr id="5" name="Diyagram 4"/>
          <p:cNvGraphicFramePr/>
          <p:nvPr>
            <p:extLst>
              <p:ext uri="{D42A27DB-BD31-4B8C-83A1-F6EECF244321}">
                <p14:modId xmlns:p14="http://schemas.microsoft.com/office/powerpoint/2010/main" val="1188083849"/>
              </p:ext>
            </p:extLst>
          </p:nvPr>
        </p:nvGraphicFramePr>
        <p:xfrm>
          <a:off x="92671" y="1896697"/>
          <a:ext cx="12385376" cy="503199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4" name="Metin kutusu 3"/>
          <p:cNvSpPr txBox="1"/>
          <p:nvPr/>
        </p:nvSpPr>
        <p:spPr>
          <a:xfrm>
            <a:off x="92671" y="447973"/>
            <a:ext cx="8640960" cy="1446550"/>
          </a:xfrm>
          <a:prstGeom prst="rect">
            <a:avLst/>
          </a:prstGeom>
          <a:noFill/>
        </p:spPr>
        <p:txBody>
          <a:bodyPr wrap="square" rtlCol="0">
            <a:spAutoFit/>
          </a:bodyPr>
          <a:lstStyle/>
          <a:p>
            <a:r>
              <a:rPr lang="tr-TR" sz="4400" b="1" dirty="0"/>
              <a:t>Beslenme Davranışları ve Kültürel Yapı</a:t>
            </a:r>
          </a:p>
        </p:txBody>
      </p:sp>
    </p:spTree>
    <p:custDataLst>
      <p:tags r:id="rId1"/>
    </p:custDataLst>
    <p:extLst>
      <p:ext uri="{BB962C8B-B14F-4D97-AF65-F5344CB8AC3E}">
        <p14:creationId xmlns:p14="http://schemas.microsoft.com/office/powerpoint/2010/main" val="4238933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yagram 1"/>
          <p:cNvGraphicFramePr/>
          <p:nvPr>
            <p:extLst>
              <p:ext uri="{D42A27DB-BD31-4B8C-83A1-F6EECF244321}">
                <p14:modId xmlns:p14="http://schemas.microsoft.com/office/powerpoint/2010/main" val="3155221658"/>
              </p:ext>
            </p:extLst>
          </p:nvPr>
        </p:nvGraphicFramePr>
        <p:xfrm>
          <a:off x="1964879" y="1456085"/>
          <a:ext cx="9433048" cy="54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4" name="Metin kutusu 33"/>
          <p:cNvSpPr txBox="1"/>
          <p:nvPr/>
        </p:nvSpPr>
        <p:spPr>
          <a:xfrm>
            <a:off x="2540943" y="375965"/>
            <a:ext cx="9937104" cy="769441"/>
          </a:xfrm>
          <a:prstGeom prst="rect">
            <a:avLst/>
          </a:prstGeom>
          <a:noFill/>
        </p:spPr>
        <p:txBody>
          <a:bodyPr wrap="square" rtlCol="0">
            <a:spAutoFit/>
          </a:bodyPr>
          <a:lstStyle/>
          <a:p>
            <a:pPr algn="r"/>
            <a:r>
              <a:rPr lang="tr-TR" sz="4400" b="1" dirty="0"/>
              <a:t>Beslenme Davranışları ve Kültürel Yapı</a:t>
            </a:r>
          </a:p>
        </p:txBody>
      </p:sp>
    </p:spTree>
    <p:extLst>
      <p:ext uri="{BB962C8B-B14F-4D97-AF65-F5344CB8AC3E}">
        <p14:creationId xmlns:p14="http://schemas.microsoft.com/office/powerpoint/2010/main" val="77322135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396623" y="159941"/>
            <a:ext cx="4462127" cy="1736756"/>
          </a:xfrm>
          <a:prstGeom prst="rect">
            <a:avLst/>
          </a:prstGeom>
        </p:spPr>
      </p:pic>
      <p:graphicFrame>
        <p:nvGraphicFramePr>
          <p:cNvPr id="2" name="Diyagram 1"/>
          <p:cNvGraphicFramePr/>
          <p:nvPr>
            <p:extLst>
              <p:ext uri="{D42A27DB-BD31-4B8C-83A1-F6EECF244321}">
                <p14:modId xmlns:p14="http://schemas.microsoft.com/office/powerpoint/2010/main" val="29436521"/>
              </p:ext>
            </p:extLst>
          </p:nvPr>
        </p:nvGraphicFramePr>
        <p:xfrm>
          <a:off x="92671" y="1896697"/>
          <a:ext cx="12673408" cy="510400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5" name="Metin kutusu 4"/>
          <p:cNvSpPr txBox="1"/>
          <p:nvPr/>
        </p:nvSpPr>
        <p:spPr>
          <a:xfrm>
            <a:off x="92671" y="447973"/>
            <a:ext cx="8640960" cy="1446550"/>
          </a:xfrm>
          <a:prstGeom prst="rect">
            <a:avLst/>
          </a:prstGeom>
          <a:noFill/>
        </p:spPr>
        <p:txBody>
          <a:bodyPr wrap="square" rtlCol="0">
            <a:spAutoFit/>
          </a:bodyPr>
          <a:lstStyle/>
          <a:p>
            <a:r>
              <a:rPr lang="tr-TR" sz="4400" b="1" dirty="0"/>
              <a:t>Beslenme Davranışları ve Kültürel Yapı</a:t>
            </a:r>
          </a:p>
        </p:txBody>
      </p:sp>
    </p:spTree>
    <p:custDataLst>
      <p:tags r:id="rId1"/>
    </p:custDataLst>
    <p:extLst>
      <p:ext uri="{BB962C8B-B14F-4D97-AF65-F5344CB8AC3E}">
        <p14:creationId xmlns:p14="http://schemas.microsoft.com/office/powerpoint/2010/main" val="17595587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Metin kutusu 33"/>
          <p:cNvSpPr txBox="1"/>
          <p:nvPr/>
        </p:nvSpPr>
        <p:spPr>
          <a:xfrm>
            <a:off x="3477047" y="375965"/>
            <a:ext cx="9001000" cy="769441"/>
          </a:xfrm>
          <a:prstGeom prst="rect">
            <a:avLst/>
          </a:prstGeom>
          <a:noFill/>
        </p:spPr>
        <p:txBody>
          <a:bodyPr wrap="square" rtlCol="0">
            <a:spAutoFit/>
          </a:bodyPr>
          <a:lstStyle/>
          <a:p>
            <a:pPr algn="r"/>
            <a:r>
              <a:rPr lang="tr-TR" sz="4400" b="1" dirty="0"/>
              <a:t>Yemek Kültüründe Cinsel Farklılaşma</a:t>
            </a:r>
          </a:p>
        </p:txBody>
      </p:sp>
      <p:sp>
        <p:nvSpPr>
          <p:cNvPr id="2" name="Yatay Kaydırma 1"/>
          <p:cNvSpPr/>
          <p:nvPr/>
        </p:nvSpPr>
        <p:spPr>
          <a:xfrm>
            <a:off x="2108895" y="1384077"/>
            <a:ext cx="10297144" cy="2952328"/>
          </a:xfrm>
          <a:prstGeom prst="horizontalScroll">
            <a:avLst/>
          </a:prstGeom>
          <a:ln/>
        </p:spPr>
        <p:style>
          <a:lnRef idx="1">
            <a:schemeClr val="accent4"/>
          </a:lnRef>
          <a:fillRef idx="2">
            <a:schemeClr val="accent4"/>
          </a:fillRef>
          <a:effectRef idx="1">
            <a:schemeClr val="accent4"/>
          </a:effectRef>
          <a:fontRef idx="minor">
            <a:schemeClr val="dk1"/>
          </a:fontRef>
        </p:style>
        <p:txBody>
          <a:bodyPr rtlCol="0" anchor="ctr"/>
          <a:lstStyle/>
          <a:p>
            <a:pPr algn="ctr"/>
            <a:r>
              <a:rPr lang="tr-TR" sz="2400" dirty="0"/>
              <a:t>Cinsel farklılaşma, toplum yaşamının her kesitinde görü­len evrensel bir olgudur. Gerek dünyada, gerek ülkemizde de görülen bu ayrım kuşkusuz yemek yeme kültürüne de yansımıştır.</a:t>
            </a:r>
          </a:p>
        </p:txBody>
      </p:sp>
      <p:sp>
        <p:nvSpPr>
          <p:cNvPr id="5" name="Yatay Kaydırma 4"/>
          <p:cNvSpPr/>
          <p:nvPr/>
        </p:nvSpPr>
        <p:spPr>
          <a:xfrm>
            <a:off x="452711" y="4192389"/>
            <a:ext cx="10297144" cy="2952328"/>
          </a:xfrm>
          <a:prstGeom prst="horizontalScroll">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tr-TR" sz="2400" dirty="0"/>
              <a:t>Geleneksel kesimlerde erkek egemen bir aile yaşamı gö­rülür. Bu nedenle erkek çocuk sahibi olmak, her ailenin is­teğidir. Erkek çocuğa sahip aileler de onun iyi yetişmesini, güçlü kuvvetli olmasını isterler. Bu yüzden anneler, tabak­lara yemek servisi yaparken, erkek çocuğun tabağına daha fazla et koyar. Erkek çocuğun soyu sürdürmesi özelliği de bu hususta rol oynar. </a:t>
            </a:r>
          </a:p>
        </p:txBody>
      </p:sp>
    </p:spTree>
    <p:extLst>
      <p:ext uri="{BB962C8B-B14F-4D97-AF65-F5344CB8AC3E}">
        <p14:creationId xmlns:p14="http://schemas.microsoft.com/office/powerpoint/2010/main" val="8035013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10.pptx"/>
</p:tagLst>
</file>

<file path=ppt/tags/tag10.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11.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12.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4.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5.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6.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7.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8.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ags/tag9.xml><?xml version="1.0" encoding="utf-8"?>
<p:tagLst xmlns:a="http://schemas.openxmlformats.org/drawingml/2006/main" xmlns:r="http://schemas.openxmlformats.org/officeDocument/2006/relationships" xmlns:p="http://schemas.openxmlformats.org/presentationml/2006/main">
  <p:tag name="MH" val="20160405234033"/>
  <p:tag name="MH_LIBRARY" val="GRAPHIC"/>
</p:tagLst>
</file>

<file path=ppt/theme/theme1.xml><?xml version="1.0" encoding="utf-8"?>
<a:theme xmlns:a="http://schemas.openxmlformats.org/drawingml/2006/main" name="www.home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9D9D9">
            <a:alpha val="50196"/>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1907</Words>
  <Application>Microsoft Office PowerPoint</Application>
  <PresentationFormat>Özel</PresentationFormat>
  <Paragraphs>87</Paragraphs>
  <Slides>19</Slides>
  <Notes>19</Notes>
  <HiddenSlides>0</HiddenSlides>
  <MMClips>0</MMClips>
  <ScaleCrop>false</ScaleCrop>
  <HeadingPairs>
    <vt:vector size="6" baseType="variant">
      <vt:variant>
        <vt:lpstr>Kullanılan Yazı Tipleri</vt:lpstr>
      </vt:variant>
      <vt:variant>
        <vt:i4>5</vt:i4>
      </vt:variant>
      <vt:variant>
        <vt:lpstr>Tema</vt:lpstr>
      </vt:variant>
      <vt:variant>
        <vt:i4>1</vt:i4>
      </vt:variant>
      <vt:variant>
        <vt:lpstr>Slayt Başlıkları</vt:lpstr>
      </vt:variant>
      <vt:variant>
        <vt:i4>19</vt:i4>
      </vt:variant>
    </vt:vector>
  </HeadingPairs>
  <TitlesOfParts>
    <vt:vector size="25" baseType="lpstr">
      <vt:lpstr>微软雅黑</vt:lpstr>
      <vt:lpstr>宋体</vt:lpstr>
      <vt:lpstr>Arial</vt:lpstr>
      <vt:lpstr>Calibri</vt:lpstr>
      <vt:lpstr>Wingdings</vt:lpstr>
      <vt:lpstr>www.homeppt.com</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清新文艺花卉</dc:title>
  <dc:creator/>
  <cp:keywords>第一PPT www.1ppt.com</cp:keywords>
  <cp:lastModifiedBy/>
  <cp:revision>1</cp:revision>
  <dcterms:created xsi:type="dcterms:W3CDTF">2016-09-14T13:45:22Z</dcterms:created>
  <dcterms:modified xsi:type="dcterms:W3CDTF">2025-03-13T10:45:03Z</dcterms:modified>
</cp:coreProperties>
</file>