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0" r:id="rId18"/>
    <p:sldId id="272" r:id="rId19"/>
    <p:sldId id="284" r:id="rId20"/>
    <p:sldId id="283" r:id="rId21"/>
    <p:sldId id="281" r:id="rId22"/>
    <p:sldId id="282" r:id="rId23"/>
    <p:sldId id="273" r:id="rId24"/>
    <p:sldId id="287" r:id="rId25"/>
    <p:sldId id="286" r:id="rId26"/>
    <p:sldId id="285" r:id="rId27"/>
    <p:sldId id="274" r:id="rId28"/>
    <p:sldId id="275" r:id="rId29"/>
    <p:sldId id="288" r:id="rId30"/>
    <p:sldId id="290" r:id="rId31"/>
    <p:sldId id="289" r:id="rId32"/>
    <p:sldId id="292" r:id="rId33"/>
    <p:sldId id="291" r:id="rId34"/>
    <p:sldId id="293" r:id="rId35"/>
    <p:sldId id="279" r:id="rId36"/>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E658E9-9F26-4830-AB83-7AF925AEACBC}" type="doc">
      <dgm:prSet loTypeId="urn:microsoft.com/office/officeart/2009/3/layout/IncreasingArrowsProcess" loCatId="process" qsTypeId="urn:microsoft.com/office/officeart/2005/8/quickstyle/3d1" qsCatId="3D" csTypeId="urn:microsoft.com/office/officeart/2005/8/colors/colorful2" csCatId="colorful" phldr="1"/>
      <dgm:spPr/>
      <dgm:t>
        <a:bodyPr/>
        <a:lstStyle/>
        <a:p>
          <a:endParaRPr lang="tr-TR"/>
        </a:p>
      </dgm:t>
    </dgm:pt>
    <dgm:pt modelId="{FCA9E878-43B5-409F-8EC1-2DA1679AE30C}">
      <dgm:prSet/>
      <dgm:spPr/>
      <dgm:t>
        <a:bodyPr/>
        <a:lstStyle/>
        <a:p>
          <a:pPr algn="ctr" rtl="0"/>
          <a:r>
            <a:rPr lang="tr-TR" dirty="0" smtClean="0"/>
            <a:t>Bedene yaklaşım kültürlere göre farklılık gösterir. Beden kavramı pek çok kültürde ruhun içine girmek zo­runda kaldığı, sınırlı bir bünye olarak tanımlanır ve bazı kültürlerde bedene acı çektirilmesi kültürün bir parçasıdır. '</a:t>
          </a:r>
          <a:r>
            <a:rPr lang="tr-TR" dirty="0" err="1" smtClean="0"/>
            <a:t>Aseitizm</a:t>
          </a:r>
          <a:r>
            <a:rPr lang="tr-TR" dirty="0" smtClean="0"/>
            <a:t>', pek çok inanışta karşımıza çıkan, dini ve kül­türel bir öğe olarak bedensel ihtiyaçların insanı kutsal varlığa yaklaşmaktan alıkoyduğu ve ruhun yükselişi için bedenin acı ile terbiye edilmesi gerektiği anlayışıdır. Bazı kültürlerde ise bunun tam tersine beden kavramı hayat enerjisiyle özdeş ve yüce sayılır. </a:t>
          </a:r>
          <a:endParaRPr lang="tr-TR" dirty="0"/>
        </a:p>
      </dgm:t>
    </dgm:pt>
    <dgm:pt modelId="{DA3DD1CD-E7D0-445A-A6CE-122633FA1605}" type="parTrans" cxnId="{1FF5B775-CD43-4B05-9BC6-DE83FEE4378A}">
      <dgm:prSet/>
      <dgm:spPr/>
      <dgm:t>
        <a:bodyPr/>
        <a:lstStyle/>
        <a:p>
          <a:pPr algn="ctr"/>
          <a:endParaRPr lang="tr-TR"/>
        </a:p>
      </dgm:t>
    </dgm:pt>
    <dgm:pt modelId="{211D4FD9-2819-4A65-B24F-1ACE2DDEAB10}" type="sibTrans" cxnId="{1FF5B775-CD43-4B05-9BC6-DE83FEE4378A}">
      <dgm:prSet/>
      <dgm:spPr/>
      <dgm:t>
        <a:bodyPr/>
        <a:lstStyle/>
        <a:p>
          <a:pPr algn="ctr"/>
          <a:endParaRPr lang="tr-TR"/>
        </a:p>
      </dgm:t>
    </dgm:pt>
    <dgm:pt modelId="{71006118-34E0-4ECA-A964-DEC5E9165099}">
      <dgm:prSet/>
      <dgm:spPr/>
      <dgm:t>
        <a:bodyPr/>
        <a:lstStyle/>
        <a:p>
          <a:pPr algn="ctr" rtl="0"/>
          <a:endParaRPr lang="tr-TR" dirty="0"/>
        </a:p>
      </dgm:t>
    </dgm:pt>
    <dgm:pt modelId="{E6DAEF15-4D08-4CB0-9EA0-BF12921FA04E}" type="parTrans" cxnId="{D379015F-F424-4886-8586-CF49CE64FB38}">
      <dgm:prSet/>
      <dgm:spPr/>
      <dgm:t>
        <a:bodyPr/>
        <a:lstStyle/>
        <a:p>
          <a:pPr algn="ctr"/>
          <a:endParaRPr lang="tr-TR"/>
        </a:p>
      </dgm:t>
    </dgm:pt>
    <dgm:pt modelId="{B0F065FA-DCB8-442A-AFA1-2A7A0397458D}" type="sibTrans" cxnId="{D379015F-F424-4886-8586-CF49CE64FB38}">
      <dgm:prSet/>
      <dgm:spPr/>
      <dgm:t>
        <a:bodyPr/>
        <a:lstStyle/>
        <a:p>
          <a:pPr algn="ctr"/>
          <a:endParaRPr lang="tr-TR"/>
        </a:p>
      </dgm:t>
    </dgm:pt>
    <dgm:pt modelId="{9B0689FA-B78C-4C3A-8967-F6A9FDCEB39A}">
      <dgm:prSet/>
      <dgm:spPr/>
      <dgm:t>
        <a:bodyPr/>
        <a:lstStyle/>
        <a:p>
          <a:pPr algn="ctr"/>
          <a:r>
            <a:rPr lang="en-US" dirty="0" smtClean="0"/>
            <a:t>Relativist </a:t>
          </a:r>
          <a:r>
            <a:rPr lang="tr-TR" dirty="0" smtClean="0"/>
            <a:t>paradigmaya göre kültür, tam sistemlerini şe­killendirmek, hastalıklara risk yaratan durumları ya da ko­ruyucu faktörleri etkilemeli, hasta ve tedavi ekibinin o hastalık üzerindeki fikirlerini </a:t>
          </a:r>
          <a:r>
            <a:rPr lang="tr-TR" dirty="0" err="1" smtClean="0"/>
            <a:t>yordamalı</a:t>
          </a:r>
          <a:r>
            <a:rPr lang="tr-TR" dirty="0" smtClean="0"/>
            <a:t> ve toplum içinde o hastalığın ne ifade ettiğini belirlemelidir. Örneğin, Latin kültüründe korku hissi yani </a:t>
          </a:r>
          <a:r>
            <a:rPr lang="en-US" dirty="0" smtClean="0"/>
            <a:t>'</a:t>
          </a:r>
          <a:r>
            <a:rPr lang="en-US" dirty="0" err="1" smtClean="0"/>
            <a:t>ataques</a:t>
          </a:r>
          <a:r>
            <a:rPr lang="en-US" dirty="0" smtClean="0"/>
            <a:t> </a:t>
          </a:r>
          <a:r>
            <a:rPr lang="tr-TR" dirty="0" smtClean="0"/>
            <a:t>de </a:t>
          </a:r>
          <a:r>
            <a:rPr lang="tr-TR" dirty="0" err="1" smtClean="0"/>
            <a:t>nervios</a:t>
          </a:r>
          <a:r>
            <a:rPr lang="tr-TR" dirty="0" smtClean="0"/>
            <a:t>', sıcaklık artışı hissi olarak tarif edilir ve diğer kültürlerde bunun bir örneği bulunmamaktadır.</a:t>
          </a:r>
          <a:endParaRPr lang="tr-TR" dirty="0"/>
        </a:p>
      </dgm:t>
    </dgm:pt>
    <dgm:pt modelId="{E0286D54-327D-431F-AEAA-4328FF105EFB}" type="parTrans" cxnId="{838F4E55-0400-4C39-8FF6-FEE113557498}">
      <dgm:prSet/>
      <dgm:spPr/>
      <dgm:t>
        <a:bodyPr/>
        <a:lstStyle/>
        <a:p>
          <a:endParaRPr lang="tr-TR"/>
        </a:p>
      </dgm:t>
    </dgm:pt>
    <dgm:pt modelId="{9BB1B5DA-D8E7-4A3F-96D9-AE6984A29E89}" type="sibTrans" cxnId="{838F4E55-0400-4C39-8FF6-FEE113557498}">
      <dgm:prSet/>
      <dgm:spPr/>
      <dgm:t>
        <a:bodyPr/>
        <a:lstStyle/>
        <a:p>
          <a:endParaRPr lang="tr-TR"/>
        </a:p>
      </dgm:t>
    </dgm:pt>
    <dgm:pt modelId="{E4C72B02-286D-482F-ACCC-B080B529C4B7}">
      <dgm:prSet/>
      <dgm:spPr/>
      <dgm:t>
        <a:bodyPr/>
        <a:lstStyle/>
        <a:p>
          <a:pPr algn="ctr" rtl="0"/>
          <a:endParaRPr lang="tr-TR" dirty="0"/>
        </a:p>
      </dgm:t>
    </dgm:pt>
    <dgm:pt modelId="{A0043A5E-B951-41CA-8BC3-BB5E30E9505B}" type="parTrans" cxnId="{87A0C901-CD68-4D2D-B7BD-2FEB34964D37}">
      <dgm:prSet/>
      <dgm:spPr/>
      <dgm:t>
        <a:bodyPr/>
        <a:lstStyle/>
        <a:p>
          <a:endParaRPr lang="tr-TR"/>
        </a:p>
      </dgm:t>
    </dgm:pt>
    <dgm:pt modelId="{EBB4104E-800A-4713-82D5-EE4AE48A65EA}" type="sibTrans" cxnId="{87A0C901-CD68-4D2D-B7BD-2FEB34964D37}">
      <dgm:prSet/>
      <dgm:spPr/>
      <dgm:t>
        <a:bodyPr/>
        <a:lstStyle/>
        <a:p>
          <a:endParaRPr lang="tr-TR"/>
        </a:p>
      </dgm:t>
    </dgm:pt>
    <dgm:pt modelId="{3642D3EF-5CBF-435B-8DFA-FD42D0884C1E}" type="pres">
      <dgm:prSet presAssocID="{C0E658E9-9F26-4830-AB83-7AF925AEACBC}" presName="Name0" presStyleCnt="0">
        <dgm:presLayoutVars>
          <dgm:chMax val="5"/>
          <dgm:chPref val="5"/>
          <dgm:dir/>
          <dgm:animLvl val="lvl"/>
        </dgm:presLayoutVars>
      </dgm:prSet>
      <dgm:spPr/>
      <dgm:t>
        <a:bodyPr/>
        <a:lstStyle/>
        <a:p>
          <a:endParaRPr lang="tr-TR"/>
        </a:p>
      </dgm:t>
    </dgm:pt>
    <dgm:pt modelId="{FB2CB0A0-7A16-4EAB-AEF2-4501778567D6}" type="pres">
      <dgm:prSet presAssocID="{71006118-34E0-4ECA-A964-DEC5E9165099}" presName="parentText1" presStyleLbl="node1" presStyleIdx="0" presStyleCnt="2">
        <dgm:presLayoutVars>
          <dgm:chMax/>
          <dgm:chPref val="3"/>
          <dgm:bulletEnabled val="1"/>
        </dgm:presLayoutVars>
      </dgm:prSet>
      <dgm:spPr/>
      <dgm:t>
        <a:bodyPr/>
        <a:lstStyle/>
        <a:p>
          <a:endParaRPr lang="tr-TR"/>
        </a:p>
      </dgm:t>
    </dgm:pt>
    <dgm:pt modelId="{94AB2AF2-747C-441D-B33A-4D43598C66DB}" type="pres">
      <dgm:prSet presAssocID="{71006118-34E0-4ECA-A964-DEC5E9165099}" presName="childText1" presStyleLbl="solidAlignAcc1" presStyleIdx="0" presStyleCnt="2">
        <dgm:presLayoutVars>
          <dgm:chMax val="0"/>
          <dgm:chPref val="0"/>
          <dgm:bulletEnabled val="1"/>
        </dgm:presLayoutVars>
      </dgm:prSet>
      <dgm:spPr/>
      <dgm:t>
        <a:bodyPr/>
        <a:lstStyle/>
        <a:p>
          <a:endParaRPr lang="tr-TR"/>
        </a:p>
      </dgm:t>
    </dgm:pt>
    <dgm:pt modelId="{32EBE3E8-FB6F-4761-8336-63BCFD5FB250}" type="pres">
      <dgm:prSet presAssocID="{E4C72B02-286D-482F-ACCC-B080B529C4B7}" presName="parentText2" presStyleLbl="node1" presStyleIdx="1" presStyleCnt="2">
        <dgm:presLayoutVars>
          <dgm:chMax/>
          <dgm:chPref val="3"/>
          <dgm:bulletEnabled val="1"/>
        </dgm:presLayoutVars>
      </dgm:prSet>
      <dgm:spPr/>
      <dgm:t>
        <a:bodyPr/>
        <a:lstStyle/>
        <a:p>
          <a:endParaRPr lang="tr-TR"/>
        </a:p>
      </dgm:t>
    </dgm:pt>
    <dgm:pt modelId="{2D515997-BC28-4EEE-A75B-ADAF67961057}" type="pres">
      <dgm:prSet presAssocID="{E4C72B02-286D-482F-ACCC-B080B529C4B7}" presName="childText2" presStyleLbl="solidAlignAcc1" presStyleIdx="1" presStyleCnt="2">
        <dgm:presLayoutVars>
          <dgm:chMax val="0"/>
          <dgm:chPref val="0"/>
          <dgm:bulletEnabled val="1"/>
        </dgm:presLayoutVars>
      </dgm:prSet>
      <dgm:spPr/>
      <dgm:t>
        <a:bodyPr/>
        <a:lstStyle/>
        <a:p>
          <a:endParaRPr lang="tr-TR"/>
        </a:p>
      </dgm:t>
    </dgm:pt>
  </dgm:ptLst>
  <dgm:cxnLst>
    <dgm:cxn modelId="{50AB3C16-DE63-4CE1-8285-B93C75CA5932}" type="presOf" srcId="{9B0689FA-B78C-4C3A-8967-F6A9FDCEB39A}" destId="{2D515997-BC28-4EEE-A75B-ADAF67961057}" srcOrd="0" destOrd="0" presId="urn:microsoft.com/office/officeart/2009/3/layout/IncreasingArrowsProcess"/>
    <dgm:cxn modelId="{1FF5B775-CD43-4B05-9BC6-DE83FEE4378A}" srcId="{71006118-34E0-4ECA-A964-DEC5E9165099}" destId="{FCA9E878-43B5-409F-8EC1-2DA1679AE30C}" srcOrd="0" destOrd="0" parTransId="{DA3DD1CD-E7D0-445A-A6CE-122633FA1605}" sibTransId="{211D4FD9-2819-4A65-B24F-1ACE2DDEAB10}"/>
    <dgm:cxn modelId="{D9D59A7F-33BB-4D22-BDE4-B171C2E81E6B}" type="presOf" srcId="{E4C72B02-286D-482F-ACCC-B080B529C4B7}" destId="{32EBE3E8-FB6F-4761-8336-63BCFD5FB250}" srcOrd="0" destOrd="0" presId="urn:microsoft.com/office/officeart/2009/3/layout/IncreasingArrowsProcess"/>
    <dgm:cxn modelId="{838F4E55-0400-4C39-8FF6-FEE113557498}" srcId="{E4C72B02-286D-482F-ACCC-B080B529C4B7}" destId="{9B0689FA-B78C-4C3A-8967-F6A9FDCEB39A}" srcOrd="0" destOrd="0" parTransId="{E0286D54-327D-431F-AEAA-4328FF105EFB}" sibTransId="{9BB1B5DA-D8E7-4A3F-96D9-AE6984A29E89}"/>
    <dgm:cxn modelId="{784B0CE5-4FC5-4BC4-ACBB-0B5D2105CA5A}" type="presOf" srcId="{71006118-34E0-4ECA-A964-DEC5E9165099}" destId="{FB2CB0A0-7A16-4EAB-AEF2-4501778567D6}" srcOrd="0" destOrd="0" presId="urn:microsoft.com/office/officeart/2009/3/layout/IncreasingArrowsProcess"/>
    <dgm:cxn modelId="{87A0C901-CD68-4D2D-B7BD-2FEB34964D37}" srcId="{C0E658E9-9F26-4830-AB83-7AF925AEACBC}" destId="{E4C72B02-286D-482F-ACCC-B080B529C4B7}" srcOrd="1" destOrd="0" parTransId="{A0043A5E-B951-41CA-8BC3-BB5E30E9505B}" sibTransId="{EBB4104E-800A-4713-82D5-EE4AE48A65EA}"/>
    <dgm:cxn modelId="{3766FE64-4B1B-4009-811F-9DA5BE23E4DA}" type="presOf" srcId="{FCA9E878-43B5-409F-8EC1-2DA1679AE30C}" destId="{94AB2AF2-747C-441D-B33A-4D43598C66DB}" srcOrd="0" destOrd="0" presId="urn:microsoft.com/office/officeart/2009/3/layout/IncreasingArrowsProcess"/>
    <dgm:cxn modelId="{8D7A1638-1133-4305-96AC-D277EAA59AE8}" type="presOf" srcId="{C0E658E9-9F26-4830-AB83-7AF925AEACBC}" destId="{3642D3EF-5CBF-435B-8DFA-FD42D0884C1E}" srcOrd="0" destOrd="0" presId="urn:microsoft.com/office/officeart/2009/3/layout/IncreasingArrowsProcess"/>
    <dgm:cxn modelId="{D379015F-F424-4886-8586-CF49CE64FB38}" srcId="{C0E658E9-9F26-4830-AB83-7AF925AEACBC}" destId="{71006118-34E0-4ECA-A964-DEC5E9165099}" srcOrd="0" destOrd="0" parTransId="{E6DAEF15-4D08-4CB0-9EA0-BF12921FA04E}" sibTransId="{B0F065FA-DCB8-442A-AFA1-2A7A0397458D}"/>
    <dgm:cxn modelId="{2A97409C-3BEB-4E31-915A-514FE6691673}" type="presParOf" srcId="{3642D3EF-5CBF-435B-8DFA-FD42D0884C1E}" destId="{FB2CB0A0-7A16-4EAB-AEF2-4501778567D6}" srcOrd="0" destOrd="0" presId="urn:microsoft.com/office/officeart/2009/3/layout/IncreasingArrowsProcess"/>
    <dgm:cxn modelId="{C19E4D39-E15F-498A-967F-1C07B73D2A83}" type="presParOf" srcId="{3642D3EF-5CBF-435B-8DFA-FD42D0884C1E}" destId="{94AB2AF2-747C-441D-B33A-4D43598C66DB}" srcOrd="1" destOrd="0" presId="urn:microsoft.com/office/officeart/2009/3/layout/IncreasingArrowsProcess"/>
    <dgm:cxn modelId="{0B434989-84AC-4774-B973-721D4F720FDA}" type="presParOf" srcId="{3642D3EF-5CBF-435B-8DFA-FD42D0884C1E}" destId="{32EBE3E8-FB6F-4761-8336-63BCFD5FB250}" srcOrd="2" destOrd="0" presId="urn:microsoft.com/office/officeart/2009/3/layout/IncreasingArrowsProcess"/>
    <dgm:cxn modelId="{A9F1A224-2F6A-441E-AFC7-C8A9102A0181}" type="presParOf" srcId="{3642D3EF-5CBF-435B-8DFA-FD42D0884C1E}" destId="{2D515997-BC28-4EEE-A75B-ADAF67961057}"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EC2DEC4-C194-4313-8A21-3A1B5AAA475A}" type="doc">
      <dgm:prSet loTypeId="urn:microsoft.com/office/officeart/2005/8/layout/vList5" loCatId="list" qsTypeId="urn:microsoft.com/office/officeart/2005/8/quickstyle/simple1" qsCatId="simple" csTypeId="urn:microsoft.com/office/officeart/2005/8/colors/accent3_4" csCatId="accent3" phldr="1"/>
      <dgm:spPr/>
      <dgm:t>
        <a:bodyPr/>
        <a:lstStyle/>
        <a:p>
          <a:endParaRPr lang="tr-TR"/>
        </a:p>
      </dgm:t>
    </dgm:pt>
    <dgm:pt modelId="{3C3E3F8B-FD3C-4563-876D-796F30CC4C09}">
      <dgm:prSet/>
      <dgm:spPr/>
      <dgm:t>
        <a:bodyPr/>
        <a:lstStyle/>
        <a:p>
          <a:pPr rtl="0"/>
          <a:r>
            <a:rPr lang="tr-TR" b="0" i="0" smtClean="0"/>
            <a:t>Dünya genelinde 52 ülkede ve yaklaşık 30.000 kişide yapılan INTERHEART çalışmasına göre, akut MI riskini belirleyen değiştirilebilir 9 faktör;</a:t>
          </a:r>
          <a:endParaRPr lang="tr-TR"/>
        </a:p>
      </dgm:t>
    </dgm:pt>
    <dgm:pt modelId="{11EDAB4F-D7CC-405F-A7D7-377894355E77}" type="parTrans" cxnId="{FBB7CBBD-ABA3-413E-B859-D364EC838AAB}">
      <dgm:prSet/>
      <dgm:spPr/>
      <dgm:t>
        <a:bodyPr/>
        <a:lstStyle/>
        <a:p>
          <a:endParaRPr lang="tr-TR"/>
        </a:p>
      </dgm:t>
    </dgm:pt>
    <dgm:pt modelId="{7CABB5C4-E1C5-4D2C-9CA9-3B9B5643C290}" type="sibTrans" cxnId="{FBB7CBBD-ABA3-413E-B859-D364EC838AAB}">
      <dgm:prSet/>
      <dgm:spPr/>
      <dgm:t>
        <a:bodyPr/>
        <a:lstStyle/>
        <a:p>
          <a:endParaRPr lang="tr-TR"/>
        </a:p>
      </dgm:t>
    </dgm:pt>
    <dgm:pt modelId="{5930AB70-C3F4-4671-B098-1C16C8E810E9}">
      <dgm:prSet custT="1"/>
      <dgm:spPr/>
      <dgm:t>
        <a:bodyPr/>
        <a:lstStyle/>
        <a:p>
          <a:pPr rtl="0"/>
          <a:r>
            <a:rPr lang="tr-TR" sz="2400" b="0" i="0" dirty="0" smtClean="0"/>
            <a:t>Sigara içme, alkol tüketim miktarı, </a:t>
          </a:r>
          <a:r>
            <a:rPr lang="tr-TR" sz="2400" b="0" i="0" dirty="0" err="1" smtClean="0"/>
            <a:t>Apolipoprotein</a:t>
          </a:r>
          <a:r>
            <a:rPr lang="tr-TR" sz="2400" b="0" i="0" dirty="0" smtClean="0"/>
            <a:t> B/ A oranında artma,</a:t>
          </a:r>
          <a:endParaRPr lang="tr-TR" sz="2400" dirty="0"/>
        </a:p>
      </dgm:t>
    </dgm:pt>
    <dgm:pt modelId="{BFA619A1-4CCC-4FD7-9F3D-1BCC35580A6F}" type="parTrans" cxnId="{033BC3FE-47E4-41C2-B940-7274BCC52B9F}">
      <dgm:prSet/>
      <dgm:spPr/>
      <dgm:t>
        <a:bodyPr/>
        <a:lstStyle/>
        <a:p>
          <a:endParaRPr lang="tr-TR"/>
        </a:p>
      </dgm:t>
    </dgm:pt>
    <dgm:pt modelId="{7543CA27-C438-481C-B37A-FE6D7F448526}" type="sibTrans" cxnId="{033BC3FE-47E4-41C2-B940-7274BCC52B9F}">
      <dgm:prSet/>
      <dgm:spPr/>
      <dgm:t>
        <a:bodyPr/>
        <a:lstStyle/>
        <a:p>
          <a:endParaRPr lang="tr-TR"/>
        </a:p>
      </dgm:t>
    </dgm:pt>
    <dgm:pt modelId="{0927FC18-9E7F-4C8F-BD25-F0E20ECC7967}">
      <dgm:prSet custT="1"/>
      <dgm:spPr/>
      <dgm:t>
        <a:bodyPr/>
        <a:lstStyle/>
        <a:p>
          <a:pPr rtl="0"/>
          <a:r>
            <a:rPr lang="tr-TR" sz="2400" b="0" i="0" dirty="0" smtClean="0"/>
            <a:t>Hipertansiyon, diyabet,</a:t>
          </a:r>
          <a:endParaRPr lang="tr-TR" sz="2400" dirty="0"/>
        </a:p>
      </dgm:t>
    </dgm:pt>
    <dgm:pt modelId="{5F3B1825-4D27-44A6-B6DC-B2F407FDADA7}" type="parTrans" cxnId="{81E9D982-628A-410C-97A2-F98505857459}">
      <dgm:prSet/>
      <dgm:spPr/>
      <dgm:t>
        <a:bodyPr/>
        <a:lstStyle/>
        <a:p>
          <a:endParaRPr lang="tr-TR"/>
        </a:p>
      </dgm:t>
    </dgm:pt>
    <dgm:pt modelId="{EA7A516B-DD25-486E-9991-6D91CDE2D5D1}" type="sibTrans" cxnId="{81E9D982-628A-410C-97A2-F98505857459}">
      <dgm:prSet/>
      <dgm:spPr/>
      <dgm:t>
        <a:bodyPr/>
        <a:lstStyle/>
        <a:p>
          <a:endParaRPr lang="tr-TR"/>
        </a:p>
      </dgm:t>
    </dgm:pt>
    <dgm:pt modelId="{FBF5A395-46F3-4FE1-BFDF-29D6ACCF876C}">
      <dgm:prSet custT="1"/>
      <dgm:spPr/>
      <dgm:t>
        <a:bodyPr/>
        <a:lstStyle/>
        <a:p>
          <a:pPr rtl="0"/>
          <a:r>
            <a:rPr lang="tr-TR" sz="2400" b="0" i="0" dirty="0" err="1" smtClean="0"/>
            <a:t>Abdominal</a:t>
          </a:r>
          <a:r>
            <a:rPr lang="tr-TR" sz="2400" b="0" i="0" dirty="0" smtClean="0"/>
            <a:t> </a:t>
          </a:r>
          <a:r>
            <a:rPr lang="tr-TR" sz="2400" b="0" i="0" dirty="0" err="1" smtClean="0"/>
            <a:t>obezite</a:t>
          </a:r>
          <a:r>
            <a:rPr lang="tr-TR" sz="2400" b="0" i="0" dirty="0" smtClean="0"/>
            <a:t>, psikososyal faktörler,</a:t>
          </a:r>
          <a:endParaRPr lang="tr-TR" sz="2400" dirty="0"/>
        </a:p>
      </dgm:t>
    </dgm:pt>
    <dgm:pt modelId="{34B37D51-7B5C-48FF-AC7E-1994CB404087}" type="parTrans" cxnId="{1BA2C618-6803-4D75-95AD-3C073A4F2DA1}">
      <dgm:prSet/>
      <dgm:spPr/>
      <dgm:t>
        <a:bodyPr/>
        <a:lstStyle/>
        <a:p>
          <a:endParaRPr lang="tr-TR"/>
        </a:p>
      </dgm:t>
    </dgm:pt>
    <dgm:pt modelId="{41666037-B4D5-4B90-970E-D34B5DF24358}" type="sibTrans" cxnId="{1BA2C618-6803-4D75-95AD-3C073A4F2DA1}">
      <dgm:prSet/>
      <dgm:spPr/>
      <dgm:t>
        <a:bodyPr/>
        <a:lstStyle/>
        <a:p>
          <a:endParaRPr lang="tr-TR"/>
        </a:p>
      </dgm:t>
    </dgm:pt>
    <dgm:pt modelId="{6423F2F1-D02C-48E0-9D66-AE1D40D13B9E}">
      <dgm:prSet custT="1"/>
      <dgm:spPr/>
      <dgm:t>
        <a:bodyPr/>
        <a:lstStyle/>
        <a:p>
          <a:pPr rtl="0"/>
          <a:r>
            <a:rPr lang="tr-TR" sz="2400" b="0" i="0" dirty="0" smtClean="0"/>
            <a:t>Günlük sebze/meyve tüketiminin az olması ve fiziksel </a:t>
          </a:r>
          <a:r>
            <a:rPr lang="tr-TR" sz="2400" b="0" i="0" dirty="0" err="1" smtClean="0"/>
            <a:t>inaktivitedir</a:t>
          </a:r>
          <a:r>
            <a:rPr lang="tr-TR" sz="2400" b="0" i="0" dirty="0" smtClean="0"/>
            <a:t>. </a:t>
          </a:r>
          <a:endParaRPr lang="tr-TR" sz="2400" dirty="0"/>
        </a:p>
      </dgm:t>
    </dgm:pt>
    <dgm:pt modelId="{526AA975-3C5B-4D9D-989E-1FB02A0C9780}" type="parTrans" cxnId="{902E72B4-A250-437E-A79D-0CD1AAD7B460}">
      <dgm:prSet/>
      <dgm:spPr/>
      <dgm:t>
        <a:bodyPr/>
        <a:lstStyle/>
        <a:p>
          <a:endParaRPr lang="tr-TR"/>
        </a:p>
      </dgm:t>
    </dgm:pt>
    <dgm:pt modelId="{95EB27D8-5895-48F3-90E8-E5CF6BE82E4F}" type="sibTrans" cxnId="{902E72B4-A250-437E-A79D-0CD1AAD7B460}">
      <dgm:prSet/>
      <dgm:spPr/>
      <dgm:t>
        <a:bodyPr/>
        <a:lstStyle/>
        <a:p>
          <a:endParaRPr lang="tr-TR"/>
        </a:p>
      </dgm:t>
    </dgm:pt>
    <dgm:pt modelId="{FFF12A05-5922-492B-9351-3CCD57C8DA22}">
      <dgm:prSet/>
      <dgm:spPr/>
      <dgm:t>
        <a:bodyPr/>
        <a:lstStyle/>
        <a:p>
          <a:pPr rtl="0"/>
          <a:r>
            <a:rPr lang="tr-TR" b="0" i="0" dirty="0" smtClean="0">
              <a:solidFill>
                <a:schemeClr val="tx1"/>
              </a:solidFill>
            </a:rPr>
            <a:t>Aynı çalışmada, bu 9 faktörün topla­mının, erkeklerdeki MI riskinin % 90’ını kadınlarda ise %94'ünü oluşturmakta olduğu hesaplanmıştır.</a:t>
          </a:r>
          <a:endParaRPr lang="tr-TR" dirty="0">
            <a:solidFill>
              <a:schemeClr val="tx1"/>
            </a:solidFill>
          </a:endParaRPr>
        </a:p>
      </dgm:t>
    </dgm:pt>
    <dgm:pt modelId="{DA6A88AE-E57C-460D-B3B6-D7A2267BC8C0}" type="parTrans" cxnId="{A458C0BC-921F-4633-9F73-AE688D961487}">
      <dgm:prSet/>
      <dgm:spPr/>
      <dgm:t>
        <a:bodyPr/>
        <a:lstStyle/>
        <a:p>
          <a:endParaRPr lang="tr-TR"/>
        </a:p>
      </dgm:t>
    </dgm:pt>
    <dgm:pt modelId="{40B40E45-4828-4BC7-BE2D-4155AD07A602}" type="sibTrans" cxnId="{A458C0BC-921F-4633-9F73-AE688D961487}">
      <dgm:prSet/>
      <dgm:spPr/>
      <dgm:t>
        <a:bodyPr/>
        <a:lstStyle/>
        <a:p>
          <a:endParaRPr lang="tr-TR"/>
        </a:p>
      </dgm:t>
    </dgm:pt>
    <dgm:pt modelId="{4C4A6384-3DD7-4A29-9652-EE17931B47C0}" type="pres">
      <dgm:prSet presAssocID="{EEC2DEC4-C194-4313-8A21-3A1B5AAA475A}" presName="Name0" presStyleCnt="0">
        <dgm:presLayoutVars>
          <dgm:dir/>
          <dgm:animLvl val="lvl"/>
          <dgm:resizeHandles val="exact"/>
        </dgm:presLayoutVars>
      </dgm:prSet>
      <dgm:spPr/>
      <dgm:t>
        <a:bodyPr/>
        <a:lstStyle/>
        <a:p>
          <a:endParaRPr lang="tr-TR"/>
        </a:p>
      </dgm:t>
    </dgm:pt>
    <dgm:pt modelId="{13931075-B97D-494E-A132-CAE46CD38A57}" type="pres">
      <dgm:prSet presAssocID="{3C3E3F8B-FD3C-4563-876D-796F30CC4C09}" presName="linNode" presStyleCnt="0"/>
      <dgm:spPr/>
    </dgm:pt>
    <dgm:pt modelId="{CAD4102F-FA96-47AE-9DB4-61EDBD70220D}" type="pres">
      <dgm:prSet presAssocID="{3C3E3F8B-FD3C-4563-876D-796F30CC4C09}" presName="parentText" presStyleLbl="node1" presStyleIdx="0" presStyleCnt="2">
        <dgm:presLayoutVars>
          <dgm:chMax val="1"/>
          <dgm:bulletEnabled val="1"/>
        </dgm:presLayoutVars>
      </dgm:prSet>
      <dgm:spPr/>
      <dgm:t>
        <a:bodyPr/>
        <a:lstStyle/>
        <a:p>
          <a:endParaRPr lang="tr-TR"/>
        </a:p>
      </dgm:t>
    </dgm:pt>
    <dgm:pt modelId="{0407CE40-1E82-40F1-A008-8274ABD0F81E}" type="pres">
      <dgm:prSet presAssocID="{3C3E3F8B-FD3C-4563-876D-796F30CC4C09}" presName="descendantText" presStyleLbl="alignAccFollowNode1" presStyleIdx="0" presStyleCnt="1" custScaleY="121712">
        <dgm:presLayoutVars>
          <dgm:bulletEnabled val="1"/>
        </dgm:presLayoutVars>
      </dgm:prSet>
      <dgm:spPr/>
      <dgm:t>
        <a:bodyPr/>
        <a:lstStyle/>
        <a:p>
          <a:endParaRPr lang="tr-TR"/>
        </a:p>
      </dgm:t>
    </dgm:pt>
    <dgm:pt modelId="{E168DAE3-70A7-412E-8A5B-9145B8C26852}" type="pres">
      <dgm:prSet presAssocID="{7CABB5C4-E1C5-4D2C-9CA9-3B9B5643C290}" presName="sp" presStyleCnt="0"/>
      <dgm:spPr/>
    </dgm:pt>
    <dgm:pt modelId="{DA90DFA3-B9F9-48C3-8246-4829B1BF0C8B}" type="pres">
      <dgm:prSet presAssocID="{FFF12A05-5922-492B-9351-3CCD57C8DA22}" presName="linNode" presStyleCnt="0"/>
      <dgm:spPr/>
    </dgm:pt>
    <dgm:pt modelId="{F0015CCD-C0CC-4AAC-AF81-9B1F2026D80E}" type="pres">
      <dgm:prSet presAssocID="{FFF12A05-5922-492B-9351-3CCD57C8DA22}" presName="parentText" presStyleLbl="node1" presStyleIdx="1" presStyleCnt="2" custScaleX="277778" custScaleY="43174">
        <dgm:presLayoutVars>
          <dgm:chMax val="1"/>
          <dgm:bulletEnabled val="1"/>
        </dgm:presLayoutVars>
      </dgm:prSet>
      <dgm:spPr/>
      <dgm:t>
        <a:bodyPr/>
        <a:lstStyle/>
        <a:p>
          <a:endParaRPr lang="tr-TR"/>
        </a:p>
      </dgm:t>
    </dgm:pt>
  </dgm:ptLst>
  <dgm:cxnLst>
    <dgm:cxn modelId="{033BC3FE-47E4-41C2-B940-7274BCC52B9F}" srcId="{3C3E3F8B-FD3C-4563-876D-796F30CC4C09}" destId="{5930AB70-C3F4-4671-B098-1C16C8E810E9}" srcOrd="0" destOrd="0" parTransId="{BFA619A1-4CCC-4FD7-9F3D-1BCC35580A6F}" sibTransId="{7543CA27-C438-481C-B37A-FE6D7F448526}"/>
    <dgm:cxn modelId="{C2BCF6A7-5BB9-488C-B55A-5B27D667DEC0}" type="presOf" srcId="{0927FC18-9E7F-4C8F-BD25-F0E20ECC7967}" destId="{0407CE40-1E82-40F1-A008-8274ABD0F81E}" srcOrd="0" destOrd="1" presId="urn:microsoft.com/office/officeart/2005/8/layout/vList5"/>
    <dgm:cxn modelId="{6C749874-C58A-4A59-89B7-55DC092CC9FE}" type="presOf" srcId="{5930AB70-C3F4-4671-B098-1C16C8E810E9}" destId="{0407CE40-1E82-40F1-A008-8274ABD0F81E}" srcOrd="0" destOrd="0" presId="urn:microsoft.com/office/officeart/2005/8/layout/vList5"/>
    <dgm:cxn modelId="{B7793F12-7B88-4234-AC0A-CE8ED0BEF85B}" type="presOf" srcId="{6423F2F1-D02C-48E0-9D66-AE1D40D13B9E}" destId="{0407CE40-1E82-40F1-A008-8274ABD0F81E}" srcOrd="0" destOrd="3" presId="urn:microsoft.com/office/officeart/2005/8/layout/vList5"/>
    <dgm:cxn modelId="{A458C0BC-921F-4633-9F73-AE688D961487}" srcId="{EEC2DEC4-C194-4313-8A21-3A1B5AAA475A}" destId="{FFF12A05-5922-492B-9351-3CCD57C8DA22}" srcOrd="1" destOrd="0" parTransId="{DA6A88AE-E57C-460D-B3B6-D7A2267BC8C0}" sibTransId="{40B40E45-4828-4BC7-BE2D-4155AD07A602}"/>
    <dgm:cxn modelId="{FBB7CBBD-ABA3-413E-B859-D364EC838AAB}" srcId="{EEC2DEC4-C194-4313-8A21-3A1B5AAA475A}" destId="{3C3E3F8B-FD3C-4563-876D-796F30CC4C09}" srcOrd="0" destOrd="0" parTransId="{11EDAB4F-D7CC-405F-A7D7-377894355E77}" sibTransId="{7CABB5C4-E1C5-4D2C-9CA9-3B9B5643C290}"/>
    <dgm:cxn modelId="{56E1465D-FC09-48EE-AC48-BA0B2DC15719}" type="presOf" srcId="{3C3E3F8B-FD3C-4563-876D-796F30CC4C09}" destId="{CAD4102F-FA96-47AE-9DB4-61EDBD70220D}" srcOrd="0" destOrd="0" presId="urn:microsoft.com/office/officeart/2005/8/layout/vList5"/>
    <dgm:cxn modelId="{902E72B4-A250-437E-A79D-0CD1AAD7B460}" srcId="{3C3E3F8B-FD3C-4563-876D-796F30CC4C09}" destId="{6423F2F1-D02C-48E0-9D66-AE1D40D13B9E}" srcOrd="3" destOrd="0" parTransId="{526AA975-3C5B-4D9D-989E-1FB02A0C9780}" sibTransId="{95EB27D8-5895-48F3-90E8-E5CF6BE82E4F}"/>
    <dgm:cxn modelId="{4A281961-1908-4C68-87FA-94A8A75BE85B}" type="presOf" srcId="{EEC2DEC4-C194-4313-8A21-3A1B5AAA475A}" destId="{4C4A6384-3DD7-4A29-9652-EE17931B47C0}" srcOrd="0" destOrd="0" presId="urn:microsoft.com/office/officeart/2005/8/layout/vList5"/>
    <dgm:cxn modelId="{AD73AF7D-C22B-4419-A0CA-5890D250A8CB}" type="presOf" srcId="{FBF5A395-46F3-4FE1-BFDF-29D6ACCF876C}" destId="{0407CE40-1E82-40F1-A008-8274ABD0F81E}" srcOrd="0" destOrd="2" presId="urn:microsoft.com/office/officeart/2005/8/layout/vList5"/>
    <dgm:cxn modelId="{BB3E56B2-A916-48B2-8157-66F6AD404BAE}" type="presOf" srcId="{FFF12A05-5922-492B-9351-3CCD57C8DA22}" destId="{F0015CCD-C0CC-4AAC-AF81-9B1F2026D80E}" srcOrd="0" destOrd="0" presId="urn:microsoft.com/office/officeart/2005/8/layout/vList5"/>
    <dgm:cxn modelId="{81E9D982-628A-410C-97A2-F98505857459}" srcId="{3C3E3F8B-FD3C-4563-876D-796F30CC4C09}" destId="{0927FC18-9E7F-4C8F-BD25-F0E20ECC7967}" srcOrd="1" destOrd="0" parTransId="{5F3B1825-4D27-44A6-B6DC-B2F407FDADA7}" sibTransId="{EA7A516B-DD25-486E-9991-6D91CDE2D5D1}"/>
    <dgm:cxn modelId="{1BA2C618-6803-4D75-95AD-3C073A4F2DA1}" srcId="{3C3E3F8B-FD3C-4563-876D-796F30CC4C09}" destId="{FBF5A395-46F3-4FE1-BFDF-29D6ACCF876C}" srcOrd="2" destOrd="0" parTransId="{34B37D51-7B5C-48FF-AC7E-1994CB404087}" sibTransId="{41666037-B4D5-4B90-970E-D34B5DF24358}"/>
    <dgm:cxn modelId="{378ED570-E690-4B48-8EA3-B9D8711C439A}" type="presParOf" srcId="{4C4A6384-3DD7-4A29-9652-EE17931B47C0}" destId="{13931075-B97D-494E-A132-CAE46CD38A57}" srcOrd="0" destOrd="0" presId="urn:microsoft.com/office/officeart/2005/8/layout/vList5"/>
    <dgm:cxn modelId="{A6F98567-37D8-473F-B970-AEF23C0139B0}" type="presParOf" srcId="{13931075-B97D-494E-A132-CAE46CD38A57}" destId="{CAD4102F-FA96-47AE-9DB4-61EDBD70220D}" srcOrd="0" destOrd="0" presId="urn:microsoft.com/office/officeart/2005/8/layout/vList5"/>
    <dgm:cxn modelId="{35C21002-E636-415C-8896-8C015BC72C4B}" type="presParOf" srcId="{13931075-B97D-494E-A132-CAE46CD38A57}" destId="{0407CE40-1E82-40F1-A008-8274ABD0F81E}" srcOrd="1" destOrd="0" presId="urn:microsoft.com/office/officeart/2005/8/layout/vList5"/>
    <dgm:cxn modelId="{27EDD27D-EE93-45BD-ACE3-383ADFD0BDE8}" type="presParOf" srcId="{4C4A6384-3DD7-4A29-9652-EE17931B47C0}" destId="{E168DAE3-70A7-412E-8A5B-9145B8C26852}" srcOrd="1" destOrd="0" presId="urn:microsoft.com/office/officeart/2005/8/layout/vList5"/>
    <dgm:cxn modelId="{0FDB22DC-2FD7-4817-A199-FDA95006FC36}" type="presParOf" srcId="{4C4A6384-3DD7-4A29-9652-EE17931B47C0}" destId="{DA90DFA3-B9F9-48C3-8246-4829B1BF0C8B}" srcOrd="2" destOrd="0" presId="urn:microsoft.com/office/officeart/2005/8/layout/vList5"/>
    <dgm:cxn modelId="{595A2E10-604D-49C9-AA38-F791FD633F14}" type="presParOf" srcId="{DA90DFA3-B9F9-48C3-8246-4829B1BF0C8B}" destId="{F0015CCD-C0CC-4AAC-AF81-9B1F2026D80E}"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45D9E73-5BF4-4F94-B47D-6D6CAFDF2405}" type="doc">
      <dgm:prSet loTypeId="urn:microsoft.com/office/officeart/2005/8/layout/vList5" loCatId="list" qsTypeId="urn:microsoft.com/office/officeart/2005/8/quickstyle/simple3" qsCatId="simple" csTypeId="urn:microsoft.com/office/officeart/2005/8/colors/colorful3" csCatId="colorful" phldr="1"/>
      <dgm:spPr/>
      <dgm:t>
        <a:bodyPr/>
        <a:lstStyle/>
        <a:p>
          <a:endParaRPr lang="tr-TR"/>
        </a:p>
      </dgm:t>
    </dgm:pt>
    <dgm:pt modelId="{B3084D72-8840-4A95-8D02-CD8DEF408BA2}">
      <dgm:prSet/>
      <dgm:spPr/>
      <dgm:t>
        <a:bodyPr/>
        <a:lstStyle/>
        <a:p>
          <a:pPr rtl="0"/>
          <a:r>
            <a:rPr lang="tr-TR" b="0" i="0" smtClean="0"/>
            <a:t>Ülkemiz­deki "Türk Erişkinlerinde Kalp Hastalığı Risk Faktörleri" (TEKHARF) çalışmasının sonuçlarına göre toplumumuz için en önemli bağımsız yedi risk faktörü ise;</a:t>
          </a:r>
          <a:endParaRPr lang="tr-TR"/>
        </a:p>
      </dgm:t>
    </dgm:pt>
    <dgm:pt modelId="{65AAA972-14AD-460E-B14A-CD635FEBC91E}" type="parTrans" cxnId="{4F0D0B48-2AA5-4EEF-805B-C53661A6D335}">
      <dgm:prSet/>
      <dgm:spPr/>
      <dgm:t>
        <a:bodyPr/>
        <a:lstStyle/>
        <a:p>
          <a:endParaRPr lang="tr-TR"/>
        </a:p>
      </dgm:t>
    </dgm:pt>
    <dgm:pt modelId="{0C94E9D2-07E6-461D-B126-5CA19D5345D9}" type="sibTrans" cxnId="{4F0D0B48-2AA5-4EEF-805B-C53661A6D335}">
      <dgm:prSet/>
      <dgm:spPr/>
      <dgm:t>
        <a:bodyPr/>
        <a:lstStyle/>
        <a:p>
          <a:endParaRPr lang="tr-TR"/>
        </a:p>
      </dgm:t>
    </dgm:pt>
    <dgm:pt modelId="{A5A6BA21-C830-4C82-9470-3FDCD4DA38AA}">
      <dgm:prSet/>
      <dgm:spPr/>
      <dgm:t>
        <a:bodyPr/>
        <a:lstStyle/>
        <a:p>
          <a:pPr rtl="0"/>
          <a:r>
            <a:rPr lang="tr-TR" b="0" i="0" dirty="0" smtClean="0"/>
            <a:t>Sigara içimi, </a:t>
          </a:r>
          <a:endParaRPr lang="tr-TR" dirty="0"/>
        </a:p>
      </dgm:t>
    </dgm:pt>
    <dgm:pt modelId="{FC4109F5-2D47-41E2-82AB-E9D7FD76B60B}" type="parTrans" cxnId="{B8049EF5-EA2F-4BBC-8715-6D64DAB297B0}">
      <dgm:prSet/>
      <dgm:spPr/>
      <dgm:t>
        <a:bodyPr/>
        <a:lstStyle/>
        <a:p>
          <a:endParaRPr lang="tr-TR"/>
        </a:p>
      </dgm:t>
    </dgm:pt>
    <dgm:pt modelId="{91139CBC-DAEF-409A-9257-F9D3384AD054}" type="sibTrans" cxnId="{B8049EF5-EA2F-4BBC-8715-6D64DAB297B0}">
      <dgm:prSet/>
      <dgm:spPr/>
      <dgm:t>
        <a:bodyPr/>
        <a:lstStyle/>
        <a:p>
          <a:endParaRPr lang="tr-TR"/>
        </a:p>
      </dgm:t>
    </dgm:pt>
    <dgm:pt modelId="{70D90CF7-B804-44B5-B3AD-98EDB922D0A2}">
      <dgm:prSet/>
      <dgm:spPr/>
      <dgm:t>
        <a:bodyPr/>
        <a:lstStyle/>
        <a:p>
          <a:pPr rtl="0"/>
          <a:r>
            <a:rPr lang="tr-TR" b="0" i="0" dirty="0" smtClean="0"/>
            <a:t>Hipertansiyon, </a:t>
          </a:r>
          <a:endParaRPr lang="tr-TR" dirty="0"/>
        </a:p>
      </dgm:t>
    </dgm:pt>
    <dgm:pt modelId="{F597A119-0ADC-4C32-8E5E-9DC8663889DA}" type="parTrans" cxnId="{821D1CC5-55E1-47EC-9AA0-BBB9B30AC93F}">
      <dgm:prSet/>
      <dgm:spPr/>
      <dgm:t>
        <a:bodyPr/>
        <a:lstStyle/>
        <a:p>
          <a:endParaRPr lang="tr-TR"/>
        </a:p>
      </dgm:t>
    </dgm:pt>
    <dgm:pt modelId="{1158A016-209A-47B3-93DB-74478BA8DC4A}" type="sibTrans" cxnId="{821D1CC5-55E1-47EC-9AA0-BBB9B30AC93F}">
      <dgm:prSet/>
      <dgm:spPr/>
      <dgm:t>
        <a:bodyPr/>
        <a:lstStyle/>
        <a:p>
          <a:endParaRPr lang="tr-TR"/>
        </a:p>
      </dgm:t>
    </dgm:pt>
    <dgm:pt modelId="{EEBD1DC5-14B4-4779-8127-E16F74724E2A}">
      <dgm:prSet/>
      <dgm:spPr/>
      <dgm:t>
        <a:bodyPr/>
        <a:lstStyle/>
        <a:p>
          <a:pPr rtl="0"/>
          <a:r>
            <a:rPr lang="tr-TR" b="0" i="0" dirty="0" smtClean="0"/>
            <a:t>HDL düşüklüğü, </a:t>
          </a:r>
          <a:endParaRPr lang="tr-TR" dirty="0"/>
        </a:p>
      </dgm:t>
    </dgm:pt>
    <dgm:pt modelId="{6E87EF7E-154D-4C27-95BB-FE915C94E21A}" type="parTrans" cxnId="{C3588F99-99BF-480C-8797-2B3485AC3647}">
      <dgm:prSet/>
      <dgm:spPr/>
      <dgm:t>
        <a:bodyPr/>
        <a:lstStyle/>
        <a:p>
          <a:endParaRPr lang="tr-TR"/>
        </a:p>
      </dgm:t>
    </dgm:pt>
    <dgm:pt modelId="{D35030B3-BDBE-45CF-895D-19638DAD6CAA}" type="sibTrans" cxnId="{C3588F99-99BF-480C-8797-2B3485AC3647}">
      <dgm:prSet/>
      <dgm:spPr/>
      <dgm:t>
        <a:bodyPr/>
        <a:lstStyle/>
        <a:p>
          <a:endParaRPr lang="tr-TR"/>
        </a:p>
      </dgm:t>
    </dgm:pt>
    <dgm:pt modelId="{0B3CEFE7-2FBC-4A3E-A830-37A3683FBF39}">
      <dgm:prSet/>
      <dgm:spPr/>
      <dgm:t>
        <a:bodyPr/>
        <a:lstStyle/>
        <a:p>
          <a:pPr rtl="0"/>
          <a:r>
            <a:rPr lang="tr-TR" b="0" i="0" dirty="0" err="1" smtClean="0"/>
            <a:t>Abdominal</a:t>
          </a:r>
          <a:r>
            <a:rPr lang="tr-TR" b="0" i="0" dirty="0" smtClean="0"/>
            <a:t> </a:t>
          </a:r>
          <a:r>
            <a:rPr lang="tr-TR" b="0" i="0" dirty="0" err="1" smtClean="0"/>
            <a:t>obezite</a:t>
          </a:r>
          <a:r>
            <a:rPr lang="tr-TR" b="0" i="0" dirty="0" smtClean="0"/>
            <a:t>,</a:t>
          </a:r>
          <a:endParaRPr lang="tr-TR" dirty="0"/>
        </a:p>
      </dgm:t>
    </dgm:pt>
    <dgm:pt modelId="{9B1DF459-FEEA-4D8E-99EA-1539136AEEEB}" type="parTrans" cxnId="{91974D9A-328D-4B12-9F18-4F7FB8AA7498}">
      <dgm:prSet/>
      <dgm:spPr/>
      <dgm:t>
        <a:bodyPr/>
        <a:lstStyle/>
        <a:p>
          <a:endParaRPr lang="tr-TR"/>
        </a:p>
      </dgm:t>
    </dgm:pt>
    <dgm:pt modelId="{F9AFDC60-31B7-4710-BE94-DA7811672522}" type="sibTrans" cxnId="{91974D9A-328D-4B12-9F18-4F7FB8AA7498}">
      <dgm:prSet/>
      <dgm:spPr/>
      <dgm:t>
        <a:bodyPr/>
        <a:lstStyle/>
        <a:p>
          <a:endParaRPr lang="tr-TR"/>
        </a:p>
      </dgm:t>
    </dgm:pt>
    <dgm:pt modelId="{7D247D2C-0FF4-4FEE-84D8-154E8302827B}">
      <dgm:prSet/>
      <dgm:spPr/>
      <dgm:t>
        <a:bodyPr/>
        <a:lstStyle/>
        <a:p>
          <a:pPr rtl="0"/>
          <a:r>
            <a:rPr lang="tr-TR" b="0" i="0" dirty="0" smtClean="0"/>
            <a:t>Tip II DM ve </a:t>
          </a:r>
          <a:endParaRPr lang="tr-TR" dirty="0"/>
        </a:p>
      </dgm:t>
    </dgm:pt>
    <dgm:pt modelId="{C78629F0-29FE-48D4-92F6-C35C63A8541A}" type="parTrans" cxnId="{2E443C42-43B3-4C4C-8C68-AF021C854C41}">
      <dgm:prSet/>
      <dgm:spPr/>
      <dgm:t>
        <a:bodyPr/>
        <a:lstStyle/>
        <a:p>
          <a:endParaRPr lang="tr-TR"/>
        </a:p>
      </dgm:t>
    </dgm:pt>
    <dgm:pt modelId="{70E5CD7F-5B7F-4750-AFF5-46537CCBC64B}" type="sibTrans" cxnId="{2E443C42-43B3-4C4C-8C68-AF021C854C41}">
      <dgm:prSet/>
      <dgm:spPr/>
      <dgm:t>
        <a:bodyPr/>
        <a:lstStyle/>
        <a:p>
          <a:endParaRPr lang="tr-TR"/>
        </a:p>
      </dgm:t>
    </dgm:pt>
    <dgm:pt modelId="{A9A1FB49-4133-48EA-A465-29FA2C768EF8}">
      <dgm:prSet/>
      <dgm:spPr/>
      <dgm:t>
        <a:bodyPr/>
        <a:lstStyle/>
        <a:p>
          <a:pPr rtl="0"/>
          <a:r>
            <a:rPr lang="tr-TR" b="0" i="0" dirty="0" smtClean="0"/>
            <a:t>Fiziksel aktivite azlığı</a:t>
          </a:r>
          <a:endParaRPr lang="tr-TR" dirty="0"/>
        </a:p>
      </dgm:t>
    </dgm:pt>
    <dgm:pt modelId="{97985153-7D53-4326-A126-657F420500BD}" type="parTrans" cxnId="{25AF7A21-6240-404D-B11B-30D1860B9B8E}">
      <dgm:prSet/>
      <dgm:spPr/>
      <dgm:t>
        <a:bodyPr/>
        <a:lstStyle/>
        <a:p>
          <a:endParaRPr lang="tr-TR"/>
        </a:p>
      </dgm:t>
    </dgm:pt>
    <dgm:pt modelId="{84ED979D-5F6D-4DC2-89DD-379259FC5EDA}" type="sibTrans" cxnId="{25AF7A21-6240-404D-B11B-30D1860B9B8E}">
      <dgm:prSet/>
      <dgm:spPr/>
      <dgm:t>
        <a:bodyPr/>
        <a:lstStyle/>
        <a:p>
          <a:endParaRPr lang="tr-TR"/>
        </a:p>
      </dgm:t>
    </dgm:pt>
    <dgm:pt modelId="{A7BDFCBF-F947-42E9-B811-4A9C59668CC4}">
      <dgm:prSet/>
      <dgm:spPr/>
      <dgm:t>
        <a:bodyPr/>
        <a:lstStyle/>
        <a:p>
          <a:pPr rtl="0"/>
          <a:r>
            <a:rPr lang="tr-TR" b="0" i="0" dirty="0" smtClean="0"/>
            <a:t>LDL yüksekliği</a:t>
          </a:r>
          <a:endParaRPr lang="tr-TR" dirty="0"/>
        </a:p>
      </dgm:t>
    </dgm:pt>
    <dgm:pt modelId="{CC108B59-7E7B-4A6C-9E12-9E440F576544}" type="parTrans" cxnId="{7F771F66-468C-42B7-B749-434D97E1330E}">
      <dgm:prSet/>
      <dgm:spPr/>
      <dgm:t>
        <a:bodyPr/>
        <a:lstStyle/>
        <a:p>
          <a:endParaRPr lang="tr-TR"/>
        </a:p>
      </dgm:t>
    </dgm:pt>
    <dgm:pt modelId="{4A2A927F-A28F-4EC7-BA34-003407074424}" type="sibTrans" cxnId="{7F771F66-468C-42B7-B749-434D97E1330E}">
      <dgm:prSet/>
      <dgm:spPr/>
      <dgm:t>
        <a:bodyPr/>
        <a:lstStyle/>
        <a:p>
          <a:endParaRPr lang="tr-TR"/>
        </a:p>
      </dgm:t>
    </dgm:pt>
    <dgm:pt modelId="{1E9CF5E1-0100-4D3D-91C0-DD92D97BA611}" type="pres">
      <dgm:prSet presAssocID="{F45D9E73-5BF4-4F94-B47D-6D6CAFDF2405}" presName="Name0" presStyleCnt="0">
        <dgm:presLayoutVars>
          <dgm:dir/>
          <dgm:animLvl val="lvl"/>
          <dgm:resizeHandles val="exact"/>
        </dgm:presLayoutVars>
      </dgm:prSet>
      <dgm:spPr/>
      <dgm:t>
        <a:bodyPr/>
        <a:lstStyle/>
        <a:p>
          <a:endParaRPr lang="tr-TR"/>
        </a:p>
      </dgm:t>
    </dgm:pt>
    <dgm:pt modelId="{33C972D9-8F06-4307-BC8D-90B6532BA426}" type="pres">
      <dgm:prSet presAssocID="{B3084D72-8840-4A95-8D02-CD8DEF408BA2}" presName="linNode" presStyleCnt="0"/>
      <dgm:spPr/>
    </dgm:pt>
    <dgm:pt modelId="{19D76929-92A6-4602-8D64-6AF62B6AF93F}" type="pres">
      <dgm:prSet presAssocID="{B3084D72-8840-4A95-8D02-CD8DEF408BA2}" presName="parentText" presStyleLbl="node1" presStyleIdx="0" presStyleCnt="1">
        <dgm:presLayoutVars>
          <dgm:chMax val="1"/>
          <dgm:bulletEnabled val="1"/>
        </dgm:presLayoutVars>
      </dgm:prSet>
      <dgm:spPr/>
      <dgm:t>
        <a:bodyPr/>
        <a:lstStyle/>
        <a:p>
          <a:endParaRPr lang="tr-TR"/>
        </a:p>
      </dgm:t>
    </dgm:pt>
    <dgm:pt modelId="{5BF82DF2-0A92-4AA6-B711-50D11E49746D}" type="pres">
      <dgm:prSet presAssocID="{B3084D72-8840-4A95-8D02-CD8DEF408BA2}" presName="descendantText" presStyleLbl="alignAccFollowNode1" presStyleIdx="0" presStyleCnt="1" custScaleY="112944">
        <dgm:presLayoutVars>
          <dgm:bulletEnabled val="1"/>
        </dgm:presLayoutVars>
      </dgm:prSet>
      <dgm:spPr/>
      <dgm:t>
        <a:bodyPr/>
        <a:lstStyle/>
        <a:p>
          <a:endParaRPr lang="tr-TR"/>
        </a:p>
      </dgm:t>
    </dgm:pt>
  </dgm:ptLst>
  <dgm:cxnLst>
    <dgm:cxn modelId="{F75A7934-BA5E-4FB4-95EC-4B2608906C32}" type="presOf" srcId="{A9A1FB49-4133-48EA-A465-29FA2C768EF8}" destId="{5BF82DF2-0A92-4AA6-B711-50D11E49746D}" srcOrd="0" destOrd="6" presId="urn:microsoft.com/office/officeart/2005/8/layout/vList5"/>
    <dgm:cxn modelId="{91974D9A-328D-4B12-9F18-4F7FB8AA7498}" srcId="{B3084D72-8840-4A95-8D02-CD8DEF408BA2}" destId="{0B3CEFE7-2FBC-4A3E-A830-37A3683FBF39}" srcOrd="4" destOrd="0" parTransId="{9B1DF459-FEEA-4D8E-99EA-1539136AEEEB}" sibTransId="{F9AFDC60-31B7-4710-BE94-DA7811672522}"/>
    <dgm:cxn modelId="{14DA5368-88D7-4695-BF42-5E5533CECFE7}" type="presOf" srcId="{A7BDFCBF-F947-42E9-B811-4A9C59668CC4}" destId="{5BF82DF2-0A92-4AA6-B711-50D11E49746D}" srcOrd="0" destOrd="3" presId="urn:microsoft.com/office/officeart/2005/8/layout/vList5"/>
    <dgm:cxn modelId="{09800405-51CB-4FDD-A273-BE4EA52B16B2}" type="presOf" srcId="{F45D9E73-5BF4-4F94-B47D-6D6CAFDF2405}" destId="{1E9CF5E1-0100-4D3D-91C0-DD92D97BA611}" srcOrd="0" destOrd="0" presId="urn:microsoft.com/office/officeart/2005/8/layout/vList5"/>
    <dgm:cxn modelId="{D430588E-26A1-4F37-BB7D-627586D09C53}" type="presOf" srcId="{B3084D72-8840-4A95-8D02-CD8DEF408BA2}" destId="{19D76929-92A6-4602-8D64-6AF62B6AF93F}" srcOrd="0" destOrd="0" presId="urn:microsoft.com/office/officeart/2005/8/layout/vList5"/>
    <dgm:cxn modelId="{0BAB3755-1F1B-467A-A04E-EF101B4169C2}" type="presOf" srcId="{70D90CF7-B804-44B5-B3AD-98EDB922D0A2}" destId="{5BF82DF2-0A92-4AA6-B711-50D11E49746D}" srcOrd="0" destOrd="1" presId="urn:microsoft.com/office/officeart/2005/8/layout/vList5"/>
    <dgm:cxn modelId="{7F771F66-468C-42B7-B749-434D97E1330E}" srcId="{B3084D72-8840-4A95-8D02-CD8DEF408BA2}" destId="{A7BDFCBF-F947-42E9-B811-4A9C59668CC4}" srcOrd="3" destOrd="0" parTransId="{CC108B59-7E7B-4A6C-9E12-9E440F576544}" sibTransId="{4A2A927F-A28F-4EC7-BA34-003407074424}"/>
    <dgm:cxn modelId="{25AF7A21-6240-404D-B11B-30D1860B9B8E}" srcId="{B3084D72-8840-4A95-8D02-CD8DEF408BA2}" destId="{A9A1FB49-4133-48EA-A465-29FA2C768EF8}" srcOrd="6" destOrd="0" parTransId="{97985153-7D53-4326-A126-657F420500BD}" sibTransId="{84ED979D-5F6D-4DC2-89DD-379259FC5EDA}"/>
    <dgm:cxn modelId="{B8049EF5-EA2F-4BBC-8715-6D64DAB297B0}" srcId="{B3084D72-8840-4A95-8D02-CD8DEF408BA2}" destId="{A5A6BA21-C830-4C82-9470-3FDCD4DA38AA}" srcOrd="0" destOrd="0" parTransId="{FC4109F5-2D47-41E2-82AB-E9D7FD76B60B}" sibTransId="{91139CBC-DAEF-409A-9257-F9D3384AD054}"/>
    <dgm:cxn modelId="{2E443C42-43B3-4C4C-8C68-AF021C854C41}" srcId="{B3084D72-8840-4A95-8D02-CD8DEF408BA2}" destId="{7D247D2C-0FF4-4FEE-84D8-154E8302827B}" srcOrd="5" destOrd="0" parTransId="{C78629F0-29FE-48D4-92F6-C35C63A8541A}" sibTransId="{70E5CD7F-5B7F-4750-AFF5-46537CCBC64B}"/>
    <dgm:cxn modelId="{EBA53667-B94E-4C65-A942-A52B5A73E83D}" type="presOf" srcId="{7D247D2C-0FF4-4FEE-84D8-154E8302827B}" destId="{5BF82DF2-0A92-4AA6-B711-50D11E49746D}" srcOrd="0" destOrd="5" presId="urn:microsoft.com/office/officeart/2005/8/layout/vList5"/>
    <dgm:cxn modelId="{AC73D3F3-7B12-44F3-B169-01EAE4841363}" type="presOf" srcId="{A5A6BA21-C830-4C82-9470-3FDCD4DA38AA}" destId="{5BF82DF2-0A92-4AA6-B711-50D11E49746D}" srcOrd="0" destOrd="0" presId="urn:microsoft.com/office/officeart/2005/8/layout/vList5"/>
    <dgm:cxn modelId="{13D507F6-3E70-43E0-AD8A-F2BA27CF3453}" type="presOf" srcId="{EEBD1DC5-14B4-4779-8127-E16F74724E2A}" destId="{5BF82DF2-0A92-4AA6-B711-50D11E49746D}" srcOrd="0" destOrd="2" presId="urn:microsoft.com/office/officeart/2005/8/layout/vList5"/>
    <dgm:cxn modelId="{4F0D0B48-2AA5-4EEF-805B-C53661A6D335}" srcId="{F45D9E73-5BF4-4F94-B47D-6D6CAFDF2405}" destId="{B3084D72-8840-4A95-8D02-CD8DEF408BA2}" srcOrd="0" destOrd="0" parTransId="{65AAA972-14AD-460E-B14A-CD635FEBC91E}" sibTransId="{0C94E9D2-07E6-461D-B126-5CA19D5345D9}"/>
    <dgm:cxn modelId="{11182614-04B9-45FE-AFD5-3E665ED4FCFE}" type="presOf" srcId="{0B3CEFE7-2FBC-4A3E-A830-37A3683FBF39}" destId="{5BF82DF2-0A92-4AA6-B711-50D11E49746D}" srcOrd="0" destOrd="4" presId="urn:microsoft.com/office/officeart/2005/8/layout/vList5"/>
    <dgm:cxn modelId="{821D1CC5-55E1-47EC-9AA0-BBB9B30AC93F}" srcId="{B3084D72-8840-4A95-8D02-CD8DEF408BA2}" destId="{70D90CF7-B804-44B5-B3AD-98EDB922D0A2}" srcOrd="1" destOrd="0" parTransId="{F597A119-0ADC-4C32-8E5E-9DC8663889DA}" sibTransId="{1158A016-209A-47B3-93DB-74478BA8DC4A}"/>
    <dgm:cxn modelId="{C3588F99-99BF-480C-8797-2B3485AC3647}" srcId="{B3084D72-8840-4A95-8D02-CD8DEF408BA2}" destId="{EEBD1DC5-14B4-4779-8127-E16F74724E2A}" srcOrd="2" destOrd="0" parTransId="{6E87EF7E-154D-4C27-95BB-FE915C94E21A}" sibTransId="{D35030B3-BDBE-45CF-895D-19638DAD6CAA}"/>
    <dgm:cxn modelId="{FADD225A-563B-420E-A2F4-FC86AE852DF5}" type="presParOf" srcId="{1E9CF5E1-0100-4D3D-91C0-DD92D97BA611}" destId="{33C972D9-8F06-4307-BC8D-90B6532BA426}" srcOrd="0" destOrd="0" presId="urn:microsoft.com/office/officeart/2005/8/layout/vList5"/>
    <dgm:cxn modelId="{1AC2F9E3-BA6B-4300-B12E-07A5F9374B05}" type="presParOf" srcId="{33C972D9-8F06-4307-BC8D-90B6532BA426}" destId="{19D76929-92A6-4602-8D64-6AF62B6AF93F}" srcOrd="0" destOrd="0" presId="urn:microsoft.com/office/officeart/2005/8/layout/vList5"/>
    <dgm:cxn modelId="{3740C24F-B510-40E8-8C72-9392DDBDAB8D}" type="presParOf" srcId="{33C972D9-8F06-4307-BC8D-90B6532BA426}" destId="{5BF82DF2-0A92-4AA6-B711-50D11E49746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236B0FE-DB1B-45D2-92B6-1CECAEEE27C3}" type="doc">
      <dgm:prSet loTypeId="urn:microsoft.com/office/officeart/2005/8/layout/vList2" loCatId="list" qsTypeId="urn:microsoft.com/office/officeart/2005/8/quickstyle/3d4" qsCatId="3D" csTypeId="urn:microsoft.com/office/officeart/2005/8/colors/colorful3" csCatId="colorful"/>
      <dgm:spPr/>
      <dgm:t>
        <a:bodyPr/>
        <a:lstStyle/>
        <a:p>
          <a:endParaRPr lang="tr-TR"/>
        </a:p>
      </dgm:t>
    </dgm:pt>
    <dgm:pt modelId="{5FC85179-1140-4013-810C-4E5A43A2855F}">
      <dgm:prSet/>
      <dgm:spPr/>
      <dgm:t>
        <a:bodyPr/>
        <a:lstStyle/>
        <a:p>
          <a:pPr algn="ctr" rtl="0"/>
          <a:r>
            <a:rPr lang="tr-TR" b="0" i="0" smtClean="0">
              <a:solidFill>
                <a:schemeClr val="tx1"/>
              </a:solidFill>
            </a:rPr>
            <a:t>İKH, genellikle 30lu yaşlarda meydana çıkmaya başlar ve ileri yaşlara doğru giderek artar. İlerleyen her on yaş hastalığa yakalanma riskini yaklaşık 2 kat artırmaktadır. </a:t>
          </a:r>
          <a:endParaRPr lang="tr-TR">
            <a:solidFill>
              <a:schemeClr val="tx1"/>
            </a:solidFill>
          </a:endParaRPr>
        </a:p>
      </dgm:t>
    </dgm:pt>
    <dgm:pt modelId="{103B09BA-C4DF-444C-A7B4-F6383DCB0032}" type="parTrans" cxnId="{138363F8-5E56-4599-80FF-F4A8F634E3CD}">
      <dgm:prSet/>
      <dgm:spPr/>
      <dgm:t>
        <a:bodyPr/>
        <a:lstStyle/>
        <a:p>
          <a:pPr algn="ctr"/>
          <a:endParaRPr lang="tr-TR">
            <a:solidFill>
              <a:schemeClr val="tx1"/>
            </a:solidFill>
          </a:endParaRPr>
        </a:p>
      </dgm:t>
    </dgm:pt>
    <dgm:pt modelId="{5373DEDD-2F33-47EB-80EF-E34E3DA8B154}" type="sibTrans" cxnId="{138363F8-5E56-4599-80FF-F4A8F634E3CD}">
      <dgm:prSet/>
      <dgm:spPr/>
      <dgm:t>
        <a:bodyPr/>
        <a:lstStyle/>
        <a:p>
          <a:pPr algn="ctr"/>
          <a:endParaRPr lang="tr-TR">
            <a:solidFill>
              <a:schemeClr val="tx1"/>
            </a:solidFill>
          </a:endParaRPr>
        </a:p>
      </dgm:t>
    </dgm:pt>
    <dgm:pt modelId="{A3362EEA-9AA0-41AF-871F-B995354A6243}">
      <dgm:prSet/>
      <dgm:spPr/>
      <dgm:t>
        <a:bodyPr/>
        <a:lstStyle/>
        <a:p>
          <a:pPr algn="ctr" rtl="0"/>
          <a:r>
            <a:rPr lang="tr-TR" b="0" i="0" smtClean="0">
              <a:solidFill>
                <a:schemeClr val="tx1"/>
              </a:solidFill>
            </a:rPr>
            <a:t>İKH, eskiden gelişmiş ülke toplumlarının eğitimli ve yük­sek sosyoekonomik düzeydeki bireylerinde daha sık gö­rülmekteyken, günümüzde bu ülkelerdeki düşük sosyoekonomik düzeyde olanlarda daha fazla görülür hale gelmiştir. Bu durum, yüksek sosyoekonomik düzeydekilerin beslenme, sigaranın bırakılması ve egzersiz başta olmak üzere yaşam tarzı değişikliklerine daha fazla uymalarına bağlanmaktadır.</a:t>
          </a:r>
          <a:endParaRPr lang="tr-TR">
            <a:solidFill>
              <a:schemeClr val="tx1"/>
            </a:solidFill>
          </a:endParaRPr>
        </a:p>
      </dgm:t>
    </dgm:pt>
    <dgm:pt modelId="{FBF5E4EC-7D4C-44D0-B647-B21D007EBE6A}" type="parTrans" cxnId="{17A3FA29-61E3-48C8-83C2-DA5A8F19033F}">
      <dgm:prSet/>
      <dgm:spPr/>
      <dgm:t>
        <a:bodyPr/>
        <a:lstStyle/>
        <a:p>
          <a:pPr algn="ctr"/>
          <a:endParaRPr lang="tr-TR">
            <a:solidFill>
              <a:schemeClr val="tx1"/>
            </a:solidFill>
          </a:endParaRPr>
        </a:p>
      </dgm:t>
    </dgm:pt>
    <dgm:pt modelId="{3DDAAC79-A13F-49FD-8EE2-739E94D4F9FC}" type="sibTrans" cxnId="{17A3FA29-61E3-48C8-83C2-DA5A8F19033F}">
      <dgm:prSet/>
      <dgm:spPr/>
      <dgm:t>
        <a:bodyPr/>
        <a:lstStyle/>
        <a:p>
          <a:pPr algn="ctr"/>
          <a:endParaRPr lang="tr-TR">
            <a:solidFill>
              <a:schemeClr val="tx1"/>
            </a:solidFill>
          </a:endParaRPr>
        </a:p>
      </dgm:t>
    </dgm:pt>
    <dgm:pt modelId="{2EC71737-04AB-4A8D-8328-898DC8A5FE49}">
      <dgm:prSet/>
      <dgm:spPr/>
      <dgm:t>
        <a:bodyPr/>
        <a:lstStyle/>
        <a:p>
          <a:pPr algn="ctr" rtl="0"/>
          <a:r>
            <a:rPr lang="tr-TR" b="0" i="0" smtClean="0">
              <a:solidFill>
                <a:schemeClr val="tx1"/>
              </a:solidFill>
            </a:rPr>
            <a:t>Sosyal-ekonomik dönüşü­mün henüz yaşanmamış olduğu bazı gelişmekte olan ülke toplumlarında ise yüksek sosyoekonomik düzeydekilerde İKH daha sık görülmektedir. </a:t>
          </a:r>
          <a:endParaRPr lang="tr-TR">
            <a:solidFill>
              <a:schemeClr val="tx1"/>
            </a:solidFill>
          </a:endParaRPr>
        </a:p>
      </dgm:t>
    </dgm:pt>
    <dgm:pt modelId="{4C64D07A-8155-427D-9A4D-F5AACEF06DE0}" type="parTrans" cxnId="{FD7B9E1D-2E15-4250-8B31-4B0DB60A79DD}">
      <dgm:prSet/>
      <dgm:spPr/>
      <dgm:t>
        <a:bodyPr/>
        <a:lstStyle/>
        <a:p>
          <a:pPr algn="ctr"/>
          <a:endParaRPr lang="tr-TR">
            <a:solidFill>
              <a:schemeClr val="tx1"/>
            </a:solidFill>
          </a:endParaRPr>
        </a:p>
      </dgm:t>
    </dgm:pt>
    <dgm:pt modelId="{37065654-A816-420C-9505-4ABDD5584CFE}" type="sibTrans" cxnId="{FD7B9E1D-2E15-4250-8B31-4B0DB60A79DD}">
      <dgm:prSet/>
      <dgm:spPr/>
      <dgm:t>
        <a:bodyPr/>
        <a:lstStyle/>
        <a:p>
          <a:pPr algn="ctr"/>
          <a:endParaRPr lang="tr-TR">
            <a:solidFill>
              <a:schemeClr val="tx1"/>
            </a:solidFill>
          </a:endParaRPr>
        </a:p>
      </dgm:t>
    </dgm:pt>
    <dgm:pt modelId="{53FDA3AE-146D-464D-AE90-46EA99178851}" type="pres">
      <dgm:prSet presAssocID="{B236B0FE-DB1B-45D2-92B6-1CECAEEE27C3}" presName="linear" presStyleCnt="0">
        <dgm:presLayoutVars>
          <dgm:animLvl val="lvl"/>
          <dgm:resizeHandles val="exact"/>
        </dgm:presLayoutVars>
      </dgm:prSet>
      <dgm:spPr/>
      <dgm:t>
        <a:bodyPr/>
        <a:lstStyle/>
        <a:p>
          <a:endParaRPr lang="tr-TR"/>
        </a:p>
      </dgm:t>
    </dgm:pt>
    <dgm:pt modelId="{33D8A99D-9296-4804-ACCD-8454017CD0B5}" type="pres">
      <dgm:prSet presAssocID="{5FC85179-1140-4013-810C-4E5A43A2855F}" presName="parentText" presStyleLbl="node1" presStyleIdx="0" presStyleCnt="3">
        <dgm:presLayoutVars>
          <dgm:chMax val="0"/>
          <dgm:bulletEnabled val="1"/>
        </dgm:presLayoutVars>
      </dgm:prSet>
      <dgm:spPr/>
      <dgm:t>
        <a:bodyPr/>
        <a:lstStyle/>
        <a:p>
          <a:endParaRPr lang="tr-TR"/>
        </a:p>
      </dgm:t>
    </dgm:pt>
    <dgm:pt modelId="{0050127D-023F-4513-ABFD-2016A83BEB53}" type="pres">
      <dgm:prSet presAssocID="{5373DEDD-2F33-47EB-80EF-E34E3DA8B154}" presName="spacer" presStyleCnt="0"/>
      <dgm:spPr/>
    </dgm:pt>
    <dgm:pt modelId="{3CC9E000-64ED-46F5-BAAC-092D36D6D4AB}" type="pres">
      <dgm:prSet presAssocID="{A3362EEA-9AA0-41AF-871F-B995354A6243}" presName="parentText" presStyleLbl="node1" presStyleIdx="1" presStyleCnt="3">
        <dgm:presLayoutVars>
          <dgm:chMax val="0"/>
          <dgm:bulletEnabled val="1"/>
        </dgm:presLayoutVars>
      </dgm:prSet>
      <dgm:spPr/>
      <dgm:t>
        <a:bodyPr/>
        <a:lstStyle/>
        <a:p>
          <a:endParaRPr lang="tr-TR"/>
        </a:p>
      </dgm:t>
    </dgm:pt>
    <dgm:pt modelId="{7B952497-3930-437E-80C7-AB70A4B2918E}" type="pres">
      <dgm:prSet presAssocID="{3DDAAC79-A13F-49FD-8EE2-739E94D4F9FC}" presName="spacer" presStyleCnt="0"/>
      <dgm:spPr/>
    </dgm:pt>
    <dgm:pt modelId="{14665842-0221-4982-B262-95A05763AD67}" type="pres">
      <dgm:prSet presAssocID="{2EC71737-04AB-4A8D-8328-898DC8A5FE49}" presName="parentText" presStyleLbl="node1" presStyleIdx="2" presStyleCnt="3">
        <dgm:presLayoutVars>
          <dgm:chMax val="0"/>
          <dgm:bulletEnabled val="1"/>
        </dgm:presLayoutVars>
      </dgm:prSet>
      <dgm:spPr/>
      <dgm:t>
        <a:bodyPr/>
        <a:lstStyle/>
        <a:p>
          <a:endParaRPr lang="tr-TR"/>
        </a:p>
      </dgm:t>
    </dgm:pt>
  </dgm:ptLst>
  <dgm:cxnLst>
    <dgm:cxn modelId="{3647955F-7433-435A-85AB-8EB67071C791}" type="presOf" srcId="{2EC71737-04AB-4A8D-8328-898DC8A5FE49}" destId="{14665842-0221-4982-B262-95A05763AD67}" srcOrd="0" destOrd="0" presId="urn:microsoft.com/office/officeart/2005/8/layout/vList2"/>
    <dgm:cxn modelId="{FD7B9E1D-2E15-4250-8B31-4B0DB60A79DD}" srcId="{B236B0FE-DB1B-45D2-92B6-1CECAEEE27C3}" destId="{2EC71737-04AB-4A8D-8328-898DC8A5FE49}" srcOrd="2" destOrd="0" parTransId="{4C64D07A-8155-427D-9A4D-F5AACEF06DE0}" sibTransId="{37065654-A816-420C-9505-4ABDD5584CFE}"/>
    <dgm:cxn modelId="{F7DE6DDA-66B4-444F-A3D7-117D03316D30}" type="presOf" srcId="{B236B0FE-DB1B-45D2-92B6-1CECAEEE27C3}" destId="{53FDA3AE-146D-464D-AE90-46EA99178851}" srcOrd="0" destOrd="0" presId="urn:microsoft.com/office/officeart/2005/8/layout/vList2"/>
    <dgm:cxn modelId="{138363F8-5E56-4599-80FF-F4A8F634E3CD}" srcId="{B236B0FE-DB1B-45D2-92B6-1CECAEEE27C3}" destId="{5FC85179-1140-4013-810C-4E5A43A2855F}" srcOrd="0" destOrd="0" parTransId="{103B09BA-C4DF-444C-A7B4-F6383DCB0032}" sibTransId="{5373DEDD-2F33-47EB-80EF-E34E3DA8B154}"/>
    <dgm:cxn modelId="{D6885AEE-7B82-4A33-9740-CB09BBF86E3B}" type="presOf" srcId="{A3362EEA-9AA0-41AF-871F-B995354A6243}" destId="{3CC9E000-64ED-46F5-BAAC-092D36D6D4AB}" srcOrd="0" destOrd="0" presId="urn:microsoft.com/office/officeart/2005/8/layout/vList2"/>
    <dgm:cxn modelId="{67694005-BA2B-4451-9EB2-262F9F53382D}" type="presOf" srcId="{5FC85179-1140-4013-810C-4E5A43A2855F}" destId="{33D8A99D-9296-4804-ACCD-8454017CD0B5}" srcOrd="0" destOrd="0" presId="urn:microsoft.com/office/officeart/2005/8/layout/vList2"/>
    <dgm:cxn modelId="{17A3FA29-61E3-48C8-83C2-DA5A8F19033F}" srcId="{B236B0FE-DB1B-45D2-92B6-1CECAEEE27C3}" destId="{A3362EEA-9AA0-41AF-871F-B995354A6243}" srcOrd="1" destOrd="0" parTransId="{FBF5E4EC-7D4C-44D0-B647-B21D007EBE6A}" sibTransId="{3DDAAC79-A13F-49FD-8EE2-739E94D4F9FC}"/>
    <dgm:cxn modelId="{D11A9FA6-952D-4E22-9006-0D03A9A073B3}" type="presParOf" srcId="{53FDA3AE-146D-464D-AE90-46EA99178851}" destId="{33D8A99D-9296-4804-ACCD-8454017CD0B5}" srcOrd="0" destOrd="0" presId="urn:microsoft.com/office/officeart/2005/8/layout/vList2"/>
    <dgm:cxn modelId="{18720AD6-769C-4B65-B9D7-49AB6BFF9794}" type="presParOf" srcId="{53FDA3AE-146D-464D-AE90-46EA99178851}" destId="{0050127D-023F-4513-ABFD-2016A83BEB53}" srcOrd="1" destOrd="0" presId="urn:microsoft.com/office/officeart/2005/8/layout/vList2"/>
    <dgm:cxn modelId="{2E4473B7-A62E-4BE0-A778-F8A505C9334D}" type="presParOf" srcId="{53FDA3AE-146D-464D-AE90-46EA99178851}" destId="{3CC9E000-64ED-46F5-BAAC-092D36D6D4AB}" srcOrd="2" destOrd="0" presId="urn:microsoft.com/office/officeart/2005/8/layout/vList2"/>
    <dgm:cxn modelId="{A955C988-C1E6-4A30-8DED-24B15B9427C4}" type="presParOf" srcId="{53FDA3AE-146D-464D-AE90-46EA99178851}" destId="{7B952497-3930-437E-80C7-AB70A4B2918E}" srcOrd="3" destOrd="0" presId="urn:microsoft.com/office/officeart/2005/8/layout/vList2"/>
    <dgm:cxn modelId="{4D8FE2E0-7DD9-4559-943D-25ADBDF1C55F}" type="presParOf" srcId="{53FDA3AE-146D-464D-AE90-46EA99178851}" destId="{14665842-0221-4982-B262-95A05763AD6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966F3BA-0104-4620-B3A7-A69F444C2107}"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tr-TR"/>
        </a:p>
      </dgm:t>
    </dgm:pt>
    <dgm:pt modelId="{1CE9D368-D11B-49F3-9359-33B844A195D8}">
      <dgm:prSet/>
      <dgm:spPr/>
      <dgm:t>
        <a:bodyPr/>
        <a:lstStyle/>
        <a:p>
          <a:pPr algn="l" rtl="0"/>
          <a:r>
            <a:rPr lang="tr-TR" b="0" i="0" dirty="0" smtClean="0"/>
            <a:t>Hi­pertansiyon, </a:t>
          </a:r>
          <a:r>
            <a:rPr lang="tr-TR" b="0" i="0" dirty="0" err="1" smtClean="0"/>
            <a:t>hiperkolestroemi</a:t>
          </a:r>
          <a:r>
            <a:rPr lang="tr-TR" b="0" i="0" dirty="0" smtClean="0"/>
            <a:t> ve sigara gibi majör faktörlerden kaçınarak ya da kontrol altına alarak ve bera­berinde fizik aktiviteyi artırarak </a:t>
          </a:r>
          <a:r>
            <a:rPr lang="tr-TR" b="0" i="0" dirty="0" err="1" smtClean="0"/>
            <a:t>iskemik</a:t>
          </a:r>
          <a:r>
            <a:rPr lang="tr-TR" b="0" i="0" dirty="0" smtClean="0"/>
            <a:t> kalp hastalıkla­rından büyük oranda korunmak mümkündür.</a:t>
          </a:r>
        </a:p>
        <a:p>
          <a:pPr algn="ctr" rtl="0"/>
          <a:r>
            <a:rPr lang="tr-TR" b="0" i="0" dirty="0" smtClean="0"/>
            <a:t>Bu 4 faktör </a:t>
          </a:r>
          <a:r>
            <a:rPr lang="tr-TR" b="0" i="0" dirty="0" err="1" smtClean="0"/>
            <a:t>iskemik</a:t>
          </a:r>
          <a:r>
            <a:rPr lang="tr-TR" b="0" i="0" dirty="0" smtClean="0"/>
            <a:t> kalp hastalıklarının %80'inden sorumlu tu­tulmaktadır. </a:t>
          </a:r>
          <a:endParaRPr lang="tr-TR" dirty="0"/>
        </a:p>
      </dgm:t>
    </dgm:pt>
    <dgm:pt modelId="{BA5AFECF-2577-422B-818F-AA027E74024E}" type="parTrans" cxnId="{5C4CFC31-A95D-474A-98F9-84420DFF89C1}">
      <dgm:prSet/>
      <dgm:spPr/>
      <dgm:t>
        <a:bodyPr/>
        <a:lstStyle/>
        <a:p>
          <a:endParaRPr lang="tr-TR"/>
        </a:p>
      </dgm:t>
    </dgm:pt>
    <dgm:pt modelId="{1303DD76-8091-4763-9D92-F6ED3364A581}" type="sibTrans" cxnId="{5C4CFC31-A95D-474A-98F9-84420DFF89C1}">
      <dgm:prSet/>
      <dgm:spPr/>
      <dgm:t>
        <a:bodyPr/>
        <a:lstStyle/>
        <a:p>
          <a:endParaRPr lang="tr-TR"/>
        </a:p>
      </dgm:t>
    </dgm:pt>
    <dgm:pt modelId="{E45BB6E2-EA51-4BB5-98E8-A22BAE4F373A}" type="pres">
      <dgm:prSet presAssocID="{C966F3BA-0104-4620-B3A7-A69F444C2107}" presName="linear" presStyleCnt="0">
        <dgm:presLayoutVars>
          <dgm:animLvl val="lvl"/>
          <dgm:resizeHandles val="exact"/>
        </dgm:presLayoutVars>
      </dgm:prSet>
      <dgm:spPr/>
      <dgm:t>
        <a:bodyPr/>
        <a:lstStyle/>
        <a:p>
          <a:endParaRPr lang="tr-TR"/>
        </a:p>
      </dgm:t>
    </dgm:pt>
    <dgm:pt modelId="{FCA6D0A7-4724-43BF-A30C-9427AA846628}" type="pres">
      <dgm:prSet presAssocID="{1CE9D368-D11B-49F3-9359-33B844A195D8}" presName="parentText" presStyleLbl="node1" presStyleIdx="0" presStyleCnt="1">
        <dgm:presLayoutVars>
          <dgm:chMax val="0"/>
          <dgm:bulletEnabled val="1"/>
        </dgm:presLayoutVars>
      </dgm:prSet>
      <dgm:spPr/>
      <dgm:t>
        <a:bodyPr/>
        <a:lstStyle/>
        <a:p>
          <a:endParaRPr lang="tr-TR"/>
        </a:p>
      </dgm:t>
    </dgm:pt>
  </dgm:ptLst>
  <dgm:cxnLst>
    <dgm:cxn modelId="{5065E8BE-91B6-4572-81D3-B0F579972257}" type="presOf" srcId="{C966F3BA-0104-4620-B3A7-A69F444C2107}" destId="{E45BB6E2-EA51-4BB5-98E8-A22BAE4F373A}" srcOrd="0" destOrd="0" presId="urn:microsoft.com/office/officeart/2005/8/layout/vList2"/>
    <dgm:cxn modelId="{5C4CFC31-A95D-474A-98F9-84420DFF89C1}" srcId="{C966F3BA-0104-4620-B3A7-A69F444C2107}" destId="{1CE9D368-D11B-49F3-9359-33B844A195D8}" srcOrd="0" destOrd="0" parTransId="{BA5AFECF-2577-422B-818F-AA027E74024E}" sibTransId="{1303DD76-8091-4763-9D92-F6ED3364A581}"/>
    <dgm:cxn modelId="{CDC4AA8F-4362-4D45-9C07-34602E7266B2}" type="presOf" srcId="{1CE9D368-D11B-49F3-9359-33B844A195D8}" destId="{FCA6D0A7-4724-43BF-A30C-9427AA846628}" srcOrd="0" destOrd="0" presId="urn:microsoft.com/office/officeart/2005/8/layout/vList2"/>
    <dgm:cxn modelId="{B14B5AEB-A764-4589-B4CC-9BF421568248}" type="presParOf" srcId="{E45BB6E2-EA51-4BB5-98E8-A22BAE4F373A}" destId="{FCA6D0A7-4724-43BF-A30C-9427AA84662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1DAAA6C-0CD2-4306-9D34-2A48B1AC1919}" type="doc">
      <dgm:prSet loTypeId="urn:microsoft.com/office/officeart/2005/8/layout/chevron2" loCatId="list" qsTypeId="urn:microsoft.com/office/officeart/2005/8/quickstyle/3d2" qsCatId="3D" csTypeId="urn:microsoft.com/office/officeart/2005/8/colors/colorful5" csCatId="colorful" phldr="1"/>
      <dgm:spPr/>
      <dgm:t>
        <a:bodyPr/>
        <a:lstStyle/>
        <a:p>
          <a:endParaRPr lang="tr-TR"/>
        </a:p>
      </dgm:t>
    </dgm:pt>
    <dgm:pt modelId="{94BF2C47-A828-443B-B425-CFD1B12CA7B6}">
      <dgm:prSet/>
      <dgm:spPr/>
      <dgm:t>
        <a:bodyPr/>
        <a:lstStyle/>
        <a:p>
          <a:pPr rtl="0"/>
          <a:r>
            <a:rPr lang="tr-TR" b="0" i="0" dirty="0" smtClean="0"/>
            <a:t>Diyabetin oluşumunda genetik faktörlerin neden olduğu yatkınlığın yanı sıra, pankreasın beta hücre fonksiyonunda </a:t>
          </a:r>
          <a:r>
            <a:rPr lang="tr-TR" b="0" i="0" dirty="0" err="1" smtClean="0"/>
            <a:t>defekte</a:t>
          </a:r>
          <a:r>
            <a:rPr lang="tr-TR" b="0" i="0" dirty="0" smtClean="0"/>
            <a:t> yol açan ya da insüline hassas dokularda insülinin etkisinde azalmaya neden olan çevresel, immünolojik ve yaşam tarzı ile İlgili çeşitli faktörlerin rolü bulunmaktadır.</a:t>
          </a:r>
          <a:endParaRPr lang="tr-TR" dirty="0"/>
        </a:p>
      </dgm:t>
    </dgm:pt>
    <dgm:pt modelId="{345AF8AD-C52B-462B-9047-8417CB503948}" type="parTrans" cxnId="{15C28D95-C4D9-4205-866E-7F686BDF625D}">
      <dgm:prSet/>
      <dgm:spPr/>
      <dgm:t>
        <a:bodyPr/>
        <a:lstStyle/>
        <a:p>
          <a:endParaRPr lang="tr-TR"/>
        </a:p>
      </dgm:t>
    </dgm:pt>
    <dgm:pt modelId="{567457C0-F6F2-4CB8-B599-11407921873B}" type="sibTrans" cxnId="{15C28D95-C4D9-4205-866E-7F686BDF625D}">
      <dgm:prSet/>
      <dgm:spPr/>
      <dgm:t>
        <a:bodyPr/>
        <a:lstStyle/>
        <a:p>
          <a:endParaRPr lang="tr-TR"/>
        </a:p>
      </dgm:t>
    </dgm:pt>
    <dgm:pt modelId="{2455AAFC-0D7A-4587-864C-403A293AEC95}">
      <dgm:prSet/>
      <dgm:spPr/>
      <dgm:t>
        <a:bodyPr/>
        <a:lstStyle/>
        <a:p>
          <a:pPr rtl="0"/>
          <a:endParaRPr lang="tr-TR" dirty="0"/>
        </a:p>
      </dgm:t>
    </dgm:pt>
    <dgm:pt modelId="{87E89C04-ECF9-40D6-8511-C63833CF0EC5}" type="parTrans" cxnId="{DD8BE86E-35D0-4C5E-83C6-F61DBA9F1FC7}">
      <dgm:prSet/>
      <dgm:spPr/>
      <dgm:t>
        <a:bodyPr/>
        <a:lstStyle/>
        <a:p>
          <a:endParaRPr lang="tr-TR"/>
        </a:p>
      </dgm:t>
    </dgm:pt>
    <dgm:pt modelId="{0D595F95-1C00-44D7-AF1E-2624A088794A}" type="sibTrans" cxnId="{DD8BE86E-35D0-4C5E-83C6-F61DBA9F1FC7}">
      <dgm:prSet/>
      <dgm:spPr/>
      <dgm:t>
        <a:bodyPr/>
        <a:lstStyle/>
        <a:p>
          <a:endParaRPr lang="tr-TR"/>
        </a:p>
      </dgm:t>
    </dgm:pt>
    <dgm:pt modelId="{234A5705-21E4-44D0-8311-F3E9627E626E}" type="pres">
      <dgm:prSet presAssocID="{11DAAA6C-0CD2-4306-9D34-2A48B1AC1919}" presName="linearFlow" presStyleCnt="0">
        <dgm:presLayoutVars>
          <dgm:dir/>
          <dgm:animLvl val="lvl"/>
          <dgm:resizeHandles val="exact"/>
        </dgm:presLayoutVars>
      </dgm:prSet>
      <dgm:spPr/>
      <dgm:t>
        <a:bodyPr/>
        <a:lstStyle/>
        <a:p>
          <a:endParaRPr lang="tr-TR"/>
        </a:p>
      </dgm:t>
    </dgm:pt>
    <dgm:pt modelId="{B768B2AB-36ED-496C-9494-D85E6273FBED}" type="pres">
      <dgm:prSet presAssocID="{2455AAFC-0D7A-4587-864C-403A293AEC95}" presName="composite" presStyleCnt="0"/>
      <dgm:spPr/>
    </dgm:pt>
    <dgm:pt modelId="{9A59872F-5947-4195-9E46-936EE3B87875}" type="pres">
      <dgm:prSet presAssocID="{2455AAFC-0D7A-4587-864C-403A293AEC95}" presName="parentText" presStyleLbl="alignNode1" presStyleIdx="0" presStyleCnt="1">
        <dgm:presLayoutVars>
          <dgm:chMax val="1"/>
          <dgm:bulletEnabled val="1"/>
        </dgm:presLayoutVars>
      </dgm:prSet>
      <dgm:spPr/>
      <dgm:t>
        <a:bodyPr/>
        <a:lstStyle/>
        <a:p>
          <a:endParaRPr lang="tr-TR"/>
        </a:p>
      </dgm:t>
    </dgm:pt>
    <dgm:pt modelId="{9CD9AB93-FB94-434A-844E-BA4D001D0D4D}" type="pres">
      <dgm:prSet presAssocID="{2455AAFC-0D7A-4587-864C-403A293AEC95}" presName="descendantText" presStyleLbl="alignAcc1" presStyleIdx="0" presStyleCnt="1">
        <dgm:presLayoutVars>
          <dgm:bulletEnabled val="1"/>
        </dgm:presLayoutVars>
      </dgm:prSet>
      <dgm:spPr/>
      <dgm:t>
        <a:bodyPr/>
        <a:lstStyle/>
        <a:p>
          <a:endParaRPr lang="tr-TR"/>
        </a:p>
      </dgm:t>
    </dgm:pt>
  </dgm:ptLst>
  <dgm:cxnLst>
    <dgm:cxn modelId="{15C28D95-C4D9-4205-866E-7F686BDF625D}" srcId="{2455AAFC-0D7A-4587-864C-403A293AEC95}" destId="{94BF2C47-A828-443B-B425-CFD1B12CA7B6}" srcOrd="0" destOrd="0" parTransId="{345AF8AD-C52B-462B-9047-8417CB503948}" sibTransId="{567457C0-F6F2-4CB8-B599-11407921873B}"/>
    <dgm:cxn modelId="{464FDEA0-463C-4A4E-992B-DB9CF3678989}" type="presOf" srcId="{2455AAFC-0D7A-4587-864C-403A293AEC95}" destId="{9A59872F-5947-4195-9E46-936EE3B87875}" srcOrd="0" destOrd="0" presId="urn:microsoft.com/office/officeart/2005/8/layout/chevron2"/>
    <dgm:cxn modelId="{B9385FA7-09ED-4065-AA23-C07DB1DAAF50}" type="presOf" srcId="{11DAAA6C-0CD2-4306-9D34-2A48B1AC1919}" destId="{234A5705-21E4-44D0-8311-F3E9627E626E}" srcOrd="0" destOrd="0" presId="urn:microsoft.com/office/officeart/2005/8/layout/chevron2"/>
    <dgm:cxn modelId="{DD8BE86E-35D0-4C5E-83C6-F61DBA9F1FC7}" srcId="{11DAAA6C-0CD2-4306-9D34-2A48B1AC1919}" destId="{2455AAFC-0D7A-4587-864C-403A293AEC95}" srcOrd="0" destOrd="0" parTransId="{87E89C04-ECF9-40D6-8511-C63833CF0EC5}" sibTransId="{0D595F95-1C00-44D7-AF1E-2624A088794A}"/>
    <dgm:cxn modelId="{3202CE65-AC35-4FB5-BB18-10D7CBBFE9BA}" type="presOf" srcId="{94BF2C47-A828-443B-B425-CFD1B12CA7B6}" destId="{9CD9AB93-FB94-434A-844E-BA4D001D0D4D}" srcOrd="0" destOrd="0" presId="urn:microsoft.com/office/officeart/2005/8/layout/chevron2"/>
    <dgm:cxn modelId="{F3A919F3-4005-4E2C-B1E2-B67E3CBCF033}" type="presParOf" srcId="{234A5705-21E4-44D0-8311-F3E9627E626E}" destId="{B768B2AB-36ED-496C-9494-D85E6273FBED}" srcOrd="0" destOrd="0" presId="urn:microsoft.com/office/officeart/2005/8/layout/chevron2"/>
    <dgm:cxn modelId="{95657A75-407F-40BD-88E2-F367A509FBCC}" type="presParOf" srcId="{B768B2AB-36ED-496C-9494-D85E6273FBED}" destId="{9A59872F-5947-4195-9E46-936EE3B87875}" srcOrd="0" destOrd="0" presId="urn:microsoft.com/office/officeart/2005/8/layout/chevron2"/>
    <dgm:cxn modelId="{0147AA5B-8E66-4D22-9AFD-ED603D4CD42F}" type="presParOf" srcId="{B768B2AB-36ED-496C-9494-D85E6273FBED}" destId="{9CD9AB93-FB94-434A-844E-BA4D001D0D4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A214612-CC74-4EB3-AAE4-B7B8D6D5567B}" type="doc">
      <dgm:prSet loTypeId="urn:microsoft.com/office/officeart/2005/8/layout/vList5" loCatId="list" qsTypeId="urn:microsoft.com/office/officeart/2005/8/quickstyle/simple3" qsCatId="simple" csTypeId="urn:microsoft.com/office/officeart/2005/8/colors/colorful5" csCatId="colorful" phldr="1"/>
      <dgm:spPr/>
      <dgm:t>
        <a:bodyPr/>
        <a:lstStyle/>
        <a:p>
          <a:endParaRPr lang="tr-TR"/>
        </a:p>
      </dgm:t>
    </dgm:pt>
    <dgm:pt modelId="{F2E2EEFE-975E-4894-9E5C-235E7159BB60}">
      <dgm:prSet/>
      <dgm:spPr/>
      <dgm:t>
        <a:bodyPr/>
        <a:lstStyle/>
        <a:p>
          <a:pPr rtl="0"/>
          <a:r>
            <a:rPr lang="tr-TR" b="0" i="0" dirty="0" smtClean="0"/>
            <a:t>Ülkemiz genelini yansıtan Türkiye Diyabet Epidemiyolojisi (TURDEP) çalışmasında % 7.2 olarak bulunan diyabet </a:t>
          </a:r>
          <a:r>
            <a:rPr lang="tr-TR" b="0" i="0" dirty="0" err="1" smtClean="0"/>
            <a:t>prevalansı</a:t>
          </a:r>
          <a:r>
            <a:rPr lang="tr-TR" b="0" i="0" dirty="0" smtClean="0"/>
            <a:t>, </a:t>
          </a:r>
          <a:r>
            <a:rPr lang="tr-TR" b="0" i="0" dirty="0" err="1" smtClean="0"/>
            <a:t>obezlerde</a:t>
          </a:r>
          <a:r>
            <a:rPr lang="tr-TR" b="0" i="0" dirty="0" smtClean="0"/>
            <a:t> </a:t>
          </a:r>
          <a:r>
            <a:rPr lang="tr-TR" b="0" i="1" dirty="0" smtClean="0"/>
            <a:t>%</a:t>
          </a:r>
          <a:r>
            <a:rPr lang="tr-TR" b="0" i="0" dirty="0" smtClean="0"/>
            <a:t> 12</a:t>
          </a:r>
          <a:endParaRPr lang="tr-TR" dirty="0"/>
        </a:p>
      </dgm:t>
    </dgm:pt>
    <dgm:pt modelId="{C69B8DEA-41F9-4D06-BFA2-3ADE4AFB06C4}" type="parTrans" cxnId="{479503AA-2A0E-4220-B218-99E2A0BF0936}">
      <dgm:prSet/>
      <dgm:spPr/>
      <dgm:t>
        <a:bodyPr/>
        <a:lstStyle/>
        <a:p>
          <a:endParaRPr lang="tr-TR"/>
        </a:p>
      </dgm:t>
    </dgm:pt>
    <dgm:pt modelId="{CEE0310F-0F07-47B5-8F67-8C5F0998175B}" type="sibTrans" cxnId="{479503AA-2A0E-4220-B218-99E2A0BF0936}">
      <dgm:prSet/>
      <dgm:spPr/>
      <dgm:t>
        <a:bodyPr/>
        <a:lstStyle/>
        <a:p>
          <a:endParaRPr lang="tr-TR"/>
        </a:p>
      </dgm:t>
    </dgm:pt>
    <dgm:pt modelId="{8DD24CB4-75B4-4BB5-969E-E013A2742E5B}">
      <dgm:prSet/>
      <dgm:spPr/>
      <dgm:t>
        <a:bodyPr/>
        <a:lstStyle/>
        <a:p>
          <a:pPr rtl="0"/>
          <a:r>
            <a:rPr lang="tr-TR" b="0" i="0" dirty="0" smtClean="0"/>
            <a:t>Sağlık Bakanlığınca 7 ilde yapılan "Sağlıklı Beslenelim, Kalbimizi Koruyalım" projesinde ise genelde % 11.9 olan </a:t>
          </a:r>
          <a:r>
            <a:rPr lang="tr-TR" b="0" i="0" dirty="0" err="1" smtClean="0"/>
            <a:t>prevalans</a:t>
          </a:r>
          <a:r>
            <a:rPr lang="tr-TR" b="0" i="0" dirty="0" smtClean="0"/>
            <a:t>, </a:t>
          </a:r>
          <a:r>
            <a:rPr lang="tr-TR" b="0" i="0" dirty="0" err="1" smtClean="0"/>
            <a:t>obezlerde</a:t>
          </a:r>
          <a:r>
            <a:rPr lang="tr-TR" b="0" i="0" dirty="0" smtClean="0"/>
            <a:t> </a:t>
          </a:r>
          <a:r>
            <a:rPr lang="tr-TR" b="0" i="1" dirty="0" smtClean="0"/>
            <a:t>% </a:t>
          </a:r>
          <a:r>
            <a:rPr lang="tr-TR" b="0" i="0" dirty="0" smtClean="0"/>
            <a:t>19.3</a:t>
          </a:r>
          <a:endParaRPr lang="tr-TR" dirty="0"/>
        </a:p>
      </dgm:t>
    </dgm:pt>
    <dgm:pt modelId="{ADBDEC72-5592-4B67-8F1F-2646F40548F1}" type="parTrans" cxnId="{FFFB78A1-790F-4D04-80FA-2C360CCA78C1}">
      <dgm:prSet/>
      <dgm:spPr/>
      <dgm:t>
        <a:bodyPr/>
        <a:lstStyle/>
        <a:p>
          <a:endParaRPr lang="tr-TR"/>
        </a:p>
      </dgm:t>
    </dgm:pt>
    <dgm:pt modelId="{3540EE71-CF49-4F0B-BB88-C089582B0B88}" type="sibTrans" cxnId="{FFFB78A1-790F-4D04-80FA-2C360CCA78C1}">
      <dgm:prSet/>
      <dgm:spPr/>
      <dgm:t>
        <a:bodyPr/>
        <a:lstStyle/>
        <a:p>
          <a:endParaRPr lang="tr-TR"/>
        </a:p>
      </dgm:t>
    </dgm:pt>
    <dgm:pt modelId="{F7CA0DFD-F268-4397-A1A9-5AB7E5278BCE}">
      <dgm:prSet/>
      <dgm:spPr/>
      <dgm:t>
        <a:bodyPr/>
        <a:lstStyle/>
        <a:p>
          <a:pPr rtl="0"/>
          <a:r>
            <a:rPr lang="tr-TR" b="0" i="0" dirty="0" smtClean="0"/>
            <a:t>Çocukluk ça­ğındaki </a:t>
          </a:r>
          <a:r>
            <a:rPr lang="tr-TR" b="0" i="0" dirty="0" err="1" smtClean="0"/>
            <a:t>obezitenin</a:t>
          </a:r>
          <a:r>
            <a:rPr lang="tr-TR" b="0" i="0" dirty="0" smtClean="0"/>
            <a:t> erken yaşta Tip 2 diyabete yol açtığı ve bu kişilerde hastalığın kontrolünün de güç olduğu belirtilmektedir.</a:t>
          </a:r>
          <a:endParaRPr lang="tr-TR" dirty="0"/>
        </a:p>
      </dgm:t>
    </dgm:pt>
    <dgm:pt modelId="{D5668A4F-DCFA-46B6-8E76-4D0D1EA9C1F5}" type="parTrans" cxnId="{0475FF4C-7C5C-4654-93C3-E494F9AAE292}">
      <dgm:prSet/>
      <dgm:spPr/>
      <dgm:t>
        <a:bodyPr/>
        <a:lstStyle/>
        <a:p>
          <a:endParaRPr lang="tr-TR"/>
        </a:p>
      </dgm:t>
    </dgm:pt>
    <dgm:pt modelId="{87ADB450-59A6-49F8-882E-E49AAA0BD7B7}" type="sibTrans" cxnId="{0475FF4C-7C5C-4654-93C3-E494F9AAE292}">
      <dgm:prSet/>
      <dgm:spPr/>
      <dgm:t>
        <a:bodyPr/>
        <a:lstStyle/>
        <a:p>
          <a:endParaRPr lang="tr-TR"/>
        </a:p>
      </dgm:t>
    </dgm:pt>
    <dgm:pt modelId="{60776767-E345-4A4D-A693-57D1E51B1C66}" type="pres">
      <dgm:prSet presAssocID="{5A214612-CC74-4EB3-AAE4-B7B8D6D5567B}" presName="Name0" presStyleCnt="0">
        <dgm:presLayoutVars>
          <dgm:dir/>
          <dgm:animLvl val="lvl"/>
          <dgm:resizeHandles val="exact"/>
        </dgm:presLayoutVars>
      </dgm:prSet>
      <dgm:spPr/>
      <dgm:t>
        <a:bodyPr/>
        <a:lstStyle/>
        <a:p>
          <a:endParaRPr lang="tr-TR"/>
        </a:p>
      </dgm:t>
    </dgm:pt>
    <dgm:pt modelId="{C52C857F-E079-484A-872E-7FD2802DA749}" type="pres">
      <dgm:prSet presAssocID="{F2E2EEFE-975E-4894-9E5C-235E7159BB60}" presName="linNode" presStyleCnt="0"/>
      <dgm:spPr/>
    </dgm:pt>
    <dgm:pt modelId="{F833F25C-5A45-403B-8B53-3D2CEB78D23C}" type="pres">
      <dgm:prSet presAssocID="{F2E2EEFE-975E-4894-9E5C-235E7159BB60}" presName="parentText" presStyleLbl="node1" presStyleIdx="0" presStyleCnt="2">
        <dgm:presLayoutVars>
          <dgm:chMax val="1"/>
          <dgm:bulletEnabled val="1"/>
        </dgm:presLayoutVars>
      </dgm:prSet>
      <dgm:spPr/>
      <dgm:t>
        <a:bodyPr/>
        <a:lstStyle/>
        <a:p>
          <a:endParaRPr lang="tr-TR"/>
        </a:p>
      </dgm:t>
    </dgm:pt>
    <dgm:pt modelId="{00E1CF00-7E9A-4FE8-AC9B-5DE5B5780E4B}" type="pres">
      <dgm:prSet presAssocID="{F2E2EEFE-975E-4894-9E5C-235E7159BB60}" presName="descendantText" presStyleLbl="alignAccFollowNode1" presStyleIdx="0" presStyleCnt="1">
        <dgm:presLayoutVars>
          <dgm:bulletEnabled val="1"/>
        </dgm:presLayoutVars>
      </dgm:prSet>
      <dgm:spPr/>
      <dgm:t>
        <a:bodyPr/>
        <a:lstStyle/>
        <a:p>
          <a:endParaRPr lang="tr-TR"/>
        </a:p>
      </dgm:t>
    </dgm:pt>
    <dgm:pt modelId="{1D44F4A7-1F91-4B69-B45D-131276652D18}" type="pres">
      <dgm:prSet presAssocID="{CEE0310F-0F07-47B5-8F67-8C5F0998175B}" presName="sp" presStyleCnt="0"/>
      <dgm:spPr/>
    </dgm:pt>
    <dgm:pt modelId="{01682EBB-7D7B-47FE-AC62-47531BFF2D0A}" type="pres">
      <dgm:prSet presAssocID="{F7CA0DFD-F268-4397-A1A9-5AB7E5278BCE}" presName="linNode" presStyleCnt="0"/>
      <dgm:spPr/>
    </dgm:pt>
    <dgm:pt modelId="{CEAD8D22-7D90-437F-9DD6-1360333FE636}" type="pres">
      <dgm:prSet presAssocID="{F7CA0DFD-F268-4397-A1A9-5AB7E5278BCE}" presName="parentText" presStyleLbl="node1" presStyleIdx="1" presStyleCnt="2" custScaleX="277778" custScaleY="47097">
        <dgm:presLayoutVars>
          <dgm:chMax val="1"/>
          <dgm:bulletEnabled val="1"/>
        </dgm:presLayoutVars>
      </dgm:prSet>
      <dgm:spPr/>
      <dgm:t>
        <a:bodyPr/>
        <a:lstStyle/>
        <a:p>
          <a:endParaRPr lang="tr-TR"/>
        </a:p>
      </dgm:t>
    </dgm:pt>
  </dgm:ptLst>
  <dgm:cxnLst>
    <dgm:cxn modelId="{FFFB78A1-790F-4D04-80FA-2C360CCA78C1}" srcId="{F2E2EEFE-975E-4894-9E5C-235E7159BB60}" destId="{8DD24CB4-75B4-4BB5-969E-E013A2742E5B}" srcOrd="0" destOrd="0" parTransId="{ADBDEC72-5592-4B67-8F1F-2646F40548F1}" sibTransId="{3540EE71-CF49-4F0B-BB88-C089582B0B88}"/>
    <dgm:cxn modelId="{8BB46EB1-360A-41B7-8B50-719B7CF2C9E4}" type="presOf" srcId="{5A214612-CC74-4EB3-AAE4-B7B8D6D5567B}" destId="{60776767-E345-4A4D-A693-57D1E51B1C66}" srcOrd="0" destOrd="0" presId="urn:microsoft.com/office/officeart/2005/8/layout/vList5"/>
    <dgm:cxn modelId="{0475FF4C-7C5C-4654-93C3-E494F9AAE292}" srcId="{5A214612-CC74-4EB3-AAE4-B7B8D6D5567B}" destId="{F7CA0DFD-F268-4397-A1A9-5AB7E5278BCE}" srcOrd="1" destOrd="0" parTransId="{D5668A4F-DCFA-46B6-8E76-4D0D1EA9C1F5}" sibTransId="{87ADB450-59A6-49F8-882E-E49AAA0BD7B7}"/>
    <dgm:cxn modelId="{FF01CDEF-2803-4A8D-9CCF-0B684C456491}" type="presOf" srcId="{F2E2EEFE-975E-4894-9E5C-235E7159BB60}" destId="{F833F25C-5A45-403B-8B53-3D2CEB78D23C}" srcOrd="0" destOrd="0" presId="urn:microsoft.com/office/officeart/2005/8/layout/vList5"/>
    <dgm:cxn modelId="{479503AA-2A0E-4220-B218-99E2A0BF0936}" srcId="{5A214612-CC74-4EB3-AAE4-B7B8D6D5567B}" destId="{F2E2EEFE-975E-4894-9E5C-235E7159BB60}" srcOrd="0" destOrd="0" parTransId="{C69B8DEA-41F9-4D06-BFA2-3ADE4AFB06C4}" sibTransId="{CEE0310F-0F07-47B5-8F67-8C5F0998175B}"/>
    <dgm:cxn modelId="{35D5EC9B-31BE-4708-8EE1-513899B69215}" type="presOf" srcId="{8DD24CB4-75B4-4BB5-969E-E013A2742E5B}" destId="{00E1CF00-7E9A-4FE8-AC9B-5DE5B5780E4B}" srcOrd="0" destOrd="0" presId="urn:microsoft.com/office/officeart/2005/8/layout/vList5"/>
    <dgm:cxn modelId="{71202638-EE71-4803-B27A-CFD7A05847E7}" type="presOf" srcId="{F7CA0DFD-F268-4397-A1A9-5AB7E5278BCE}" destId="{CEAD8D22-7D90-437F-9DD6-1360333FE636}" srcOrd="0" destOrd="0" presId="urn:microsoft.com/office/officeart/2005/8/layout/vList5"/>
    <dgm:cxn modelId="{EEABFBB6-3924-4191-B6F9-967A74E666F1}" type="presParOf" srcId="{60776767-E345-4A4D-A693-57D1E51B1C66}" destId="{C52C857F-E079-484A-872E-7FD2802DA749}" srcOrd="0" destOrd="0" presId="urn:microsoft.com/office/officeart/2005/8/layout/vList5"/>
    <dgm:cxn modelId="{D676019A-3617-4517-87F7-9633E9FB43ED}" type="presParOf" srcId="{C52C857F-E079-484A-872E-7FD2802DA749}" destId="{F833F25C-5A45-403B-8B53-3D2CEB78D23C}" srcOrd="0" destOrd="0" presId="urn:microsoft.com/office/officeart/2005/8/layout/vList5"/>
    <dgm:cxn modelId="{D1121BCB-F346-4CFA-92D8-40324352DF44}" type="presParOf" srcId="{C52C857F-E079-484A-872E-7FD2802DA749}" destId="{00E1CF00-7E9A-4FE8-AC9B-5DE5B5780E4B}" srcOrd="1" destOrd="0" presId="urn:microsoft.com/office/officeart/2005/8/layout/vList5"/>
    <dgm:cxn modelId="{E87CCF1F-B90D-4B5D-83A4-AC270340B188}" type="presParOf" srcId="{60776767-E345-4A4D-A693-57D1E51B1C66}" destId="{1D44F4A7-1F91-4B69-B45D-131276652D18}" srcOrd="1" destOrd="0" presId="urn:microsoft.com/office/officeart/2005/8/layout/vList5"/>
    <dgm:cxn modelId="{CD3D92C4-77E4-4007-92FA-09E6BB925859}" type="presParOf" srcId="{60776767-E345-4A4D-A693-57D1E51B1C66}" destId="{01682EBB-7D7B-47FE-AC62-47531BFF2D0A}" srcOrd="2" destOrd="0" presId="urn:microsoft.com/office/officeart/2005/8/layout/vList5"/>
    <dgm:cxn modelId="{799B3244-7145-42CD-A4D2-8C6146B7D1A7}" type="presParOf" srcId="{01682EBB-7D7B-47FE-AC62-47531BFF2D0A}" destId="{CEAD8D22-7D90-437F-9DD6-1360333FE63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EC91AD6-AE74-450B-8385-EED7056024C7}" type="doc">
      <dgm:prSet loTypeId="urn:microsoft.com/office/officeart/2008/layout/LinedList" loCatId="list" qsTypeId="urn:microsoft.com/office/officeart/2005/8/quickstyle/simple5" qsCatId="simple" csTypeId="urn:microsoft.com/office/officeart/2005/8/colors/colorful5" csCatId="colorful"/>
      <dgm:spPr/>
      <dgm:t>
        <a:bodyPr/>
        <a:lstStyle/>
        <a:p>
          <a:endParaRPr lang="tr-TR"/>
        </a:p>
      </dgm:t>
    </dgm:pt>
    <dgm:pt modelId="{4851CBAD-98C8-450E-BF51-E87C8C8855C0}">
      <dgm:prSet/>
      <dgm:spPr/>
      <dgm:t>
        <a:bodyPr/>
        <a:lstStyle/>
        <a:p>
          <a:pPr rtl="0"/>
          <a:r>
            <a:rPr lang="tr-TR" b="0" i="0" smtClean="0"/>
            <a:t>Batılılaşma diyeti ya da bolluk diyeti denilen; yağdan zengin, enerjisi yüksek yiyeceklerin, rafine ve basit şeker­lerin fazla alımı, kompleks karbonhidratlı yiyeceklerin ise yetersiz alımı durumlarında, sağlık üzerinde olumsuz et­kilerin ortaya çıkacağı son yıllarda araştırmalarla da ispat­lanmaktadır. </a:t>
          </a:r>
          <a:endParaRPr lang="tr-TR"/>
        </a:p>
      </dgm:t>
    </dgm:pt>
    <dgm:pt modelId="{FD5E7CEE-D4E7-4195-BEC9-D633DE53F492}" type="parTrans" cxnId="{50108964-2409-454F-9B99-3218E3B922B9}">
      <dgm:prSet/>
      <dgm:spPr/>
      <dgm:t>
        <a:bodyPr/>
        <a:lstStyle/>
        <a:p>
          <a:endParaRPr lang="tr-TR"/>
        </a:p>
      </dgm:t>
    </dgm:pt>
    <dgm:pt modelId="{4F0970C2-B167-4580-A499-276BE3BCB3E6}" type="sibTrans" cxnId="{50108964-2409-454F-9B99-3218E3B922B9}">
      <dgm:prSet/>
      <dgm:spPr/>
      <dgm:t>
        <a:bodyPr/>
        <a:lstStyle/>
        <a:p>
          <a:endParaRPr lang="tr-TR"/>
        </a:p>
      </dgm:t>
    </dgm:pt>
    <dgm:pt modelId="{E7CFA815-515A-421F-A0F4-2D6698584E9A}">
      <dgm:prSet/>
      <dgm:spPr/>
      <dgm:t>
        <a:bodyPr/>
        <a:lstStyle/>
        <a:p>
          <a:pPr rtl="0"/>
          <a:r>
            <a:rPr lang="tr-TR" b="0" i="0" smtClean="0"/>
            <a:t>Hayatın erken dö­nemindeki malnütrisyon daha sonraki metabolik anor­malliklere zemin hazırlayabilir ve bozulmuş glikoz toleransı ile Tip 2 DM gelişme riskini artırabilir. Yine düşük doğum ağırlıklı bebeklerde, normal ağırlıklı bebeklere göre diyabet gelişmesinin daha fazla olduğu saptanmaktadır. </a:t>
          </a:r>
          <a:endParaRPr lang="tr-TR"/>
        </a:p>
      </dgm:t>
    </dgm:pt>
    <dgm:pt modelId="{C019BB3D-07A7-41B8-8C52-EA7E5548CCD3}" type="parTrans" cxnId="{F20850F3-9094-4302-AE68-E319BFE2FD3B}">
      <dgm:prSet/>
      <dgm:spPr/>
      <dgm:t>
        <a:bodyPr/>
        <a:lstStyle/>
        <a:p>
          <a:endParaRPr lang="tr-TR"/>
        </a:p>
      </dgm:t>
    </dgm:pt>
    <dgm:pt modelId="{1A6602F8-FE86-4997-B76C-E0CD950BC535}" type="sibTrans" cxnId="{F20850F3-9094-4302-AE68-E319BFE2FD3B}">
      <dgm:prSet/>
      <dgm:spPr/>
      <dgm:t>
        <a:bodyPr/>
        <a:lstStyle/>
        <a:p>
          <a:endParaRPr lang="tr-TR"/>
        </a:p>
      </dgm:t>
    </dgm:pt>
    <dgm:pt modelId="{307F073B-1F8A-446B-91D6-33706AC10674}">
      <dgm:prSet/>
      <dgm:spPr/>
      <dgm:t>
        <a:bodyPr/>
        <a:lstStyle/>
        <a:p>
          <a:pPr rtl="0"/>
          <a:r>
            <a:rPr lang="tr-TR" b="0" i="0" smtClean="0"/>
            <a:t>8633 nondiyabetik erkeğin 6 yılın üzerinde izlendiği bir ça­lışmada, en düşük aktiviteli grubun en fazla aktif olan gruba göre 2 kat bozulmuş glikoz toleransı ve 4 kat daha yüksek diyabet riskiyle karşı karşıya olduğu tespit edil­miştir.</a:t>
          </a:r>
          <a:endParaRPr lang="tr-TR"/>
        </a:p>
      </dgm:t>
    </dgm:pt>
    <dgm:pt modelId="{63ACCA48-5FFE-40EB-B563-72A9D10B46AC}" type="parTrans" cxnId="{B71AFFDF-EDB2-481D-B502-7AA5D77DBE6D}">
      <dgm:prSet/>
      <dgm:spPr/>
      <dgm:t>
        <a:bodyPr/>
        <a:lstStyle/>
        <a:p>
          <a:endParaRPr lang="tr-TR"/>
        </a:p>
      </dgm:t>
    </dgm:pt>
    <dgm:pt modelId="{14F22448-72DA-453B-BACA-B2EF07AAB2A4}" type="sibTrans" cxnId="{B71AFFDF-EDB2-481D-B502-7AA5D77DBE6D}">
      <dgm:prSet/>
      <dgm:spPr/>
      <dgm:t>
        <a:bodyPr/>
        <a:lstStyle/>
        <a:p>
          <a:endParaRPr lang="tr-TR"/>
        </a:p>
      </dgm:t>
    </dgm:pt>
    <dgm:pt modelId="{CD467122-BE19-4F07-AC2A-D3D6AB11F96E}" type="pres">
      <dgm:prSet presAssocID="{EEC91AD6-AE74-450B-8385-EED7056024C7}" presName="vert0" presStyleCnt="0">
        <dgm:presLayoutVars>
          <dgm:dir/>
          <dgm:animOne val="branch"/>
          <dgm:animLvl val="lvl"/>
        </dgm:presLayoutVars>
      </dgm:prSet>
      <dgm:spPr/>
      <dgm:t>
        <a:bodyPr/>
        <a:lstStyle/>
        <a:p>
          <a:endParaRPr lang="tr-TR"/>
        </a:p>
      </dgm:t>
    </dgm:pt>
    <dgm:pt modelId="{D373D718-96AA-4AC9-85F9-DC1203F3DB2A}" type="pres">
      <dgm:prSet presAssocID="{4851CBAD-98C8-450E-BF51-E87C8C8855C0}" presName="thickLine" presStyleLbl="alignNode1" presStyleIdx="0" presStyleCnt="3"/>
      <dgm:spPr/>
    </dgm:pt>
    <dgm:pt modelId="{47D5C5E6-8224-4577-BC1E-5356443E5047}" type="pres">
      <dgm:prSet presAssocID="{4851CBAD-98C8-450E-BF51-E87C8C8855C0}" presName="horz1" presStyleCnt="0"/>
      <dgm:spPr/>
    </dgm:pt>
    <dgm:pt modelId="{CCAC415A-658D-4137-ADF4-BFFA417A8E6F}" type="pres">
      <dgm:prSet presAssocID="{4851CBAD-98C8-450E-BF51-E87C8C8855C0}" presName="tx1" presStyleLbl="revTx" presStyleIdx="0" presStyleCnt="3"/>
      <dgm:spPr/>
      <dgm:t>
        <a:bodyPr/>
        <a:lstStyle/>
        <a:p>
          <a:endParaRPr lang="tr-TR"/>
        </a:p>
      </dgm:t>
    </dgm:pt>
    <dgm:pt modelId="{1F7638F1-4B6E-441D-9F25-6E93D59AF90D}" type="pres">
      <dgm:prSet presAssocID="{4851CBAD-98C8-450E-BF51-E87C8C8855C0}" presName="vert1" presStyleCnt="0"/>
      <dgm:spPr/>
    </dgm:pt>
    <dgm:pt modelId="{36F83CE8-1DF5-4975-8C0C-758A35426778}" type="pres">
      <dgm:prSet presAssocID="{E7CFA815-515A-421F-A0F4-2D6698584E9A}" presName="thickLine" presStyleLbl="alignNode1" presStyleIdx="1" presStyleCnt="3"/>
      <dgm:spPr/>
    </dgm:pt>
    <dgm:pt modelId="{6D69F906-5F1E-469A-97B2-B56E967BB8C6}" type="pres">
      <dgm:prSet presAssocID="{E7CFA815-515A-421F-A0F4-2D6698584E9A}" presName="horz1" presStyleCnt="0"/>
      <dgm:spPr/>
    </dgm:pt>
    <dgm:pt modelId="{4C7E67BE-0D18-4A69-A717-0B40F2F69813}" type="pres">
      <dgm:prSet presAssocID="{E7CFA815-515A-421F-A0F4-2D6698584E9A}" presName="tx1" presStyleLbl="revTx" presStyleIdx="1" presStyleCnt="3"/>
      <dgm:spPr/>
      <dgm:t>
        <a:bodyPr/>
        <a:lstStyle/>
        <a:p>
          <a:endParaRPr lang="tr-TR"/>
        </a:p>
      </dgm:t>
    </dgm:pt>
    <dgm:pt modelId="{A6FA088B-8373-41B2-BD7D-751F1EDA3C53}" type="pres">
      <dgm:prSet presAssocID="{E7CFA815-515A-421F-A0F4-2D6698584E9A}" presName="vert1" presStyleCnt="0"/>
      <dgm:spPr/>
    </dgm:pt>
    <dgm:pt modelId="{86FE6378-1B0D-46E2-BA8C-D4D72BEF417C}" type="pres">
      <dgm:prSet presAssocID="{307F073B-1F8A-446B-91D6-33706AC10674}" presName="thickLine" presStyleLbl="alignNode1" presStyleIdx="2" presStyleCnt="3"/>
      <dgm:spPr/>
    </dgm:pt>
    <dgm:pt modelId="{56887939-2EEE-43E3-9767-B32324F99861}" type="pres">
      <dgm:prSet presAssocID="{307F073B-1F8A-446B-91D6-33706AC10674}" presName="horz1" presStyleCnt="0"/>
      <dgm:spPr/>
    </dgm:pt>
    <dgm:pt modelId="{CE0B5093-E73E-4D94-918D-A3AB6AF1C799}" type="pres">
      <dgm:prSet presAssocID="{307F073B-1F8A-446B-91D6-33706AC10674}" presName="tx1" presStyleLbl="revTx" presStyleIdx="2" presStyleCnt="3"/>
      <dgm:spPr/>
      <dgm:t>
        <a:bodyPr/>
        <a:lstStyle/>
        <a:p>
          <a:endParaRPr lang="tr-TR"/>
        </a:p>
      </dgm:t>
    </dgm:pt>
    <dgm:pt modelId="{95709CDE-BC72-4294-AD88-901485F7046C}" type="pres">
      <dgm:prSet presAssocID="{307F073B-1F8A-446B-91D6-33706AC10674}" presName="vert1" presStyleCnt="0"/>
      <dgm:spPr/>
    </dgm:pt>
  </dgm:ptLst>
  <dgm:cxnLst>
    <dgm:cxn modelId="{401B43FD-9BF6-4AA0-89C1-9D75A0B53191}" type="presOf" srcId="{4851CBAD-98C8-450E-BF51-E87C8C8855C0}" destId="{CCAC415A-658D-4137-ADF4-BFFA417A8E6F}" srcOrd="0" destOrd="0" presId="urn:microsoft.com/office/officeart/2008/layout/LinedList"/>
    <dgm:cxn modelId="{897E80E1-A69C-46BE-A373-222EAD725FC9}" type="presOf" srcId="{E7CFA815-515A-421F-A0F4-2D6698584E9A}" destId="{4C7E67BE-0D18-4A69-A717-0B40F2F69813}" srcOrd="0" destOrd="0" presId="urn:microsoft.com/office/officeart/2008/layout/LinedList"/>
    <dgm:cxn modelId="{50108964-2409-454F-9B99-3218E3B922B9}" srcId="{EEC91AD6-AE74-450B-8385-EED7056024C7}" destId="{4851CBAD-98C8-450E-BF51-E87C8C8855C0}" srcOrd="0" destOrd="0" parTransId="{FD5E7CEE-D4E7-4195-BEC9-D633DE53F492}" sibTransId="{4F0970C2-B167-4580-A499-276BE3BCB3E6}"/>
    <dgm:cxn modelId="{F20850F3-9094-4302-AE68-E319BFE2FD3B}" srcId="{EEC91AD6-AE74-450B-8385-EED7056024C7}" destId="{E7CFA815-515A-421F-A0F4-2D6698584E9A}" srcOrd="1" destOrd="0" parTransId="{C019BB3D-07A7-41B8-8C52-EA7E5548CCD3}" sibTransId="{1A6602F8-FE86-4997-B76C-E0CD950BC535}"/>
    <dgm:cxn modelId="{8EF070D5-E3E2-46F4-8E63-ACA3F9AA1FC6}" type="presOf" srcId="{EEC91AD6-AE74-450B-8385-EED7056024C7}" destId="{CD467122-BE19-4F07-AC2A-D3D6AB11F96E}" srcOrd="0" destOrd="0" presId="urn:microsoft.com/office/officeart/2008/layout/LinedList"/>
    <dgm:cxn modelId="{B5977BAC-A5E4-4C36-BC3E-C0398840DC8E}" type="presOf" srcId="{307F073B-1F8A-446B-91D6-33706AC10674}" destId="{CE0B5093-E73E-4D94-918D-A3AB6AF1C799}" srcOrd="0" destOrd="0" presId="urn:microsoft.com/office/officeart/2008/layout/LinedList"/>
    <dgm:cxn modelId="{B71AFFDF-EDB2-481D-B502-7AA5D77DBE6D}" srcId="{EEC91AD6-AE74-450B-8385-EED7056024C7}" destId="{307F073B-1F8A-446B-91D6-33706AC10674}" srcOrd="2" destOrd="0" parTransId="{63ACCA48-5FFE-40EB-B563-72A9D10B46AC}" sibTransId="{14F22448-72DA-453B-BACA-B2EF07AAB2A4}"/>
    <dgm:cxn modelId="{AFE44392-81E6-4F5F-9071-5DF4447568C4}" type="presParOf" srcId="{CD467122-BE19-4F07-AC2A-D3D6AB11F96E}" destId="{D373D718-96AA-4AC9-85F9-DC1203F3DB2A}" srcOrd="0" destOrd="0" presId="urn:microsoft.com/office/officeart/2008/layout/LinedList"/>
    <dgm:cxn modelId="{853484B7-1A2E-40C4-8371-E266959F25D5}" type="presParOf" srcId="{CD467122-BE19-4F07-AC2A-D3D6AB11F96E}" destId="{47D5C5E6-8224-4577-BC1E-5356443E5047}" srcOrd="1" destOrd="0" presId="urn:microsoft.com/office/officeart/2008/layout/LinedList"/>
    <dgm:cxn modelId="{EBE22E8D-EAA5-49AB-8535-6910281E18F3}" type="presParOf" srcId="{47D5C5E6-8224-4577-BC1E-5356443E5047}" destId="{CCAC415A-658D-4137-ADF4-BFFA417A8E6F}" srcOrd="0" destOrd="0" presId="urn:microsoft.com/office/officeart/2008/layout/LinedList"/>
    <dgm:cxn modelId="{3E34DD48-EDB7-48FB-8729-78DC54541B76}" type="presParOf" srcId="{47D5C5E6-8224-4577-BC1E-5356443E5047}" destId="{1F7638F1-4B6E-441D-9F25-6E93D59AF90D}" srcOrd="1" destOrd="0" presId="urn:microsoft.com/office/officeart/2008/layout/LinedList"/>
    <dgm:cxn modelId="{469F974C-68D6-44F9-BCE4-36E764F115C1}" type="presParOf" srcId="{CD467122-BE19-4F07-AC2A-D3D6AB11F96E}" destId="{36F83CE8-1DF5-4975-8C0C-758A35426778}" srcOrd="2" destOrd="0" presId="urn:microsoft.com/office/officeart/2008/layout/LinedList"/>
    <dgm:cxn modelId="{E8D7E916-7757-441A-9ADE-F6E56DE58264}" type="presParOf" srcId="{CD467122-BE19-4F07-AC2A-D3D6AB11F96E}" destId="{6D69F906-5F1E-469A-97B2-B56E967BB8C6}" srcOrd="3" destOrd="0" presId="urn:microsoft.com/office/officeart/2008/layout/LinedList"/>
    <dgm:cxn modelId="{00500AD9-24FE-44D1-A8A2-9E8FB58BD8EE}" type="presParOf" srcId="{6D69F906-5F1E-469A-97B2-B56E967BB8C6}" destId="{4C7E67BE-0D18-4A69-A717-0B40F2F69813}" srcOrd="0" destOrd="0" presId="urn:microsoft.com/office/officeart/2008/layout/LinedList"/>
    <dgm:cxn modelId="{5AAA7F2A-0AFF-4B7E-A1F5-DC7B5D6999BF}" type="presParOf" srcId="{6D69F906-5F1E-469A-97B2-B56E967BB8C6}" destId="{A6FA088B-8373-41B2-BD7D-751F1EDA3C53}" srcOrd="1" destOrd="0" presId="urn:microsoft.com/office/officeart/2008/layout/LinedList"/>
    <dgm:cxn modelId="{C0D729B6-DCF9-41BC-854A-613A30C6DED2}" type="presParOf" srcId="{CD467122-BE19-4F07-AC2A-D3D6AB11F96E}" destId="{86FE6378-1B0D-46E2-BA8C-D4D72BEF417C}" srcOrd="4" destOrd="0" presId="urn:microsoft.com/office/officeart/2008/layout/LinedList"/>
    <dgm:cxn modelId="{770B9A2C-F9BC-41E4-8639-FCD505B3B038}" type="presParOf" srcId="{CD467122-BE19-4F07-AC2A-D3D6AB11F96E}" destId="{56887939-2EEE-43E3-9767-B32324F99861}" srcOrd="5" destOrd="0" presId="urn:microsoft.com/office/officeart/2008/layout/LinedList"/>
    <dgm:cxn modelId="{669ED8AF-1572-4327-BE21-E4AC3A128F75}" type="presParOf" srcId="{56887939-2EEE-43E3-9767-B32324F99861}" destId="{CE0B5093-E73E-4D94-918D-A3AB6AF1C799}" srcOrd="0" destOrd="0" presId="urn:microsoft.com/office/officeart/2008/layout/LinedList"/>
    <dgm:cxn modelId="{A617B3AB-3BE4-4AB0-9079-E086AF8BA433}" type="presParOf" srcId="{56887939-2EEE-43E3-9767-B32324F99861}" destId="{95709CDE-BC72-4294-AD88-901485F7046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8890CA4-F038-4E5E-9E24-88BC6E15821D}" type="doc">
      <dgm:prSet loTypeId="urn:microsoft.com/office/officeart/2009/3/layout/SubStepProcess" loCatId="process" qsTypeId="urn:microsoft.com/office/officeart/2005/8/quickstyle/simple3" qsCatId="simple" csTypeId="urn:microsoft.com/office/officeart/2005/8/colors/colorful5" csCatId="colorful" phldr="1"/>
      <dgm:spPr/>
      <dgm:t>
        <a:bodyPr/>
        <a:lstStyle/>
        <a:p>
          <a:endParaRPr lang="tr-TR"/>
        </a:p>
      </dgm:t>
    </dgm:pt>
    <dgm:pt modelId="{BCD9A01D-5B05-4A43-A3AA-E90716F152C1}">
      <dgm:prSet custT="1"/>
      <dgm:spPr/>
      <dgm:t>
        <a:bodyPr/>
        <a:lstStyle/>
        <a:p>
          <a:pPr rtl="0"/>
          <a:r>
            <a:rPr lang="tr-TR" sz="1800" b="0" i="0" smtClean="0">
              <a:solidFill>
                <a:schemeClr val="tx1"/>
              </a:solidFill>
            </a:rPr>
            <a:t>Dünya genelindeki verilerin incelenmesi sonucu; orta yaşlarda artmaya başlayan prevalansın 70li yaşlardan sonra en üst seviyelere geldiği görülebilmektedir. </a:t>
          </a:r>
          <a:endParaRPr lang="tr-TR" sz="1800">
            <a:solidFill>
              <a:schemeClr val="tx1"/>
            </a:solidFill>
          </a:endParaRPr>
        </a:p>
      </dgm:t>
    </dgm:pt>
    <dgm:pt modelId="{B6045D67-F5E9-4A4D-8628-3750C5C2A9A9}" type="parTrans" cxnId="{6D8EBE93-E1A9-45E2-9915-7988F5D1FE4B}">
      <dgm:prSet/>
      <dgm:spPr/>
      <dgm:t>
        <a:bodyPr/>
        <a:lstStyle/>
        <a:p>
          <a:endParaRPr lang="tr-TR" sz="2000">
            <a:solidFill>
              <a:schemeClr val="tx1"/>
            </a:solidFill>
          </a:endParaRPr>
        </a:p>
      </dgm:t>
    </dgm:pt>
    <dgm:pt modelId="{772B3800-DF3E-4A68-9FFB-F10D9110F3F2}" type="sibTrans" cxnId="{6D8EBE93-E1A9-45E2-9915-7988F5D1FE4B}">
      <dgm:prSet/>
      <dgm:spPr/>
      <dgm:t>
        <a:bodyPr/>
        <a:lstStyle/>
        <a:p>
          <a:endParaRPr lang="tr-TR" sz="2000">
            <a:solidFill>
              <a:schemeClr val="tx1"/>
            </a:solidFill>
          </a:endParaRPr>
        </a:p>
      </dgm:t>
    </dgm:pt>
    <dgm:pt modelId="{96A5416E-201E-4882-B610-9AFF39A68C52}">
      <dgm:prSet custT="1"/>
      <dgm:spPr/>
      <dgm:t>
        <a:bodyPr/>
        <a:lstStyle/>
        <a:p>
          <a:pPr rtl="0"/>
          <a:r>
            <a:rPr lang="tr-TR" sz="1800" b="0" i="0" dirty="0" smtClean="0">
              <a:solidFill>
                <a:schemeClr val="tx1"/>
              </a:solidFill>
            </a:rPr>
            <a:t>Dünya genelindeki diyabetli kadınların sayısı erkeklerden %10 daha fazladır, bozulmuş glikoz toleranslı kadınların sayısı ise %20 daha fazladır. </a:t>
          </a:r>
          <a:endParaRPr lang="tr-TR" sz="1800" dirty="0">
            <a:solidFill>
              <a:schemeClr val="tx1"/>
            </a:solidFill>
          </a:endParaRPr>
        </a:p>
      </dgm:t>
    </dgm:pt>
    <dgm:pt modelId="{7543F9E1-2857-4700-9EDE-1F4A041367A0}" type="parTrans" cxnId="{AF44422C-B9C9-4EB5-B3EA-311110AA8269}">
      <dgm:prSet/>
      <dgm:spPr/>
      <dgm:t>
        <a:bodyPr/>
        <a:lstStyle/>
        <a:p>
          <a:endParaRPr lang="tr-TR" sz="2000">
            <a:solidFill>
              <a:schemeClr val="tx1"/>
            </a:solidFill>
          </a:endParaRPr>
        </a:p>
      </dgm:t>
    </dgm:pt>
    <dgm:pt modelId="{E52D4F0C-EA9F-41D4-A1C2-306F5B6405F1}" type="sibTrans" cxnId="{AF44422C-B9C9-4EB5-B3EA-311110AA8269}">
      <dgm:prSet/>
      <dgm:spPr/>
      <dgm:t>
        <a:bodyPr/>
        <a:lstStyle/>
        <a:p>
          <a:endParaRPr lang="tr-TR" sz="2000">
            <a:solidFill>
              <a:schemeClr val="tx1"/>
            </a:solidFill>
          </a:endParaRPr>
        </a:p>
      </dgm:t>
    </dgm:pt>
    <dgm:pt modelId="{29392248-AE0C-4E6F-A571-F811AAB2AFEE}">
      <dgm:prSet custT="1"/>
      <dgm:spPr/>
      <dgm:t>
        <a:bodyPr/>
        <a:lstStyle/>
        <a:p>
          <a:pPr rtl="0"/>
          <a:r>
            <a:rPr lang="tr-TR" sz="1800" b="0" i="0" dirty="0" smtClean="0">
              <a:solidFill>
                <a:schemeClr val="tx1"/>
              </a:solidFill>
            </a:rPr>
            <a:t>Diyabet, genel olarak beslenme ola­nakları fazla, fiziksel çalışması az olan üst sosyal sınıflarda daha fazla görülmektedir. Ancak, gelişmiş ülkelerde bu durum tersine dönmekte, alt sosyal sınıflarda daha fazla görülür hale gelmektedir. </a:t>
          </a:r>
          <a:endParaRPr lang="tr-TR" sz="1800" dirty="0">
            <a:solidFill>
              <a:schemeClr val="tx1"/>
            </a:solidFill>
          </a:endParaRPr>
        </a:p>
      </dgm:t>
    </dgm:pt>
    <dgm:pt modelId="{B79B8228-D87F-48B0-97AF-70B45C0E4D26}" type="parTrans" cxnId="{657BDE82-46EE-4590-9C5E-A18F9B9F5D7D}">
      <dgm:prSet/>
      <dgm:spPr/>
      <dgm:t>
        <a:bodyPr/>
        <a:lstStyle/>
        <a:p>
          <a:endParaRPr lang="tr-TR" sz="2000">
            <a:solidFill>
              <a:schemeClr val="tx1"/>
            </a:solidFill>
          </a:endParaRPr>
        </a:p>
      </dgm:t>
    </dgm:pt>
    <dgm:pt modelId="{97211663-F3CA-4F1E-B97B-EB3C1417E167}" type="sibTrans" cxnId="{657BDE82-46EE-4590-9C5E-A18F9B9F5D7D}">
      <dgm:prSet/>
      <dgm:spPr/>
      <dgm:t>
        <a:bodyPr/>
        <a:lstStyle/>
        <a:p>
          <a:endParaRPr lang="tr-TR" sz="2000">
            <a:solidFill>
              <a:schemeClr val="tx1"/>
            </a:solidFill>
          </a:endParaRPr>
        </a:p>
      </dgm:t>
    </dgm:pt>
    <dgm:pt modelId="{54909892-80D9-4B98-ACAE-EF0E5C2FDEF7}" type="pres">
      <dgm:prSet presAssocID="{C8890CA4-F038-4E5E-9E24-88BC6E15821D}" presName="Name0" presStyleCnt="0">
        <dgm:presLayoutVars>
          <dgm:chMax val="7"/>
          <dgm:dir/>
          <dgm:animOne val="branch"/>
        </dgm:presLayoutVars>
      </dgm:prSet>
      <dgm:spPr/>
      <dgm:t>
        <a:bodyPr/>
        <a:lstStyle/>
        <a:p>
          <a:endParaRPr lang="tr-TR"/>
        </a:p>
      </dgm:t>
    </dgm:pt>
    <dgm:pt modelId="{A0E0F7EA-F158-4D2D-AEEE-7F0A438A449D}" type="pres">
      <dgm:prSet presAssocID="{BCD9A01D-5B05-4A43-A3AA-E90716F152C1}" presName="parTx1" presStyleLbl="node1" presStyleIdx="0" presStyleCnt="3"/>
      <dgm:spPr/>
      <dgm:t>
        <a:bodyPr/>
        <a:lstStyle/>
        <a:p>
          <a:endParaRPr lang="tr-TR"/>
        </a:p>
      </dgm:t>
    </dgm:pt>
    <dgm:pt modelId="{4335E139-3F22-439F-81FE-B82EFE6472AB}" type="pres">
      <dgm:prSet presAssocID="{96A5416E-201E-4882-B610-9AFF39A68C52}" presName="parTx2" presStyleLbl="node1" presStyleIdx="1" presStyleCnt="3"/>
      <dgm:spPr/>
      <dgm:t>
        <a:bodyPr/>
        <a:lstStyle/>
        <a:p>
          <a:endParaRPr lang="tr-TR"/>
        </a:p>
      </dgm:t>
    </dgm:pt>
    <dgm:pt modelId="{57A2BDE1-66AA-459F-8AA1-F0894D8E92DC}" type="pres">
      <dgm:prSet presAssocID="{29392248-AE0C-4E6F-A571-F811AAB2AFEE}" presName="parTx3" presStyleLbl="node1" presStyleIdx="2" presStyleCnt="3"/>
      <dgm:spPr/>
      <dgm:t>
        <a:bodyPr/>
        <a:lstStyle/>
        <a:p>
          <a:endParaRPr lang="tr-TR"/>
        </a:p>
      </dgm:t>
    </dgm:pt>
  </dgm:ptLst>
  <dgm:cxnLst>
    <dgm:cxn modelId="{657BDE82-46EE-4590-9C5E-A18F9B9F5D7D}" srcId="{C8890CA4-F038-4E5E-9E24-88BC6E15821D}" destId="{29392248-AE0C-4E6F-A571-F811AAB2AFEE}" srcOrd="2" destOrd="0" parTransId="{B79B8228-D87F-48B0-97AF-70B45C0E4D26}" sibTransId="{97211663-F3CA-4F1E-B97B-EB3C1417E167}"/>
    <dgm:cxn modelId="{AF44422C-B9C9-4EB5-B3EA-311110AA8269}" srcId="{C8890CA4-F038-4E5E-9E24-88BC6E15821D}" destId="{96A5416E-201E-4882-B610-9AFF39A68C52}" srcOrd="1" destOrd="0" parTransId="{7543F9E1-2857-4700-9EDE-1F4A041367A0}" sibTransId="{E52D4F0C-EA9F-41D4-A1C2-306F5B6405F1}"/>
    <dgm:cxn modelId="{798D8021-CD03-4E74-B569-7F421CF02FEF}" type="presOf" srcId="{29392248-AE0C-4E6F-A571-F811AAB2AFEE}" destId="{57A2BDE1-66AA-459F-8AA1-F0894D8E92DC}" srcOrd="0" destOrd="0" presId="urn:microsoft.com/office/officeart/2009/3/layout/SubStepProcess"/>
    <dgm:cxn modelId="{4589D51B-21CC-43B7-8983-9CB2D8825129}" type="presOf" srcId="{BCD9A01D-5B05-4A43-A3AA-E90716F152C1}" destId="{A0E0F7EA-F158-4D2D-AEEE-7F0A438A449D}" srcOrd="0" destOrd="0" presId="urn:microsoft.com/office/officeart/2009/3/layout/SubStepProcess"/>
    <dgm:cxn modelId="{19EBB408-6786-4B31-9922-633AD411082F}" type="presOf" srcId="{C8890CA4-F038-4E5E-9E24-88BC6E15821D}" destId="{54909892-80D9-4B98-ACAE-EF0E5C2FDEF7}" srcOrd="0" destOrd="0" presId="urn:microsoft.com/office/officeart/2009/3/layout/SubStepProcess"/>
    <dgm:cxn modelId="{6D8EBE93-E1A9-45E2-9915-7988F5D1FE4B}" srcId="{C8890CA4-F038-4E5E-9E24-88BC6E15821D}" destId="{BCD9A01D-5B05-4A43-A3AA-E90716F152C1}" srcOrd="0" destOrd="0" parTransId="{B6045D67-F5E9-4A4D-8628-3750C5C2A9A9}" sibTransId="{772B3800-DF3E-4A68-9FFB-F10D9110F3F2}"/>
    <dgm:cxn modelId="{B2F7E602-4231-4B34-A36F-78CFF4DD8491}" type="presOf" srcId="{96A5416E-201E-4882-B610-9AFF39A68C52}" destId="{4335E139-3F22-439F-81FE-B82EFE6472AB}" srcOrd="0" destOrd="0" presId="urn:microsoft.com/office/officeart/2009/3/layout/SubStepProcess"/>
    <dgm:cxn modelId="{71CAF1CE-8298-4A27-8423-3953AF472FC8}" type="presParOf" srcId="{54909892-80D9-4B98-ACAE-EF0E5C2FDEF7}" destId="{A0E0F7EA-F158-4D2D-AEEE-7F0A438A449D}" srcOrd="0" destOrd="0" presId="urn:microsoft.com/office/officeart/2009/3/layout/SubStepProcess"/>
    <dgm:cxn modelId="{A3DCF387-FFCC-474D-9DE7-04F350FE5B3D}" type="presParOf" srcId="{54909892-80D9-4B98-ACAE-EF0E5C2FDEF7}" destId="{4335E139-3F22-439F-81FE-B82EFE6472AB}" srcOrd="1" destOrd="0" presId="urn:microsoft.com/office/officeart/2009/3/layout/SubStepProcess"/>
    <dgm:cxn modelId="{DBE88CEF-3E60-4171-B661-75BE6BDD5685}" type="presParOf" srcId="{54909892-80D9-4B98-ACAE-EF0E5C2FDEF7}" destId="{57A2BDE1-66AA-459F-8AA1-F0894D8E92DC}" srcOrd="2"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43B9D60-54E3-45F9-BA34-66DA1F69C17F}" type="doc">
      <dgm:prSet loTypeId="urn:microsoft.com/office/officeart/2005/8/layout/vList3" loCatId="list" qsTypeId="urn:microsoft.com/office/officeart/2005/8/quickstyle/simple3" qsCatId="simple" csTypeId="urn:microsoft.com/office/officeart/2005/8/colors/colorful5" csCatId="colorful" phldr="1"/>
      <dgm:spPr/>
      <dgm:t>
        <a:bodyPr/>
        <a:lstStyle/>
        <a:p>
          <a:endParaRPr lang="tr-TR"/>
        </a:p>
      </dgm:t>
    </dgm:pt>
    <dgm:pt modelId="{D2DD2CDE-84C8-4CBC-AC51-E21BB26B1FDD}">
      <dgm:prSet/>
      <dgm:spPr/>
      <dgm:t>
        <a:bodyPr/>
        <a:lstStyle/>
        <a:p>
          <a:pPr rtl="0"/>
          <a:r>
            <a:rPr lang="tr-TR" b="0" i="0" smtClean="0"/>
            <a:t>Ülkemizdeki TURDEP çalışmasında da %7.2 ;olarak tespit edilen diyabetlilerden %2.3'lük bölümün	(%31.9) hastalığından habersiz oldukları bulunmuştur. Bu nedenle; toplum taramaları, risk gruplarının taranması ve fırsatçı taramalar ile erken tanı konularak, komplikasyonların gelişmesinin önlenmesi ve böylelikle </a:t>
          </a:r>
          <a:r>
            <a:rPr lang="fr-FR" b="0" i="0" smtClean="0"/>
            <a:t>morbidit</a:t>
          </a:r>
          <a:r>
            <a:rPr lang="tr-TR" b="0" i="0" smtClean="0"/>
            <a:t>e</a:t>
          </a:r>
          <a:r>
            <a:rPr lang="fr-FR" b="0" i="0" smtClean="0"/>
            <a:t> </a:t>
          </a:r>
          <a:r>
            <a:rPr lang="tr-TR" b="0" i="0" smtClean="0"/>
            <a:t>ve mortalitenin azaltılması hedeflenmelidir.</a:t>
          </a:r>
          <a:endParaRPr lang="tr-TR"/>
        </a:p>
      </dgm:t>
    </dgm:pt>
    <dgm:pt modelId="{B3F5A83A-9390-4A5D-84E0-53A7C3A962AC}" type="parTrans" cxnId="{18D13905-5460-4F63-9270-DF5134A47A1F}">
      <dgm:prSet/>
      <dgm:spPr/>
      <dgm:t>
        <a:bodyPr/>
        <a:lstStyle/>
        <a:p>
          <a:endParaRPr lang="tr-TR"/>
        </a:p>
      </dgm:t>
    </dgm:pt>
    <dgm:pt modelId="{DEB0FA97-67F7-4E36-B124-3054CC56890D}" type="sibTrans" cxnId="{18D13905-5460-4F63-9270-DF5134A47A1F}">
      <dgm:prSet/>
      <dgm:spPr/>
      <dgm:t>
        <a:bodyPr/>
        <a:lstStyle/>
        <a:p>
          <a:endParaRPr lang="tr-TR"/>
        </a:p>
      </dgm:t>
    </dgm:pt>
    <dgm:pt modelId="{698F1615-4E7E-4899-B782-BB2956B65AE3}" type="pres">
      <dgm:prSet presAssocID="{B43B9D60-54E3-45F9-BA34-66DA1F69C17F}" presName="linearFlow" presStyleCnt="0">
        <dgm:presLayoutVars>
          <dgm:dir/>
          <dgm:resizeHandles val="exact"/>
        </dgm:presLayoutVars>
      </dgm:prSet>
      <dgm:spPr/>
      <dgm:t>
        <a:bodyPr/>
        <a:lstStyle/>
        <a:p>
          <a:endParaRPr lang="tr-TR"/>
        </a:p>
      </dgm:t>
    </dgm:pt>
    <dgm:pt modelId="{2BC1F31D-FE3A-4CD6-81D2-7E75A2AF29F2}" type="pres">
      <dgm:prSet presAssocID="{D2DD2CDE-84C8-4CBC-AC51-E21BB26B1FDD}" presName="composite" presStyleCnt="0"/>
      <dgm:spPr/>
    </dgm:pt>
    <dgm:pt modelId="{858F67EC-A4BE-4774-A120-DBAAACF0B479}" type="pres">
      <dgm:prSet presAssocID="{D2DD2CDE-84C8-4CBC-AC51-E21BB26B1FDD}" presName="imgShp" presStyleLbl="fgImgPlace1" presStyleIdx="0" presStyleCnt="1" custScaleY="97471"/>
      <dgm:spPr/>
      <dgm:t>
        <a:bodyPr/>
        <a:lstStyle/>
        <a:p>
          <a:endParaRPr lang="tr-TR"/>
        </a:p>
      </dgm:t>
    </dgm:pt>
    <dgm:pt modelId="{C02E9EA1-D7E7-46DC-80F9-BD5A9A9B001D}" type="pres">
      <dgm:prSet presAssocID="{D2DD2CDE-84C8-4CBC-AC51-E21BB26B1FDD}" presName="txShp" presStyleLbl="node1" presStyleIdx="0" presStyleCnt="1">
        <dgm:presLayoutVars>
          <dgm:bulletEnabled val="1"/>
        </dgm:presLayoutVars>
      </dgm:prSet>
      <dgm:spPr/>
      <dgm:t>
        <a:bodyPr/>
        <a:lstStyle/>
        <a:p>
          <a:endParaRPr lang="tr-TR"/>
        </a:p>
      </dgm:t>
    </dgm:pt>
  </dgm:ptLst>
  <dgm:cxnLst>
    <dgm:cxn modelId="{18D13905-5460-4F63-9270-DF5134A47A1F}" srcId="{B43B9D60-54E3-45F9-BA34-66DA1F69C17F}" destId="{D2DD2CDE-84C8-4CBC-AC51-E21BB26B1FDD}" srcOrd="0" destOrd="0" parTransId="{B3F5A83A-9390-4A5D-84E0-53A7C3A962AC}" sibTransId="{DEB0FA97-67F7-4E36-B124-3054CC56890D}"/>
    <dgm:cxn modelId="{6BBB13A2-2B2A-4790-A105-688DF1471631}" type="presOf" srcId="{B43B9D60-54E3-45F9-BA34-66DA1F69C17F}" destId="{698F1615-4E7E-4899-B782-BB2956B65AE3}" srcOrd="0" destOrd="0" presId="urn:microsoft.com/office/officeart/2005/8/layout/vList3"/>
    <dgm:cxn modelId="{E520B09D-080C-4D6A-8325-54F322FD56EF}" type="presOf" srcId="{D2DD2CDE-84C8-4CBC-AC51-E21BB26B1FDD}" destId="{C02E9EA1-D7E7-46DC-80F9-BD5A9A9B001D}" srcOrd="0" destOrd="0" presId="urn:microsoft.com/office/officeart/2005/8/layout/vList3"/>
    <dgm:cxn modelId="{4628D009-FB2A-4DE4-98E9-6B5BA3096ECC}" type="presParOf" srcId="{698F1615-4E7E-4899-B782-BB2956B65AE3}" destId="{2BC1F31D-FE3A-4CD6-81D2-7E75A2AF29F2}" srcOrd="0" destOrd="0" presId="urn:microsoft.com/office/officeart/2005/8/layout/vList3"/>
    <dgm:cxn modelId="{3A608D04-8EA2-459D-954B-99028B855CDF}" type="presParOf" srcId="{2BC1F31D-FE3A-4CD6-81D2-7E75A2AF29F2}" destId="{858F67EC-A4BE-4774-A120-DBAAACF0B479}" srcOrd="0" destOrd="0" presId="urn:microsoft.com/office/officeart/2005/8/layout/vList3"/>
    <dgm:cxn modelId="{8CCFA5CD-2381-47B5-B0C7-67C8DE6AF97A}" type="presParOf" srcId="{2BC1F31D-FE3A-4CD6-81D2-7E75A2AF29F2}" destId="{C02E9EA1-D7E7-46DC-80F9-BD5A9A9B001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0371995-18F4-40D7-A587-8BF5B3145C44}" type="doc">
      <dgm:prSet loTypeId="urn:microsoft.com/office/officeart/2005/8/layout/vList2" loCatId="list" qsTypeId="urn:microsoft.com/office/officeart/2005/8/quickstyle/simple1" qsCatId="simple" csTypeId="urn:microsoft.com/office/officeart/2005/8/colors/accent6_4" csCatId="accent6" phldr="1"/>
      <dgm:spPr/>
      <dgm:t>
        <a:bodyPr/>
        <a:lstStyle/>
        <a:p>
          <a:endParaRPr lang="tr-TR"/>
        </a:p>
      </dgm:t>
    </dgm:pt>
    <dgm:pt modelId="{9A9A858E-B97D-4A86-BA1F-9F830F99FB0D}">
      <dgm:prSet/>
      <dgm:spPr/>
      <dgm:t>
        <a:bodyPr/>
        <a:lstStyle/>
        <a:p>
          <a:pPr algn="ctr" rtl="0"/>
          <a:r>
            <a:rPr lang="tr-TR" b="0" i="0" dirty="0" err="1" smtClean="0"/>
            <a:t>Serebrovasküler</a:t>
          </a:r>
          <a:r>
            <a:rPr lang="tr-TR" b="0" i="0" dirty="0" smtClean="0"/>
            <a:t> hastalıklar, dünya genelindeki ölüm nedenleri arasında 3. sırada ve uzun süreli sakatlığa yol açan hastalıklar arasında en ön sırada yer almaktadır. </a:t>
          </a:r>
          <a:endParaRPr lang="tr-TR" dirty="0"/>
        </a:p>
      </dgm:t>
    </dgm:pt>
    <dgm:pt modelId="{48CA9861-5527-40D3-95A0-F4F1BE4AE9C4}" type="parTrans" cxnId="{2F33BD6B-0BE0-453D-8F5A-B22576162A21}">
      <dgm:prSet/>
      <dgm:spPr/>
      <dgm:t>
        <a:bodyPr/>
        <a:lstStyle/>
        <a:p>
          <a:endParaRPr lang="tr-TR"/>
        </a:p>
      </dgm:t>
    </dgm:pt>
    <dgm:pt modelId="{851E118C-D82C-4599-8D16-A6B572128C2E}" type="sibTrans" cxnId="{2F33BD6B-0BE0-453D-8F5A-B22576162A21}">
      <dgm:prSet/>
      <dgm:spPr/>
      <dgm:t>
        <a:bodyPr/>
        <a:lstStyle/>
        <a:p>
          <a:endParaRPr lang="tr-TR"/>
        </a:p>
      </dgm:t>
    </dgm:pt>
    <dgm:pt modelId="{FCF7FF8F-C46B-41B0-8B3A-4FDD724FFA69}">
      <dgm:prSet/>
      <dgm:spPr/>
      <dgm:t>
        <a:bodyPr/>
        <a:lstStyle/>
        <a:p>
          <a:pPr rtl="0"/>
          <a:r>
            <a:rPr lang="tr-TR" b="0" i="0" dirty="0" smtClean="0"/>
            <a:t>İnme geçirenlerin yaklaşık %15'i eski fonksiyonlarına tamamen kavuşabilirken, % 25-50'si en azından günlük aktiviteleri için	yardıma muhtaç duruma gelmektedir geri kalanlarda ise </a:t>
          </a:r>
          <a:r>
            <a:rPr lang="tr-TR" b="0" i="0" dirty="0" err="1" smtClean="0"/>
            <a:t>parsiyel</a:t>
          </a:r>
          <a:r>
            <a:rPr lang="tr-TR" b="0" i="0" dirty="0" smtClean="0"/>
            <a:t> paralizi gibi uzun süreli ağır durumlar görülmek­tedir. </a:t>
          </a:r>
          <a:endParaRPr lang="tr-TR" dirty="0"/>
        </a:p>
      </dgm:t>
    </dgm:pt>
    <dgm:pt modelId="{D445818D-8608-4789-AE20-8568A26605D2}" type="parTrans" cxnId="{85B1E775-D29A-455C-8F5F-0C74148B6AF8}">
      <dgm:prSet/>
      <dgm:spPr/>
      <dgm:t>
        <a:bodyPr/>
        <a:lstStyle/>
        <a:p>
          <a:endParaRPr lang="tr-TR"/>
        </a:p>
      </dgm:t>
    </dgm:pt>
    <dgm:pt modelId="{C965220D-B6DC-4378-AA48-BF92FC960085}" type="sibTrans" cxnId="{85B1E775-D29A-455C-8F5F-0C74148B6AF8}">
      <dgm:prSet/>
      <dgm:spPr/>
      <dgm:t>
        <a:bodyPr/>
        <a:lstStyle/>
        <a:p>
          <a:endParaRPr lang="tr-TR"/>
        </a:p>
      </dgm:t>
    </dgm:pt>
    <dgm:pt modelId="{C74F3D9D-E640-4732-ACD3-7C3D4EBF3834}" type="pres">
      <dgm:prSet presAssocID="{70371995-18F4-40D7-A587-8BF5B3145C44}" presName="linear" presStyleCnt="0">
        <dgm:presLayoutVars>
          <dgm:animLvl val="lvl"/>
          <dgm:resizeHandles val="exact"/>
        </dgm:presLayoutVars>
      </dgm:prSet>
      <dgm:spPr/>
      <dgm:t>
        <a:bodyPr/>
        <a:lstStyle/>
        <a:p>
          <a:endParaRPr lang="tr-TR"/>
        </a:p>
      </dgm:t>
    </dgm:pt>
    <dgm:pt modelId="{8A53676E-A5E3-49D4-860C-8EC274706BDD}" type="pres">
      <dgm:prSet presAssocID="{9A9A858E-B97D-4A86-BA1F-9F830F99FB0D}" presName="parentText" presStyleLbl="node1" presStyleIdx="0" presStyleCnt="1">
        <dgm:presLayoutVars>
          <dgm:chMax val="0"/>
          <dgm:bulletEnabled val="1"/>
        </dgm:presLayoutVars>
      </dgm:prSet>
      <dgm:spPr/>
      <dgm:t>
        <a:bodyPr/>
        <a:lstStyle/>
        <a:p>
          <a:endParaRPr lang="tr-TR"/>
        </a:p>
      </dgm:t>
    </dgm:pt>
    <dgm:pt modelId="{6359E4B9-F299-44F9-ABBC-D0A5D7772503}" type="pres">
      <dgm:prSet presAssocID="{9A9A858E-B97D-4A86-BA1F-9F830F99FB0D}" presName="childText" presStyleLbl="revTx" presStyleIdx="0" presStyleCnt="1">
        <dgm:presLayoutVars>
          <dgm:bulletEnabled val="1"/>
        </dgm:presLayoutVars>
      </dgm:prSet>
      <dgm:spPr/>
      <dgm:t>
        <a:bodyPr/>
        <a:lstStyle/>
        <a:p>
          <a:endParaRPr lang="tr-TR"/>
        </a:p>
      </dgm:t>
    </dgm:pt>
  </dgm:ptLst>
  <dgm:cxnLst>
    <dgm:cxn modelId="{85B1E775-D29A-455C-8F5F-0C74148B6AF8}" srcId="{9A9A858E-B97D-4A86-BA1F-9F830F99FB0D}" destId="{FCF7FF8F-C46B-41B0-8B3A-4FDD724FFA69}" srcOrd="0" destOrd="0" parTransId="{D445818D-8608-4789-AE20-8568A26605D2}" sibTransId="{C965220D-B6DC-4378-AA48-BF92FC960085}"/>
    <dgm:cxn modelId="{2F33BD6B-0BE0-453D-8F5A-B22576162A21}" srcId="{70371995-18F4-40D7-A587-8BF5B3145C44}" destId="{9A9A858E-B97D-4A86-BA1F-9F830F99FB0D}" srcOrd="0" destOrd="0" parTransId="{48CA9861-5527-40D3-95A0-F4F1BE4AE9C4}" sibTransId="{851E118C-D82C-4599-8D16-A6B572128C2E}"/>
    <dgm:cxn modelId="{D651ABA2-59B8-4F96-B602-11A7E89DE740}" type="presOf" srcId="{FCF7FF8F-C46B-41B0-8B3A-4FDD724FFA69}" destId="{6359E4B9-F299-44F9-ABBC-D0A5D7772503}" srcOrd="0" destOrd="0" presId="urn:microsoft.com/office/officeart/2005/8/layout/vList2"/>
    <dgm:cxn modelId="{497403E9-84EA-4014-B627-5C62259C1FED}" type="presOf" srcId="{70371995-18F4-40D7-A587-8BF5B3145C44}" destId="{C74F3D9D-E640-4732-ACD3-7C3D4EBF3834}" srcOrd="0" destOrd="0" presId="urn:microsoft.com/office/officeart/2005/8/layout/vList2"/>
    <dgm:cxn modelId="{A60C9909-A54A-431F-AC42-78B8D5156A28}" type="presOf" srcId="{9A9A858E-B97D-4A86-BA1F-9F830F99FB0D}" destId="{8A53676E-A5E3-49D4-860C-8EC274706BDD}" srcOrd="0" destOrd="0" presId="urn:microsoft.com/office/officeart/2005/8/layout/vList2"/>
    <dgm:cxn modelId="{BEEEF597-E068-49FF-B5EC-00D77C57C324}" type="presParOf" srcId="{C74F3D9D-E640-4732-ACD3-7C3D4EBF3834}" destId="{8A53676E-A5E3-49D4-860C-8EC274706BDD}" srcOrd="0" destOrd="0" presId="urn:microsoft.com/office/officeart/2005/8/layout/vList2"/>
    <dgm:cxn modelId="{FBBD5A5F-173A-4183-AE2E-7D1303689C05}" type="presParOf" srcId="{C74F3D9D-E640-4732-ACD3-7C3D4EBF3834}" destId="{6359E4B9-F299-44F9-ABBC-D0A5D777250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485FF9-CD44-4548-A0E3-A0FBFB65E3C4}" type="doc">
      <dgm:prSet loTypeId="urn:microsoft.com/office/officeart/2005/8/layout/vList2" loCatId="list" qsTypeId="urn:microsoft.com/office/officeart/2005/8/quickstyle/simple3" qsCatId="simple" csTypeId="urn:microsoft.com/office/officeart/2005/8/colors/accent1_1" csCatId="accent1" phldr="1"/>
      <dgm:spPr/>
      <dgm:t>
        <a:bodyPr/>
        <a:lstStyle/>
        <a:p>
          <a:endParaRPr lang="tr-TR"/>
        </a:p>
      </dgm:t>
    </dgm:pt>
    <dgm:pt modelId="{AED8EB05-A40D-4C25-AD49-C9090D40FA58}">
      <dgm:prSet/>
      <dgm:spPr/>
      <dgm:t>
        <a:bodyPr/>
        <a:lstStyle/>
        <a:p>
          <a:pPr algn="ctr" rtl="0"/>
          <a:r>
            <a:rPr lang="tr-TR" dirty="0" smtClean="0"/>
            <a:t>Bireyin tıbbi tedaviye uyu­munda hastalığa ilişkin inançları etkilidir. Örneğin, hastalığın etiyolojisine ilişkin inançlar, belli bir tedavi yöntemine olan yaklaşımı etkileyebilmek­tedir. Kültürün tüm yönleri hemşirelik uygulamalarında etkilidir. Özellikle sağlık ve hastalık inançları, bakım, çocuk yetiştirme, doğum uygulamaları, beslenme alışkanlıkları, cinsellik, aile yaşamı, yaşlanma ile ilgili inançlar, egzersiz, ağrı ve yasa tepki, iletişim biçimi, dokunma ve mahremiyet hemşirelik uygulamalarında yer alan kültür ağırlıklı durumlardır.</a:t>
          </a:r>
          <a:endParaRPr lang="tr-TR" dirty="0"/>
        </a:p>
      </dgm:t>
    </dgm:pt>
    <dgm:pt modelId="{320C6A6D-EDD6-4DF9-A059-A6288C0B4C7D}" type="parTrans" cxnId="{447643C7-4832-46F9-B007-830E97289352}">
      <dgm:prSet/>
      <dgm:spPr/>
      <dgm:t>
        <a:bodyPr/>
        <a:lstStyle/>
        <a:p>
          <a:pPr algn="ctr"/>
          <a:endParaRPr lang="tr-TR"/>
        </a:p>
      </dgm:t>
    </dgm:pt>
    <dgm:pt modelId="{F9438A5F-56AE-45FF-8DD4-F246ECEA2767}" type="sibTrans" cxnId="{447643C7-4832-46F9-B007-830E97289352}">
      <dgm:prSet/>
      <dgm:spPr/>
      <dgm:t>
        <a:bodyPr/>
        <a:lstStyle/>
        <a:p>
          <a:pPr algn="ctr"/>
          <a:endParaRPr lang="tr-TR"/>
        </a:p>
      </dgm:t>
    </dgm:pt>
    <dgm:pt modelId="{2088D9D6-6E06-4C6F-8493-48D07682FD42}" type="pres">
      <dgm:prSet presAssocID="{11485FF9-CD44-4548-A0E3-A0FBFB65E3C4}" presName="linear" presStyleCnt="0">
        <dgm:presLayoutVars>
          <dgm:animLvl val="lvl"/>
          <dgm:resizeHandles val="exact"/>
        </dgm:presLayoutVars>
      </dgm:prSet>
      <dgm:spPr/>
      <dgm:t>
        <a:bodyPr/>
        <a:lstStyle/>
        <a:p>
          <a:endParaRPr lang="tr-TR"/>
        </a:p>
      </dgm:t>
    </dgm:pt>
    <dgm:pt modelId="{4384638A-2CAF-41E8-9988-CA63AD4070E7}" type="pres">
      <dgm:prSet presAssocID="{AED8EB05-A40D-4C25-AD49-C9090D40FA58}" presName="parentText" presStyleLbl="node1" presStyleIdx="0" presStyleCnt="1" custLinFactNeighborX="209" custLinFactNeighborY="-2674">
        <dgm:presLayoutVars>
          <dgm:chMax val="0"/>
          <dgm:bulletEnabled val="1"/>
        </dgm:presLayoutVars>
      </dgm:prSet>
      <dgm:spPr/>
      <dgm:t>
        <a:bodyPr/>
        <a:lstStyle/>
        <a:p>
          <a:endParaRPr lang="tr-TR"/>
        </a:p>
      </dgm:t>
    </dgm:pt>
  </dgm:ptLst>
  <dgm:cxnLst>
    <dgm:cxn modelId="{447643C7-4832-46F9-B007-830E97289352}" srcId="{11485FF9-CD44-4548-A0E3-A0FBFB65E3C4}" destId="{AED8EB05-A40D-4C25-AD49-C9090D40FA58}" srcOrd="0" destOrd="0" parTransId="{320C6A6D-EDD6-4DF9-A059-A6288C0B4C7D}" sibTransId="{F9438A5F-56AE-45FF-8DD4-F246ECEA2767}"/>
    <dgm:cxn modelId="{CD0F9462-453F-4EE6-9B1E-FE9EBD680A0F}" type="presOf" srcId="{AED8EB05-A40D-4C25-AD49-C9090D40FA58}" destId="{4384638A-2CAF-41E8-9988-CA63AD4070E7}" srcOrd="0" destOrd="0" presId="urn:microsoft.com/office/officeart/2005/8/layout/vList2"/>
    <dgm:cxn modelId="{726225F0-AC13-4DC1-8BC4-E40A7E2E6114}" type="presOf" srcId="{11485FF9-CD44-4548-A0E3-A0FBFB65E3C4}" destId="{2088D9D6-6E06-4C6F-8493-48D07682FD42}" srcOrd="0" destOrd="0" presId="urn:microsoft.com/office/officeart/2005/8/layout/vList2"/>
    <dgm:cxn modelId="{9C94BBEF-FDDD-4F7A-8110-0688A08426B4}" type="presParOf" srcId="{2088D9D6-6E06-4C6F-8493-48D07682FD42}" destId="{4384638A-2CAF-41E8-9988-CA63AD4070E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BBE7B06-9429-4096-B2BD-EB022C0A489D}"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66BD1436-7F94-46B6-A55C-8B952C20893A}">
      <dgm:prSet/>
      <dgm:spPr/>
      <dgm:t>
        <a:bodyPr/>
        <a:lstStyle/>
        <a:p>
          <a:pPr rtl="0"/>
          <a:r>
            <a:rPr lang="tr-TR" b="0" i="0" smtClean="0"/>
            <a:t>Diğer kronik hastalıklarda olduğu gibi, serebrovasküler hastalıkların da oluşmasına katkıda bulunan birçok risk faktörü bulunmaktadır. </a:t>
          </a:r>
          <a:endParaRPr lang="tr-TR"/>
        </a:p>
      </dgm:t>
    </dgm:pt>
    <dgm:pt modelId="{5E8D6FBF-CC80-4B0A-810D-17CF5264D4B7}" type="parTrans" cxnId="{1C738AEB-F010-4062-B7F3-7E899FC6FDFA}">
      <dgm:prSet/>
      <dgm:spPr/>
      <dgm:t>
        <a:bodyPr/>
        <a:lstStyle/>
        <a:p>
          <a:endParaRPr lang="tr-TR"/>
        </a:p>
      </dgm:t>
    </dgm:pt>
    <dgm:pt modelId="{E276A272-181E-4320-8378-DD0025DC6435}" type="sibTrans" cxnId="{1C738AEB-F010-4062-B7F3-7E899FC6FDFA}">
      <dgm:prSet/>
      <dgm:spPr/>
      <dgm:t>
        <a:bodyPr/>
        <a:lstStyle/>
        <a:p>
          <a:endParaRPr lang="tr-TR"/>
        </a:p>
      </dgm:t>
    </dgm:pt>
    <dgm:pt modelId="{04932D10-F75D-4D2A-8938-37D6F6648C93}">
      <dgm:prSet/>
      <dgm:spPr/>
      <dgm:t>
        <a:bodyPr/>
        <a:lstStyle/>
        <a:p>
          <a:pPr rtl="0"/>
          <a:r>
            <a:rPr lang="tr-TR" b="0" i="0" smtClean="0"/>
            <a:t>Örneğin; hipertansiyon, sigara ve yanlış beslenme alışkanlıkları gibi değiştirilebilir veya kontrol edilebilir 3 faktör inme ölümlerinin %60‘ından fazlasından sorumlu tutulmaktadır.</a:t>
          </a:r>
          <a:endParaRPr lang="tr-TR"/>
        </a:p>
      </dgm:t>
    </dgm:pt>
    <dgm:pt modelId="{185BC2A0-2CC9-4FA8-813E-51E59155636F}" type="parTrans" cxnId="{63706DE9-4204-4456-A68F-B729FA610891}">
      <dgm:prSet/>
      <dgm:spPr/>
      <dgm:t>
        <a:bodyPr/>
        <a:lstStyle/>
        <a:p>
          <a:endParaRPr lang="tr-TR"/>
        </a:p>
      </dgm:t>
    </dgm:pt>
    <dgm:pt modelId="{2B06879E-7E05-471E-BA0C-0A8E6D9EADDD}" type="sibTrans" cxnId="{63706DE9-4204-4456-A68F-B729FA610891}">
      <dgm:prSet/>
      <dgm:spPr/>
      <dgm:t>
        <a:bodyPr/>
        <a:lstStyle/>
        <a:p>
          <a:endParaRPr lang="tr-TR"/>
        </a:p>
      </dgm:t>
    </dgm:pt>
    <dgm:pt modelId="{70F305DB-082B-405D-9BEF-942A5C42881F}">
      <dgm:prSet/>
      <dgm:spPr/>
      <dgm:t>
        <a:bodyPr/>
        <a:lstStyle/>
        <a:p>
          <a:pPr rtl="0"/>
          <a:r>
            <a:rPr lang="tr-TR" b="0" i="0" smtClean="0"/>
            <a:t>Türk Kardiyoloji Derneği tarafın­dan 54-85 yaş arasındaki 6790 hastada yürütülen Türk Hi- pertansif Hastalarda İnme Riski "THINK" çalışmasında, hipertansiflerde on yıllık inme riski ortalaması </a:t>
          </a:r>
          <a:r>
            <a:rPr lang="tr-TR" b="0" i="1" smtClean="0"/>
            <a:t>%17</a:t>
          </a:r>
          <a:r>
            <a:rPr lang="tr-TR" b="0" i="0" smtClean="0"/>
            <a:t> olarak tespit edilmiştir. </a:t>
          </a:r>
          <a:endParaRPr lang="tr-TR"/>
        </a:p>
      </dgm:t>
    </dgm:pt>
    <dgm:pt modelId="{4C8F7B82-AA9A-40C4-9765-B8ABE52A9FA8}" type="parTrans" cxnId="{294DD1B7-916D-48C3-BA0E-C16D8BA68CCB}">
      <dgm:prSet/>
      <dgm:spPr/>
      <dgm:t>
        <a:bodyPr/>
        <a:lstStyle/>
        <a:p>
          <a:endParaRPr lang="tr-TR"/>
        </a:p>
      </dgm:t>
    </dgm:pt>
    <dgm:pt modelId="{B8E800BB-F991-4BBE-866C-98EB84378410}" type="sibTrans" cxnId="{294DD1B7-916D-48C3-BA0E-C16D8BA68CCB}">
      <dgm:prSet/>
      <dgm:spPr/>
      <dgm:t>
        <a:bodyPr/>
        <a:lstStyle/>
        <a:p>
          <a:endParaRPr lang="tr-TR"/>
        </a:p>
      </dgm:t>
    </dgm:pt>
    <dgm:pt modelId="{BF261833-D901-4446-93E7-C2B19328C26D}" type="pres">
      <dgm:prSet presAssocID="{2BBE7B06-9429-4096-B2BD-EB022C0A489D}" presName="vert0" presStyleCnt="0">
        <dgm:presLayoutVars>
          <dgm:dir/>
          <dgm:animOne val="branch"/>
          <dgm:animLvl val="lvl"/>
        </dgm:presLayoutVars>
      </dgm:prSet>
      <dgm:spPr/>
      <dgm:t>
        <a:bodyPr/>
        <a:lstStyle/>
        <a:p>
          <a:endParaRPr lang="tr-TR"/>
        </a:p>
      </dgm:t>
    </dgm:pt>
    <dgm:pt modelId="{B918BA99-CF76-4066-867D-19DAA526C3CA}" type="pres">
      <dgm:prSet presAssocID="{66BD1436-7F94-46B6-A55C-8B952C20893A}" presName="thickLine" presStyleLbl="alignNode1" presStyleIdx="0" presStyleCnt="3"/>
      <dgm:spPr/>
    </dgm:pt>
    <dgm:pt modelId="{97D09A9C-B53B-4778-988F-030DC5316529}" type="pres">
      <dgm:prSet presAssocID="{66BD1436-7F94-46B6-A55C-8B952C20893A}" presName="horz1" presStyleCnt="0"/>
      <dgm:spPr/>
    </dgm:pt>
    <dgm:pt modelId="{EB7B8A52-F60A-48B5-9A63-216D97A8FA5C}" type="pres">
      <dgm:prSet presAssocID="{66BD1436-7F94-46B6-A55C-8B952C20893A}" presName="tx1" presStyleLbl="revTx" presStyleIdx="0" presStyleCnt="3"/>
      <dgm:spPr/>
      <dgm:t>
        <a:bodyPr/>
        <a:lstStyle/>
        <a:p>
          <a:endParaRPr lang="tr-TR"/>
        </a:p>
      </dgm:t>
    </dgm:pt>
    <dgm:pt modelId="{F80D2465-2249-4161-92A5-6F80CA1A58B4}" type="pres">
      <dgm:prSet presAssocID="{66BD1436-7F94-46B6-A55C-8B952C20893A}" presName="vert1" presStyleCnt="0"/>
      <dgm:spPr/>
    </dgm:pt>
    <dgm:pt modelId="{CBD5C749-6974-417A-BA41-FBA52DB6037E}" type="pres">
      <dgm:prSet presAssocID="{04932D10-F75D-4D2A-8938-37D6F6648C93}" presName="thickLine" presStyleLbl="alignNode1" presStyleIdx="1" presStyleCnt="3"/>
      <dgm:spPr/>
    </dgm:pt>
    <dgm:pt modelId="{0EBB9F39-A2E7-4961-AE80-3582B3D3ADFC}" type="pres">
      <dgm:prSet presAssocID="{04932D10-F75D-4D2A-8938-37D6F6648C93}" presName="horz1" presStyleCnt="0"/>
      <dgm:spPr/>
    </dgm:pt>
    <dgm:pt modelId="{95A7B46B-57BE-4A4D-B068-9103897789CD}" type="pres">
      <dgm:prSet presAssocID="{04932D10-F75D-4D2A-8938-37D6F6648C93}" presName="tx1" presStyleLbl="revTx" presStyleIdx="1" presStyleCnt="3"/>
      <dgm:spPr/>
      <dgm:t>
        <a:bodyPr/>
        <a:lstStyle/>
        <a:p>
          <a:endParaRPr lang="tr-TR"/>
        </a:p>
      </dgm:t>
    </dgm:pt>
    <dgm:pt modelId="{D92B6033-E7EF-4211-A887-4B7765CC995F}" type="pres">
      <dgm:prSet presAssocID="{04932D10-F75D-4D2A-8938-37D6F6648C93}" presName="vert1" presStyleCnt="0"/>
      <dgm:spPr/>
    </dgm:pt>
    <dgm:pt modelId="{7D28644A-218E-4023-B588-EC65552866FA}" type="pres">
      <dgm:prSet presAssocID="{70F305DB-082B-405D-9BEF-942A5C42881F}" presName="thickLine" presStyleLbl="alignNode1" presStyleIdx="2" presStyleCnt="3"/>
      <dgm:spPr/>
    </dgm:pt>
    <dgm:pt modelId="{076E8EE8-71F6-48B4-A646-F3A54085858F}" type="pres">
      <dgm:prSet presAssocID="{70F305DB-082B-405D-9BEF-942A5C42881F}" presName="horz1" presStyleCnt="0"/>
      <dgm:spPr/>
    </dgm:pt>
    <dgm:pt modelId="{19388A88-F18F-47A1-9A88-6FB5E0A5DB07}" type="pres">
      <dgm:prSet presAssocID="{70F305DB-082B-405D-9BEF-942A5C42881F}" presName="tx1" presStyleLbl="revTx" presStyleIdx="2" presStyleCnt="3"/>
      <dgm:spPr/>
      <dgm:t>
        <a:bodyPr/>
        <a:lstStyle/>
        <a:p>
          <a:endParaRPr lang="tr-TR"/>
        </a:p>
      </dgm:t>
    </dgm:pt>
    <dgm:pt modelId="{DE80C711-CC07-4FA8-9AD7-6BF32F1787F3}" type="pres">
      <dgm:prSet presAssocID="{70F305DB-082B-405D-9BEF-942A5C42881F}" presName="vert1" presStyleCnt="0"/>
      <dgm:spPr/>
    </dgm:pt>
  </dgm:ptLst>
  <dgm:cxnLst>
    <dgm:cxn modelId="{8CDB0D63-494E-4A04-AA9D-E859EA3A793F}" type="presOf" srcId="{04932D10-F75D-4D2A-8938-37D6F6648C93}" destId="{95A7B46B-57BE-4A4D-B068-9103897789CD}" srcOrd="0" destOrd="0" presId="urn:microsoft.com/office/officeart/2008/layout/LinedList"/>
    <dgm:cxn modelId="{294DD1B7-916D-48C3-BA0E-C16D8BA68CCB}" srcId="{2BBE7B06-9429-4096-B2BD-EB022C0A489D}" destId="{70F305DB-082B-405D-9BEF-942A5C42881F}" srcOrd="2" destOrd="0" parTransId="{4C8F7B82-AA9A-40C4-9765-B8ABE52A9FA8}" sibTransId="{B8E800BB-F991-4BBE-866C-98EB84378410}"/>
    <dgm:cxn modelId="{FBF965BA-49C7-4741-999F-AECAD967EED4}" type="presOf" srcId="{70F305DB-082B-405D-9BEF-942A5C42881F}" destId="{19388A88-F18F-47A1-9A88-6FB5E0A5DB07}" srcOrd="0" destOrd="0" presId="urn:microsoft.com/office/officeart/2008/layout/LinedList"/>
    <dgm:cxn modelId="{1F9F9607-32E2-4CF5-ACAA-D797165AD7AB}" type="presOf" srcId="{66BD1436-7F94-46B6-A55C-8B952C20893A}" destId="{EB7B8A52-F60A-48B5-9A63-216D97A8FA5C}" srcOrd="0" destOrd="0" presId="urn:microsoft.com/office/officeart/2008/layout/LinedList"/>
    <dgm:cxn modelId="{63706DE9-4204-4456-A68F-B729FA610891}" srcId="{2BBE7B06-9429-4096-B2BD-EB022C0A489D}" destId="{04932D10-F75D-4D2A-8938-37D6F6648C93}" srcOrd="1" destOrd="0" parTransId="{185BC2A0-2CC9-4FA8-813E-51E59155636F}" sibTransId="{2B06879E-7E05-471E-BA0C-0A8E6D9EADDD}"/>
    <dgm:cxn modelId="{1C738AEB-F010-4062-B7F3-7E899FC6FDFA}" srcId="{2BBE7B06-9429-4096-B2BD-EB022C0A489D}" destId="{66BD1436-7F94-46B6-A55C-8B952C20893A}" srcOrd="0" destOrd="0" parTransId="{5E8D6FBF-CC80-4B0A-810D-17CF5264D4B7}" sibTransId="{E276A272-181E-4320-8378-DD0025DC6435}"/>
    <dgm:cxn modelId="{B2C3159F-760C-4A3C-A9FA-89D456C59341}" type="presOf" srcId="{2BBE7B06-9429-4096-B2BD-EB022C0A489D}" destId="{BF261833-D901-4446-93E7-C2B19328C26D}" srcOrd="0" destOrd="0" presId="urn:microsoft.com/office/officeart/2008/layout/LinedList"/>
    <dgm:cxn modelId="{866FEFD6-9E21-4FFB-BAB0-8DD862161775}" type="presParOf" srcId="{BF261833-D901-4446-93E7-C2B19328C26D}" destId="{B918BA99-CF76-4066-867D-19DAA526C3CA}" srcOrd="0" destOrd="0" presId="urn:microsoft.com/office/officeart/2008/layout/LinedList"/>
    <dgm:cxn modelId="{4ABA97BE-EE22-49D5-8D8B-C3F90B8D15C8}" type="presParOf" srcId="{BF261833-D901-4446-93E7-C2B19328C26D}" destId="{97D09A9C-B53B-4778-988F-030DC5316529}" srcOrd="1" destOrd="0" presId="urn:microsoft.com/office/officeart/2008/layout/LinedList"/>
    <dgm:cxn modelId="{3B88FEB4-A174-40AE-BBB4-B7A2320EFD8C}" type="presParOf" srcId="{97D09A9C-B53B-4778-988F-030DC5316529}" destId="{EB7B8A52-F60A-48B5-9A63-216D97A8FA5C}" srcOrd="0" destOrd="0" presId="urn:microsoft.com/office/officeart/2008/layout/LinedList"/>
    <dgm:cxn modelId="{308D4578-2548-4F3B-B628-083AD78D10A0}" type="presParOf" srcId="{97D09A9C-B53B-4778-988F-030DC5316529}" destId="{F80D2465-2249-4161-92A5-6F80CA1A58B4}" srcOrd="1" destOrd="0" presId="urn:microsoft.com/office/officeart/2008/layout/LinedList"/>
    <dgm:cxn modelId="{AEA03ECB-82E0-44DD-A5A9-D813BBFF5827}" type="presParOf" srcId="{BF261833-D901-4446-93E7-C2B19328C26D}" destId="{CBD5C749-6974-417A-BA41-FBA52DB6037E}" srcOrd="2" destOrd="0" presId="urn:microsoft.com/office/officeart/2008/layout/LinedList"/>
    <dgm:cxn modelId="{6C1498FE-8326-4320-9162-9A3FDD7A4A1D}" type="presParOf" srcId="{BF261833-D901-4446-93E7-C2B19328C26D}" destId="{0EBB9F39-A2E7-4961-AE80-3582B3D3ADFC}" srcOrd="3" destOrd="0" presId="urn:microsoft.com/office/officeart/2008/layout/LinedList"/>
    <dgm:cxn modelId="{0214C751-4E9B-4659-B4B5-8BEFA4C8D0EA}" type="presParOf" srcId="{0EBB9F39-A2E7-4961-AE80-3582B3D3ADFC}" destId="{95A7B46B-57BE-4A4D-B068-9103897789CD}" srcOrd="0" destOrd="0" presId="urn:microsoft.com/office/officeart/2008/layout/LinedList"/>
    <dgm:cxn modelId="{3A8D5C37-0A92-4E39-AAA0-DF5DD407E6FB}" type="presParOf" srcId="{0EBB9F39-A2E7-4961-AE80-3582B3D3ADFC}" destId="{D92B6033-E7EF-4211-A887-4B7765CC995F}" srcOrd="1" destOrd="0" presId="urn:microsoft.com/office/officeart/2008/layout/LinedList"/>
    <dgm:cxn modelId="{44DA6DA5-810A-47DC-AF2B-7339F785EF42}" type="presParOf" srcId="{BF261833-D901-4446-93E7-C2B19328C26D}" destId="{7D28644A-218E-4023-B588-EC65552866FA}" srcOrd="4" destOrd="0" presId="urn:microsoft.com/office/officeart/2008/layout/LinedList"/>
    <dgm:cxn modelId="{93E48C00-A2D8-4763-B261-E34B287F494D}" type="presParOf" srcId="{BF261833-D901-4446-93E7-C2B19328C26D}" destId="{076E8EE8-71F6-48B4-A646-F3A54085858F}" srcOrd="5" destOrd="0" presId="urn:microsoft.com/office/officeart/2008/layout/LinedList"/>
    <dgm:cxn modelId="{3E4B5E9A-BA7F-40E9-8CC2-A412D423EA43}" type="presParOf" srcId="{076E8EE8-71F6-48B4-A646-F3A54085858F}" destId="{19388A88-F18F-47A1-9A88-6FB5E0A5DB07}" srcOrd="0" destOrd="0" presId="urn:microsoft.com/office/officeart/2008/layout/LinedList"/>
    <dgm:cxn modelId="{C5CE6B9F-4858-489C-AE87-41655465EBFC}" type="presParOf" srcId="{076E8EE8-71F6-48B4-A646-F3A54085858F}" destId="{DE80C711-CC07-4FA8-9AD7-6BF32F1787F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7DDD6A0-E995-4548-9009-20CBB48A74E5}" type="doc">
      <dgm:prSet loTypeId="urn:microsoft.com/office/officeart/2008/layout/PictureStrips" loCatId="list" qsTypeId="urn:microsoft.com/office/officeart/2005/8/quickstyle/simple2" qsCatId="simple" csTypeId="urn:microsoft.com/office/officeart/2005/8/colors/colorful5" csCatId="colorful"/>
      <dgm:spPr/>
      <dgm:t>
        <a:bodyPr/>
        <a:lstStyle/>
        <a:p>
          <a:endParaRPr lang="tr-TR"/>
        </a:p>
      </dgm:t>
    </dgm:pt>
    <dgm:pt modelId="{6E414C8B-782F-4A41-8531-71D02F31899E}">
      <dgm:prSet/>
      <dgm:spPr/>
      <dgm:t>
        <a:bodyPr/>
        <a:lstStyle/>
        <a:p>
          <a:pPr rtl="0"/>
          <a:r>
            <a:rPr lang="tr-TR" b="0" i="0" dirty="0" smtClean="0"/>
            <a:t>Sigara içen </a:t>
          </a:r>
          <a:r>
            <a:rPr lang="tr-TR" b="0" i="0" dirty="0" err="1" smtClean="0"/>
            <a:t>hipertansiflerdeki</a:t>
          </a:r>
          <a:r>
            <a:rPr lang="tr-TR" b="0" i="0" dirty="0" smtClean="0"/>
            <a:t> inme riski, sigara içen ancak kan basıncı normal olanlara göre 5 kat, normotansif ve sigara içmeyen bireylere göre ise 20 kat daha yüksektir. </a:t>
          </a:r>
          <a:endParaRPr lang="tr-TR" dirty="0"/>
        </a:p>
      </dgm:t>
    </dgm:pt>
    <dgm:pt modelId="{54E41E2B-3E98-4F8F-9F56-80CE2615FB52}" type="parTrans" cxnId="{4B238E6E-7909-4686-8D27-4AB3BCB81892}">
      <dgm:prSet/>
      <dgm:spPr/>
      <dgm:t>
        <a:bodyPr/>
        <a:lstStyle/>
        <a:p>
          <a:endParaRPr lang="tr-TR"/>
        </a:p>
      </dgm:t>
    </dgm:pt>
    <dgm:pt modelId="{2DECC2CF-68AD-4633-AC24-FE56378319ED}" type="sibTrans" cxnId="{4B238E6E-7909-4686-8D27-4AB3BCB81892}">
      <dgm:prSet/>
      <dgm:spPr/>
      <dgm:t>
        <a:bodyPr/>
        <a:lstStyle/>
        <a:p>
          <a:endParaRPr lang="tr-TR"/>
        </a:p>
      </dgm:t>
    </dgm:pt>
    <dgm:pt modelId="{CEA60C50-0F3F-441C-8578-F0737E2B50B6}">
      <dgm:prSet/>
      <dgm:spPr/>
      <dgm:t>
        <a:bodyPr/>
        <a:lstStyle/>
        <a:p>
          <a:pPr rtl="0"/>
          <a:r>
            <a:rPr lang="tr-TR" b="0" i="0" smtClean="0"/>
            <a:t>ABD'de, beyaz­larda BKİ yüksek olan erkeklerde inme riski daha yüksek, kadınlarda ilişkisiz bulunmuşken; siyah kadınlarda ise en yüksek inme riski tersine en düşük BKİ'ye sahip olanlarda saptanmıştır. </a:t>
          </a:r>
          <a:endParaRPr lang="tr-TR"/>
        </a:p>
      </dgm:t>
    </dgm:pt>
    <dgm:pt modelId="{3049D872-76A3-4778-B131-E82B8C82DDF6}" type="parTrans" cxnId="{B5E67504-DB55-4E7C-8A00-98CD09E9F56C}">
      <dgm:prSet/>
      <dgm:spPr/>
      <dgm:t>
        <a:bodyPr/>
        <a:lstStyle/>
        <a:p>
          <a:endParaRPr lang="tr-TR"/>
        </a:p>
      </dgm:t>
    </dgm:pt>
    <dgm:pt modelId="{38DD7C44-E32A-43F7-B77B-65779A93F136}" type="sibTrans" cxnId="{B5E67504-DB55-4E7C-8A00-98CD09E9F56C}">
      <dgm:prSet/>
      <dgm:spPr/>
      <dgm:t>
        <a:bodyPr/>
        <a:lstStyle/>
        <a:p>
          <a:endParaRPr lang="tr-TR"/>
        </a:p>
      </dgm:t>
    </dgm:pt>
    <dgm:pt modelId="{B9511E5B-2483-4E46-9956-EDD90A9CA94A}">
      <dgm:prSet/>
      <dgm:spPr/>
      <dgm:t>
        <a:bodyPr/>
        <a:lstStyle/>
        <a:p>
          <a:pPr rtl="0"/>
          <a:r>
            <a:rPr lang="tr-TR" b="0" i="0" smtClean="0"/>
            <a:t>Ülkemizde ise 2003 Ulusal Hastalık Yükü çalışmasında her iki cinsiyette binde 3.2 olarak sap­tanmıştır. </a:t>
          </a:r>
          <a:endParaRPr lang="tr-TR"/>
        </a:p>
      </dgm:t>
    </dgm:pt>
    <dgm:pt modelId="{E5F27B9A-BDE7-47E6-B2B8-C7C0C565C824}" type="parTrans" cxnId="{6D3F44BB-88CC-4E45-80C2-1B3074166DEB}">
      <dgm:prSet/>
      <dgm:spPr/>
      <dgm:t>
        <a:bodyPr/>
        <a:lstStyle/>
        <a:p>
          <a:endParaRPr lang="tr-TR"/>
        </a:p>
      </dgm:t>
    </dgm:pt>
    <dgm:pt modelId="{F4440BE3-E900-4E71-9895-00BE9144C7DA}" type="sibTrans" cxnId="{6D3F44BB-88CC-4E45-80C2-1B3074166DEB}">
      <dgm:prSet/>
      <dgm:spPr/>
      <dgm:t>
        <a:bodyPr/>
        <a:lstStyle/>
        <a:p>
          <a:endParaRPr lang="tr-TR"/>
        </a:p>
      </dgm:t>
    </dgm:pt>
    <dgm:pt modelId="{12ED39BA-303F-4248-8675-DC2BCDC59F9C}" type="pres">
      <dgm:prSet presAssocID="{A7DDD6A0-E995-4548-9009-20CBB48A74E5}" presName="Name0" presStyleCnt="0">
        <dgm:presLayoutVars>
          <dgm:dir/>
          <dgm:resizeHandles val="exact"/>
        </dgm:presLayoutVars>
      </dgm:prSet>
      <dgm:spPr/>
      <dgm:t>
        <a:bodyPr/>
        <a:lstStyle/>
        <a:p>
          <a:endParaRPr lang="tr-TR"/>
        </a:p>
      </dgm:t>
    </dgm:pt>
    <dgm:pt modelId="{25536FE3-F1DF-4E7E-A513-FD155773CED8}" type="pres">
      <dgm:prSet presAssocID="{6E414C8B-782F-4A41-8531-71D02F31899E}" presName="composite" presStyleCnt="0"/>
      <dgm:spPr/>
    </dgm:pt>
    <dgm:pt modelId="{27280F7C-B722-4028-945A-4E08A6A0AF41}" type="pres">
      <dgm:prSet presAssocID="{6E414C8B-782F-4A41-8531-71D02F31899E}" presName="rect1" presStyleLbl="trAlignAcc1" presStyleIdx="0" presStyleCnt="3">
        <dgm:presLayoutVars>
          <dgm:bulletEnabled val="1"/>
        </dgm:presLayoutVars>
      </dgm:prSet>
      <dgm:spPr/>
      <dgm:t>
        <a:bodyPr/>
        <a:lstStyle/>
        <a:p>
          <a:endParaRPr lang="tr-TR"/>
        </a:p>
      </dgm:t>
    </dgm:pt>
    <dgm:pt modelId="{2C4ADA68-D6BF-41C2-94C0-98B5B0374DBB}" type="pres">
      <dgm:prSet presAssocID="{6E414C8B-782F-4A41-8531-71D02F31899E}" presName="rect2" presStyleLbl="fgImgPlace1" presStyleIdx="0" presStyleCnt="3"/>
      <dgm:spPr/>
    </dgm:pt>
    <dgm:pt modelId="{F8F74255-EA96-48B5-8911-FBE69D1265B8}" type="pres">
      <dgm:prSet presAssocID="{2DECC2CF-68AD-4633-AC24-FE56378319ED}" presName="sibTrans" presStyleCnt="0"/>
      <dgm:spPr/>
    </dgm:pt>
    <dgm:pt modelId="{6B57188C-B69F-4191-93D7-697B8F733364}" type="pres">
      <dgm:prSet presAssocID="{CEA60C50-0F3F-441C-8578-F0737E2B50B6}" presName="composite" presStyleCnt="0"/>
      <dgm:spPr/>
    </dgm:pt>
    <dgm:pt modelId="{41D4D2C1-8898-4608-B2B9-06E17BE9271F}" type="pres">
      <dgm:prSet presAssocID="{CEA60C50-0F3F-441C-8578-F0737E2B50B6}" presName="rect1" presStyleLbl="trAlignAcc1" presStyleIdx="1" presStyleCnt="3">
        <dgm:presLayoutVars>
          <dgm:bulletEnabled val="1"/>
        </dgm:presLayoutVars>
      </dgm:prSet>
      <dgm:spPr/>
      <dgm:t>
        <a:bodyPr/>
        <a:lstStyle/>
        <a:p>
          <a:endParaRPr lang="tr-TR"/>
        </a:p>
      </dgm:t>
    </dgm:pt>
    <dgm:pt modelId="{49B6F26A-754A-4C75-A333-2186279D0CC9}" type="pres">
      <dgm:prSet presAssocID="{CEA60C50-0F3F-441C-8578-F0737E2B50B6}" presName="rect2" presStyleLbl="fgImgPlace1" presStyleIdx="1" presStyleCnt="3"/>
      <dgm:spPr/>
    </dgm:pt>
    <dgm:pt modelId="{17983365-FA36-41D2-BE8A-2AE8A8C7248A}" type="pres">
      <dgm:prSet presAssocID="{38DD7C44-E32A-43F7-B77B-65779A93F136}" presName="sibTrans" presStyleCnt="0"/>
      <dgm:spPr/>
    </dgm:pt>
    <dgm:pt modelId="{6D19CD4E-90CD-4778-B011-E43BE7E135A5}" type="pres">
      <dgm:prSet presAssocID="{B9511E5B-2483-4E46-9956-EDD90A9CA94A}" presName="composite" presStyleCnt="0"/>
      <dgm:spPr/>
    </dgm:pt>
    <dgm:pt modelId="{7C957CA3-1203-4F34-BD97-4A454D067B99}" type="pres">
      <dgm:prSet presAssocID="{B9511E5B-2483-4E46-9956-EDD90A9CA94A}" presName="rect1" presStyleLbl="trAlignAcc1" presStyleIdx="2" presStyleCnt="3">
        <dgm:presLayoutVars>
          <dgm:bulletEnabled val="1"/>
        </dgm:presLayoutVars>
      </dgm:prSet>
      <dgm:spPr/>
      <dgm:t>
        <a:bodyPr/>
        <a:lstStyle/>
        <a:p>
          <a:endParaRPr lang="tr-TR"/>
        </a:p>
      </dgm:t>
    </dgm:pt>
    <dgm:pt modelId="{63394459-C634-4212-B49E-5099126E864E}" type="pres">
      <dgm:prSet presAssocID="{B9511E5B-2483-4E46-9956-EDD90A9CA94A}" presName="rect2" presStyleLbl="fgImgPlace1" presStyleIdx="2" presStyleCnt="3"/>
      <dgm:spPr/>
    </dgm:pt>
  </dgm:ptLst>
  <dgm:cxnLst>
    <dgm:cxn modelId="{B5E67504-DB55-4E7C-8A00-98CD09E9F56C}" srcId="{A7DDD6A0-E995-4548-9009-20CBB48A74E5}" destId="{CEA60C50-0F3F-441C-8578-F0737E2B50B6}" srcOrd="1" destOrd="0" parTransId="{3049D872-76A3-4778-B131-E82B8C82DDF6}" sibTransId="{38DD7C44-E32A-43F7-B77B-65779A93F136}"/>
    <dgm:cxn modelId="{B38A8070-99EB-4B14-86A9-1414BF60CE70}" type="presOf" srcId="{A7DDD6A0-E995-4548-9009-20CBB48A74E5}" destId="{12ED39BA-303F-4248-8675-DC2BCDC59F9C}" srcOrd="0" destOrd="0" presId="urn:microsoft.com/office/officeart/2008/layout/PictureStrips"/>
    <dgm:cxn modelId="{4B238E6E-7909-4686-8D27-4AB3BCB81892}" srcId="{A7DDD6A0-E995-4548-9009-20CBB48A74E5}" destId="{6E414C8B-782F-4A41-8531-71D02F31899E}" srcOrd="0" destOrd="0" parTransId="{54E41E2B-3E98-4F8F-9F56-80CE2615FB52}" sibTransId="{2DECC2CF-68AD-4633-AC24-FE56378319ED}"/>
    <dgm:cxn modelId="{6D3F44BB-88CC-4E45-80C2-1B3074166DEB}" srcId="{A7DDD6A0-E995-4548-9009-20CBB48A74E5}" destId="{B9511E5B-2483-4E46-9956-EDD90A9CA94A}" srcOrd="2" destOrd="0" parTransId="{E5F27B9A-BDE7-47E6-B2B8-C7C0C565C824}" sibTransId="{F4440BE3-E900-4E71-9895-00BE9144C7DA}"/>
    <dgm:cxn modelId="{E5A466DE-67B3-41E1-8F1A-16D6425FE0D7}" type="presOf" srcId="{CEA60C50-0F3F-441C-8578-F0737E2B50B6}" destId="{41D4D2C1-8898-4608-B2B9-06E17BE9271F}" srcOrd="0" destOrd="0" presId="urn:microsoft.com/office/officeart/2008/layout/PictureStrips"/>
    <dgm:cxn modelId="{C8E1A7F1-2C1D-4DE0-811A-019C23FEC8C7}" type="presOf" srcId="{6E414C8B-782F-4A41-8531-71D02F31899E}" destId="{27280F7C-B722-4028-945A-4E08A6A0AF41}" srcOrd="0" destOrd="0" presId="urn:microsoft.com/office/officeart/2008/layout/PictureStrips"/>
    <dgm:cxn modelId="{1AF70E9E-89EC-48E2-850F-E281E32564EB}" type="presOf" srcId="{B9511E5B-2483-4E46-9956-EDD90A9CA94A}" destId="{7C957CA3-1203-4F34-BD97-4A454D067B99}" srcOrd="0" destOrd="0" presId="urn:microsoft.com/office/officeart/2008/layout/PictureStrips"/>
    <dgm:cxn modelId="{101FA393-375A-4F57-9E62-964845CE99A7}" type="presParOf" srcId="{12ED39BA-303F-4248-8675-DC2BCDC59F9C}" destId="{25536FE3-F1DF-4E7E-A513-FD155773CED8}" srcOrd="0" destOrd="0" presId="urn:microsoft.com/office/officeart/2008/layout/PictureStrips"/>
    <dgm:cxn modelId="{B1C99C86-256C-4A44-B534-9D0E12E1CE02}" type="presParOf" srcId="{25536FE3-F1DF-4E7E-A513-FD155773CED8}" destId="{27280F7C-B722-4028-945A-4E08A6A0AF41}" srcOrd="0" destOrd="0" presId="urn:microsoft.com/office/officeart/2008/layout/PictureStrips"/>
    <dgm:cxn modelId="{44CEBC1D-3DD1-4050-8346-EBE2E104BB55}" type="presParOf" srcId="{25536FE3-F1DF-4E7E-A513-FD155773CED8}" destId="{2C4ADA68-D6BF-41C2-94C0-98B5B0374DBB}" srcOrd="1" destOrd="0" presId="urn:microsoft.com/office/officeart/2008/layout/PictureStrips"/>
    <dgm:cxn modelId="{6993AD17-3AF2-474A-B5A2-CC8AFCC7B7E0}" type="presParOf" srcId="{12ED39BA-303F-4248-8675-DC2BCDC59F9C}" destId="{F8F74255-EA96-48B5-8911-FBE69D1265B8}" srcOrd="1" destOrd="0" presId="urn:microsoft.com/office/officeart/2008/layout/PictureStrips"/>
    <dgm:cxn modelId="{F9CF85FA-A909-4F7C-A0B6-F7981011F1F7}" type="presParOf" srcId="{12ED39BA-303F-4248-8675-DC2BCDC59F9C}" destId="{6B57188C-B69F-4191-93D7-697B8F733364}" srcOrd="2" destOrd="0" presId="urn:microsoft.com/office/officeart/2008/layout/PictureStrips"/>
    <dgm:cxn modelId="{ADD66B3F-72A4-40E8-A31F-465A272142C4}" type="presParOf" srcId="{6B57188C-B69F-4191-93D7-697B8F733364}" destId="{41D4D2C1-8898-4608-B2B9-06E17BE9271F}" srcOrd="0" destOrd="0" presId="urn:microsoft.com/office/officeart/2008/layout/PictureStrips"/>
    <dgm:cxn modelId="{321C34D7-7D68-40B2-9A32-6216C69C57D2}" type="presParOf" srcId="{6B57188C-B69F-4191-93D7-697B8F733364}" destId="{49B6F26A-754A-4C75-A333-2186279D0CC9}" srcOrd="1" destOrd="0" presId="urn:microsoft.com/office/officeart/2008/layout/PictureStrips"/>
    <dgm:cxn modelId="{C98FE19E-29D0-4636-A20F-CCF1CAF68ACD}" type="presParOf" srcId="{12ED39BA-303F-4248-8675-DC2BCDC59F9C}" destId="{17983365-FA36-41D2-BE8A-2AE8A8C7248A}" srcOrd="3" destOrd="0" presId="urn:microsoft.com/office/officeart/2008/layout/PictureStrips"/>
    <dgm:cxn modelId="{03DE90F7-CA1E-4613-B43E-205094830A57}" type="presParOf" srcId="{12ED39BA-303F-4248-8675-DC2BCDC59F9C}" destId="{6D19CD4E-90CD-4778-B011-E43BE7E135A5}" srcOrd="4" destOrd="0" presId="urn:microsoft.com/office/officeart/2008/layout/PictureStrips"/>
    <dgm:cxn modelId="{F91355E3-CE61-4172-8BE9-B5F7DBC86453}" type="presParOf" srcId="{6D19CD4E-90CD-4778-B011-E43BE7E135A5}" destId="{7C957CA3-1203-4F34-BD97-4A454D067B99}" srcOrd="0" destOrd="0" presId="urn:microsoft.com/office/officeart/2008/layout/PictureStrips"/>
    <dgm:cxn modelId="{498FD9A4-8203-4D50-AFD0-A2E15808B6C3}" type="presParOf" srcId="{6D19CD4E-90CD-4778-B011-E43BE7E135A5}" destId="{63394459-C634-4212-B49E-5099126E864E}"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9B204E2-BE80-42AB-984D-683AADFD6C85}" type="doc">
      <dgm:prSet loTypeId="urn:microsoft.com/office/officeart/2009/3/layout/SubStepProcess" loCatId="process" qsTypeId="urn:microsoft.com/office/officeart/2005/8/quickstyle/simple3" qsCatId="simple" csTypeId="urn:microsoft.com/office/officeart/2005/8/colors/colorful1" csCatId="colorful"/>
      <dgm:spPr/>
      <dgm:t>
        <a:bodyPr/>
        <a:lstStyle/>
        <a:p>
          <a:endParaRPr lang="tr-TR"/>
        </a:p>
      </dgm:t>
    </dgm:pt>
    <dgm:pt modelId="{55451258-5EB2-497C-862B-4FF6DDE81642}">
      <dgm:prSet/>
      <dgm:spPr/>
      <dgm:t>
        <a:bodyPr/>
        <a:lstStyle/>
        <a:p>
          <a:pPr rtl="0"/>
          <a:r>
            <a:rPr lang="tr-TR" b="0" i="0" smtClean="0"/>
            <a:t>Hastalık sosyoeko­nomik durumu ve eğitim düzeyi düşük olan alt sosyal sınıfları daha çok etkilemektedir. Bu durum sigara içme, kötü beslenme ve koruyucu tıbbi bakımı az alma gibi ne­denlere bağlanmaktadır.</a:t>
          </a:r>
          <a:endParaRPr lang="tr-TR"/>
        </a:p>
      </dgm:t>
    </dgm:pt>
    <dgm:pt modelId="{36796A36-103B-4F7B-98C0-00C19CCAF7D3}" type="parTrans" cxnId="{4EC2F565-D619-4459-9B4C-5D5B4B17A3AA}">
      <dgm:prSet/>
      <dgm:spPr/>
      <dgm:t>
        <a:bodyPr/>
        <a:lstStyle/>
        <a:p>
          <a:endParaRPr lang="tr-TR"/>
        </a:p>
      </dgm:t>
    </dgm:pt>
    <dgm:pt modelId="{D8CD530F-B2A0-418D-A9AD-529072CE3DC6}" type="sibTrans" cxnId="{4EC2F565-D619-4459-9B4C-5D5B4B17A3AA}">
      <dgm:prSet/>
      <dgm:spPr/>
      <dgm:t>
        <a:bodyPr/>
        <a:lstStyle/>
        <a:p>
          <a:endParaRPr lang="tr-TR"/>
        </a:p>
      </dgm:t>
    </dgm:pt>
    <dgm:pt modelId="{BB338225-A197-44A6-ACB3-E62BEBA6A271}">
      <dgm:prSet/>
      <dgm:spPr/>
      <dgm:t>
        <a:bodyPr/>
        <a:lstStyle/>
        <a:p>
          <a:pPr rtl="0"/>
          <a:r>
            <a:rPr lang="tr-TR" b="0" i="0" smtClean="0"/>
            <a:t>ABD, Brezilya ve İngiltere'de yapı­lan çalışmalar, siyah ırkta beyaz ırka göre daha sık görül­düğünü ortaya çıkarmıştır. Bunun muhtemel nedenleri arasında siyah ırkta beyazlara göre daha yüksek hipertan­siyon, obezite ve diyabet oranlan bulunması sayılabilir.</a:t>
          </a:r>
          <a:endParaRPr lang="tr-TR"/>
        </a:p>
      </dgm:t>
    </dgm:pt>
    <dgm:pt modelId="{4362FE42-785E-476A-AEF1-54865DA2AC51}" type="parTrans" cxnId="{DF5047CC-23D1-4B4F-96F5-F405987D8FA1}">
      <dgm:prSet/>
      <dgm:spPr/>
      <dgm:t>
        <a:bodyPr/>
        <a:lstStyle/>
        <a:p>
          <a:endParaRPr lang="tr-TR"/>
        </a:p>
      </dgm:t>
    </dgm:pt>
    <dgm:pt modelId="{73CEC860-91DB-4AC6-A2C6-4A4981F09E59}" type="sibTrans" cxnId="{DF5047CC-23D1-4B4F-96F5-F405987D8FA1}">
      <dgm:prSet/>
      <dgm:spPr/>
      <dgm:t>
        <a:bodyPr/>
        <a:lstStyle/>
        <a:p>
          <a:endParaRPr lang="tr-TR"/>
        </a:p>
      </dgm:t>
    </dgm:pt>
    <dgm:pt modelId="{2222E128-6474-4F75-8955-59EF8AD0BE15}" type="pres">
      <dgm:prSet presAssocID="{29B204E2-BE80-42AB-984D-683AADFD6C85}" presName="Name0" presStyleCnt="0">
        <dgm:presLayoutVars>
          <dgm:chMax val="7"/>
          <dgm:dir/>
          <dgm:animOne val="branch"/>
        </dgm:presLayoutVars>
      </dgm:prSet>
      <dgm:spPr/>
      <dgm:t>
        <a:bodyPr/>
        <a:lstStyle/>
        <a:p>
          <a:endParaRPr lang="tr-TR"/>
        </a:p>
      </dgm:t>
    </dgm:pt>
    <dgm:pt modelId="{4606D5B6-3220-4BFB-96BE-8411FDD72FBE}" type="pres">
      <dgm:prSet presAssocID="{55451258-5EB2-497C-862B-4FF6DDE81642}" presName="parTx1" presStyleLbl="node1" presStyleIdx="0" presStyleCnt="2"/>
      <dgm:spPr/>
      <dgm:t>
        <a:bodyPr/>
        <a:lstStyle/>
        <a:p>
          <a:endParaRPr lang="tr-TR"/>
        </a:p>
      </dgm:t>
    </dgm:pt>
    <dgm:pt modelId="{9CDFE903-CBDF-4E75-8F24-B5A67BCD3170}" type="pres">
      <dgm:prSet presAssocID="{BB338225-A197-44A6-ACB3-E62BEBA6A271}" presName="parTx2" presStyleLbl="node1" presStyleIdx="1" presStyleCnt="2"/>
      <dgm:spPr/>
      <dgm:t>
        <a:bodyPr/>
        <a:lstStyle/>
        <a:p>
          <a:endParaRPr lang="tr-TR"/>
        </a:p>
      </dgm:t>
    </dgm:pt>
  </dgm:ptLst>
  <dgm:cxnLst>
    <dgm:cxn modelId="{4EC2F565-D619-4459-9B4C-5D5B4B17A3AA}" srcId="{29B204E2-BE80-42AB-984D-683AADFD6C85}" destId="{55451258-5EB2-497C-862B-4FF6DDE81642}" srcOrd="0" destOrd="0" parTransId="{36796A36-103B-4F7B-98C0-00C19CCAF7D3}" sibTransId="{D8CD530F-B2A0-418D-A9AD-529072CE3DC6}"/>
    <dgm:cxn modelId="{EF2FB5B7-4DCB-4F65-A42A-A57756EFA6CE}" type="presOf" srcId="{29B204E2-BE80-42AB-984D-683AADFD6C85}" destId="{2222E128-6474-4F75-8955-59EF8AD0BE15}" srcOrd="0" destOrd="0" presId="urn:microsoft.com/office/officeart/2009/3/layout/SubStepProcess"/>
    <dgm:cxn modelId="{757774B1-036E-4383-AD2F-6D1B72BAFABA}" type="presOf" srcId="{55451258-5EB2-497C-862B-4FF6DDE81642}" destId="{4606D5B6-3220-4BFB-96BE-8411FDD72FBE}" srcOrd="0" destOrd="0" presId="urn:microsoft.com/office/officeart/2009/3/layout/SubStepProcess"/>
    <dgm:cxn modelId="{DF5047CC-23D1-4B4F-96F5-F405987D8FA1}" srcId="{29B204E2-BE80-42AB-984D-683AADFD6C85}" destId="{BB338225-A197-44A6-ACB3-E62BEBA6A271}" srcOrd="1" destOrd="0" parTransId="{4362FE42-785E-476A-AEF1-54865DA2AC51}" sibTransId="{73CEC860-91DB-4AC6-A2C6-4A4981F09E59}"/>
    <dgm:cxn modelId="{C6561A69-853C-40B3-8F6A-BE17A63C4563}" type="presOf" srcId="{BB338225-A197-44A6-ACB3-E62BEBA6A271}" destId="{9CDFE903-CBDF-4E75-8F24-B5A67BCD3170}" srcOrd="0" destOrd="0" presId="urn:microsoft.com/office/officeart/2009/3/layout/SubStepProcess"/>
    <dgm:cxn modelId="{AEFB4530-8AF8-449B-8595-99EACC03059C}" type="presParOf" srcId="{2222E128-6474-4F75-8955-59EF8AD0BE15}" destId="{4606D5B6-3220-4BFB-96BE-8411FDD72FBE}" srcOrd="0" destOrd="0" presId="urn:microsoft.com/office/officeart/2009/3/layout/SubStepProcess"/>
    <dgm:cxn modelId="{DAF0BF9B-7145-4B2E-B2E7-7A15F4C86E6D}" type="presParOf" srcId="{2222E128-6474-4F75-8955-59EF8AD0BE15}" destId="{9CDFE903-CBDF-4E75-8F24-B5A67BCD3170}" srcOrd="1"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68C2E58-3A1B-4AA3-9C02-D01476794020}" type="doc">
      <dgm:prSet loTypeId="urn:microsoft.com/office/officeart/2005/8/layout/hList1" loCatId="list" qsTypeId="urn:microsoft.com/office/officeart/2005/8/quickstyle/simple3" qsCatId="simple" csTypeId="urn:microsoft.com/office/officeart/2005/8/colors/colorful4" csCatId="colorful"/>
      <dgm:spPr/>
      <dgm:t>
        <a:bodyPr/>
        <a:lstStyle/>
        <a:p>
          <a:endParaRPr lang="tr-TR"/>
        </a:p>
      </dgm:t>
    </dgm:pt>
    <dgm:pt modelId="{9E82A56B-CCB7-4E0E-9A4A-5E939F57AFE3}">
      <dgm:prSet/>
      <dgm:spPr/>
      <dgm:t>
        <a:bodyPr/>
        <a:lstStyle/>
        <a:p>
          <a:pPr rtl="0"/>
          <a:r>
            <a:rPr lang="tr-TR" b="1" i="0" dirty="0" smtClean="0"/>
            <a:t>Kanser yeni olgu ve ölümünün yaşla çok yakın ilişkisi vardır.</a:t>
          </a:r>
          <a:endParaRPr lang="tr-TR" b="1" dirty="0"/>
        </a:p>
      </dgm:t>
    </dgm:pt>
    <dgm:pt modelId="{0D7C786A-B790-4E5F-9903-A8D1D0777B91}" type="parTrans" cxnId="{213356D0-80BB-45F3-910C-8C3170424B08}">
      <dgm:prSet/>
      <dgm:spPr/>
      <dgm:t>
        <a:bodyPr/>
        <a:lstStyle/>
        <a:p>
          <a:endParaRPr lang="tr-TR"/>
        </a:p>
      </dgm:t>
    </dgm:pt>
    <dgm:pt modelId="{553D2DEF-036A-4F53-9CCA-94A6F5CA6D23}" type="sibTrans" cxnId="{213356D0-80BB-45F3-910C-8C3170424B08}">
      <dgm:prSet/>
      <dgm:spPr/>
      <dgm:t>
        <a:bodyPr/>
        <a:lstStyle/>
        <a:p>
          <a:endParaRPr lang="tr-TR"/>
        </a:p>
      </dgm:t>
    </dgm:pt>
    <dgm:pt modelId="{8D518C0F-44E7-41B6-A126-623459F37E76}">
      <dgm:prSet/>
      <dgm:spPr/>
      <dgm:t>
        <a:bodyPr/>
        <a:lstStyle/>
        <a:p>
          <a:pPr rtl="0"/>
          <a:r>
            <a:rPr lang="tr-TR" b="0" i="0" smtClean="0"/>
            <a:t>Kanser ölümü yaşa bağlı olarak artar. </a:t>
          </a:r>
          <a:endParaRPr lang="tr-TR"/>
        </a:p>
      </dgm:t>
    </dgm:pt>
    <dgm:pt modelId="{DDBBF509-720A-40FE-B192-61739DFC9948}" type="parTrans" cxnId="{E3E0FDE7-8AA9-49E4-901E-A8553120E425}">
      <dgm:prSet/>
      <dgm:spPr/>
      <dgm:t>
        <a:bodyPr/>
        <a:lstStyle/>
        <a:p>
          <a:endParaRPr lang="tr-TR"/>
        </a:p>
      </dgm:t>
    </dgm:pt>
    <dgm:pt modelId="{26A8C3E9-2DA9-42E0-8DE7-EA275D03297C}" type="sibTrans" cxnId="{E3E0FDE7-8AA9-49E4-901E-A8553120E425}">
      <dgm:prSet/>
      <dgm:spPr/>
      <dgm:t>
        <a:bodyPr/>
        <a:lstStyle/>
        <a:p>
          <a:endParaRPr lang="tr-TR"/>
        </a:p>
      </dgm:t>
    </dgm:pt>
    <dgm:pt modelId="{0DD5A9CF-67F9-4567-8A0D-F13F2E091353}">
      <dgm:prSet/>
      <dgm:spPr/>
      <dgm:t>
        <a:bodyPr/>
        <a:lstStyle/>
        <a:p>
          <a:pPr rtl="0"/>
          <a:r>
            <a:rPr lang="tr-TR" b="1" i="0" dirty="0" smtClean="0"/>
            <a:t>Kansere ya­kalanma ile meslek arasında yakın ilişkiler vardır</a:t>
          </a:r>
          <a:r>
            <a:rPr lang="tr-TR" b="0" i="0" dirty="0" smtClean="0"/>
            <a:t>. </a:t>
          </a:r>
          <a:endParaRPr lang="tr-TR" dirty="0"/>
        </a:p>
      </dgm:t>
    </dgm:pt>
    <dgm:pt modelId="{7AB1D4D5-1FBD-48F2-B7B1-2D785786E20E}" type="parTrans" cxnId="{499F3EA0-053F-49F5-8AE6-653CAB7B8488}">
      <dgm:prSet/>
      <dgm:spPr/>
      <dgm:t>
        <a:bodyPr/>
        <a:lstStyle/>
        <a:p>
          <a:endParaRPr lang="tr-TR"/>
        </a:p>
      </dgm:t>
    </dgm:pt>
    <dgm:pt modelId="{10BAFE1A-7EE1-478F-AF95-DCA57F19B4BE}" type="sibTrans" cxnId="{499F3EA0-053F-49F5-8AE6-653CAB7B8488}">
      <dgm:prSet/>
      <dgm:spPr/>
      <dgm:t>
        <a:bodyPr/>
        <a:lstStyle/>
        <a:p>
          <a:endParaRPr lang="tr-TR"/>
        </a:p>
      </dgm:t>
    </dgm:pt>
    <dgm:pt modelId="{42D8E9D8-F54D-4719-AF3C-B269C8A530B1}">
      <dgm:prSet/>
      <dgm:spPr/>
      <dgm:t>
        <a:bodyPr/>
        <a:lstStyle/>
        <a:p>
          <a:pPr rtl="0"/>
          <a:r>
            <a:rPr lang="tr-TR" b="0" i="0" smtClean="0"/>
            <a:t>Kanser, özellikle bazı meslek elemanlarında etyolojik etmenlerle sürekli karşılaşma nedeniyle daha çok görülür. Baca te­mizleyicilerinde: skrotum kanseri, anilin endüstri işçile­rinde: mesane kanseri, radyologlarda: deri, kemik kanserleri ve lösemi, uranyum ocaklarında ve asbest endüstrisinde çalışanlarda: akciğer kanseri, katran ve katran ürünleri ile arsenik endüstrisinde çalışanlarda: deri kan­seri, çiftçi ve gemicilerde: deri ve dudak kanserileri daha sık görülür. </a:t>
          </a:r>
          <a:endParaRPr lang="tr-TR"/>
        </a:p>
      </dgm:t>
    </dgm:pt>
    <dgm:pt modelId="{1F16973B-C302-453A-9D66-9D3602FD18A6}" type="parTrans" cxnId="{CBC9AFBA-4EB5-4267-BBDB-FE501D73A771}">
      <dgm:prSet/>
      <dgm:spPr/>
      <dgm:t>
        <a:bodyPr/>
        <a:lstStyle/>
        <a:p>
          <a:endParaRPr lang="tr-TR"/>
        </a:p>
      </dgm:t>
    </dgm:pt>
    <dgm:pt modelId="{8D53684A-3551-4061-BE1D-237A9709885A}" type="sibTrans" cxnId="{CBC9AFBA-4EB5-4267-BBDB-FE501D73A771}">
      <dgm:prSet/>
      <dgm:spPr/>
      <dgm:t>
        <a:bodyPr/>
        <a:lstStyle/>
        <a:p>
          <a:endParaRPr lang="tr-TR"/>
        </a:p>
      </dgm:t>
    </dgm:pt>
    <dgm:pt modelId="{8422828F-07A9-46E2-923F-DF7653061F50}">
      <dgm:prSet/>
      <dgm:spPr/>
      <dgm:t>
        <a:bodyPr/>
        <a:lstStyle/>
        <a:p>
          <a:pPr rtl="0"/>
          <a:r>
            <a:rPr lang="tr-TR" b="1" i="0" dirty="0" smtClean="0"/>
            <a:t>Kansere yakalanma ile sosyal sınıf arasında ilişki vardır.</a:t>
          </a:r>
          <a:endParaRPr lang="tr-TR" b="1" dirty="0"/>
        </a:p>
      </dgm:t>
    </dgm:pt>
    <dgm:pt modelId="{C12E8A3C-9B79-467A-88CC-FA3C489B5036}" type="parTrans" cxnId="{3D9AFDC7-508E-40AF-87C3-6CD277ACE1DE}">
      <dgm:prSet/>
      <dgm:spPr/>
      <dgm:t>
        <a:bodyPr/>
        <a:lstStyle/>
        <a:p>
          <a:endParaRPr lang="tr-TR"/>
        </a:p>
      </dgm:t>
    </dgm:pt>
    <dgm:pt modelId="{E6AD619B-3EF5-45BD-977D-460F05E5C085}" type="sibTrans" cxnId="{3D9AFDC7-508E-40AF-87C3-6CD277ACE1DE}">
      <dgm:prSet/>
      <dgm:spPr/>
      <dgm:t>
        <a:bodyPr/>
        <a:lstStyle/>
        <a:p>
          <a:endParaRPr lang="tr-TR"/>
        </a:p>
      </dgm:t>
    </dgm:pt>
    <dgm:pt modelId="{92383F70-8F1B-4B26-ADC8-26D8EDB06016}">
      <dgm:prSet/>
      <dgm:spPr/>
      <dgm:t>
        <a:bodyPr/>
        <a:lstStyle/>
        <a:p>
          <a:pPr rtl="0"/>
          <a:r>
            <a:rPr lang="tr-TR" b="0" i="0" smtClean="0"/>
            <a:t>İngiltere'de meme ve serviks kanserine yaka­lanmada meme kanserinin 1. sosyal sınıfta en çok, 5. sosyal sınıfta en az bulunmuş, buna karşılık serviks kanseri 1. sosyal sınıfta en az, 5. sosyal sınıfta en çok olarak saptanmıştır.</a:t>
          </a:r>
          <a:endParaRPr lang="tr-TR"/>
        </a:p>
      </dgm:t>
    </dgm:pt>
    <dgm:pt modelId="{E17BCA64-6075-46B9-8F3F-6F345C34342B}" type="parTrans" cxnId="{831C94A1-9527-4F68-A10E-456434DF60CD}">
      <dgm:prSet/>
      <dgm:spPr/>
      <dgm:t>
        <a:bodyPr/>
        <a:lstStyle/>
        <a:p>
          <a:endParaRPr lang="tr-TR"/>
        </a:p>
      </dgm:t>
    </dgm:pt>
    <dgm:pt modelId="{B5591490-0158-4218-92C1-8C55BE2804C2}" type="sibTrans" cxnId="{831C94A1-9527-4F68-A10E-456434DF60CD}">
      <dgm:prSet/>
      <dgm:spPr/>
      <dgm:t>
        <a:bodyPr/>
        <a:lstStyle/>
        <a:p>
          <a:endParaRPr lang="tr-TR"/>
        </a:p>
      </dgm:t>
    </dgm:pt>
    <dgm:pt modelId="{2BE971FD-57E4-4B95-AA4C-DA1CFE54FA97}" type="pres">
      <dgm:prSet presAssocID="{068C2E58-3A1B-4AA3-9C02-D01476794020}" presName="Name0" presStyleCnt="0">
        <dgm:presLayoutVars>
          <dgm:dir/>
          <dgm:animLvl val="lvl"/>
          <dgm:resizeHandles val="exact"/>
        </dgm:presLayoutVars>
      </dgm:prSet>
      <dgm:spPr/>
      <dgm:t>
        <a:bodyPr/>
        <a:lstStyle/>
        <a:p>
          <a:endParaRPr lang="tr-TR"/>
        </a:p>
      </dgm:t>
    </dgm:pt>
    <dgm:pt modelId="{4C2B8284-328C-4D0E-A3E0-3753B87EDEA3}" type="pres">
      <dgm:prSet presAssocID="{9E82A56B-CCB7-4E0E-9A4A-5E939F57AFE3}" presName="composite" presStyleCnt="0"/>
      <dgm:spPr/>
    </dgm:pt>
    <dgm:pt modelId="{201251CF-3AF2-4565-A4E0-8C4444BD6354}" type="pres">
      <dgm:prSet presAssocID="{9E82A56B-CCB7-4E0E-9A4A-5E939F57AFE3}" presName="parTx" presStyleLbl="alignNode1" presStyleIdx="0" presStyleCnt="3">
        <dgm:presLayoutVars>
          <dgm:chMax val="0"/>
          <dgm:chPref val="0"/>
          <dgm:bulletEnabled val="1"/>
        </dgm:presLayoutVars>
      </dgm:prSet>
      <dgm:spPr/>
      <dgm:t>
        <a:bodyPr/>
        <a:lstStyle/>
        <a:p>
          <a:endParaRPr lang="tr-TR"/>
        </a:p>
      </dgm:t>
    </dgm:pt>
    <dgm:pt modelId="{F6E3F1DE-251D-4AF2-BCD4-550BE5B801A9}" type="pres">
      <dgm:prSet presAssocID="{9E82A56B-CCB7-4E0E-9A4A-5E939F57AFE3}" presName="desTx" presStyleLbl="alignAccFollowNode1" presStyleIdx="0" presStyleCnt="3">
        <dgm:presLayoutVars>
          <dgm:bulletEnabled val="1"/>
        </dgm:presLayoutVars>
      </dgm:prSet>
      <dgm:spPr/>
      <dgm:t>
        <a:bodyPr/>
        <a:lstStyle/>
        <a:p>
          <a:endParaRPr lang="tr-TR"/>
        </a:p>
      </dgm:t>
    </dgm:pt>
    <dgm:pt modelId="{DBB6A7E7-36F8-4B81-BA8A-AE65E8DE5F85}" type="pres">
      <dgm:prSet presAssocID="{553D2DEF-036A-4F53-9CCA-94A6F5CA6D23}" presName="space" presStyleCnt="0"/>
      <dgm:spPr/>
    </dgm:pt>
    <dgm:pt modelId="{FE152E00-944F-4520-A4C7-548A7A6450C1}" type="pres">
      <dgm:prSet presAssocID="{0DD5A9CF-67F9-4567-8A0D-F13F2E091353}" presName="composite" presStyleCnt="0"/>
      <dgm:spPr/>
    </dgm:pt>
    <dgm:pt modelId="{34CB58AA-7635-4EAC-9B64-FFCD84455FBD}" type="pres">
      <dgm:prSet presAssocID="{0DD5A9CF-67F9-4567-8A0D-F13F2E091353}" presName="parTx" presStyleLbl="alignNode1" presStyleIdx="1" presStyleCnt="3">
        <dgm:presLayoutVars>
          <dgm:chMax val="0"/>
          <dgm:chPref val="0"/>
          <dgm:bulletEnabled val="1"/>
        </dgm:presLayoutVars>
      </dgm:prSet>
      <dgm:spPr/>
      <dgm:t>
        <a:bodyPr/>
        <a:lstStyle/>
        <a:p>
          <a:endParaRPr lang="tr-TR"/>
        </a:p>
      </dgm:t>
    </dgm:pt>
    <dgm:pt modelId="{5FF91A70-BA79-4604-965C-437A3D10AE36}" type="pres">
      <dgm:prSet presAssocID="{0DD5A9CF-67F9-4567-8A0D-F13F2E091353}" presName="desTx" presStyleLbl="alignAccFollowNode1" presStyleIdx="1" presStyleCnt="3">
        <dgm:presLayoutVars>
          <dgm:bulletEnabled val="1"/>
        </dgm:presLayoutVars>
      </dgm:prSet>
      <dgm:spPr/>
      <dgm:t>
        <a:bodyPr/>
        <a:lstStyle/>
        <a:p>
          <a:endParaRPr lang="tr-TR"/>
        </a:p>
      </dgm:t>
    </dgm:pt>
    <dgm:pt modelId="{7059D0D7-3D45-4B94-9941-EBC6148E43C7}" type="pres">
      <dgm:prSet presAssocID="{10BAFE1A-7EE1-478F-AF95-DCA57F19B4BE}" presName="space" presStyleCnt="0"/>
      <dgm:spPr/>
    </dgm:pt>
    <dgm:pt modelId="{E9A45847-74C2-4764-B4C5-785C2979E62D}" type="pres">
      <dgm:prSet presAssocID="{8422828F-07A9-46E2-923F-DF7653061F50}" presName="composite" presStyleCnt="0"/>
      <dgm:spPr/>
    </dgm:pt>
    <dgm:pt modelId="{6504EA4A-F4C4-465C-85DA-0F9DAB8E62FA}" type="pres">
      <dgm:prSet presAssocID="{8422828F-07A9-46E2-923F-DF7653061F50}" presName="parTx" presStyleLbl="alignNode1" presStyleIdx="2" presStyleCnt="3">
        <dgm:presLayoutVars>
          <dgm:chMax val="0"/>
          <dgm:chPref val="0"/>
          <dgm:bulletEnabled val="1"/>
        </dgm:presLayoutVars>
      </dgm:prSet>
      <dgm:spPr/>
      <dgm:t>
        <a:bodyPr/>
        <a:lstStyle/>
        <a:p>
          <a:endParaRPr lang="tr-TR"/>
        </a:p>
      </dgm:t>
    </dgm:pt>
    <dgm:pt modelId="{FBB4E1A8-9555-4AC9-8076-8086A1408F69}" type="pres">
      <dgm:prSet presAssocID="{8422828F-07A9-46E2-923F-DF7653061F50}" presName="desTx" presStyleLbl="alignAccFollowNode1" presStyleIdx="2" presStyleCnt="3">
        <dgm:presLayoutVars>
          <dgm:bulletEnabled val="1"/>
        </dgm:presLayoutVars>
      </dgm:prSet>
      <dgm:spPr/>
      <dgm:t>
        <a:bodyPr/>
        <a:lstStyle/>
        <a:p>
          <a:endParaRPr lang="tr-TR"/>
        </a:p>
      </dgm:t>
    </dgm:pt>
  </dgm:ptLst>
  <dgm:cxnLst>
    <dgm:cxn modelId="{499F3EA0-053F-49F5-8AE6-653CAB7B8488}" srcId="{068C2E58-3A1B-4AA3-9C02-D01476794020}" destId="{0DD5A9CF-67F9-4567-8A0D-F13F2E091353}" srcOrd="1" destOrd="0" parTransId="{7AB1D4D5-1FBD-48F2-B7B1-2D785786E20E}" sibTransId="{10BAFE1A-7EE1-478F-AF95-DCA57F19B4BE}"/>
    <dgm:cxn modelId="{EE2C5157-E3BA-4E21-B14F-182058EED18A}" type="presOf" srcId="{42D8E9D8-F54D-4719-AF3C-B269C8A530B1}" destId="{5FF91A70-BA79-4604-965C-437A3D10AE36}" srcOrd="0" destOrd="0" presId="urn:microsoft.com/office/officeart/2005/8/layout/hList1"/>
    <dgm:cxn modelId="{831C94A1-9527-4F68-A10E-456434DF60CD}" srcId="{8422828F-07A9-46E2-923F-DF7653061F50}" destId="{92383F70-8F1B-4B26-ADC8-26D8EDB06016}" srcOrd="0" destOrd="0" parTransId="{E17BCA64-6075-46B9-8F3F-6F345C34342B}" sibTransId="{B5591490-0158-4218-92C1-8C55BE2804C2}"/>
    <dgm:cxn modelId="{D2232E83-8137-4416-B44F-69022936DAEC}" type="presOf" srcId="{068C2E58-3A1B-4AA3-9C02-D01476794020}" destId="{2BE971FD-57E4-4B95-AA4C-DA1CFE54FA97}" srcOrd="0" destOrd="0" presId="urn:microsoft.com/office/officeart/2005/8/layout/hList1"/>
    <dgm:cxn modelId="{CBC9AFBA-4EB5-4267-BBDB-FE501D73A771}" srcId="{0DD5A9CF-67F9-4567-8A0D-F13F2E091353}" destId="{42D8E9D8-F54D-4719-AF3C-B269C8A530B1}" srcOrd="0" destOrd="0" parTransId="{1F16973B-C302-453A-9D66-9D3602FD18A6}" sibTransId="{8D53684A-3551-4061-BE1D-237A9709885A}"/>
    <dgm:cxn modelId="{E3E0FDE7-8AA9-49E4-901E-A8553120E425}" srcId="{9E82A56B-CCB7-4E0E-9A4A-5E939F57AFE3}" destId="{8D518C0F-44E7-41B6-A126-623459F37E76}" srcOrd="0" destOrd="0" parTransId="{DDBBF509-720A-40FE-B192-61739DFC9948}" sibTransId="{26A8C3E9-2DA9-42E0-8DE7-EA275D03297C}"/>
    <dgm:cxn modelId="{C3FDE823-90BD-43D5-822D-0BD032B1775C}" type="presOf" srcId="{0DD5A9CF-67F9-4567-8A0D-F13F2E091353}" destId="{34CB58AA-7635-4EAC-9B64-FFCD84455FBD}" srcOrd="0" destOrd="0" presId="urn:microsoft.com/office/officeart/2005/8/layout/hList1"/>
    <dgm:cxn modelId="{213356D0-80BB-45F3-910C-8C3170424B08}" srcId="{068C2E58-3A1B-4AA3-9C02-D01476794020}" destId="{9E82A56B-CCB7-4E0E-9A4A-5E939F57AFE3}" srcOrd="0" destOrd="0" parTransId="{0D7C786A-B790-4E5F-9903-A8D1D0777B91}" sibTransId="{553D2DEF-036A-4F53-9CCA-94A6F5CA6D23}"/>
    <dgm:cxn modelId="{D365F953-E6AF-4988-8A39-D5FF089A9EA5}" type="presOf" srcId="{92383F70-8F1B-4B26-ADC8-26D8EDB06016}" destId="{FBB4E1A8-9555-4AC9-8076-8086A1408F69}" srcOrd="0" destOrd="0" presId="urn:microsoft.com/office/officeart/2005/8/layout/hList1"/>
    <dgm:cxn modelId="{DCEF3B7F-4FA0-4B0E-B04B-ED1D474B14C4}" type="presOf" srcId="{9E82A56B-CCB7-4E0E-9A4A-5E939F57AFE3}" destId="{201251CF-3AF2-4565-A4E0-8C4444BD6354}" srcOrd="0" destOrd="0" presId="urn:microsoft.com/office/officeart/2005/8/layout/hList1"/>
    <dgm:cxn modelId="{AD0F2736-226F-44B2-BEF1-4369D1972939}" type="presOf" srcId="{8D518C0F-44E7-41B6-A126-623459F37E76}" destId="{F6E3F1DE-251D-4AF2-BCD4-550BE5B801A9}" srcOrd="0" destOrd="0" presId="urn:microsoft.com/office/officeart/2005/8/layout/hList1"/>
    <dgm:cxn modelId="{98038D38-3354-49FB-94AA-7132D78A7C3A}" type="presOf" srcId="{8422828F-07A9-46E2-923F-DF7653061F50}" destId="{6504EA4A-F4C4-465C-85DA-0F9DAB8E62FA}" srcOrd="0" destOrd="0" presId="urn:microsoft.com/office/officeart/2005/8/layout/hList1"/>
    <dgm:cxn modelId="{3D9AFDC7-508E-40AF-87C3-6CD277ACE1DE}" srcId="{068C2E58-3A1B-4AA3-9C02-D01476794020}" destId="{8422828F-07A9-46E2-923F-DF7653061F50}" srcOrd="2" destOrd="0" parTransId="{C12E8A3C-9B79-467A-88CC-FA3C489B5036}" sibTransId="{E6AD619B-3EF5-45BD-977D-460F05E5C085}"/>
    <dgm:cxn modelId="{EF9D4B75-94BC-4D0D-A429-1764078012D2}" type="presParOf" srcId="{2BE971FD-57E4-4B95-AA4C-DA1CFE54FA97}" destId="{4C2B8284-328C-4D0E-A3E0-3753B87EDEA3}" srcOrd="0" destOrd="0" presId="urn:microsoft.com/office/officeart/2005/8/layout/hList1"/>
    <dgm:cxn modelId="{E5CF664B-2E12-481B-9D03-FCC9E23A7D43}" type="presParOf" srcId="{4C2B8284-328C-4D0E-A3E0-3753B87EDEA3}" destId="{201251CF-3AF2-4565-A4E0-8C4444BD6354}" srcOrd="0" destOrd="0" presId="urn:microsoft.com/office/officeart/2005/8/layout/hList1"/>
    <dgm:cxn modelId="{A7BF841A-4F08-4DD7-B3EA-5014DE9F2890}" type="presParOf" srcId="{4C2B8284-328C-4D0E-A3E0-3753B87EDEA3}" destId="{F6E3F1DE-251D-4AF2-BCD4-550BE5B801A9}" srcOrd="1" destOrd="0" presId="urn:microsoft.com/office/officeart/2005/8/layout/hList1"/>
    <dgm:cxn modelId="{89D3E339-2913-4B9F-95AF-EA9C3CC6A742}" type="presParOf" srcId="{2BE971FD-57E4-4B95-AA4C-DA1CFE54FA97}" destId="{DBB6A7E7-36F8-4B81-BA8A-AE65E8DE5F85}" srcOrd="1" destOrd="0" presId="urn:microsoft.com/office/officeart/2005/8/layout/hList1"/>
    <dgm:cxn modelId="{156DEF52-01D0-4147-B52F-5D0C98C162A9}" type="presParOf" srcId="{2BE971FD-57E4-4B95-AA4C-DA1CFE54FA97}" destId="{FE152E00-944F-4520-A4C7-548A7A6450C1}" srcOrd="2" destOrd="0" presId="urn:microsoft.com/office/officeart/2005/8/layout/hList1"/>
    <dgm:cxn modelId="{953EC531-4016-45C7-BA6B-EFD287A3C821}" type="presParOf" srcId="{FE152E00-944F-4520-A4C7-548A7A6450C1}" destId="{34CB58AA-7635-4EAC-9B64-FFCD84455FBD}" srcOrd="0" destOrd="0" presId="urn:microsoft.com/office/officeart/2005/8/layout/hList1"/>
    <dgm:cxn modelId="{A9A46258-2CD7-4548-96A0-848497CD60DF}" type="presParOf" srcId="{FE152E00-944F-4520-A4C7-548A7A6450C1}" destId="{5FF91A70-BA79-4604-965C-437A3D10AE36}" srcOrd="1" destOrd="0" presId="urn:microsoft.com/office/officeart/2005/8/layout/hList1"/>
    <dgm:cxn modelId="{85540E31-EEE5-422C-9EB4-273098D65516}" type="presParOf" srcId="{2BE971FD-57E4-4B95-AA4C-DA1CFE54FA97}" destId="{7059D0D7-3D45-4B94-9941-EBC6148E43C7}" srcOrd="3" destOrd="0" presId="urn:microsoft.com/office/officeart/2005/8/layout/hList1"/>
    <dgm:cxn modelId="{21B230A5-CAFC-49D7-B987-9CFC34CFDA77}" type="presParOf" srcId="{2BE971FD-57E4-4B95-AA4C-DA1CFE54FA97}" destId="{E9A45847-74C2-4764-B4C5-785C2979E62D}" srcOrd="4" destOrd="0" presId="urn:microsoft.com/office/officeart/2005/8/layout/hList1"/>
    <dgm:cxn modelId="{DCCF7460-D847-453F-9639-5B3F7FDF0D5A}" type="presParOf" srcId="{E9A45847-74C2-4764-B4C5-785C2979E62D}" destId="{6504EA4A-F4C4-465C-85DA-0F9DAB8E62FA}" srcOrd="0" destOrd="0" presId="urn:microsoft.com/office/officeart/2005/8/layout/hList1"/>
    <dgm:cxn modelId="{2347286C-ECEC-48D1-A747-012D2010501E}" type="presParOf" srcId="{E9A45847-74C2-4764-B4C5-785C2979E62D}" destId="{FBB4E1A8-9555-4AC9-8076-8086A1408F6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BB60927-844E-4F8C-A4C5-B7EA0CB8B37A}"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AABA4662-D718-427B-B72D-1C988BDD4CDA}">
      <dgm:prSet/>
      <dgm:spPr/>
      <dgm:t>
        <a:bodyPr/>
        <a:lstStyle/>
        <a:p>
          <a:pPr rtl="0"/>
          <a:r>
            <a:rPr lang="tr-TR" b="0" i="0" smtClean="0"/>
            <a:t>Dünyadaki örneklere bakıldığında Avusturalya'da deri kanserinin en sık görülen kanser tipi olmasının nedeni Avusturalya halkının tarım ile uğraşması, güneşe maruz kalmasıdır. </a:t>
          </a:r>
          <a:endParaRPr lang="tr-TR"/>
        </a:p>
      </dgm:t>
    </dgm:pt>
    <dgm:pt modelId="{AC67AF2D-5F3D-4042-957E-9B865C0B00F6}" type="parTrans" cxnId="{255A44C6-98B4-4826-B3C9-FDC5B2A6E811}">
      <dgm:prSet/>
      <dgm:spPr/>
      <dgm:t>
        <a:bodyPr/>
        <a:lstStyle/>
        <a:p>
          <a:endParaRPr lang="tr-TR"/>
        </a:p>
      </dgm:t>
    </dgm:pt>
    <dgm:pt modelId="{B9524CF6-6992-441F-BC8B-6ACCE4DAD8B1}" type="sibTrans" cxnId="{255A44C6-98B4-4826-B3C9-FDC5B2A6E811}">
      <dgm:prSet/>
      <dgm:spPr/>
      <dgm:t>
        <a:bodyPr/>
        <a:lstStyle/>
        <a:p>
          <a:endParaRPr lang="tr-TR"/>
        </a:p>
      </dgm:t>
    </dgm:pt>
    <dgm:pt modelId="{2FC789F2-B88A-45DB-A770-4083D65D4ADE}">
      <dgm:prSet/>
      <dgm:spPr/>
      <dgm:t>
        <a:bodyPr/>
        <a:lstStyle/>
        <a:p>
          <a:pPr rtl="0"/>
          <a:r>
            <a:rPr lang="tr-TR" b="0" i="0" dirty="0" smtClean="0"/>
            <a:t>Deri kanseri </a:t>
          </a:r>
          <a:r>
            <a:rPr lang="tr-TR" b="0" i="0" dirty="0" err="1" smtClean="0"/>
            <a:t>insidansının</a:t>
          </a:r>
          <a:r>
            <a:rPr lang="tr-TR" b="0" i="0" dirty="0" smtClean="0"/>
            <a:t> az olmasını bekledi­ğimiz İngiltere'de deri kanseri olgularının artmasının en büyük nedeni sıcak coğrafi bölgelere yapılan turistik gezi­ler ve güneş ışınlarının etkisidir. </a:t>
          </a:r>
          <a:endParaRPr lang="tr-TR" dirty="0"/>
        </a:p>
      </dgm:t>
    </dgm:pt>
    <dgm:pt modelId="{8129A9DE-8CF7-4C3A-A928-22BCC9FFA5EA}" type="parTrans" cxnId="{CDC1D993-78C8-4820-8720-A3F2CEF2AAA1}">
      <dgm:prSet/>
      <dgm:spPr/>
      <dgm:t>
        <a:bodyPr/>
        <a:lstStyle/>
        <a:p>
          <a:endParaRPr lang="tr-TR"/>
        </a:p>
      </dgm:t>
    </dgm:pt>
    <dgm:pt modelId="{14EDD980-3DF1-424C-B986-7BF61ACE84F2}" type="sibTrans" cxnId="{CDC1D993-78C8-4820-8720-A3F2CEF2AAA1}">
      <dgm:prSet/>
      <dgm:spPr/>
      <dgm:t>
        <a:bodyPr/>
        <a:lstStyle/>
        <a:p>
          <a:endParaRPr lang="tr-TR"/>
        </a:p>
      </dgm:t>
    </dgm:pt>
    <dgm:pt modelId="{64CE1354-676D-4760-B632-B5881D5DC59E}">
      <dgm:prSet/>
      <dgm:spPr/>
      <dgm:t>
        <a:bodyPr/>
        <a:lstStyle/>
        <a:p>
          <a:pPr rtl="0"/>
          <a:r>
            <a:rPr lang="tr-TR" b="0" i="0" dirty="0" err="1" smtClean="0"/>
            <a:t>Serviks</a:t>
          </a:r>
          <a:r>
            <a:rPr lang="tr-TR" b="0" i="0" dirty="0" smtClean="0"/>
            <a:t> kanserinin Bre­zilya kadınlarında görülmesinde Rio karnavallarındaki cinsel yaşamın hızlı sirkülasyonunun etkili olduğu sap­tanmıştır.</a:t>
          </a:r>
          <a:endParaRPr lang="tr-TR" dirty="0"/>
        </a:p>
      </dgm:t>
    </dgm:pt>
    <dgm:pt modelId="{CB6B1CB5-F8DC-4994-B3EC-429AF10D2598}" type="parTrans" cxnId="{DEAB8B91-62CF-4EDD-9185-BB61CCFE9961}">
      <dgm:prSet/>
      <dgm:spPr/>
      <dgm:t>
        <a:bodyPr/>
        <a:lstStyle/>
        <a:p>
          <a:endParaRPr lang="tr-TR"/>
        </a:p>
      </dgm:t>
    </dgm:pt>
    <dgm:pt modelId="{7F5997A7-4B07-499B-811D-6A7AE42C6190}" type="sibTrans" cxnId="{DEAB8B91-62CF-4EDD-9185-BB61CCFE9961}">
      <dgm:prSet/>
      <dgm:spPr/>
      <dgm:t>
        <a:bodyPr/>
        <a:lstStyle/>
        <a:p>
          <a:endParaRPr lang="tr-TR"/>
        </a:p>
      </dgm:t>
    </dgm:pt>
    <dgm:pt modelId="{A21A205C-7F86-43A6-A05F-DE58612AAC33}" type="pres">
      <dgm:prSet presAssocID="{EBB60927-844E-4F8C-A4C5-B7EA0CB8B37A}" presName="vert0" presStyleCnt="0">
        <dgm:presLayoutVars>
          <dgm:dir/>
          <dgm:animOne val="branch"/>
          <dgm:animLvl val="lvl"/>
        </dgm:presLayoutVars>
      </dgm:prSet>
      <dgm:spPr/>
      <dgm:t>
        <a:bodyPr/>
        <a:lstStyle/>
        <a:p>
          <a:endParaRPr lang="tr-TR"/>
        </a:p>
      </dgm:t>
    </dgm:pt>
    <dgm:pt modelId="{367A4F8F-3291-413A-84BC-3330FBDFC44D}" type="pres">
      <dgm:prSet presAssocID="{AABA4662-D718-427B-B72D-1C988BDD4CDA}" presName="thickLine" presStyleLbl="alignNode1" presStyleIdx="0" presStyleCnt="3"/>
      <dgm:spPr/>
    </dgm:pt>
    <dgm:pt modelId="{5984C845-7FFA-4DE4-B232-4442245F2820}" type="pres">
      <dgm:prSet presAssocID="{AABA4662-D718-427B-B72D-1C988BDD4CDA}" presName="horz1" presStyleCnt="0"/>
      <dgm:spPr/>
    </dgm:pt>
    <dgm:pt modelId="{77720A1C-66D1-479F-B24B-EB96DDBE7EAF}" type="pres">
      <dgm:prSet presAssocID="{AABA4662-D718-427B-B72D-1C988BDD4CDA}" presName="tx1" presStyleLbl="revTx" presStyleIdx="0" presStyleCnt="3"/>
      <dgm:spPr/>
      <dgm:t>
        <a:bodyPr/>
        <a:lstStyle/>
        <a:p>
          <a:endParaRPr lang="tr-TR"/>
        </a:p>
      </dgm:t>
    </dgm:pt>
    <dgm:pt modelId="{F0A54BB5-E46E-463F-A047-BBAF9B6E5979}" type="pres">
      <dgm:prSet presAssocID="{AABA4662-D718-427B-B72D-1C988BDD4CDA}" presName="vert1" presStyleCnt="0"/>
      <dgm:spPr/>
    </dgm:pt>
    <dgm:pt modelId="{179EC3E7-CAA0-4074-ABCA-6983899E22EE}" type="pres">
      <dgm:prSet presAssocID="{2FC789F2-B88A-45DB-A770-4083D65D4ADE}" presName="thickLine" presStyleLbl="alignNode1" presStyleIdx="1" presStyleCnt="3"/>
      <dgm:spPr/>
    </dgm:pt>
    <dgm:pt modelId="{712362AA-B056-45B4-A1B0-E0129703EC84}" type="pres">
      <dgm:prSet presAssocID="{2FC789F2-B88A-45DB-A770-4083D65D4ADE}" presName="horz1" presStyleCnt="0"/>
      <dgm:spPr/>
    </dgm:pt>
    <dgm:pt modelId="{D3FFFFE9-67BA-4F70-A606-746170F3EE33}" type="pres">
      <dgm:prSet presAssocID="{2FC789F2-B88A-45DB-A770-4083D65D4ADE}" presName="tx1" presStyleLbl="revTx" presStyleIdx="1" presStyleCnt="3"/>
      <dgm:spPr/>
      <dgm:t>
        <a:bodyPr/>
        <a:lstStyle/>
        <a:p>
          <a:endParaRPr lang="tr-TR"/>
        </a:p>
      </dgm:t>
    </dgm:pt>
    <dgm:pt modelId="{8B6DEBE9-52F5-4B30-BB72-F8411E48BFD2}" type="pres">
      <dgm:prSet presAssocID="{2FC789F2-B88A-45DB-A770-4083D65D4ADE}" presName="vert1" presStyleCnt="0"/>
      <dgm:spPr/>
    </dgm:pt>
    <dgm:pt modelId="{FB8A017E-5E30-4F54-AD86-9DA7717B504F}" type="pres">
      <dgm:prSet presAssocID="{64CE1354-676D-4760-B632-B5881D5DC59E}" presName="thickLine" presStyleLbl="alignNode1" presStyleIdx="2" presStyleCnt="3"/>
      <dgm:spPr/>
    </dgm:pt>
    <dgm:pt modelId="{1AE74789-5B07-4501-96F5-2F6160B80A0A}" type="pres">
      <dgm:prSet presAssocID="{64CE1354-676D-4760-B632-B5881D5DC59E}" presName="horz1" presStyleCnt="0"/>
      <dgm:spPr/>
    </dgm:pt>
    <dgm:pt modelId="{4A1CC165-A8D2-49EA-B576-C6F9D2D174D5}" type="pres">
      <dgm:prSet presAssocID="{64CE1354-676D-4760-B632-B5881D5DC59E}" presName="tx1" presStyleLbl="revTx" presStyleIdx="2" presStyleCnt="3"/>
      <dgm:spPr/>
      <dgm:t>
        <a:bodyPr/>
        <a:lstStyle/>
        <a:p>
          <a:endParaRPr lang="tr-TR"/>
        </a:p>
      </dgm:t>
    </dgm:pt>
    <dgm:pt modelId="{DD7B031A-370F-4528-80C8-223AAC07073F}" type="pres">
      <dgm:prSet presAssocID="{64CE1354-676D-4760-B632-B5881D5DC59E}" presName="vert1" presStyleCnt="0"/>
      <dgm:spPr/>
    </dgm:pt>
  </dgm:ptLst>
  <dgm:cxnLst>
    <dgm:cxn modelId="{51F87632-E035-49D2-AB05-FBA13E698265}" type="presOf" srcId="{64CE1354-676D-4760-B632-B5881D5DC59E}" destId="{4A1CC165-A8D2-49EA-B576-C6F9D2D174D5}" srcOrd="0" destOrd="0" presId="urn:microsoft.com/office/officeart/2008/layout/LinedList"/>
    <dgm:cxn modelId="{255A44C6-98B4-4826-B3C9-FDC5B2A6E811}" srcId="{EBB60927-844E-4F8C-A4C5-B7EA0CB8B37A}" destId="{AABA4662-D718-427B-B72D-1C988BDD4CDA}" srcOrd="0" destOrd="0" parTransId="{AC67AF2D-5F3D-4042-957E-9B865C0B00F6}" sibTransId="{B9524CF6-6992-441F-BC8B-6ACCE4DAD8B1}"/>
    <dgm:cxn modelId="{29C0CE76-4B14-4BF4-B59A-EC62736CDB64}" type="presOf" srcId="{EBB60927-844E-4F8C-A4C5-B7EA0CB8B37A}" destId="{A21A205C-7F86-43A6-A05F-DE58612AAC33}" srcOrd="0" destOrd="0" presId="urn:microsoft.com/office/officeart/2008/layout/LinedList"/>
    <dgm:cxn modelId="{CDC1D993-78C8-4820-8720-A3F2CEF2AAA1}" srcId="{EBB60927-844E-4F8C-A4C5-B7EA0CB8B37A}" destId="{2FC789F2-B88A-45DB-A770-4083D65D4ADE}" srcOrd="1" destOrd="0" parTransId="{8129A9DE-8CF7-4C3A-A928-22BCC9FFA5EA}" sibTransId="{14EDD980-3DF1-424C-B986-7BF61ACE84F2}"/>
    <dgm:cxn modelId="{DEAB8B91-62CF-4EDD-9185-BB61CCFE9961}" srcId="{EBB60927-844E-4F8C-A4C5-B7EA0CB8B37A}" destId="{64CE1354-676D-4760-B632-B5881D5DC59E}" srcOrd="2" destOrd="0" parTransId="{CB6B1CB5-F8DC-4994-B3EC-429AF10D2598}" sibTransId="{7F5997A7-4B07-499B-811D-6A7AE42C6190}"/>
    <dgm:cxn modelId="{3AA1F84F-5340-4016-A073-EDC0A22CC004}" type="presOf" srcId="{AABA4662-D718-427B-B72D-1C988BDD4CDA}" destId="{77720A1C-66D1-479F-B24B-EB96DDBE7EAF}" srcOrd="0" destOrd="0" presId="urn:microsoft.com/office/officeart/2008/layout/LinedList"/>
    <dgm:cxn modelId="{A5FB24E3-8D47-4031-9CF3-46A7B1BBA906}" type="presOf" srcId="{2FC789F2-B88A-45DB-A770-4083D65D4ADE}" destId="{D3FFFFE9-67BA-4F70-A606-746170F3EE33}" srcOrd="0" destOrd="0" presId="urn:microsoft.com/office/officeart/2008/layout/LinedList"/>
    <dgm:cxn modelId="{DCDD4D54-E8C0-498B-B51B-5A3F4BBC686A}" type="presParOf" srcId="{A21A205C-7F86-43A6-A05F-DE58612AAC33}" destId="{367A4F8F-3291-413A-84BC-3330FBDFC44D}" srcOrd="0" destOrd="0" presId="urn:microsoft.com/office/officeart/2008/layout/LinedList"/>
    <dgm:cxn modelId="{BC4E2297-6C51-466D-970B-5CCA6362E68F}" type="presParOf" srcId="{A21A205C-7F86-43A6-A05F-DE58612AAC33}" destId="{5984C845-7FFA-4DE4-B232-4442245F2820}" srcOrd="1" destOrd="0" presId="urn:microsoft.com/office/officeart/2008/layout/LinedList"/>
    <dgm:cxn modelId="{EE87A2E7-01F4-40B0-980E-48D0AD68A7B6}" type="presParOf" srcId="{5984C845-7FFA-4DE4-B232-4442245F2820}" destId="{77720A1C-66D1-479F-B24B-EB96DDBE7EAF}" srcOrd="0" destOrd="0" presId="urn:microsoft.com/office/officeart/2008/layout/LinedList"/>
    <dgm:cxn modelId="{4433F821-37F6-4ED5-A462-8F33A2FE3FDB}" type="presParOf" srcId="{5984C845-7FFA-4DE4-B232-4442245F2820}" destId="{F0A54BB5-E46E-463F-A047-BBAF9B6E5979}" srcOrd="1" destOrd="0" presId="urn:microsoft.com/office/officeart/2008/layout/LinedList"/>
    <dgm:cxn modelId="{0F2CA90F-E055-48C1-B155-B5E873B38A40}" type="presParOf" srcId="{A21A205C-7F86-43A6-A05F-DE58612AAC33}" destId="{179EC3E7-CAA0-4074-ABCA-6983899E22EE}" srcOrd="2" destOrd="0" presId="urn:microsoft.com/office/officeart/2008/layout/LinedList"/>
    <dgm:cxn modelId="{E66D9E73-1537-401A-9B2D-AD8CA3A6DADB}" type="presParOf" srcId="{A21A205C-7F86-43A6-A05F-DE58612AAC33}" destId="{712362AA-B056-45B4-A1B0-E0129703EC84}" srcOrd="3" destOrd="0" presId="urn:microsoft.com/office/officeart/2008/layout/LinedList"/>
    <dgm:cxn modelId="{01AFF2AA-B4DB-4C23-89B2-0DDCEC2A1EBE}" type="presParOf" srcId="{712362AA-B056-45B4-A1B0-E0129703EC84}" destId="{D3FFFFE9-67BA-4F70-A606-746170F3EE33}" srcOrd="0" destOrd="0" presId="urn:microsoft.com/office/officeart/2008/layout/LinedList"/>
    <dgm:cxn modelId="{7492CCA5-CE26-4E2D-98FC-DC37974B2C00}" type="presParOf" srcId="{712362AA-B056-45B4-A1B0-E0129703EC84}" destId="{8B6DEBE9-52F5-4B30-BB72-F8411E48BFD2}" srcOrd="1" destOrd="0" presId="urn:microsoft.com/office/officeart/2008/layout/LinedList"/>
    <dgm:cxn modelId="{C9F15E37-76AB-4C1A-8089-C94D8B129A10}" type="presParOf" srcId="{A21A205C-7F86-43A6-A05F-DE58612AAC33}" destId="{FB8A017E-5E30-4F54-AD86-9DA7717B504F}" srcOrd="4" destOrd="0" presId="urn:microsoft.com/office/officeart/2008/layout/LinedList"/>
    <dgm:cxn modelId="{5225C9D4-3F32-443F-8970-D989FBFB57C4}" type="presParOf" srcId="{A21A205C-7F86-43A6-A05F-DE58612AAC33}" destId="{1AE74789-5B07-4501-96F5-2F6160B80A0A}" srcOrd="5" destOrd="0" presId="urn:microsoft.com/office/officeart/2008/layout/LinedList"/>
    <dgm:cxn modelId="{A1B18D18-D2F3-4DAA-80A0-485C18B64C3E}" type="presParOf" srcId="{1AE74789-5B07-4501-96F5-2F6160B80A0A}" destId="{4A1CC165-A8D2-49EA-B576-C6F9D2D174D5}" srcOrd="0" destOrd="0" presId="urn:microsoft.com/office/officeart/2008/layout/LinedList"/>
    <dgm:cxn modelId="{0C648524-6B2F-40DF-A3D2-34A9E1D46A46}" type="presParOf" srcId="{1AE74789-5B07-4501-96F5-2F6160B80A0A}" destId="{DD7B031A-370F-4528-80C8-223AAC07073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70CD2B3-3602-414D-A38C-55368082504F}"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D548CE98-484F-401E-8DAC-242510E1D9E2}">
      <dgm:prSet/>
      <dgm:spPr/>
      <dgm:t>
        <a:bodyPr/>
        <a:lstStyle/>
        <a:p>
          <a:pPr rtl="0"/>
          <a:r>
            <a:rPr lang="tr-TR" b="0" i="0" smtClean="0"/>
            <a:t>Müslüman ülkelerde kültürün ve dinin getirdiği riskler incelendiğinde sağlık personelinden çekinmek, mahremiyet duygusu, erkek doktorlara gitmemek, bastı­rılmış kadınlık jinekolojik ve meme kanserlerinde erken ta­nılamaya başvurmama nedenlerini oluştulmaktadır. </a:t>
          </a:r>
          <a:endParaRPr lang="tr-TR"/>
        </a:p>
      </dgm:t>
    </dgm:pt>
    <dgm:pt modelId="{980807C1-92EA-424A-B751-61E6ACD7A88F}" type="parTrans" cxnId="{B3019C9F-5AC7-4E0F-BD78-B25D23AE9029}">
      <dgm:prSet/>
      <dgm:spPr/>
      <dgm:t>
        <a:bodyPr/>
        <a:lstStyle/>
        <a:p>
          <a:endParaRPr lang="tr-TR"/>
        </a:p>
      </dgm:t>
    </dgm:pt>
    <dgm:pt modelId="{FB24FF82-9CED-4EA3-88EF-2BC1FE84B0BD}" type="sibTrans" cxnId="{B3019C9F-5AC7-4E0F-BD78-B25D23AE9029}">
      <dgm:prSet/>
      <dgm:spPr/>
      <dgm:t>
        <a:bodyPr/>
        <a:lstStyle/>
        <a:p>
          <a:endParaRPr lang="tr-TR"/>
        </a:p>
      </dgm:t>
    </dgm:pt>
    <dgm:pt modelId="{DD1497A8-A316-445E-8AF7-BAB17C8A99DA}">
      <dgm:prSet/>
      <dgm:spPr/>
      <dgm:t>
        <a:bodyPr/>
        <a:lstStyle/>
        <a:p>
          <a:pPr rtl="0"/>
          <a:r>
            <a:rPr lang="tr-TR" b="0" i="0" smtClean="0"/>
            <a:t>Kültürel açıdan beslenme farklılığı gösteren toplum ve ül­kelerde mide, bağırsak kanseri oranlarında da farklılık sap­tanmaktadır. Deliller, total ve doymuş yağdan fakir, bitkisel yiyeceklerden zengin ve alkolden, tuzlanmış salamura edilmiş, tütsülenmiş gıdalardan fakir bir diyetin; kolon, prostat, meme, mide, akciğer ve özafagus kanserleri gibi başlıca kanserlerin oluşma riskini azaltacağını göstermek­tedir.</a:t>
          </a:r>
          <a:endParaRPr lang="tr-TR"/>
        </a:p>
      </dgm:t>
    </dgm:pt>
    <dgm:pt modelId="{2417F21D-5182-4612-A563-06AB8227EC7B}" type="parTrans" cxnId="{CDD011CA-3E4E-4BCD-84CE-A4B46CA3801C}">
      <dgm:prSet/>
      <dgm:spPr/>
      <dgm:t>
        <a:bodyPr/>
        <a:lstStyle/>
        <a:p>
          <a:endParaRPr lang="tr-TR"/>
        </a:p>
      </dgm:t>
    </dgm:pt>
    <dgm:pt modelId="{9458D101-B9FA-4599-981F-527E4A78FAD9}" type="sibTrans" cxnId="{CDD011CA-3E4E-4BCD-84CE-A4B46CA3801C}">
      <dgm:prSet/>
      <dgm:spPr/>
      <dgm:t>
        <a:bodyPr/>
        <a:lstStyle/>
        <a:p>
          <a:endParaRPr lang="tr-TR"/>
        </a:p>
      </dgm:t>
    </dgm:pt>
    <dgm:pt modelId="{11447708-F84C-4C72-8CF7-A5A6E2A22ABC}" type="pres">
      <dgm:prSet presAssocID="{070CD2B3-3602-414D-A38C-55368082504F}" presName="vert0" presStyleCnt="0">
        <dgm:presLayoutVars>
          <dgm:dir/>
          <dgm:animOne val="branch"/>
          <dgm:animLvl val="lvl"/>
        </dgm:presLayoutVars>
      </dgm:prSet>
      <dgm:spPr/>
      <dgm:t>
        <a:bodyPr/>
        <a:lstStyle/>
        <a:p>
          <a:endParaRPr lang="tr-TR"/>
        </a:p>
      </dgm:t>
    </dgm:pt>
    <dgm:pt modelId="{771A7270-A3A7-48C0-91CD-B7E5BBBF65EE}" type="pres">
      <dgm:prSet presAssocID="{D548CE98-484F-401E-8DAC-242510E1D9E2}" presName="thickLine" presStyleLbl="alignNode1" presStyleIdx="0" presStyleCnt="2"/>
      <dgm:spPr/>
    </dgm:pt>
    <dgm:pt modelId="{A22EAF80-8AAE-4931-A61E-8E8AD9CE4157}" type="pres">
      <dgm:prSet presAssocID="{D548CE98-484F-401E-8DAC-242510E1D9E2}" presName="horz1" presStyleCnt="0"/>
      <dgm:spPr/>
    </dgm:pt>
    <dgm:pt modelId="{C921F396-C5BC-4C86-9399-5EC672D831A6}" type="pres">
      <dgm:prSet presAssocID="{D548CE98-484F-401E-8DAC-242510E1D9E2}" presName="tx1" presStyleLbl="revTx" presStyleIdx="0" presStyleCnt="2"/>
      <dgm:spPr/>
      <dgm:t>
        <a:bodyPr/>
        <a:lstStyle/>
        <a:p>
          <a:endParaRPr lang="tr-TR"/>
        </a:p>
      </dgm:t>
    </dgm:pt>
    <dgm:pt modelId="{726F00AC-4C97-40B4-B125-3152BBBBDBC5}" type="pres">
      <dgm:prSet presAssocID="{D548CE98-484F-401E-8DAC-242510E1D9E2}" presName="vert1" presStyleCnt="0"/>
      <dgm:spPr/>
    </dgm:pt>
    <dgm:pt modelId="{5484FE1A-DE96-4503-8414-0E833933A094}" type="pres">
      <dgm:prSet presAssocID="{DD1497A8-A316-445E-8AF7-BAB17C8A99DA}" presName="thickLine" presStyleLbl="alignNode1" presStyleIdx="1" presStyleCnt="2"/>
      <dgm:spPr/>
    </dgm:pt>
    <dgm:pt modelId="{1022262D-ACE6-4375-B194-A7CA23543158}" type="pres">
      <dgm:prSet presAssocID="{DD1497A8-A316-445E-8AF7-BAB17C8A99DA}" presName="horz1" presStyleCnt="0"/>
      <dgm:spPr/>
    </dgm:pt>
    <dgm:pt modelId="{3F8823F5-E49E-4EE1-934B-C667681982B4}" type="pres">
      <dgm:prSet presAssocID="{DD1497A8-A316-445E-8AF7-BAB17C8A99DA}" presName="tx1" presStyleLbl="revTx" presStyleIdx="1" presStyleCnt="2"/>
      <dgm:spPr/>
      <dgm:t>
        <a:bodyPr/>
        <a:lstStyle/>
        <a:p>
          <a:endParaRPr lang="tr-TR"/>
        </a:p>
      </dgm:t>
    </dgm:pt>
    <dgm:pt modelId="{9B225008-A3BD-4E35-9C89-D3363FCD85A6}" type="pres">
      <dgm:prSet presAssocID="{DD1497A8-A316-445E-8AF7-BAB17C8A99DA}" presName="vert1" presStyleCnt="0"/>
      <dgm:spPr/>
    </dgm:pt>
  </dgm:ptLst>
  <dgm:cxnLst>
    <dgm:cxn modelId="{294AFECA-D49D-4D81-A843-16EBFD1B2EFD}" type="presOf" srcId="{D548CE98-484F-401E-8DAC-242510E1D9E2}" destId="{C921F396-C5BC-4C86-9399-5EC672D831A6}" srcOrd="0" destOrd="0" presId="urn:microsoft.com/office/officeart/2008/layout/LinedList"/>
    <dgm:cxn modelId="{46ADC4AB-2C92-43DB-AA53-819C086AA581}" type="presOf" srcId="{DD1497A8-A316-445E-8AF7-BAB17C8A99DA}" destId="{3F8823F5-E49E-4EE1-934B-C667681982B4}" srcOrd="0" destOrd="0" presId="urn:microsoft.com/office/officeart/2008/layout/LinedList"/>
    <dgm:cxn modelId="{CDD011CA-3E4E-4BCD-84CE-A4B46CA3801C}" srcId="{070CD2B3-3602-414D-A38C-55368082504F}" destId="{DD1497A8-A316-445E-8AF7-BAB17C8A99DA}" srcOrd="1" destOrd="0" parTransId="{2417F21D-5182-4612-A563-06AB8227EC7B}" sibTransId="{9458D101-B9FA-4599-981F-527E4A78FAD9}"/>
    <dgm:cxn modelId="{D8AEDA47-B74D-4941-A637-003B2260ECBD}" type="presOf" srcId="{070CD2B3-3602-414D-A38C-55368082504F}" destId="{11447708-F84C-4C72-8CF7-A5A6E2A22ABC}" srcOrd="0" destOrd="0" presId="urn:microsoft.com/office/officeart/2008/layout/LinedList"/>
    <dgm:cxn modelId="{B3019C9F-5AC7-4E0F-BD78-B25D23AE9029}" srcId="{070CD2B3-3602-414D-A38C-55368082504F}" destId="{D548CE98-484F-401E-8DAC-242510E1D9E2}" srcOrd="0" destOrd="0" parTransId="{980807C1-92EA-424A-B751-61E6ACD7A88F}" sibTransId="{FB24FF82-9CED-4EA3-88EF-2BC1FE84B0BD}"/>
    <dgm:cxn modelId="{4FE2F614-C43F-491E-8AEE-002FC729848E}" type="presParOf" srcId="{11447708-F84C-4C72-8CF7-A5A6E2A22ABC}" destId="{771A7270-A3A7-48C0-91CD-B7E5BBBF65EE}" srcOrd="0" destOrd="0" presId="urn:microsoft.com/office/officeart/2008/layout/LinedList"/>
    <dgm:cxn modelId="{431D7587-09D2-4B7F-BB5B-487D60283E5C}" type="presParOf" srcId="{11447708-F84C-4C72-8CF7-A5A6E2A22ABC}" destId="{A22EAF80-8AAE-4931-A61E-8E8AD9CE4157}" srcOrd="1" destOrd="0" presId="urn:microsoft.com/office/officeart/2008/layout/LinedList"/>
    <dgm:cxn modelId="{FE6ADDD0-5E56-42C8-A012-37EE74A109F7}" type="presParOf" srcId="{A22EAF80-8AAE-4931-A61E-8E8AD9CE4157}" destId="{C921F396-C5BC-4C86-9399-5EC672D831A6}" srcOrd="0" destOrd="0" presId="urn:microsoft.com/office/officeart/2008/layout/LinedList"/>
    <dgm:cxn modelId="{606A743C-B944-4084-8539-238117968B40}" type="presParOf" srcId="{A22EAF80-8AAE-4931-A61E-8E8AD9CE4157}" destId="{726F00AC-4C97-40B4-B125-3152BBBBDBC5}" srcOrd="1" destOrd="0" presId="urn:microsoft.com/office/officeart/2008/layout/LinedList"/>
    <dgm:cxn modelId="{62C65D85-34B4-4C4D-80A6-DDE0014DA44D}" type="presParOf" srcId="{11447708-F84C-4C72-8CF7-A5A6E2A22ABC}" destId="{5484FE1A-DE96-4503-8414-0E833933A094}" srcOrd="2" destOrd="0" presId="urn:microsoft.com/office/officeart/2008/layout/LinedList"/>
    <dgm:cxn modelId="{6F34E397-C9D3-44CE-9887-455A9144E05D}" type="presParOf" srcId="{11447708-F84C-4C72-8CF7-A5A6E2A22ABC}" destId="{1022262D-ACE6-4375-B194-A7CA23543158}" srcOrd="3" destOrd="0" presId="urn:microsoft.com/office/officeart/2008/layout/LinedList"/>
    <dgm:cxn modelId="{8E4FADF7-D9F5-40D7-B529-6E3AF46CDD53}" type="presParOf" srcId="{1022262D-ACE6-4375-B194-A7CA23543158}" destId="{3F8823F5-E49E-4EE1-934B-C667681982B4}" srcOrd="0" destOrd="0" presId="urn:microsoft.com/office/officeart/2008/layout/LinedList"/>
    <dgm:cxn modelId="{9563BB1C-8C67-4359-91C7-D5268246ADFA}" type="presParOf" srcId="{1022262D-ACE6-4375-B194-A7CA23543158}" destId="{9B225008-A3BD-4E35-9C89-D3363FCD85A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14B1681-E8EE-4C77-8249-BAC1034077A6}" type="doc">
      <dgm:prSet loTypeId="urn:microsoft.com/office/officeart/2005/8/layout/vList2" loCatId="list" qsTypeId="urn:microsoft.com/office/officeart/2005/8/quickstyle/simple3" qsCatId="simple" csTypeId="urn:microsoft.com/office/officeart/2005/8/colors/colorful3" csCatId="colorful"/>
      <dgm:spPr/>
      <dgm:t>
        <a:bodyPr/>
        <a:lstStyle/>
        <a:p>
          <a:endParaRPr lang="tr-TR"/>
        </a:p>
      </dgm:t>
    </dgm:pt>
    <dgm:pt modelId="{1C07406E-28AF-4BAA-A087-915C5DF0744E}">
      <dgm:prSet/>
      <dgm:spPr/>
      <dgm:t>
        <a:bodyPr/>
        <a:lstStyle/>
        <a:p>
          <a:pPr algn="ctr" rtl="0"/>
          <a:r>
            <a:rPr lang="tr-TR" b="0" i="0" smtClean="0"/>
            <a:t>Akciğer kanseri insidans ve mortalitesi dünyanın çeşitli bölgelerinde oldukça farklılık gösterir. Özellikle yaşlı nü­fusun arttığı ve yaşam ümidinin 80'lerin üzerinde olan sanayileşmiş ülkelerde daha çoktur. Akciğer kanserinin en önemli nedeni aktif ya da pasif sigara içimiyle tütün du­manına maruz kalmak olarak belirtilmiştir. Sigara içen her 10 erkekten biri akciğer kanserinden ölmektedir. </a:t>
          </a:r>
          <a:endParaRPr lang="tr-TR"/>
        </a:p>
      </dgm:t>
    </dgm:pt>
    <dgm:pt modelId="{00F22C42-5FCB-4D97-87A9-7AF148941C18}" type="parTrans" cxnId="{26CEA025-B731-45F4-91B0-9BF46BB050A1}">
      <dgm:prSet/>
      <dgm:spPr/>
      <dgm:t>
        <a:bodyPr/>
        <a:lstStyle/>
        <a:p>
          <a:pPr algn="ctr"/>
          <a:endParaRPr lang="tr-TR"/>
        </a:p>
      </dgm:t>
    </dgm:pt>
    <dgm:pt modelId="{87413E3B-5F9F-45BA-B04A-EF0F2C58E886}" type="sibTrans" cxnId="{26CEA025-B731-45F4-91B0-9BF46BB050A1}">
      <dgm:prSet/>
      <dgm:spPr/>
      <dgm:t>
        <a:bodyPr/>
        <a:lstStyle/>
        <a:p>
          <a:pPr algn="ctr"/>
          <a:endParaRPr lang="tr-TR"/>
        </a:p>
      </dgm:t>
    </dgm:pt>
    <dgm:pt modelId="{20B55619-6F17-43AE-A5F3-2C87EBA80140}">
      <dgm:prSet/>
      <dgm:spPr/>
      <dgm:t>
        <a:bodyPr/>
        <a:lstStyle/>
        <a:p>
          <a:pPr algn="ctr" rtl="0"/>
          <a:r>
            <a:rPr lang="tr-TR" b="0" i="0" smtClean="0"/>
            <a:t>Kadın</a:t>
          </a:r>
          <a:r>
            <a:rPr lang="fr-FR" b="0" i="0" smtClean="0"/>
            <a:t>larda </a:t>
          </a:r>
          <a:r>
            <a:rPr lang="tr-TR" b="0" i="0" smtClean="0"/>
            <a:t>akciğer kanseri sıklığı ve ölümleri erkeklerden daha hızla artmaktadır. Sigara Avustralya'daki erkeklerde ak­ciğer kanserinin %90‘ından ve kadınlardaki akciğer kanserinin ise %65'inden sorumludur ve artmaya da devam etmektedir.</a:t>
          </a:r>
          <a:endParaRPr lang="tr-TR"/>
        </a:p>
      </dgm:t>
    </dgm:pt>
    <dgm:pt modelId="{62C0CBFC-A17A-40DB-B989-74DA79570C0C}" type="parTrans" cxnId="{F0FB647A-F29C-45B4-AA61-936B0F2D212A}">
      <dgm:prSet/>
      <dgm:spPr/>
      <dgm:t>
        <a:bodyPr/>
        <a:lstStyle/>
        <a:p>
          <a:pPr algn="ctr"/>
          <a:endParaRPr lang="tr-TR"/>
        </a:p>
      </dgm:t>
    </dgm:pt>
    <dgm:pt modelId="{E03D830C-4087-4717-A755-035A8A9F9100}" type="sibTrans" cxnId="{F0FB647A-F29C-45B4-AA61-936B0F2D212A}">
      <dgm:prSet/>
      <dgm:spPr/>
      <dgm:t>
        <a:bodyPr/>
        <a:lstStyle/>
        <a:p>
          <a:pPr algn="ctr"/>
          <a:endParaRPr lang="tr-TR"/>
        </a:p>
      </dgm:t>
    </dgm:pt>
    <dgm:pt modelId="{9DDD17E3-38C1-4B55-A8BD-462587FB9970}">
      <dgm:prSet/>
      <dgm:spPr/>
      <dgm:t>
        <a:bodyPr/>
        <a:lstStyle/>
        <a:p>
          <a:pPr algn="ctr" rtl="0"/>
          <a:r>
            <a:rPr lang="tr-TR" b="0" i="0" smtClean="0"/>
            <a:t>Az gelişmiş ülkelerde akciğer kanseri insidans ve </a:t>
          </a:r>
          <a:r>
            <a:rPr lang="fr-FR" b="0" i="0" smtClean="0"/>
            <a:t>mor­talit</a:t>
          </a:r>
          <a:r>
            <a:rPr lang="tr-TR" b="0" i="0" smtClean="0"/>
            <a:t>e</a:t>
          </a:r>
          <a:r>
            <a:rPr lang="fr-FR" b="0" i="0" smtClean="0"/>
            <a:t> </a:t>
          </a:r>
          <a:r>
            <a:rPr lang="tr-TR" b="0" i="0" smtClean="0"/>
            <a:t>hızları önemli ölçüde düşüktür. Az gelişmiş ülkelerde ömür beklentisinin kısalığı yanında, tanı olanakların sınırlılığı ve kayıtların yetersiz olması bu sonucu doğurmakta­dır. </a:t>
          </a:r>
          <a:endParaRPr lang="tr-TR"/>
        </a:p>
      </dgm:t>
    </dgm:pt>
    <dgm:pt modelId="{4C0601FC-A607-46F3-BBA8-9EBF5C7B9E0F}" type="parTrans" cxnId="{B4241291-BC8D-4B04-9BD2-F5A1981460A6}">
      <dgm:prSet/>
      <dgm:spPr/>
      <dgm:t>
        <a:bodyPr/>
        <a:lstStyle/>
        <a:p>
          <a:pPr algn="ctr"/>
          <a:endParaRPr lang="tr-TR"/>
        </a:p>
      </dgm:t>
    </dgm:pt>
    <dgm:pt modelId="{2E531CFD-C91F-41B7-A856-29D1E7A15CAB}" type="sibTrans" cxnId="{B4241291-BC8D-4B04-9BD2-F5A1981460A6}">
      <dgm:prSet/>
      <dgm:spPr/>
      <dgm:t>
        <a:bodyPr/>
        <a:lstStyle/>
        <a:p>
          <a:pPr algn="ctr"/>
          <a:endParaRPr lang="tr-TR"/>
        </a:p>
      </dgm:t>
    </dgm:pt>
    <dgm:pt modelId="{DFC86FBC-1D66-4769-87E6-8DBE0044CB12}" type="pres">
      <dgm:prSet presAssocID="{114B1681-E8EE-4C77-8249-BAC1034077A6}" presName="linear" presStyleCnt="0">
        <dgm:presLayoutVars>
          <dgm:animLvl val="lvl"/>
          <dgm:resizeHandles val="exact"/>
        </dgm:presLayoutVars>
      </dgm:prSet>
      <dgm:spPr/>
      <dgm:t>
        <a:bodyPr/>
        <a:lstStyle/>
        <a:p>
          <a:endParaRPr lang="tr-TR"/>
        </a:p>
      </dgm:t>
    </dgm:pt>
    <dgm:pt modelId="{A66CE242-10C9-4E54-BB0D-534CFC2DEF26}" type="pres">
      <dgm:prSet presAssocID="{1C07406E-28AF-4BAA-A087-915C5DF0744E}" presName="parentText" presStyleLbl="node1" presStyleIdx="0" presStyleCnt="3">
        <dgm:presLayoutVars>
          <dgm:chMax val="0"/>
          <dgm:bulletEnabled val="1"/>
        </dgm:presLayoutVars>
      </dgm:prSet>
      <dgm:spPr/>
      <dgm:t>
        <a:bodyPr/>
        <a:lstStyle/>
        <a:p>
          <a:endParaRPr lang="tr-TR"/>
        </a:p>
      </dgm:t>
    </dgm:pt>
    <dgm:pt modelId="{41382A42-A671-4468-B828-D096F6A1C4C2}" type="pres">
      <dgm:prSet presAssocID="{87413E3B-5F9F-45BA-B04A-EF0F2C58E886}" presName="spacer" presStyleCnt="0"/>
      <dgm:spPr/>
    </dgm:pt>
    <dgm:pt modelId="{09B67773-20F7-4F26-9D4C-50B2E4A32573}" type="pres">
      <dgm:prSet presAssocID="{20B55619-6F17-43AE-A5F3-2C87EBA80140}" presName="parentText" presStyleLbl="node1" presStyleIdx="1" presStyleCnt="3">
        <dgm:presLayoutVars>
          <dgm:chMax val="0"/>
          <dgm:bulletEnabled val="1"/>
        </dgm:presLayoutVars>
      </dgm:prSet>
      <dgm:spPr/>
      <dgm:t>
        <a:bodyPr/>
        <a:lstStyle/>
        <a:p>
          <a:endParaRPr lang="tr-TR"/>
        </a:p>
      </dgm:t>
    </dgm:pt>
    <dgm:pt modelId="{9B9C9F00-3803-4FE5-AFA9-A707B8C1E5A1}" type="pres">
      <dgm:prSet presAssocID="{E03D830C-4087-4717-A755-035A8A9F9100}" presName="spacer" presStyleCnt="0"/>
      <dgm:spPr/>
    </dgm:pt>
    <dgm:pt modelId="{138007B0-4A02-4B1B-8025-1448935655CC}" type="pres">
      <dgm:prSet presAssocID="{9DDD17E3-38C1-4B55-A8BD-462587FB9970}" presName="parentText" presStyleLbl="node1" presStyleIdx="2" presStyleCnt="3">
        <dgm:presLayoutVars>
          <dgm:chMax val="0"/>
          <dgm:bulletEnabled val="1"/>
        </dgm:presLayoutVars>
      </dgm:prSet>
      <dgm:spPr/>
      <dgm:t>
        <a:bodyPr/>
        <a:lstStyle/>
        <a:p>
          <a:endParaRPr lang="tr-TR"/>
        </a:p>
      </dgm:t>
    </dgm:pt>
  </dgm:ptLst>
  <dgm:cxnLst>
    <dgm:cxn modelId="{B4241291-BC8D-4B04-9BD2-F5A1981460A6}" srcId="{114B1681-E8EE-4C77-8249-BAC1034077A6}" destId="{9DDD17E3-38C1-4B55-A8BD-462587FB9970}" srcOrd="2" destOrd="0" parTransId="{4C0601FC-A607-46F3-BBA8-9EBF5C7B9E0F}" sibTransId="{2E531CFD-C91F-41B7-A856-29D1E7A15CAB}"/>
    <dgm:cxn modelId="{5BA46E8F-A4FD-47C2-A0EE-7CD259E1C172}" type="presOf" srcId="{9DDD17E3-38C1-4B55-A8BD-462587FB9970}" destId="{138007B0-4A02-4B1B-8025-1448935655CC}" srcOrd="0" destOrd="0" presId="urn:microsoft.com/office/officeart/2005/8/layout/vList2"/>
    <dgm:cxn modelId="{FCA8C6FB-574D-4972-BE46-B7114F9E8A28}" type="presOf" srcId="{20B55619-6F17-43AE-A5F3-2C87EBA80140}" destId="{09B67773-20F7-4F26-9D4C-50B2E4A32573}" srcOrd="0" destOrd="0" presId="urn:microsoft.com/office/officeart/2005/8/layout/vList2"/>
    <dgm:cxn modelId="{0D3E3AC5-64D1-45C6-88DA-FB827CDBFC43}" type="presOf" srcId="{1C07406E-28AF-4BAA-A087-915C5DF0744E}" destId="{A66CE242-10C9-4E54-BB0D-534CFC2DEF26}" srcOrd="0" destOrd="0" presId="urn:microsoft.com/office/officeart/2005/8/layout/vList2"/>
    <dgm:cxn modelId="{26CEA025-B731-45F4-91B0-9BF46BB050A1}" srcId="{114B1681-E8EE-4C77-8249-BAC1034077A6}" destId="{1C07406E-28AF-4BAA-A087-915C5DF0744E}" srcOrd="0" destOrd="0" parTransId="{00F22C42-5FCB-4D97-87A9-7AF148941C18}" sibTransId="{87413E3B-5F9F-45BA-B04A-EF0F2C58E886}"/>
    <dgm:cxn modelId="{7045EBC0-C893-4215-B930-65C329DD1C41}" type="presOf" srcId="{114B1681-E8EE-4C77-8249-BAC1034077A6}" destId="{DFC86FBC-1D66-4769-87E6-8DBE0044CB12}" srcOrd="0" destOrd="0" presId="urn:microsoft.com/office/officeart/2005/8/layout/vList2"/>
    <dgm:cxn modelId="{F0FB647A-F29C-45B4-AA61-936B0F2D212A}" srcId="{114B1681-E8EE-4C77-8249-BAC1034077A6}" destId="{20B55619-6F17-43AE-A5F3-2C87EBA80140}" srcOrd="1" destOrd="0" parTransId="{62C0CBFC-A17A-40DB-B989-74DA79570C0C}" sibTransId="{E03D830C-4087-4717-A755-035A8A9F9100}"/>
    <dgm:cxn modelId="{6B3C3024-4E43-431B-86D1-8F785F3B8EC9}" type="presParOf" srcId="{DFC86FBC-1D66-4769-87E6-8DBE0044CB12}" destId="{A66CE242-10C9-4E54-BB0D-534CFC2DEF26}" srcOrd="0" destOrd="0" presId="urn:microsoft.com/office/officeart/2005/8/layout/vList2"/>
    <dgm:cxn modelId="{2052DCF0-2851-434A-83FD-3166E2989434}" type="presParOf" srcId="{DFC86FBC-1D66-4769-87E6-8DBE0044CB12}" destId="{41382A42-A671-4468-B828-D096F6A1C4C2}" srcOrd="1" destOrd="0" presId="urn:microsoft.com/office/officeart/2005/8/layout/vList2"/>
    <dgm:cxn modelId="{D159964E-17F2-4A34-BEAA-3F41824F829B}" type="presParOf" srcId="{DFC86FBC-1D66-4769-87E6-8DBE0044CB12}" destId="{09B67773-20F7-4F26-9D4C-50B2E4A32573}" srcOrd="2" destOrd="0" presId="urn:microsoft.com/office/officeart/2005/8/layout/vList2"/>
    <dgm:cxn modelId="{F3988245-3D70-4FB0-B357-05EB0E09204D}" type="presParOf" srcId="{DFC86FBC-1D66-4769-87E6-8DBE0044CB12}" destId="{9B9C9F00-3803-4FE5-AFA9-A707B8C1E5A1}" srcOrd="3" destOrd="0" presId="urn:microsoft.com/office/officeart/2005/8/layout/vList2"/>
    <dgm:cxn modelId="{60FE4853-3F4B-448E-B545-D5572079E048}" type="presParOf" srcId="{DFC86FBC-1D66-4769-87E6-8DBE0044CB12}" destId="{138007B0-4A02-4B1B-8025-1448935655C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373990E-9A6A-47B7-9E88-A92481A14885}" type="doc">
      <dgm:prSet loTypeId="urn:microsoft.com/office/officeart/2005/8/layout/vList5" loCatId="list" qsTypeId="urn:microsoft.com/office/officeart/2005/8/quickstyle/3d3" qsCatId="3D" csTypeId="urn:microsoft.com/office/officeart/2005/8/colors/colorful4" csCatId="colorful" phldr="1"/>
      <dgm:spPr/>
      <dgm:t>
        <a:bodyPr/>
        <a:lstStyle/>
        <a:p>
          <a:endParaRPr lang="tr-TR"/>
        </a:p>
      </dgm:t>
    </dgm:pt>
    <dgm:pt modelId="{CE1EB6C6-ACB8-4096-9C4F-FDAC517C18CF}">
      <dgm:prSet/>
      <dgm:spPr/>
      <dgm:t>
        <a:bodyPr/>
        <a:lstStyle/>
        <a:p>
          <a:pPr rtl="0"/>
          <a:r>
            <a:rPr lang="tr-TR" b="0" i="0" dirty="0" smtClean="0"/>
            <a:t>Varlıklı, sosyoekonomik düzeyi yüksek olan üst sosyal sınıfa dahil kadınlarda meme kanseri görülme oranının art­tığı bilinmektedir. Ancak düşük sosyoekonomik gruptaki kadınlarda meme kanserinden ölüm oranı daha yüksektir. İnsanlarda meme kanseri coğrafi bir dağılım gösterir. Fakat gerçekte bu bir coğrafi dağılım değil, bir ırk dağılımıdır. Meme kanseri, Sahra Altı Afrika ve Doğu Asya ülkelerinde az görülmektedir. Kutuplarda yaşayan Eskimolarda ise hemen hiç görülmemektedir.</a:t>
          </a:r>
          <a:endParaRPr lang="tr-TR" dirty="0"/>
        </a:p>
      </dgm:t>
    </dgm:pt>
    <dgm:pt modelId="{ECA885BA-E5A3-4AC2-BAB5-2510C7F9EC15}" type="parTrans" cxnId="{0AC4C2CA-A2D1-4393-901F-9B06BE178EB2}">
      <dgm:prSet/>
      <dgm:spPr/>
      <dgm:t>
        <a:bodyPr/>
        <a:lstStyle/>
        <a:p>
          <a:endParaRPr lang="tr-TR"/>
        </a:p>
      </dgm:t>
    </dgm:pt>
    <dgm:pt modelId="{F4A4007A-41D3-482B-BAA4-F03B8D634899}" type="sibTrans" cxnId="{0AC4C2CA-A2D1-4393-901F-9B06BE178EB2}">
      <dgm:prSet/>
      <dgm:spPr/>
      <dgm:t>
        <a:bodyPr/>
        <a:lstStyle/>
        <a:p>
          <a:endParaRPr lang="tr-TR"/>
        </a:p>
      </dgm:t>
    </dgm:pt>
    <dgm:pt modelId="{4A3557CD-5921-40DD-B76D-B536D0F2B41C}">
      <dgm:prSet/>
      <dgm:spPr/>
      <dgm:t>
        <a:bodyPr/>
        <a:lstStyle/>
        <a:p>
          <a:r>
            <a:rPr lang="tr-TR" dirty="0" err="1" smtClean="0"/>
            <a:t>Serviks</a:t>
          </a:r>
          <a:r>
            <a:rPr lang="tr-TR" dirty="0" smtClean="0"/>
            <a:t> kanseri </a:t>
          </a:r>
          <a:r>
            <a:rPr lang="tr-TR" dirty="0" err="1" smtClean="0"/>
            <a:t>insidans</a:t>
          </a:r>
          <a:r>
            <a:rPr lang="tr-TR" dirty="0" smtClean="0"/>
            <a:t> ve </a:t>
          </a:r>
          <a:r>
            <a:rPr lang="fr-FR" dirty="0" smtClean="0"/>
            <a:t>mortalité </a:t>
          </a:r>
          <a:r>
            <a:rPr lang="tr-TR" dirty="0" smtClean="0"/>
            <a:t>oranları gelişmiş ülkelerde hızla düşmekte ve giderek genç yaşa doğru kay­maktadır. Düşük sosyoekonomik seviyede daha çok </a:t>
          </a:r>
          <a:r>
            <a:rPr lang="tr-TR" dirty="0" err="1" smtClean="0"/>
            <a:t>ser­viks</a:t>
          </a:r>
          <a:r>
            <a:rPr lang="tr-TR" dirty="0" smtClean="0"/>
            <a:t> kanseri görülmektedir. Araştırmalar, bunun nedenini düşük sosyoekonomik seviyedeki kadınların tarama test­lerini daha az yaptırdıkları, bu yüzden </a:t>
          </a:r>
          <a:r>
            <a:rPr lang="tr-TR" dirty="0" err="1" smtClean="0"/>
            <a:t>serviks</a:t>
          </a:r>
          <a:r>
            <a:rPr lang="tr-TR" dirty="0" smtClean="0"/>
            <a:t> kanserine ancak ileri evrelerde tanı koyulabildiğini bildirmektedir.</a:t>
          </a:r>
          <a:r>
            <a:rPr lang="tr-TR" b="0" i="0" dirty="0" smtClean="0"/>
            <a:t> </a:t>
          </a:r>
          <a:endParaRPr lang="tr-TR" dirty="0"/>
        </a:p>
      </dgm:t>
    </dgm:pt>
    <dgm:pt modelId="{61BCA19A-EBF9-4F88-9E24-AD730C5031D0}" type="parTrans" cxnId="{E061E023-5389-4F83-A4F4-9B3B22A13C0B}">
      <dgm:prSet/>
      <dgm:spPr/>
    </dgm:pt>
    <dgm:pt modelId="{0BFCAEC7-002A-4D71-8721-91AF8AA202D4}" type="sibTrans" cxnId="{E061E023-5389-4F83-A4F4-9B3B22A13C0B}">
      <dgm:prSet/>
      <dgm:spPr/>
    </dgm:pt>
    <dgm:pt modelId="{2C0821A6-3ECC-4AB2-A60F-67B239413FDE}" type="pres">
      <dgm:prSet presAssocID="{6373990E-9A6A-47B7-9E88-A92481A14885}" presName="Name0" presStyleCnt="0">
        <dgm:presLayoutVars>
          <dgm:dir/>
          <dgm:animLvl val="lvl"/>
          <dgm:resizeHandles val="exact"/>
        </dgm:presLayoutVars>
      </dgm:prSet>
      <dgm:spPr/>
      <dgm:t>
        <a:bodyPr/>
        <a:lstStyle/>
        <a:p>
          <a:endParaRPr lang="tr-TR"/>
        </a:p>
      </dgm:t>
    </dgm:pt>
    <dgm:pt modelId="{ED6A19AB-DB4C-4F0A-9B5E-6CD86D0E35EA}" type="pres">
      <dgm:prSet presAssocID="{CE1EB6C6-ACB8-4096-9C4F-FDAC517C18CF}" presName="linNode" presStyleCnt="0"/>
      <dgm:spPr/>
    </dgm:pt>
    <dgm:pt modelId="{9F07B437-4284-43E2-B3C8-89A6846D5955}" type="pres">
      <dgm:prSet presAssocID="{CE1EB6C6-ACB8-4096-9C4F-FDAC517C18CF}" presName="parentText" presStyleLbl="node1" presStyleIdx="0" presStyleCnt="2" custScaleX="277778">
        <dgm:presLayoutVars>
          <dgm:chMax val="1"/>
          <dgm:bulletEnabled val="1"/>
        </dgm:presLayoutVars>
      </dgm:prSet>
      <dgm:spPr/>
      <dgm:t>
        <a:bodyPr/>
        <a:lstStyle/>
        <a:p>
          <a:endParaRPr lang="tr-TR"/>
        </a:p>
      </dgm:t>
    </dgm:pt>
    <dgm:pt modelId="{96A4A9F9-0CBE-4263-86D3-09212CB7C445}" type="pres">
      <dgm:prSet presAssocID="{F4A4007A-41D3-482B-BAA4-F03B8D634899}" presName="sp" presStyleCnt="0"/>
      <dgm:spPr/>
    </dgm:pt>
    <dgm:pt modelId="{DF21AEC7-DCE3-4A80-AB41-BCC876DA5E21}" type="pres">
      <dgm:prSet presAssocID="{4A3557CD-5921-40DD-B76D-B536D0F2B41C}" presName="linNode" presStyleCnt="0"/>
      <dgm:spPr/>
    </dgm:pt>
    <dgm:pt modelId="{C751205B-E6CA-4461-8BD5-84A5D37FE2B2}" type="pres">
      <dgm:prSet presAssocID="{4A3557CD-5921-40DD-B76D-B536D0F2B41C}" presName="parentText" presStyleLbl="node1" presStyleIdx="1" presStyleCnt="2" custScaleX="277778">
        <dgm:presLayoutVars>
          <dgm:chMax val="1"/>
          <dgm:bulletEnabled val="1"/>
        </dgm:presLayoutVars>
      </dgm:prSet>
      <dgm:spPr/>
      <dgm:t>
        <a:bodyPr/>
        <a:lstStyle/>
        <a:p>
          <a:endParaRPr lang="tr-TR"/>
        </a:p>
      </dgm:t>
    </dgm:pt>
  </dgm:ptLst>
  <dgm:cxnLst>
    <dgm:cxn modelId="{968CBB8A-3395-4B87-94E1-98F0C05CB2F4}" type="presOf" srcId="{CE1EB6C6-ACB8-4096-9C4F-FDAC517C18CF}" destId="{9F07B437-4284-43E2-B3C8-89A6846D5955}" srcOrd="0" destOrd="0" presId="urn:microsoft.com/office/officeart/2005/8/layout/vList5"/>
    <dgm:cxn modelId="{DD17B53C-2E2A-41BC-9939-04D102031A7C}" type="presOf" srcId="{6373990E-9A6A-47B7-9E88-A92481A14885}" destId="{2C0821A6-3ECC-4AB2-A60F-67B239413FDE}" srcOrd="0" destOrd="0" presId="urn:microsoft.com/office/officeart/2005/8/layout/vList5"/>
    <dgm:cxn modelId="{0AC4C2CA-A2D1-4393-901F-9B06BE178EB2}" srcId="{6373990E-9A6A-47B7-9E88-A92481A14885}" destId="{CE1EB6C6-ACB8-4096-9C4F-FDAC517C18CF}" srcOrd="0" destOrd="0" parTransId="{ECA885BA-E5A3-4AC2-BAB5-2510C7F9EC15}" sibTransId="{F4A4007A-41D3-482B-BAA4-F03B8D634899}"/>
    <dgm:cxn modelId="{05B673F7-31ED-453C-A909-1777BC201D95}" type="presOf" srcId="{4A3557CD-5921-40DD-B76D-B536D0F2B41C}" destId="{C751205B-E6CA-4461-8BD5-84A5D37FE2B2}" srcOrd="0" destOrd="0" presId="urn:microsoft.com/office/officeart/2005/8/layout/vList5"/>
    <dgm:cxn modelId="{E061E023-5389-4F83-A4F4-9B3B22A13C0B}" srcId="{6373990E-9A6A-47B7-9E88-A92481A14885}" destId="{4A3557CD-5921-40DD-B76D-B536D0F2B41C}" srcOrd="1" destOrd="0" parTransId="{61BCA19A-EBF9-4F88-9E24-AD730C5031D0}" sibTransId="{0BFCAEC7-002A-4D71-8721-91AF8AA202D4}"/>
    <dgm:cxn modelId="{9BD99689-3867-4F39-AA91-BE93BC1A0984}" type="presParOf" srcId="{2C0821A6-3ECC-4AB2-A60F-67B239413FDE}" destId="{ED6A19AB-DB4C-4F0A-9B5E-6CD86D0E35EA}" srcOrd="0" destOrd="0" presId="urn:microsoft.com/office/officeart/2005/8/layout/vList5"/>
    <dgm:cxn modelId="{4FF7BA63-A345-4F92-B62F-C0458B19493B}" type="presParOf" srcId="{ED6A19AB-DB4C-4F0A-9B5E-6CD86D0E35EA}" destId="{9F07B437-4284-43E2-B3C8-89A6846D5955}" srcOrd="0" destOrd="0" presId="urn:microsoft.com/office/officeart/2005/8/layout/vList5"/>
    <dgm:cxn modelId="{54EDBBA0-5E81-482B-960C-0AEB0C5E8EFD}" type="presParOf" srcId="{2C0821A6-3ECC-4AB2-A60F-67B239413FDE}" destId="{96A4A9F9-0CBE-4263-86D3-09212CB7C445}" srcOrd="1" destOrd="0" presId="urn:microsoft.com/office/officeart/2005/8/layout/vList5"/>
    <dgm:cxn modelId="{17C40712-8402-4CAA-BC48-FC9EEDED5C1C}" type="presParOf" srcId="{2C0821A6-3ECC-4AB2-A60F-67B239413FDE}" destId="{DF21AEC7-DCE3-4A80-AB41-BCC876DA5E21}" srcOrd="2" destOrd="0" presId="urn:microsoft.com/office/officeart/2005/8/layout/vList5"/>
    <dgm:cxn modelId="{D8A9342C-C6CC-41A7-94B7-8C0E341FC48C}" type="presParOf" srcId="{DF21AEC7-DCE3-4A80-AB41-BCC876DA5E21}" destId="{C751205B-E6CA-4461-8BD5-84A5D37FE2B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100C808-8E34-4760-9101-0B435848D62B}"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C9715B80-E036-4546-A86A-CB05FF19B8A1}">
      <dgm:prSet/>
      <dgm:spPr/>
      <dgm:t>
        <a:bodyPr/>
        <a:lstStyle/>
        <a:p>
          <a:pPr algn="ctr" rtl="0"/>
          <a:r>
            <a:rPr lang="tr-TR" b="0" i="0" smtClean="0"/>
            <a:t>Sosyoekonomik durumun kötü olması mide kanseri gö­rülme sıklığını artırmaktadır. İnsidans ve mortalitesi düşük sosyoekonomik tabakada üst tabakalara gören 3 kez daha yüksektir. Mide kanseri gelişmekte olan ülkelerin problemi olmaya başlamıştır. Bu durumun nedeni olarak, kalabalık yaşam koşullarında Helikobakter Pylorinin hızla yayıla­bilmesi gösterilmektedir.</a:t>
          </a:r>
          <a:endParaRPr lang="tr-TR"/>
        </a:p>
      </dgm:t>
    </dgm:pt>
    <dgm:pt modelId="{B32A692B-1C55-4295-B4F5-FAFD636F5ABA}" type="parTrans" cxnId="{731783DE-2E1E-40B1-8649-B55B3F009F09}">
      <dgm:prSet/>
      <dgm:spPr/>
      <dgm:t>
        <a:bodyPr/>
        <a:lstStyle/>
        <a:p>
          <a:pPr algn="ctr"/>
          <a:endParaRPr lang="tr-TR"/>
        </a:p>
      </dgm:t>
    </dgm:pt>
    <dgm:pt modelId="{E75F8B4C-3D61-4F23-9DAB-C8D184E3600A}" type="sibTrans" cxnId="{731783DE-2E1E-40B1-8649-B55B3F009F09}">
      <dgm:prSet/>
      <dgm:spPr/>
      <dgm:t>
        <a:bodyPr/>
        <a:lstStyle/>
        <a:p>
          <a:pPr algn="ctr"/>
          <a:endParaRPr lang="tr-TR"/>
        </a:p>
      </dgm:t>
    </dgm:pt>
    <dgm:pt modelId="{48570E4A-8144-4C2C-A354-7D0E3393F58F}">
      <dgm:prSet/>
      <dgm:spPr/>
      <dgm:t>
        <a:bodyPr/>
        <a:lstStyle/>
        <a:p>
          <a:pPr algn="ctr" rtl="0"/>
          <a:r>
            <a:rPr lang="tr-TR" b="0" i="0" smtClean="0"/>
            <a:t>Mide kanseri, aşırı tuzlu ya da salamura gıdaları tüketen, çok sigara içen ülkelerde daha sık	görülmektedir. İlginç olarak yüksek riskli bölgelerden, düşük risk bölgelerine göç eden topluluklarda, ikinci jenerasyondan itibaren göç eden toplumdaki mide kanseri riskinin yerel toplumun risk düzeyine düşmektedir. </a:t>
          </a:r>
          <a:endParaRPr lang="tr-TR"/>
        </a:p>
      </dgm:t>
    </dgm:pt>
    <dgm:pt modelId="{A4125327-68A2-469B-8886-7888163C91AB}" type="parTrans" cxnId="{9BEEFE61-392D-4BA8-9349-408EF2EDE82A}">
      <dgm:prSet/>
      <dgm:spPr/>
      <dgm:t>
        <a:bodyPr/>
        <a:lstStyle/>
        <a:p>
          <a:pPr algn="ctr"/>
          <a:endParaRPr lang="tr-TR"/>
        </a:p>
      </dgm:t>
    </dgm:pt>
    <dgm:pt modelId="{AD78B3E4-84A7-4C93-A592-3FA9CE8609C8}" type="sibTrans" cxnId="{9BEEFE61-392D-4BA8-9349-408EF2EDE82A}">
      <dgm:prSet/>
      <dgm:spPr/>
      <dgm:t>
        <a:bodyPr/>
        <a:lstStyle/>
        <a:p>
          <a:pPr algn="ctr"/>
          <a:endParaRPr lang="tr-TR"/>
        </a:p>
      </dgm:t>
    </dgm:pt>
    <dgm:pt modelId="{2F83522A-807B-48AD-90A4-D830BA6F4A22}" type="pres">
      <dgm:prSet presAssocID="{5100C808-8E34-4760-9101-0B435848D62B}" presName="vert0" presStyleCnt="0">
        <dgm:presLayoutVars>
          <dgm:dir/>
          <dgm:animOne val="branch"/>
          <dgm:animLvl val="lvl"/>
        </dgm:presLayoutVars>
      </dgm:prSet>
      <dgm:spPr/>
      <dgm:t>
        <a:bodyPr/>
        <a:lstStyle/>
        <a:p>
          <a:endParaRPr lang="tr-TR"/>
        </a:p>
      </dgm:t>
    </dgm:pt>
    <dgm:pt modelId="{A32FD566-30BC-46FD-B272-66D9C85E9F3E}" type="pres">
      <dgm:prSet presAssocID="{C9715B80-E036-4546-A86A-CB05FF19B8A1}" presName="thickLine" presStyleLbl="alignNode1" presStyleIdx="0" presStyleCnt="2"/>
      <dgm:spPr/>
    </dgm:pt>
    <dgm:pt modelId="{D56F99E9-C601-4E29-82B0-BCB979E01637}" type="pres">
      <dgm:prSet presAssocID="{C9715B80-E036-4546-A86A-CB05FF19B8A1}" presName="horz1" presStyleCnt="0"/>
      <dgm:spPr/>
    </dgm:pt>
    <dgm:pt modelId="{F4BD8616-531D-4AA5-9237-93B8D030770C}" type="pres">
      <dgm:prSet presAssocID="{C9715B80-E036-4546-A86A-CB05FF19B8A1}" presName="tx1" presStyleLbl="revTx" presStyleIdx="0" presStyleCnt="2"/>
      <dgm:spPr/>
      <dgm:t>
        <a:bodyPr/>
        <a:lstStyle/>
        <a:p>
          <a:endParaRPr lang="tr-TR"/>
        </a:p>
      </dgm:t>
    </dgm:pt>
    <dgm:pt modelId="{99ED66CB-088D-4052-BB53-9063975DD1BB}" type="pres">
      <dgm:prSet presAssocID="{C9715B80-E036-4546-A86A-CB05FF19B8A1}" presName="vert1" presStyleCnt="0"/>
      <dgm:spPr/>
    </dgm:pt>
    <dgm:pt modelId="{65CACC35-662E-4FFF-8035-21D11686CF7B}" type="pres">
      <dgm:prSet presAssocID="{48570E4A-8144-4C2C-A354-7D0E3393F58F}" presName="thickLine" presStyleLbl="alignNode1" presStyleIdx="1" presStyleCnt="2"/>
      <dgm:spPr/>
    </dgm:pt>
    <dgm:pt modelId="{CAB454A7-D21E-4976-847C-79F2724ED45E}" type="pres">
      <dgm:prSet presAssocID="{48570E4A-8144-4C2C-A354-7D0E3393F58F}" presName="horz1" presStyleCnt="0"/>
      <dgm:spPr/>
    </dgm:pt>
    <dgm:pt modelId="{4A3736F1-6E43-4053-8AA8-F83314FF7CE6}" type="pres">
      <dgm:prSet presAssocID="{48570E4A-8144-4C2C-A354-7D0E3393F58F}" presName="tx1" presStyleLbl="revTx" presStyleIdx="1" presStyleCnt="2"/>
      <dgm:spPr/>
      <dgm:t>
        <a:bodyPr/>
        <a:lstStyle/>
        <a:p>
          <a:endParaRPr lang="tr-TR"/>
        </a:p>
      </dgm:t>
    </dgm:pt>
    <dgm:pt modelId="{69D1D1B0-4527-4FAA-9400-968610C9961B}" type="pres">
      <dgm:prSet presAssocID="{48570E4A-8144-4C2C-A354-7D0E3393F58F}" presName="vert1" presStyleCnt="0"/>
      <dgm:spPr/>
    </dgm:pt>
  </dgm:ptLst>
  <dgm:cxnLst>
    <dgm:cxn modelId="{731783DE-2E1E-40B1-8649-B55B3F009F09}" srcId="{5100C808-8E34-4760-9101-0B435848D62B}" destId="{C9715B80-E036-4546-A86A-CB05FF19B8A1}" srcOrd="0" destOrd="0" parTransId="{B32A692B-1C55-4295-B4F5-FAFD636F5ABA}" sibTransId="{E75F8B4C-3D61-4F23-9DAB-C8D184E3600A}"/>
    <dgm:cxn modelId="{E5C6B264-7352-4395-9F09-AC2CFE4045E1}" type="presOf" srcId="{C9715B80-E036-4546-A86A-CB05FF19B8A1}" destId="{F4BD8616-531D-4AA5-9237-93B8D030770C}" srcOrd="0" destOrd="0" presId="urn:microsoft.com/office/officeart/2008/layout/LinedList"/>
    <dgm:cxn modelId="{93DEB865-D7E7-46F5-923E-E79D1E503AAC}" type="presOf" srcId="{5100C808-8E34-4760-9101-0B435848D62B}" destId="{2F83522A-807B-48AD-90A4-D830BA6F4A22}" srcOrd="0" destOrd="0" presId="urn:microsoft.com/office/officeart/2008/layout/LinedList"/>
    <dgm:cxn modelId="{9BEEFE61-392D-4BA8-9349-408EF2EDE82A}" srcId="{5100C808-8E34-4760-9101-0B435848D62B}" destId="{48570E4A-8144-4C2C-A354-7D0E3393F58F}" srcOrd="1" destOrd="0" parTransId="{A4125327-68A2-469B-8886-7888163C91AB}" sibTransId="{AD78B3E4-84A7-4C93-A592-3FA9CE8609C8}"/>
    <dgm:cxn modelId="{64FB68BD-C6F7-4F30-9B71-2B4CF11F7480}" type="presOf" srcId="{48570E4A-8144-4C2C-A354-7D0E3393F58F}" destId="{4A3736F1-6E43-4053-8AA8-F83314FF7CE6}" srcOrd="0" destOrd="0" presId="urn:microsoft.com/office/officeart/2008/layout/LinedList"/>
    <dgm:cxn modelId="{3F697E87-1F7D-4D55-9123-FF01E4AADB1C}" type="presParOf" srcId="{2F83522A-807B-48AD-90A4-D830BA6F4A22}" destId="{A32FD566-30BC-46FD-B272-66D9C85E9F3E}" srcOrd="0" destOrd="0" presId="urn:microsoft.com/office/officeart/2008/layout/LinedList"/>
    <dgm:cxn modelId="{75E48150-7FED-4184-8E77-C9D222E14F27}" type="presParOf" srcId="{2F83522A-807B-48AD-90A4-D830BA6F4A22}" destId="{D56F99E9-C601-4E29-82B0-BCB979E01637}" srcOrd="1" destOrd="0" presId="urn:microsoft.com/office/officeart/2008/layout/LinedList"/>
    <dgm:cxn modelId="{FECCF7CC-2E2E-4CA5-9987-3ED9927C0712}" type="presParOf" srcId="{D56F99E9-C601-4E29-82B0-BCB979E01637}" destId="{F4BD8616-531D-4AA5-9237-93B8D030770C}" srcOrd="0" destOrd="0" presId="urn:microsoft.com/office/officeart/2008/layout/LinedList"/>
    <dgm:cxn modelId="{AF43F410-0FBF-4B20-B69F-D17DF9A0E94D}" type="presParOf" srcId="{D56F99E9-C601-4E29-82B0-BCB979E01637}" destId="{99ED66CB-088D-4052-BB53-9063975DD1BB}" srcOrd="1" destOrd="0" presId="urn:microsoft.com/office/officeart/2008/layout/LinedList"/>
    <dgm:cxn modelId="{26681269-97D2-44F6-8B7A-E61628C9FF7B}" type="presParOf" srcId="{2F83522A-807B-48AD-90A4-D830BA6F4A22}" destId="{65CACC35-662E-4FFF-8035-21D11686CF7B}" srcOrd="2" destOrd="0" presId="urn:microsoft.com/office/officeart/2008/layout/LinedList"/>
    <dgm:cxn modelId="{A6EC78B3-345B-44B3-B26E-AFED54318212}" type="presParOf" srcId="{2F83522A-807B-48AD-90A4-D830BA6F4A22}" destId="{CAB454A7-D21E-4976-847C-79F2724ED45E}" srcOrd="3" destOrd="0" presId="urn:microsoft.com/office/officeart/2008/layout/LinedList"/>
    <dgm:cxn modelId="{AC95B86A-9316-446A-AC97-F0A9A9089B9F}" type="presParOf" srcId="{CAB454A7-D21E-4976-847C-79F2724ED45E}" destId="{4A3736F1-6E43-4053-8AA8-F83314FF7CE6}" srcOrd="0" destOrd="0" presId="urn:microsoft.com/office/officeart/2008/layout/LinedList"/>
    <dgm:cxn modelId="{244EE04E-C889-416E-96F6-84A4756F4B96}" type="presParOf" srcId="{CAB454A7-D21E-4976-847C-79F2724ED45E}" destId="{69D1D1B0-4527-4FAA-9400-968610C9961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9D1F88-259D-41F4-ADBA-642A89BA581F}" type="doc">
      <dgm:prSet loTypeId="urn:microsoft.com/office/officeart/2008/layout/VerticalAccentList" loCatId="list" qsTypeId="urn:microsoft.com/office/officeart/2005/8/quickstyle/3d2" qsCatId="3D" csTypeId="urn:microsoft.com/office/officeart/2005/8/colors/colorful1" csCatId="colorful" phldr="1"/>
      <dgm:spPr/>
      <dgm:t>
        <a:bodyPr/>
        <a:lstStyle/>
        <a:p>
          <a:endParaRPr lang="tr-TR"/>
        </a:p>
      </dgm:t>
    </dgm:pt>
    <dgm:pt modelId="{66E8DF9F-D2DD-4E74-A264-9D56ABDDDC34}">
      <dgm:prSet/>
      <dgm:spPr/>
      <dgm:t>
        <a:bodyPr/>
        <a:lstStyle/>
        <a:p>
          <a:pPr rtl="0"/>
          <a:r>
            <a:rPr lang="tr-TR" dirty="0" smtClean="0"/>
            <a:t>Hastalıkların tedavisinde kimi zaman bir mezar, kimi zaman bir ateş, kimi zaman bir taş, kimi zaman bir toprak, kimi zaman da su kullanılmış ve bunlar geleneksel tedavi­nin birer öğeleri olmuştur. Tedaviler de kültürlere göre dü­zenlenir. Halk arasında hasta ya iyi olur ya da ölür, eğer iyi olursa yapılan girişim onay almış olur, ölürse hasta gereken yardımın dışında kalmış kabul edilir. </a:t>
          </a:r>
          <a:endParaRPr lang="tr-TR" dirty="0"/>
        </a:p>
      </dgm:t>
    </dgm:pt>
    <dgm:pt modelId="{D6872C3F-03CA-4BE1-8A5C-B586EEAAE4DD}" type="parTrans" cxnId="{0A014AB7-0C2B-473F-AB15-468858FC0517}">
      <dgm:prSet/>
      <dgm:spPr/>
      <dgm:t>
        <a:bodyPr/>
        <a:lstStyle/>
        <a:p>
          <a:endParaRPr lang="tr-TR"/>
        </a:p>
      </dgm:t>
    </dgm:pt>
    <dgm:pt modelId="{68096F87-5C37-4DBE-BAC1-45D2CED96C47}" type="sibTrans" cxnId="{0A014AB7-0C2B-473F-AB15-468858FC0517}">
      <dgm:prSet/>
      <dgm:spPr/>
      <dgm:t>
        <a:bodyPr/>
        <a:lstStyle/>
        <a:p>
          <a:endParaRPr lang="tr-TR"/>
        </a:p>
      </dgm:t>
    </dgm:pt>
    <dgm:pt modelId="{9359DA4F-567F-4EF8-AB89-0CDDBC1EF733}">
      <dgm:prSet/>
      <dgm:spPr/>
      <dgm:t>
        <a:bodyPr/>
        <a:lstStyle/>
        <a:p>
          <a:pPr rtl="0"/>
          <a:r>
            <a:rPr lang="tr-TR" dirty="0" smtClean="0"/>
            <a:t>Bazı toplumlarda, has­talıklar soğuk ve sıcak hastalıklar diye tanımlanır. Soğuk hastalıklara sıcak, sıcak hastalıklara soğuk tedavi yönte­miyle yaklaşılır. Örneğin soğuk algınlığı gibi hastalıklar, soğuk hastalık olarak kabul edilir ve sıcakla tedavi edilir. Ateşlenme gibi durumlar sıcak hastalık olarak kabul edilir ve soğuk uygulama gibi tedavi yöntemleriyle iyileştirilir. </a:t>
          </a:r>
          <a:endParaRPr lang="tr-TR" dirty="0"/>
        </a:p>
      </dgm:t>
    </dgm:pt>
    <dgm:pt modelId="{E490323E-1639-4995-A6F9-0E0EC87B5DB3}" type="parTrans" cxnId="{DFDE8AA0-B7D3-4DF9-B87D-C1C26768ED92}">
      <dgm:prSet/>
      <dgm:spPr/>
      <dgm:t>
        <a:bodyPr/>
        <a:lstStyle/>
        <a:p>
          <a:endParaRPr lang="tr-TR"/>
        </a:p>
      </dgm:t>
    </dgm:pt>
    <dgm:pt modelId="{9C4B1384-4198-4CEA-914B-3A2F9C61860F}" type="sibTrans" cxnId="{DFDE8AA0-B7D3-4DF9-B87D-C1C26768ED92}">
      <dgm:prSet/>
      <dgm:spPr/>
      <dgm:t>
        <a:bodyPr/>
        <a:lstStyle/>
        <a:p>
          <a:endParaRPr lang="tr-TR"/>
        </a:p>
      </dgm:t>
    </dgm:pt>
    <dgm:pt modelId="{B577D95C-32C8-4744-903B-DF86EE416A93}">
      <dgm:prSet/>
      <dgm:spPr/>
      <dgm:t>
        <a:bodyPr/>
        <a:lstStyle/>
        <a:p>
          <a:pPr rtl="0"/>
          <a:endParaRPr lang="tr-TR" dirty="0"/>
        </a:p>
      </dgm:t>
    </dgm:pt>
    <dgm:pt modelId="{15F02F26-5E62-4BC7-84EB-14AC317BDBDB}" type="parTrans" cxnId="{8EF94055-D4CA-4674-BD5A-C6FE02AEAEBA}">
      <dgm:prSet/>
      <dgm:spPr/>
      <dgm:t>
        <a:bodyPr/>
        <a:lstStyle/>
        <a:p>
          <a:endParaRPr lang="tr-TR"/>
        </a:p>
      </dgm:t>
    </dgm:pt>
    <dgm:pt modelId="{15798C8E-166D-4CF5-85FC-32DB94E1AC84}" type="sibTrans" cxnId="{8EF94055-D4CA-4674-BD5A-C6FE02AEAEBA}">
      <dgm:prSet/>
      <dgm:spPr/>
      <dgm:t>
        <a:bodyPr/>
        <a:lstStyle/>
        <a:p>
          <a:endParaRPr lang="tr-TR"/>
        </a:p>
      </dgm:t>
    </dgm:pt>
    <dgm:pt modelId="{3C61AA4A-D552-4D9E-97FE-08149A8D9F4A}">
      <dgm:prSet/>
      <dgm:spPr/>
      <dgm:t>
        <a:bodyPr/>
        <a:lstStyle/>
        <a:p>
          <a:pPr rtl="0"/>
          <a:endParaRPr lang="tr-TR" dirty="0"/>
        </a:p>
      </dgm:t>
    </dgm:pt>
    <dgm:pt modelId="{21484C42-3006-4F77-A369-7DDAE1A59137}" type="parTrans" cxnId="{19A300CE-A3A9-4CC1-9294-8AC67BB4980E}">
      <dgm:prSet/>
      <dgm:spPr/>
      <dgm:t>
        <a:bodyPr/>
        <a:lstStyle/>
        <a:p>
          <a:endParaRPr lang="tr-TR"/>
        </a:p>
      </dgm:t>
    </dgm:pt>
    <dgm:pt modelId="{0EB68240-285C-43A3-8FBD-13ABDF39F868}" type="sibTrans" cxnId="{19A300CE-A3A9-4CC1-9294-8AC67BB4980E}">
      <dgm:prSet/>
      <dgm:spPr/>
      <dgm:t>
        <a:bodyPr/>
        <a:lstStyle/>
        <a:p>
          <a:endParaRPr lang="tr-TR"/>
        </a:p>
      </dgm:t>
    </dgm:pt>
    <dgm:pt modelId="{301A5C25-3AD5-4D56-A03E-F0048A42B633}" type="pres">
      <dgm:prSet presAssocID="{199D1F88-259D-41F4-ADBA-642A89BA581F}" presName="Name0" presStyleCnt="0">
        <dgm:presLayoutVars>
          <dgm:chMax/>
          <dgm:chPref/>
          <dgm:dir/>
        </dgm:presLayoutVars>
      </dgm:prSet>
      <dgm:spPr/>
      <dgm:t>
        <a:bodyPr/>
        <a:lstStyle/>
        <a:p>
          <a:endParaRPr lang="tr-TR"/>
        </a:p>
      </dgm:t>
    </dgm:pt>
    <dgm:pt modelId="{4F1AC573-7BF4-4BF6-992A-2F4C9D78F9AE}" type="pres">
      <dgm:prSet presAssocID="{B577D95C-32C8-4744-903B-DF86EE416A93}" presName="parenttextcomposite" presStyleCnt="0"/>
      <dgm:spPr/>
    </dgm:pt>
    <dgm:pt modelId="{FA16775C-18C4-4A81-8862-CFC51461DF7F}" type="pres">
      <dgm:prSet presAssocID="{B577D95C-32C8-4744-903B-DF86EE416A93}" presName="parenttext" presStyleLbl="revTx" presStyleIdx="0" presStyleCnt="2">
        <dgm:presLayoutVars>
          <dgm:chMax/>
          <dgm:chPref val="2"/>
          <dgm:bulletEnabled val="1"/>
        </dgm:presLayoutVars>
      </dgm:prSet>
      <dgm:spPr/>
      <dgm:t>
        <a:bodyPr/>
        <a:lstStyle/>
        <a:p>
          <a:endParaRPr lang="tr-TR"/>
        </a:p>
      </dgm:t>
    </dgm:pt>
    <dgm:pt modelId="{06236A14-3208-470B-92E8-629826213D1B}" type="pres">
      <dgm:prSet presAssocID="{B577D95C-32C8-4744-903B-DF86EE416A93}" presName="composite" presStyleCnt="0"/>
      <dgm:spPr/>
    </dgm:pt>
    <dgm:pt modelId="{270E6C50-CAF7-4167-9CDF-224B612BFE2C}" type="pres">
      <dgm:prSet presAssocID="{B577D95C-32C8-4744-903B-DF86EE416A93}" presName="chevron1" presStyleLbl="alignNode1" presStyleIdx="0" presStyleCnt="14"/>
      <dgm:spPr/>
    </dgm:pt>
    <dgm:pt modelId="{E67A29F7-0F22-4A6D-9C68-A79C8001D284}" type="pres">
      <dgm:prSet presAssocID="{B577D95C-32C8-4744-903B-DF86EE416A93}" presName="chevron2" presStyleLbl="alignNode1" presStyleIdx="1" presStyleCnt="14"/>
      <dgm:spPr/>
    </dgm:pt>
    <dgm:pt modelId="{27CF21EF-FCDD-4662-8532-4ED771C68BED}" type="pres">
      <dgm:prSet presAssocID="{B577D95C-32C8-4744-903B-DF86EE416A93}" presName="chevron3" presStyleLbl="alignNode1" presStyleIdx="2" presStyleCnt="14"/>
      <dgm:spPr/>
    </dgm:pt>
    <dgm:pt modelId="{65F0C4CC-258D-4045-A902-DBFA38B24633}" type="pres">
      <dgm:prSet presAssocID="{B577D95C-32C8-4744-903B-DF86EE416A93}" presName="chevron4" presStyleLbl="alignNode1" presStyleIdx="3" presStyleCnt="14"/>
      <dgm:spPr/>
    </dgm:pt>
    <dgm:pt modelId="{E764D582-35EC-4E82-A0A9-CDD06BC69AD5}" type="pres">
      <dgm:prSet presAssocID="{B577D95C-32C8-4744-903B-DF86EE416A93}" presName="chevron5" presStyleLbl="alignNode1" presStyleIdx="4" presStyleCnt="14"/>
      <dgm:spPr/>
    </dgm:pt>
    <dgm:pt modelId="{F9365F4F-7018-46C4-85FE-F98A315974DA}" type="pres">
      <dgm:prSet presAssocID="{B577D95C-32C8-4744-903B-DF86EE416A93}" presName="chevron6" presStyleLbl="alignNode1" presStyleIdx="5" presStyleCnt="14"/>
      <dgm:spPr/>
    </dgm:pt>
    <dgm:pt modelId="{00C6BAE6-C186-4B4E-91B6-F4BE8DF3074A}" type="pres">
      <dgm:prSet presAssocID="{B577D95C-32C8-4744-903B-DF86EE416A93}" presName="chevron7" presStyleLbl="alignNode1" presStyleIdx="6" presStyleCnt="14"/>
      <dgm:spPr/>
    </dgm:pt>
    <dgm:pt modelId="{721BA34A-BB5E-41F3-AEEC-9CF38DB79C89}" type="pres">
      <dgm:prSet presAssocID="{B577D95C-32C8-4744-903B-DF86EE416A93}" presName="childtext" presStyleLbl="solidFgAcc1" presStyleIdx="0" presStyleCnt="2">
        <dgm:presLayoutVars>
          <dgm:chMax/>
          <dgm:chPref val="0"/>
          <dgm:bulletEnabled val="1"/>
        </dgm:presLayoutVars>
      </dgm:prSet>
      <dgm:spPr/>
      <dgm:t>
        <a:bodyPr/>
        <a:lstStyle/>
        <a:p>
          <a:endParaRPr lang="tr-TR"/>
        </a:p>
      </dgm:t>
    </dgm:pt>
    <dgm:pt modelId="{5B3D88A3-CF60-423A-B813-8B4F3F80A416}" type="pres">
      <dgm:prSet presAssocID="{15798C8E-166D-4CF5-85FC-32DB94E1AC84}" presName="sibTrans" presStyleCnt="0"/>
      <dgm:spPr/>
    </dgm:pt>
    <dgm:pt modelId="{F20F8C67-7F69-4103-8EAB-2B2F010B347D}" type="pres">
      <dgm:prSet presAssocID="{3C61AA4A-D552-4D9E-97FE-08149A8D9F4A}" presName="parenttextcomposite" presStyleCnt="0"/>
      <dgm:spPr/>
    </dgm:pt>
    <dgm:pt modelId="{77A3B69E-221A-4146-A990-8342A732EBD5}" type="pres">
      <dgm:prSet presAssocID="{3C61AA4A-D552-4D9E-97FE-08149A8D9F4A}" presName="parenttext" presStyleLbl="revTx" presStyleIdx="1" presStyleCnt="2">
        <dgm:presLayoutVars>
          <dgm:chMax/>
          <dgm:chPref val="2"/>
          <dgm:bulletEnabled val="1"/>
        </dgm:presLayoutVars>
      </dgm:prSet>
      <dgm:spPr/>
      <dgm:t>
        <a:bodyPr/>
        <a:lstStyle/>
        <a:p>
          <a:endParaRPr lang="tr-TR"/>
        </a:p>
      </dgm:t>
    </dgm:pt>
    <dgm:pt modelId="{314102ED-D9A5-46E5-A97F-D766704432FA}" type="pres">
      <dgm:prSet presAssocID="{3C61AA4A-D552-4D9E-97FE-08149A8D9F4A}" presName="composite" presStyleCnt="0"/>
      <dgm:spPr/>
    </dgm:pt>
    <dgm:pt modelId="{CBA3A52D-CF16-402E-B00B-246384F331A9}" type="pres">
      <dgm:prSet presAssocID="{3C61AA4A-D552-4D9E-97FE-08149A8D9F4A}" presName="chevron1" presStyleLbl="alignNode1" presStyleIdx="7" presStyleCnt="14"/>
      <dgm:spPr/>
    </dgm:pt>
    <dgm:pt modelId="{6861DEBF-890D-452A-8BCF-BFBB5817F619}" type="pres">
      <dgm:prSet presAssocID="{3C61AA4A-D552-4D9E-97FE-08149A8D9F4A}" presName="chevron2" presStyleLbl="alignNode1" presStyleIdx="8" presStyleCnt="14"/>
      <dgm:spPr/>
    </dgm:pt>
    <dgm:pt modelId="{4138E96F-067F-4B12-ACE5-0C4B033F79E9}" type="pres">
      <dgm:prSet presAssocID="{3C61AA4A-D552-4D9E-97FE-08149A8D9F4A}" presName="chevron3" presStyleLbl="alignNode1" presStyleIdx="9" presStyleCnt="14"/>
      <dgm:spPr/>
    </dgm:pt>
    <dgm:pt modelId="{5B2BEF49-E6A9-484D-B2AF-AE965DB71654}" type="pres">
      <dgm:prSet presAssocID="{3C61AA4A-D552-4D9E-97FE-08149A8D9F4A}" presName="chevron4" presStyleLbl="alignNode1" presStyleIdx="10" presStyleCnt="14"/>
      <dgm:spPr/>
    </dgm:pt>
    <dgm:pt modelId="{84A4C979-A038-4178-AD36-5741F2B1566E}" type="pres">
      <dgm:prSet presAssocID="{3C61AA4A-D552-4D9E-97FE-08149A8D9F4A}" presName="chevron5" presStyleLbl="alignNode1" presStyleIdx="11" presStyleCnt="14"/>
      <dgm:spPr/>
    </dgm:pt>
    <dgm:pt modelId="{73BB714E-50A0-4226-A04F-EB366A4C2579}" type="pres">
      <dgm:prSet presAssocID="{3C61AA4A-D552-4D9E-97FE-08149A8D9F4A}" presName="chevron6" presStyleLbl="alignNode1" presStyleIdx="12" presStyleCnt="14"/>
      <dgm:spPr/>
    </dgm:pt>
    <dgm:pt modelId="{A9BF0138-12E2-46F9-82B2-92D8C4C5D647}" type="pres">
      <dgm:prSet presAssocID="{3C61AA4A-D552-4D9E-97FE-08149A8D9F4A}" presName="chevron7" presStyleLbl="alignNode1" presStyleIdx="13" presStyleCnt="14"/>
      <dgm:spPr/>
    </dgm:pt>
    <dgm:pt modelId="{0F472F88-E296-44C5-8CFD-D167E466FCF7}" type="pres">
      <dgm:prSet presAssocID="{3C61AA4A-D552-4D9E-97FE-08149A8D9F4A}" presName="childtext" presStyleLbl="solidFgAcc1" presStyleIdx="1" presStyleCnt="2">
        <dgm:presLayoutVars>
          <dgm:chMax/>
          <dgm:chPref val="0"/>
          <dgm:bulletEnabled val="1"/>
        </dgm:presLayoutVars>
      </dgm:prSet>
      <dgm:spPr/>
      <dgm:t>
        <a:bodyPr/>
        <a:lstStyle/>
        <a:p>
          <a:endParaRPr lang="tr-TR"/>
        </a:p>
      </dgm:t>
    </dgm:pt>
  </dgm:ptLst>
  <dgm:cxnLst>
    <dgm:cxn modelId="{0A014AB7-0C2B-473F-AB15-468858FC0517}" srcId="{B577D95C-32C8-4744-903B-DF86EE416A93}" destId="{66E8DF9F-D2DD-4E74-A264-9D56ABDDDC34}" srcOrd="0" destOrd="0" parTransId="{D6872C3F-03CA-4BE1-8A5C-B586EEAAE4DD}" sibTransId="{68096F87-5C37-4DBE-BAC1-45D2CED96C47}"/>
    <dgm:cxn modelId="{E834A2D4-0A56-4CDE-9BF9-F6357E7EA1F6}" type="presOf" srcId="{3C61AA4A-D552-4D9E-97FE-08149A8D9F4A}" destId="{77A3B69E-221A-4146-A990-8342A732EBD5}" srcOrd="0" destOrd="0" presId="urn:microsoft.com/office/officeart/2008/layout/VerticalAccentList"/>
    <dgm:cxn modelId="{2C727000-0019-4095-BED1-29B8DA6417D8}" type="presOf" srcId="{9359DA4F-567F-4EF8-AB89-0CDDBC1EF733}" destId="{0F472F88-E296-44C5-8CFD-D167E466FCF7}" srcOrd="0" destOrd="0" presId="urn:microsoft.com/office/officeart/2008/layout/VerticalAccentList"/>
    <dgm:cxn modelId="{19A300CE-A3A9-4CC1-9294-8AC67BB4980E}" srcId="{199D1F88-259D-41F4-ADBA-642A89BA581F}" destId="{3C61AA4A-D552-4D9E-97FE-08149A8D9F4A}" srcOrd="1" destOrd="0" parTransId="{21484C42-3006-4F77-A369-7DDAE1A59137}" sibTransId="{0EB68240-285C-43A3-8FBD-13ABDF39F868}"/>
    <dgm:cxn modelId="{0D15F5B4-F439-4047-89D7-CDD4ACC77FBE}" type="presOf" srcId="{199D1F88-259D-41F4-ADBA-642A89BA581F}" destId="{301A5C25-3AD5-4D56-A03E-F0048A42B633}" srcOrd="0" destOrd="0" presId="urn:microsoft.com/office/officeart/2008/layout/VerticalAccentList"/>
    <dgm:cxn modelId="{DFDE8AA0-B7D3-4DF9-B87D-C1C26768ED92}" srcId="{3C61AA4A-D552-4D9E-97FE-08149A8D9F4A}" destId="{9359DA4F-567F-4EF8-AB89-0CDDBC1EF733}" srcOrd="0" destOrd="0" parTransId="{E490323E-1639-4995-A6F9-0E0EC87B5DB3}" sibTransId="{9C4B1384-4198-4CEA-914B-3A2F9C61860F}"/>
    <dgm:cxn modelId="{0B5B2277-5020-476A-BD11-FEF3D0DDBF45}" type="presOf" srcId="{B577D95C-32C8-4744-903B-DF86EE416A93}" destId="{FA16775C-18C4-4A81-8862-CFC51461DF7F}" srcOrd="0" destOrd="0" presId="urn:microsoft.com/office/officeart/2008/layout/VerticalAccentList"/>
    <dgm:cxn modelId="{9A8119BF-A907-418C-A959-621D4DC009E2}" type="presOf" srcId="{66E8DF9F-D2DD-4E74-A264-9D56ABDDDC34}" destId="{721BA34A-BB5E-41F3-AEEC-9CF38DB79C89}" srcOrd="0" destOrd="0" presId="urn:microsoft.com/office/officeart/2008/layout/VerticalAccentList"/>
    <dgm:cxn modelId="{8EF94055-D4CA-4674-BD5A-C6FE02AEAEBA}" srcId="{199D1F88-259D-41F4-ADBA-642A89BA581F}" destId="{B577D95C-32C8-4744-903B-DF86EE416A93}" srcOrd="0" destOrd="0" parTransId="{15F02F26-5E62-4BC7-84EB-14AC317BDBDB}" sibTransId="{15798C8E-166D-4CF5-85FC-32DB94E1AC84}"/>
    <dgm:cxn modelId="{94B1D979-CF62-406D-B007-7FD0128C6EE3}" type="presParOf" srcId="{301A5C25-3AD5-4D56-A03E-F0048A42B633}" destId="{4F1AC573-7BF4-4BF6-992A-2F4C9D78F9AE}" srcOrd="0" destOrd="0" presId="urn:microsoft.com/office/officeart/2008/layout/VerticalAccentList"/>
    <dgm:cxn modelId="{38503C3E-BD88-4F39-8B09-EF55BFEC33FD}" type="presParOf" srcId="{4F1AC573-7BF4-4BF6-992A-2F4C9D78F9AE}" destId="{FA16775C-18C4-4A81-8862-CFC51461DF7F}" srcOrd="0" destOrd="0" presId="urn:microsoft.com/office/officeart/2008/layout/VerticalAccentList"/>
    <dgm:cxn modelId="{09EE6327-075F-40EF-9E3B-E2D554E98B97}" type="presParOf" srcId="{301A5C25-3AD5-4D56-A03E-F0048A42B633}" destId="{06236A14-3208-470B-92E8-629826213D1B}" srcOrd="1" destOrd="0" presId="urn:microsoft.com/office/officeart/2008/layout/VerticalAccentList"/>
    <dgm:cxn modelId="{1971ADF7-17DD-403A-A303-7549490E6D46}" type="presParOf" srcId="{06236A14-3208-470B-92E8-629826213D1B}" destId="{270E6C50-CAF7-4167-9CDF-224B612BFE2C}" srcOrd="0" destOrd="0" presId="urn:microsoft.com/office/officeart/2008/layout/VerticalAccentList"/>
    <dgm:cxn modelId="{DE4B9384-F758-44D8-B537-9F63EBE0E2C2}" type="presParOf" srcId="{06236A14-3208-470B-92E8-629826213D1B}" destId="{E67A29F7-0F22-4A6D-9C68-A79C8001D284}" srcOrd="1" destOrd="0" presId="urn:microsoft.com/office/officeart/2008/layout/VerticalAccentList"/>
    <dgm:cxn modelId="{DC854886-D72C-4784-923D-863C5B7CA448}" type="presParOf" srcId="{06236A14-3208-470B-92E8-629826213D1B}" destId="{27CF21EF-FCDD-4662-8532-4ED771C68BED}" srcOrd="2" destOrd="0" presId="urn:microsoft.com/office/officeart/2008/layout/VerticalAccentList"/>
    <dgm:cxn modelId="{26346A22-4A72-4437-BA75-86048F5DAAFC}" type="presParOf" srcId="{06236A14-3208-470B-92E8-629826213D1B}" destId="{65F0C4CC-258D-4045-A902-DBFA38B24633}" srcOrd="3" destOrd="0" presId="urn:microsoft.com/office/officeart/2008/layout/VerticalAccentList"/>
    <dgm:cxn modelId="{D730B9EF-3FC2-4110-8573-A53E43F1AF64}" type="presParOf" srcId="{06236A14-3208-470B-92E8-629826213D1B}" destId="{E764D582-35EC-4E82-A0A9-CDD06BC69AD5}" srcOrd="4" destOrd="0" presId="urn:microsoft.com/office/officeart/2008/layout/VerticalAccentList"/>
    <dgm:cxn modelId="{CBB98FFF-31FA-4128-8FF9-13B951DDA8EE}" type="presParOf" srcId="{06236A14-3208-470B-92E8-629826213D1B}" destId="{F9365F4F-7018-46C4-85FE-F98A315974DA}" srcOrd="5" destOrd="0" presId="urn:microsoft.com/office/officeart/2008/layout/VerticalAccentList"/>
    <dgm:cxn modelId="{9A4BB821-D034-4442-80DB-1D6CAC7973BB}" type="presParOf" srcId="{06236A14-3208-470B-92E8-629826213D1B}" destId="{00C6BAE6-C186-4B4E-91B6-F4BE8DF3074A}" srcOrd="6" destOrd="0" presId="urn:microsoft.com/office/officeart/2008/layout/VerticalAccentList"/>
    <dgm:cxn modelId="{3773A91E-96B2-4B33-B357-D2CA5B40FBF3}" type="presParOf" srcId="{06236A14-3208-470B-92E8-629826213D1B}" destId="{721BA34A-BB5E-41F3-AEEC-9CF38DB79C89}" srcOrd="7" destOrd="0" presId="urn:microsoft.com/office/officeart/2008/layout/VerticalAccentList"/>
    <dgm:cxn modelId="{8E265BC8-F63D-4228-A8C7-644F8822D697}" type="presParOf" srcId="{301A5C25-3AD5-4D56-A03E-F0048A42B633}" destId="{5B3D88A3-CF60-423A-B813-8B4F3F80A416}" srcOrd="2" destOrd="0" presId="urn:microsoft.com/office/officeart/2008/layout/VerticalAccentList"/>
    <dgm:cxn modelId="{E94269EF-1630-43F0-A0D2-DFA8585D6E33}" type="presParOf" srcId="{301A5C25-3AD5-4D56-A03E-F0048A42B633}" destId="{F20F8C67-7F69-4103-8EAB-2B2F010B347D}" srcOrd="3" destOrd="0" presId="urn:microsoft.com/office/officeart/2008/layout/VerticalAccentList"/>
    <dgm:cxn modelId="{8CB27A14-68F2-44AF-BBD5-1AD341C76AFB}" type="presParOf" srcId="{F20F8C67-7F69-4103-8EAB-2B2F010B347D}" destId="{77A3B69E-221A-4146-A990-8342A732EBD5}" srcOrd="0" destOrd="0" presId="urn:microsoft.com/office/officeart/2008/layout/VerticalAccentList"/>
    <dgm:cxn modelId="{65608FAF-22AE-4E93-B54B-D93B8A6C43B1}" type="presParOf" srcId="{301A5C25-3AD5-4D56-A03E-F0048A42B633}" destId="{314102ED-D9A5-46E5-A97F-D766704432FA}" srcOrd="4" destOrd="0" presId="urn:microsoft.com/office/officeart/2008/layout/VerticalAccentList"/>
    <dgm:cxn modelId="{B207231A-9202-4D68-BAC2-2C8F89384108}" type="presParOf" srcId="{314102ED-D9A5-46E5-A97F-D766704432FA}" destId="{CBA3A52D-CF16-402E-B00B-246384F331A9}" srcOrd="0" destOrd="0" presId="urn:microsoft.com/office/officeart/2008/layout/VerticalAccentList"/>
    <dgm:cxn modelId="{BD7A925D-D1E5-4FF2-9BEC-9E0C16CDBE19}" type="presParOf" srcId="{314102ED-D9A5-46E5-A97F-D766704432FA}" destId="{6861DEBF-890D-452A-8BCF-BFBB5817F619}" srcOrd="1" destOrd="0" presId="urn:microsoft.com/office/officeart/2008/layout/VerticalAccentList"/>
    <dgm:cxn modelId="{5BDECEFA-DC5C-43D6-9645-CDCCE9B13238}" type="presParOf" srcId="{314102ED-D9A5-46E5-A97F-D766704432FA}" destId="{4138E96F-067F-4B12-ACE5-0C4B033F79E9}" srcOrd="2" destOrd="0" presId="urn:microsoft.com/office/officeart/2008/layout/VerticalAccentList"/>
    <dgm:cxn modelId="{D3923C36-A8B6-44EB-AC0C-2D3F58C7B2F6}" type="presParOf" srcId="{314102ED-D9A5-46E5-A97F-D766704432FA}" destId="{5B2BEF49-E6A9-484D-B2AF-AE965DB71654}" srcOrd="3" destOrd="0" presId="urn:microsoft.com/office/officeart/2008/layout/VerticalAccentList"/>
    <dgm:cxn modelId="{BDB3637F-6270-4A62-B2B1-467CD1BC24F1}" type="presParOf" srcId="{314102ED-D9A5-46E5-A97F-D766704432FA}" destId="{84A4C979-A038-4178-AD36-5741F2B1566E}" srcOrd="4" destOrd="0" presId="urn:microsoft.com/office/officeart/2008/layout/VerticalAccentList"/>
    <dgm:cxn modelId="{10F5CCEB-B161-4D99-BC89-97079BF4CD0B}" type="presParOf" srcId="{314102ED-D9A5-46E5-A97F-D766704432FA}" destId="{73BB714E-50A0-4226-A04F-EB366A4C2579}" srcOrd="5" destOrd="0" presId="urn:microsoft.com/office/officeart/2008/layout/VerticalAccentList"/>
    <dgm:cxn modelId="{D8E61B3A-203A-4843-85A6-87E0AC084D0A}" type="presParOf" srcId="{314102ED-D9A5-46E5-A97F-D766704432FA}" destId="{A9BF0138-12E2-46F9-82B2-92D8C4C5D647}" srcOrd="6" destOrd="0" presId="urn:microsoft.com/office/officeart/2008/layout/VerticalAccentList"/>
    <dgm:cxn modelId="{6847DD52-2BB0-4BA6-8643-6B98647E41F6}" type="presParOf" srcId="{314102ED-D9A5-46E5-A97F-D766704432FA}" destId="{0F472F88-E296-44C5-8CFD-D167E466FCF7}"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E7133D-BF0F-42BF-837C-DD78E6C57DAB}" type="doc">
      <dgm:prSet loTypeId="urn:microsoft.com/office/officeart/2008/layout/LinedList" loCatId="list" qsTypeId="urn:microsoft.com/office/officeart/2005/8/quickstyle/simple3" qsCatId="simple" csTypeId="urn:microsoft.com/office/officeart/2005/8/colors/colorful2" csCatId="colorful"/>
      <dgm:spPr/>
      <dgm:t>
        <a:bodyPr/>
        <a:lstStyle/>
        <a:p>
          <a:endParaRPr lang="tr-TR"/>
        </a:p>
      </dgm:t>
    </dgm:pt>
    <dgm:pt modelId="{CD07E294-E956-4D44-A79A-FC337D217C58}">
      <dgm:prSet/>
      <dgm:spPr/>
      <dgm:t>
        <a:bodyPr/>
        <a:lstStyle/>
        <a:p>
          <a:pPr rtl="0"/>
          <a:r>
            <a:rPr lang="tr-TR" dirty="0" smtClean="0"/>
            <a:t>Hipertansiyon, kendi başına en önde gelen ölüm sebepleri arasında görülmese de, çeşitli nedenlerle gerçekleşen ölümlere en fazla katkıda bulunan faktördür. </a:t>
          </a:r>
          <a:r>
            <a:rPr lang="tr-TR" dirty="0" err="1" smtClean="0"/>
            <a:t>Sistolik</a:t>
          </a:r>
          <a:r>
            <a:rPr lang="tr-TR" dirty="0" smtClean="0"/>
            <a:t> kan basıncındaki </a:t>
          </a:r>
          <a:r>
            <a:rPr lang="tr-TR" i="1" dirty="0" smtClean="0"/>
            <a:t>%</a:t>
          </a:r>
          <a:r>
            <a:rPr lang="tr-TR" dirty="0" smtClean="0"/>
            <a:t> 10'luk bir artışla, </a:t>
          </a:r>
          <a:r>
            <a:rPr lang="tr-TR" dirty="0" err="1" smtClean="0"/>
            <a:t>iskemik</a:t>
          </a:r>
          <a:r>
            <a:rPr lang="tr-TR" dirty="0" smtClean="0"/>
            <a:t> kalp hastalığı riski 3-5 kat, inme riski ise 8-10 kat artmaktadır.</a:t>
          </a:r>
          <a:endParaRPr lang="tr-TR" dirty="0"/>
        </a:p>
      </dgm:t>
    </dgm:pt>
    <dgm:pt modelId="{244A95BA-CFB2-4A8A-ADF9-CA58E1828155}" type="parTrans" cxnId="{9EE6EAF0-EAFB-4681-83DF-35086A6BFC26}">
      <dgm:prSet/>
      <dgm:spPr/>
      <dgm:t>
        <a:bodyPr/>
        <a:lstStyle/>
        <a:p>
          <a:endParaRPr lang="tr-TR"/>
        </a:p>
      </dgm:t>
    </dgm:pt>
    <dgm:pt modelId="{390DA337-E102-45D7-A74F-9CB96D8585D5}" type="sibTrans" cxnId="{9EE6EAF0-EAFB-4681-83DF-35086A6BFC26}">
      <dgm:prSet/>
      <dgm:spPr/>
      <dgm:t>
        <a:bodyPr/>
        <a:lstStyle/>
        <a:p>
          <a:endParaRPr lang="tr-TR"/>
        </a:p>
      </dgm:t>
    </dgm:pt>
    <dgm:pt modelId="{2F15FCBE-22C0-4FAB-AB3A-536E6B050E87}">
      <dgm:prSet/>
      <dgm:spPr/>
      <dgm:t>
        <a:bodyPr/>
        <a:lstStyle/>
        <a:p>
          <a:pPr rtl="0"/>
          <a:r>
            <a:rPr lang="tr-TR" smtClean="0"/>
            <a:t>Ülkemizde yapılan bölgesel bazı çalışmalarda da 65 yaş üzerindekilerde kan basıncı yüksekliği % 60'ın üzerinde bulunmuştur (İstanbul'da % 68,1, Manisa'da % 61.8).</a:t>
          </a:r>
          <a:endParaRPr lang="tr-TR"/>
        </a:p>
      </dgm:t>
    </dgm:pt>
    <dgm:pt modelId="{5E8FBDD6-3E01-4068-A2B3-9D6E761459E7}" type="parTrans" cxnId="{4317EB3A-DC49-48A9-9CC1-5D6ABA28F32C}">
      <dgm:prSet/>
      <dgm:spPr/>
      <dgm:t>
        <a:bodyPr/>
        <a:lstStyle/>
        <a:p>
          <a:endParaRPr lang="tr-TR"/>
        </a:p>
      </dgm:t>
    </dgm:pt>
    <dgm:pt modelId="{62829EF0-4BB5-45B8-BE16-5A0B5C15D3DC}" type="sibTrans" cxnId="{4317EB3A-DC49-48A9-9CC1-5D6ABA28F32C}">
      <dgm:prSet/>
      <dgm:spPr/>
      <dgm:t>
        <a:bodyPr/>
        <a:lstStyle/>
        <a:p>
          <a:endParaRPr lang="tr-TR"/>
        </a:p>
      </dgm:t>
    </dgm:pt>
    <dgm:pt modelId="{8D318557-60AB-4F88-AF63-87E22984D4D8}" type="pres">
      <dgm:prSet presAssocID="{3FE7133D-BF0F-42BF-837C-DD78E6C57DAB}" presName="vert0" presStyleCnt="0">
        <dgm:presLayoutVars>
          <dgm:dir/>
          <dgm:animOne val="branch"/>
          <dgm:animLvl val="lvl"/>
        </dgm:presLayoutVars>
      </dgm:prSet>
      <dgm:spPr/>
      <dgm:t>
        <a:bodyPr/>
        <a:lstStyle/>
        <a:p>
          <a:endParaRPr lang="tr-TR"/>
        </a:p>
      </dgm:t>
    </dgm:pt>
    <dgm:pt modelId="{1749AD2D-4B3D-4D3E-9FE2-D31168B08E99}" type="pres">
      <dgm:prSet presAssocID="{CD07E294-E956-4D44-A79A-FC337D217C58}" presName="thickLine" presStyleLbl="alignNode1" presStyleIdx="0" presStyleCnt="2"/>
      <dgm:spPr/>
    </dgm:pt>
    <dgm:pt modelId="{B4C8DE9A-2D07-4CCE-8EFF-68FABB604829}" type="pres">
      <dgm:prSet presAssocID="{CD07E294-E956-4D44-A79A-FC337D217C58}" presName="horz1" presStyleCnt="0"/>
      <dgm:spPr/>
    </dgm:pt>
    <dgm:pt modelId="{23E32D2F-88CC-4C74-9F3B-173E509FFAEE}" type="pres">
      <dgm:prSet presAssocID="{CD07E294-E956-4D44-A79A-FC337D217C58}" presName="tx1" presStyleLbl="revTx" presStyleIdx="0" presStyleCnt="2"/>
      <dgm:spPr/>
      <dgm:t>
        <a:bodyPr/>
        <a:lstStyle/>
        <a:p>
          <a:endParaRPr lang="tr-TR"/>
        </a:p>
      </dgm:t>
    </dgm:pt>
    <dgm:pt modelId="{7E70C925-BFD7-41EB-8DB0-241F6C3B012E}" type="pres">
      <dgm:prSet presAssocID="{CD07E294-E956-4D44-A79A-FC337D217C58}" presName="vert1" presStyleCnt="0"/>
      <dgm:spPr/>
    </dgm:pt>
    <dgm:pt modelId="{567C173E-CCCC-460A-81F4-9A894FAC8BB3}" type="pres">
      <dgm:prSet presAssocID="{2F15FCBE-22C0-4FAB-AB3A-536E6B050E87}" presName="thickLine" presStyleLbl="alignNode1" presStyleIdx="1" presStyleCnt="2"/>
      <dgm:spPr/>
    </dgm:pt>
    <dgm:pt modelId="{C7A019E3-7E20-4251-8A20-D1B73BFC2406}" type="pres">
      <dgm:prSet presAssocID="{2F15FCBE-22C0-4FAB-AB3A-536E6B050E87}" presName="horz1" presStyleCnt="0"/>
      <dgm:spPr/>
    </dgm:pt>
    <dgm:pt modelId="{8EA3F6CE-247F-4A2C-B000-F0045ABB31DF}" type="pres">
      <dgm:prSet presAssocID="{2F15FCBE-22C0-4FAB-AB3A-536E6B050E87}" presName="tx1" presStyleLbl="revTx" presStyleIdx="1" presStyleCnt="2"/>
      <dgm:spPr/>
      <dgm:t>
        <a:bodyPr/>
        <a:lstStyle/>
        <a:p>
          <a:endParaRPr lang="tr-TR"/>
        </a:p>
      </dgm:t>
    </dgm:pt>
    <dgm:pt modelId="{CA951605-D5C7-4449-9188-ADD1A304C9EF}" type="pres">
      <dgm:prSet presAssocID="{2F15FCBE-22C0-4FAB-AB3A-536E6B050E87}" presName="vert1" presStyleCnt="0"/>
      <dgm:spPr/>
    </dgm:pt>
  </dgm:ptLst>
  <dgm:cxnLst>
    <dgm:cxn modelId="{9EE6EAF0-EAFB-4681-83DF-35086A6BFC26}" srcId="{3FE7133D-BF0F-42BF-837C-DD78E6C57DAB}" destId="{CD07E294-E956-4D44-A79A-FC337D217C58}" srcOrd="0" destOrd="0" parTransId="{244A95BA-CFB2-4A8A-ADF9-CA58E1828155}" sibTransId="{390DA337-E102-45D7-A74F-9CB96D8585D5}"/>
    <dgm:cxn modelId="{4CC71D24-257F-4AF5-96EB-F173FDD386DA}" type="presOf" srcId="{3FE7133D-BF0F-42BF-837C-DD78E6C57DAB}" destId="{8D318557-60AB-4F88-AF63-87E22984D4D8}" srcOrd="0" destOrd="0" presId="urn:microsoft.com/office/officeart/2008/layout/LinedList"/>
    <dgm:cxn modelId="{4317EB3A-DC49-48A9-9CC1-5D6ABA28F32C}" srcId="{3FE7133D-BF0F-42BF-837C-DD78E6C57DAB}" destId="{2F15FCBE-22C0-4FAB-AB3A-536E6B050E87}" srcOrd="1" destOrd="0" parTransId="{5E8FBDD6-3E01-4068-A2B3-9D6E761459E7}" sibTransId="{62829EF0-4BB5-45B8-BE16-5A0B5C15D3DC}"/>
    <dgm:cxn modelId="{50901CB6-1536-4E4C-AE22-19412D67CEEA}" type="presOf" srcId="{CD07E294-E956-4D44-A79A-FC337D217C58}" destId="{23E32D2F-88CC-4C74-9F3B-173E509FFAEE}" srcOrd="0" destOrd="0" presId="urn:microsoft.com/office/officeart/2008/layout/LinedList"/>
    <dgm:cxn modelId="{ABE545A0-9405-4B31-92D6-D52F00CAC70B}" type="presOf" srcId="{2F15FCBE-22C0-4FAB-AB3A-536E6B050E87}" destId="{8EA3F6CE-247F-4A2C-B000-F0045ABB31DF}" srcOrd="0" destOrd="0" presId="urn:microsoft.com/office/officeart/2008/layout/LinedList"/>
    <dgm:cxn modelId="{FA3AFA4E-282C-4131-A7F8-C558D4F82565}" type="presParOf" srcId="{8D318557-60AB-4F88-AF63-87E22984D4D8}" destId="{1749AD2D-4B3D-4D3E-9FE2-D31168B08E99}" srcOrd="0" destOrd="0" presId="urn:microsoft.com/office/officeart/2008/layout/LinedList"/>
    <dgm:cxn modelId="{AACC34BA-3C69-4FBA-9228-74C35D977506}" type="presParOf" srcId="{8D318557-60AB-4F88-AF63-87E22984D4D8}" destId="{B4C8DE9A-2D07-4CCE-8EFF-68FABB604829}" srcOrd="1" destOrd="0" presId="urn:microsoft.com/office/officeart/2008/layout/LinedList"/>
    <dgm:cxn modelId="{A0C52B56-8838-4775-815D-EEF8036D668A}" type="presParOf" srcId="{B4C8DE9A-2D07-4CCE-8EFF-68FABB604829}" destId="{23E32D2F-88CC-4C74-9F3B-173E509FFAEE}" srcOrd="0" destOrd="0" presId="urn:microsoft.com/office/officeart/2008/layout/LinedList"/>
    <dgm:cxn modelId="{2DD93105-0E25-4746-8660-52995D78DA1F}" type="presParOf" srcId="{B4C8DE9A-2D07-4CCE-8EFF-68FABB604829}" destId="{7E70C925-BFD7-41EB-8DB0-241F6C3B012E}" srcOrd="1" destOrd="0" presId="urn:microsoft.com/office/officeart/2008/layout/LinedList"/>
    <dgm:cxn modelId="{74170679-AC58-413A-ABD2-76749E692990}" type="presParOf" srcId="{8D318557-60AB-4F88-AF63-87E22984D4D8}" destId="{567C173E-CCCC-460A-81F4-9A894FAC8BB3}" srcOrd="2" destOrd="0" presId="urn:microsoft.com/office/officeart/2008/layout/LinedList"/>
    <dgm:cxn modelId="{87C25E21-22CC-44F1-9E30-99E58EF8BB6A}" type="presParOf" srcId="{8D318557-60AB-4F88-AF63-87E22984D4D8}" destId="{C7A019E3-7E20-4251-8A20-D1B73BFC2406}" srcOrd="3" destOrd="0" presId="urn:microsoft.com/office/officeart/2008/layout/LinedList"/>
    <dgm:cxn modelId="{ACBE2092-199C-4C8B-97C6-6277496E6021}" type="presParOf" srcId="{C7A019E3-7E20-4251-8A20-D1B73BFC2406}" destId="{8EA3F6CE-247F-4A2C-B000-F0045ABB31DF}" srcOrd="0" destOrd="0" presId="urn:microsoft.com/office/officeart/2008/layout/LinedList"/>
    <dgm:cxn modelId="{DD0ED609-CA67-4DB5-8059-20CCAE41BFBF}" type="presParOf" srcId="{C7A019E3-7E20-4251-8A20-D1B73BFC2406}" destId="{CA951605-D5C7-4449-9188-ADD1A304C9E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0ED983-3635-47DE-97A1-A7F77917DDD7}" type="doc">
      <dgm:prSet loTypeId="urn:microsoft.com/office/officeart/2005/8/layout/vList5" loCatId="list" qsTypeId="urn:microsoft.com/office/officeart/2005/8/quickstyle/simple3" qsCatId="simple" csTypeId="urn:microsoft.com/office/officeart/2005/8/colors/accent2_2" csCatId="accent2" phldr="1"/>
      <dgm:spPr/>
      <dgm:t>
        <a:bodyPr/>
        <a:lstStyle/>
        <a:p>
          <a:endParaRPr lang="tr-TR"/>
        </a:p>
      </dgm:t>
    </dgm:pt>
    <dgm:pt modelId="{754D08B8-E92D-4A69-8027-6A2C9BC65551}">
      <dgm:prSet/>
      <dgm:spPr/>
      <dgm:t>
        <a:bodyPr/>
        <a:lstStyle/>
        <a:p>
          <a:pPr rtl="0"/>
          <a:r>
            <a:rPr lang="tr-TR" dirty="0" smtClean="0"/>
            <a:t>Gelişmiş ülkelerde alt sosyoekonomik gruplarda kan basıncı yüksekliği daha sık görülmektedir; bu ters ilişki eğitim, gelir ve meslek gruplarına göre de saptanabilmektedir. Bu ülkelerde yapılan çalışmalarda alt sosyoekonomik gruptaki kadınlarda kan basıncı daha yüksek değerlerde bulunmuştur.</a:t>
          </a:r>
          <a:endParaRPr lang="tr-TR" dirty="0"/>
        </a:p>
      </dgm:t>
    </dgm:pt>
    <dgm:pt modelId="{7DD20EED-DBF1-490E-9895-A0420C87EC87}" type="parTrans" cxnId="{47F3D6A2-38EA-46C6-AC3B-DCBCEE32E54C}">
      <dgm:prSet/>
      <dgm:spPr/>
      <dgm:t>
        <a:bodyPr/>
        <a:lstStyle/>
        <a:p>
          <a:endParaRPr lang="tr-TR"/>
        </a:p>
      </dgm:t>
    </dgm:pt>
    <dgm:pt modelId="{226F6BE2-FB9F-4D42-8C8F-FB0A9829A626}" type="sibTrans" cxnId="{47F3D6A2-38EA-46C6-AC3B-DCBCEE32E54C}">
      <dgm:prSet/>
      <dgm:spPr/>
      <dgm:t>
        <a:bodyPr/>
        <a:lstStyle/>
        <a:p>
          <a:endParaRPr lang="tr-TR"/>
        </a:p>
      </dgm:t>
    </dgm:pt>
    <dgm:pt modelId="{183AF9C1-7E00-497E-9A8A-FD257E269058}">
      <dgm:prSet/>
      <dgm:spPr/>
      <dgm:t>
        <a:bodyPr/>
        <a:lstStyle/>
        <a:p>
          <a:pPr rtl="0"/>
          <a:r>
            <a:rPr lang="tr-TR" dirty="0" smtClean="0"/>
            <a:t>Gelişmekte olan ülkelerde ise üst sosyoeko­nomik gruplarda hipertansiyon </a:t>
          </a:r>
          <a:r>
            <a:rPr lang="tr-TR" dirty="0" err="1" smtClean="0"/>
            <a:t>prevalansı</a:t>
          </a:r>
          <a:r>
            <a:rPr lang="tr-TR" dirty="0" smtClean="0"/>
            <a:t> biraz daha yük­sektir. Etnik kökenin alışkanlıklar, sosyoekonomik durum ve çevresel faktörlerden bağımsız olarak rol oynadığına dair çalışmalar sürmektedir. </a:t>
          </a:r>
          <a:endParaRPr lang="tr-TR" dirty="0"/>
        </a:p>
      </dgm:t>
    </dgm:pt>
    <dgm:pt modelId="{546A18EA-F3B7-4193-A748-BE6FA8697598}" type="parTrans" cxnId="{1DC491CA-A45D-4673-8613-0421BE890DBB}">
      <dgm:prSet/>
      <dgm:spPr/>
      <dgm:t>
        <a:bodyPr/>
        <a:lstStyle/>
        <a:p>
          <a:endParaRPr lang="tr-TR"/>
        </a:p>
      </dgm:t>
    </dgm:pt>
    <dgm:pt modelId="{E046BEF7-9C35-4D7A-B5FB-497FDE9BC50B}" type="sibTrans" cxnId="{1DC491CA-A45D-4673-8613-0421BE890DBB}">
      <dgm:prSet/>
      <dgm:spPr/>
      <dgm:t>
        <a:bodyPr/>
        <a:lstStyle/>
        <a:p>
          <a:endParaRPr lang="tr-TR"/>
        </a:p>
      </dgm:t>
    </dgm:pt>
    <dgm:pt modelId="{B7F6FD9D-FC8C-45CC-BF4F-2BAAEECE1354}" type="pres">
      <dgm:prSet presAssocID="{F70ED983-3635-47DE-97A1-A7F77917DDD7}" presName="Name0" presStyleCnt="0">
        <dgm:presLayoutVars>
          <dgm:dir/>
          <dgm:animLvl val="lvl"/>
          <dgm:resizeHandles val="exact"/>
        </dgm:presLayoutVars>
      </dgm:prSet>
      <dgm:spPr/>
      <dgm:t>
        <a:bodyPr/>
        <a:lstStyle/>
        <a:p>
          <a:endParaRPr lang="tr-TR"/>
        </a:p>
      </dgm:t>
    </dgm:pt>
    <dgm:pt modelId="{72808FFB-DBC0-4BB3-B116-B6FFADBF1171}" type="pres">
      <dgm:prSet presAssocID="{754D08B8-E92D-4A69-8027-6A2C9BC65551}" presName="linNode" presStyleCnt="0"/>
      <dgm:spPr/>
    </dgm:pt>
    <dgm:pt modelId="{1A663053-E5C0-4F76-97E3-A9AD448CAADE}" type="pres">
      <dgm:prSet presAssocID="{754D08B8-E92D-4A69-8027-6A2C9BC65551}" presName="parentText" presStyleLbl="node1" presStyleIdx="0" presStyleCnt="1" custScaleX="148388">
        <dgm:presLayoutVars>
          <dgm:chMax val="1"/>
          <dgm:bulletEnabled val="1"/>
        </dgm:presLayoutVars>
      </dgm:prSet>
      <dgm:spPr/>
      <dgm:t>
        <a:bodyPr/>
        <a:lstStyle/>
        <a:p>
          <a:endParaRPr lang="tr-TR"/>
        </a:p>
      </dgm:t>
    </dgm:pt>
    <dgm:pt modelId="{05E248B6-4855-4F8D-87FC-6E79E5BBCEE8}" type="pres">
      <dgm:prSet presAssocID="{754D08B8-E92D-4A69-8027-6A2C9BC65551}" presName="descendantText" presStyleLbl="alignAccFollowNode1" presStyleIdx="0" presStyleCnt="1" custScaleX="88163" custScaleY="112265">
        <dgm:presLayoutVars>
          <dgm:bulletEnabled val="1"/>
        </dgm:presLayoutVars>
      </dgm:prSet>
      <dgm:spPr/>
      <dgm:t>
        <a:bodyPr/>
        <a:lstStyle/>
        <a:p>
          <a:endParaRPr lang="tr-TR"/>
        </a:p>
      </dgm:t>
    </dgm:pt>
  </dgm:ptLst>
  <dgm:cxnLst>
    <dgm:cxn modelId="{47F3D6A2-38EA-46C6-AC3B-DCBCEE32E54C}" srcId="{F70ED983-3635-47DE-97A1-A7F77917DDD7}" destId="{754D08B8-E92D-4A69-8027-6A2C9BC65551}" srcOrd="0" destOrd="0" parTransId="{7DD20EED-DBF1-490E-9895-A0420C87EC87}" sibTransId="{226F6BE2-FB9F-4D42-8C8F-FB0A9829A626}"/>
    <dgm:cxn modelId="{9C2DEFB3-B36C-4CD4-B756-477F663DF3A4}" type="presOf" srcId="{F70ED983-3635-47DE-97A1-A7F77917DDD7}" destId="{B7F6FD9D-FC8C-45CC-BF4F-2BAAEECE1354}" srcOrd="0" destOrd="0" presId="urn:microsoft.com/office/officeart/2005/8/layout/vList5"/>
    <dgm:cxn modelId="{56282AD9-C451-40EA-88EF-584363C051E1}" type="presOf" srcId="{754D08B8-E92D-4A69-8027-6A2C9BC65551}" destId="{1A663053-E5C0-4F76-97E3-A9AD448CAADE}" srcOrd="0" destOrd="0" presId="urn:microsoft.com/office/officeart/2005/8/layout/vList5"/>
    <dgm:cxn modelId="{E6B80072-6663-4E36-83EB-963E608EAD73}" type="presOf" srcId="{183AF9C1-7E00-497E-9A8A-FD257E269058}" destId="{05E248B6-4855-4F8D-87FC-6E79E5BBCEE8}" srcOrd="0" destOrd="0" presId="urn:microsoft.com/office/officeart/2005/8/layout/vList5"/>
    <dgm:cxn modelId="{1DC491CA-A45D-4673-8613-0421BE890DBB}" srcId="{754D08B8-E92D-4A69-8027-6A2C9BC65551}" destId="{183AF9C1-7E00-497E-9A8A-FD257E269058}" srcOrd="0" destOrd="0" parTransId="{546A18EA-F3B7-4193-A748-BE6FA8697598}" sibTransId="{E046BEF7-9C35-4D7A-B5FB-497FDE9BC50B}"/>
    <dgm:cxn modelId="{3462FEBC-9572-4516-A41B-2711115962DB}" type="presParOf" srcId="{B7F6FD9D-FC8C-45CC-BF4F-2BAAEECE1354}" destId="{72808FFB-DBC0-4BB3-B116-B6FFADBF1171}" srcOrd="0" destOrd="0" presId="urn:microsoft.com/office/officeart/2005/8/layout/vList5"/>
    <dgm:cxn modelId="{5717BD71-5DE4-4F8B-8E86-15D0AB4FADE4}" type="presParOf" srcId="{72808FFB-DBC0-4BB3-B116-B6FFADBF1171}" destId="{1A663053-E5C0-4F76-97E3-A9AD448CAADE}" srcOrd="0" destOrd="0" presId="urn:microsoft.com/office/officeart/2005/8/layout/vList5"/>
    <dgm:cxn modelId="{080D53B1-CB2E-45DB-96E2-27DE29AADAB3}" type="presParOf" srcId="{72808FFB-DBC0-4BB3-B116-B6FFADBF1171}" destId="{05E248B6-4855-4F8D-87FC-6E79E5BBCEE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98C163-24E2-4B19-A8A8-1CA4382A7529}" type="doc">
      <dgm:prSet loTypeId="urn:microsoft.com/office/officeart/2005/8/layout/vList2" loCatId="list" qsTypeId="urn:microsoft.com/office/officeart/2005/8/quickstyle/simple3" qsCatId="simple" csTypeId="urn:microsoft.com/office/officeart/2005/8/colors/colorful1" csCatId="colorful"/>
      <dgm:spPr/>
      <dgm:t>
        <a:bodyPr/>
        <a:lstStyle/>
        <a:p>
          <a:endParaRPr lang="tr-TR"/>
        </a:p>
      </dgm:t>
    </dgm:pt>
    <dgm:pt modelId="{B3E49096-245E-4302-A952-2175DE22CB79}">
      <dgm:prSet custT="1"/>
      <dgm:spPr/>
      <dgm:t>
        <a:bodyPr/>
        <a:lstStyle/>
        <a:p>
          <a:pPr algn="ctr" rtl="0"/>
          <a:r>
            <a:rPr lang="tr-TR" sz="2200" b="0" i="0" dirty="0" smtClean="0"/>
            <a:t>ABD'de siyah ırktakilerin kan basıncı beyazlara göre daha yüksek olarak bulunmakta ve bu farklılık yaşlanma ile birlikte artmaktadır. Ayrıca has­talığın daha ağır tipleri ve hipertansiyona bağlı ölümler de siyah ırkta daha fazla görülmektedir. Yapılan çalışmalarda, siyah ırka mensup </a:t>
          </a:r>
          <a:r>
            <a:rPr lang="tr-TR" sz="2200" b="0" i="0" dirty="0" err="1" smtClean="0"/>
            <a:t>hipertansiflerde</a:t>
          </a:r>
          <a:r>
            <a:rPr lang="tr-TR" sz="2200" b="0" i="0" dirty="0" smtClean="0"/>
            <a:t> beyazlardan daha yük­sek plazma volümü ve tuz yükü olduğu tespit edilmiştir. </a:t>
          </a:r>
          <a:endParaRPr lang="tr-TR" sz="2200" dirty="0"/>
        </a:p>
      </dgm:t>
    </dgm:pt>
    <dgm:pt modelId="{6E5EC6BB-493C-41C2-9CA4-1B78B0B8030A}" type="parTrans" cxnId="{97D4717B-9573-47D9-9D5D-EB5A04E7704C}">
      <dgm:prSet/>
      <dgm:spPr/>
      <dgm:t>
        <a:bodyPr/>
        <a:lstStyle/>
        <a:p>
          <a:pPr algn="ctr"/>
          <a:endParaRPr lang="tr-TR" sz="2200"/>
        </a:p>
      </dgm:t>
    </dgm:pt>
    <dgm:pt modelId="{E7384A87-D8C2-4BFF-9D11-0FDFE8C093D0}" type="sibTrans" cxnId="{97D4717B-9573-47D9-9D5D-EB5A04E7704C}">
      <dgm:prSet/>
      <dgm:spPr/>
      <dgm:t>
        <a:bodyPr/>
        <a:lstStyle/>
        <a:p>
          <a:pPr algn="ctr"/>
          <a:endParaRPr lang="tr-TR" sz="2200"/>
        </a:p>
      </dgm:t>
    </dgm:pt>
    <dgm:pt modelId="{F552EE8D-7293-4068-B32F-2CC35C0DA766}">
      <dgm:prSet custT="1"/>
      <dgm:spPr/>
      <dgm:t>
        <a:bodyPr/>
        <a:lstStyle/>
        <a:p>
          <a:pPr algn="ctr" rtl="0"/>
          <a:r>
            <a:rPr lang="tr-TR" sz="2200" b="0" i="0" dirty="0" smtClean="0"/>
            <a:t>Hipertansiyon, sanayileşmiş ve yaşam standartları yüksek olan ülkelerde daha sıktır. Dünya genelinde yapılan de­ğerlendirmelere göre, gelişmekte olan ülkelerde </a:t>
          </a:r>
          <a:r>
            <a:rPr lang="tr-TR" sz="2200" b="0" i="1" dirty="0" smtClean="0"/>
            <a:t>%</a:t>
          </a:r>
          <a:r>
            <a:rPr lang="tr-TR" sz="2200" b="0" i="0" dirty="0" smtClean="0"/>
            <a:t> 22.9 olan hipertansiyon </a:t>
          </a:r>
          <a:r>
            <a:rPr lang="tr-TR" sz="2200" b="0" i="0" dirty="0" err="1" smtClean="0"/>
            <a:t>prevalansı</a:t>
          </a:r>
          <a:r>
            <a:rPr lang="tr-TR" sz="2200" b="0" i="0" dirty="0" smtClean="0"/>
            <a:t>, gelişmiş olanlarda % 37.3'e yükselmektedir.</a:t>
          </a:r>
          <a:endParaRPr lang="tr-TR" sz="2200" dirty="0"/>
        </a:p>
      </dgm:t>
    </dgm:pt>
    <dgm:pt modelId="{EDA0DC0E-4AB0-4DFE-BB6D-8B8CB76431E2}" type="parTrans" cxnId="{5AF0EAAE-80EE-4B78-A401-39DC77F4AFCA}">
      <dgm:prSet/>
      <dgm:spPr/>
      <dgm:t>
        <a:bodyPr/>
        <a:lstStyle/>
        <a:p>
          <a:pPr algn="ctr"/>
          <a:endParaRPr lang="tr-TR" sz="2200"/>
        </a:p>
      </dgm:t>
    </dgm:pt>
    <dgm:pt modelId="{35697C01-4BED-4284-BE82-8BA1122DF59F}" type="sibTrans" cxnId="{5AF0EAAE-80EE-4B78-A401-39DC77F4AFCA}">
      <dgm:prSet/>
      <dgm:spPr/>
      <dgm:t>
        <a:bodyPr/>
        <a:lstStyle/>
        <a:p>
          <a:pPr algn="ctr"/>
          <a:endParaRPr lang="tr-TR" sz="2200"/>
        </a:p>
      </dgm:t>
    </dgm:pt>
    <dgm:pt modelId="{5F58A635-1625-4CED-837B-2F7DF6BD556A}">
      <dgm:prSet custT="1"/>
      <dgm:spPr/>
      <dgm:t>
        <a:bodyPr/>
        <a:lstStyle/>
        <a:p>
          <a:pPr algn="ctr" rtl="0"/>
          <a:r>
            <a:rPr lang="tr-TR" sz="2200" b="0" i="0" dirty="0" smtClean="0"/>
            <a:t>Ülkelerin kentsel bölgelerinde kırsala göre daha çok görülür. Bunun sebebi olarak, </a:t>
          </a:r>
          <a:r>
            <a:rPr lang="tr-TR" sz="2200" b="0" i="0" dirty="0" err="1" smtClean="0"/>
            <a:t>sedanter</a:t>
          </a:r>
          <a:r>
            <a:rPr lang="tr-TR" sz="2200" b="0" i="0" dirty="0" smtClean="0"/>
            <a:t> yaşam</a:t>
          </a:r>
          <a:r>
            <a:rPr lang="tr-TR" sz="2200" b="0" i="0" baseline="-25000" dirty="0" smtClean="0"/>
            <a:t>/</a:t>
          </a:r>
          <a:r>
            <a:rPr lang="tr-TR" sz="2200" b="0" i="0" dirty="0" smtClean="0"/>
            <a:t> beslenme ve sosyal gerilimlerin etkisi dü­şünülmektedir</a:t>
          </a:r>
          <a:endParaRPr lang="tr-TR" sz="2200" dirty="0"/>
        </a:p>
      </dgm:t>
    </dgm:pt>
    <dgm:pt modelId="{14F37B0B-7DB5-4636-9A78-041AD882CFC4}" type="parTrans" cxnId="{7B1F1AD2-078D-48F7-AD35-3472AA1CBE4E}">
      <dgm:prSet/>
      <dgm:spPr/>
      <dgm:t>
        <a:bodyPr/>
        <a:lstStyle/>
        <a:p>
          <a:pPr algn="ctr"/>
          <a:endParaRPr lang="tr-TR" sz="2200"/>
        </a:p>
      </dgm:t>
    </dgm:pt>
    <dgm:pt modelId="{BD683AE1-DFCF-4858-A1D4-01C90944987A}" type="sibTrans" cxnId="{7B1F1AD2-078D-48F7-AD35-3472AA1CBE4E}">
      <dgm:prSet/>
      <dgm:spPr/>
      <dgm:t>
        <a:bodyPr/>
        <a:lstStyle/>
        <a:p>
          <a:pPr algn="ctr"/>
          <a:endParaRPr lang="tr-TR" sz="2200"/>
        </a:p>
      </dgm:t>
    </dgm:pt>
    <dgm:pt modelId="{84CC4963-E059-4C75-B521-FF85C07F16DD}" type="pres">
      <dgm:prSet presAssocID="{F998C163-24E2-4B19-A8A8-1CA4382A7529}" presName="linear" presStyleCnt="0">
        <dgm:presLayoutVars>
          <dgm:animLvl val="lvl"/>
          <dgm:resizeHandles val="exact"/>
        </dgm:presLayoutVars>
      </dgm:prSet>
      <dgm:spPr/>
      <dgm:t>
        <a:bodyPr/>
        <a:lstStyle/>
        <a:p>
          <a:endParaRPr lang="tr-TR"/>
        </a:p>
      </dgm:t>
    </dgm:pt>
    <dgm:pt modelId="{57A51B0E-7D74-46CD-94D9-48F058E9A5F3}" type="pres">
      <dgm:prSet presAssocID="{B3E49096-245E-4302-A952-2175DE22CB79}" presName="parentText" presStyleLbl="node1" presStyleIdx="0" presStyleCnt="3">
        <dgm:presLayoutVars>
          <dgm:chMax val="0"/>
          <dgm:bulletEnabled val="1"/>
        </dgm:presLayoutVars>
      </dgm:prSet>
      <dgm:spPr/>
      <dgm:t>
        <a:bodyPr/>
        <a:lstStyle/>
        <a:p>
          <a:endParaRPr lang="tr-TR"/>
        </a:p>
      </dgm:t>
    </dgm:pt>
    <dgm:pt modelId="{3AED99C2-A34E-44C0-8675-1FE637549078}" type="pres">
      <dgm:prSet presAssocID="{E7384A87-D8C2-4BFF-9D11-0FDFE8C093D0}" presName="spacer" presStyleCnt="0"/>
      <dgm:spPr/>
    </dgm:pt>
    <dgm:pt modelId="{B2067266-A092-4A80-ACCD-EBD124B71843}" type="pres">
      <dgm:prSet presAssocID="{F552EE8D-7293-4068-B32F-2CC35C0DA766}" presName="parentText" presStyleLbl="node1" presStyleIdx="1" presStyleCnt="3">
        <dgm:presLayoutVars>
          <dgm:chMax val="0"/>
          <dgm:bulletEnabled val="1"/>
        </dgm:presLayoutVars>
      </dgm:prSet>
      <dgm:spPr/>
      <dgm:t>
        <a:bodyPr/>
        <a:lstStyle/>
        <a:p>
          <a:endParaRPr lang="tr-TR"/>
        </a:p>
      </dgm:t>
    </dgm:pt>
    <dgm:pt modelId="{73A1FC17-A1AE-4F19-ADC1-B460AFCAAE51}" type="pres">
      <dgm:prSet presAssocID="{35697C01-4BED-4284-BE82-8BA1122DF59F}" presName="spacer" presStyleCnt="0"/>
      <dgm:spPr/>
    </dgm:pt>
    <dgm:pt modelId="{4898A0AA-71E6-4C4C-B37B-DADA30B27FA9}" type="pres">
      <dgm:prSet presAssocID="{5F58A635-1625-4CED-837B-2F7DF6BD556A}" presName="parentText" presStyleLbl="node1" presStyleIdx="2" presStyleCnt="3">
        <dgm:presLayoutVars>
          <dgm:chMax val="0"/>
          <dgm:bulletEnabled val="1"/>
        </dgm:presLayoutVars>
      </dgm:prSet>
      <dgm:spPr/>
      <dgm:t>
        <a:bodyPr/>
        <a:lstStyle/>
        <a:p>
          <a:endParaRPr lang="tr-TR"/>
        </a:p>
      </dgm:t>
    </dgm:pt>
  </dgm:ptLst>
  <dgm:cxnLst>
    <dgm:cxn modelId="{7D8EE48C-217D-40A0-8207-CFE665C05E64}" type="presOf" srcId="{B3E49096-245E-4302-A952-2175DE22CB79}" destId="{57A51B0E-7D74-46CD-94D9-48F058E9A5F3}" srcOrd="0" destOrd="0" presId="urn:microsoft.com/office/officeart/2005/8/layout/vList2"/>
    <dgm:cxn modelId="{7B1F1AD2-078D-48F7-AD35-3472AA1CBE4E}" srcId="{F998C163-24E2-4B19-A8A8-1CA4382A7529}" destId="{5F58A635-1625-4CED-837B-2F7DF6BD556A}" srcOrd="2" destOrd="0" parTransId="{14F37B0B-7DB5-4636-9A78-041AD882CFC4}" sibTransId="{BD683AE1-DFCF-4858-A1D4-01C90944987A}"/>
    <dgm:cxn modelId="{5AD781F2-059C-4625-84F6-3EFE7A6AA39A}" type="presOf" srcId="{F552EE8D-7293-4068-B32F-2CC35C0DA766}" destId="{B2067266-A092-4A80-ACCD-EBD124B71843}" srcOrd="0" destOrd="0" presId="urn:microsoft.com/office/officeart/2005/8/layout/vList2"/>
    <dgm:cxn modelId="{EA932C3A-98B1-4272-B39C-FEF19B31E06D}" type="presOf" srcId="{F998C163-24E2-4B19-A8A8-1CA4382A7529}" destId="{84CC4963-E059-4C75-B521-FF85C07F16DD}" srcOrd="0" destOrd="0" presId="urn:microsoft.com/office/officeart/2005/8/layout/vList2"/>
    <dgm:cxn modelId="{5AF0EAAE-80EE-4B78-A401-39DC77F4AFCA}" srcId="{F998C163-24E2-4B19-A8A8-1CA4382A7529}" destId="{F552EE8D-7293-4068-B32F-2CC35C0DA766}" srcOrd="1" destOrd="0" parTransId="{EDA0DC0E-4AB0-4DFE-BB6D-8B8CB76431E2}" sibTransId="{35697C01-4BED-4284-BE82-8BA1122DF59F}"/>
    <dgm:cxn modelId="{97D4717B-9573-47D9-9D5D-EB5A04E7704C}" srcId="{F998C163-24E2-4B19-A8A8-1CA4382A7529}" destId="{B3E49096-245E-4302-A952-2175DE22CB79}" srcOrd="0" destOrd="0" parTransId="{6E5EC6BB-493C-41C2-9CA4-1B78B0B8030A}" sibTransId="{E7384A87-D8C2-4BFF-9D11-0FDFE8C093D0}"/>
    <dgm:cxn modelId="{1A3D6019-7D94-4B10-AD4B-7AA6FD284122}" type="presOf" srcId="{5F58A635-1625-4CED-837B-2F7DF6BD556A}" destId="{4898A0AA-71E6-4C4C-B37B-DADA30B27FA9}" srcOrd="0" destOrd="0" presId="urn:microsoft.com/office/officeart/2005/8/layout/vList2"/>
    <dgm:cxn modelId="{CE3894C8-C0D9-4312-A61A-CAF86B1F3A31}" type="presParOf" srcId="{84CC4963-E059-4C75-B521-FF85C07F16DD}" destId="{57A51B0E-7D74-46CD-94D9-48F058E9A5F3}" srcOrd="0" destOrd="0" presId="urn:microsoft.com/office/officeart/2005/8/layout/vList2"/>
    <dgm:cxn modelId="{67C25CC4-CBCE-4736-9061-6E2D304FC762}" type="presParOf" srcId="{84CC4963-E059-4C75-B521-FF85C07F16DD}" destId="{3AED99C2-A34E-44C0-8675-1FE637549078}" srcOrd="1" destOrd="0" presId="urn:microsoft.com/office/officeart/2005/8/layout/vList2"/>
    <dgm:cxn modelId="{8075C5FD-418B-4D91-B186-814D963CAF84}" type="presParOf" srcId="{84CC4963-E059-4C75-B521-FF85C07F16DD}" destId="{B2067266-A092-4A80-ACCD-EBD124B71843}" srcOrd="2" destOrd="0" presId="urn:microsoft.com/office/officeart/2005/8/layout/vList2"/>
    <dgm:cxn modelId="{AC826DC4-099C-4486-8396-EF3F1122AF91}" type="presParOf" srcId="{84CC4963-E059-4C75-B521-FF85C07F16DD}" destId="{73A1FC17-A1AE-4F19-ADC1-B460AFCAAE51}" srcOrd="3" destOrd="0" presId="urn:microsoft.com/office/officeart/2005/8/layout/vList2"/>
    <dgm:cxn modelId="{85644B5F-A6EA-4431-AF05-B35352BCA76D}" type="presParOf" srcId="{84CC4963-E059-4C75-B521-FF85C07F16DD}" destId="{4898A0AA-71E6-4C4C-B37B-DADA30B27FA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8F6A7C8-74C5-4245-B91D-0B97647865D0}" type="doc">
      <dgm:prSet loTypeId="urn:microsoft.com/office/officeart/2005/8/layout/vList5" loCatId="list" qsTypeId="urn:microsoft.com/office/officeart/2005/8/quickstyle/simple1" qsCatId="simple" csTypeId="urn:microsoft.com/office/officeart/2005/8/colors/accent2_4" csCatId="accent2" phldr="1"/>
      <dgm:spPr/>
      <dgm:t>
        <a:bodyPr/>
        <a:lstStyle/>
        <a:p>
          <a:endParaRPr lang="tr-TR"/>
        </a:p>
      </dgm:t>
    </dgm:pt>
    <dgm:pt modelId="{20B08EC0-D0AB-49B5-8022-4A6B49864BB8}">
      <dgm:prSet/>
      <dgm:spPr/>
      <dgm:t>
        <a:bodyPr/>
        <a:lstStyle/>
        <a:p>
          <a:pPr rtl="0"/>
          <a:r>
            <a:rPr lang="tr-TR" b="0" i="0" dirty="0" smtClean="0"/>
            <a:t>hi­pertansiyonun ilaç dışı tedavisinde yapılması gereken en önemli düzenlemelerin;</a:t>
          </a:r>
          <a:endParaRPr lang="tr-TR" dirty="0"/>
        </a:p>
      </dgm:t>
    </dgm:pt>
    <dgm:pt modelId="{8A9FF08D-4A63-4C04-9EE4-DF3CDC00B902}" type="parTrans" cxnId="{77F316E0-688C-4198-AA81-AA9D8E7A39BE}">
      <dgm:prSet/>
      <dgm:spPr/>
      <dgm:t>
        <a:bodyPr/>
        <a:lstStyle/>
        <a:p>
          <a:endParaRPr lang="tr-TR"/>
        </a:p>
      </dgm:t>
    </dgm:pt>
    <dgm:pt modelId="{B3A763EF-AC34-49E6-AE98-C16B27389E78}" type="sibTrans" cxnId="{77F316E0-688C-4198-AA81-AA9D8E7A39BE}">
      <dgm:prSet/>
      <dgm:spPr/>
      <dgm:t>
        <a:bodyPr/>
        <a:lstStyle/>
        <a:p>
          <a:endParaRPr lang="tr-TR"/>
        </a:p>
      </dgm:t>
    </dgm:pt>
    <dgm:pt modelId="{6399ADFB-7A5F-4677-9B7E-87AE33C66A0E}">
      <dgm:prSet/>
      <dgm:spPr/>
      <dgm:t>
        <a:bodyPr/>
        <a:lstStyle/>
        <a:p>
          <a:pPr rtl="0"/>
          <a:r>
            <a:rPr lang="tr-TR" b="0" i="0" dirty="0" smtClean="0"/>
            <a:t>kilo verme,</a:t>
          </a:r>
          <a:endParaRPr lang="tr-TR" dirty="0"/>
        </a:p>
      </dgm:t>
    </dgm:pt>
    <dgm:pt modelId="{55ECF8E5-7811-4830-A2A3-2E8448558F28}" type="parTrans" cxnId="{5C68CE0B-28C3-4D46-8CCA-56964F2764E5}">
      <dgm:prSet/>
      <dgm:spPr/>
      <dgm:t>
        <a:bodyPr/>
        <a:lstStyle/>
        <a:p>
          <a:endParaRPr lang="tr-TR"/>
        </a:p>
      </dgm:t>
    </dgm:pt>
    <dgm:pt modelId="{5DEDE90E-E9B0-4FD5-97B8-7CDFB5951FD0}" type="sibTrans" cxnId="{5C68CE0B-28C3-4D46-8CCA-56964F2764E5}">
      <dgm:prSet/>
      <dgm:spPr/>
      <dgm:t>
        <a:bodyPr/>
        <a:lstStyle/>
        <a:p>
          <a:endParaRPr lang="tr-TR"/>
        </a:p>
      </dgm:t>
    </dgm:pt>
    <dgm:pt modelId="{98030FE5-AE7C-4AB8-8076-C16C8FB1E45E}">
      <dgm:prSet/>
      <dgm:spPr/>
      <dgm:t>
        <a:bodyPr/>
        <a:lstStyle/>
        <a:p>
          <a:pPr rtl="0"/>
          <a:r>
            <a:rPr lang="tr-TR" b="0" i="0" dirty="0" smtClean="0"/>
            <a:t>tuz kısıtlaması,</a:t>
          </a:r>
          <a:endParaRPr lang="tr-TR" dirty="0"/>
        </a:p>
      </dgm:t>
    </dgm:pt>
    <dgm:pt modelId="{29DB40BF-56A8-4118-BAA4-8EC3E189874E}" type="parTrans" cxnId="{3419935C-B411-4BBE-BA9B-D37C7B68499A}">
      <dgm:prSet/>
      <dgm:spPr/>
      <dgm:t>
        <a:bodyPr/>
        <a:lstStyle/>
        <a:p>
          <a:endParaRPr lang="tr-TR"/>
        </a:p>
      </dgm:t>
    </dgm:pt>
    <dgm:pt modelId="{CC980C2C-9691-4353-B5BD-C609DFC99F87}" type="sibTrans" cxnId="{3419935C-B411-4BBE-BA9B-D37C7B68499A}">
      <dgm:prSet/>
      <dgm:spPr/>
      <dgm:t>
        <a:bodyPr/>
        <a:lstStyle/>
        <a:p>
          <a:endParaRPr lang="tr-TR"/>
        </a:p>
      </dgm:t>
    </dgm:pt>
    <dgm:pt modelId="{7D65B41C-A3DF-4080-8C14-7220A45B8582}">
      <dgm:prSet/>
      <dgm:spPr/>
      <dgm:t>
        <a:bodyPr/>
        <a:lstStyle/>
        <a:p>
          <a:pPr rtl="0"/>
          <a:r>
            <a:rPr lang="tr-TR" b="0" i="0" dirty="0" smtClean="0"/>
            <a:t>fiziksel aktivitenin artırılması,</a:t>
          </a:r>
          <a:endParaRPr lang="tr-TR" dirty="0"/>
        </a:p>
      </dgm:t>
    </dgm:pt>
    <dgm:pt modelId="{9D8E057D-2ED1-4E7A-BAE7-A82033EBDBB3}" type="parTrans" cxnId="{64B5C657-6051-400D-A5BC-F1460FA3DB05}">
      <dgm:prSet/>
      <dgm:spPr/>
      <dgm:t>
        <a:bodyPr/>
        <a:lstStyle/>
        <a:p>
          <a:endParaRPr lang="tr-TR"/>
        </a:p>
      </dgm:t>
    </dgm:pt>
    <dgm:pt modelId="{0D1B1752-5FA9-4EE9-8607-A2B68EB8E738}" type="sibTrans" cxnId="{64B5C657-6051-400D-A5BC-F1460FA3DB05}">
      <dgm:prSet/>
      <dgm:spPr/>
      <dgm:t>
        <a:bodyPr/>
        <a:lstStyle/>
        <a:p>
          <a:endParaRPr lang="tr-TR"/>
        </a:p>
      </dgm:t>
    </dgm:pt>
    <dgm:pt modelId="{1B0E4D77-9733-40A9-A9F8-EA1F3B1A157E}">
      <dgm:prSet/>
      <dgm:spPr/>
      <dgm:t>
        <a:bodyPr/>
        <a:lstStyle/>
        <a:p>
          <a:pPr rtl="0"/>
          <a:r>
            <a:rPr lang="tr-TR" b="0" i="0" dirty="0" smtClean="0"/>
            <a:t>beslenme alışkanlığında değişiklik­ler,</a:t>
          </a:r>
          <a:endParaRPr lang="tr-TR" dirty="0"/>
        </a:p>
      </dgm:t>
    </dgm:pt>
    <dgm:pt modelId="{4C292483-0202-4896-BBE6-A00BE1989249}" type="parTrans" cxnId="{8B24EB78-C13F-459A-A78F-D7705DF29300}">
      <dgm:prSet/>
      <dgm:spPr/>
      <dgm:t>
        <a:bodyPr/>
        <a:lstStyle/>
        <a:p>
          <a:endParaRPr lang="tr-TR"/>
        </a:p>
      </dgm:t>
    </dgm:pt>
    <dgm:pt modelId="{195C7759-F07E-47A1-BB6A-A4967299C57A}" type="sibTrans" cxnId="{8B24EB78-C13F-459A-A78F-D7705DF29300}">
      <dgm:prSet/>
      <dgm:spPr/>
      <dgm:t>
        <a:bodyPr/>
        <a:lstStyle/>
        <a:p>
          <a:endParaRPr lang="tr-TR"/>
        </a:p>
      </dgm:t>
    </dgm:pt>
    <dgm:pt modelId="{B814454D-F71F-4310-AAED-F4BE4DB40814}">
      <dgm:prSet/>
      <dgm:spPr/>
      <dgm:t>
        <a:bodyPr/>
        <a:lstStyle/>
        <a:p>
          <a:pPr rtl="0"/>
          <a:r>
            <a:rPr lang="tr-TR" b="0" i="0" dirty="0" smtClean="0"/>
            <a:t>alkol tüketiminin azaltılması ve sigaranın bırakılması</a:t>
          </a:r>
          <a:endParaRPr lang="tr-TR" dirty="0"/>
        </a:p>
      </dgm:t>
    </dgm:pt>
    <dgm:pt modelId="{7364C40C-A91D-4EA5-B2D4-E5A061B1D7D2}" type="parTrans" cxnId="{4DB847F7-6C0A-4217-BB0A-2ADB9F290F15}">
      <dgm:prSet/>
      <dgm:spPr/>
      <dgm:t>
        <a:bodyPr/>
        <a:lstStyle/>
        <a:p>
          <a:endParaRPr lang="tr-TR"/>
        </a:p>
      </dgm:t>
    </dgm:pt>
    <dgm:pt modelId="{AB86F401-05FC-4CA7-BB2A-3773EDE8E35D}" type="sibTrans" cxnId="{4DB847F7-6C0A-4217-BB0A-2ADB9F290F15}">
      <dgm:prSet/>
      <dgm:spPr/>
      <dgm:t>
        <a:bodyPr/>
        <a:lstStyle/>
        <a:p>
          <a:endParaRPr lang="tr-TR"/>
        </a:p>
      </dgm:t>
    </dgm:pt>
    <dgm:pt modelId="{B2703FC9-FB10-4E83-BCA0-FF9441E7A235}">
      <dgm:prSet/>
      <dgm:spPr/>
      <dgm:t>
        <a:bodyPr/>
        <a:lstStyle/>
        <a:p>
          <a:pPr rtl="0"/>
          <a:r>
            <a:rPr lang="tr-TR" b="1" i="0" dirty="0" smtClean="0">
              <a:solidFill>
                <a:schemeClr val="tx1"/>
              </a:solidFill>
            </a:rPr>
            <a:t>"yaşam tarzı değişiklikleri"</a:t>
          </a:r>
          <a:endParaRPr lang="tr-TR" b="1" dirty="0">
            <a:solidFill>
              <a:schemeClr val="tx1"/>
            </a:solidFill>
          </a:endParaRPr>
        </a:p>
      </dgm:t>
    </dgm:pt>
    <dgm:pt modelId="{8B8AC5BC-6472-4A15-99C4-B9E936376641}" type="parTrans" cxnId="{E81B2394-0BDB-4758-885F-B811ED63E3B7}">
      <dgm:prSet/>
      <dgm:spPr/>
      <dgm:t>
        <a:bodyPr/>
        <a:lstStyle/>
        <a:p>
          <a:endParaRPr lang="tr-TR"/>
        </a:p>
      </dgm:t>
    </dgm:pt>
    <dgm:pt modelId="{14972A70-CF07-4537-8786-2A5A9760635A}" type="sibTrans" cxnId="{E81B2394-0BDB-4758-885F-B811ED63E3B7}">
      <dgm:prSet/>
      <dgm:spPr/>
      <dgm:t>
        <a:bodyPr/>
        <a:lstStyle/>
        <a:p>
          <a:endParaRPr lang="tr-TR"/>
        </a:p>
      </dgm:t>
    </dgm:pt>
    <dgm:pt modelId="{0D186DF6-6D66-44BA-BDDC-85275E7D58AD}" type="pres">
      <dgm:prSet presAssocID="{58F6A7C8-74C5-4245-B91D-0B97647865D0}" presName="Name0" presStyleCnt="0">
        <dgm:presLayoutVars>
          <dgm:dir/>
          <dgm:animLvl val="lvl"/>
          <dgm:resizeHandles val="exact"/>
        </dgm:presLayoutVars>
      </dgm:prSet>
      <dgm:spPr/>
      <dgm:t>
        <a:bodyPr/>
        <a:lstStyle/>
        <a:p>
          <a:endParaRPr lang="tr-TR"/>
        </a:p>
      </dgm:t>
    </dgm:pt>
    <dgm:pt modelId="{02A27AD6-D70A-464C-B71C-5AC6F70DB4DA}" type="pres">
      <dgm:prSet presAssocID="{20B08EC0-D0AB-49B5-8022-4A6B49864BB8}" presName="linNode" presStyleCnt="0"/>
      <dgm:spPr/>
    </dgm:pt>
    <dgm:pt modelId="{9E3A96D4-402F-4799-B115-F5D54F6292B8}" type="pres">
      <dgm:prSet presAssocID="{20B08EC0-D0AB-49B5-8022-4A6B49864BB8}" presName="parentText" presStyleLbl="node1" presStyleIdx="0" presStyleCnt="2">
        <dgm:presLayoutVars>
          <dgm:chMax val="1"/>
          <dgm:bulletEnabled val="1"/>
        </dgm:presLayoutVars>
      </dgm:prSet>
      <dgm:spPr/>
      <dgm:t>
        <a:bodyPr/>
        <a:lstStyle/>
        <a:p>
          <a:endParaRPr lang="tr-TR"/>
        </a:p>
      </dgm:t>
    </dgm:pt>
    <dgm:pt modelId="{1DE2A624-0704-4C38-9731-9CA89879D146}" type="pres">
      <dgm:prSet presAssocID="{20B08EC0-D0AB-49B5-8022-4A6B49864BB8}" presName="descendantText" presStyleLbl="alignAccFollowNode1" presStyleIdx="0" presStyleCnt="1">
        <dgm:presLayoutVars>
          <dgm:bulletEnabled val="1"/>
        </dgm:presLayoutVars>
      </dgm:prSet>
      <dgm:spPr/>
      <dgm:t>
        <a:bodyPr/>
        <a:lstStyle/>
        <a:p>
          <a:endParaRPr lang="tr-TR"/>
        </a:p>
      </dgm:t>
    </dgm:pt>
    <dgm:pt modelId="{A0D84946-4021-4E44-B012-6A67076E712A}" type="pres">
      <dgm:prSet presAssocID="{B3A763EF-AC34-49E6-AE98-C16B27389E78}" presName="sp" presStyleCnt="0"/>
      <dgm:spPr/>
    </dgm:pt>
    <dgm:pt modelId="{77C31238-8EA8-4AF7-BE6F-A4625540E584}" type="pres">
      <dgm:prSet presAssocID="{B2703FC9-FB10-4E83-BCA0-FF9441E7A235}" presName="linNode" presStyleCnt="0"/>
      <dgm:spPr/>
    </dgm:pt>
    <dgm:pt modelId="{850A3145-896D-4DF2-8708-0C6B5016F1E7}" type="pres">
      <dgm:prSet presAssocID="{B2703FC9-FB10-4E83-BCA0-FF9441E7A235}" presName="parentText" presStyleLbl="node1" presStyleIdx="1" presStyleCnt="2" custScaleX="277778" custScaleY="27975">
        <dgm:presLayoutVars>
          <dgm:chMax val="1"/>
          <dgm:bulletEnabled val="1"/>
        </dgm:presLayoutVars>
      </dgm:prSet>
      <dgm:spPr/>
      <dgm:t>
        <a:bodyPr/>
        <a:lstStyle/>
        <a:p>
          <a:endParaRPr lang="tr-TR"/>
        </a:p>
      </dgm:t>
    </dgm:pt>
  </dgm:ptLst>
  <dgm:cxnLst>
    <dgm:cxn modelId="{64B5C657-6051-400D-A5BC-F1460FA3DB05}" srcId="{20B08EC0-D0AB-49B5-8022-4A6B49864BB8}" destId="{7D65B41C-A3DF-4080-8C14-7220A45B8582}" srcOrd="2" destOrd="0" parTransId="{9D8E057D-2ED1-4E7A-BAE7-A82033EBDBB3}" sibTransId="{0D1B1752-5FA9-4EE9-8607-A2B68EB8E738}"/>
    <dgm:cxn modelId="{0EC04FEC-8ABE-4CD5-829C-10178279781B}" type="presOf" srcId="{B814454D-F71F-4310-AAED-F4BE4DB40814}" destId="{1DE2A624-0704-4C38-9731-9CA89879D146}" srcOrd="0" destOrd="4" presId="urn:microsoft.com/office/officeart/2005/8/layout/vList5"/>
    <dgm:cxn modelId="{E81B2394-0BDB-4758-885F-B811ED63E3B7}" srcId="{58F6A7C8-74C5-4245-B91D-0B97647865D0}" destId="{B2703FC9-FB10-4E83-BCA0-FF9441E7A235}" srcOrd="1" destOrd="0" parTransId="{8B8AC5BC-6472-4A15-99C4-B9E936376641}" sibTransId="{14972A70-CF07-4537-8786-2A5A9760635A}"/>
    <dgm:cxn modelId="{51CFC78B-1B25-4563-BBE5-E67BBF7B5A78}" type="presOf" srcId="{58F6A7C8-74C5-4245-B91D-0B97647865D0}" destId="{0D186DF6-6D66-44BA-BDDC-85275E7D58AD}" srcOrd="0" destOrd="0" presId="urn:microsoft.com/office/officeart/2005/8/layout/vList5"/>
    <dgm:cxn modelId="{4DB847F7-6C0A-4217-BB0A-2ADB9F290F15}" srcId="{20B08EC0-D0AB-49B5-8022-4A6B49864BB8}" destId="{B814454D-F71F-4310-AAED-F4BE4DB40814}" srcOrd="4" destOrd="0" parTransId="{7364C40C-A91D-4EA5-B2D4-E5A061B1D7D2}" sibTransId="{AB86F401-05FC-4CA7-BB2A-3773EDE8E35D}"/>
    <dgm:cxn modelId="{5C68CE0B-28C3-4D46-8CCA-56964F2764E5}" srcId="{20B08EC0-D0AB-49B5-8022-4A6B49864BB8}" destId="{6399ADFB-7A5F-4677-9B7E-87AE33C66A0E}" srcOrd="0" destOrd="0" parTransId="{55ECF8E5-7811-4830-A2A3-2E8448558F28}" sibTransId="{5DEDE90E-E9B0-4FD5-97B8-7CDFB5951FD0}"/>
    <dgm:cxn modelId="{BF968C12-EA27-4B23-A1F3-F28808A3F542}" type="presOf" srcId="{B2703FC9-FB10-4E83-BCA0-FF9441E7A235}" destId="{850A3145-896D-4DF2-8708-0C6B5016F1E7}" srcOrd="0" destOrd="0" presId="urn:microsoft.com/office/officeart/2005/8/layout/vList5"/>
    <dgm:cxn modelId="{8B24EB78-C13F-459A-A78F-D7705DF29300}" srcId="{20B08EC0-D0AB-49B5-8022-4A6B49864BB8}" destId="{1B0E4D77-9733-40A9-A9F8-EA1F3B1A157E}" srcOrd="3" destOrd="0" parTransId="{4C292483-0202-4896-BBE6-A00BE1989249}" sibTransId="{195C7759-F07E-47A1-BB6A-A4967299C57A}"/>
    <dgm:cxn modelId="{E970CEAE-D0F0-4103-A3E0-3E5CDF7F72C7}" type="presOf" srcId="{20B08EC0-D0AB-49B5-8022-4A6B49864BB8}" destId="{9E3A96D4-402F-4799-B115-F5D54F6292B8}" srcOrd="0" destOrd="0" presId="urn:microsoft.com/office/officeart/2005/8/layout/vList5"/>
    <dgm:cxn modelId="{8378E060-0571-4890-9467-DDD45ED28BFD}" type="presOf" srcId="{6399ADFB-7A5F-4677-9B7E-87AE33C66A0E}" destId="{1DE2A624-0704-4C38-9731-9CA89879D146}" srcOrd="0" destOrd="0" presId="urn:microsoft.com/office/officeart/2005/8/layout/vList5"/>
    <dgm:cxn modelId="{77F316E0-688C-4198-AA81-AA9D8E7A39BE}" srcId="{58F6A7C8-74C5-4245-B91D-0B97647865D0}" destId="{20B08EC0-D0AB-49B5-8022-4A6B49864BB8}" srcOrd="0" destOrd="0" parTransId="{8A9FF08D-4A63-4C04-9EE4-DF3CDC00B902}" sibTransId="{B3A763EF-AC34-49E6-AE98-C16B27389E78}"/>
    <dgm:cxn modelId="{C33141C3-8862-446E-8E48-3E076295913B}" type="presOf" srcId="{98030FE5-AE7C-4AB8-8076-C16C8FB1E45E}" destId="{1DE2A624-0704-4C38-9731-9CA89879D146}" srcOrd="0" destOrd="1" presId="urn:microsoft.com/office/officeart/2005/8/layout/vList5"/>
    <dgm:cxn modelId="{0BE4A38B-8634-4FCA-8D8D-C83BF1D804F1}" type="presOf" srcId="{1B0E4D77-9733-40A9-A9F8-EA1F3B1A157E}" destId="{1DE2A624-0704-4C38-9731-9CA89879D146}" srcOrd="0" destOrd="3" presId="urn:microsoft.com/office/officeart/2005/8/layout/vList5"/>
    <dgm:cxn modelId="{B4A1C4ED-0B4E-4819-A64E-E2E62F71CE38}" type="presOf" srcId="{7D65B41C-A3DF-4080-8C14-7220A45B8582}" destId="{1DE2A624-0704-4C38-9731-9CA89879D146}" srcOrd="0" destOrd="2" presId="urn:microsoft.com/office/officeart/2005/8/layout/vList5"/>
    <dgm:cxn modelId="{3419935C-B411-4BBE-BA9B-D37C7B68499A}" srcId="{20B08EC0-D0AB-49B5-8022-4A6B49864BB8}" destId="{98030FE5-AE7C-4AB8-8076-C16C8FB1E45E}" srcOrd="1" destOrd="0" parTransId="{29DB40BF-56A8-4118-BAA4-8EC3E189874E}" sibTransId="{CC980C2C-9691-4353-B5BD-C609DFC99F87}"/>
    <dgm:cxn modelId="{917822DA-904A-43A8-9A1D-7107992D4CC7}" type="presParOf" srcId="{0D186DF6-6D66-44BA-BDDC-85275E7D58AD}" destId="{02A27AD6-D70A-464C-B71C-5AC6F70DB4DA}" srcOrd="0" destOrd="0" presId="urn:microsoft.com/office/officeart/2005/8/layout/vList5"/>
    <dgm:cxn modelId="{844D9F0A-EC3A-4DE6-B129-CF0DA9881EBD}" type="presParOf" srcId="{02A27AD6-D70A-464C-B71C-5AC6F70DB4DA}" destId="{9E3A96D4-402F-4799-B115-F5D54F6292B8}" srcOrd="0" destOrd="0" presId="urn:microsoft.com/office/officeart/2005/8/layout/vList5"/>
    <dgm:cxn modelId="{66C0F3F9-C997-4837-BF22-B9D7C2309B02}" type="presParOf" srcId="{02A27AD6-D70A-464C-B71C-5AC6F70DB4DA}" destId="{1DE2A624-0704-4C38-9731-9CA89879D146}" srcOrd="1" destOrd="0" presId="urn:microsoft.com/office/officeart/2005/8/layout/vList5"/>
    <dgm:cxn modelId="{02A7ABA5-B8B0-49CF-B596-6AEA395563F7}" type="presParOf" srcId="{0D186DF6-6D66-44BA-BDDC-85275E7D58AD}" destId="{A0D84946-4021-4E44-B012-6A67076E712A}" srcOrd="1" destOrd="0" presId="urn:microsoft.com/office/officeart/2005/8/layout/vList5"/>
    <dgm:cxn modelId="{D415B47D-40BA-4D34-8B99-9DB5F2C4D18D}" type="presParOf" srcId="{0D186DF6-6D66-44BA-BDDC-85275E7D58AD}" destId="{77C31238-8EA8-4AF7-BE6F-A4625540E584}" srcOrd="2" destOrd="0" presId="urn:microsoft.com/office/officeart/2005/8/layout/vList5"/>
    <dgm:cxn modelId="{EA740A3B-FDAB-4276-AD72-3E22B864BC63}" type="presParOf" srcId="{77C31238-8EA8-4AF7-BE6F-A4625540E584}" destId="{850A3145-896D-4DF2-8708-0C6B5016F1E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E3BC6C4-259F-4240-956D-65D776462ADD}" type="doc">
      <dgm:prSet loTypeId="urn:microsoft.com/office/officeart/2005/8/layout/vList2" loCatId="list" qsTypeId="urn:microsoft.com/office/officeart/2005/8/quickstyle/simple3" qsCatId="simple" csTypeId="urn:microsoft.com/office/officeart/2005/8/colors/accent2_5" csCatId="accent2" phldr="1"/>
      <dgm:spPr/>
      <dgm:t>
        <a:bodyPr/>
        <a:lstStyle/>
        <a:p>
          <a:endParaRPr lang="tr-TR"/>
        </a:p>
      </dgm:t>
    </dgm:pt>
    <dgm:pt modelId="{96DA28B2-9667-45AC-949D-08AD96A3AD5F}">
      <dgm:prSet/>
      <dgm:spPr/>
      <dgm:t>
        <a:bodyPr/>
        <a:lstStyle/>
        <a:p>
          <a:pPr algn="ctr" rtl="0"/>
          <a:r>
            <a:rPr lang="tr-TR" b="1" i="0" dirty="0" smtClean="0"/>
            <a:t>Türkiye’de has­taların hipertansiyon tedavisinde sarımsak, limon suyu, ayran, zeytin yaprağı kullandıklarını tespit etmiştir. </a:t>
          </a:r>
          <a:r>
            <a:rPr lang="tr-TR" b="1" i="0" dirty="0" err="1" smtClean="0"/>
            <a:t>Sekonder</a:t>
          </a:r>
          <a:r>
            <a:rPr lang="tr-TR" b="1" i="0" dirty="0" smtClean="0"/>
            <a:t> korunma erken tanı ve tedavi ile sağlanır. Toplum taramalarında </a:t>
          </a:r>
          <a:r>
            <a:rPr lang="tr-TR" b="1" i="0" dirty="0" err="1" smtClean="0"/>
            <a:t>hipertansiflerin</a:t>
          </a:r>
          <a:r>
            <a:rPr lang="tr-TR" b="1" i="0" dirty="0" smtClean="0"/>
            <a:t> %15-80 arasında değişen oranda hastalıklarından habersiz oldukları tespit edilmek­tedir.</a:t>
          </a:r>
          <a:endParaRPr lang="tr-TR" b="1" dirty="0"/>
        </a:p>
      </dgm:t>
    </dgm:pt>
    <dgm:pt modelId="{809549E3-C263-4F29-B9EB-B4270E9648CC}" type="parTrans" cxnId="{4F51E9C5-789E-443D-83D5-951EA9A33677}">
      <dgm:prSet/>
      <dgm:spPr/>
      <dgm:t>
        <a:bodyPr/>
        <a:lstStyle/>
        <a:p>
          <a:endParaRPr lang="tr-TR"/>
        </a:p>
      </dgm:t>
    </dgm:pt>
    <dgm:pt modelId="{18301AB3-CBFB-4F87-9F38-789C1ABDF038}" type="sibTrans" cxnId="{4F51E9C5-789E-443D-83D5-951EA9A33677}">
      <dgm:prSet/>
      <dgm:spPr/>
      <dgm:t>
        <a:bodyPr/>
        <a:lstStyle/>
        <a:p>
          <a:endParaRPr lang="tr-TR"/>
        </a:p>
      </dgm:t>
    </dgm:pt>
    <dgm:pt modelId="{FCA2536C-EF51-4A8B-8109-82F6061FE5B5}">
      <dgm:prSet custT="1"/>
      <dgm:spPr/>
      <dgm:t>
        <a:bodyPr/>
        <a:lstStyle/>
        <a:p>
          <a:pPr rtl="0"/>
          <a:r>
            <a:rPr lang="tr-TR" sz="2400" b="0" i="0" dirty="0" smtClean="0"/>
            <a:t>1999-2000 yıllarında ya­pılan ulusal çalışmada hipertansiyon tespit edilenlerin %70’inin farkında olduğu, % 59'unun tedavi altında olduk­ları</a:t>
          </a:r>
          <a:endParaRPr lang="tr-TR" sz="2400" dirty="0"/>
        </a:p>
      </dgm:t>
    </dgm:pt>
    <dgm:pt modelId="{F6243E45-5392-4A0C-B328-E61768CB582A}" type="parTrans" cxnId="{6BCFE851-8BDB-4605-8649-70A63C7FF9FE}">
      <dgm:prSet/>
      <dgm:spPr/>
      <dgm:t>
        <a:bodyPr/>
        <a:lstStyle/>
        <a:p>
          <a:endParaRPr lang="tr-TR"/>
        </a:p>
      </dgm:t>
    </dgm:pt>
    <dgm:pt modelId="{9A2D6771-F3A5-43CA-8A91-ACA414D353AE}" type="sibTrans" cxnId="{6BCFE851-8BDB-4605-8649-70A63C7FF9FE}">
      <dgm:prSet/>
      <dgm:spPr/>
      <dgm:t>
        <a:bodyPr/>
        <a:lstStyle/>
        <a:p>
          <a:endParaRPr lang="tr-TR"/>
        </a:p>
      </dgm:t>
    </dgm:pt>
    <dgm:pt modelId="{83D59627-17E3-4B33-A2AB-AEFBBA6145C0}">
      <dgm:prSet custT="1"/>
      <dgm:spPr/>
      <dgm:t>
        <a:bodyPr/>
        <a:lstStyle/>
        <a:p>
          <a:pPr rtl="0"/>
          <a:r>
            <a:rPr lang="tr-TR" sz="2400" b="0" i="0" dirty="0" smtClean="0"/>
            <a:t>Mısır’da, </a:t>
          </a:r>
          <a:r>
            <a:rPr lang="tr-TR" sz="2400" b="0" i="0" dirty="0" err="1" smtClean="0"/>
            <a:t>hipertasiyon</a:t>
          </a:r>
          <a:r>
            <a:rPr lang="tr-TR" sz="2400" b="0" i="0" dirty="0" smtClean="0"/>
            <a:t> bulunanların %37.5’inin bu durumun farkında oldukları ve sadece %23.9’unun tedavi almakta olduğu</a:t>
          </a:r>
          <a:endParaRPr lang="tr-TR" sz="2400" dirty="0"/>
        </a:p>
      </dgm:t>
    </dgm:pt>
    <dgm:pt modelId="{F8E84FDE-C413-4BBF-B848-33E2B41B6654}" type="parTrans" cxnId="{3DF40501-CBF1-4B43-8966-8DADB0723025}">
      <dgm:prSet/>
      <dgm:spPr/>
      <dgm:t>
        <a:bodyPr/>
        <a:lstStyle/>
        <a:p>
          <a:endParaRPr lang="tr-TR"/>
        </a:p>
      </dgm:t>
    </dgm:pt>
    <dgm:pt modelId="{448DD967-33B5-41CB-8F07-758CB11BB947}" type="sibTrans" cxnId="{3DF40501-CBF1-4B43-8966-8DADB0723025}">
      <dgm:prSet/>
      <dgm:spPr/>
      <dgm:t>
        <a:bodyPr/>
        <a:lstStyle/>
        <a:p>
          <a:endParaRPr lang="tr-TR"/>
        </a:p>
      </dgm:t>
    </dgm:pt>
    <dgm:pt modelId="{D6F888F5-DEAE-4726-A430-69F8859B8292}">
      <dgm:prSet custT="1"/>
      <dgm:spPr/>
      <dgm:t>
        <a:bodyPr/>
        <a:lstStyle/>
        <a:p>
          <a:pPr rtl="0"/>
          <a:r>
            <a:rPr lang="tr-TR" sz="2400" b="0" i="0" dirty="0" smtClean="0"/>
            <a:t>Türkiye’de  ise farkında olanların oranı %40.7, tedavi alanların oranı %31.1</a:t>
          </a:r>
          <a:endParaRPr lang="tr-TR" sz="2400" dirty="0"/>
        </a:p>
      </dgm:t>
    </dgm:pt>
    <dgm:pt modelId="{5AFD9309-FC1A-499A-9E1A-C3DFAEF0B440}" type="parTrans" cxnId="{33220731-17E4-4F62-8FFA-F1255E575EE9}">
      <dgm:prSet/>
      <dgm:spPr/>
      <dgm:t>
        <a:bodyPr/>
        <a:lstStyle/>
        <a:p>
          <a:endParaRPr lang="tr-TR"/>
        </a:p>
      </dgm:t>
    </dgm:pt>
    <dgm:pt modelId="{3EAEF4DE-5077-4CB4-A98B-72CEC3E14A2A}" type="sibTrans" cxnId="{33220731-17E4-4F62-8FFA-F1255E575EE9}">
      <dgm:prSet/>
      <dgm:spPr/>
      <dgm:t>
        <a:bodyPr/>
        <a:lstStyle/>
        <a:p>
          <a:endParaRPr lang="tr-TR"/>
        </a:p>
      </dgm:t>
    </dgm:pt>
    <dgm:pt modelId="{39740764-F8CC-47E2-976E-B6D7663913AE}" type="pres">
      <dgm:prSet presAssocID="{1E3BC6C4-259F-4240-956D-65D776462ADD}" presName="linear" presStyleCnt="0">
        <dgm:presLayoutVars>
          <dgm:animLvl val="lvl"/>
          <dgm:resizeHandles val="exact"/>
        </dgm:presLayoutVars>
      </dgm:prSet>
      <dgm:spPr/>
      <dgm:t>
        <a:bodyPr/>
        <a:lstStyle/>
        <a:p>
          <a:endParaRPr lang="tr-TR"/>
        </a:p>
      </dgm:t>
    </dgm:pt>
    <dgm:pt modelId="{4F5382E8-0D34-4B15-9662-35BCFA3E59AB}" type="pres">
      <dgm:prSet presAssocID="{96DA28B2-9667-45AC-949D-08AD96A3AD5F}" presName="parentText" presStyleLbl="node1" presStyleIdx="0" presStyleCnt="1" custScaleY="84368">
        <dgm:presLayoutVars>
          <dgm:chMax val="0"/>
          <dgm:bulletEnabled val="1"/>
        </dgm:presLayoutVars>
      </dgm:prSet>
      <dgm:spPr/>
      <dgm:t>
        <a:bodyPr/>
        <a:lstStyle/>
        <a:p>
          <a:endParaRPr lang="tr-TR"/>
        </a:p>
      </dgm:t>
    </dgm:pt>
    <dgm:pt modelId="{DC12A0D6-4AEB-487F-921D-A97236BB9C44}" type="pres">
      <dgm:prSet presAssocID="{96DA28B2-9667-45AC-949D-08AD96A3AD5F}" presName="childText" presStyleLbl="revTx" presStyleIdx="0" presStyleCnt="1" custScaleY="167141">
        <dgm:presLayoutVars>
          <dgm:bulletEnabled val="1"/>
        </dgm:presLayoutVars>
      </dgm:prSet>
      <dgm:spPr/>
      <dgm:t>
        <a:bodyPr/>
        <a:lstStyle/>
        <a:p>
          <a:endParaRPr lang="tr-TR"/>
        </a:p>
      </dgm:t>
    </dgm:pt>
  </dgm:ptLst>
  <dgm:cxnLst>
    <dgm:cxn modelId="{33220731-17E4-4F62-8FFA-F1255E575EE9}" srcId="{96DA28B2-9667-45AC-949D-08AD96A3AD5F}" destId="{D6F888F5-DEAE-4726-A430-69F8859B8292}" srcOrd="2" destOrd="0" parTransId="{5AFD9309-FC1A-499A-9E1A-C3DFAEF0B440}" sibTransId="{3EAEF4DE-5077-4CB4-A98B-72CEC3E14A2A}"/>
    <dgm:cxn modelId="{6D5E0B11-7E02-4CA7-AAFA-360612F09142}" type="presOf" srcId="{96DA28B2-9667-45AC-949D-08AD96A3AD5F}" destId="{4F5382E8-0D34-4B15-9662-35BCFA3E59AB}" srcOrd="0" destOrd="0" presId="urn:microsoft.com/office/officeart/2005/8/layout/vList2"/>
    <dgm:cxn modelId="{E19A1BA5-F33D-4621-B5AC-344E384EDF57}" type="presOf" srcId="{1E3BC6C4-259F-4240-956D-65D776462ADD}" destId="{39740764-F8CC-47E2-976E-B6D7663913AE}" srcOrd="0" destOrd="0" presId="urn:microsoft.com/office/officeart/2005/8/layout/vList2"/>
    <dgm:cxn modelId="{3DF40501-CBF1-4B43-8966-8DADB0723025}" srcId="{96DA28B2-9667-45AC-949D-08AD96A3AD5F}" destId="{83D59627-17E3-4B33-A2AB-AEFBBA6145C0}" srcOrd="1" destOrd="0" parTransId="{F8E84FDE-C413-4BBF-B848-33E2B41B6654}" sibTransId="{448DD967-33B5-41CB-8F07-758CB11BB947}"/>
    <dgm:cxn modelId="{6BCFE851-8BDB-4605-8649-70A63C7FF9FE}" srcId="{96DA28B2-9667-45AC-949D-08AD96A3AD5F}" destId="{FCA2536C-EF51-4A8B-8109-82F6061FE5B5}" srcOrd="0" destOrd="0" parTransId="{F6243E45-5392-4A0C-B328-E61768CB582A}" sibTransId="{9A2D6771-F3A5-43CA-8A91-ACA414D353AE}"/>
    <dgm:cxn modelId="{BFBED80B-355D-41C2-B5ED-E2E6E7D2FD32}" type="presOf" srcId="{D6F888F5-DEAE-4726-A430-69F8859B8292}" destId="{DC12A0D6-4AEB-487F-921D-A97236BB9C44}" srcOrd="0" destOrd="2" presId="urn:microsoft.com/office/officeart/2005/8/layout/vList2"/>
    <dgm:cxn modelId="{7DD7ECF8-6D5E-4904-BB8B-B23EBA0645FF}" type="presOf" srcId="{83D59627-17E3-4B33-A2AB-AEFBBA6145C0}" destId="{DC12A0D6-4AEB-487F-921D-A97236BB9C44}" srcOrd="0" destOrd="1" presId="urn:microsoft.com/office/officeart/2005/8/layout/vList2"/>
    <dgm:cxn modelId="{4F51E9C5-789E-443D-83D5-951EA9A33677}" srcId="{1E3BC6C4-259F-4240-956D-65D776462ADD}" destId="{96DA28B2-9667-45AC-949D-08AD96A3AD5F}" srcOrd="0" destOrd="0" parTransId="{809549E3-C263-4F29-B9EB-B4270E9648CC}" sibTransId="{18301AB3-CBFB-4F87-9F38-789C1ABDF038}"/>
    <dgm:cxn modelId="{427509C3-E9C4-4CA5-A55E-B2500ED76F58}" type="presOf" srcId="{FCA2536C-EF51-4A8B-8109-82F6061FE5B5}" destId="{DC12A0D6-4AEB-487F-921D-A97236BB9C44}" srcOrd="0" destOrd="0" presId="urn:microsoft.com/office/officeart/2005/8/layout/vList2"/>
    <dgm:cxn modelId="{FC054098-0586-40E0-9549-C8259B0434B2}" type="presParOf" srcId="{39740764-F8CC-47E2-976E-B6D7663913AE}" destId="{4F5382E8-0D34-4B15-9662-35BCFA3E59AB}" srcOrd="0" destOrd="0" presId="urn:microsoft.com/office/officeart/2005/8/layout/vList2"/>
    <dgm:cxn modelId="{0B086DEB-4B5C-4F54-9964-93F50DDA93E2}" type="presParOf" srcId="{39740764-F8CC-47E2-976E-B6D7663913AE}" destId="{DC12A0D6-4AEB-487F-921D-A97236BB9C4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D9BA13F-E563-437C-9613-095B50F41D4E}" type="doc">
      <dgm:prSet loTypeId="urn:microsoft.com/office/officeart/2005/8/layout/vList5" loCatId="list" qsTypeId="urn:microsoft.com/office/officeart/2005/8/quickstyle/simple1" qsCatId="simple" csTypeId="urn:microsoft.com/office/officeart/2005/8/colors/accent2_2" csCatId="accent2" phldr="1"/>
      <dgm:spPr/>
      <dgm:t>
        <a:bodyPr/>
        <a:lstStyle/>
        <a:p>
          <a:endParaRPr lang="tr-TR"/>
        </a:p>
      </dgm:t>
    </dgm:pt>
    <dgm:pt modelId="{1570DF5C-2132-46EA-B3AC-49CCC979F757}">
      <dgm:prSet/>
      <dgm:spPr/>
      <dgm:t>
        <a:bodyPr/>
        <a:lstStyle/>
        <a:p>
          <a:pPr rtl="0"/>
          <a:r>
            <a:rPr lang="tr-TR" b="0" i="0" dirty="0" smtClean="0"/>
            <a:t>Hipertansiyonun kontrolü gelişmiş ülkelerde bile tam olarak sağlanamamakta</a:t>
          </a:r>
          <a:endParaRPr lang="tr-TR" dirty="0"/>
        </a:p>
      </dgm:t>
    </dgm:pt>
    <dgm:pt modelId="{A4CFEB18-5803-441F-B4B2-02D30D1CC037}" type="parTrans" cxnId="{71F2A8BD-1476-4FE4-82E5-A6728FD2193A}">
      <dgm:prSet/>
      <dgm:spPr/>
      <dgm:t>
        <a:bodyPr/>
        <a:lstStyle/>
        <a:p>
          <a:endParaRPr lang="tr-TR"/>
        </a:p>
      </dgm:t>
    </dgm:pt>
    <dgm:pt modelId="{3B987D50-AA0F-4987-9C44-44D60210E509}" type="sibTrans" cxnId="{71F2A8BD-1476-4FE4-82E5-A6728FD2193A}">
      <dgm:prSet/>
      <dgm:spPr/>
      <dgm:t>
        <a:bodyPr/>
        <a:lstStyle/>
        <a:p>
          <a:endParaRPr lang="tr-TR"/>
        </a:p>
      </dgm:t>
    </dgm:pt>
    <dgm:pt modelId="{9E6BDEBD-B077-44B0-B2C4-22168B15CF9F}">
      <dgm:prSet/>
      <dgm:spPr/>
      <dgm:t>
        <a:bodyPr/>
        <a:lstStyle/>
        <a:p>
          <a:pPr rtl="0"/>
          <a:r>
            <a:rPr lang="tr-TR" b="0" i="0" smtClean="0"/>
            <a:t>ABD de kontrol altında olma oranı % 34 </a:t>
          </a:r>
          <a:endParaRPr lang="tr-TR"/>
        </a:p>
      </dgm:t>
    </dgm:pt>
    <dgm:pt modelId="{9D14239E-2BB1-40CD-9620-AC1D570C67DC}" type="parTrans" cxnId="{24B5B9F5-229C-4ED8-84A1-9E0A67E455E9}">
      <dgm:prSet/>
      <dgm:spPr/>
      <dgm:t>
        <a:bodyPr/>
        <a:lstStyle/>
        <a:p>
          <a:endParaRPr lang="tr-TR"/>
        </a:p>
      </dgm:t>
    </dgm:pt>
    <dgm:pt modelId="{7F982806-004A-4D00-B8A4-443BE673A9A5}" type="sibTrans" cxnId="{24B5B9F5-229C-4ED8-84A1-9E0A67E455E9}">
      <dgm:prSet/>
      <dgm:spPr/>
      <dgm:t>
        <a:bodyPr/>
        <a:lstStyle/>
        <a:p>
          <a:endParaRPr lang="tr-TR"/>
        </a:p>
      </dgm:t>
    </dgm:pt>
    <dgm:pt modelId="{01E799A2-03ED-4090-9FB5-58ED44659CA2}">
      <dgm:prSet/>
      <dgm:spPr/>
      <dgm:t>
        <a:bodyPr/>
        <a:lstStyle/>
        <a:p>
          <a:pPr rtl="0"/>
          <a:r>
            <a:rPr lang="tr-TR" b="0" i="0" smtClean="0"/>
            <a:t>Kanada'da </a:t>
          </a:r>
          <a:r>
            <a:rPr lang="tr-TR" b="0" i="1" smtClean="0"/>
            <a:t>%</a:t>
          </a:r>
          <a:r>
            <a:rPr lang="tr-TR" b="0" i="0" smtClean="0"/>
            <a:t> 17</a:t>
          </a:r>
          <a:endParaRPr lang="tr-TR"/>
        </a:p>
      </dgm:t>
    </dgm:pt>
    <dgm:pt modelId="{519D59B9-F3DC-486D-8D69-B2B44F0F91E9}" type="parTrans" cxnId="{572AB659-B05F-469B-99A6-FB638146C6E4}">
      <dgm:prSet/>
      <dgm:spPr/>
      <dgm:t>
        <a:bodyPr/>
        <a:lstStyle/>
        <a:p>
          <a:endParaRPr lang="tr-TR"/>
        </a:p>
      </dgm:t>
    </dgm:pt>
    <dgm:pt modelId="{3E940FFB-1EB2-4FF3-93C2-1BF8DA1881DC}" type="sibTrans" cxnId="{572AB659-B05F-469B-99A6-FB638146C6E4}">
      <dgm:prSet/>
      <dgm:spPr/>
      <dgm:t>
        <a:bodyPr/>
        <a:lstStyle/>
        <a:p>
          <a:endParaRPr lang="tr-TR"/>
        </a:p>
      </dgm:t>
    </dgm:pt>
    <dgm:pt modelId="{0E8E6895-9CBC-40A1-8C05-6183D56A811C}">
      <dgm:prSet/>
      <dgm:spPr/>
      <dgm:t>
        <a:bodyPr/>
        <a:lstStyle/>
        <a:p>
          <a:pPr rtl="0"/>
          <a:r>
            <a:rPr lang="tr-TR" b="0" i="0" smtClean="0"/>
            <a:t>Beş Avrupa ülkesinde yapılan bir çalışmada ise (İngiltere,Almanya/ İtalya/ İspanya ve İsveç ) % 10'dan az </a:t>
          </a:r>
          <a:endParaRPr lang="tr-TR"/>
        </a:p>
      </dgm:t>
    </dgm:pt>
    <dgm:pt modelId="{DA77BDAB-F5C4-4571-A9E5-75E62D37C62D}" type="parTrans" cxnId="{8367EC42-E95C-45B9-87D2-F8DCFF50B36A}">
      <dgm:prSet/>
      <dgm:spPr/>
      <dgm:t>
        <a:bodyPr/>
        <a:lstStyle/>
        <a:p>
          <a:endParaRPr lang="tr-TR"/>
        </a:p>
      </dgm:t>
    </dgm:pt>
    <dgm:pt modelId="{04EEDD68-E556-4789-9424-71240030D216}" type="sibTrans" cxnId="{8367EC42-E95C-45B9-87D2-F8DCFF50B36A}">
      <dgm:prSet/>
      <dgm:spPr/>
      <dgm:t>
        <a:bodyPr/>
        <a:lstStyle/>
        <a:p>
          <a:endParaRPr lang="tr-TR"/>
        </a:p>
      </dgm:t>
    </dgm:pt>
    <dgm:pt modelId="{E46E0C3C-769B-4D97-82E2-743199BC0154}">
      <dgm:prSet/>
      <dgm:spPr/>
      <dgm:t>
        <a:bodyPr/>
        <a:lstStyle/>
        <a:p>
          <a:pPr rtl="0"/>
          <a:r>
            <a:rPr lang="tr-TR" b="0" i="0" dirty="0" smtClean="0"/>
            <a:t>Ülkemiz geneli için de bu oran sadece </a:t>
          </a:r>
          <a:r>
            <a:rPr lang="tr-TR" b="0" i="1" dirty="0" smtClean="0"/>
            <a:t>%</a:t>
          </a:r>
          <a:r>
            <a:rPr lang="tr-TR" b="0" i="0" dirty="0" smtClean="0"/>
            <a:t> 8.1'dir. </a:t>
          </a:r>
          <a:endParaRPr lang="tr-TR" dirty="0"/>
        </a:p>
      </dgm:t>
    </dgm:pt>
    <dgm:pt modelId="{2700CDBE-44C3-4B88-B59F-232CEFBFB285}" type="parTrans" cxnId="{386773F3-F23D-4CBF-A546-8E609C3BA510}">
      <dgm:prSet/>
      <dgm:spPr/>
      <dgm:t>
        <a:bodyPr/>
        <a:lstStyle/>
        <a:p>
          <a:endParaRPr lang="tr-TR"/>
        </a:p>
      </dgm:t>
    </dgm:pt>
    <dgm:pt modelId="{B2D8E180-1321-433E-8054-4BE9E2AA7A68}" type="sibTrans" cxnId="{386773F3-F23D-4CBF-A546-8E609C3BA510}">
      <dgm:prSet/>
      <dgm:spPr/>
      <dgm:t>
        <a:bodyPr/>
        <a:lstStyle/>
        <a:p>
          <a:endParaRPr lang="tr-TR"/>
        </a:p>
      </dgm:t>
    </dgm:pt>
    <dgm:pt modelId="{10DF763A-3A6F-4010-8C6C-419785FDECDA}">
      <dgm:prSet/>
      <dgm:spPr/>
      <dgm:t>
        <a:bodyPr/>
        <a:lstStyle/>
        <a:p>
          <a:r>
            <a:rPr lang="tr-TR" dirty="0" smtClean="0"/>
            <a:t>Türk Kardiyoloji Derneğinin yürüttüğü "12/8 Hipertan­siyon Farkındalık Kampanyası" ile toplumlumuzun hiper­tansiyonla ilgili farkında olma düzeyi % 7 oranında artmıştır.</a:t>
          </a:r>
          <a:endParaRPr lang="tr-TR" dirty="0"/>
        </a:p>
      </dgm:t>
    </dgm:pt>
    <dgm:pt modelId="{459BF837-D385-42E1-90E6-CB2EF5A23213}" type="parTrans" cxnId="{1171C87C-A329-4EE3-94E1-21A7B721B958}">
      <dgm:prSet/>
      <dgm:spPr/>
      <dgm:t>
        <a:bodyPr/>
        <a:lstStyle/>
        <a:p>
          <a:endParaRPr lang="tr-TR"/>
        </a:p>
      </dgm:t>
    </dgm:pt>
    <dgm:pt modelId="{38A926C7-C8A4-4C73-9122-9A2769B65664}" type="sibTrans" cxnId="{1171C87C-A329-4EE3-94E1-21A7B721B958}">
      <dgm:prSet/>
      <dgm:spPr/>
      <dgm:t>
        <a:bodyPr/>
        <a:lstStyle/>
        <a:p>
          <a:endParaRPr lang="tr-TR"/>
        </a:p>
      </dgm:t>
    </dgm:pt>
    <dgm:pt modelId="{AC732E00-D60F-4F90-B783-A958C05B46B1}" type="pres">
      <dgm:prSet presAssocID="{7D9BA13F-E563-437C-9613-095B50F41D4E}" presName="Name0" presStyleCnt="0">
        <dgm:presLayoutVars>
          <dgm:dir/>
          <dgm:animLvl val="lvl"/>
          <dgm:resizeHandles val="exact"/>
        </dgm:presLayoutVars>
      </dgm:prSet>
      <dgm:spPr/>
      <dgm:t>
        <a:bodyPr/>
        <a:lstStyle/>
        <a:p>
          <a:endParaRPr lang="tr-TR"/>
        </a:p>
      </dgm:t>
    </dgm:pt>
    <dgm:pt modelId="{1799C05A-FE78-40BD-BE51-8A05A31E91A2}" type="pres">
      <dgm:prSet presAssocID="{1570DF5C-2132-46EA-B3AC-49CCC979F757}" presName="linNode" presStyleCnt="0"/>
      <dgm:spPr/>
    </dgm:pt>
    <dgm:pt modelId="{CE624884-4378-4640-8FBE-7B241788959E}" type="pres">
      <dgm:prSet presAssocID="{1570DF5C-2132-46EA-B3AC-49CCC979F757}" presName="parentText" presStyleLbl="node1" presStyleIdx="0" presStyleCnt="2">
        <dgm:presLayoutVars>
          <dgm:chMax val="1"/>
          <dgm:bulletEnabled val="1"/>
        </dgm:presLayoutVars>
      </dgm:prSet>
      <dgm:spPr/>
      <dgm:t>
        <a:bodyPr/>
        <a:lstStyle/>
        <a:p>
          <a:endParaRPr lang="tr-TR"/>
        </a:p>
      </dgm:t>
    </dgm:pt>
    <dgm:pt modelId="{C4CCB902-5A1C-4BC5-9834-7AF218EB19C9}" type="pres">
      <dgm:prSet presAssocID="{1570DF5C-2132-46EA-B3AC-49CCC979F757}" presName="descendantText" presStyleLbl="alignAccFollowNode1" presStyleIdx="0" presStyleCnt="1">
        <dgm:presLayoutVars>
          <dgm:bulletEnabled val="1"/>
        </dgm:presLayoutVars>
      </dgm:prSet>
      <dgm:spPr/>
      <dgm:t>
        <a:bodyPr/>
        <a:lstStyle/>
        <a:p>
          <a:endParaRPr lang="tr-TR"/>
        </a:p>
      </dgm:t>
    </dgm:pt>
    <dgm:pt modelId="{34FAD675-3C63-43C0-B734-C38953887881}" type="pres">
      <dgm:prSet presAssocID="{3B987D50-AA0F-4987-9C44-44D60210E509}" presName="sp" presStyleCnt="0"/>
      <dgm:spPr/>
    </dgm:pt>
    <dgm:pt modelId="{CD790159-7056-4A31-8208-F15CA9295345}" type="pres">
      <dgm:prSet presAssocID="{10DF763A-3A6F-4010-8C6C-419785FDECDA}" presName="linNode" presStyleCnt="0"/>
      <dgm:spPr/>
    </dgm:pt>
    <dgm:pt modelId="{A9A0D182-7386-48A0-B715-EB5766FF5884}" type="pres">
      <dgm:prSet presAssocID="{10DF763A-3A6F-4010-8C6C-419785FDECDA}" presName="parentText" presStyleLbl="node1" presStyleIdx="1" presStyleCnt="2" custScaleX="277778" custScaleY="44169">
        <dgm:presLayoutVars>
          <dgm:chMax val="1"/>
          <dgm:bulletEnabled val="1"/>
        </dgm:presLayoutVars>
      </dgm:prSet>
      <dgm:spPr/>
      <dgm:t>
        <a:bodyPr/>
        <a:lstStyle/>
        <a:p>
          <a:endParaRPr lang="tr-TR"/>
        </a:p>
      </dgm:t>
    </dgm:pt>
  </dgm:ptLst>
  <dgm:cxnLst>
    <dgm:cxn modelId="{71F2A8BD-1476-4FE4-82E5-A6728FD2193A}" srcId="{7D9BA13F-E563-437C-9613-095B50F41D4E}" destId="{1570DF5C-2132-46EA-B3AC-49CCC979F757}" srcOrd="0" destOrd="0" parTransId="{A4CFEB18-5803-441F-B4B2-02D30D1CC037}" sibTransId="{3B987D50-AA0F-4987-9C44-44D60210E509}"/>
    <dgm:cxn modelId="{48CA2CCB-CD9E-4C9A-AD97-5324A35324E6}" type="presOf" srcId="{9E6BDEBD-B077-44B0-B2C4-22168B15CF9F}" destId="{C4CCB902-5A1C-4BC5-9834-7AF218EB19C9}" srcOrd="0" destOrd="0" presId="urn:microsoft.com/office/officeart/2005/8/layout/vList5"/>
    <dgm:cxn modelId="{EB90CCB8-275C-449F-80ED-427DE9E3D895}" type="presOf" srcId="{01E799A2-03ED-4090-9FB5-58ED44659CA2}" destId="{C4CCB902-5A1C-4BC5-9834-7AF218EB19C9}" srcOrd="0" destOrd="1" presId="urn:microsoft.com/office/officeart/2005/8/layout/vList5"/>
    <dgm:cxn modelId="{24B5B9F5-229C-4ED8-84A1-9E0A67E455E9}" srcId="{1570DF5C-2132-46EA-B3AC-49CCC979F757}" destId="{9E6BDEBD-B077-44B0-B2C4-22168B15CF9F}" srcOrd="0" destOrd="0" parTransId="{9D14239E-2BB1-40CD-9620-AC1D570C67DC}" sibTransId="{7F982806-004A-4D00-B8A4-443BE673A9A5}"/>
    <dgm:cxn modelId="{2256F2A4-85D1-462F-A0DD-318804B86DCE}" type="presOf" srcId="{0E8E6895-9CBC-40A1-8C05-6183D56A811C}" destId="{C4CCB902-5A1C-4BC5-9834-7AF218EB19C9}" srcOrd="0" destOrd="2" presId="urn:microsoft.com/office/officeart/2005/8/layout/vList5"/>
    <dgm:cxn modelId="{7EFB62B3-F301-4F80-B080-2B34C6100865}" type="presOf" srcId="{10DF763A-3A6F-4010-8C6C-419785FDECDA}" destId="{A9A0D182-7386-48A0-B715-EB5766FF5884}" srcOrd="0" destOrd="0" presId="urn:microsoft.com/office/officeart/2005/8/layout/vList5"/>
    <dgm:cxn modelId="{AB64F7AF-E873-44EF-9AFE-B29099DB5ACF}" type="presOf" srcId="{E46E0C3C-769B-4D97-82E2-743199BC0154}" destId="{C4CCB902-5A1C-4BC5-9834-7AF218EB19C9}" srcOrd="0" destOrd="3" presId="urn:microsoft.com/office/officeart/2005/8/layout/vList5"/>
    <dgm:cxn modelId="{24939D3D-8067-4E9A-99EB-D7181175F00E}" type="presOf" srcId="{1570DF5C-2132-46EA-B3AC-49CCC979F757}" destId="{CE624884-4378-4640-8FBE-7B241788959E}" srcOrd="0" destOrd="0" presId="urn:microsoft.com/office/officeart/2005/8/layout/vList5"/>
    <dgm:cxn modelId="{672925FC-64A2-4F13-86D2-E42A2DDB91E6}" type="presOf" srcId="{7D9BA13F-E563-437C-9613-095B50F41D4E}" destId="{AC732E00-D60F-4F90-B783-A958C05B46B1}" srcOrd="0" destOrd="0" presId="urn:microsoft.com/office/officeart/2005/8/layout/vList5"/>
    <dgm:cxn modelId="{8367EC42-E95C-45B9-87D2-F8DCFF50B36A}" srcId="{1570DF5C-2132-46EA-B3AC-49CCC979F757}" destId="{0E8E6895-9CBC-40A1-8C05-6183D56A811C}" srcOrd="2" destOrd="0" parTransId="{DA77BDAB-F5C4-4571-A9E5-75E62D37C62D}" sibTransId="{04EEDD68-E556-4789-9424-71240030D216}"/>
    <dgm:cxn modelId="{572AB659-B05F-469B-99A6-FB638146C6E4}" srcId="{1570DF5C-2132-46EA-B3AC-49CCC979F757}" destId="{01E799A2-03ED-4090-9FB5-58ED44659CA2}" srcOrd="1" destOrd="0" parTransId="{519D59B9-F3DC-486D-8D69-B2B44F0F91E9}" sibTransId="{3E940FFB-1EB2-4FF3-93C2-1BF8DA1881DC}"/>
    <dgm:cxn modelId="{1171C87C-A329-4EE3-94E1-21A7B721B958}" srcId="{7D9BA13F-E563-437C-9613-095B50F41D4E}" destId="{10DF763A-3A6F-4010-8C6C-419785FDECDA}" srcOrd="1" destOrd="0" parTransId="{459BF837-D385-42E1-90E6-CB2EF5A23213}" sibTransId="{38A926C7-C8A4-4C73-9122-9A2769B65664}"/>
    <dgm:cxn modelId="{386773F3-F23D-4CBF-A546-8E609C3BA510}" srcId="{1570DF5C-2132-46EA-B3AC-49CCC979F757}" destId="{E46E0C3C-769B-4D97-82E2-743199BC0154}" srcOrd="3" destOrd="0" parTransId="{2700CDBE-44C3-4B88-B59F-232CEFBFB285}" sibTransId="{B2D8E180-1321-433E-8054-4BE9E2AA7A68}"/>
    <dgm:cxn modelId="{B0B37399-1F17-4CC6-911B-5B344DC8075B}" type="presParOf" srcId="{AC732E00-D60F-4F90-B783-A958C05B46B1}" destId="{1799C05A-FE78-40BD-BE51-8A05A31E91A2}" srcOrd="0" destOrd="0" presId="urn:microsoft.com/office/officeart/2005/8/layout/vList5"/>
    <dgm:cxn modelId="{B10D2341-C0D0-47A9-B8E0-2678321CCD4B}" type="presParOf" srcId="{1799C05A-FE78-40BD-BE51-8A05A31E91A2}" destId="{CE624884-4378-4640-8FBE-7B241788959E}" srcOrd="0" destOrd="0" presId="urn:microsoft.com/office/officeart/2005/8/layout/vList5"/>
    <dgm:cxn modelId="{0090665A-3683-4FC8-8935-564B6FEAE9D5}" type="presParOf" srcId="{1799C05A-FE78-40BD-BE51-8A05A31E91A2}" destId="{C4CCB902-5A1C-4BC5-9834-7AF218EB19C9}" srcOrd="1" destOrd="0" presId="urn:microsoft.com/office/officeart/2005/8/layout/vList5"/>
    <dgm:cxn modelId="{D6AB9CF1-67D8-423F-B80B-D03580E2AD49}" type="presParOf" srcId="{AC732E00-D60F-4F90-B783-A958C05B46B1}" destId="{34FAD675-3C63-43C0-B734-C38953887881}" srcOrd="1" destOrd="0" presId="urn:microsoft.com/office/officeart/2005/8/layout/vList5"/>
    <dgm:cxn modelId="{E7DE1F5E-317D-4778-AAD6-78987F84D2C9}" type="presParOf" srcId="{AC732E00-D60F-4F90-B783-A958C05B46B1}" destId="{CD790159-7056-4A31-8208-F15CA9295345}" srcOrd="2" destOrd="0" presId="urn:microsoft.com/office/officeart/2005/8/layout/vList5"/>
    <dgm:cxn modelId="{6B787176-0FF2-4D6E-9988-3E93DFCA52DA}" type="presParOf" srcId="{CD790159-7056-4A31-8208-F15CA9295345}" destId="{A9A0D182-7386-48A0-B715-EB5766FF5884}"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CB0A0-7A16-4EAB-AEF2-4501778567D6}">
      <dsp:nvSpPr>
        <dsp:cNvPr id="0" name=""/>
        <dsp:cNvSpPr/>
      </dsp:nvSpPr>
      <dsp:spPr>
        <a:xfrm>
          <a:off x="0" y="292591"/>
          <a:ext cx="11385396" cy="1658282"/>
        </a:xfrm>
        <a:prstGeom prst="rightArrow">
          <a:avLst>
            <a:gd name="adj1" fmla="val 5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254000" bIns="263252" numCol="1" spcCol="1270" anchor="ctr" anchorCtr="0">
          <a:noAutofit/>
        </a:bodyPr>
        <a:lstStyle/>
        <a:p>
          <a:pPr lvl="0" algn="ctr" defTabSz="1377950" rtl="0">
            <a:lnSpc>
              <a:spcPct val="90000"/>
            </a:lnSpc>
            <a:spcBef>
              <a:spcPct val="0"/>
            </a:spcBef>
            <a:spcAft>
              <a:spcPct val="35000"/>
            </a:spcAft>
          </a:pPr>
          <a:endParaRPr lang="tr-TR" sz="3100" kern="1200" dirty="0"/>
        </a:p>
      </dsp:txBody>
      <dsp:txXfrm>
        <a:off x="0" y="707162"/>
        <a:ext cx="10970826" cy="829141"/>
      </dsp:txXfrm>
    </dsp:sp>
    <dsp:sp modelId="{94AB2AF2-747C-441D-B33A-4D43598C66DB}">
      <dsp:nvSpPr>
        <dsp:cNvPr id="0" name=""/>
        <dsp:cNvSpPr/>
      </dsp:nvSpPr>
      <dsp:spPr>
        <a:xfrm>
          <a:off x="0" y="1575476"/>
          <a:ext cx="5260052" cy="3701374"/>
        </a:xfrm>
        <a:prstGeom prst="rect">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ctr" defTabSz="844550" rtl="0">
            <a:lnSpc>
              <a:spcPct val="90000"/>
            </a:lnSpc>
            <a:spcBef>
              <a:spcPct val="0"/>
            </a:spcBef>
            <a:spcAft>
              <a:spcPct val="35000"/>
            </a:spcAft>
          </a:pPr>
          <a:r>
            <a:rPr lang="tr-TR" sz="1900" kern="1200" dirty="0" smtClean="0"/>
            <a:t>Bedene yaklaşım kültürlere göre farklılık gösterir. Beden kavramı pek çok kültürde ruhun içine girmek zo­runda kaldığı, sınırlı bir bünye olarak tanımlanır ve bazı kültürlerde bedene acı çektirilmesi kültürün bir parçasıdır. '</a:t>
          </a:r>
          <a:r>
            <a:rPr lang="tr-TR" sz="1900" kern="1200" dirty="0" err="1" smtClean="0"/>
            <a:t>Aseitizm</a:t>
          </a:r>
          <a:r>
            <a:rPr lang="tr-TR" sz="1900" kern="1200" dirty="0" smtClean="0"/>
            <a:t>', pek çok inanışta karşımıza çıkan, dini ve kül­türel bir öğe olarak bedensel ihtiyaçların insanı kutsal varlığa yaklaşmaktan alıkoyduğu ve ruhun yükselişi için bedenin acı ile terbiye edilmesi gerektiği anlayışıdır. Bazı kültürlerde ise bunun tam tersine beden kavramı hayat enerjisiyle özdeş ve yüce sayılır. </a:t>
          </a:r>
          <a:endParaRPr lang="tr-TR" sz="1900" kern="1200" dirty="0"/>
        </a:p>
      </dsp:txBody>
      <dsp:txXfrm>
        <a:off x="0" y="1575476"/>
        <a:ext cx="5260052" cy="3701374"/>
      </dsp:txXfrm>
    </dsp:sp>
    <dsp:sp modelId="{32EBE3E8-FB6F-4761-8336-63BCFD5FB250}">
      <dsp:nvSpPr>
        <dsp:cNvPr id="0" name=""/>
        <dsp:cNvSpPr/>
      </dsp:nvSpPr>
      <dsp:spPr>
        <a:xfrm>
          <a:off x="5260052" y="845168"/>
          <a:ext cx="6125343" cy="1658282"/>
        </a:xfrm>
        <a:prstGeom prst="rightArrow">
          <a:avLst>
            <a:gd name="adj1" fmla="val 50000"/>
            <a:gd name="adj2" fmla="val 50000"/>
          </a:avLst>
        </a:prstGeom>
        <a:gradFill rotWithShape="0">
          <a:gsLst>
            <a:gs pos="0">
              <a:schemeClr val="accent2">
                <a:hueOff val="-19765721"/>
                <a:satOff val="901"/>
                <a:lumOff val="0"/>
                <a:alphaOff val="0"/>
                <a:tint val="98000"/>
                <a:lumMod val="114000"/>
              </a:schemeClr>
            </a:gs>
            <a:gs pos="100000">
              <a:schemeClr val="accent2">
                <a:hueOff val="-19765721"/>
                <a:satOff val="901"/>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254000" bIns="263252" numCol="1" spcCol="1270" anchor="ctr" anchorCtr="0">
          <a:noAutofit/>
        </a:bodyPr>
        <a:lstStyle/>
        <a:p>
          <a:pPr lvl="0" algn="ctr" defTabSz="1377950" rtl="0">
            <a:lnSpc>
              <a:spcPct val="90000"/>
            </a:lnSpc>
            <a:spcBef>
              <a:spcPct val="0"/>
            </a:spcBef>
            <a:spcAft>
              <a:spcPct val="35000"/>
            </a:spcAft>
          </a:pPr>
          <a:endParaRPr lang="tr-TR" sz="3100" kern="1200" dirty="0"/>
        </a:p>
      </dsp:txBody>
      <dsp:txXfrm>
        <a:off x="5260052" y="1259739"/>
        <a:ext cx="5710773" cy="829141"/>
      </dsp:txXfrm>
    </dsp:sp>
    <dsp:sp modelId="{2D515997-BC28-4EEE-A75B-ADAF67961057}">
      <dsp:nvSpPr>
        <dsp:cNvPr id="0" name=""/>
        <dsp:cNvSpPr/>
      </dsp:nvSpPr>
      <dsp:spPr>
        <a:xfrm>
          <a:off x="5260052" y="2128053"/>
          <a:ext cx="5260052" cy="3701374"/>
        </a:xfrm>
        <a:prstGeom prst="rect">
          <a:avLst/>
        </a:prstGeom>
        <a:solidFill>
          <a:schemeClr val="lt1">
            <a:hueOff val="0"/>
            <a:satOff val="0"/>
            <a:lumOff val="0"/>
            <a:alphaOff val="0"/>
          </a:schemeClr>
        </a:solidFill>
        <a:ln w="9525" cap="rnd" cmpd="sng" algn="ctr">
          <a:solidFill>
            <a:schemeClr val="accent2">
              <a:hueOff val="-19765721"/>
              <a:satOff val="901"/>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ctr" defTabSz="844550">
            <a:lnSpc>
              <a:spcPct val="90000"/>
            </a:lnSpc>
            <a:spcBef>
              <a:spcPct val="0"/>
            </a:spcBef>
            <a:spcAft>
              <a:spcPct val="35000"/>
            </a:spcAft>
          </a:pPr>
          <a:r>
            <a:rPr lang="en-US" sz="1900" kern="1200" dirty="0" smtClean="0"/>
            <a:t>Relativist </a:t>
          </a:r>
          <a:r>
            <a:rPr lang="tr-TR" sz="1900" kern="1200" dirty="0" smtClean="0"/>
            <a:t>paradigmaya göre kültür, tam sistemlerini şe­killendirmek, hastalıklara risk yaratan durumları ya da ko­ruyucu faktörleri etkilemeli, hasta ve tedavi ekibinin o hastalık üzerindeki fikirlerini </a:t>
          </a:r>
          <a:r>
            <a:rPr lang="tr-TR" sz="1900" kern="1200" dirty="0" err="1" smtClean="0"/>
            <a:t>yordamalı</a:t>
          </a:r>
          <a:r>
            <a:rPr lang="tr-TR" sz="1900" kern="1200" dirty="0" smtClean="0"/>
            <a:t> ve toplum içinde o hastalığın ne ifade ettiğini belirlemelidir. Örneğin, Latin kültüründe korku hissi yani </a:t>
          </a:r>
          <a:r>
            <a:rPr lang="en-US" sz="1900" kern="1200" dirty="0" smtClean="0"/>
            <a:t>'</a:t>
          </a:r>
          <a:r>
            <a:rPr lang="en-US" sz="1900" kern="1200" dirty="0" err="1" smtClean="0"/>
            <a:t>ataques</a:t>
          </a:r>
          <a:r>
            <a:rPr lang="en-US" sz="1900" kern="1200" dirty="0" smtClean="0"/>
            <a:t> </a:t>
          </a:r>
          <a:r>
            <a:rPr lang="tr-TR" sz="1900" kern="1200" dirty="0" smtClean="0"/>
            <a:t>de </a:t>
          </a:r>
          <a:r>
            <a:rPr lang="tr-TR" sz="1900" kern="1200" dirty="0" err="1" smtClean="0"/>
            <a:t>nervios</a:t>
          </a:r>
          <a:r>
            <a:rPr lang="tr-TR" sz="1900" kern="1200" dirty="0" smtClean="0"/>
            <a:t>', sıcaklık artışı hissi olarak tarif edilir ve diğer kültürlerde bunun bir örneği bulunmamaktadır.</a:t>
          </a:r>
          <a:endParaRPr lang="tr-TR" sz="1900" kern="1200" dirty="0"/>
        </a:p>
      </dsp:txBody>
      <dsp:txXfrm>
        <a:off x="5260052" y="2128053"/>
        <a:ext cx="5260052" cy="370137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07CE40-1E82-40F1-A008-8274ABD0F81E}">
      <dsp:nvSpPr>
        <dsp:cNvPr id="0" name=""/>
        <dsp:cNvSpPr/>
      </dsp:nvSpPr>
      <dsp:spPr>
        <a:xfrm rot="5400000">
          <a:off x="6523502" y="-2248127"/>
          <a:ext cx="2952764" cy="7529303"/>
        </a:xfrm>
        <a:prstGeom prst="round2SameRect">
          <a:avLst/>
        </a:prstGeom>
        <a:solidFill>
          <a:schemeClr val="accent3">
            <a:alpha val="90000"/>
            <a:tint val="55000"/>
            <a:hueOff val="0"/>
            <a:satOff val="0"/>
            <a:lumOff val="0"/>
            <a:alphaOff val="0"/>
          </a:schemeClr>
        </a:solidFill>
        <a:ln w="19050" cap="rnd" cmpd="sng" algn="ctr">
          <a:solidFill>
            <a:schemeClr val="accent3">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tr-TR" sz="2400" b="0" i="0" kern="1200" dirty="0" smtClean="0"/>
            <a:t>Sigara içme, alkol tüketim miktarı, </a:t>
          </a:r>
          <a:r>
            <a:rPr lang="tr-TR" sz="2400" b="0" i="0" kern="1200" dirty="0" err="1" smtClean="0"/>
            <a:t>Apolipoprotein</a:t>
          </a:r>
          <a:r>
            <a:rPr lang="tr-TR" sz="2400" b="0" i="0" kern="1200" dirty="0" smtClean="0"/>
            <a:t> B/ A oranında artma,</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Hipertansiyon, diyabet,</a:t>
          </a:r>
          <a:endParaRPr lang="tr-TR" sz="2400" kern="1200" dirty="0"/>
        </a:p>
        <a:p>
          <a:pPr marL="228600" lvl="1" indent="-228600" algn="l" defTabSz="1066800" rtl="0">
            <a:lnSpc>
              <a:spcPct val="90000"/>
            </a:lnSpc>
            <a:spcBef>
              <a:spcPct val="0"/>
            </a:spcBef>
            <a:spcAft>
              <a:spcPct val="15000"/>
            </a:spcAft>
            <a:buChar char="••"/>
          </a:pPr>
          <a:r>
            <a:rPr lang="tr-TR" sz="2400" b="0" i="0" kern="1200" dirty="0" err="1" smtClean="0"/>
            <a:t>Abdominal</a:t>
          </a:r>
          <a:r>
            <a:rPr lang="tr-TR" sz="2400" b="0" i="0" kern="1200" dirty="0" smtClean="0"/>
            <a:t> </a:t>
          </a:r>
          <a:r>
            <a:rPr lang="tr-TR" sz="2400" b="0" i="0" kern="1200" dirty="0" err="1" smtClean="0"/>
            <a:t>obezite</a:t>
          </a:r>
          <a:r>
            <a:rPr lang="tr-TR" sz="2400" b="0" i="0" kern="1200" dirty="0" smtClean="0"/>
            <a:t>, psikososyal faktörler,</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Günlük sebze/meyve tüketiminin az olması ve fiziksel </a:t>
          </a:r>
          <a:r>
            <a:rPr lang="tr-TR" sz="2400" b="0" i="0" kern="1200" dirty="0" err="1" smtClean="0"/>
            <a:t>inaktivitedir</a:t>
          </a:r>
          <a:r>
            <a:rPr lang="tr-TR" sz="2400" b="0" i="0" kern="1200" dirty="0" smtClean="0"/>
            <a:t>. </a:t>
          </a:r>
          <a:endParaRPr lang="tr-TR" sz="2400" kern="1200" dirty="0"/>
        </a:p>
      </dsp:txBody>
      <dsp:txXfrm rot="-5400000">
        <a:off x="4235233" y="184284"/>
        <a:ext cx="7385161" cy="2664480"/>
      </dsp:txXfrm>
    </dsp:sp>
    <dsp:sp modelId="{CAD4102F-FA96-47AE-9DB4-61EDBD70220D}">
      <dsp:nvSpPr>
        <dsp:cNvPr id="0" name=""/>
        <dsp:cNvSpPr/>
      </dsp:nvSpPr>
      <dsp:spPr>
        <a:xfrm>
          <a:off x="0" y="258"/>
          <a:ext cx="4235233" cy="3032532"/>
        </a:xfrm>
        <a:prstGeom prst="roundRect">
          <a:avLst/>
        </a:prstGeom>
        <a:solidFill>
          <a:schemeClr val="accent3">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b="0" i="0" kern="1200" smtClean="0"/>
            <a:t>Dünya genelinde 52 ülkede ve yaklaşık 30.000 kişide yapılan INTERHEART çalışmasına göre, akut MI riskini belirleyen değiştirilebilir 9 faktör;</a:t>
          </a:r>
          <a:endParaRPr lang="tr-TR" sz="2600" kern="1200"/>
        </a:p>
      </dsp:txBody>
      <dsp:txXfrm>
        <a:off x="148036" y="148294"/>
        <a:ext cx="3939161" cy="2736460"/>
      </dsp:txXfrm>
    </dsp:sp>
    <dsp:sp modelId="{F0015CCD-C0CC-4AAC-AF81-9B1F2026D80E}">
      <dsp:nvSpPr>
        <dsp:cNvPr id="0" name=""/>
        <dsp:cNvSpPr/>
      </dsp:nvSpPr>
      <dsp:spPr>
        <a:xfrm>
          <a:off x="0" y="3184417"/>
          <a:ext cx="11753057" cy="1309265"/>
        </a:xfrm>
        <a:prstGeom prst="roundRect">
          <a:avLst/>
        </a:prstGeom>
        <a:solidFill>
          <a:schemeClr val="accent3">
            <a:shade val="50000"/>
            <a:hueOff val="-346042"/>
            <a:satOff val="6366"/>
            <a:lumOff val="4218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b="0" i="0" kern="1200" dirty="0" smtClean="0">
              <a:solidFill>
                <a:schemeClr val="tx1"/>
              </a:solidFill>
            </a:rPr>
            <a:t>Aynı çalışmada, bu 9 faktörün topla­mının, erkeklerdeki MI riskinin % 90’ını kadınlarda ise %94'ünü oluşturmakta olduğu hesaplanmıştır.</a:t>
          </a:r>
          <a:endParaRPr lang="tr-TR" sz="2600" kern="1200" dirty="0">
            <a:solidFill>
              <a:schemeClr val="tx1"/>
            </a:solidFill>
          </a:endParaRPr>
        </a:p>
      </dsp:txBody>
      <dsp:txXfrm>
        <a:off x="63913" y="3248330"/>
        <a:ext cx="11625231" cy="118143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82DF2-0A92-4AA6-B711-50D11E49746D}">
      <dsp:nvSpPr>
        <dsp:cNvPr id="0" name=""/>
        <dsp:cNvSpPr/>
      </dsp:nvSpPr>
      <dsp:spPr>
        <a:xfrm rot="5400000">
          <a:off x="5779902" y="-1457241"/>
          <a:ext cx="3969827" cy="7308062"/>
        </a:xfrm>
        <a:prstGeom prst="round2Same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rtl="0">
            <a:lnSpc>
              <a:spcPct val="90000"/>
            </a:lnSpc>
            <a:spcBef>
              <a:spcPct val="0"/>
            </a:spcBef>
            <a:spcAft>
              <a:spcPct val="15000"/>
            </a:spcAft>
            <a:buChar char="••"/>
          </a:pPr>
          <a:r>
            <a:rPr lang="tr-TR" sz="3000" b="0" i="0" kern="1200" dirty="0" smtClean="0"/>
            <a:t>Sigara içimi, </a:t>
          </a:r>
          <a:endParaRPr lang="tr-TR" sz="3000" kern="1200" dirty="0"/>
        </a:p>
        <a:p>
          <a:pPr marL="285750" lvl="1" indent="-285750" algn="l" defTabSz="1333500" rtl="0">
            <a:lnSpc>
              <a:spcPct val="90000"/>
            </a:lnSpc>
            <a:spcBef>
              <a:spcPct val="0"/>
            </a:spcBef>
            <a:spcAft>
              <a:spcPct val="15000"/>
            </a:spcAft>
            <a:buChar char="••"/>
          </a:pPr>
          <a:r>
            <a:rPr lang="tr-TR" sz="3000" b="0" i="0" kern="1200" dirty="0" smtClean="0"/>
            <a:t>Hipertansiyon, </a:t>
          </a:r>
          <a:endParaRPr lang="tr-TR" sz="3000" kern="1200" dirty="0"/>
        </a:p>
        <a:p>
          <a:pPr marL="285750" lvl="1" indent="-285750" algn="l" defTabSz="1333500" rtl="0">
            <a:lnSpc>
              <a:spcPct val="90000"/>
            </a:lnSpc>
            <a:spcBef>
              <a:spcPct val="0"/>
            </a:spcBef>
            <a:spcAft>
              <a:spcPct val="15000"/>
            </a:spcAft>
            <a:buChar char="••"/>
          </a:pPr>
          <a:r>
            <a:rPr lang="tr-TR" sz="3000" b="0" i="0" kern="1200" dirty="0" smtClean="0"/>
            <a:t>HDL düşüklüğü, </a:t>
          </a:r>
          <a:endParaRPr lang="tr-TR" sz="3000" kern="1200" dirty="0"/>
        </a:p>
        <a:p>
          <a:pPr marL="285750" lvl="1" indent="-285750" algn="l" defTabSz="1333500" rtl="0">
            <a:lnSpc>
              <a:spcPct val="90000"/>
            </a:lnSpc>
            <a:spcBef>
              <a:spcPct val="0"/>
            </a:spcBef>
            <a:spcAft>
              <a:spcPct val="15000"/>
            </a:spcAft>
            <a:buChar char="••"/>
          </a:pPr>
          <a:r>
            <a:rPr lang="tr-TR" sz="3000" b="0" i="0" kern="1200" dirty="0" smtClean="0"/>
            <a:t>LDL yüksekliği</a:t>
          </a:r>
          <a:endParaRPr lang="tr-TR" sz="3000" kern="1200" dirty="0"/>
        </a:p>
        <a:p>
          <a:pPr marL="285750" lvl="1" indent="-285750" algn="l" defTabSz="1333500" rtl="0">
            <a:lnSpc>
              <a:spcPct val="90000"/>
            </a:lnSpc>
            <a:spcBef>
              <a:spcPct val="0"/>
            </a:spcBef>
            <a:spcAft>
              <a:spcPct val="15000"/>
            </a:spcAft>
            <a:buChar char="••"/>
          </a:pPr>
          <a:r>
            <a:rPr lang="tr-TR" sz="3000" b="0" i="0" kern="1200" dirty="0" err="1" smtClean="0"/>
            <a:t>Abdominal</a:t>
          </a:r>
          <a:r>
            <a:rPr lang="tr-TR" sz="3000" b="0" i="0" kern="1200" dirty="0" smtClean="0"/>
            <a:t> </a:t>
          </a:r>
          <a:r>
            <a:rPr lang="tr-TR" sz="3000" b="0" i="0" kern="1200" dirty="0" err="1" smtClean="0"/>
            <a:t>obezite</a:t>
          </a:r>
          <a:r>
            <a:rPr lang="tr-TR" sz="3000" b="0" i="0" kern="1200" dirty="0" smtClean="0"/>
            <a:t>,</a:t>
          </a:r>
          <a:endParaRPr lang="tr-TR" sz="3000" kern="1200" dirty="0"/>
        </a:p>
        <a:p>
          <a:pPr marL="285750" lvl="1" indent="-285750" algn="l" defTabSz="1333500" rtl="0">
            <a:lnSpc>
              <a:spcPct val="90000"/>
            </a:lnSpc>
            <a:spcBef>
              <a:spcPct val="0"/>
            </a:spcBef>
            <a:spcAft>
              <a:spcPct val="15000"/>
            </a:spcAft>
            <a:buChar char="••"/>
          </a:pPr>
          <a:r>
            <a:rPr lang="tr-TR" sz="3000" b="0" i="0" kern="1200" dirty="0" smtClean="0"/>
            <a:t>Tip II DM ve </a:t>
          </a:r>
          <a:endParaRPr lang="tr-TR" sz="3000" kern="1200" dirty="0"/>
        </a:p>
        <a:p>
          <a:pPr marL="285750" lvl="1" indent="-285750" algn="l" defTabSz="1333500" rtl="0">
            <a:lnSpc>
              <a:spcPct val="90000"/>
            </a:lnSpc>
            <a:spcBef>
              <a:spcPct val="0"/>
            </a:spcBef>
            <a:spcAft>
              <a:spcPct val="15000"/>
            </a:spcAft>
            <a:buChar char="••"/>
          </a:pPr>
          <a:r>
            <a:rPr lang="tr-TR" sz="3000" b="0" i="0" kern="1200" dirty="0" smtClean="0"/>
            <a:t>Fiziksel aktivite azlığı</a:t>
          </a:r>
          <a:endParaRPr lang="tr-TR" sz="3000" kern="1200" dirty="0"/>
        </a:p>
      </dsp:txBody>
      <dsp:txXfrm rot="-5400000">
        <a:off x="4110785" y="405667"/>
        <a:ext cx="7114271" cy="3582245"/>
      </dsp:txXfrm>
    </dsp:sp>
    <dsp:sp modelId="{19D76929-92A6-4602-8D64-6AF62B6AF93F}">
      <dsp:nvSpPr>
        <dsp:cNvPr id="0" name=""/>
        <dsp:cNvSpPr/>
      </dsp:nvSpPr>
      <dsp:spPr>
        <a:xfrm>
          <a:off x="0" y="0"/>
          <a:ext cx="4110785" cy="4393580"/>
        </a:xfrm>
        <a:prstGeom prst="roundRect">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tr-TR" sz="2800" b="0" i="0" kern="1200" smtClean="0"/>
            <a:t>Ülkemiz­deki "Türk Erişkinlerinde Kalp Hastalığı Risk Faktörleri" (TEKHARF) çalışmasının sonuçlarına göre toplumumuz için en önemli bağımsız yedi risk faktörü ise;</a:t>
          </a:r>
          <a:endParaRPr lang="tr-TR" sz="2800" kern="1200"/>
        </a:p>
      </dsp:txBody>
      <dsp:txXfrm>
        <a:off x="200672" y="200672"/>
        <a:ext cx="3709441" cy="399223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8A99D-9296-4804-ACCD-8454017CD0B5}">
      <dsp:nvSpPr>
        <dsp:cNvPr id="0" name=""/>
        <dsp:cNvSpPr/>
      </dsp:nvSpPr>
      <dsp:spPr>
        <a:xfrm>
          <a:off x="0" y="499410"/>
          <a:ext cx="11931804" cy="1275446"/>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b="0" i="0" kern="1200" smtClean="0">
              <a:solidFill>
                <a:schemeClr val="tx1"/>
              </a:solidFill>
            </a:rPr>
            <a:t>İKH, genellikle 30lu yaşlarda meydana çıkmaya başlar ve ileri yaşlara doğru giderek artar. İlerleyen her on yaş hastalığa yakalanma riskini yaklaşık 2 kat artırmaktadır. </a:t>
          </a:r>
          <a:endParaRPr lang="tr-TR" sz="1800" kern="1200">
            <a:solidFill>
              <a:schemeClr val="tx1"/>
            </a:solidFill>
          </a:endParaRPr>
        </a:p>
      </dsp:txBody>
      <dsp:txXfrm>
        <a:off x="62262" y="561672"/>
        <a:ext cx="11807280" cy="1150922"/>
      </dsp:txXfrm>
    </dsp:sp>
    <dsp:sp modelId="{3CC9E000-64ED-46F5-BAAC-092D36D6D4AB}">
      <dsp:nvSpPr>
        <dsp:cNvPr id="0" name=""/>
        <dsp:cNvSpPr/>
      </dsp:nvSpPr>
      <dsp:spPr>
        <a:xfrm>
          <a:off x="0" y="1826696"/>
          <a:ext cx="11931804" cy="1275446"/>
        </a:xfrm>
        <a:prstGeom prst="roundRect">
          <a:avLst/>
        </a:prstGeom>
        <a:solidFill>
          <a:schemeClr val="accent3">
            <a:hueOff val="550722"/>
            <a:satOff val="2117"/>
            <a:lumOff val="2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b="0" i="0" kern="1200" smtClean="0">
              <a:solidFill>
                <a:schemeClr val="tx1"/>
              </a:solidFill>
            </a:rPr>
            <a:t>İKH, eskiden gelişmiş ülke toplumlarının eğitimli ve yük­sek sosyoekonomik düzeydeki bireylerinde daha sık gö­rülmekteyken, günümüzde bu ülkelerdeki düşük sosyoekonomik düzeyde olanlarda daha fazla görülür hale gelmiştir. Bu durum, yüksek sosyoekonomik düzeydekilerin beslenme, sigaranın bırakılması ve egzersiz başta olmak üzere yaşam tarzı değişikliklerine daha fazla uymalarına bağlanmaktadır.</a:t>
          </a:r>
          <a:endParaRPr lang="tr-TR" sz="1800" kern="1200">
            <a:solidFill>
              <a:schemeClr val="tx1"/>
            </a:solidFill>
          </a:endParaRPr>
        </a:p>
      </dsp:txBody>
      <dsp:txXfrm>
        <a:off x="62262" y="1888958"/>
        <a:ext cx="11807280" cy="1150922"/>
      </dsp:txXfrm>
    </dsp:sp>
    <dsp:sp modelId="{14665842-0221-4982-B262-95A05763AD67}">
      <dsp:nvSpPr>
        <dsp:cNvPr id="0" name=""/>
        <dsp:cNvSpPr/>
      </dsp:nvSpPr>
      <dsp:spPr>
        <a:xfrm>
          <a:off x="0" y="3153982"/>
          <a:ext cx="11931804" cy="1275446"/>
        </a:xfrm>
        <a:prstGeom prst="roundRect">
          <a:avLst/>
        </a:prstGeom>
        <a:solidFill>
          <a:schemeClr val="accent3">
            <a:hueOff val="1101445"/>
            <a:satOff val="4234"/>
            <a:lumOff val="58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tr-TR" sz="1800" b="0" i="0" kern="1200" smtClean="0">
              <a:solidFill>
                <a:schemeClr val="tx1"/>
              </a:solidFill>
            </a:rPr>
            <a:t>Sosyal-ekonomik dönüşü­mün henüz yaşanmamış olduğu bazı gelişmekte olan ülke toplumlarında ise yüksek sosyoekonomik düzeydekilerde İKH daha sık görülmektedir. </a:t>
          </a:r>
          <a:endParaRPr lang="tr-TR" sz="1800" kern="1200">
            <a:solidFill>
              <a:schemeClr val="tx1"/>
            </a:solidFill>
          </a:endParaRPr>
        </a:p>
      </dsp:txBody>
      <dsp:txXfrm>
        <a:off x="62262" y="3216244"/>
        <a:ext cx="11807280" cy="115092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A6D0A7-4724-43BF-A30C-9427AA846628}">
      <dsp:nvSpPr>
        <dsp:cNvPr id="0" name=""/>
        <dsp:cNvSpPr/>
      </dsp:nvSpPr>
      <dsp:spPr>
        <a:xfrm>
          <a:off x="0" y="58462"/>
          <a:ext cx="10169912" cy="4092660"/>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tr-TR" sz="3300" b="0" i="0" kern="1200" dirty="0" smtClean="0"/>
            <a:t>Hi­pertansiyon, </a:t>
          </a:r>
          <a:r>
            <a:rPr lang="tr-TR" sz="3300" b="0" i="0" kern="1200" dirty="0" err="1" smtClean="0"/>
            <a:t>hiperkolestroemi</a:t>
          </a:r>
          <a:r>
            <a:rPr lang="tr-TR" sz="3300" b="0" i="0" kern="1200" dirty="0" smtClean="0"/>
            <a:t> ve sigara gibi majör faktörlerden kaçınarak ya da kontrol altına alarak ve bera­berinde fizik aktiviteyi artırarak </a:t>
          </a:r>
          <a:r>
            <a:rPr lang="tr-TR" sz="3300" b="0" i="0" kern="1200" dirty="0" err="1" smtClean="0"/>
            <a:t>iskemik</a:t>
          </a:r>
          <a:r>
            <a:rPr lang="tr-TR" sz="3300" b="0" i="0" kern="1200" dirty="0" smtClean="0"/>
            <a:t> kalp hastalıkla­rından büyük oranda korunmak mümkündür.</a:t>
          </a:r>
        </a:p>
        <a:p>
          <a:pPr lvl="0" algn="ctr" defTabSz="1466850" rtl="0">
            <a:lnSpc>
              <a:spcPct val="90000"/>
            </a:lnSpc>
            <a:spcBef>
              <a:spcPct val="0"/>
            </a:spcBef>
            <a:spcAft>
              <a:spcPct val="35000"/>
            </a:spcAft>
          </a:pPr>
          <a:r>
            <a:rPr lang="tr-TR" sz="3300" b="0" i="0" kern="1200" dirty="0" smtClean="0"/>
            <a:t>Bu 4 faktör </a:t>
          </a:r>
          <a:r>
            <a:rPr lang="tr-TR" sz="3300" b="0" i="0" kern="1200" dirty="0" err="1" smtClean="0"/>
            <a:t>iskemik</a:t>
          </a:r>
          <a:r>
            <a:rPr lang="tr-TR" sz="3300" b="0" i="0" kern="1200" dirty="0" smtClean="0"/>
            <a:t> kalp hastalıklarının %80'inden sorumlu tu­tulmaktadır. </a:t>
          </a:r>
          <a:endParaRPr lang="tr-TR" sz="3300" kern="1200" dirty="0"/>
        </a:p>
      </dsp:txBody>
      <dsp:txXfrm>
        <a:off x="199787" y="258249"/>
        <a:ext cx="9770338" cy="36930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9872F-5947-4195-9E46-936EE3B87875}">
      <dsp:nvSpPr>
        <dsp:cNvPr id="0" name=""/>
        <dsp:cNvSpPr/>
      </dsp:nvSpPr>
      <dsp:spPr>
        <a:xfrm rot="5400000">
          <a:off x="-642310" y="642310"/>
          <a:ext cx="4282068" cy="2997447"/>
        </a:xfrm>
        <a:prstGeom prst="chevron">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endParaRPr lang="tr-TR" sz="6500" kern="1200" dirty="0"/>
        </a:p>
      </dsp:txBody>
      <dsp:txXfrm rot="-5400000">
        <a:off x="1" y="1498724"/>
        <a:ext cx="2997447" cy="1284621"/>
      </dsp:txXfrm>
    </dsp:sp>
    <dsp:sp modelId="{9CD9AB93-FB94-434A-844E-BA4D001D0D4D}">
      <dsp:nvSpPr>
        <dsp:cNvPr id="0" name=""/>
        <dsp:cNvSpPr/>
      </dsp:nvSpPr>
      <dsp:spPr>
        <a:xfrm rot="5400000">
          <a:off x="5565907" y="-2568460"/>
          <a:ext cx="2783344" cy="7920264"/>
        </a:xfrm>
        <a:prstGeom prst="round2Same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rtl="0">
            <a:lnSpc>
              <a:spcPct val="90000"/>
            </a:lnSpc>
            <a:spcBef>
              <a:spcPct val="0"/>
            </a:spcBef>
            <a:spcAft>
              <a:spcPct val="15000"/>
            </a:spcAft>
            <a:buChar char="••"/>
          </a:pPr>
          <a:r>
            <a:rPr lang="tr-TR" sz="2500" b="0" i="0" kern="1200" dirty="0" smtClean="0"/>
            <a:t>Diyabetin oluşumunda genetik faktörlerin neden olduğu yatkınlığın yanı sıra, pankreasın beta hücre fonksiyonunda </a:t>
          </a:r>
          <a:r>
            <a:rPr lang="tr-TR" sz="2500" b="0" i="0" kern="1200" dirty="0" err="1" smtClean="0"/>
            <a:t>defekte</a:t>
          </a:r>
          <a:r>
            <a:rPr lang="tr-TR" sz="2500" b="0" i="0" kern="1200" dirty="0" smtClean="0"/>
            <a:t> yol açan ya da insüline hassas dokularda insülinin etkisinde azalmaya neden olan çevresel, immünolojik ve yaşam tarzı ile İlgili çeşitli faktörlerin rolü bulunmaktadır.</a:t>
          </a:r>
          <a:endParaRPr lang="tr-TR" sz="2500" kern="1200" dirty="0"/>
        </a:p>
      </dsp:txBody>
      <dsp:txXfrm rot="-5400000">
        <a:off x="2997447" y="135872"/>
        <a:ext cx="7784392" cy="25116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CF00-7E9A-4FE8-AC9B-5DE5B5780E4B}">
      <dsp:nvSpPr>
        <dsp:cNvPr id="0" name=""/>
        <dsp:cNvSpPr/>
      </dsp:nvSpPr>
      <dsp:spPr>
        <a:xfrm rot="5400000">
          <a:off x="6715330" y="-2249932"/>
          <a:ext cx="2333513" cy="7418435"/>
        </a:xfrm>
        <a:prstGeom prst="round2Same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tr-TR" sz="2900" b="0" i="0" kern="1200" dirty="0" smtClean="0"/>
            <a:t>Sağlık Bakanlığınca 7 ilde yapılan "Sağlıklı Beslenelim, Kalbimizi Koruyalım" projesinde ise genelde % 11.9 olan </a:t>
          </a:r>
          <a:r>
            <a:rPr lang="tr-TR" sz="2900" b="0" i="0" kern="1200" dirty="0" err="1" smtClean="0"/>
            <a:t>prevalans</a:t>
          </a:r>
          <a:r>
            <a:rPr lang="tr-TR" sz="2900" b="0" i="0" kern="1200" dirty="0" smtClean="0"/>
            <a:t>, </a:t>
          </a:r>
          <a:r>
            <a:rPr lang="tr-TR" sz="2900" b="0" i="0" kern="1200" dirty="0" err="1" smtClean="0"/>
            <a:t>obezlerde</a:t>
          </a:r>
          <a:r>
            <a:rPr lang="tr-TR" sz="2900" b="0" i="0" kern="1200" dirty="0" smtClean="0"/>
            <a:t> </a:t>
          </a:r>
          <a:r>
            <a:rPr lang="tr-TR" sz="2900" b="0" i="1" kern="1200" dirty="0" smtClean="0"/>
            <a:t>% </a:t>
          </a:r>
          <a:r>
            <a:rPr lang="tr-TR" sz="2900" b="0" i="0" kern="1200" dirty="0" smtClean="0"/>
            <a:t>19.3</a:t>
          </a:r>
          <a:endParaRPr lang="tr-TR" sz="2900" kern="1200" dirty="0"/>
        </a:p>
      </dsp:txBody>
      <dsp:txXfrm rot="-5400000">
        <a:off x="4172870" y="406441"/>
        <a:ext cx="7304522" cy="2105687"/>
      </dsp:txXfrm>
    </dsp:sp>
    <dsp:sp modelId="{F833F25C-5A45-403B-8B53-3D2CEB78D23C}">
      <dsp:nvSpPr>
        <dsp:cNvPr id="0" name=""/>
        <dsp:cNvSpPr/>
      </dsp:nvSpPr>
      <dsp:spPr>
        <a:xfrm>
          <a:off x="0" y="839"/>
          <a:ext cx="4172869" cy="2916892"/>
        </a:xfrm>
        <a:prstGeom prst="roundRect">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tr-TR" sz="2500" b="0" i="0" kern="1200" dirty="0" smtClean="0"/>
            <a:t>Ülkemiz genelini yansıtan Türkiye Diyabet Epidemiyolojisi (TURDEP) çalışmasında % 7.2 olarak bulunan diyabet </a:t>
          </a:r>
          <a:r>
            <a:rPr lang="tr-TR" sz="2500" b="0" i="0" kern="1200" dirty="0" err="1" smtClean="0"/>
            <a:t>prevalansı</a:t>
          </a:r>
          <a:r>
            <a:rPr lang="tr-TR" sz="2500" b="0" i="0" kern="1200" dirty="0" smtClean="0"/>
            <a:t>, </a:t>
          </a:r>
          <a:r>
            <a:rPr lang="tr-TR" sz="2500" b="0" i="0" kern="1200" dirty="0" err="1" smtClean="0"/>
            <a:t>obezlerde</a:t>
          </a:r>
          <a:r>
            <a:rPr lang="tr-TR" sz="2500" b="0" i="0" kern="1200" dirty="0" smtClean="0"/>
            <a:t> </a:t>
          </a:r>
          <a:r>
            <a:rPr lang="tr-TR" sz="2500" b="0" i="1" kern="1200" dirty="0" smtClean="0"/>
            <a:t>%</a:t>
          </a:r>
          <a:r>
            <a:rPr lang="tr-TR" sz="2500" b="0" i="0" kern="1200" dirty="0" smtClean="0"/>
            <a:t> 12</a:t>
          </a:r>
          <a:endParaRPr lang="tr-TR" sz="2500" kern="1200" dirty="0"/>
        </a:p>
      </dsp:txBody>
      <dsp:txXfrm>
        <a:off x="142391" y="143230"/>
        <a:ext cx="3888087" cy="2632110"/>
      </dsp:txXfrm>
    </dsp:sp>
    <dsp:sp modelId="{CEAD8D22-7D90-437F-9DD6-1360333FE636}">
      <dsp:nvSpPr>
        <dsp:cNvPr id="0" name=""/>
        <dsp:cNvSpPr/>
      </dsp:nvSpPr>
      <dsp:spPr>
        <a:xfrm>
          <a:off x="0" y="3063576"/>
          <a:ext cx="11579994" cy="1373768"/>
        </a:xfrm>
        <a:prstGeom prst="roundRect">
          <a:avLst/>
        </a:prstGeom>
        <a:gradFill rotWithShape="0">
          <a:gsLst>
            <a:gs pos="0">
              <a:schemeClr val="accent5">
                <a:hueOff val="2438425"/>
                <a:satOff val="-19443"/>
                <a:lumOff val="-14705"/>
                <a:alphaOff val="0"/>
                <a:tint val="64000"/>
                <a:lumMod val="118000"/>
              </a:schemeClr>
            </a:gs>
            <a:gs pos="100000">
              <a:schemeClr val="accent5">
                <a:hueOff val="2438425"/>
                <a:satOff val="-19443"/>
                <a:lumOff val="-14705"/>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tr-TR" sz="2500" b="0" i="0" kern="1200" dirty="0" smtClean="0"/>
            <a:t>Çocukluk ça­ğındaki </a:t>
          </a:r>
          <a:r>
            <a:rPr lang="tr-TR" sz="2500" b="0" i="0" kern="1200" dirty="0" err="1" smtClean="0"/>
            <a:t>obezitenin</a:t>
          </a:r>
          <a:r>
            <a:rPr lang="tr-TR" sz="2500" b="0" i="0" kern="1200" dirty="0" smtClean="0"/>
            <a:t> erken yaşta Tip 2 diyabete yol açtığı ve bu kişilerde hastalığın kontrolünün de güç olduğu belirtilmektedir.</a:t>
          </a:r>
          <a:endParaRPr lang="tr-TR" sz="2500" kern="1200" dirty="0"/>
        </a:p>
      </dsp:txBody>
      <dsp:txXfrm>
        <a:off x="67062" y="3130638"/>
        <a:ext cx="11445870" cy="123964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3D718-96AA-4AC9-85F9-DC1203F3DB2A}">
      <dsp:nvSpPr>
        <dsp:cNvPr id="0" name=""/>
        <dsp:cNvSpPr/>
      </dsp:nvSpPr>
      <dsp:spPr>
        <a:xfrm>
          <a:off x="0" y="2077"/>
          <a:ext cx="10821202" cy="0"/>
        </a:xfrm>
        <a:prstGeom prst="line">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CAC415A-658D-4137-ADF4-BFFA417A8E6F}">
      <dsp:nvSpPr>
        <dsp:cNvPr id="0" name=""/>
        <dsp:cNvSpPr/>
      </dsp:nvSpPr>
      <dsp:spPr>
        <a:xfrm>
          <a:off x="0" y="2077"/>
          <a:ext cx="10821202" cy="1416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b="0" i="0" kern="1200" smtClean="0"/>
            <a:t>Batılılaşma diyeti ya da bolluk diyeti denilen; yağdan zengin, enerjisi yüksek yiyeceklerin, rafine ve basit şeker­lerin fazla alımı, kompleks karbonhidratlı yiyeceklerin ise yetersiz alımı durumlarında, sağlık üzerinde olumsuz et­kilerin ortaya çıkacağı son yıllarda araştırmalarla da ispat­lanmaktadır. </a:t>
          </a:r>
          <a:endParaRPr lang="tr-TR" sz="2200" kern="1200"/>
        </a:p>
      </dsp:txBody>
      <dsp:txXfrm>
        <a:off x="0" y="2077"/>
        <a:ext cx="10821202" cy="1416678"/>
      </dsp:txXfrm>
    </dsp:sp>
    <dsp:sp modelId="{36F83CE8-1DF5-4975-8C0C-758A35426778}">
      <dsp:nvSpPr>
        <dsp:cNvPr id="0" name=""/>
        <dsp:cNvSpPr/>
      </dsp:nvSpPr>
      <dsp:spPr>
        <a:xfrm>
          <a:off x="0" y="1418755"/>
          <a:ext cx="10821202" cy="0"/>
        </a:xfrm>
        <a:prstGeom prst="line">
          <a:avLst/>
        </a:prstGeom>
        <a:gradFill rotWithShape="0">
          <a:gsLst>
            <a:gs pos="0">
              <a:schemeClr val="accent5">
                <a:hueOff val="1219212"/>
                <a:satOff val="-9721"/>
                <a:lumOff val="-7353"/>
                <a:alphaOff val="0"/>
                <a:tint val="98000"/>
                <a:lumMod val="114000"/>
              </a:schemeClr>
            </a:gs>
            <a:gs pos="100000">
              <a:schemeClr val="accent5">
                <a:hueOff val="1219212"/>
                <a:satOff val="-9721"/>
                <a:lumOff val="-7353"/>
                <a:alphaOff val="0"/>
                <a:shade val="90000"/>
                <a:lumMod val="84000"/>
              </a:schemeClr>
            </a:gs>
          </a:gsLst>
          <a:lin ang="5400000" scaled="0"/>
        </a:gradFill>
        <a:ln w="9525" cap="rnd" cmpd="sng" algn="ctr">
          <a:solidFill>
            <a:schemeClr val="accent5">
              <a:hueOff val="1219212"/>
              <a:satOff val="-9721"/>
              <a:lumOff val="-7353"/>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4C7E67BE-0D18-4A69-A717-0B40F2F69813}">
      <dsp:nvSpPr>
        <dsp:cNvPr id="0" name=""/>
        <dsp:cNvSpPr/>
      </dsp:nvSpPr>
      <dsp:spPr>
        <a:xfrm>
          <a:off x="0" y="1418755"/>
          <a:ext cx="10821202" cy="1416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b="0" i="0" kern="1200" smtClean="0"/>
            <a:t>Hayatın erken dö­nemindeki malnütrisyon daha sonraki metabolik anor­malliklere zemin hazırlayabilir ve bozulmuş glikoz toleransı ile Tip 2 DM gelişme riskini artırabilir. Yine düşük doğum ağırlıklı bebeklerde, normal ağırlıklı bebeklere göre diyabet gelişmesinin daha fazla olduğu saptanmaktadır. </a:t>
          </a:r>
          <a:endParaRPr lang="tr-TR" sz="2200" kern="1200"/>
        </a:p>
      </dsp:txBody>
      <dsp:txXfrm>
        <a:off x="0" y="1418755"/>
        <a:ext cx="10821202" cy="1416678"/>
      </dsp:txXfrm>
    </dsp:sp>
    <dsp:sp modelId="{86FE6378-1B0D-46E2-BA8C-D4D72BEF417C}">
      <dsp:nvSpPr>
        <dsp:cNvPr id="0" name=""/>
        <dsp:cNvSpPr/>
      </dsp:nvSpPr>
      <dsp:spPr>
        <a:xfrm>
          <a:off x="0" y="2835434"/>
          <a:ext cx="10821202" cy="0"/>
        </a:xfrm>
        <a:prstGeom prst="line">
          <a:avLst/>
        </a:prstGeom>
        <a:gradFill rotWithShape="0">
          <a:gsLst>
            <a:gs pos="0">
              <a:schemeClr val="accent5">
                <a:hueOff val="2438425"/>
                <a:satOff val="-19443"/>
                <a:lumOff val="-14705"/>
                <a:alphaOff val="0"/>
                <a:tint val="98000"/>
                <a:lumMod val="114000"/>
              </a:schemeClr>
            </a:gs>
            <a:gs pos="100000">
              <a:schemeClr val="accent5">
                <a:hueOff val="2438425"/>
                <a:satOff val="-19443"/>
                <a:lumOff val="-14705"/>
                <a:alphaOff val="0"/>
                <a:shade val="90000"/>
                <a:lumMod val="84000"/>
              </a:schemeClr>
            </a:gs>
          </a:gsLst>
          <a:lin ang="5400000" scaled="0"/>
        </a:gradFill>
        <a:ln w="9525" cap="rnd" cmpd="sng" algn="ctr">
          <a:solidFill>
            <a:schemeClr val="accent5">
              <a:hueOff val="2438425"/>
              <a:satOff val="-19443"/>
              <a:lumOff val="-14705"/>
              <a:alphaOff val="0"/>
            </a:schemeClr>
          </a:solidFill>
          <a:prstDash val="solid"/>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E0B5093-E73E-4D94-918D-A3AB6AF1C799}">
      <dsp:nvSpPr>
        <dsp:cNvPr id="0" name=""/>
        <dsp:cNvSpPr/>
      </dsp:nvSpPr>
      <dsp:spPr>
        <a:xfrm>
          <a:off x="0" y="2835434"/>
          <a:ext cx="10821202" cy="1416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b="0" i="0" kern="1200" smtClean="0"/>
            <a:t>8633 nondiyabetik erkeğin 6 yılın üzerinde izlendiği bir ça­lışmada, en düşük aktiviteli grubun en fazla aktif olan gruba göre 2 kat bozulmuş glikoz toleransı ve 4 kat daha yüksek diyabet riskiyle karşı karşıya olduğu tespit edil­miştir.</a:t>
          </a:r>
          <a:endParaRPr lang="tr-TR" sz="2200" kern="1200"/>
        </a:p>
      </dsp:txBody>
      <dsp:txXfrm>
        <a:off x="0" y="2835434"/>
        <a:ext cx="10821202" cy="141667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0F7EA-F158-4D2D-AEEE-7F0A438A449D}">
      <dsp:nvSpPr>
        <dsp:cNvPr id="0" name=""/>
        <dsp:cNvSpPr/>
      </dsp:nvSpPr>
      <dsp:spPr>
        <a:xfrm>
          <a:off x="5748" y="587729"/>
          <a:ext cx="3920648" cy="3920648"/>
        </a:xfrm>
        <a:prstGeom prst="ellipse">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b="0" i="0" kern="1200" smtClean="0">
              <a:solidFill>
                <a:schemeClr val="tx1"/>
              </a:solidFill>
            </a:rPr>
            <a:t>Dünya genelindeki verilerin incelenmesi sonucu; orta yaşlarda artmaya başlayan prevalansın 70li yaşlardan sonra en üst seviyelere geldiği görülebilmektedir. </a:t>
          </a:r>
          <a:endParaRPr lang="tr-TR" sz="1800" kern="1200">
            <a:solidFill>
              <a:schemeClr val="tx1"/>
            </a:solidFill>
          </a:endParaRPr>
        </a:p>
      </dsp:txBody>
      <dsp:txXfrm>
        <a:off x="579914" y="1161895"/>
        <a:ext cx="2772316" cy="2772316"/>
      </dsp:txXfrm>
    </dsp:sp>
    <dsp:sp modelId="{4335E139-3F22-439F-81FE-B82EFE6472AB}">
      <dsp:nvSpPr>
        <dsp:cNvPr id="0" name=""/>
        <dsp:cNvSpPr/>
      </dsp:nvSpPr>
      <dsp:spPr>
        <a:xfrm>
          <a:off x="3926396" y="587729"/>
          <a:ext cx="3920648" cy="3920648"/>
        </a:xfrm>
        <a:prstGeom prst="ellipse">
          <a:avLst/>
        </a:prstGeom>
        <a:gradFill rotWithShape="0">
          <a:gsLst>
            <a:gs pos="0">
              <a:schemeClr val="accent5">
                <a:hueOff val="1219212"/>
                <a:satOff val="-9721"/>
                <a:lumOff val="-7353"/>
                <a:alphaOff val="0"/>
                <a:tint val="64000"/>
                <a:lumMod val="118000"/>
              </a:schemeClr>
            </a:gs>
            <a:gs pos="100000">
              <a:schemeClr val="accent5">
                <a:hueOff val="1219212"/>
                <a:satOff val="-9721"/>
                <a:lumOff val="-7353"/>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b="0" i="0" kern="1200" dirty="0" smtClean="0">
              <a:solidFill>
                <a:schemeClr val="tx1"/>
              </a:solidFill>
            </a:rPr>
            <a:t>Dünya genelindeki diyabetli kadınların sayısı erkeklerden %10 daha fazladır, bozulmuş glikoz toleranslı kadınların sayısı ise %20 daha fazladır. </a:t>
          </a:r>
          <a:endParaRPr lang="tr-TR" sz="1800" kern="1200" dirty="0">
            <a:solidFill>
              <a:schemeClr val="tx1"/>
            </a:solidFill>
          </a:endParaRPr>
        </a:p>
      </dsp:txBody>
      <dsp:txXfrm>
        <a:off x="4500562" y="1161895"/>
        <a:ext cx="2772316" cy="2772316"/>
      </dsp:txXfrm>
    </dsp:sp>
    <dsp:sp modelId="{57A2BDE1-66AA-459F-8AA1-F0894D8E92DC}">
      <dsp:nvSpPr>
        <dsp:cNvPr id="0" name=""/>
        <dsp:cNvSpPr/>
      </dsp:nvSpPr>
      <dsp:spPr>
        <a:xfrm>
          <a:off x="7847045" y="587729"/>
          <a:ext cx="3920648" cy="3920648"/>
        </a:xfrm>
        <a:prstGeom prst="ellipse">
          <a:avLst/>
        </a:prstGeom>
        <a:gradFill rotWithShape="0">
          <a:gsLst>
            <a:gs pos="0">
              <a:schemeClr val="accent5">
                <a:hueOff val="2438425"/>
                <a:satOff val="-19443"/>
                <a:lumOff val="-14705"/>
                <a:alphaOff val="0"/>
                <a:tint val="64000"/>
                <a:lumMod val="118000"/>
              </a:schemeClr>
            </a:gs>
            <a:gs pos="100000">
              <a:schemeClr val="accent5">
                <a:hueOff val="2438425"/>
                <a:satOff val="-19443"/>
                <a:lumOff val="-14705"/>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b="0" i="0" kern="1200" dirty="0" smtClean="0">
              <a:solidFill>
                <a:schemeClr val="tx1"/>
              </a:solidFill>
            </a:rPr>
            <a:t>Diyabet, genel olarak beslenme ola­nakları fazla, fiziksel çalışması az olan üst sosyal sınıflarda daha fazla görülmektedir. Ancak, gelişmiş ülkelerde bu durum tersine dönmekte, alt sosyal sınıflarda daha fazla görülür hale gelmektedir. </a:t>
          </a:r>
          <a:endParaRPr lang="tr-TR" sz="1800" kern="1200" dirty="0">
            <a:solidFill>
              <a:schemeClr val="tx1"/>
            </a:solidFill>
          </a:endParaRPr>
        </a:p>
      </dsp:txBody>
      <dsp:txXfrm>
        <a:off x="8421211" y="1161895"/>
        <a:ext cx="2772316" cy="277231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E9EA1-D7E7-46DC-80F9-BD5A9A9B001D}">
      <dsp:nvSpPr>
        <dsp:cNvPr id="0" name=""/>
        <dsp:cNvSpPr/>
      </dsp:nvSpPr>
      <dsp:spPr>
        <a:xfrm rot="10800000">
          <a:off x="2825461" y="446963"/>
          <a:ext cx="7478335" cy="3767282"/>
        </a:xfrm>
        <a:prstGeom prst="homePlate">
          <a:avLst/>
        </a:prstGeom>
        <a:gradFill rotWithShape="0">
          <a:gsLst>
            <a:gs pos="0">
              <a:schemeClr val="accent5">
                <a:hueOff val="0"/>
                <a:satOff val="0"/>
                <a:lumOff val="0"/>
                <a:alphaOff val="0"/>
                <a:tint val="64000"/>
                <a:lumMod val="118000"/>
              </a:schemeClr>
            </a:gs>
            <a:gs pos="100000">
              <a:schemeClr val="accent5">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61267" tIns="80010" rIns="149352" bIns="80010" numCol="1" spcCol="1270" anchor="ctr" anchorCtr="0">
          <a:noAutofit/>
        </a:bodyPr>
        <a:lstStyle/>
        <a:p>
          <a:pPr lvl="0" algn="ctr" defTabSz="933450" rtl="0">
            <a:lnSpc>
              <a:spcPct val="90000"/>
            </a:lnSpc>
            <a:spcBef>
              <a:spcPct val="0"/>
            </a:spcBef>
            <a:spcAft>
              <a:spcPct val="35000"/>
            </a:spcAft>
          </a:pPr>
          <a:r>
            <a:rPr lang="tr-TR" sz="2100" b="0" i="0" kern="1200" smtClean="0"/>
            <a:t>Ülkemizdeki TURDEP çalışmasında da %7.2 ;olarak tespit edilen diyabetlilerden %2.3'lük bölümün	(%31.9) hastalığından habersiz oldukları bulunmuştur. Bu nedenle; toplum taramaları, risk gruplarının taranması ve fırsatçı taramalar ile erken tanı konularak, komplikasyonların gelişmesinin önlenmesi ve böylelikle </a:t>
          </a:r>
          <a:r>
            <a:rPr lang="fr-FR" sz="2100" b="0" i="0" kern="1200" smtClean="0"/>
            <a:t>morbidit</a:t>
          </a:r>
          <a:r>
            <a:rPr lang="tr-TR" sz="2100" b="0" i="0" kern="1200" smtClean="0"/>
            <a:t>e</a:t>
          </a:r>
          <a:r>
            <a:rPr lang="fr-FR" sz="2100" b="0" i="0" kern="1200" smtClean="0"/>
            <a:t> </a:t>
          </a:r>
          <a:r>
            <a:rPr lang="tr-TR" sz="2100" b="0" i="0" kern="1200" smtClean="0"/>
            <a:t>ve mortalitenin azaltılması hedeflenmelidir.</a:t>
          </a:r>
          <a:endParaRPr lang="tr-TR" sz="2100" kern="1200"/>
        </a:p>
      </dsp:txBody>
      <dsp:txXfrm rot="10800000">
        <a:off x="3767281" y="446963"/>
        <a:ext cx="6536515" cy="3767282"/>
      </dsp:txXfrm>
    </dsp:sp>
    <dsp:sp modelId="{858F67EC-A4BE-4774-A120-DBAAACF0B479}">
      <dsp:nvSpPr>
        <dsp:cNvPr id="0" name=""/>
        <dsp:cNvSpPr/>
      </dsp:nvSpPr>
      <dsp:spPr>
        <a:xfrm>
          <a:off x="941820" y="494600"/>
          <a:ext cx="3767282" cy="3672007"/>
        </a:xfrm>
        <a:prstGeom prst="ellipse">
          <a:avLst/>
        </a:prstGeom>
        <a:solidFill>
          <a:schemeClr val="accent5">
            <a:tint val="50000"/>
            <a:hueOff val="0"/>
            <a:satOff val="0"/>
            <a:lumOff val="0"/>
            <a:alphaOff val="0"/>
          </a:schemeClr>
        </a:solidFill>
        <a:ln w="9525"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3676E-A5E3-49D4-860C-8EC274706BDD}">
      <dsp:nvSpPr>
        <dsp:cNvPr id="0" name=""/>
        <dsp:cNvSpPr/>
      </dsp:nvSpPr>
      <dsp:spPr>
        <a:xfrm>
          <a:off x="0" y="127177"/>
          <a:ext cx="11412470" cy="2497950"/>
        </a:xfrm>
        <a:prstGeom prst="roundRect">
          <a:avLst/>
        </a:prstGeom>
        <a:solidFill>
          <a:schemeClr val="accent6">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tr-TR" sz="3500" b="0" i="0" kern="1200" dirty="0" err="1" smtClean="0"/>
            <a:t>Serebrovasküler</a:t>
          </a:r>
          <a:r>
            <a:rPr lang="tr-TR" sz="3500" b="0" i="0" kern="1200" dirty="0" smtClean="0"/>
            <a:t> hastalıklar, dünya genelindeki ölüm nedenleri arasında 3. sırada ve uzun süreli sakatlığa yol açan hastalıklar arasında en ön sırada yer almaktadır. </a:t>
          </a:r>
          <a:endParaRPr lang="tr-TR" sz="3500" kern="1200" dirty="0"/>
        </a:p>
      </dsp:txBody>
      <dsp:txXfrm>
        <a:off x="121940" y="249117"/>
        <a:ext cx="11168590" cy="2254070"/>
      </dsp:txXfrm>
    </dsp:sp>
    <dsp:sp modelId="{6359E4B9-F299-44F9-ABBC-D0A5D7772503}">
      <dsp:nvSpPr>
        <dsp:cNvPr id="0" name=""/>
        <dsp:cNvSpPr/>
      </dsp:nvSpPr>
      <dsp:spPr>
        <a:xfrm>
          <a:off x="0" y="2625127"/>
          <a:ext cx="11412470" cy="1630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346"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tr-TR" sz="2700" b="0" i="0" kern="1200" dirty="0" smtClean="0"/>
            <a:t>İnme geçirenlerin yaklaşık %15'i eski fonksiyonlarına tamamen kavuşabilirken, % 25-50'si en azından günlük aktiviteleri için	yardıma muhtaç duruma gelmektedir geri kalanlarda ise </a:t>
          </a:r>
          <a:r>
            <a:rPr lang="tr-TR" sz="2700" b="0" i="0" kern="1200" dirty="0" err="1" smtClean="0"/>
            <a:t>parsiyel</a:t>
          </a:r>
          <a:r>
            <a:rPr lang="tr-TR" sz="2700" b="0" i="0" kern="1200" dirty="0" smtClean="0"/>
            <a:t> paralizi gibi uzun süreli ağır durumlar görülmek­tedir. </a:t>
          </a:r>
          <a:endParaRPr lang="tr-TR" sz="2700" kern="1200" dirty="0"/>
        </a:p>
      </dsp:txBody>
      <dsp:txXfrm>
        <a:off x="0" y="2625127"/>
        <a:ext cx="11412470" cy="16301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84638A-2CAF-41E8-9988-CA63AD4070E7}">
      <dsp:nvSpPr>
        <dsp:cNvPr id="0" name=""/>
        <dsp:cNvSpPr/>
      </dsp:nvSpPr>
      <dsp:spPr>
        <a:xfrm>
          <a:off x="0" y="0"/>
          <a:ext cx="10694687" cy="4586400"/>
        </a:xfrm>
        <a:prstGeom prst="roundRect">
          <a:avLst/>
        </a:prstGeom>
        <a:gradFill rotWithShape="0">
          <a:gsLst>
            <a:gs pos="0">
              <a:schemeClr val="lt1">
                <a:hueOff val="0"/>
                <a:satOff val="0"/>
                <a:lumOff val="0"/>
                <a:alphaOff val="0"/>
                <a:tint val="64000"/>
                <a:lumMod val="118000"/>
              </a:schemeClr>
            </a:gs>
            <a:gs pos="100000">
              <a:schemeClr val="l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dirty="0" smtClean="0"/>
            <a:t>Bireyin tıbbi tedaviye uyu­munda hastalığa ilişkin inançları etkilidir. Örneğin, hastalığın etiyolojisine ilişkin inançlar, belli bir tedavi yöntemine olan yaklaşımı etkileyebilmek­tedir. Kültürün tüm yönleri hemşirelik uygulamalarında etkilidir. Özellikle sağlık ve hastalık inançları, bakım, çocuk yetiştirme, doğum uygulamaları, beslenme alışkanlıkları, cinsellik, aile yaşamı, yaşlanma ile ilgili inançlar, egzersiz, ağrı ve yasa tepki, iletişim biçimi, dokunma ve mahremiyet hemşirelik uygulamalarında yer alan kültür ağırlıklı durumlardır.</a:t>
          </a:r>
          <a:endParaRPr lang="tr-TR" sz="2800" kern="1200" dirty="0"/>
        </a:p>
      </dsp:txBody>
      <dsp:txXfrm>
        <a:off x="223890" y="223890"/>
        <a:ext cx="10246907" cy="413862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18BA99-CF76-4066-867D-19DAA526C3CA}">
      <dsp:nvSpPr>
        <dsp:cNvPr id="0" name=""/>
        <dsp:cNvSpPr/>
      </dsp:nvSpPr>
      <dsp:spPr>
        <a:xfrm>
          <a:off x="0" y="2150"/>
          <a:ext cx="11385395"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7B8A52-F60A-48B5-9A63-216D97A8FA5C}">
      <dsp:nvSpPr>
        <dsp:cNvPr id="0" name=""/>
        <dsp:cNvSpPr/>
      </dsp:nvSpPr>
      <dsp:spPr>
        <a:xfrm>
          <a:off x="0" y="2150"/>
          <a:ext cx="11385395" cy="1466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b="0" i="0" kern="1200" smtClean="0"/>
            <a:t>Diğer kronik hastalıklarda olduğu gibi, serebrovasküler hastalıkların da oluşmasına katkıda bulunan birçok risk faktörü bulunmaktadır. </a:t>
          </a:r>
          <a:endParaRPr lang="tr-TR" sz="2500" kern="1200"/>
        </a:p>
      </dsp:txBody>
      <dsp:txXfrm>
        <a:off x="0" y="2150"/>
        <a:ext cx="11385395" cy="1466810"/>
      </dsp:txXfrm>
    </dsp:sp>
    <dsp:sp modelId="{CBD5C749-6974-417A-BA41-FBA52DB6037E}">
      <dsp:nvSpPr>
        <dsp:cNvPr id="0" name=""/>
        <dsp:cNvSpPr/>
      </dsp:nvSpPr>
      <dsp:spPr>
        <a:xfrm>
          <a:off x="0" y="1468960"/>
          <a:ext cx="11385395"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A7B46B-57BE-4A4D-B068-9103897789CD}">
      <dsp:nvSpPr>
        <dsp:cNvPr id="0" name=""/>
        <dsp:cNvSpPr/>
      </dsp:nvSpPr>
      <dsp:spPr>
        <a:xfrm>
          <a:off x="0" y="1468960"/>
          <a:ext cx="11385395" cy="1466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b="0" i="0" kern="1200" smtClean="0"/>
            <a:t>Örneğin; hipertansiyon, sigara ve yanlış beslenme alışkanlıkları gibi değiştirilebilir veya kontrol edilebilir 3 faktör inme ölümlerinin %60‘ından fazlasından sorumlu tutulmaktadır.</a:t>
          </a:r>
          <a:endParaRPr lang="tr-TR" sz="2500" kern="1200"/>
        </a:p>
      </dsp:txBody>
      <dsp:txXfrm>
        <a:off x="0" y="1468960"/>
        <a:ext cx="11385395" cy="1466810"/>
      </dsp:txXfrm>
    </dsp:sp>
    <dsp:sp modelId="{7D28644A-218E-4023-B588-EC65552866FA}">
      <dsp:nvSpPr>
        <dsp:cNvPr id="0" name=""/>
        <dsp:cNvSpPr/>
      </dsp:nvSpPr>
      <dsp:spPr>
        <a:xfrm>
          <a:off x="0" y="2935771"/>
          <a:ext cx="11385395"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388A88-F18F-47A1-9A88-6FB5E0A5DB07}">
      <dsp:nvSpPr>
        <dsp:cNvPr id="0" name=""/>
        <dsp:cNvSpPr/>
      </dsp:nvSpPr>
      <dsp:spPr>
        <a:xfrm>
          <a:off x="0" y="2935771"/>
          <a:ext cx="11385395" cy="1466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b="0" i="0" kern="1200" smtClean="0"/>
            <a:t>Türk Kardiyoloji Derneği tarafın­dan 54-85 yaş arasındaki 6790 hastada yürütülen Türk Hi- pertansif Hastalarda İnme Riski "THINK" çalışmasında, hipertansiflerde on yıllık inme riski ortalaması </a:t>
          </a:r>
          <a:r>
            <a:rPr lang="tr-TR" sz="2500" b="0" i="1" kern="1200" smtClean="0"/>
            <a:t>%17</a:t>
          </a:r>
          <a:r>
            <a:rPr lang="tr-TR" sz="2500" b="0" i="0" kern="1200" smtClean="0"/>
            <a:t> olarak tespit edilmiştir. </a:t>
          </a:r>
          <a:endParaRPr lang="tr-TR" sz="2500" kern="1200"/>
        </a:p>
      </dsp:txBody>
      <dsp:txXfrm>
        <a:off x="0" y="2935771"/>
        <a:ext cx="11385395" cy="146681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80F7C-B722-4028-945A-4E08A6A0AF41}">
      <dsp:nvSpPr>
        <dsp:cNvPr id="0" name=""/>
        <dsp:cNvSpPr/>
      </dsp:nvSpPr>
      <dsp:spPr>
        <a:xfrm>
          <a:off x="235078" y="668835"/>
          <a:ext cx="5536130" cy="1730040"/>
        </a:xfrm>
        <a:prstGeom prst="rect">
          <a:avLst/>
        </a:prstGeom>
        <a:solidFill>
          <a:schemeClr val="lt1">
            <a:alpha val="40000"/>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71814" tIns="68580" rIns="68580" bIns="68580" numCol="1" spcCol="1270" anchor="ctr" anchorCtr="0">
          <a:noAutofit/>
        </a:bodyPr>
        <a:lstStyle/>
        <a:p>
          <a:pPr lvl="0" algn="l" defTabSz="800100" rtl="0">
            <a:lnSpc>
              <a:spcPct val="90000"/>
            </a:lnSpc>
            <a:spcBef>
              <a:spcPct val="0"/>
            </a:spcBef>
            <a:spcAft>
              <a:spcPct val="35000"/>
            </a:spcAft>
          </a:pPr>
          <a:r>
            <a:rPr lang="tr-TR" sz="1800" b="0" i="0" kern="1200" dirty="0" smtClean="0"/>
            <a:t>Sigara içen </a:t>
          </a:r>
          <a:r>
            <a:rPr lang="tr-TR" sz="1800" b="0" i="0" kern="1200" dirty="0" err="1" smtClean="0"/>
            <a:t>hipertansiflerdeki</a:t>
          </a:r>
          <a:r>
            <a:rPr lang="tr-TR" sz="1800" b="0" i="0" kern="1200" dirty="0" smtClean="0"/>
            <a:t> inme riski, sigara içen ancak kan basıncı normal olanlara göre 5 kat, normotansif ve sigara içmeyen bireylere göre ise 20 kat daha yüksektir. </a:t>
          </a:r>
          <a:endParaRPr lang="tr-TR" sz="1800" kern="1200" dirty="0"/>
        </a:p>
      </dsp:txBody>
      <dsp:txXfrm>
        <a:off x="235078" y="668835"/>
        <a:ext cx="5536130" cy="1730040"/>
      </dsp:txXfrm>
    </dsp:sp>
    <dsp:sp modelId="{2C4ADA68-D6BF-41C2-94C0-98B5B0374DBB}">
      <dsp:nvSpPr>
        <dsp:cNvPr id="0" name=""/>
        <dsp:cNvSpPr/>
      </dsp:nvSpPr>
      <dsp:spPr>
        <a:xfrm>
          <a:off x="4406" y="418940"/>
          <a:ext cx="1211028" cy="1816542"/>
        </a:xfrm>
        <a:prstGeom prst="rect">
          <a:avLst/>
        </a:prstGeom>
        <a:solidFill>
          <a:schemeClr val="accent5">
            <a:tint val="5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41D4D2C1-8898-4608-B2B9-06E17BE9271F}">
      <dsp:nvSpPr>
        <dsp:cNvPr id="0" name=""/>
        <dsp:cNvSpPr/>
      </dsp:nvSpPr>
      <dsp:spPr>
        <a:xfrm>
          <a:off x="6246302" y="668835"/>
          <a:ext cx="5536130" cy="1730040"/>
        </a:xfrm>
        <a:prstGeom prst="rect">
          <a:avLst/>
        </a:prstGeom>
        <a:solidFill>
          <a:schemeClr val="lt1">
            <a:alpha val="40000"/>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71814" tIns="68580" rIns="68580" bIns="68580" numCol="1" spcCol="1270" anchor="ctr" anchorCtr="0">
          <a:noAutofit/>
        </a:bodyPr>
        <a:lstStyle/>
        <a:p>
          <a:pPr lvl="0" algn="l" defTabSz="800100" rtl="0">
            <a:lnSpc>
              <a:spcPct val="90000"/>
            </a:lnSpc>
            <a:spcBef>
              <a:spcPct val="0"/>
            </a:spcBef>
            <a:spcAft>
              <a:spcPct val="35000"/>
            </a:spcAft>
          </a:pPr>
          <a:r>
            <a:rPr lang="tr-TR" sz="1800" b="0" i="0" kern="1200" smtClean="0"/>
            <a:t>ABD'de, beyaz­larda BKİ yüksek olan erkeklerde inme riski daha yüksek, kadınlarda ilişkisiz bulunmuşken; siyah kadınlarda ise en yüksek inme riski tersine en düşük BKİ'ye sahip olanlarda saptanmıştır. </a:t>
          </a:r>
          <a:endParaRPr lang="tr-TR" sz="1800" kern="1200"/>
        </a:p>
      </dsp:txBody>
      <dsp:txXfrm>
        <a:off x="6246302" y="668835"/>
        <a:ext cx="5536130" cy="1730040"/>
      </dsp:txXfrm>
    </dsp:sp>
    <dsp:sp modelId="{49B6F26A-754A-4C75-A333-2186279D0CC9}">
      <dsp:nvSpPr>
        <dsp:cNvPr id="0" name=""/>
        <dsp:cNvSpPr/>
      </dsp:nvSpPr>
      <dsp:spPr>
        <a:xfrm>
          <a:off x="6015629" y="418940"/>
          <a:ext cx="1211028" cy="1816542"/>
        </a:xfrm>
        <a:prstGeom prst="rect">
          <a:avLst/>
        </a:prstGeom>
        <a:solidFill>
          <a:schemeClr val="accent5">
            <a:tint val="50000"/>
            <a:hueOff val="1398767"/>
            <a:satOff val="-13399"/>
            <a:lumOff val="-2094"/>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 modelId="{7C957CA3-1203-4F34-BD97-4A454D067B99}">
      <dsp:nvSpPr>
        <dsp:cNvPr id="0" name=""/>
        <dsp:cNvSpPr/>
      </dsp:nvSpPr>
      <dsp:spPr>
        <a:xfrm>
          <a:off x="3240690" y="2846765"/>
          <a:ext cx="5536130" cy="1730040"/>
        </a:xfrm>
        <a:prstGeom prst="rect">
          <a:avLst/>
        </a:prstGeom>
        <a:solidFill>
          <a:schemeClr val="lt1">
            <a:alpha val="40000"/>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71814" tIns="68580" rIns="68580" bIns="68580" numCol="1" spcCol="1270" anchor="ctr" anchorCtr="0">
          <a:noAutofit/>
        </a:bodyPr>
        <a:lstStyle/>
        <a:p>
          <a:pPr lvl="0" algn="l" defTabSz="800100" rtl="0">
            <a:lnSpc>
              <a:spcPct val="90000"/>
            </a:lnSpc>
            <a:spcBef>
              <a:spcPct val="0"/>
            </a:spcBef>
            <a:spcAft>
              <a:spcPct val="35000"/>
            </a:spcAft>
          </a:pPr>
          <a:r>
            <a:rPr lang="tr-TR" sz="1800" b="0" i="0" kern="1200" smtClean="0"/>
            <a:t>Ülkemizde ise 2003 Ulusal Hastalık Yükü çalışmasında her iki cinsiyette binde 3.2 olarak sap­tanmıştır. </a:t>
          </a:r>
          <a:endParaRPr lang="tr-TR" sz="1800" kern="1200"/>
        </a:p>
      </dsp:txBody>
      <dsp:txXfrm>
        <a:off x="3240690" y="2846765"/>
        <a:ext cx="5536130" cy="1730040"/>
      </dsp:txXfrm>
    </dsp:sp>
    <dsp:sp modelId="{63394459-C634-4212-B49E-5099126E864E}">
      <dsp:nvSpPr>
        <dsp:cNvPr id="0" name=""/>
        <dsp:cNvSpPr/>
      </dsp:nvSpPr>
      <dsp:spPr>
        <a:xfrm>
          <a:off x="3010017" y="2596870"/>
          <a:ext cx="1211028" cy="1816542"/>
        </a:xfrm>
        <a:prstGeom prst="rect">
          <a:avLst/>
        </a:prstGeom>
        <a:solidFill>
          <a:schemeClr val="accent5">
            <a:tint val="50000"/>
            <a:hueOff val="2797535"/>
            <a:satOff val="-26798"/>
            <a:lumOff val="-4188"/>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6D5B6-3220-4BFB-96BE-8411FDD72FBE}">
      <dsp:nvSpPr>
        <dsp:cNvPr id="0" name=""/>
        <dsp:cNvSpPr/>
      </dsp:nvSpPr>
      <dsp:spPr>
        <a:xfrm>
          <a:off x="1187606" y="0"/>
          <a:ext cx="4538545" cy="4538545"/>
        </a:xfrm>
        <a:prstGeom prst="ellipse">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tr-TR" sz="1900" b="0" i="0" kern="1200" smtClean="0"/>
            <a:t>Hastalık sosyoeko­nomik durumu ve eğitim düzeyi düşük olan alt sosyal sınıfları daha çok etkilemektedir. Bu durum sigara içme, kötü beslenme ve koruyucu tıbbi bakımı az alma gibi ne­denlere bağlanmaktadır.</a:t>
          </a:r>
          <a:endParaRPr lang="tr-TR" sz="1900" kern="1200"/>
        </a:p>
      </dsp:txBody>
      <dsp:txXfrm>
        <a:off x="1852261" y="664655"/>
        <a:ext cx="3209235" cy="3209235"/>
      </dsp:txXfrm>
    </dsp:sp>
    <dsp:sp modelId="{9CDFE903-CBDF-4E75-8F24-B5A67BCD3170}">
      <dsp:nvSpPr>
        <dsp:cNvPr id="0" name=""/>
        <dsp:cNvSpPr/>
      </dsp:nvSpPr>
      <dsp:spPr>
        <a:xfrm>
          <a:off x="5726151" y="0"/>
          <a:ext cx="4538545" cy="4538545"/>
        </a:xfrm>
        <a:prstGeom prst="ellipse">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44550" rtl="0">
            <a:lnSpc>
              <a:spcPct val="90000"/>
            </a:lnSpc>
            <a:spcBef>
              <a:spcPct val="0"/>
            </a:spcBef>
            <a:spcAft>
              <a:spcPct val="35000"/>
            </a:spcAft>
          </a:pPr>
          <a:r>
            <a:rPr lang="tr-TR" sz="1900" b="0" i="0" kern="1200" smtClean="0"/>
            <a:t>ABD, Brezilya ve İngiltere'de yapı­lan çalışmalar, siyah ırkta beyaz ırka göre daha sık görül­düğünü ortaya çıkarmıştır. Bunun muhtemel nedenleri arasında siyah ırkta beyazlara göre daha yüksek hipertan­siyon, obezite ve diyabet oranlan bulunması sayılabilir.</a:t>
          </a:r>
          <a:endParaRPr lang="tr-TR" sz="1900" kern="1200"/>
        </a:p>
      </dsp:txBody>
      <dsp:txXfrm>
        <a:off x="6390806" y="664655"/>
        <a:ext cx="3209235" cy="32092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251CF-3AF2-4565-A4E0-8C4444BD6354}">
      <dsp:nvSpPr>
        <dsp:cNvPr id="0" name=""/>
        <dsp:cNvSpPr/>
      </dsp:nvSpPr>
      <dsp:spPr>
        <a:xfrm>
          <a:off x="3746" y="25017"/>
          <a:ext cx="3652459" cy="641378"/>
        </a:xfrm>
        <a:prstGeom prst="rect">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w="9525" cap="rnd"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tr-TR" sz="1700" b="1" i="0" kern="1200" dirty="0" smtClean="0"/>
            <a:t>Kanser yeni olgu ve ölümünün yaşla çok yakın ilişkisi vardır.</a:t>
          </a:r>
          <a:endParaRPr lang="tr-TR" sz="1700" b="1" kern="1200" dirty="0"/>
        </a:p>
      </dsp:txBody>
      <dsp:txXfrm>
        <a:off x="3746" y="25017"/>
        <a:ext cx="3652459" cy="641378"/>
      </dsp:txXfrm>
    </dsp:sp>
    <dsp:sp modelId="{F6E3F1DE-251D-4AF2-BCD4-550BE5B801A9}">
      <dsp:nvSpPr>
        <dsp:cNvPr id="0" name=""/>
        <dsp:cNvSpPr/>
      </dsp:nvSpPr>
      <dsp:spPr>
        <a:xfrm>
          <a:off x="3746" y="666396"/>
          <a:ext cx="3652459" cy="4293180"/>
        </a:xfrm>
        <a:prstGeom prst="rect">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tr-TR" sz="1700" b="0" i="0" kern="1200" smtClean="0"/>
            <a:t>Kanser ölümü yaşa bağlı olarak artar. </a:t>
          </a:r>
          <a:endParaRPr lang="tr-TR" sz="1700" kern="1200"/>
        </a:p>
      </dsp:txBody>
      <dsp:txXfrm>
        <a:off x="3746" y="666396"/>
        <a:ext cx="3652459" cy="4293180"/>
      </dsp:txXfrm>
    </dsp:sp>
    <dsp:sp modelId="{34CB58AA-7635-4EAC-9B64-FFCD84455FBD}">
      <dsp:nvSpPr>
        <dsp:cNvPr id="0" name=""/>
        <dsp:cNvSpPr/>
      </dsp:nvSpPr>
      <dsp:spPr>
        <a:xfrm>
          <a:off x="4167550" y="25017"/>
          <a:ext cx="3652459" cy="641378"/>
        </a:xfrm>
        <a:prstGeom prst="rect">
          <a:avLst/>
        </a:prstGeom>
        <a:gradFill rotWithShape="0">
          <a:gsLst>
            <a:gs pos="0">
              <a:schemeClr val="accent4">
                <a:hueOff val="6914279"/>
                <a:satOff val="1970"/>
                <a:lumOff val="5686"/>
                <a:alphaOff val="0"/>
                <a:tint val="64000"/>
                <a:lumMod val="118000"/>
              </a:schemeClr>
            </a:gs>
            <a:gs pos="100000">
              <a:schemeClr val="accent4">
                <a:hueOff val="6914279"/>
                <a:satOff val="1970"/>
                <a:lumOff val="5686"/>
                <a:alphaOff val="0"/>
                <a:tint val="92000"/>
                <a:alpha val="100000"/>
                <a:lumMod val="110000"/>
              </a:schemeClr>
            </a:gs>
          </a:gsLst>
          <a:lin ang="5400000" scaled="0"/>
        </a:gradFill>
        <a:ln w="9525" cap="rnd" cmpd="sng" algn="ctr">
          <a:solidFill>
            <a:schemeClr val="accent4">
              <a:hueOff val="6914279"/>
              <a:satOff val="1970"/>
              <a:lumOff val="5686"/>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tr-TR" sz="1700" b="1" i="0" kern="1200" dirty="0" smtClean="0"/>
            <a:t>Kansere ya­kalanma ile meslek arasında yakın ilişkiler vardır</a:t>
          </a:r>
          <a:r>
            <a:rPr lang="tr-TR" sz="1700" b="0" i="0" kern="1200" dirty="0" smtClean="0"/>
            <a:t>. </a:t>
          </a:r>
          <a:endParaRPr lang="tr-TR" sz="1700" kern="1200" dirty="0"/>
        </a:p>
      </dsp:txBody>
      <dsp:txXfrm>
        <a:off x="4167550" y="25017"/>
        <a:ext cx="3652459" cy="641378"/>
      </dsp:txXfrm>
    </dsp:sp>
    <dsp:sp modelId="{5FF91A70-BA79-4604-965C-437A3D10AE36}">
      <dsp:nvSpPr>
        <dsp:cNvPr id="0" name=""/>
        <dsp:cNvSpPr/>
      </dsp:nvSpPr>
      <dsp:spPr>
        <a:xfrm>
          <a:off x="4167550" y="666396"/>
          <a:ext cx="3652459" cy="4293180"/>
        </a:xfrm>
        <a:prstGeom prst="rect">
          <a:avLst/>
        </a:prstGeom>
        <a:solidFill>
          <a:schemeClr val="accent4">
            <a:tint val="40000"/>
            <a:alpha val="90000"/>
            <a:hueOff val="7036825"/>
            <a:satOff val="4152"/>
            <a:lumOff val="932"/>
            <a:alphaOff val="0"/>
          </a:schemeClr>
        </a:solidFill>
        <a:ln w="9525" cap="rnd" cmpd="sng" algn="ctr">
          <a:solidFill>
            <a:schemeClr val="accent4">
              <a:tint val="40000"/>
              <a:alpha val="90000"/>
              <a:hueOff val="7036825"/>
              <a:satOff val="4152"/>
              <a:lumOff val="93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tr-TR" sz="1700" b="0" i="0" kern="1200" smtClean="0"/>
            <a:t>Kanser, özellikle bazı meslek elemanlarında etyolojik etmenlerle sürekli karşılaşma nedeniyle daha çok görülür. Baca te­mizleyicilerinde: skrotum kanseri, anilin endüstri işçile­rinde: mesane kanseri, radyologlarda: deri, kemik kanserleri ve lösemi, uranyum ocaklarında ve asbest endüstrisinde çalışanlarda: akciğer kanseri, katran ve katran ürünleri ile arsenik endüstrisinde çalışanlarda: deri kan­seri, çiftçi ve gemicilerde: deri ve dudak kanserileri daha sık görülür. </a:t>
          </a:r>
          <a:endParaRPr lang="tr-TR" sz="1700" kern="1200"/>
        </a:p>
      </dsp:txBody>
      <dsp:txXfrm>
        <a:off x="4167550" y="666396"/>
        <a:ext cx="3652459" cy="4293180"/>
      </dsp:txXfrm>
    </dsp:sp>
    <dsp:sp modelId="{6504EA4A-F4C4-465C-85DA-0F9DAB8E62FA}">
      <dsp:nvSpPr>
        <dsp:cNvPr id="0" name=""/>
        <dsp:cNvSpPr/>
      </dsp:nvSpPr>
      <dsp:spPr>
        <a:xfrm>
          <a:off x="8331354" y="25017"/>
          <a:ext cx="3652459" cy="641378"/>
        </a:xfrm>
        <a:prstGeom prst="rect">
          <a:avLst/>
        </a:prstGeom>
        <a:gradFill rotWithShape="0">
          <a:gsLst>
            <a:gs pos="0">
              <a:schemeClr val="accent4">
                <a:hueOff val="13828557"/>
                <a:satOff val="3941"/>
                <a:lumOff val="11372"/>
                <a:alphaOff val="0"/>
                <a:tint val="64000"/>
                <a:lumMod val="118000"/>
              </a:schemeClr>
            </a:gs>
            <a:gs pos="100000">
              <a:schemeClr val="accent4">
                <a:hueOff val="13828557"/>
                <a:satOff val="3941"/>
                <a:lumOff val="11372"/>
                <a:alphaOff val="0"/>
                <a:tint val="92000"/>
                <a:alpha val="100000"/>
                <a:lumMod val="110000"/>
              </a:schemeClr>
            </a:gs>
          </a:gsLst>
          <a:lin ang="5400000" scaled="0"/>
        </a:gradFill>
        <a:ln w="9525" cap="rnd" cmpd="sng" algn="ctr">
          <a:solidFill>
            <a:schemeClr val="accent4">
              <a:hueOff val="13828557"/>
              <a:satOff val="3941"/>
              <a:lumOff val="11372"/>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tr-TR" sz="1700" b="1" i="0" kern="1200" dirty="0" smtClean="0"/>
            <a:t>Kansere yakalanma ile sosyal sınıf arasında ilişki vardır.</a:t>
          </a:r>
          <a:endParaRPr lang="tr-TR" sz="1700" b="1" kern="1200" dirty="0"/>
        </a:p>
      </dsp:txBody>
      <dsp:txXfrm>
        <a:off x="8331354" y="25017"/>
        <a:ext cx="3652459" cy="641378"/>
      </dsp:txXfrm>
    </dsp:sp>
    <dsp:sp modelId="{FBB4E1A8-9555-4AC9-8076-8086A1408F69}">
      <dsp:nvSpPr>
        <dsp:cNvPr id="0" name=""/>
        <dsp:cNvSpPr/>
      </dsp:nvSpPr>
      <dsp:spPr>
        <a:xfrm>
          <a:off x="8331354" y="666396"/>
          <a:ext cx="3652459" cy="4293180"/>
        </a:xfrm>
        <a:prstGeom prst="rect">
          <a:avLst/>
        </a:prstGeom>
        <a:solidFill>
          <a:schemeClr val="accent4">
            <a:tint val="40000"/>
            <a:alpha val="90000"/>
            <a:hueOff val="14073650"/>
            <a:satOff val="8304"/>
            <a:lumOff val="1863"/>
            <a:alphaOff val="0"/>
          </a:schemeClr>
        </a:solidFill>
        <a:ln w="9525" cap="rnd" cmpd="sng" algn="ctr">
          <a:solidFill>
            <a:schemeClr val="accent4">
              <a:tint val="40000"/>
              <a:alpha val="90000"/>
              <a:hueOff val="14073650"/>
              <a:satOff val="8304"/>
              <a:lumOff val="186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tr-TR" sz="1700" b="0" i="0" kern="1200" smtClean="0"/>
            <a:t>İngiltere'de meme ve serviks kanserine yaka­lanmada meme kanserinin 1. sosyal sınıfta en çok, 5. sosyal sınıfta en az bulunmuş, buna karşılık serviks kanseri 1. sosyal sınıfta en az, 5. sosyal sınıfta en çok olarak saptanmıştır.</a:t>
          </a:r>
          <a:endParaRPr lang="tr-TR" sz="1700" kern="1200"/>
        </a:p>
      </dsp:txBody>
      <dsp:txXfrm>
        <a:off x="8331354" y="666396"/>
        <a:ext cx="3652459" cy="42931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A4F8F-3291-413A-84BC-3330FBDFC44D}">
      <dsp:nvSpPr>
        <dsp:cNvPr id="0" name=""/>
        <dsp:cNvSpPr/>
      </dsp:nvSpPr>
      <dsp:spPr>
        <a:xfrm>
          <a:off x="0" y="2191"/>
          <a:ext cx="11083643"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720A1C-66D1-479F-B24B-EB96DDBE7EAF}">
      <dsp:nvSpPr>
        <dsp:cNvPr id="0" name=""/>
        <dsp:cNvSpPr/>
      </dsp:nvSpPr>
      <dsp:spPr>
        <a:xfrm>
          <a:off x="0" y="2191"/>
          <a:ext cx="11083643" cy="1494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tr-TR" sz="2700" b="0" i="0" kern="1200" smtClean="0"/>
            <a:t>Dünyadaki örneklere bakıldığında Avusturalya'da deri kanserinin en sık görülen kanser tipi olmasının nedeni Avusturalya halkının tarım ile uğraşması, güneşe maruz kalmasıdır. </a:t>
          </a:r>
          <a:endParaRPr lang="tr-TR" sz="2700" kern="1200"/>
        </a:p>
      </dsp:txBody>
      <dsp:txXfrm>
        <a:off x="0" y="2191"/>
        <a:ext cx="11083643" cy="1494660"/>
      </dsp:txXfrm>
    </dsp:sp>
    <dsp:sp modelId="{179EC3E7-CAA0-4074-ABCA-6983899E22EE}">
      <dsp:nvSpPr>
        <dsp:cNvPr id="0" name=""/>
        <dsp:cNvSpPr/>
      </dsp:nvSpPr>
      <dsp:spPr>
        <a:xfrm>
          <a:off x="0" y="1496852"/>
          <a:ext cx="11083643"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FFFFE9-67BA-4F70-A606-746170F3EE33}">
      <dsp:nvSpPr>
        <dsp:cNvPr id="0" name=""/>
        <dsp:cNvSpPr/>
      </dsp:nvSpPr>
      <dsp:spPr>
        <a:xfrm>
          <a:off x="0" y="1496852"/>
          <a:ext cx="11083643" cy="1494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tr-TR" sz="2700" b="0" i="0" kern="1200" dirty="0" smtClean="0"/>
            <a:t>Deri kanseri </a:t>
          </a:r>
          <a:r>
            <a:rPr lang="tr-TR" sz="2700" b="0" i="0" kern="1200" dirty="0" err="1" smtClean="0"/>
            <a:t>insidansının</a:t>
          </a:r>
          <a:r>
            <a:rPr lang="tr-TR" sz="2700" b="0" i="0" kern="1200" dirty="0" smtClean="0"/>
            <a:t> az olmasını bekledi­ğimiz İngiltere'de deri kanseri olgularının artmasının en büyük nedeni sıcak coğrafi bölgelere yapılan turistik gezi­ler ve güneş ışınlarının etkisidir. </a:t>
          </a:r>
          <a:endParaRPr lang="tr-TR" sz="2700" kern="1200" dirty="0"/>
        </a:p>
      </dsp:txBody>
      <dsp:txXfrm>
        <a:off x="0" y="1496852"/>
        <a:ext cx="11083643" cy="1494660"/>
      </dsp:txXfrm>
    </dsp:sp>
    <dsp:sp modelId="{FB8A017E-5E30-4F54-AD86-9DA7717B504F}">
      <dsp:nvSpPr>
        <dsp:cNvPr id="0" name=""/>
        <dsp:cNvSpPr/>
      </dsp:nvSpPr>
      <dsp:spPr>
        <a:xfrm>
          <a:off x="0" y="2991513"/>
          <a:ext cx="11083643"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1CC165-A8D2-49EA-B576-C6F9D2D174D5}">
      <dsp:nvSpPr>
        <dsp:cNvPr id="0" name=""/>
        <dsp:cNvSpPr/>
      </dsp:nvSpPr>
      <dsp:spPr>
        <a:xfrm>
          <a:off x="0" y="2991513"/>
          <a:ext cx="11083643" cy="1494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tr-TR" sz="2700" b="0" i="0" kern="1200" dirty="0" err="1" smtClean="0"/>
            <a:t>Serviks</a:t>
          </a:r>
          <a:r>
            <a:rPr lang="tr-TR" sz="2700" b="0" i="0" kern="1200" dirty="0" smtClean="0"/>
            <a:t> kanserinin Bre­zilya kadınlarında görülmesinde Rio karnavallarındaki cinsel yaşamın hızlı sirkülasyonunun etkili olduğu sap­tanmıştır.</a:t>
          </a:r>
          <a:endParaRPr lang="tr-TR" sz="2700" kern="1200" dirty="0"/>
        </a:p>
      </dsp:txBody>
      <dsp:txXfrm>
        <a:off x="0" y="2991513"/>
        <a:ext cx="11083643" cy="149466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A7270-A3A7-48C0-91CD-B7E5BBBF65EE}">
      <dsp:nvSpPr>
        <dsp:cNvPr id="0" name=""/>
        <dsp:cNvSpPr/>
      </dsp:nvSpPr>
      <dsp:spPr>
        <a:xfrm>
          <a:off x="0" y="0"/>
          <a:ext cx="1084946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21F396-C5BC-4C86-9399-5EC672D831A6}">
      <dsp:nvSpPr>
        <dsp:cNvPr id="0" name=""/>
        <dsp:cNvSpPr/>
      </dsp:nvSpPr>
      <dsp:spPr>
        <a:xfrm>
          <a:off x="0" y="0"/>
          <a:ext cx="10849467" cy="211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b="0" i="0" kern="1200" smtClean="0"/>
            <a:t>Müslüman ülkelerde kültürün ve dinin getirdiği riskler incelendiğinde sağlık personelinden çekinmek, mahremiyet duygusu, erkek doktorlara gitmemek, bastı­rılmış kadınlık jinekolojik ve meme kanserlerinde erken ta­nılamaya başvurmama nedenlerini oluştulmaktadır. </a:t>
          </a:r>
          <a:endParaRPr lang="tr-TR" sz="2300" kern="1200"/>
        </a:p>
      </dsp:txBody>
      <dsp:txXfrm>
        <a:off x="0" y="0"/>
        <a:ext cx="10849467" cy="2115943"/>
      </dsp:txXfrm>
    </dsp:sp>
    <dsp:sp modelId="{5484FE1A-DE96-4503-8414-0E833933A094}">
      <dsp:nvSpPr>
        <dsp:cNvPr id="0" name=""/>
        <dsp:cNvSpPr/>
      </dsp:nvSpPr>
      <dsp:spPr>
        <a:xfrm>
          <a:off x="0" y="2115943"/>
          <a:ext cx="10849467"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8823F5-E49E-4EE1-934B-C667681982B4}">
      <dsp:nvSpPr>
        <dsp:cNvPr id="0" name=""/>
        <dsp:cNvSpPr/>
      </dsp:nvSpPr>
      <dsp:spPr>
        <a:xfrm>
          <a:off x="0" y="2115943"/>
          <a:ext cx="10849467" cy="211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b="0" i="0" kern="1200" smtClean="0"/>
            <a:t>Kültürel açıdan beslenme farklılığı gösteren toplum ve ül­kelerde mide, bağırsak kanseri oranlarında da farklılık sap­tanmaktadır. Deliller, total ve doymuş yağdan fakir, bitkisel yiyeceklerden zengin ve alkolden, tuzlanmış salamura edilmiş, tütsülenmiş gıdalardan fakir bir diyetin; kolon, prostat, meme, mide, akciğer ve özafagus kanserleri gibi başlıca kanserlerin oluşma riskini azaltacağını göstermek­tedir.</a:t>
          </a:r>
          <a:endParaRPr lang="tr-TR" sz="2300" kern="1200"/>
        </a:p>
      </dsp:txBody>
      <dsp:txXfrm>
        <a:off x="0" y="2115943"/>
        <a:ext cx="10849467" cy="211594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CE242-10C9-4E54-BB0D-534CFC2DEF26}">
      <dsp:nvSpPr>
        <dsp:cNvPr id="0" name=""/>
        <dsp:cNvSpPr/>
      </dsp:nvSpPr>
      <dsp:spPr>
        <a:xfrm>
          <a:off x="0" y="252991"/>
          <a:ext cx="11764537" cy="1356029"/>
        </a:xfrm>
        <a:prstGeom prst="roundRect">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b="0" i="0" kern="1200" smtClean="0"/>
            <a:t>Akciğer kanseri insidans ve mortalitesi dünyanın çeşitli bölgelerinde oldukça farklılık gösterir. Özellikle yaşlı nü­fusun arttığı ve yaşam ümidinin 80'lerin üzerinde olan sanayileşmiş ülkelerde daha çoktur. Akciğer kanserinin en önemli nedeni aktif ya da pasif sigara içimiyle tütün du­manına maruz kalmak olarak belirtilmiştir. Sigara içen her 10 erkekten biri akciğer kanserinden ölmektedir. </a:t>
          </a:r>
          <a:endParaRPr lang="tr-TR" sz="1900" kern="1200"/>
        </a:p>
      </dsp:txBody>
      <dsp:txXfrm>
        <a:off x="66196" y="319187"/>
        <a:ext cx="11632145" cy="1223637"/>
      </dsp:txXfrm>
    </dsp:sp>
    <dsp:sp modelId="{09B67773-20F7-4F26-9D4C-50B2E4A32573}">
      <dsp:nvSpPr>
        <dsp:cNvPr id="0" name=""/>
        <dsp:cNvSpPr/>
      </dsp:nvSpPr>
      <dsp:spPr>
        <a:xfrm>
          <a:off x="0" y="1663741"/>
          <a:ext cx="11764537" cy="1356029"/>
        </a:xfrm>
        <a:prstGeom prst="roundRect">
          <a:avLst/>
        </a:prstGeom>
        <a:gradFill rotWithShape="0">
          <a:gsLst>
            <a:gs pos="0">
              <a:schemeClr val="accent3">
                <a:hueOff val="550722"/>
                <a:satOff val="2117"/>
                <a:lumOff val="294"/>
                <a:alphaOff val="0"/>
                <a:tint val="64000"/>
                <a:lumMod val="118000"/>
              </a:schemeClr>
            </a:gs>
            <a:gs pos="100000">
              <a:schemeClr val="accent3">
                <a:hueOff val="550722"/>
                <a:satOff val="2117"/>
                <a:lumOff val="294"/>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b="0" i="0" kern="1200" smtClean="0"/>
            <a:t>Kadın</a:t>
          </a:r>
          <a:r>
            <a:rPr lang="fr-FR" sz="1900" b="0" i="0" kern="1200" smtClean="0"/>
            <a:t>larda </a:t>
          </a:r>
          <a:r>
            <a:rPr lang="tr-TR" sz="1900" b="0" i="0" kern="1200" smtClean="0"/>
            <a:t>akciğer kanseri sıklığı ve ölümleri erkeklerden daha hızla artmaktadır. Sigara Avustralya'daki erkeklerde ak­ciğer kanserinin %90‘ından ve kadınlardaki akciğer kanserinin ise %65'inden sorumludur ve artmaya da devam etmektedir.</a:t>
          </a:r>
          <a:endParaRPr lang="tr-TR" sz="1900" kern="1200"/>
        </a:p>
      </dsp:txBody>
      <dsp:txXfrm>
        <a:off x="66196" y="1729937"/>
        <a:ext cx="11632145" cy="1223637"/>
      </dsp:txXfrm>
    </dsp:sp>
    <dsp:sp modelId="{138007B0-4A02-4B1B-8025-1448935655CC}">
      <dsp:nvSpPr>
        <dsp:cNvPr id="0" name=""/>
        <dsp:cNvSpPr/>
      </dsp:nvSpPr>
      <dsp:spPr>
        <a:xfrm>
          <a:off x="0" y="3074490"/>
          <a:ext cx="11764537" cy="1356029"/>
        </a:xfrm>
        <a:prstGeom prst="roundRect">
          <a:avLst/>
        </a:prstGeom>
        <a:gradFill rotWithShape="0">
          <a:gsLst>
            <a:gs pos="0">
              <a:schemeClr val="accent3">
                <a:hueOff val="1101445"/>
                <a:satOff val="4234"/>
                <a:lumOff val="588"/>
                <a:alphaOff val="0"/>
                <a:tint val="64000"/>
                <a:lumMod val="118000"/>
              </a:schemeClr>
            </a:gs>
            <a:gs pos="100000">
              <a:schemeClr val="accent3">
                <a:hueOff val="1101445"/>
                <a:satOff val="4234"/>
                <a:lumOff val="588"/>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b="0" i="0" kern="1200" smtClean="0"/>
            <a:t>Az gelişmiş ülkelerde akciğer kanseri insidans ve </a:t>
          </a:r>
          <a:r>
            <a:rPr lang="fr-FR" sz="1900" b="0" i="0" kern="1200" smtClean="0"/>
            <a:t>mor­talit</a:t>
          </a:r>
          <a:r>
            <a:rPr lang="tr-TR" sz="1900" b="0" i="0" kern="1200" smtClean="0"/>
            <a:t>e</a:t>
          </a:r>
          <a:r>
            <a:rPr lang="fr-FR" sz="1900" b="0" i="0" kern="1200" smtClean="0"/>
            <a:t> </a:t>
          </a:r>
          <a:r>
            <a:rPr lang="tr-TR" sz="1900" b="0" i="0" kern="1200" smtClean="0"/>
            <a:t>hızları önemli ölçüde düşüktür. Az gelişmiş ülkelerde ömür beklentisinin kısalığı yanında, tanı olanakların sınırlılığı ve kayıtların yetersiz olması bu sonucu doğurmakta­dır. </a:t>
          </a:r>
          <a:endParaRPr lang="tr-TR" sz="1900" kern="1200"/>
        </a:p>
      </dsp:txBody>
      <dsp:txXfrm>
        <a:off x="66196" y="3140686"/>
        <a:ext cx="11632145" cy="122363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07B437-4284-43E2-B3C8-89A6846D5955}">
      <dsp:nvSpPr>
        <dsp:cNvPr id="0" name=""/>
        <dsp:cNvSpPr/>
      </dsp:nvSpPr>
      <dsp:spPr>
        <a:xfrm>
          <a:off x="5674" y="54"/>
          <a:ext cx="11619373" cy="2159476"/>
        </a:xfrm>
        <a:prstGeom prst="roundRect">
          <a:avLst/>
        </a:prstGeom>
        <a:solidFill>
          <a:schemeClr val="accent4">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tr-TR" sz="2200" b="0" i="0" kern="1200" dirty="0" smtClean="0"/>
            <a:t>Varlıklı, sosyoekonomik düzeyi yüksek olan üst sosyal sınıfa dahil kadınlarda meme kanseri görülme oranının art­tığı bilinmektedir. Ancak düşük sosyoekonomik gruptaki kadınlarda meme kanserinden ölüm oranı daha yüksektir. İnsanlarda meme kanseri coğrafi bir dağılım gösterir. Fakat gerçekte bu bir coğrafi dağılım değil, bir ırk dağılımıdır. Meme kanseri, Sahra Altı Afrika ve Doğu Asya ülkelerinde az görülmektedir. Kutuplarda yaşayan Eskimolarda ise hemen hiç görülmemektedir.</a:t>
          </a:r>
          <a:endParaRPr lang="tr-TR" sz="2200" kern="1200" dirty="0"/>
        </a:p>
      </dsp:txBody>
      <dsp:txXfrm>
        <a:off x="111091" y="105471"/>
        <a:ext cx="11408539" cy="1948642"/>
      </dsp:txXfrm>
    </dsp:sp>
    <dsp:sp modelId="{C751205B-E6CA-4461-8BD5-84A5D37FE2B2}">
      <dsp:nvSpPr>
        <dsp:cNvPr id="0" name=""/>
        <dsp:cNvSpPr/>
      </dsp:nvSpPr>
      <dsp:spPr>
        <a:xfrm>
          <a:off x="5674" y="2267503"/>
          <a:ext cx="11619373" cy="2159476"/>
        </a:xfrm>
        <a:prstGeom prst="roundRect">
          <a:avLst/>
        </a:prstGeom>
        <a:solidFill>
          <a:schemeClr val="accent4">
            <a:hueOff val="13828557"/>
            <a:satOff val="3941"/>
            <a:lumOff val="11372"/>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tr-TR" sz="2200" kern="1200" dirty="0" err="1" smtClean="0"/>
            <a:t>Serviks</a:t>
          </a:r>
          <a:r>
            <a:rPr lang="tr-TR" sz="2200" kern="1200" dirty="0" smtClean="0"/>
            <a:t> kanseri </a:t>
          </a:r>
          <a:r>
            <a:rPr lang="tr-TR" sz="2200" kern="1200" dirty="0" err="1" smtClean="0"/>
            <a:t>insidans</a:t>
          </a:r>
          <a:r>
            <a:rPr lang="tr-TR" sz="2200" kern="1200" dirty="0" smtClean="0"/>
            <a:t> ve </a:t>
          </a:r>
          <a:r>
            <a:rPr lang="fr-FR" sz="2200" kern="1200" dirty="0" smtClean="0"/>
            <a:t>mortalité </a:t>
          </a:r>
          <a:r>
            <a:rPr lang="tr-TR" sz="2200" kern="1200" dirty="0" smtClean="0"/>
            <a:t>oranları gelişmiş ülkelerde hızla düşmekte ve giderek genç yaşa doğru kay­maktadır. Düşük sosyoekonomik seviyede daha çok </a:t>
          </a:r>
          <a:r>
            <a:rPr lang="tr-TR" sz="2200" kern="1200" dirty="0" err="1" smtClean="0"/>
            <a:t>ser­viks</a:t>
          </a:r>
          <a:r>
            <a:rPr lang="tr-TR" sz="2200" kern="1200" dirty="0" smtClean="0"/>
            <a:t> kanseri görülmektedir. Araştırmalar, bunun nedenini düşük sosyoekonomik seviyedeki kadınların tarama test­lerini daha az yaptırdıkları, bu yüzden </a:t>
          </a:r>
          <a:r>
            <a:rPr lang="tr-TR" sz="2200" kern="1200" dirty="0" err="1" smtClean="0"/>
            <a:t>serviks</a:t>
          </a:r>
          <a:r>
            <a:rPr lang="tr-TR" sz="2200" kern="1200" dirty="0" smtClean="0"/>
            <a:t> kanserine ancak ileri evrelerde tanı koyulabildiğini bildirmektedir.</a:t>
          </a:r>
          <a:r>
            <a:rPr lang="tr-TR" sz="2200" b="0" i="0" kern="1200" dirty="0" smtClean="0"/>
            <a:t> </a:t>
          </a:r>
          <a:endParaRPr lang="tr-TR" sz="2200" kern="1200" dirty="0"/>
        </a:p>
      </dsp:txBody>
      <dsp:txXfrm>
        <a:off x="111091" y="2372920"/>
        <a:ext cx="11408539" cy="194864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FD566-30BC-46FD-B272-66D9C85E9F3E}">
      <dsp:nvSpPr>
        <dsp:cNvPr id="0" name=""/>
        <dsp:cNvSpPr/>
      </dsp:nvSpPr>
      <dsp:spPr>
        <a:xfrm>
          <a:off x="0" y="0"/>
          <a:ext cx="1160842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BD8616-531D-4AA5-9237-93B8D030770C}">
      <dsp:nvSpPr>
        <dsp:cNvPr id="0" name=""/>
        <dsp:cNvSpPr/>
      </dsp:nvSpPr>
      <dsp:spPr>
        <a:xfrm>
          <a:off x="0" y="0"/>
          <a:ext cx="11608420" cy="2224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0">
            <a:lnSpc>
              <a:spcPct val="90000"/>
            </a:lnSpc>
            <a:spcBef>
              <a:spcPct val="0"/>
            </a:spcBef>
            <a:spcAft>
              <a:spcPct val="35000"/>
            </a:spcAft>
          </a:pPr>
          <a:r>
            <a:rPr lang="tr-TR" sz="2400" b="0" i="0" kern="1200" smtClean="0"/>
            <a:t>Sosyoekonomik durumun kötü olması mide kanseri gö­rülme sıklığını artırmaktadır. İnsidans ve mortalitesi düşük sosyoekonomik tabakada üst tabakalara gören 3 kez daha yüksektir. Mide kanseri gelişmekte olan ülkelerin problemi olmaya başlamıştır. Bu durumun nedeni olarak, kalabalık yaşam koşullarında Helikobakter Pylorinin hızla yayıla­bilmesi gösterilmektedir.</a:t>
          </a:r>
          <a:endParaRPr lang="tr-TR" sz="2400" kern="1200"/>
        </a:p>
      </dsp:txBody>
      <dsp:txXfrm>
        <a:off x="0" y="0"/>
        <a:ext cx="11608420" cy="2224667"/>
      </dsp:txXfrm>
    </dsp:sp>
    <dsp:sp modelId="{65CACC35-662E-4FFF-8035-21D11686CF7B}">
      <dsp:nvSpPr>
        <dsp:cNvPr id="0" name=""/>
        <dsp:cNvSpPr/>
      </dsp:nvSpPr>
      <dsp:spPr>
        <a:xfrm>
          <a:off x="0" y="2224667"/>
          <a:ext cx="1160842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3736F1-6E43-4053-8AA8-F83314FF7CE6}">
      <dsp:nvSpPr>
        <dsp:cNvPr id="0" name=""/>
        <dsp:cNvSpPr/>
      </dsp:nvSpPr>
      <dsp:spPr>
        <a:xfrm>
          <a:off x="0" y="2224667"/>
          <a:ext cx="11608420" cy="2224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0">
            <a:lnSpc>
              <a:spcPct val="90000"/>
            </a:lnSpc>
            <a:spcBef>
              <a:spcPct val="0"/>
            </a:spcBef>
            <a:spcAft>
              <a:spcPct val="35000"/>
            </a:spcAft>
          </a:pPr>
          <a:r>
            <a:rPr lang="tr-TR" sz="2400" b="0" i="0" kern="1200" smtClean="0"/>
            <a:t>Mide kanseri, aşırı tuzlu ya da salamura gıdaları tüketen, çok sigara içen ülkelerde daha sık	görülmektedir. İlginç olarak yüksek riskli bölgelerden, düşük risk bölgelerine göç eden topluluklarda, ikinci jenerasyondan itibaren göç eden toplumdaki mide kanseri riskinin yerel toplumun risk düzeyine düşmektedir. </a:t>
          </a:r>
          <a:endParaRPr lang="tr-TR" sz="2400" kern="1200"/>
        </a:p>
      </dsp:txBody>
      <dsp:txXfrm>
        <a:off x="0" y="2224667"/>
        <a:ext cx="11608420" cy="22246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16775C-18C4-4A81-8862-CFC51461DF7F}">
      <dsp:nvSpPr>
        <dsp:cNvPr id="0" name=""/>
        <dsp:cNvSpPr/>
      </dsp:nvSpPr>
      <dsp:spPr>
        <a:xfrm>
          <a:off x="172860" y="342460"/>
          <a:ext cx="10337180" cy="9397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lvl="0" algn="l" defTabSz="1600200" rtl="0">
            <a:lnSpc>
              <a:spcPct val="90000"/>
            </a:lnSpc>
            <a:spcBef>
              <a:spcPct val="0"/>
            </a:spcBef>
            <a:spcAft>
              <a:spcPct val="35000"/>
            </a:spcAft>
          </a:pPr>
          <a:endParaRPr lang="tr-TR" sz="3600" kern="1200" dirty="0"/>
        </a:p>
      </dsp:txBody>
      <dsp:txXfrm>
        <a:off x="172860" y="342460"/>
        <a:ext cx="10337180" cy="939743"/>
      </dsp:txXfrm>
    </dsp:sp>
    <dsp:sp modelId="{270E6C50-CAF7-4167-9CDF-224B612BFE2C}">
      <dsp:nvSpPr>
        <dsp:cNvPr id="0" name=""/>
        <dsp:cNvSpPr/>
      </dsp:nvSpPr>
      <dsp:spPr>
        <a:xfrm>
          <a:off x="172860" y="1282204"/>
          <a:ext cx="2418900" cy="1914292"/>
        </a:xfrm>
        <a:prstGeom prst="chevron">
          <a:avLst>
            <a:gd name="adj" fmla="val 7061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67A29F7-0F22-4A6D-9C68-A79C8001D284}">
      <dsp:nvSpPr>
        <dsp:cNvPr id="0" name=""/>
        <dsp:cNvSpPr/>
      </dsp:nvSpPr>
      <dsp:spPr>
        <a:xfrm>
          <a:off x="1625808" y="1282204"/>
          <a:ext cx="2418900" cy="1914292"/>
        </a:xfrm>
        <a:prstGeom prst="chevron">
          <a:avLst>
            <a:gd name="adj" fmla="val 7061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7CF21EF-FCDD-4662-8532-4ED771C68BED}">
      <dsp:nvSpPr>
        <dsp:cNvPr id="0" name=""/>
        <dsp:cNvSpPr/>
      </dsp:nvSpPr>
      <dsp:spPr>
        <a:xfrm>
          <a:off x="3079905" y="1282204"/>
          <a:ext cx="2418900" cy="1914292"/>
        </a:xfrm>
        <a:prstGeom prst="chevron">
          <a:avLst>
            <a:gd name="adj" fmla="val 7061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5F0C4CC-258D-4045-A902-DBFA38B24633}">
      <dsp:nvSpPr>
        <dsp:cNvPr id="0" name=""/>
        <dsp:cNvSpPr/>
      </dsp:nvSpPr>
      <dsp:spPr>
        <a:xfrm>
          <a:off x="4532853" y="1282204"/>
          <a:ext cx="2418900" cy="1914292"/>
        </a:xfrm>
        <a:prstGeom prst="chevron">
          <a:avLst>
            <a:gd name="adj" fmla="val 7061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764D582-35EC-4E82-A0A9-CDD06BC69AD5}">
      <dsp:nvSpPr>
        <dsp:cNvPr id="0" name=""/>
        <dsp:cNvSpPr/>
      </dsp:nvSpPr>
      <dsp:spPr>
        <a:xfrm>
          <a:off x="5986950" y="1282204"/>
          <a:ext cx="2418900" cy="1914292"/>
        </a:xfrm>
        <a:prstGeom prst="chevron">
          <a:avLst>
            <a:gd name="adj" fmla="val 70610"/>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9365F4F-7018-46C4-85FE-F98A315974DA}">
      <dsp:nvSpPr>
        <dsp:cNvPr id="0" name=""/>
        <dsp:cNvSpPr/>
      </dsp:nvSpPr>
      <dsp:spPr>
        <a:xfrm>
          <a:off x="7439898" y="1282204"/>
          <a:ext cx="2418900" cy="1914292"/>
        </a:xfrm>
        <a:prstGeom prst="chevron">
          <a:avLst>
            <a:gd name="adj" fmla="val 7061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0C6BAE6-C186-4B4E-91B6-F4BE8DF3074A}">
      <dsp:nvSpPr>
        <dsp:cNvPr id="0" name=""/>
        <dsp:cNvSpPr/>
      </dsp:nvSpPr>
      <dsp:spPr>
        <a:xfrm>
          <a:off x="8893995" y="1282204"/>
          <a:ext cx="2418900" cy="1914292"/>
        </a:xfrm>
        <a:prstGeom prst="chevron">
          <a:avLst>
            <a:gd name="adj" fmla="val 7061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21BA34A-BB5E-41F3-AEEC-9CF38DB79C89}">
      <dsp:nvSpPr>
        <dsp:cNvPr id="0" name=""/>
        <dsp:cNvSpPr/>
      </dsp:nvSpPr>
      <dsp:spPr>
        <a:xfrm>
          <a:off x="172860" y="1473633"/>
          <a:ext cx="10471563" cy="1531434"/>
        </a:xfrm>
        <a:prstGeom prst="rect">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0800" tIns="50800" rIns="50800" bIns="50800" numCol="1" spcCol="1270" anchor="ctr" anchorCtr="0">
          <a:noAutofit/>
        </a:bodyPr>
        <a:lstStyle/>
        <a:p>
          <a:pPr lvl="0" algn="l" defTabSz="889000" rtl="0">
            <a:lnSpc>
              <a:spcPct val="90000"/>
            </a:lnSpc>
            <a:spcBef>
              <a:spcPct val="0"/>
            </a:spcBef>
            <a:spcAft>
              <a:spcPct val="35000"/>
            </a:spcAft>
          </a:pPr>
          <a:r>
            <a:rPr lang="tr-TR" sz="2000" kern="1200" dirty="0" smtClean="0"/>
            <a:t>Hastalıkların tedavisinde kimi zaman bir mezar, kimi zaman bir ateş, kimi zaman bir taş, kimi zaman bir toprak, kimi zaman da su kullanılmış ve bunlar geleneksel tedavi­nin birer öğeleri olmuştur. Tedaviler de kültürlere göre dü­zenlenir. Halk arasında hasta ya iyi olur ya da ölür, eğer iyi olursa yapılan girişim onay almış olur, ölürse hasta gereken yardımın dışında kalmış kabul edilir. </a:t>
          </a:r>
          <a:endParaRPr lang="tr-TR" sz="2000" kern="1200" dirty="0"/>
        </a:p>
      </dsp:txBody>
      <dsp:txXfrm>
        <a:off x="172860" y="1473633"/>
        <a:ext cx="10471563" cy="1531434"/>
      </dsp:txXfrm>
    </dsp:sp>
    <dsp:sp modelId="{77A3B69E-221A-4146-A990-8342A732EBD5}">
      <dsp:nvSpPr>
        <dsp:cNvPr id="0" name=""/>
        <dsp:cNvSpPr/>
      </dsp:nvSpPr>
      <dsp:spPr>
        <a:xfrm>
          <a:off x="172860" y="3326966"/>
          <a:ext cx="10337180" cy="9397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lvl="0" algn="l" defTabSz="1600200" rtl="0">
            <a:lnSpc>
              <a:spcPct val="90000"/>
            </a:lnSpc>
            <a:spcBef>
              <a:spcPct val="0"/>
            </a:spcBef>
            <a:spcAft>
              <a:spcPct val="35000"/>
            </a:spcAft>
          </a:pPr>
          <a:endParaRPr lang="tr-TR" sz="3600" kern="1200" dirty="0"/>
        </a:p>
      </dsp:txBody>
      <dsp:txXfrm>
        <a:off x="172860" y="3326966"/>
        <a:ext cx="10337180" cy="939743"/>
      </dsp:txXfrm>
    </dsp:sp>
    <dsp:sp modelId="{CBA3A52D-CF16-402E-B00B-246384F331A9}">
      <dsp:nvSpPr>
        <dsp:cNvPr id="0" name=""/>
        <dsp:cNvSpPr/>
      </dsp:nvSpPr>
      <dsp:spPr>
        <a:xfrm>
          <a:off x="172860" y="4266709"/>
          <a:ext cx="2418900" cy="1914292"/>
        </a:xfrm>
        <a:prstGeom prst="chevron">
          <a:avLst>
            <a:gd name="adj" fmla="val 7061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861DEBF-890D-452A-8BCF-BFBB5817F619}">
      <dsp:nvSpPr>
        <dsp:cNvPr id="0" name=""/>
        <dsp:cNvSpPr/>
      </dsp:nvSpPr>
      <dsp:spPr>
        <a:xfrm>
          <a:off x="1625808" y="4266709"/>
          <a:ext cx="2418900" cy="1914292"/>
        </a:xfrm>
        <a:prstGeom prst="chevron">
          <a:avLst>
            <a:gd name="adj" fmla="val 7061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138E96F-067F-4B12-ACE5-0C4B033F79E9}">
      <dsp:nvSpPr>
        <dsp:cNvPr id="0" name=""/>
        <dsp:cNvSpPr/>
      </dsp:nvSpPr>
      <dsp:spPr>
        <a:xfrm>
          <a:off x="3079905" y="4266709"/>
          <a:ext cx="2418900" cy="1914292"/>
        </a:xfrm>
        <a:prstGeom prst="chevron">
          <a:avLst>
            <a:gd name="adj" fmla="val 70610"/>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B2BEF49-E6A9-484D-B2AF-AE965DB71654}">
      <dsp:nvSpPr>
        <dsp:cNvPr id="0" name=""/>
        <dsp:cNvSpPr/>
      </dsp:nvSpPr>
      <dsp:spPr>
        <a:xfrm>
          <a:off x="4532853" y="4266709"/>
          <a:ext cx="2418900" cy="1914292"/>
        </a:xfrm>
        <a:prstGeom prst="chevron">
          <a:avLst>
            <a:gd name="adj" fmla="val 7061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4A4C979-A038-4178-AD36-5741F2B1566E}">
      <dsp:nvSpPr>
        <dsp:cNvPr id="0" name=""/>
        <dsp:cNvSpPr/>
      </dsp:nvSpPr>
      <dsp:spPr>
        <a:xfrm>
          <a:off x="5986950" y="4266709"/>
          <a:ext cx="2418900" cy="1914292"/>
        </a:xfrm>
        <a:prstGeom prst="chevron">
          <a:avLst>
            <a:gd name="adj" fmla="val 7061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BB714E-50A0-4226-A04F-EB366A4C2579}">
      <dsp:nvSpPr>
        <dsp:cNvPr id="0" name=""/>
        <dsp:cNvSpPr/>
      </dsp:nvSpPr>
      <dsp:spPr>
        <a:xfrm>
          <a:off x="7439898" y="4266709"/>
          <a:ext cx="2418900" cy="1914292"/>
        </a:xfrm>
        <a:prstGeom prst="chevron">
          <a:avLst>
            <a:gd name="adj" fmla="val 7061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9BF0138-12E2-46F9-82B2-92D8C4C5D647}">
      <dsp:nvSpPr>
        <dsp:cNvPr id="0" name=""/>
        <dsp:cNvSpPr/>
      </dsp:nvSpPr>
      <dsp:spPr>
        <a:xfrm>
          <a:off x="8893995" y="4266709"/>
          <a:ext cx="2418900" cy="1914292"/>
        </a:xfrm>
        <a:prstGeom prst="chevron">
          <a:avLst>
            <a:gd name="adj" fmla="val 7061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F472F88-E296-44C5-8CFD-D167E466FCF7}">
      <dsp:nvSpPr>
        <dsp:cNvPr id="0" name=""/>
        <dsp:cNvSpPr/>
      </dsp:nvSpPr>
      <dsp:spPr>
        <a:xfrm>
          <a:off x="172860" y="4458139"/>
          <a:ext cx="10471563" cy="1531434"/>
        </a:xfrm>
        <a:prstGeom prst="rect">
          <a:avLst/>
        </a:prstGeom>
        <a:solidFill>
          <a:schemeClr val="lt1">
            <a:hueOff val="0"/>
            <a:satOff val="0"/>
            <a:lumOff val="0"/>
            <a:alphaOff val="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0800" tIns="50800" rIns="50800" bIns="50800" numCol="1" spcCol="1270" anchor="ctr" anchorCtr="0">
          <a:noAutofit/>
        </a:bodyPr>
        <a:lstStyle/>
        <a:p>
          <a:pPr lvl="0" algn="l" defTabSz="889000" rtl="0">
            <a:lnSpc>
              <a:spcPct val="90000"/>
            </a:lnSpc>
            <a:spcBef>
              <a:spcPct val="0"/>
            </a:spcBef>
            <a:spcAft>
              <a:spcPct val="35000"/>
            </a:spcAft>
          </a:pPr>
          <a:r>
            <a:rPr lang="tr-TR" sz="2000" kern="1200" dirty="0" smtClean="0"/>
            <a:t>Bazı toplumlarda, has­talıklar soğuk ve sıcak hastalıklar diye tanımlanır. Soğuk hastalıklara sıcak, sıcak hastalıklara soğuk tedavi yönte­miyle yaklaşılır. Örneğin soğuk algınlığı gibi hastalıklar, soğuk hastalık olarak kabul edilir ve sıcakla tedavi edilir. Ateşlenme gibi durumlar sıcak hastalık olarak kabul edilir ve soğuk uygulama gibi tedavi yöntemleriyle iyileştirilir. </a:t>
          </a:r>
          <a:endParaRPr lang="tr-TR" sz="2000" kern="1200" dirty="0"/>
        </a:p>
      </dsp:txBody>
      <dsp:txXfrm>
        <a:off x="172860" y="4458139"/>
        <a:ext cx="10471563" cy="15314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9AD2D-4B3D-4D3E-9FE2-D31168B08E99}">
      <dsp:nvSpPr>
        <dsp:cNvPr id="0" name=""/>
        <dsp:cNvSpPr/>
      </dsp:nvSpPr>
      <dsp:spPr>
        <a:xfrm>
          <a:off x="0" y="0"/>
          <a:ext cx="11552664" cy="0"/>
        </a:xfrm>
        <a:prstGeom prst="line">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w="9525" cap="rnd"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23E32D2F-88CC-4C74-9F3B-173E509FFAEE}">
      <dsp:nvSpPr>
        <dsp:cNvPr id="0" name=""/>
        <dsp:cNvSpPr/>
      </dsp:nvSpPr>
      <dsp:spPr>
        <a:xfrm>
          <a:off x="0" y="0"/>
          <a:ext cx="11552664" cy="2163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tr-TR" sz="2700" kern="1200" dirty="0" smtClean="0"/>
            <a:t>Hipertansiyon, kendi başına en önde gelen ölüm sebepleri arasında görülmese de, çeşitli nedenlerle gerçekleşen ölümlere en fazla katkıda bulunan faktördür. </a:t>
          </a:r>
          <a:r>
            <a:rPr lang="tr-TR" sz="2700" kern="1200" dirty="0" err="1" smtClean="0"/>
            <a:t>Sistolik</a:t>
          </a:r>
          <a:r>
            <a:rPr lang="tr-TR" sz="2700" kern="1200" dirty="0" smtClean="0"/>
            <a:t> kan basıncındaki </a:t>
          </a:r>
          <a:r>
            <a:rPr lang="tr-TR" sz="2700" i="1" kern="1200" dirty="0" smtClean="0"/>
            <a:t>%</a:t>
          </a:r>
          <a:r>
            <a:rPr lang="tr-TR" sz="2700" kern="1200" dirty="0" smtClean="0"/>
            <a:t> 10'luk bir artışla, </a:t>
          </a:r>
          <a:r>
            <a:rPr lang="tr-TR" sz="2700" kern="1200" dirty="0" err="1" smtClean="0"/>
            <a:t>iskemik</a:t>
          </a:r>
          <a:r>
            <a:rPr lang="tr-TR" sz="2700" kern="1200" dirty="0" smtClean="0"/>
            <a:t> kalp hastalığı riski 3-5 kat, inme riski ise 8-10 kat artmaktadır.</a:t>
          </a:r>
          <a:endParaRPr lang="tr-TR" sz="2700" kern="1200" dirty="0"/>
        </a:p>
      </dsp:txBody>
      <dsp:txXfrm>
        <a:off x="0" y="0"/>
        <a:ext cx="11552664" cy="2163335"/>
      </dsp:txXfrm>
    </dsp:sp>
    <dsp:sp modelId="{567C173E-CCCC-460A-81F4-9A894FAC8BB3}">
      <dsp:nvSpPr>
        <dsp:cNvPr id="0" name=""/>
        <dsp:cNvSpPr/>
      </dsp:nvSpPr>
      <dsp:spPr>
        <a:xfrm>
          <a:off x="0" y="2163335"/>
          <a:ext cx="11552664" cy="0"/>
        </a:xfrm>
        <a:prstGeom prst="line">
          <a:avLst/>
        </a:prstGeom>
        <a:gradFill rotWithShape="0">
          <a:gsLst>
            <a:gs pos="0">
              <a:schemeClr val="accent2">
                <a:hueOff val="-19765721"/>
                <a:satOff val="901"/>
                <a:lumOff val="0"/>
                <a:alphaOff val="0"/>
                <a:tint val="64000"/>
                <a:lumMod val="118000"/>
              </a:schemeClr>
            </a:gs>
            <a:gs pos="100000">
              <a:schemeClr val="accent2">
                <a:hueOff val="-19765721"/>
                <a:satOff val="901"/>
                <a:lumOff val="0"/>
                <a:alphaOff val="0"/>
                <a:tint val="92000"/>
                <a:alpha val="100000"/>
                <a:lumMod val="110000"/>
              </a:schemeClr>
            </a:gs>
          </a:gsLst>
          <a:lin ang="5400000" scaled="0"/>
        </a:gradFill>
        <a:ln w="9525" cap="rnd" cmpd="sng" algn="ctr">
          <a:solidFill>
            <a:schemeClr val="accent2">
              <a:hueOff val="-19765721"/>
              <a:satOff val="901"/>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8EA3F6CE-247F-4A2C-B000-F0045ABB31DF}">
      <dsp:nvSpPr>
        <dsp:cNvPr id="0" name=""/>
        <dsp:cNvSpPr/>
      </dsp:nvSpPr>
      <dsp:spPr>
        <a:xfrm>
          <a:off x="0" y="2163335"/>
          <a:ext cx="11552664" cy="2163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tr-TR" sz="2700" kern="1200" smtClean="0"/>
            <a:t>Ülkemizde yapılan bölgesel bazı çalışmalarda da 65 yaş üzerindekilerde kan basıncı yüksekliği % 60'ın üzerinde bulunmuştur (İstanbul'da % 68,1, Manisa'da % 61.8).</a:t>
          </a:r>
          <a:endParaRPr lang="tr-TR" sz="2700" kern="1200"/>
        </a:p>
      </dsp:txBody>
      <dsp:txXfrm>
        <a:off x="0" y="2163335"/>
        <a:ext cx="11552664" cy="21633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248B6-4855-4F8D-87FC-6E79E5BBCEE8}">
      <dsp:nvSpPr>
        <dsp:cNvPr id="0" name=""/>
        <dsp:cNvSpPr/>
      </dsp:nvSpPr>
      <dsp:spPr>
        <a:xfrm rot="5400000">
          <a:off x="6629227" y="-687216"/>
          <a:ext cx="4176310" cy="6024491"/>
        </a:xfrm>
        <a:prstGeom prst="round2SameRect">
          <a:avLst/>
        </a:prstGeom>
        <a:solidFill>
          <a:schemeClr val="accent2">
            <a:alpha val="90000"/>
            <a:tint val="40000"/>
            <a:hueOff val="0"/>
            <a:satOff val="0"/>
            <a:lumOff val="0"/>
            <a:alphaOff val="0"/>
          </a:schemeClr>
        </a:solidFill>
        <a:ln w="9525" cap="rnd"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rtl="0">
            <a:lnSpc>
              <a:spcPct val="90000"/>
            </a:lnSpc>
            <a:spcBef>
              <a:spcPct val="0"/>
            </a:spcBef>
            <a:spcAft>
              <a:spcPct val="15000"/>
            </a:spcAft>
            <a:buChar char="••"/>
          </a:pPr>
          <a:r>
            <a:rPr lang="tr-TR" sz="2900" kern="1200" dirty="0" smtClean="0"/>
            <a:t>Gelişmekte olan ülkelerde ise üst sosyoeko­nomik gruplarda hipertansiyon </a:t>
          </a:r>
          <a:r>
            <a:rPr lang="tr-TR" sz="2900" kern="1200" dirty="0" err="1" smtClean="0"/>
            <a:t>prevalansı</a:t>
          </a:r>
          <a:r>
            <a:rPr lang="tr-TR" sz="2900" kern="1200" dirty="0" smtClean="0"/>
            <a:t> biraz daha yük­sektir. Etnik kökenin alışkanlıklar, sosyoekonomik durum ve çevresel faktörlerden bağımsız olarak rol oynadığına dair çalışmalar sürmektedir. </a:t>
          </a:r>
          <a:endParaRPr lang="tr-TR" sz="2900" kern="1200" dirty="0"/>
        </a:p>
      </dsp:txBody>
      <dsp:txXfrm rot="-5400000">
        <a:off x="5705137" y="440745"/>
        <a:ext cx="5820620" cy="3768568"/>
      </dsp:txXfrm>
    </dsp:sp>
    <dsp:sp modelId="{1A663053-E5C0-4F76-97E3-A9AD448CAADE}">
      <dsp:nvSpPr>
        <dsp:cNvPr id="0" name=""/>
        <dsp:cNvSpPr/>
      </dsp:nvSpPr>
      <dsp:spPr>
        <a:xfrm>
          <a:off x="1454" y="0"/>
          <a:ext cx="5703682" cy="4650058"/>
        </a:xfrm>
        <a:prstGeom prst="roundRect">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tr-TR" sz="2500" kern="1200" dirty="0" smtClean="0"/>
            <a:t>Gelişmiş ülkelerde alt sosyoekonomik gruplarda kan basıncı yüksekliği daha sık görülmektedir; bu ters ilişki eğitim, gelir ve meslek gruplarına göre de saptanabilmektedir. Bu ülkelerde yapılan çalışmalarda alt sosyoekonomik gruptaki kadınlarda kan basıncı daha yüksek değerlerde bulunmuştur.</a:t>
          </a:r>
          <a:endParaRPr lang="tr-TR" sz="2500" kern="1200" dirty="0"/>
        </a:p>
      </dsp:txBody>
      <dsp:txXfrm>
        <a:off x="228451" y="226997"/>
        <a:ext cx="5249688" cy="41960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51B0E-7D74-46CD-94D9-48F058E9A5F3}">
      <dsp:nvSpPr>
        <dsp:cNvPr id="0" name=""/>
        <dsp:cNvSpPr/>
      </dsp:nvSpPr>
      <dsp:spPr>
        <a:xfrm>
          <a:off x="0" y="523"/>
          <a:ext cx="11957824" cy="1667707"/>
        </a:xfrm>
        <a:prstGeom prst="roundRect">
          <a:avLst/>
        </a:prstGeom>
        <a:gradFill rotWithShape="0">
          <a:gsLst>
            <a:gs pos="0">
              <a:schemeClr val="accent2">
                <a:hueOff val="0"/>
                <a:satOff val="0"/>
                <a:lumOff val="0"/>
                <a:alphaOff val="0"/>
                <a:tint val="64000"/>
                <a:lumMod val="118000"/>
              </a:schemeClr>
            </a:gs>
            <a:gs pos="100000">
              <a:schemeClr val="accent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tr-TR" sz="2200" b="0" i="0" kern="1200" dirty="0" smtClean="0"/>
            <a:t>ABD'de siyah ırktakilerin kan basıncı beyazlara göre daha yüksek olarak bulunmakta ve bu farklılık yaşlanma ile birlikte artmaktadır. Ayrıca has­talığın daha ağır tipleri ve hipertansiyona bağlı ölümler de siyah ırkta daha fazla görülmektedir. Yapılan çalışmalarda, siyah ırka mensup </a:t>
          </a:r>
          <a:r>
            <a:rPr lang="tr-TR" sz="2200" b="0" i="0" kern="1200" dirty="0" err="1" smtClean="0"/>
            <a:t>hipertansiflerde</a:t>
          </a:r>
          <a:r>
            <a:rPr lang="tr-TR" sz="2200" b="0" i="0" kern="1200" dirty="0" smtClean="0"/>
            <a:t> beyazlardan daha yük­sek plazma volümü ve tuz yükü olduğu tespit edilmiştir. </a:t>
          </a:r>
          <a:endParaRPr lang="tr-TR" sz="2200" kern="1200" dirty="0"/>
        </a:p>
      </dsp:txBody>
      <dsp:txXfrm>
        <a:off x="81411" y="81934"/>
        <a:ext cx="11795002" cy="1504885"/>
      </dsp:txXfrm>
    </dsp:sp>
    <dsp:sp modelId="{B2067266-A092-4A80-ACCD-EBD124B71843}">
      <dsp:nvSpPr>
        <dsp:cNvPr id="0" name=""/>
        <dsp:cNvSpPr/>
      </dsp:nvSpPr>
      <dsp:spPr>
        <a:xfrm>
          <a:off x="0" y="1680746"/>
          <a:ext cx="11957824" cy="1667707"/>
        </a:xfrm>
        <a:prstGeom prst="roundRect">
          <a:avLst/>
        </a:prstGeom>
        <a:gradFill rotWithShape="0">
          <a:gsLst>
            <a:gs pos="0">
              <a:schemeClr val="accent3">
                <a:hueOff val="0"/>
                <a:satOff val="0"/>
                <a:lumOff val="0"/>
                <a:alphaOff val="0"/>
                <a:tint val="64000"/>
                <a:lumMod val="118000"/>
              </a:schemeClr>
            </a:gs>
            <a:gs pos="100000">
              <a:schemeClr val="accent3">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tr-TR" sz="2200" b="0" i="0" kern="1200" dirty="0" smtClean="0"/>
            <a:t>Hipertansiyon, sanayileşmiş ve yaşam standartları yüksek olan ülkelerde daha sıktır. Dünya genelinde yapılan de­ğerlendirmelere göre, gelişmekte olan ülkelerde </a:t>
          </a:r>
          <a:r>
            <a:rPr lang="tr-TR" sz="2200" b="0" i="1" kern="1200" dirty="0" smtClean="0"/>
            <a:t>%</a:t>
          </a:r>
          <a:r>
            <a:rPr lang="tr-TR" sz="2200" b="0" i="0" kern="1200" dirty="0" smtClean="0"/>
            <a:t> 22.9 olan hipertansiyon </a:t>
          </a:r>
          <a:r>
            <a:rPr lang="tr-TR" sz="2200" b="0" i="0" kern="1200" dirty="0" err="1" smtClean="0"/>
            <a:t>prevalansı</a:t>
          </a:r>
          <a:r>
            <a:rPr lang="tr-TR" sz="2200" b="0" i="0" kern="1200" dirty="0" smtClean="0"/>
            <a:t>, gelişmiş olanlarda % 37.3'e yükselmektedir.</a:t>
          </a:r>
          <a:endParaRPr lang="tr-TR" sz="2200" kern="1200" dirty="0"/>
        </a:p>
      </dsp:txBody>
      <dsp:txXfrm>
        <a:off x="81411" y="1762157"/>
        <a:ext cx="11795002" cy="1504885"/>
      </dsp:txXfrm>
    </dsp:sp>
    <dsp:sp modelId="{4898A0AA-71E6-4C4C-B37B-DADA30B27FA9}">
      <dsp:nvSpPr>
        <dsp:cNvPr id="0" name=""/>
        <dsp:cNvSpPr/>
      </dsp:nvSpPr>
      <dsp:spPr>
        <a:xfrm>
          <a:off x="0" y="3360969"/>
          <a:ext cx="11957824" cy="1667707"/>
        </a:xfrm>
        <a:prstGeom prst="roundRect">
          <a:avLst/>
        </a:prstGeom>
        <a:gradFill rotWithShape="0">
          <a:gsLst>
            <a:gs pos="0">
              <a:schemeClr val="accent4">
                <a:hueOff val="0"/>
                <a:satOff val="0"/>
                <a:lumOff val="0"/>
                <a:alphaOff val="0"/>
                <a:tint val="64000"/>
                <a:lumMod val="118000"/>
              </a:schemeClr>
            </a:gs>
            <a:gs pos="100000">
              <a:schemeClr val="accent4">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tr-TR" sz="2200" b="0" i="0" kern="1200" dirty="0" smtClean="0"/>
            <a:t>Ülkelerin kentsel bölgelerinde kırsala göre daha çok görülür. Bunun sebebi olarak, </a:t>
          </a:r>
          <a:r>
            <a:rPr lang="tr-TR" sz="2200" b="0" i="0" kern="1200" dirty="0" err="1" smtClean="0"/>
            <a:t>sedanter</a:t>
          </a:r>
          <a:r>
            <a:rPr lang="tr-TR" sz="2200" b="0" i="0" kern="1200" dirty="0" smtClean="0"/>
            <a:t> yaşam</a:t>
          </a:r>
          <a:r>
            <a:rPr lang="tr-TR" sz="2200" b="0" i="0" kern="1200" baseline="-25000" dirty="0" smtClean="0"/>
            <a:t>/</a:t>
          </a:r>
          <a:r>
            <a:rPr lang="tr-TR" sz="2200" b="0" i="0" kern="1200" dirty="0" smtClean="0"/>
            <a:t> beslenme ve sosyal gerilimlerin etkisi dü­şünülmektedir</a:t>
          </a:r>
          <a:endParaRPr lang="tr-TR" sz="2200" kern="1200" dirty="0"/>
        </a:p>
      </dsp:txBody>
      <dsp:txXfrm>
        <a:off x="81411" y="3442380"/>
        <a:ext cx="11795002" cy="15048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E2A624-0704-4C38-9731-9CA89879D146}">
      <dsp:nvSpPr>
        <dsp:cNvPr id="0" name=""/>
        <dsp:cNvSpPr/>
      </dsp:nvSpPr>
      <dsp:spPr>
        <a:xfrm rot="5400000">
          <a:off x="6054561" y="-1811165"/>
          <a:ext cx="2663137" cy="6951652"/>
        </a:xfrm>
        <a:prstGeom prst="round2SameRect">
          <a:avLst/>
        </a:prstGeom>
        <a:solidFill>
          <a:schemeClr val="accent2">
            <a:alpha val="90000"/>
            <a:tint val="55000"/>
            <a:hueOff val="0"/>
            <a:satOff val="0"/>
            <a:lumOff val="0"/>
            <a:alphaOff val="0"/>
          </a:schemeClr>
        </a:solidFill>
        <a:ln w="19050" cap="rnd" cmpd="sng" algn="ctr">
          <a:solidFill>
            <a:schemeClr val="accent2">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rtl="0">
            <a:lnSpc>
              <a:spcPct val="90000"/>
            </a:lnSpc>
            <a:spcBef>
              <a:spcPct val="0"/>
            </a:spcBef>
            <a:spcAft>
              <a:spcPct val="15000"/>
            </a:spcAft>
            <a:buChar char="••"/>
          </a:pPr>
          <a:r>
            <a:rPr lang="tr-TR" sz="2400" b="0" i="0" kern="1200" dirty="0" smtClean="0"/>
            <a:t>kilo verme,</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tuz kısıtlaması,</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fiziksel aktivitenin artırılması,</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beslenme alışkanlığında değişiklik­ler,</a:t>
          </a:r>
          <a:endParaRPr lang="tr-TR" sz="2400" kern="1200" dirty="0"/>
        </a:p>
        <a:p>
          <a:pPr marL="228600" lvl="1" indent="-228600" algn="l" defTabSz="1066800" rtl="0">
            <a:lnSpc>
              <a:spcPct val="90000"/>
            </a:lnSpc>
            <a:spcBef>
              <a:spcPct val="0"/>
            </a:spcBef>
            <a:spcAft>
              <a:spcPct val="15000"/>
            </a:spcAft>
            <a:buChar char="••"/>
          </a:pPr>
          <a:r>
            <a:rPr lang="tr-TR" sz="2400" b="0" i="0" kern="1200" dirty="0" smtClean="0"/>
            <a:t>alkol tüketiminin azaltılması ve sigaranın bırakılması</a:t>
          </a:r>
          <a:endParaRPr lang="tr-TR" sz="2400" kern="1200" dirty="0"/>
        </a:p>
      </dsp:txBody>
      <dsp:txXfrm rot="-5400000">
        <a:off x="3910304" y="463096"/>
        <a:ext cx="6821648" cy="2403129"/>
      </dsp:txXfrm>
    </dsp:sp>
    <dsp:sp modelId="{9E3A96D4-402F-4799-B115-F5D54F6292B8}">
      <dsp:nvSpPr>
        <dsp:cNvPr id="0" name=""/>
        <dsp:cNvSpPr/>
      </dsp:nvSpPr>
      <dsp:spPr>
        <a:xfrm>
          <a:off x="0" y="199"/>
          <a:ext cx="3910304" cy="3328922"/>
        </a:xfrm>
        <a:prstGeom prst="roundRect">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b="0" i="0" kern="1200" dirty="0" smtClean="0"/>
            <a:t>hi­pertansiyonun ilaç dışı tedavisinde yapılması gereken en önemli düzenlemelerin;</a:t>
          </a:r>
          <a:endParaRPr lang="tr-TR" sz="2900" kern="1200" dirty="0"/>
        </a:p>
      </dsp:txBody>
      <dsp:txXfrm>
        <a:off x="162505" y="162704"/>
        <a:ext cx="3585294" cy="3003912"/>
      </dsp:txXfrm>
    </dsp:sp>
    <dsp:sp modelId="{850A3145-896D-4DF2-8708-0C6B5016F1E7}">
      <dsp:nvSpPr>
        <dsp:cNvPr id="0" name=""/>
        <dsp:cNvSpPr/>
      </dsp:nvSpPr>
      <dsp:spPr>
        <a:xfrm>
          <a:off x="0" y="3495568"/>
          <a:ext cx="10851358" cy="931265"/>
        </a:xfrm>
        <a:prstGeom prst="roundRect">
          <a:avLst/>
        </a:prstGeom>
        <a:solidFill>
          <a:schemeClr val="accent2">
            <a:shade val="50000"/>
            <a:hueOff val="456694"/>
            <a:satOff val="4967"/>
            <a:lumOff val="4572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b="1" i="0" kern="1200" dirty="0" smtClean="0">
              <a:solidFill>
                <a:schemeClr val="tx1"/>
              </a:solidFill>
            </a:rPr>
            <a:t>"yaşam tarzı değişiklikleri"</a:t>
          </a:r>
          <a:endParaRPr lang="tr-TR" sz="2900" b="1" kern="1200" dirty="0">
            <a:solidFill>
              <a:schemeClr val="tx1"/>
            </a:solidFill>
          </a:endParaRPr>
        </a:p>
      </dsp:txBody>
      <dsp:txXfrm>
        <a:off x="45461" y="3541029"/>
        <a:ext cx="10760436" cy="8403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382E8-0D34-4B15-9662-35BCFA3E59AB}">
      <dsp:nvSpPr>
        <dsp:cNvPr id="0" name=""/>
        <dsp:cNvSpPr/>
      </dsp:nvSpPr>
      <dsp:spPr>
        <a:xfrm>
          <a:off x="0" y="24331"/>
          <a:ext cx="11574966" cy="1384909"/>
        </a:xfrm>
        <a:prstGeom prst="roundRect">
          <a:avLst/>
        </a:prstGeom>
        <a:gradFill rotWithShape="0">
          <a:gsLst>
            <a:gs pos="0">
              <a:schemeClr val="accent2">
                <a:alpha val="90000"/>
                <a:hueOff val="0"/>
                <a:satOff val="0"/>
                <a:lumOff val="0"/>
                <a:alphaOff val="0"/>
                <a:tint val="64000"/>
                <a:lumMod val="118000"/>
              </a:schemeClr>
            </a:gs>
            <a:gs pos="100000">
              <a:schemeClr val="accent2">
                <a:alpha val="90000"/>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b="1" i="0" kern="1200" dirty="0" smtClean="0"/>
            <a:t>Türkiye’de has­taların hipertansiyon tedavisinde sarımsak, limon suyu, ayran, zeytin yaprağı kullandıklarını tespit etmiştir. </a:t>
          </a:r>
          <a:r>
            <a:rPr lang="tr-TR" sz="1900" b="1" i="0" kern="1200" dirty="0" err="1" smtClean="0"/>
            <a:t>Sekonder</a:t>
          </a:r>
          <a:r>
            <a:rPr lang="tr-TR" sz="1900" b="1" i="0" kern="1200" dirty="0" smtClean="0"/>
            <a:t> korunma erken tanı ve tedavi ile sağlanır. Toplum taramalarında </a:t>
          </a:r>
          <a:r>
            <a:rPr lang="tr-TR" sz="1900" b="1" i="0" kern="1200" dirty="0" err="1" smtClean="0"/>
            <a:t>hipertansiflerin</a:t>
          </a:r>
          <a:r>
            <a:rPr lang="tr-TR" sz="1900" b="1" i="0" kern="1200" dirty="0" smtClean="0"/>
            <a:t> %15-80 arasında değişen oranda hastalıklarından habersiz oldukları tespit edilmek­tedir.</a:t>
          </a:r>
          <a:endParaRPr lang="tr-TR" sz="1900" b="1" kern="1200" dirty="0"/>
        </a:p>
      </dsp:txBody>
      <dsp:txXfrm>
        <a:off x="67606" y="91937"/>
        <a:ext cx="11439754" cy="1249697"/>
      </dsp:txXfrm>
    </dsp:sp>
    <dsp:sp modelId="{DC12A0D6-4AEB-487F-921D-A97236BB9C44}">
      <dsp:nvSpPr>
        <dsp:cNvPr id="0" name=""/>
        <dsp:cNvSpPr/>
      </dsp:nvSpPr>
      <dsp:spPr>
        <a:xfrm>
          <a:off x="0" y="1409240"/>
          <a:ext cx="11574966" cy="3183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7505"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tr-TR" sz="2400" b="0" i="0" kern="1200" dirty="0" smtClean="0"/>
            <a:t>1999-2000 yıllarında ya­pılan ulusal çalışmada hipertansiyon tespit edilenlerin %70’inin farkında olduğu, % 59'unun tedavi altında olduk­ları</a:t>
          </a:r>
          <a:endParaRPr lang="tr-TR" sz="2400" kern="1200" dirty="0"/>
        </a:p>
        <a:p>
          <a:pPr marL="228600" lvl="1" indent="-228600" algn="l" defTabSz="1066800" rtl="0">
            <a:lnSpc>
              <a:spcPct val="90000"/>
            </a:lnSpc>
            <a:spcBef>
              <a:spcPct val="0"/>
            </a:spcBef>
            <a:spcAft>
              <a:spcPct val="20000"/>
            </a:spcAft>
            <a:buChar char="••"/>
          </a:pPr>
          <a:r>
            <a:rPr lang="tr-TR" sz="2400" b="0" i="0" kern="1200" dirty="0" smtClean="0"/>
            <a:t>Mısır’da, </a:t>
          </a:r>
          <a:r>
            <a:rPr lang="tr-TR" sz="2400" b="0" i="0" kern="1200" dirty="0" err="1" smtClean="0"/>
            <a:t>hipertasiyon</a:t>
          </a:r>
          <a:r>
            <a:rPr lang="tr-TR" sz="2400" b="0" i="0" kern="1200" dirty="0" smtClean="0"/>
            <a:t> bulunanların %37.5’inin bu durumun farkında oldukları ve sadece %23.9’unun tedavi almakta olduğu</a:t>
          </a:r>
          <a:endParaRPr lang="tr-TR" sz="2400" kern="1200" dirty="0"/>
        </a:p>
        <a:p>
          <a:pPr marL="228600" lvl="1" indent="-228600" algn="l" defTabSz="1066800" rtl="0">
            <a:lnSpc>
              <a:spcPct val="90000"/>
            </a:lnSpc>
            <a:spcBef>
              <a:spcPct val="0"/>
            </a:spcBef>
            <a:spcAft>
              <a:spcPct val="20000"/>
            </a:spcAft>
            <a:buChar char="••"/>
          </a:pPr>
          <a:r>
            <a:rPr lang="tr-TR" sz="2400" b="0" i="0" kern="1200" dirty="0" smtClean="0"/>
            <a:t>Türkiye’de  ise farkında olanların oranı %40.7, tedavi alanların oranı %31.1</a:t>
          </a:r>
          <a:endParaRPr lang="tr-TR" sz="2400" kern="1200" dirty="0"/>
        </a:p>
      </dsp:txBody>
      <dsp:txXfrm>
        <a:off x="0" y="1409240"/>
        <a:ext cx="11574966" cy="318303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CCB902-5A1C-4BC5-9834-7AF218EB19C9}">
      <dsp:nvSpPr>
        <dsp:cNvPr id="0" name=""/>
        <dsp:cNvSpPr/>
      </dsp:nvSpPr>
      <dsp:spPr>
        <a:xfrm rot="5400000">
          <a:off x="6681907" y="-2204294"/>
          <a:ext cx="2408470" cy="7422252"/>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tr-TR" sz="2200" b="0" i="0" kern="1200" smtClean="0"/>
            <a:t>ABD de kontrol altında olma oranı % 34 </a:t>
          </a:r>
          <a:endParaRPr lang="tr-TR" sz="2200" kern="1200"/>
        </a:p>
        <a:p>
          <a:pPr marL="228600" lvl="1" indent="-228600" algn="l" defTabSz="977900" rtl="0">
            <a:lnSpc>
              <a:spcPct val="90000"/>
            </a:lnSpc>
            <a:spcBef>
              <a:spcPct val="0"/>
            </a:spcBef>
            <a:spcAft>
              <a:spcPct val="15000"/>
            </a:spcAft>
            <a:buChar char="••"/>
          </a:pPr>
          <a:r>
            <a:rPr lang="tr-TR" sz="2200" b="0" i="0" kern="1200" smtClean="0"/>
            <a:t>Kanada'da </a:t>
          </a:r>
          <a:r>
            <a:rPr lang="tr-TR" sz="2200" b="0" i="1" kern="1200" smtClean="0"/>
            <a:t>%</a:t>
          </a:r>
          <a:r>
            <a:rPr lang="tr-TR" sz="2200" b="0" i="0" kern="1200" smtClean="0"/>
            <a:t> 17</a:t>
          </a:r>
          <a:endParaRPr lang="tr-TR" sz="2200" kern="1200"/>
        </a:p>
        <a:p>
          <a:pPr marL="228600" lvl="1" indent="-228600" algn="l" defTabSz="977900" rtl="0">
            <a:lnSpc>
              <a:spcPct val="90000"/>
            </a:lnSpc>
            <a:spcBef>
              <a:spcPct val="0"/>
            </a:spcBef>
            <a:spcAft>
              <a:spcPct val="15000"/>
            </a:spcAft>
            <a:buChar char="••"/>
          </a:pPr>
          <a:r>
            <a:rPr lang="tr-TR" sz="2200" b="0" i="0" kern="1200" smtClean="0"/>
            <a:t>Beş Avrupa ülkesinde yapılan bir çalışmada ise (İngiltere,Almanya/ İtalya/ İspanya ve İsveç ) % 10'dan az </a:t>
          </a:r>
          <a:endParaRPr lang="tr-TR" sz="2200" kern="1200"/>
        </a:p>
        <a:p>
          <a:pPr marL="228600" lvl="1" indent="-228600" algn="l" defTabSz="977900" rtl="0">
            <a:lnSpc>
              <a:spcPct val="90000"/>
            </a:lnSpc>
            <a:spcBef>
              <a:spcPct val="0"/>
            </a:spcBef>
            <a:spcAft>
              <a:spcPct val="15000"/>
            </a:spcAft>
            <a:buChar char="••"/>
          </a:pPr>
          <a:r>
            <a:rPr lang="tr-TR" sz="2200" b="0" i="0" kern="1200" dirty="0" smtClean="0"/>
            <a:t>Ülkemiz geneli için de bu oran sadece </a:t>
          </a:r>
          <a:r>
            <a:rPr lang="tr-TR" sz="2200" b="0" i="1" kern="1200" dirty="0" smtClean="0"/>
            <a:t>%</a:t>
          </a:r>
          <a:r>
            <a:rPr lang="tr-TR" sz="2200" b="0" i="0" kern="1200" dirty="0" smtClean="0"/>
            <a:t> 8.1'dir. </a:t>
          </a:r>
          <a:endParaRPr lang="tr-TR" sz="2200" kern="1200" dirty="0"/>
        </a:p>
      </dsp:txBody>
      <dsp:txXfrm rot="-5400000">
        <a:off x="4175016" y="420169"/>
        <a:ext cx="7304680" cy="2173326"/>
      </dsp:txXfrm>
    </dsp:sp>
    <dsp:sp modelId="{CE624884-4378-4640-8FBE-7B241788959E}">
      <dsp:nvSpPr>
        <dsp:cNvPr id="0" name=""/>
        <dsp:cNvSpPr/>
      </dsp:nvSpPr>
      <dsp:spPr>
        <a:xfrm>
          <a:off x="0" y="1537"/>
          <a:ext cx="4175016" cy="301058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b="0" i="0" kern="1200" dirty="0" smtClean="0"/>
            <a:t>Hipertansiyonun kontrolü gelişmiş ülkelerde bile tam olarak sağlanamamakta</a:t>
          </a:r>
          <a:endParaRPr lang="tr-TR" sz="2600" kern="1200" dirty="0"/>
        </a:p>
      </dsp:txBody>
      <dsp:txXfrm>
        <a:off x="146965" y="148502"/>
        <a:ext cx="3881086" cy="2716658"/>
      </dsp:txXfrm>
    </dsp:sp>
    <dsp:sp modelId="{A9A0D182-7386-48A0-B715-EB5766FF5884}">
      <dsp:nvSpPr>
        <dsp:cNvPr id="0" name=""/>
        <dsp:cNvSpPr/>
      </dsp:nvSpPr>
      <dsp:spPr>
        <a:xfrm>
          <a:off x="0" y="3162655"/>
          <a:ext cx="11585952" cy="1329746"/>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tr-TR" sz="2600" kern="1200" dirty="0" smtClean="0"/>
            <a:t>Türk Kardiyoloji Derneğinin yürüttüğü "12/8 Hipertan­siyon Farkındalık Kampanyası" ile toplumlumuzun hiper­tansiyonla ilgili farkında olma düzeyi % 7 oranında artmıştır.</a:t>
          </a:r>
          <a:endParaRPr lang="tr-TR" sz="2600" kern="1200" dirty="0"/>
        </a:p>
      </dsp:txBody>
      <dsp:txXfrm>
        <a:off x="64913" y="3227568"/>
        <a:ext cx="11456126" cy="119992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tr-TR" smtClean="0"/>
              <a:t>Asıl başlık stili için tıklatın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tr-T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1997445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02BD8AC9-A960-4683-B603-BF009908D5A7}"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777438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990562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tr-TR" smtClean="0"/>
              <a:t>Asıl başlık stili için tıklatın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941341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3458618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2BD8AC9-A960-4683-B603-BF009908D5A7}" type="datetimeFigureOut">
              <a:rPr lang="tr-TR" smtClean="0"/>
              <a:t>13.03.2025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705286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2BD8AC9-A960-4683-B603-BF009908D5A7}" type="datetimeFigureOut">
              <a:rPr lang="tr-TR" smtClean="0"/>
              <a:t>13.03.2025</a:t>
            </a:fld>
            <a:endParaRPr lang="tr-TR"/>
          </a:p>
        </p:txBody>
      </p:sp>
      <p:sp>
        <p:nvSpPr>
          <p:cNvPr id="8" name="Footer Placeholder 7"/>
          <p:cNvSpPr>
            <a:spLocks noGrp="1"/>
          </p:cNvSpPr>
          <p:nvPr>
            <p:ph type="ftr" sz="quarter" idx="11"/>
          </p:nvPr>
        </p:nvSpPr>
        <p:spPr>
          <a:xfrm>
            <a:off x="561111" y="6391838"/>
            <a:ext cx="3644282" cy="304801"/>
          </a:xfrm>
        </p:spPr>
        <p:txBody>
          <a:bodyPr/>
          <a:lstStyle/>
          <a:p>
            <a:endParaRPr lang="tr-TR"/>
          </a:p>
        </p:txBody>
      </p:sp>
      <p:sp>
        <p:nvSpPr>
          <p:cNvPr id="9" name="Slide Number Placeholder 8"/>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500820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308508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51344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1138482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fld id="{02BD8AC9-A960-4683-B603-BF009908D5A7}"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1914588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02BD8AC9-A960-4683-B603-BF009908D5A7}"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727323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02BD8AC9-A960-4683-B603-BF009908D5A7}" type="datetimeFigureOut">
              <a:rPr lang="tr-TR" smtClean="0"/>
              <a:t>13.03.2025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1570652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02BD8AC9-A960-4683-B603-BF009908D5A7}" type="datetimeFigureOut">
              <a:rPr lang="tr-TR" smtClean="0"/>
              <a:t>13.03.2025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1852982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BD8AC9-A960-4683-B603-BF009908D5A7}" type="datetimeFigureOut">
              <a:rPr lang="tr-TR" smtClean="0"/>
              <a:t>13.03.2025</a:t>
            </a:fld>
            <a:endParaRPr lang="tr-TR"/>
          </a:p>
        </p:txBody>
      </p:sp>
      <p:sp>
        <p:nvSpPr>
          <p:cNvPr id="3" name="Footer Placeholder 2"/>
          <p:cNvSpPr>
            <a:spLocks noGrp="1"/>
          </p:cNvSpPr>
          <p:nvPr>
            <p:ph type="ftr" sz="quarter" idx="11"/>
          </p:nvPr>
        </p:nvSpPr>
        <p:spPr/>
        <p:txBody>
          <a:bodyPr/>
          <a:lstStyle/>
          <a:p>
            <a:endParaRPr lang="tr-T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408642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02BD8AC9-A960-4683-B603-BF009908D5A7}"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399136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tr-TR" smtClean="0"/>
              <a:t>Resim eklemek için simgeyi tıklatın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02BD8AC9-A960-4683-B603-BF009908D5A7}"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DDDFDE1-6E6C-47D6-BBA7-27E08CA48066}" type="slidenum">
              <a:rPr lang="tr-TR" smtClean="0"/>
              <a:t>‹#›</a:t>
            </a:fld>
            <a:endParaRPr lang="tr-TR"/>
          </a:p>
        </p:txBody>
      </p:sp>
    </p:spTree>
    <p:extLst>
      <p:ext uri="{BB962C8B-B14F-4D97-AF65-F5344CB8AC3E}">
        <p14:creationId xmlns:p14="http://schemas.microsoft.com/office/powerpoint/2010/main" val="2661765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02BD8AC9-A960-4683-B603-BF009908D5A7}" type="datetimeFigureOut">
              <a:rPr lang="tr-TR" smtClean="0"/>
              <a:t>13.03.2025</a:t>
            </a:fld>
            <a:endParaRPr lang="tr-T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tr-T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DDDFDE1-6E6C-47D6-BBA7-27E08CA48066}" type="slidenum">
              <a:rPr lang="tr-TR" smtClean="0"/>
              <a:t>‹#›</a:t>
            </a:fld>
            <a:endParaRPr lang="tr-TR"/>
          </a:p>
        </p:txBody>
      </p:sp>
    </p:spTree>
    <p:extLst>
      <p:ext uri="{BB962C8B-B14F-4D97-AF65-F5344CB8AC3E}">
        <p14:creationId xmlns:p14="http://schemas.microsoft.com/office/powerpoint/2010/main" val="125214008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Kronik Hastalıklarda Kültürel Yaklaşım</a:t>
            </a:r>
            <a:endParaRPr lang="tr-TR" dirty="0"/>
          </a:p>
        </p:txBody>
      </p:sp>
      <p:sp>
        <p:nvSpPr>
          <p:cNvPr id="3" name="Alt Başlık 2"/>
          <p:cNvSpPr>
            <a:spLocks noGrp="1"/>
          </p:cNvSpPr>
          <p:nvPr>
            <p:ph type="subTitle" idx="1"/>
          </p:nvPr>
        </p:nvSpPr>
        <p:spPr>
          <a:xfrm>
            <a:off x="1051560" y="5225461"/>
            <a:ext cx="7891272" cy="1069848"/>
          </a:xfrm>
        </p:spPr>
        <p:txBody>
          <a:bodyPr/>
          <a:lstStyle/>
          <a:p>
            <a:r>
              <a:rPr lang="tr-TR" dirty="0" smtClean="0"/>
              <a:t>Öğr. Gör. </a:t>
            </a:r>
            <a:r>
              <a:rPr lang="tr-TR" dirty="0" smtClean="0"/>
              <a:t>Dr. Kübra </a:t>
            </a:r>
            <a:r>
              <a:rPr lang="tr-TR" dirty="0" smtClean="0"/>
              <a:t>BERBER</a:t>
            </a:r>
            <a:endParaRPr lang="tr-TR" dirty="0"/>
          </a:p>
        </p:txBody>
      </p:sp>
    </p:spTree>
    <p:extLst>
      <p:ext uri="{BB962C8B-B14F-4D97-AF65-F5344CB8AC3E}">
        <p14:creationId xmlns:p14="http://schemas.microsoft.com/office/powerpoint/2010/main" val="2210362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047367741"/>
              </p:ext>
            </p:extLst>
          </p:nvPr>
        </p:nvGraphicFramePr>
        <p:xfrm>
          <a:off x="1069847" y="2274849"/>
          <a:ext cx="10861957" cy="44270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spTree>
    <p:extLst>
      <p:ext uri="{BB962C8B-B14F-4D97-AF65-F5344CB8AC3E}">
        <p14:creationId xmlns:p14="http://schemas.microsoft.com/office/powerpoint/2010/main" val="2141489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77137848"/>
              </p:ext>
            </p:extLst>
          </p:nvPr>
        </p:nvGraphicFramePr>
        <p:xfrm>
          <a:off x="334536" y="2241395"/>
          <a:ext cx="11574966" cy="4616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spTree>
    <p:extLst>
      <p:ext uri="{BB962C8B-B14F-4D97-AF65-F5344CB8AC3E}">
        <p14:creationId xmlns:p14="http://schemas.microsoft.com/office/powerpoint/2010/main" val="1705556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242749567"/>
              </p:ext>
            </p:extLst>
          </p:nvPr>
        </p:nvGraphicFramePr>
        <p:xfrm>
          <a:off x="367989" y="2274850"/>
          <a:ext cx="11597269" cy="4493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spTree>
    <p:extLst>
      <p:ext uri="{BB962C8B-B14F-4D97-AF65-F5344CB8AC3E}">
        <p14:creationId xmlns:p14="http://schemas.microsoft.com/office/powerpoint/2010/main" val="290868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19334" y="706039"/>
            <a:ext cx="8761413" cy="706964"/>
          </a:xfrm>
        </p:spPr>
        <p:txBody>
          <a:bodyPr anchor="t"/>
          <a:lstStyle/>
          <a:p>
            <a:r>
              <a:rPr lang="tr-TR" b="1" dirty="0" err="1">
                <a:solidFill>
                  <a:schemeClr val="accent4">
                    <a:lumMod val="40000"/>
                    <a:lumOff val="60000"/>
                  </a:schemeClr>
                </a:solidFill>
              </a:rPr>
              <a:t>İskemik</a:t>
            </a:r>
            <a:r>
              <a:rPr lang="tr-TR" b="1" dirty="0">
                <a:solidFill>
                  <a:schemeClr val="accent4">
                    <a:lumMod val="40000"/>
                    <a:lumOff val="60000"/>
                  </a:schemeClr>
                </a:solidFill>
              </a:rPr>
              <a:t> Kalp </a:t>
            </a:r>
            <a:r>
              <a:rPr lang="tr-TR" b="1" dirty="0" smtClean="0">
                <a:solidFill>
                  <a:schemeClr val="accent4">
                    <a:lumMod val="40000"/>
                    <a:lumOff val="60000"/>
                  </a:schemeClr>
                </a:solidFill>
              </a:rPr>
              <a:t>Hastalıkları</a:t>
            </a:r>
            <a:endParaRPr lang="tr-TR" dirty="0">
              <a:solidFill>
                <a:schemeClr val="accent4">
                  <a:lumMod val="40000"/>
                  <a:lumOff val="60000"/>
                </a:schemeClr>
              </a:solidFill>
            </a:endParaRPr>
          </a:p>
        </p:txBody>
      </p:sp>
      <p:sp>
        <p:nvSpPr>
          <p:cNvPr id="4" name="Çift Dalga 3"/>
          <p:cNvSpPr/>
          <p:nvPr/>
        </p:nvSpPr>
        <p:spPr>
          <a:xfrm>
            <a:off x="0" y="2475571"/>
            <a:ext cx="12192000" cy="4081346"/>
          </a:xfrm>
          <a:prstGeom prst="doubleWave">
            <a:avLst/>
          </a:prstGeom>
          <a:ln w="57150">
            <a:prstDash val="lgDashDotDot"/>
          </a:ln>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800" smtClean="0"/>
              <a:t>İskemik</a:t>
            </a:r>
            <a:r>
              <a:rPr lang="tr-TR" sz="2800" dirty="0" smtClean="0"/>
              <a:t> kalp hastalıkları, sık görülmesi ve öldürücülüğünün yüksek olması nedeniyle, kişilerin yaşamları boyunca karşılaşabilecekleri en önemli sağlık sorunlarının başında gelmektedir. Dünya genelindeki tüm ölüm nedenleri ara­sında ilk sırada yer almaktadır.</a:t>
            </a:r>
            <a:endParaRPr lang="tr-TR" sz="2800" dirty="0"/>
          </a:p>
        </p:txBody>
      </p:sp>
    </p:spTree>
    <p:extLst>
      <p:ext uri="{BB962C8B-B14F-4D97-AF65-F5344CB8AC3E}">
        <p14:creationId xmlns:p14="http://schemas.microsoft.com/office/powerpoint/2010/main" val="873352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178059943"/>
              </p:ext>
            </p:extLst>
          </p:nvPr>
        </p:nvGraphicFramePr>
        <p:xfrm>
          <a:off x="267629" y="2274849"/>
          <a:ext cx="11764537" cy="4493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19334" y="706039"/>
            <a:ext cx="8761413" cy="706964"/>
          </a:xfrm>
        </p:spPr>
        <p:txBody>
          <a:bodyPr anchor="t"/>
          <a:lstStyle/>
          <a:p>
            <a:r>
              <a:rPr lang="tr-TR" b="1" dirty="0" err="1">
                <a:solidFill>
                  <a:schemeClr val="accent4">
                    <a:lumMod val="40000"/>
                    <a:lumOff val="60000"/>
                  </a:schemeClr>
                </a:solidFill>
              </a:rPr>
              <a:t>İskemik</a:t>
            </a:r>
            <a:r>
              <a:rPr lang="tr-TR" b="1" dirty="0">
                <a:solidFill>
                  <a:schemeClr val="accent4">
                    <a:lumMod val="40000"/>
                    <a:lumOff val="60000"/>
                  </a:schemeClr>
                </a:solidFill>
              </a:rPr>
              <a:t> Kalp </a:t>
            </a:r>
            <a:r>
              <a:rPr lang="tr-TR" b="1" dirty="0" smtClean="0">
                <a:solidFill>
                  <a:schemeClr val="accent4">
                    <a:lumMod val="40000"/>
                    <a:lumOff val="60000"/>
                  </a:schemeClr>
                </a:solidFill>
              </a:rPr>
              <a:t>Hastalıkları</a:t>
            </a:r>
            <a:endParaRPr lang="tr-TR" dirty="0">
              <a:solidFill>
                <a:schemeClr val="accent4">
                  <a:lumMod val="40000"/>
                  <a:lumOff val="60000"/>
                </a:schemeClr>
              </a:solidFill>
            </a:endParaRPr>
          </a:p>
        </p:txBody>
      </p:sp>
    </p:spTree>
    <p:extLst>
      <p:ext uri="{BB962C8B-B14F-4D97-AF65-F5344CB8AC3E}">
        <p14:creationId xmlns:p14="http://schemas.microsoft.com/office/powerpoint/2010/main" val="915036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957097951"/>
              </p:ext>
            </p:extLst>
          </p:nvPr>
        </p:nvGraphicFramePr>
        <p:xfrm>
          <a:off x="390295" y="2219092"/>
          <a:ext cx="11418848" cy="43935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19334" y="706039"/>
            <a:ext cx="8761413" cy="706964"/>
          </a:xfrm>
        </p:spPr>
        <p:txBody>
          <a:bodyPr anchor="t"/>
          <a:lstStyle/>
          <a:p>
            <a:r>
              <a:rPr lang="tr-TR" b="1" dirty="0" err="1">
                <a:solidFill>
                  <a:schemeClr val="accent4">
                    <a:lumMod val="40000"/>
                    <a:lumOff val="60000"/>
                  </a:schemeClr>
                </a:solidFill>
              </a:rPr>
              <a:t>İskemik</a:t>
            </a:r>
            <a:r>
              <a:rPr lang="tr-TR" b="1" dirty="0">
                <a:solidFill>
                  <a:schemeClr val="accent4">
                    <a:lumMod val="40000"/>
                    <a:lumOff val="60000"/>
                  </a:schemeClr>
                </a:solidFill>
              </a:rPr>
              <a:t> Kalp </a:t>
            </a:r>
            <a:r>
              <a:rPr lang="tr-TR" b="1" dirty="0" smtClean="0">
                <a:solidFill>
                  <a:schemeClr val="accent4">
                    <a:lumMod val="40000"/>
                    <a:lumOff val="60000"/>
                  </a:schemeClr>
                </a:solidFill>
              </a:rPr>
              <a:t>Hastalıkları</a:t>
            </a:r>
            <a:endParaRPr lang="tr-TR" dirty="0">
              <a:solidFill>
                <a:schemeClr val="accent4">
                  <a:lumMod val="40000"/>
                  <a:lumOff val="60000"/>
                </a:schemeClr>
              </a:solidFill>
            </a:endParaRPr>
          </a:p>
        </p:txBody>
      </p:sp>
    </p:spTree>
    <p:extLst>
      <p:ext uri="{BB962C8B-B14F-4D97-AF65-F5344CB8AC3E}">
        <p14:creationId xmlns:p14="http://schemas.microsoft.com/office/powerpoint/2010/main" val="3932349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3933587836"/>
              </p:ext>
            </p:extLst>
          </p:nvPr>
        </p:nvGraphicFramePr>
        <p:xfrm>
          <a:off x="178420" y="1929161"/>
          <a:ext cx="11931804" cy="4928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19334" y="706039"/>
            <a:ext cx="8761413" cy="706964"/>
          </a:xfrm>
        </p:spPr>
        <p:txBody>
          <a:bodyPr anchor="t"/>
          <a:lstStyle/>
          <a:p>
            <a:r>
              <a:rPr lang="tr-TR" b="1" dirty="0" err="1">
                <a:solidFill>
                  <a:schemeClr val="accent4">
                    <a:lumMod val="40000"/>
                    <a:lumOff val="60000"/>
                  </a:schemeClr>
                </a:solidFill>
              </a:rPr>
              <a:t>İskemik</a:t>
            </a:r>
            <a:r>
              <a:rPr lang="tr-TR" b="1" dirty="0">
                <a:solidFill>
                  <a:schemeClr val="accent4">
                    <a:lumMod val="40000"/>
                    <a:lumOff val="60000"/>
                  </a:schemeClr>
                </a:solidFill>
              </a:rPr>
              <a:t> Kalp </a:t>
            </a:r>
            <a:r>
              <a:rPr lang="tr-TR" b="1" dirty="0" smtClean="0">
                <a:solidFill>
                  <a:schemeClr val="accent4">
                    <a:lumMod val="40000"/>
                    <a:lumOff val="60000"/>
                  </a:schemeClr>
                </a:solidFill>
              </a:rPr>
              <a:t>Hastalıkları</a:t>
            </a:r>
            <a:endParaRPr lang="tr-TR" dirty="0">
              <a:solidFill>
                <a:schemeClr val="accent4">
                  <a:lumMod val="40000"/>
                  <a:lumOff val="60000"/>
                </a:schemeClr>
              </a:solidFill>
            </a:endParaRPr>
          </a:p>
        </p:txBody>
      </p:sp>
    </p:spTree>
    <p:extLst>
      <p:ext uri="{BB962C8B-B14F-4D97-AF65-F5344CB8AC3E}">
        <p14:creationId xmlns:p14="http://schemas.microsoft.com/office/powerpoint/2010/main" val="1958295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2757308738"/>
              </p:ext>
            </p:extLst>
          </p:nvPr>
        </p:nvGraphicFramePr>
        <p:xfrm>
          <a:off x="1069848" y="2274849"/>
          <a:ext cx="10169912" cy="4209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19334" y="706039"/>
            <a:ext cx="8761413" cy="706964"/>
          </a:xfrm>
        </p:spPr>
        <p:txBody>
          <a:bodyPr anchor="t"/>
          <a:lstStyle/>
          <a:p>
            <a:r>
              <a:rPr lang="tr-TR" b="1" dirty="0" err="1">
                <a:solidFill>
                  <a:schemeClr val="accent4">
                    <a:lumMod val="40000"/>
                    <a:lumOff val="60000"/>
                  </a:schemeClr>
                </a:solidFill>
              </a:rPr>
              <a:t>İskemik</a:t>
            </a:r>
            <a:r>
              <a:rPr lang="tr-TR" b="1" dirty="0">
                <a:solidFill>
                  <a:schemeClr val="accent4">
                    <a:lumMod val="40000"/>
                    <a:lumOff val="60000"/>
                  </a:schemeClr>
                </a:solidFill>
              </a:rPr>
              <a:t> Kalp </a:t>
            </a:r>
            <a:r>
              <a:rPr lang="tr-TR" b="1" dirty="0" smtClean="0">
                <a:solidFill>
                  <a:schemeClr val="accent4">
                    <a:lumMod val="40000"/>
                    <a:lumOff val="60000"/>
                  </a:schemeClr>
                </a:solidFill>
              </a:rPr>
              <a:t>Hastalıkları</a:t>
            </a:r>
            <a:endParaRPr lang="tr-TR" dirty="0">
              <a:solidFill>
                <a:schemeClr val="accent4">
                  <a:lumMod val="40000"/>
                  <a:lumOff val="60000"/>
                </a:schemeClr>
              </a:solidFill>
            </a:endParaRPr>
          </a:p>
        </p:txBody>
      </p:sp>
    </p:spTree>
    <p:extLst>
      <p:ext uri="{BB962C8B-B14F-4D97-AF65-F5344CB8AC3E}">
        <p14:creationId xmlns:p14="http://schemas.microsoft.com/office/powerpoint/2010/main" val="2989988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977443990"/>
              </p:ext>
            </p:extLst>
          </p:nvPr>
        </p:nvGraphicFramePr>
        <p:xfrm>
          <a:off x="601498" y="2464420"/>
          <a:ext cx="10917712" cy="42820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418558" y="617344"/>
            <a:ext cx="8761413" cy="706438"/>
          </a:xfrm>
        </p:spPr>
        <p:txBody>
          <a:bodyPr anchor="t"/>
          <a:lstStyle/>
          <a:p>
            <a:r>
              <a:rPr lang="tr-TR" b="1" dirty="0" err="1" smtClean="0">
                <a:solidFill>
                  <a:schemeClr val="accent5">
                    <a:lumMod val="40000"/>
                    <a:lumOff val="60000"/>
                  </a:schemeClr>
                </a:solidFill>
              </a:rPr>
              <a:t>Diabetes</a:t>
            </a:r>
            <a:r>
              <a:rPr lang="tr-TR" b="1" dirty="0" smtClean="0">
                <a:solidFill>
                  <a:schemeClr val="accent5">
                    <a:lumMod val="40000"/>
                    <a:lumOff val="60000"/>
                  </a:schemeClr>
                </a:solidFill>
              </a:rPr>
              <a:t> </a:t>
            </a:r>
            <a:r>
              <a:rPr lang="tr-TR" b="1" dirty="0" err="1" smtClean="0">
                <a:solidFill>
                  <a:schemeClr val="accent5">
                    <a:lumMod val="40000"/>
                    <a:lumOff val="60000"/>
                  </a:schemeClr>
                </a:solidFill>
              </a:rPr>
              <a:t>Mellitus</a:t>
            </a:r>
            <a:endParaRPr lang="tr-TR" dirty="0">
              <a:solidFill>
                <a:schemeClr val="accent5">
                  <a:lumMod val="40000"/>
                  <a:lumOff val="60000"/>
                </a:schemeClr>
              </a:solidFill>
            </a:endParaRPr>
          </a:p>
        </p:txBody>
      </p:sp>
    </p:spTree>
    <p:extLst>
      <p:ext uri="{BB962C8B-B14F-4D97-AF65-F5344CB8AC3E}">
        <p14:creationId xmlns:p14="http://schemas.microsoft.com/office/powerpoint/2010/main" val="2105866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881335827"/>
              </p:ext>
            </p:extLst>
          </p:nvPr>
        </p:nvGraphicFramePr>
        <p:xfrm>
          <a:off x="418557" y="2263699"/>
          <a:ext cx="11591305" cy="4438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418558" y="617344"/>
            <a:ext cx="8761413" cy="706438"/>
          </a:xfrm>
        </p:spPr>
        <p:txBody>
          <a:bodyPr anchor="t"/>
          <a:lstStyle/>
          <a:p>
            <a:r>
              <a:rPr lang="tr-TR" b="1" dirty="0" err="1" smtClean="0">
                <a:solidFill>
                  <a:schemeClr val="accent5">
                    <a:lumMod val="40000"/>
                    <a:lumOff val="60000"/>
                  </a:schemeClr>
                </a:solidFill>
              </a:rPr>
              <a:t>Diabetes</a:t>
            </a:r>
            <a:r>
              <a:rPr lang="tr-TR" b="1" dirty="0" smtClean="0">
                <a:solidFill>
                  <a:schemeClr val="accent5">
                    <a:lumMod val="40000"/>
                    <a:lumOff val="60000"/>
                  </a:schemeClr>
                </a:solidFill>
              </a:rPr>
              <a:t> </a:t>
            </a:r>
            <a:r>
              <a:rPr lang="tr-TR" b="1" dirty="0" err="1" smtClean="0">
                <a:solidFill>
                  <a:schemeClr val="accent5">
                    <a:lumMod val="40000"/>
                    <a:lumOff val="60000"/>
                  </a:schemeClr>
                </a:solidFill>
              </a:rPr>
              <a:t>Mellitus</a:t>
            </a:r>
            <a:endParaRPr lang="tr-TR" dirty="0">
              <a:solidFill>
                <a:schemeClr val="accent5">
                  <a:lumMod val="40000"/>
                  <a:lumOff val="60000"/>
                </a:schemeClr>
              </a:solidFill>
            </a:endParaRPr>
          </a:p>
        </p:txBody>
      </p:sp>
    </p:spTree>
    <p:extLst>
      <p:ext uri="{BB962C8B-B14F-4D97-AF65-F5344CB8AC3E}">
        <p14:creationId xmlns:p14="http://schemas.microsoft.com/office/powerpoint/2010/main" val="3289490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819612928"/>
              </p:ext>
            </p:extLst>
          </p:nvPr>
        </p:nvGraphicFramePr>
        <p:xfrm>
          <a:off x="680223" y="735980"/>
          <a:ext cx="11385396" cy="61220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7962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2403097247"/>
              </p:ext>
            </p:extLst>
          </p:nvPr>
        </p:nvGraphicFramePr>
        <p:xfrm>
          <a:off x="652733" y="2297152"/>
          <a:ext cx="10821202" cy="4254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418558" y="617344"/>
            <a:ext cx="8761413" cy="706438"/>
          </a:xfrm>
        </p:spPr>
        <p:txBody>
          <a:bodyPr anchor="t"/>
          <a:lstStyle/>
          <a:p>
            <a:r>
              <a:rPr lang="tr-TR" b="1" dirty="0" err="1" smtClean="0">
                <a:solidFill>
                  <a:schemeClr val="accent5">
                    <a:lumMod val="40000"/>
                    <a:lumOff val="60000"/>
                  </a:schemeClr>
                </a:solidFill>
              </a:rPr>
              <a:t>Diabetes</a:t>
            </a:r>
            <a:r>
              <a:rPr lang="tr-TR" b="1" dirty="0" smtClean="0">
                <a:solidFill>
                  <a:schemeClr val="accent5">
                    <a:lumMod val="40000"/>
                    <a:lumOff val="60000"/>
                  </a:schemeClr>
                </a:solidFill>
              </a:rPr>
              <a:t> </a:t>
            </a:r>
            <a:r>
              <a:rPr lang="tr-TR" b="1" dirty="0" err="1" smtClean="0">
                <a:solidFill>
                  <a:schemeClr val="accent5">
                    <a:lumMod val="40000"/>
                    <a:lumOff val="60000"/>
                  </a:schemeClr>
                </a:solidFill>
              </a:rPr>
              <a:t>Mellitus</a:t>
            </a:r>
            <a:endParaRPr lang="tr-TR" dirty="0">
              <a:solidFill>
                <a:schemeClr val="accent5">
                  <a:lumMod val="40000"/>
                  <a:lumOff val="60000"/>
                </a:schemeClr>
              </a:solidFill>
            </a:endParaRPr>
          </a:p>
        </p:txBody>
      </p:sp>
    </p:spTree>
    <p:extLst>
      <p:ext uri="{BB962C8B-B14F-4D97-AF65-F5344CB8AC3E}">
        <p14:creationId xmlns:p14="http://schemas.microsoft.com/office/powerpoint/2010/main" val="28063369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2573920734"/>
              </p:ext>
            </p:extLst>
          </p:nvPr>
        </p:nvGraphicFramePr>
        <p:xfrm>
          <a:off x="228987" y="1761893"/>
          <a:ext cx="11773442" cy="5096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418558" y="617344"/>
            <a:ext cx="8761413" cy="706438"/>
          </a:xfrm>
        </p:spPr>
        <p:txBody>
          <a:bodyPr anchor="t"/>
          <a:lstStyle/>
          <a:p>
            <a:r>
              <a:rPr lang="tr-TR" b="1" dirty="0" err="1" smtClean="0">
                <a:solidFill>
                  <a:schemeClr val="accent5">
                    <a:lumMod val="40000"/>
                    <a:lumOff val="60000"/>
                  </a:schemeClr>
                </a:solidFill>
              </a:rPr>
              <a:t>Diabetes</a:t>
            </a:r>
            <a:r>
              <a:rPr lang="tr-TR" b="1" dirty="0" smtClean="0">
                <a:solidFill>
                  <a:schemeClr val="accent5">
                    <a:lumMod val="40000"/>
                    <a:lumOff val="60000"/>
                  </a:schemeClr>
                </a:solidFill>
              </a:rPr>
              <a:t> </a:t>
            </a:r>
            <a:r>
              <a:rPr lang="tr-TR" b="1" dirty="0" err="1" smtClean="0">
                <a:solidFill>
                  <a:schemeClr val="accent5">
                    <a:lumMod val="40000"/>
                    <a:lumOff val="60000"/>
                  </a:schemeClr>
                </a:solidFill>
              </a:rPr>
              <a:t>Mellitus</a:t>
            </a:r>
            <a:endParaRPr lang="tr-TR" dirty="0">
              <a:solidFill>
                <a:schemeClr val="accent5">
                  <a:lumMod val="40000"/>
                  <a:lumOff val="60000"/>
                </a:schemeClr>
              </a:solidFill>
            </a:endParaRPr>
          </a:p>
        </p:txBody>
      </p:sp>
    </p:spTree>
    <p:extLst>
      <p:ext uri="{BB962C8B-B14F-4D97-AF65-F5344CB8AC3E}">
        <p14:creationId xmlns:p14="http://schemas.microsoft.com/office/powerpoint/2010/main" val="534890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İçerik Yer Tutucusu 1"/>
          <p:cNvGraphicFramePr>
            <a:graphicFrameLocks noGrp="1"/>
          </p:cNvGraphicFramePr>
          <p:nvPr>
            <p:ph idx="1"/>
            <p:extLst>
              <p:ext uri="{D42A27DB-BD31-4B8C-83A1-F6EECF244321}">
                <p14:modId xmlns:p14="http://schemas.microsoft.com/office/powerpoint/2010/main" val="1003555738"/>
              </p:ext>
            </p:extLst>
          </p:nvPr>
        </p:nvGraphicFramePr>
        <p:xfrm>
          <a:off x="418558" y="1962615"/>
          <a:ext cx="11245618" cy="4661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418558" y="617344"/>
            <a:ext cx="8761413" cy="706438"/>
          </a:xfrm>
        </p:spPr>
        <p:txBody>
          <a:bodyPr anchor="t"/>
          <a:lstStyle/>
          <a:p>
            <a:r>
              <a:rPr lang="tr-TR" b="1" dirty="0" err="1" smtClean="0">
                <a:solidFill>
                  <a:schemeClr val="accent5">
                    <a:lumMod val="40000"/>
                    <a:lumOff val="60000"/>
                  </a:schemeClr>
                </a:solidFill>
              </a:rPr>
              <a:t>Diabetes</a:t>
            </a:r>
            <a:r>
              <a:rPr lang="tr-TR" b="1" dirty="0" smtClean="0">
                <a:solidFill>
                  <a:schemeClr val="accent5">
                    <a:lumMod val="40000"/>
                    <a:lumOff val="60000"/>
                  </a:schemeClr>
                </a:solidFill>
              </a:rPr>
              <a:t> </a:t>
            </a:r>
            <a:r>
              <a:rPr lang="tr-TR" b="1" dirty="0" err="1" smtClean="0">
                <a:solidFill>
                  <a:schemeClr val="accent5">
                    <a:lumMod val="40000"/>
                    <a:lumOff val="60000"/>
                  </a:schemeClr>
                </a:solidFill>
              </a:rPr>
              <a:t>Mellitus</a:t>
            </a:r>
            <a:endParaRPr lang="tr-TR" dirty="0">
              <a:solidFill>
                <a:schemeClr val="accent5">
                  <a:lumMod val="40000"/>
                  <a:lumOff val="60000"/>
                </a:schemeClr>
              </a:solidFill>
            </a:endParaRPr>
          </a:p>
        </p:txBody>
      </p:sp>
    </p:spTree>
    <p:extLst>
      <p:ext uri="{BB962C8B-B14F-4D97-AF65-F5344CB8AC3E}">
        <p14:creationId xmlns:p14="http://schemas.microsoft.com/office/powerpoint/2010/main" val="3672979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err="1">
                <a:solidFill>
                  <a:schemeClr val="bg1"/>
                </a:solidFill>
              </a:rPr>
              <a:t>Serebrovasküler</a:t>
            </a:r>
            <a:r>
              <a:rPr lang="tr-TR" b="1" dirty="0">
                <a:solidFill>
                  <a:schemeClr val="bg1"/>
                </a:solidFill>
              </a:rPr>
              <a:t> Hastalıklar</a:t>
            </a:r>
            <a:br>
              <a:rPr lang="tr-TR" b="1" dirty="0">
                <a:solidFill>
                  <a:schemeClr val="bg1"/>
                </a:solidFill>
              </a:rPr>
            </a:br>
            <a:endParaRPr lang="tr-TR" b="1" dirty="0">
              <a:solidFill>
                <a:schemeClr val="bg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32831876"/>
              </p:ext>
            </p:extLst>
          </p:nvPr>
        </p:nvGraphicFramePr>
        <p:xfrm>
          <a:off x="452428" y="2230244"/>
          <a:ext cx="11412470" cy="4382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2016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err="1">
                <a:solidFill>
                  <a:schemeClr val="bg1"/>
                </a:solidFill>
              </a:rPr>
              <a:t>Serebrovasküler</a:t>
            </a:r>
            <a:r>
              <a:rPr lang="tr-TR" b="1" dirty="0">
                <a:solidFill>
                  <a:schemeClr val="bg1"/>
                </a:solidFill>
              </a:rPr>
              <a:t> Hastalıklar</a:t>
            </a:r>
            <a:br>
              <a:rPr lang="tr-TR" b="1" dirty="0">
                <a:solidFill>
                  <a:schemeClr val="bg1"/>
                </a:solidFill>
              </a:rPr>
            </a:br>
            <a:endParaRPr lang="tr-TR" b="1" dirty="0">
              <a:solidFill>
                <a:schemeClr val="bg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749705132"/>
              </p:ext>
            </p:extLst>
          </p:nvPr>
        </p:nvGraphicFramePr>
        <p:xfrm>
          <a:off x="457199" y="2207941"/>
          <a:ext cx="11385395" cy="4404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932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err="1">
                <a:solidFill>
                  <a:schemeClr val="bg1"/>
                </a:solidFill>
              </a:rPr>
              <a:t>Serebrovasküler</a:t>
            </a:r>
            <a:r>
              <a:rPr lang="tr-TR" b="1" dirty="0">
                <a:solidFill>
                  <a:schemeClr val="bg1"/>
                </a:solidFill>
              </a:rPr>
              <a:t> Hastalıklar</a:t>
            </a:r>
            <a:br>
              <a:rPr lang="tr-TR" b="1" dirty="0">
                <a:solidFill>
                  <a:schemeClr val="bg1"/>
                </a:solidFill>
              </a:rPr>
            </a:br>
            <a:endParaRPr lang="tr-TR" b="1" dirty="0">
              <a:solidFill>
                <a:schemeClr val="bg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458579254"/>
              </p:ext>
            </p:extLst>
          </p:nvPr>
        </p:nvGraphicFramePr>
        <p:xfrm>
          <a:off x="256477" y="1862253"/>
          <a:ext cx="11786839" cy="4995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4092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err="1">
                <a:solidFill>
                  <a:schemeClr val="bg1"/>
                </a:solidFill>
              </a:rPr>
              <a:t>Serebrovasküler</a:t>
            </a:r>
            <a:r>
              <a:rPr lang="tr-TR" b="1" dirty="0">
                <a:solidFill>
                  <a:schemeClr val="bg1"/>
                </a:solidFill>
              </a:rPr>
              <a:t> Hastalıklar</a:t>
            </a:r>
            <a:br>
              <a:rPr lang="tr-TR" b="1" dirty="0">
                <a:solidFill>
                  <a:schemeClr val="bg1"/>
                </a:solidFill>
              </a:rPr>
            </a:br>
            <a:endParaRPr lang="tr-TR" b="1" dirty="0">
              <a:solidFill>
                <a:schemeClr val="bg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014029468"/>
              </p:ext>
            </p:extLst>
          </p:nvPr>
        </p:nvGraphicFramePr>
        <p:xfrm>
          <a:off x="412595" y="2085278"/>
          <a:ext cx="11452303" cy="45385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7116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smtClean="0">
                <a:solidFill>
                  <a:schemeClr val="accent1">
                    <a:lumMod val="20000"/>
                    <a:lumOff val="80000"/>
                  </a:schemeClr>
                </a:solidFill>
              </a:rPr>
              <a:t>Kanserler </a:t>
            </a:r>
            <a:endParaRPr lang="tr-TR" b="1" dirty="0">
              <a:solidFill>
                <a:schemeClr val="accent1">
                  <a:lumMod val="20000"/>
                  <a:lumOff val="80000"/>
                </a:schemeClr>
              </a:solidFill>
            </a:endParaRPr>
          </a:p>
        </p:txBody>
      </p:sp>
      <p:sp>
        <p:nvSpPr>
          <p:cNvPr id="4" name="Dalga 3"/>
          <p:cNvSpPr/>
          <p:nvPr/>
        </p:nvSpPr>
        <p:spPr>
          <a:xfrm>
            <a:off x="0" y="2252546"/>
            <a:ext cx="12191999" cy="1583473"/>
          </a:xfrm>
          <a:prstGeom prst="wav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tr-TR" sz="2400" dirty="0">
                <a:solidFill>
                  <a:schemeClr val="tx1"/>
                </a:solidFill>
              </a:rPr>
              <a:t>Kanser, en kısa tanımı ile "hücrelerin kontrolsüz şekilde çoğalmaları" demektir. </a:t>
            </a:r>
          </a:p>
        </p:txBody>
      </p:sp>
      <p:sp>
        <p:nvSpPr>
          <p:cNvPr id="5" name="Dalga 4"/>
          <p:cNvSpPr/>
          <p:nvPr/>
        </p:nvSpPr>
        <p:spPr>
          <a:xfrm>
            <a:off x="1" y="3836019"/>
            <a:ext cx="12192000" cy="3021981"/>
          </a:xfrm>
          <a:prstGeom prst="wave">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tr-TR" sz="2200" dirty="0">
                <a:solidFill>
                  <a:schemeClr val="tx1"/>
                </a:solidFill>
              </a:rPr>
              <a:t>Günümüzde kanser en sık ölüm nedenleri arasında bir çok gelişmiş ülkede, kalp-damar hastalıklarından sonra ikinci sırayı almaktadır. Kanserin görülme sıklığı ve yüksek ölüm oranına ek olarak kanser tedavisinin pahalılığı da sosyoekonomik bazı sorunları or­taya çıkarmaktadır.</a:t>
            </a:r>
          </a:p>
          <a:p>
            <a:pPr algn="ctr"/>
            <a:endParaRPr lang="tr-TR" sz="2200" dirty="0">
              <a:solidFill>
                <a:schemeClr val="tx1"/>
              </a:solidFill>
            </a:endParaRPr>
          </a:p>
        </p:txBody>
      </p:sp>
    </p:spTree>
    <p:extLst>
      <p:ext uri="{BB962C8B-B14F-4D97-AF65-F5344CB8AC3E}">
        <p14:creationId xmlns:p14="http://schemas.microsoft.com/office/powerpoint/2010/main" val="2327225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773356166"/>
              </p:ext>
            </p:extLst>
          </p:nvPr>
        </p:nvGraphicFramePr>
        <p:xfrm>
          <a:off x="111511" y="1795347"/>
          <a:ext cx="11987561" cy="4984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1816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670967840"/>
              </p:ext>
            </p:extLst>
          </p:nvPr>
        </p:nvGraphicFramePr>
        <p:xfrm>
          <a:off x="575091" y="2369634"/>
          <a:ext cx="11083643" cy="4488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6901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445902385"/>
              </p:ext>
            </p:extLst>
          </p:nvPr>
        </p:nvGraphicFramePr>
        <p:xfrm>
          <a:off x="768765" y="1717289"/>
          <a:ext cx="10694688" cy="4588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1392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674043237"/>
              </p:ext>
            </p:extLst>
          </p:nvPr>
        </p:nvGraphicFramePr>
        <p:xfrm>
          <a:off x="575091" y="2319455"/>
          <a:ext cx="10849467" cy="4231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9761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371630771"/>
              </p:ext>
            </p:extLst>
          </p:nvPr>
        </p:nvGraphicFramePr>
        <p:xfrm>
          <a:off x="278779" y="2051825"/>
          <a:ext cx="11764537" cy="4683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9959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448475670"/>
              </p:ext>
            </p:extLst>
          </p:nvPr>
        </p:nvGraphicFramePr>
        <p:xfrm>
          <a:off x="412595" y="2274849"/>
          <a:ext cx="11630722" cy="44270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79766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5091" y="672585"/>
            <a:ext cx="8761413" cy="706964"/>
          </a:xfrm>
        </p:spPr>
        <p:txBody>
          <a:bodyPr anchor="t"/>
          <a:lstStyle/>
          <a:p>
            <a:r>
              <a:rPr lang="tr-TR" b="1" dirty="0">
                <a:solidFill>
                  <a:schemeClr val="accent1">
                    <a:lumMod val="20000"/>
                    <a:lumOff val="80000"/>
                  </a:schemeClr>
                </a:solidFill>
              </a:rPr>
              <a:t>Kanserler </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735124620"/>
              </p:ext>
            </p:extLst>
          </p:nvPr>
        </p:nvGraphicFramePr>
        <p:xfrm>
          <a:off x="379141" y="2252547"/>
          <a:ext cx="11608420" cy="4449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2905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Yatay Kaydırma 5"/>
          <p:cNvSpPr/>
          <p:nvPr/>
        </p:nvSpPr>
        <p:spPr>
          <a:xfrm>
            <a:off x="0" y="1694986"/>
            <a:ext cx="12192000" cy="5163014"/>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2000">
                <a:solidFill>
                  <a:schemeClr val="tx1"/>
                </a:solidFill>
              </a:rPr>
              <a:t>Sonuç olarak; kronik hastalıklar her yaşta, her sosyo­ekonomik düzey ve her kültürde meydana gelmektedir. Kronik durumlar toplumu, politik, ekonomik, sosyal ve kültürel yönlerini, aynı zamanda birey ve ailenin yaşam kalitesini de doğrudan etkilemektedir. Kronik durumlar bir süreçtir ve çeşitli evrelerden oluşmakta olduğu unutulma­malı ve sağlık bakım profesyonelleri tarafından kronik du­rumu olan bireylerin bakımı planlanırken tüm bunlar göz önünde bulundurulmalı ve bütüncül yaklaşım uygulanmalıdır. Sağlık ekibi, kronik hastalıkların gelişmesini en­gellemek için önlem almak ya da kronik hastalığı olan bireylerin hastalığa uyum sağlamasına yardım etmek için bireyin yaşadığı çevreyi, inançlarım, alışkanlıklarını, kül­türel değerlerini ve bireylerin kronik hastalıkları ile nasıl başedebildiklerini gözlemlenmek, tedavi ve bakımı bu değerlere göre şekillendirmelidir.</a:t>
            </a:r>
          </a:p>
          <a:p>
            <a:pPr algn="ctr"/>
            <a:endParaRPr lang="tr-TR" sz="2000" dirty="0">
              <a:solidFill>
                <a:schemeClr val="tx1"/>
              </a:solidFill>
            </a:endParaRPr>
          </a:p>
        </p:txBody>
      </p:sp>
    </p:spTree>
    <p:extLst>
      <p:ext uri="{BB962C8B-B14F-4D97-AF65-F5344CB8AC3E}">
        <p14:creationId xmlns:p14="http://schemas.microsoft.com/office/powerpoint/2010/main" val="569801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p:txBody>
          <a:bodyPr/>
          <a:lstStyle/>
          <a:p>
            <a:r>
              <a:rPr lang="tr-TR" b="1" dirty="0" smtClean="0"/>
              <a:t>TEŞEKKÜRLER </a:t>
            </a:r>
            <a:r>
              <a:rPr lang="tr-TR" b="1" dirty="0" smtClean="0">
                <a:sym typeface="Wingdings" panose="05000000000000000000" pitchFamily="2" charset="2"/>
              </a:rPr>
              <a:t></a:t>
            </a:r>
            <a:endParaRPr lang="tr-TR" b="1" dirty="0"/>
          </a:p>
        </p:txBody>
      </p:sp>
      <p:sp>
        <p:nvSpPr>
          <p:cNvPr id="5" name="Metin Yer Tutucusu 4"/>
          <p:cNvSpPr>
            <a:spLocks noGrp="1"/>
          </p:cNvSpPr>
          <p:nvPr>
            <p:ph type="body" idx="1"/>
          </p:nvPr>
        </p:nvSpPr>
        <p:spPr/>
        <p:txBody>
          <a:bodyPr/>
          <a:lstStyle/>
          <a:p>
            <a:r>
              <a:rPr lang="tr-TR" dirty="0" smtClean="0"/>
              <a:t>BİTTİ!!!</a:t>
            </a:r>
            <a:endParaRPr lang="tr-TR" dirty="0"/>
          </a:p>
        </p:txBody>
      </p:sp>
    </p:spTree>
    <p:extLst>
      <p:ext uri="{BB962C8B-B14F-4D97-AF65-F5344CB8AC3E}">
        <p14:creationId xmlns:p14="http://schemas.microsoft.com/office/powerpoint/2010/main" val="23609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557620282"/>
              </p:ext>
            </p:extLst>
          </p:nvPr>
        </p:nvGraphicFramePr>
        <p:xfrm>
          <a:off x="501805" y="167268"/>
          <a:ext cx="11485756" cy="6523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9193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atay Kaydırma 3"/>
          <p:cNvSpPr/>
          <p:nvPr/>
        </p:nvSpPr>
        <p:spPr>
          <a:xfrm>
            <a:off x="167269" y="557560"/>
            <a:ext cx="11809141" cy="3668752"/>
          </a:xfrm>
          <a:prstGeom prst="horizontalScroll">
            <a:avLst>
              <a:gd name="adj" fmla="val 19431"/>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800" dirty="0" smtClean="0">
                <a:solidFill>
                  <a:schemeClr val="tx1"/>
                </a:solidFill>
              </a:rPr>
              <a:t>Sağlık çalışanlarının hastalıkla baş etme, sağlığı yükseltme ve korumaya yönelik davranışları anlamak için kültürel veri toplamaları gerekmektedir. Zararlı bulunan kültürel bir dav­ranış değiştirilmeye çalışılırken o davranışın yerini doldu­racak, kültürlere ters gelmeyecek bir davranış seçilmelidir.</a:t>
            </a:r>
          </a:p>
        </p:txBody>
      </p:sp>
      <p:sp>
        <p:nvSpPr>
          <p:cNvPr id="5" name="Yatay Kaydırma 4"/>
          <p:cNvSpPr/>
          <p:nvPr/>
        </p:nvSpPr>
        <p:spPr>
          <a:xfrm>
            <a:off x="167269" y="3549807"/>
            <a:ext cx="11809141" cy="3308193"/>
          </a:xfrm>
          <a:prstGeom prst="horizontalScroll">
            <a:avLst>
              <a:gd name="adj" fmla="val 21628"/>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2800" dirty="0" smtClean="0">
                <a:solidFill>
                  <a:schemeClr val="tx1"/>
                </a:solidFill>
              </a:rPr>
              <a:t>Sağlık bakımına yönelik girişimler, kül­türel veriler üzerine temellenmedikçe, hedefe ulaşılması ola­naksızlaşacak ve sunulan bakım eksik kalacaktır. Çünkü her birey kendi kültürüne sahip çıkar, kültürüne değer verilme­sini ister. </a:t>
            </a:r>
            <a:endParaRPr lang="tr-TR" sz="2800" dirty="0">
              <a:solidFill>
                <a:schemeClr val="tx1"/>
              </a:solidFill>
            </a:endParaRPr>
          </a:p>
        </p:txBody>
      </p:sp>
    </p:spTree>
    <p:extLst>
      <p:ext uri="{BB962C8B-B14F-4D97-AF65-F5344CB8AC3E}">
        <p14:creationId xmlns:p14="http://schemas.microsoft.com/office/powerpoint/2010/main" val="1765788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Çift Dalga 4"/>
          <p:cNvSpPr/>
          <p:nvPr/>
        </p:nvSpPr>
        <p:spPr>
          <a:xfrm>
            <a:off x="0" y="1393903"/>
            <a:ext cx="12192000" cy="5241073"/>
          </a:xfrm>
          <a:prstGeom prst="doubleWav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tr-TR" sz="3200" dirty="0" smtClean="0">
                <a:solidFill>
                  <a:schemeClr val="tx1"/>
                </a:solidFill>
              </a:rPr>
              <a:t>Kronik durumlar, genellikle yavaş yavaş gelişen bir süreç olmasına rağmen trafik kazası sonucu engelli olma gibi bazı durumlarda ani olarak da gelişebilmektedir. Kro­nik durumlu bazı bireyler hasta rolünü benimserken, ba­zıları da, kendini hasta olarak düşünmez ve mümkün olduğunca normal yaşam sürdürür. Hemşire </a:t>
            </a:r>
            <a:r>
              <a:rPr lang="tr-TR" sz="3200" dirty="0" err="1" smtClean="0">
                <a:solidFill>
                  <a:schemeClr val="tx1"/>
                </a:solidFill>
              </a:rPr>
              <a:t>multiple</a:t>
            </a:r>
            <a:r>
              <a:rPr lang="tr-TR" sz="3200" dirty="0" smtClean="0">
                <a:solidFill>
                  <a:schemeClr val="tx1"/>
                </a:solidFill>
              </a:rPr>
              <a:t> hastalıkların bireyin yaşam tarzını ve diğer insanlarla etkileşi­mini nasıl etkilediğini bilmelidir.</a:t>
            </a:r>
            <a:endParaRPr lang="tr-TR" sz="3200" dirty="0">
              <a:solidFill>
                <a:schemeClr val="tx1"/>
              </a:solidFill>
            </a:endParaRPr>
          </a:p>
        </p:txBody>
      </p:sp>
    </p:spTree>
    <p:extLst>
      <p:ext uri="{BB962C8B-B14F-4D97-AF65-F5344CB8AC3E}">
        <p14:creationId xmlns:p14="http://schemas.microsoft.com/office/powerpoint/2010/main" val="2370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256896777"/>
              </p:ext>
            </p:extLst>
          </p:nvPr>
        </p:nvGraphicFramePr>
        <p:xfrm>
          <a:off x="423746" y="2430967"/>
          <a:ext cx="11552664" cy="4326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9737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126282660"/>
              </p:ext>
            </p:extLst>
          </p:nvPr>
        </p:nvGraphicFramePr>
        <p:xfrm>
          <a:off x="211872" y="2018371"/>
          <a:ext cx="11731083" cy="46500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spTree>
    <p:extLst>
      <p:ext uri="{BB962C8B-B14F-4D97-AF65-F5344CB8AC3E}">
        <p14:creationId xmlns:p14="http://schemas.microsoft.com/office/powerpoint/2010/main" val="293948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974575558"/>
              </p:ext>
            </p:extLst>
          </p:nvPr>
        </p:nvGraphicFramePr>
        <p:xfrm>
          <a:off x="234177" y="1828801"/>
          <a:ext cx="11957824"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501805" y="629598"/>
            <a:ext cx="10358814" cy="987329"/>
          </a:xfrm>
        </p:spPr>
        <p:txBody>
          <a:bodyPr anchor="t">
            <a:normAutofit/>
          </a:bodyPr>
          <a:lstStyle/>
          <a:p>
            <a:r>
              <a:rPr lang="tr-TR" sz="4400" b="1" dirty="0" smtClean="0">
                <a:solidFill>
                  <a:schemeClr val="accent1">
                    <a:lumMod val="20000"/>
                    <a:lumOff val="80000"/>
                  </a:schemeClr>
                </a:solidFill>
              </a:rPr>
              <a:t>Hipertansiyon</a:t>
            </a:r>
            <a:endParaRPr lang="tr-TR" sz="4400" b="1" dirty="0">
              <a:solidFill>
                <a:schemeClr val="accent1">
                  <a:lumMod val="20000"/>
                  <a:lumOff val="80000"/>
                </a:schemeClr>
              </a:solidFill>
            </a:endParaRPr>
          </a:p>
        </p:txBody>
      </p:sp>
    </p:spTree>
    <p:extLst>
      <p:ext uri="{BB962C8B-B14F-4D97-AF65-F5344CB8AC3E}">
        <p14:creationId xmlns:p14="http://schemas.microsoft.com/office/powerpoint/2010/main" val="11638251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Toplantı Odası">
  <a:themeElements>
    <a:clrScheme name="İyon Toplantı Odası">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yon Toplantı Odası">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Toplantı Odası">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348</TotalTime>
  <Words>2631</Words>
  <Application>Microsoft Office PowerPoint</Application>
  <PresentationFormat>Geniş ekran</PresentationFormat>
  <Paragraphs>125</Paragraphs>
  <Slides>35</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35</vt:i4>
      </vt:variant>
    </vt:vector>
  </HeadingPairs>
  <TitlesOfParts>
    <vt:vector size="40" baseType="lpstr">
      <vt:lpstr>Arial</vt:lpstr>
      <vt:lpstr>Century Gothic</vt:lpstr>
      <vt:lpstr>Wingdings</vt:lpstr>
      <vt:lpstr>Wingdings 3</vt:lpstr>
      <vt:lpstr>İyon Toplantı Odası</vt:lpstr>
      <vt:lpstr>Kronik Hastalıklarda Kültürel Yaklaşım</vt:lpstr>
      <vt:lpstr>PowerPoint Sunusu</vt:lpstr>
      <vt:lpstr>PowerPoint Sunusu</vt:lpstr>
      <vt:lpstr>PowerPoint Sunusu</vt:lpstr>
      <vt:lpstr>PowerPoint Sunusu</vt:lpstr>
      <vt:lpstr>PowerPoint Sunusu</vt:lpstr>
      <vt:lpstr>Hipertansiyon</vt:lpstr>
      <vt:lpstr>Hipertansiyon</vt:lpstr>
      <vt:lpstr>Hipertansiyon</vt:lpstr>
      <vt:lpstr>Hipertansiyon</vt:lpstr>
      <vt:lpstr>Hipertansiyon</vt:lpstr>
      <vt:lpstr>Hipertansiyon</vt:lpstr>
      <vt:lpstr>İskemik Kalp Hastalıkları</vt:lpstr>
      <vt:lpstr>İskemik Kalp Hastalıkları</vt:lpstr>
      <vt:lpstr>İskemik Kalp Hastalıkları</vt:lpstr>
      <vt:lpstr>İskemik Kalp Hastalıkları</vt:lpstr>
      <vt:lpstr>İskemik Kalp Hastalıkları</vt:lpstr>
      <vt:lpstr>Diabetes Mellitus</vt:lpstr>
      <vt:lpstr>Diabetes Mellitus</vt:lpstr>
      <vt:lpstr>Diabetes Mellitus</vt:lpstr>
      <vt:lpstr>Diabetes Mellitus</vt:lpstr>
      <vt:lpstr>Diabetes Mellitus</vt:lpstr>
      <vt:lpstr>Serebrovasküler Hastalıklar </vt:lpstr>
      <vt:lpstr>Serebrovasküler Hastalıklar </vt:lpstr>
      <vt:lpstr>Serebrovasküler Hastalıklar </vt:lpstr>
      <vt:lpstr>Serebrovasküler Hastalıklar </vt:lpstr>
      <vt:lpstr>Kanserler </vt:lpstr>
      <vt:lpstr>Kanserler </vt:lpstr>
      <vt:lpstr>Kanserler </vt:lpstr>
      <vt:lpstr>Kanserler </vt:lpstr>
      <vt:lpstr>Kanserler </vt:lpstr>
      <vt:lpstr>Kanserler </vt:lpstr>
      <vt:lpstr>Kanserler </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Kübra</dc:creator>
  <cp:lastModifiedBy>Kübra BERBER</cp:lastModifiedBy>
  <cp:revision>37</cp:revision>
  <dcterms:created xsi:type="dcterms:W3CDTF">2021-12-10T08:33:02Z</dcterms:created>
  <dcterms:modified xsi:type="dcterms:W3CDTF">2025-03-13T10:47:40Z</dcterms:modified>
</cp:coreProperties>
</file>