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6" r:id="rId1"/>
  </p:sldMasterIdLst>
  <p:notesMasterIdLst>
    <p:notesMasterId r:id="rId36"/>
  </p:notesMasterIdLst>
  <p:sldIdLst>
    <p:sldId id="256" r:id="rId2"/>
    <p:sldId id="366" r:id="rId3"/>
    <p:sldId id="358" r:id="rId4"/>
    <p:sldId id="359" r:id="rId5"/>
    <p:sldId id="360" r:id="rId6"/>
    <p:sldId id="361" r:id="rId7"/>
    <p:sldId id="363" r:id="rId8"/>
    <p:sldId id="364" r:id="rId9"/>
    <p:sldId id="365" r:id="rId10"/>
    <p:sldId id="257" r:id="rId11"/>
    <p:sldId id="258" r:id="rId12"/>
    <p:sldId id="274" r:id="rId13"/>
    <p:sldId id="275" r:id="rId14"/>
    <p:sldId id="276" r:id="rId15"/>
    <p:sldId id="277" r:id="rId16"/>
    <p:sldId id="278" r:id="rId17"/>
    <p:sldId id="279" r:id="rId18"/>
    <p:sldId id="280" r:id="rId19"/>
    <p:sldId id="281" r:id="rId20"/>
    <p:sldId id="282" r:id="rId21"/>
    <p:sldId id="283" r:id="rId22"/>
    <p:sldId id="284" r:id="rId23"/>
    <p:sldId id="285" r:id="rId24"/>
    <p:sldId id="286" r:id="rId25"/>
    <p:sldId id="289" r:id="rId26"/>
    <p:sldId id="290" r:id="rId27"/>
    <p:sldId id="291" r:id="rId28"/>
    <p:sldId id="269" r:id="rId29"/>
    <p:sldId id="292" r:id="rId30"/>
    <p:sldId id="293" r:id="rId31"/>
    <p:sldId id="272" r:id="rId32"/>
    <p:sldId id="294" r:id="rId33"/>
    <p:sldId id="295" r:id="rId34"/>
    <p:sldId id="296"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F4FD"/>
    <a:srgbClr val="AAE1FA"/>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EBF6576-B2EF-4EF0-9BD2-8890B5962B0C}" v="8" dt="2025-06-30T11:17:47.95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75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42"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nan Eraslan" userId="421a04b2fa6dfc60" providerId="LiveId" clId="{CEBF6576-B2EF-4EF0-9BD2-8890B5962B0C}"/>
    <pc:docChg chg="custSel addSld delSld modSld">
      <pc:chgData name="Sinan Eraslan" userId="421a04b2fa6dfc60" providerId="LiveId" clId="{CEBF6576-B2EF-4EF0-9BD2-8890B5962B0C}" dt="2025-06-30T11:17:51.682" v="86" actId="1076"/>
      <pc:docMkLst>
        <pc:docMk/>
      </pc:docMkLst>
      <pc:sldChg chg="modSp mod">
        <pc:chgData name="Sinan Eraslan" userId="421a04b2fa6dfc60" providerId="LiveId" clId="{CEBF6576-B2EF-4EF0-9BD2-8890B5962B0C}" dt="2025-06-30T10:12:17.949" v="84" actId="20577"/>
        <pc:sldMkLst>
          <pc:docMk/>
          <pc:sldMk cId="1872400943" sldId="256"/>
        </pc:sldMkLst>
        <pc:spChg chg="mod">
          <ac:chgData name="Sinan Eraslan" userId="421a04b2fa6dfc60" providerId="LiveId" clId="{CEBF6576-B2EF-4EF0-9BD2-8890B5962B0C}" dt="2025-06-30T10:12:17.949" v="84" actId="20577"/>
          <ac:spMkLst>
            <pc:docMk/>
            <pc:sldMk cId="1872400943" sldId="256"/>
            <ac:spMk id="2" creationId="{C5EC4466-02A8-F8C9-82D6-247EC1ED4060}"/>
          </ac:spMkLst>
        </pc:spChg>
      </pc:sldChg>
      <pc:sldChg chg="modSp">
        <pc:chgData name="Sinan Eraslan" userId="421a04b2fa6dfc60" providerId="LiveId" clId="{CEBF6576-B2EF-4EF0-9BD2-8890B5962B0C}" dt="2025-06-30T09:00:00.824" v="3" actId="20577"/>
        <pc:sldMkLst>
          <pc:docMk/>
          <pc:sldMk cId="3405452778" sldId="257"/>
        </pc:sldMkLst>
        <pc:graphicFrameChg chg="mod">
          <ac:chgData name="Sinan Eraslan" userId="421a04b2fa6dfc60" providerId="LiveId" clId="{CEBF6576-B2EF-4EF0-9BD2-8890B5962B0C}" dt="2025-06-30T09:00:00.824" v="3" actId="20577"/>
          <ac:graphicFrameMkLst>
            <pc:docMk/>
            <pc:sldMk cId="3405452778" sldId="257"/>
            <ac:graphicFrameMk id="9" creationId="{1863A9EB-D74A-C873-7C89-4D5E7C08F7A6}"/>
          </ac:graphicFrameMkLst>
        </pc:graphicFrameChg>
      </pc:sldChg>
      <pc:sldChg chg="modSp mod">
        <pc:chgData name="Sinan Eraslan" userId="421a04b2fa6dfc60" providerId="LiveId" clId="{CEBF6576-B2EF-4EF0-9BD2-8890B5962B0C}" dt="2025-06-30T09:01:48.617" v="23" actId="20577"/>
        <pc:sldMkLst>
          <pc:docMk/>
          <pc:sldMk cId="439745332" sldId="258"/>
        </pc:sldMkLst>
        <pc:spChg chg="mod">
          <ac:chgData name="Sinan Eraslan" userId="421a04b2fa6dfc60" providerId="LiveId" clId="{CEBF6576-B2EF-4EF0-9BD2-8890B5962B0C}" dt="2025-06-30T09:01:48.617" v="23" actId="20577"/>
          <ac:spMkLst>
            <pc:docMk/>
            <pc:sldMk cId="439745332" sldId="258"/>
            <ac:spMk id="43" creationId="{DEE3C13F-90F0-EE78-C184-3301AF074431}"/>
          </ac:spMkLst>
        </pc:spChg>
      </pc:sldChg>
      <pc:sldChg chg="addSp modSp mod">
        <pc:chgData name="Sinan Eraslan" userId="421a04b2fa6dfc60" providerId="LiveId" clId="{CEBF6576-B2EF-4EF0-9BD2-8890B5962B0C}" dt="2025-06-30T09:06:09.754" v="55" actId="14100"/>
        <pc:sldMkLst>
          <pc:docMk/>
          <pc:sldMk cId="3702664113" sldId="276"/>
        </pc:sldMkLst>
        <pc:spChg chg="add mod">
          <ac:chgData name="Sinan Eraslan" userId="421a04b2fa6dfc60" providerId="LiveId" clId="{CEBF6576-B2EF-4EF0-9BD2-8890B5962B0C}" dt="2025-06-30T09:06:09.754" v="55" actId="14100"/>
          <ac:spMkLst>
            <pc:docMk/>
            <pc:sldMk cId="3702664113" sldId="276"/>
            <ac:spMk id="3" creationId="{7C9018A7-7DF1-7682-57AB-84D160A89618}"/>
          </ac:spMkLst>
        </pc:spChg>
      </pc:sldChg>
      <pc:sldChg chg="modSp mod">
        <pc:chgData name="Sinan Eraslan" userId="421a04b2fa6dfc60" providerId="LiveId" clId="{CEBF6576-B2EF-4EF0-9BD2-8890B5962B0C}" dt="2025-06-30T09:06:35.252" v="56" actId="20577"/>
        <pc:sldMkLst>
          <pc:docMk/>
          <pc:sldMk cId="2695518408" sldId="278"/>
        </pc:sldMkLst>
        <pc:spChg chg="mod">
          <ac:chgData name="Sinan Eraslan" userId="421a04b2fa6dfc60" providerId="LiveId" clId="{CEBF6576-B2EF-4EF0-9BD2-8890B5962B0C}" dt="2025-06-30T09:06:35.252" v="56" actId="20577"/>
          <ac:spMkLst>
            <pc:docMk/>
            <pc:sldMk cId="2695518408" sldId="278"/>
            <ac:spMk id="25" creationId="{42367CB8-68CA-3F71-F057-15E82CED8B28}"/>
          </ac:spMkLst>
        </pc:spChg>
      </pc:sldChg>
      <pc:sldChg chg="delSp modSp mod">
        <pc:chgData name="Sinan Eraslan" userId="421a04b2fa6dfc60" providerId="LiveId" clId="{CEBF6576-B2EF-4EF0-9BD2-8890B5962B0C}" dt="2025-06-30T09:08:27.560" v="72" actId="20577"/>
        <pc:sldMkLst>
          <pc:docMk/>
          <pc:sldMk cId="866830568" sldId="279"/>
        </pc:sldMkLst>
        <pc:spChg chg="mod">
          <ac:chgData name="Sinan Eraslan" userId="421a04b2fa6dfc60" providerId="LiveId" clId="{CEBF6576-B2EF-4EF0-9BD2-8890B5962B0C}" dt="2025-06-30T09:08:27.560" v="72" actId="20577"/>
          <ac:spMkLst>
            <pc:docMk/>
            <pc:sldMk cId="866830568" sldId="279"/>
            <ac:spMk id="16" creationId="{3037700A-38AE-16EF-BE08-385673AB46F4}"/>
          </ac:spMkLst>
        </pc:spChg>
        <pc:spChg chg="del">
          <ac:chgData name="Sinan Eraslan" userId="421a04b2fa6dfc60" providerId="LiveId" clId="{CEBF6576-B2EF-4EF0-9BD2-8890B5962B0C}" dt="2025-06-30T09:07:24.447" v="57" actId="478"/>
          <ac:spMkLst>
            <pc:docMk/>
            <pc:sldMk cId="866830568" sldId="279"/>
            <ac:spMk id="26" creationId="{C18D3533-9B54-D99E-8BFA-DBADD17E144A}"/>
          </ac:spMkLst>
        </pc:spChg>
      </pc:sldChg>
      <pc:sldChg chg="modSp mod">
        <pc:chgData name="Sinan Eraslan" userId="421a04b2fa6dfc60" providerId="LiveId" clId="{CEBF6576-B2EF-4EF0-9BD2-8890B5962B0C}" dt="2025-06-30T09:09:55.533" v="78" actId="1076"/>
        <pc:sldMkLst>
          <pc:docMk/>
          <pc:sldMk cId="1122640516" sldId="280"/>
        </pc:sldMkLst>
        <pc:spChg chg="mod">
          <ac:chgData name="Sinan Eraslan" userId="421a04b2fa6dfc60" providerId="LiveId" clId="{CEBF6576-B2EF-4EF0-9BD2-8890B5962B0C}" dt="2025-06-30T09:09:55.533" v="78" actId="1076"/>
          <ac:spMkLst>
            <pc:docMk/>
            <pc:sldMk cId="1122640516" sldId="280"/>
            <ac:spMk id="19" creationId="{004AF7CA-193D-6413-9FD6-E3318E0A44A6}"/>
          </ac:spMkLst>
        </pc:spChg>
      </pc:sldChg>
      <pc:sldChg chg="del">
        <pc:chgData name="Sinan Eraslan" userId="421a04b2fa6dfc60" providerId="LiveId" clId="{CEBF6576-B2EF-4EF0-9BD2-8890B5962B0C}" dt="2025-06-30T09:10:31.650" v="79" actId="47"/>
        <pc:sldMkLst>
          <pc:docMk/>
          <pc:sldMk cId="985331979" sldId="287"/>
        </pc:sldMkLst>
      </pc:sldChg>
      <pc:sldChg chg="del">
        <pc:chgData name="Sinan Eraslan" userId="421a04b2fa6dfc60" providerId="LiveId" clId="{CEBF6576-B2EF-4EF0-9BD2-8890B5962B0C}" dt="2025-06-30T09:10:33.504" v="80" actId="47"/>
        <pc:sldMkLst>
          <pc:docMk/>
          <pc:sldMk cId="791418138" sldId="288"/>
        </pc:sldMkLst>
      </pc:sldChg>
      <pc:sldChg chg="modSp mod">
        <pc:chgData name="Sinan Eraslan" userId="421a04b2fa6dfc60" providerId="LiveId" clId="{CEBF6576-B2EF-4EF0-9BD2-8890B5962B0C}" dt="2025-06-30T09:11:23.885" v="81" actId="1076"/>
        <pc:sldMkLst>
          <pc:docMk/>
          <pc:sldMk cId="409164339" sldId="296"/>
        </pc:sldMkLst>
        <pc:picChg chg="mod">
          <ac:chgData name="Sinan Eraslan" userId="421a04b2fa6dfc60" providerId="LiveId" clId="{CEBF6576-B2EF-4EF0-9BD2-8890B5962B0C}" dt="2025-06-30T09:11:23.885" v="81" actId="1076"/>
          <ac:picMkLst>
            <pc:docMk/>
            <pc:sldMk cId="409164339" sldId="296"/>
            <ac:picMk id="7" creationId="{E28E0A3C-2720-855C-6813-7B64FB296348}"/>
          </ac:picMkLst>
        </pc:picChg>
      </pc:sldChg>
      <pc:sldChg chg="add">
        <pc:chgData name="Sinan Eraslan" userId="421a04b2fa6dfc60" providerId="LiveId" clId="{CEBF6576-B2EF-4EF0-9BD2-8890B5962B0C}" dt="2025-06-30T08:59:38.258" v="1"/>
        <pc:sldMkLst>
          <pc:docMk/>
          <pc:sldMk cId="2429983008" sldId="358"/>
        </pc:sldMkLst>
      </pc:sldChg>
      <pc:sldChg chg="add">
        <pc:chgData name="Sinan Eraslan" userId="421a04b2fa6dfc60" providerId="LiveId" clId="{CEBF6576-B2EF-4EF0-9BD2-8890B5962B0C}" dt="2025-06-30T08:59:38.258" v="1"/>
        <pc:sldMkLst>
          <pc:docMk/>
          <pc:sldMk cId="3421337057" sldId="359"/>
        </pc:sldMkLst>
      </pc:sldChg>
      <pc:sldChg chg="add">
        <pc:chgData name="Sinan Eraslan" userId="421a04b2fa6dfc60" providerId="LiveId" clId="{CEBF6576-B2EF-4EF0-9BD2-8890B5962B0C}" dt="2025-06-30T08:59:38.258" v="1"/>
        <pc:sldMkLst>
          <pc:docMk/>
          <pc:sldMk cId="177733473" sldId="360"/>
        </pc:sldMkLst>
      </pc:sldChg>
      <pc:sldChg chg="add">
        <pc:chgData name="Sinan Eraslan" userId="421a04b2fa6dfc60" providerId="LiveId" clId="{CEBF6576-B2EF-4EF0-9BD2-8890B5962B0C}" dt="2025-06-30T08:59:38.258" v="1"/>
        <pc:sldMkLst>
          <pc:docMk/>
          <pc:sldMk cId="1519942708" sldId="361"/>
        </pc:sldMkLst>
      </pc:sldChg>
      <pc:sldChg chg="add">
        <pc:chgData name="Sinan Eraslan" userId="421a04b2fa6dfc60" providerId="LiveId" clId="{CEBF6576-B2EF-4EF0-9BD2-8890B5962B0C}" dt="2025-06-30T08:59:38.258" v="1"/>
        <pc:sldMkLst>
          <pc:docMk/>
          <pc:sldMk cId="3898646127" sldId="363"/>
        </pc:sldMkLst>
      </pc:sldChg>
      <pc:sldChg chg="add">
        <pc:chgData name="Sinan Eraslan" userId="421a04b2fa6dfc60" providerId="LiveId" clId="{CEBF6576-B2EF-4EF0-9BD2-8890B5962B0C}" dt="2025-06-30T08:59:38.258" v="1"/>
        <pc:sldMkLst>
          <pc:docMk/>
          <pc:sldMk cId="36022797" sldId="364"/>
        </pc:sldMkLst>
      </pc:sldChg>
      <pc:sldChg chg="add">
        <pc:chgData name="Sinan Eraslan" userId="421a04b2fa6dfc60" providerId="LiveId" clId="{CEBF6576-B2EF-4EF0-9BD2-8890B5962B0C}" dt="2025-06-30T08:59:38.258" v="1"/>
        <pc:sldMkLst>
          <pc:docMk/>
          <pc:sldMk cId="363604401" sldId="365"/>
        </pc:sldMkLst>
      </pc:sldChg>
      <pc:sldChg chg="addSp modSp add mod">
        <pc:chgData name="Sinan Eraslan" userId="421a04b2fa6dfc60" providerId="LiveId" clId="{CEBF6576-B2EF-4EF0-9BD2-8890B5962B0C}" dt="2025-06-30T11:17:51.682" v="86" actId="1076"/>
        <pc:sldMkLst>
          <pc:docMk/>
          <pc:sldMk cId="48209865" sldId="366"/>
        </pc:sldMkLst>
        <pc:spChg chg="add mod">
          <ac:chgData name="Sinan Eraslan" userId="421a04b2fa6dfc60" providerId="LiveId" clId="{CEBF6576-B2EF-4EF0-9BD2-8890B5962B0C}" dt="2025-06-30T11:17:51.682" v="86" actId="1076"/>
          <ac:spMkLst>
            <pc:docMk/>
            <pc:sldMk cId="48209865" sldId="366"/>
            <ac:spMk id="3" creationId="{09F85A8D-0D55-DABC-103D-68875FE09DFC}"/>
          </ac:spMkLst>
        </pc:spChg>
        <pc:spChg chg="mod">
          <ac:chgData name="Sinan Eraslan" userId="421a04b2fa6dfc60" providerId="LiveId" clId="{CEBF6576-B2EF-4EF0-9BD2-8890B5962B0C}" dt="2025-06-30T09:05:51.383" v="51" actId="20577"/>
          <ac:spMkLst>
            <pc:docMk/>
            <pc:sldMk cId="48209865" sldId="366"/>
            <ac:spMk id="14" creationId="{F5928182-F369-0717-45A5-78DF0760E832}"/>
          </ac:spMkLst>
        </pc:spChg>
      </pc:sldChg>
    </pc:docChg>
  </pc:docChgLst>
  <pc:docChgLst>
    <pc:chgData name="Sinan Eraslan" userId="421a04b2fa6dfc60" providerId="LiveId" clId="{8230AC90-CDD2-4362-BFD7-296B6419D326}"/>
    <pc:docChg chg="undo redo custSel addSld delSld modSld">
      <pc:chgData name="Sinan Eraslan" userId="421a04b2fa6dfc60" providerId="LiveId" clId="{8230AC90-CDD2-4362-BFD7-296B6419D326}" dt="2024-03-07T11:33:45.318" v="6149" actId="478"/>
      <pc:docMkLst>
        <pc:docMk/>
      </pc:docMkLst>
      <pc:sldChg chg="modSp mod">
        <pc:chgData name="Sinan Eraslan" userId="421a04b2fa6dfc60" providerId="LiveId" clId="{8230AC90-CDD2-4362-BFD7-296B6419D326}" dt="2024-02-13T06:35:49.090" v="3841" actId="207"/>
        <pc:sldMkLst>
          <pc:docMk/>
          <pc:sldMk cId="1872400943" sldId="256"/>
        </pc:sldMkLst>
      </pc:sldChg>
      <pc:sldChg chg="addSp delSp modSp mod setBg setClrOvrMap">
        <pc:chgData name="Sinan Eraslan" userId="421a04b2fa6dfc60" providerId="LiveId" clId="{8230AC90-CDD2-4362-BFD7-296B6419D326}" dt="2024-03-06T09:08:46.371" v="6135"/>
        <pc:sldMkLst>
          <pc:docMk/>
          <pc:sldMk cId="3405452778" sldId="257"/>
        </pc:sldMkLst>
      </pc:sldChg>
      <pc:sldChg chg="addSp delSp modSp add mod setBg delDesignElem">
        <pc:chgData name="Sinan Eraslan" userId="421a04b2fa6dfc60" providerId="LiveId" clId="{8230AC90-CDD2-4362-BFD7-296B6419D326}" dt="2024-02-13T07:13:18.244" v="3995" actId="403"/>
        <pc:sldMkLst>
          <pc:docMk/>
          <pc:sldMk cId="439745332" sldId="258"/>
        </pc:sldMkLst>
      </pc:sldChg>
      <pc:sldChg chg="del">
        <pc:chgData name="Sinan Eraslan" userId="421a04b2fa6dfc60" providerId="LiveId" clId="{8230AC90-CDD2-4362-BFD7-296B6419D326}" dt="2024-01-30T11:11:12.566" v="63" actId="47"/>
        <pc:sldMkLst>
          <pc:docMk/>
          <pc:sldMk cId="3654619200" sldId="258"/>
        </pc:sldMkLst>
      </pc:sldChg>
      <pc:sldChg chg="del">
        <pc:chgData name="Sinan Eraslan" userId="421a04b2fa6dfc60" providerId="LiveId" clId="{8230AC90-CDD2-4362-BFD7-296B6419D326}" dt="2024-01-30T11:11:13.653" v="64" actId="47"/>
        <pc:sldMkLst>
          <pc:docMk/>
          <pc:sldMk cId="2608212751" sldId="259"/>
        </pc:sldMkLst>
      </pc:sldChg>
      <pc:sldChg chg="addSp delSp modSp add del mod delDesignElem">
        <pc:chgData name="Sinan Eraslan" userId="421a04b2fa6dfc60" providerId="LiveId" clId="{8230AC90-CDD2-4362-BFD7-296B6419D326}" dt="2024-02-13T07:10:51.111" v="3956" actId="2696"/>
        <pc:sldMkLst>
          <pc:docMk/>
          <pc:sldMk cId="4002701402" sldId="259"/>
        </pc:sldMkLst>
      </pc:sldChg>
      <pc:sldChg chg="del">
        <pc:chgData name="Sinan Eraslan" userId="421a04b2fa6dfc60" providerId="LiveId" clId="{8230AC90-CDD2-4362-BFD7-296B6419D326}" dt="2024-01-30T11:11:14.224" v="65" actId="47"/>
        <pc:sldMkLst>
          <pc:docMk/>
          <pc:sldMk cId="2050545100" sldId="260"/>
        </pc:sldMkLst>
      </pc:sldChg>
      <pc:sldChg chg="addSp delSp modSp add del mod delDesignElem">
        <pc:chgData name="Sinan Eraslan" userId="421a04b2fa6dfc60" providerId="LiveId" clId="{8230AC90-CDD2-4362-BFD7-296B6419D326}" dt="2024-02-13T07:34:11.937" v="4085" actId="47"/>
        <pc:sldMkLst>
          <pc:docMk/>
          <pc:sldMk cId="3359887442" sldId="260"/>
        </pc:sldMkLst>
      </pc:sldChg>
      <pc:sldChg chg="del">
        <pc:chgData name="Sinan Eraslan" userId="421a04b2fa6dfc60" providerId="LiveId" clId="{8230AC90-CDD2-4362-BFD7-296B6419D326}" dt="2024-01-30T11:11:16.195" v="67" actId="47"/>
        <pc:sldMkLst>
          <pc:docMk/>
          <pc:sldMk cId="962034803" sldId="261"/>
        </pc:sldMkLst>
      </pc:sldChg>
      <pc:sldChg chg="addSp delSp modSp add del mod delDesignElem">
        <pc:chgData name="Sinan Eraslan" userId="421a04b2fa6dfc60" providerId="LiveId" clId="{8230AC90-CDD2-4362-BFD7-296B6419D326}" dt="2024-02-13T07:57:42.491" v="4137" actId="47"/>
        <pc:sldMkLst>
          <pc:docMk/>
          <pc:sldMk cId="2724503197" sldId="261"/>
        </pc:sldMkLst>
      </pc:sldChg>
      <pc:sldChg chg="del">
        <pc:chgData name="Sinan Eraslan" userId="421a04b2fa6dfc60" providerId="LiveId" clId="{8230AC90-CDD2-4362-BFD7-296B6419D326}" dt="2024-01-30T11:11:14.925" v="66" actId="47"/>
        <pc:sldMkLst>
          <pc:docMk/>
          <pc:sldMk cId="1181645173" sldId="262"/>
        </pc:sldMkLst>
      </pc:sldChg>
      <pc:sldChg chg="delSp modSp del mod delDesignElem">
        <pc:chgData name="Sinan Eraslan" userId="421a04b2fa6dfc60" providerId="LiveId" clId="{8230AC90-CDD2-4362-BFD7-296B6419D326}" dt="2024-02-13T08:01:25.613" v="4168" actId="47"/>
        <pc:sldMkLst>
          <pc:docMk/>
          <pc:sldMk cId="1392632567" sldId="262"/>
        </pc:sldMkLst>
      </pc:sldChg>
      <pc:sldChg chg="del">
        <pc:chgData name="Sinan Eraslan" userId="421a04b2fa6dfc60" providerId="LiveId" clId="{8230AC90-CDD2-4362-BFD7-296B6419D326}" dt="2024-01-30T11:11:16.759" v="68" actId="47"/>
        <pc:sldMkLst>
          <pc:docMk/>
          <pc:sldMk cId="3021289924" sldId="263"/>
        </pc:sldMkLst>
      </pc:sldChg>
      <pc:sldChg chg="addSp delSp modSp del mod delDesignElem">
        <pc:chgData name="Sinan Eraslan" userId="421a04b2fa6dfc60" providerId="LiveId" clId="{8230AC90-CDD2-4362-BFD7-296B6419D326}" dt="2024-02-13T08:21:14.117" v="4356" actId="2696"/>
        <pc:sldMkLst>
          <pc:docMk/>
          <pc:sldMk cId="3393693042" sldId="263"/>
        </pc:sldMkLst>
      </pc:sldChg>
      <pc:sldChg chg="delSp modSp del mod delDesignElem">
        <pc:chgData name="Sinan Eraslan" userId="421a04b2fa6dfc60" providerId="LiveId" clId="{8230AC90-CDD2-4362-BFD7-296B6419D326}" dt="2024-02-13T08:26:52.330" v="4412" actId="2696"/>
        <pc:sldMkLst>
          <pc:docMk/>
          <pc:sldMk cId="325185666" sldId="264"/>
        </pc:sldMkLst>
      </pc:sldChg>
      <pc:sldChg chg="del">
        <pc:chgData name="Sinan Eraslan" userId="421a04b2fa6dfc60" providerId="LiveId" clId="{8230AC90-CDD2-4362-BFD7-296B6419D326}" dt="2024-01-30T11:11:17.160" v="69" actId="47"/>
        <pc:sldMkLst>
          <pc:docMk/>
          <pc:sldMk cId="886428275" sldId="264"/>
        </pc:sldMkLst>
      </pc:sldChg>
      <pc:sldChg chg="delSp modSp del mod delDesignElem">
        <pc:chgData name="Sinan Eraslan" userId="421a04b2fa6dfc60" providerId="LiveId" clId="{8230AC90-CDD2-4362-BFD7-296B6419D326}" dt="2024-02-13T11:08:24.500" v="5048" actId="2696"/>
        <pc:sldMkLst>
          <pc:docMk/>
          <pc:sldMk cId="1256254781" sldId="265"/>
        </pc:sldMkLst>
      </pc:sldChg>
      <pc:sldChg chg="del">
        <pc:chgData name="Sinan Eraslan" userId="421a04b2fa6dfc60" providerId="LiveId" clId="{8230AC90-CDD2-4362-BFD7-296B6419D326}" dt="2024-01-30T11:11:17.729" v="70" actId="47"/>
        <pc:sldMkLst>
          <pc:docMk/>
          <pc:sldMk cId="1371697397" sldId="265"/>
        </pc:sldMkLst>
      </pc:sldChg>
      <pc:sldChg chg="delSp del mod delDesignElem">
        <pc:chgData name="Sinan Eraslan" userId="421a04b2fa6dfc60" providerId="LiveId" clId="{8230AC90-CDD2-4362-BFD7-296B6419D326}" dt="2024-02-13T11:31:41.812" v="5063" actId="47"/>
        <pc:sldMkLst>
          <pc:docMk/>
          <pc:sldMk cId="1480277520" sldId="266"/>
        </pc:sldMkLst>
      </pc:sldChg>
      <pc:sldChg chg="del">
        <pc:chgData name="Sinan Eraslan" userId="421a04b2fa6dfc60" providerId="LiveId" clId="{8230AC90-CDD2-4362-BFD7-296B6419D326}" dt="2024-01-30T11:11:18.630" v="71" actId="47"/>
        <pc:sldMkLst>
          <pc:docMk/>
          <pc:sldMk cId="4212203910" sldId="266"/>
        </pc:sldMkLst>
      </pc:sldChg>
      <pc:sldChg chg="delSp del mod delDesignElem">
        <pc:chgData name="Sinan Eraslan" userId="421a04b2fa6dfc60" providerId="LiveId" clId="{8230AC90-CDD2-4362-BFD7-296B6419D326}" dt="2024-02-13T11:41:49.291" v="5203" actId="47"/>
        <pc:sldMkLst>
          <pc:docMk/>
          <pc:sldMk cId="1569020201" sldId="267"/>
        </pc:sldMkLst>
      </pc:sldChg>
      <pc:sldChg chg="del">
        <pc:chgData name="Sinan Eraslan" userId="421a04b2fa6dfc60" providerId="LiveId" clId="{8230AC90-CDD2-4362-BFD7-296B6419D326}" dt="2024-01-30T11:11:19.147" v="72" actId="47"/>
        <pc:sldMkLst>
          <pc:docMk/>
          <pc:sldMk cId="1950550884" sldId="267"/>
        </pc:sldMkLst>
      </pc:sldChg>
      <pc:sldChg chg="del">
        <pc:chgData name="Sinan Eraslan" userId="421a04b2fa6dfc60" providerId="LiveId" clId="{8230AC90-CDD2-4362-BFD7-296B6419D326}" dt="2024-01-30T11:11:19.833" v="73" actId="47"/>
        <pc:sldMkLst>
          <pc:docMk/>
          <pc:sldMk cId="1468560988" sldId="268"/>
        </pc:sldMkLst>
      </pc:sldChg>
      <pc:sldChg chg="delSp modSp del mod">
        <pc:chgData name="Sinan Eraslan" userId="421a04b2fa6dfc60" providerId="LiveId" clId="{8230AC90-CDD2-4362-BFD7-296B6419D326}" dt="2024-02-13T11:42:42.504" v="5222" actId="47"/>
        <pc:sldMkLst>
          <pc:docMk/>
          <pc:sldMk cId="1472886039" sldId="268"/>
        </pc:sldMkLst>
      </pc:sldChg>
      <pc:sldChg chg="del">
        <pc:chgData name="Sinan Eraslan" userId="421a04b2fa6dfc60" providerId="LiveId" clId="{8230AC90-CDD2-4362-BFD7-296B6419D326}" dt="2024-01-30T11:11:20.349" v="74" actId="47"/>
        <pc:sldMkLst>
          <pc:docMk/>
          <pc:sldMk cId="3151780948" sldId="269"/>
        </pc:sldMkLst>
      </pc:sldChg>
      <pc:sldChg chg="addSp delSp modSp mod">
        <pc:chgData name="Sinan Eraslan" userId="421a04b2fa6dfc60" providerId="LiveId" clId="{8230AC90-CDD2-4362-BFD7-296B6419D326}" dt="2024-02-13T12:05:55.053" v="5565"/>
        <pc:sldMkLst>
          <pc:docMk/>
          <pc:sldMk cId="4013147559" sldId="269"/>
        </pc:sldMkLst>
      </pc:sldChg>
      <pc:sldChg chg="delSp modSp del mod">
        <pc:chgData name="Sinan Eraslan" userId="421a04b2fa6dfc60" providerId="LiveId" clId="{8230AC90-CDD2-4362-BFD7-296B6419D326}" dt="2024-02-13T12:07:44.106" v="5595" actId="47"/>
        <pc:sldMkLst>
          <pc:docMk/>
          <pc:sldMk cId="499485218" sldId="270"/>
        </pc:sldMkLst>
      </pc:sldChg>
      <pc:sldChg chg="del">
        <pc:chgData name="Sinan Eraslan" userId="421a04b2fa6dfc60" providerId="LiveId" clId="{8230AC90-CDD2-4362-BFD7-296B6419D326}" dt="2024-01-30T11:11:20.888" v="75" actId="47"/>
        <pc:sldMkLst>
          <pc:docMk/>
          <pc:sldMk cId="3723960916" sldId="270"/>
        </pc:sldMkLst>
      </pc:sldChg>
      <pc:sldChg chg="del">
        <pc:chgData name="Sinan Eraslan" userId="421a04b2fa6dfc60" providerId="LiveId" clId="{8230AC90-CDD2-4362-BFD7-296B6419D326}" dt="2024-01-30T11:11:21.521" v="76" actId="47"/>
        <pc:sldMkLst>
          <pc:docMk/>
          <pc:sldMk cId="3633438340" sldId="271"/>
        </pc:sldMkLst>
      </pc:sldChg>
      <pc:sldChg chg="delSp del mod">
        <pc:chgData name="Sinan Eraslan" userId="421a04b2fa6dfc60" providerId="LiveId" clId="{8230AC90-CDD2-4362-BFD7-296B6419D326}" dt="2024-02-13T12:10:06.148" v="5643" actId="2696"/>
        <pc:sldMkLst>
          <pc:docMk/>
          <pc:sldMk cId="3840800334" sldId="271"/>
        </pc:sldMkLst>
      </pc:sldChg>
      <pc:sldChg chg="addSp delSp modSp mod">
        <pc:chgData name="Sinan Eraslan" userId="421a04b2fa6dfc60" providerId="LiveId" clId="{8230AC90-CDD2-4362-BFD7-296B6419D326}" dt="2024-02-13T13:17:10.151" v="6077" actId="208"/>
        <pc:sldMkLst>
          <pc:docMk/>
          <pc:sldMk cId="3415466246" sldId="272"/>
        </pc:sldMkLst>
      </pc:sldChg>
      <pc:sldChg chg="del">
        <pc:chgData name="Sinan Eraslan" userId="421a04b2fa6dfc60" providerId="LiveId" clId="{8230AC90-CDD2-4362-BFD7-296B6419D326}" dt="2024-01-30T11:11:22.592" v="77" actId="47"/>
        <pc:sldMkLst>
          <pc:docMk/>
          <pc:sldMk cId="4219742632" sldId="272"/>
        </pc:sldMkLst>
      </pc:sldChg>
      <pc:sldChg chg="del">
        <pc:chgData name="Sinan Eraslan" userId="421a04b2fa6dfc60" providerId="LiveId" clId="{8230AC90-CDD2-4362-BFD7-296B6419D326}" dt="2024-01-30T11:11:22.823" v="78" actId="47"/>
        <pc:sldMkLst>
          <pc:docMk/>
          <pc:sldMk cId="343112488" sldId="273"/>
        </pc:sldMkLst>
      </pc:sldChg>
      <pc:sldChg chg="delSp modSp del mod">
        <pc:chgData name="Sinan Eraslan" userId="421a04b2fa6dfc60" providerId="LiveId" clId="{8230AC90-CDD2-4362-BFD7-296B6419D326}" dt="2024-02-13T12:18:04.501" v="5816" actId="47"/>
        <pc:sldMkLst>
          <pc:docMk/>
          <pc:sldMk cId="693982107" sldId="273"/>
        </pc:sldMkLst>
      </pc:sldChg>
      <pc:sldChg chg="addSp delSp modSp add mod">
        <pc:chgData name="Sinan Eraslan" userId="421a04b2fa6dfc60" providerId="LiveId" clId="{8230AC90-CDD2-4362-BFD7-296B6419D326}" dt="2024-02-16T07:09:35.007" v="6089" actId="208"/>
        <pc:sldMkLst>
          <pc:docMk/>
          <pc:sldMk cId="1807902901" sldId="274"/>
        </pc:sldMkLst>
      </pc:sldChg>
      <pc:sldChg chg="del">
        <pc:chgData name="Sinan Eraslan" userId="421a04b2fa6dfc60" providerId="LiveId" clId="{8230AC90-CDD2-4362-BFD7-296B6419D326}" dt="2024-01-30T11:11:23.140" v="79" actId="47"/>
        <pc:sldMkLst>
          <pc:docMk/>
          <pc:sldMk cId="3932834637" sldId="274"/>
        </pc:sldMkLst>
      </pc:sldChg>
      <pc:sldChg chg="addSp delSp modSp add mod">
        <pc:chgData name="Sinan Eraslan" userId="421a04b2fa6dfc60" providerId="LiveId" clId="{8230AC90-CDD2-4362-BFD7-296B6419D326}" dt="2024-02-16T07:10:01.910" v="6091" actId="20577"/>
        <pc:sldMkLst>
          <pc:docMk/>
          <pc:sldMk cId="1532733930" sldId="275"/>
        </pc:sldMkLst>
      </pc:sldChg>
      <pc:sldChg chg="addSp delSp modSp add mod">
        <pc:chgData name="Sinan Eraslan" userId="421a04b2fa6dfc60" providerId="LiveId" clId="{8230AC90-CDD2-4362-BFD7-296B6419D326}" dt="2024-02-13T08:24:29.616" v="4388" actId="1076"/>
        <pc:sldMkLst>
          <pc:docMk/>
          <pc:sldMk cId="3702664113" sldId="276"/>
        </pc:sldMkLst>
      </pc:sldChg>
      <pc:sldChg chg="add del">
        <pc:chgData name="Sinan Eraslan" userId="421a04b2fa6dfc60" providerId="LiveId" clId="{8230AC90-CDD2-4362-BFD7-296B6419D326}" dt="2024-02-13T07:10:32.803" v="3941" actId="2890"/>
        <pc:sldMkLst>
          <pc:docMk/>
          <pc:sldMk cId="892094874" sldId="277"/>
        </pc:sldMkLst>
      </pc:sldChg>
      <pc:sldChg chg="addSp delSp modSp add mod">
        <pc:chgData name="Sinan Eraslan" userId="421a04b2fa6dfc60" providerId="LiveId" clId="{8230AC90-CDD2-4362-BFD7-296B6419D326}" dt="2024-02-13T08:03:44.633" v="4192" actId="115"/>
        <pc:sldMkLst>
          <pc:docMk/>
          <pc:sldMk cId="4190497673" sldId="277"/>
        </pc:sldMkLst>
      </pc:sldChg>
      <pc:sldChg chg="addSp delSp modSp add mod">
        <pc:chgData name="Sinan Eraslan" userId="421a04b2fa6dfc60" providerId="LiveId" clId="{8230AC90-CDD2-4362-BFD7-296B6419D326}" dt="2024-02-13T08:03:41.684" v="4191" actId="115"/>
        <pc:sldMkLst>
          <pc:docMk/>
          <pc:sldMk cId="2695518408" sldId="278"/>
        </pc:sldMkLst>
      </pc:sldChg>
      <pc:sldChg chg="addSp delSp modSp add mod">
        <pc:chgData name="Sinan Eraslan" userId="421a04b2fa6dfc60" providerId="LiveId" clId="{8230AC90-CDD2-4362-BFD7-296B6419D326}" dt="2024-02-13T08:37:36.138" v="4539" actId="164"/>
        <pc:sldMkLst>
          <pc:docMk/>
          <pc:sldMk cId="866830568" sldId="279"/>
        </pc:sldMkLst>
      </pc:sldChg>
      <pc:sldChg chg="addSp delSp modSp add mod">
        <pc:chgData name="Sinan Eraslan" userId="421a04b2fa6dfc60" providerId="LiveId" clId="{8230AC90-CDD2-4362-BFD7-296B6419D326}" dt="2024-02-13T10:49:43.467" v="4645" actId="27636"/>
        <pc:sldMkLst>
          <pc:docMk/>
          <pc:sldMk cId="1122640516" sldId="280"/>
        </pc:sldMkLst>
      </pc:sldChg>
      <pc:sldChg chg="addSp delSp modSp add mod">
        <pc:chgData name="Sinan Eraslan" userId="421a04b2fa6dfc60" providerId="LiveId" clId="{8230AC90-CDD2-4362-BFD7-296B6419D326}" dt="2024-02-21T07:09:56.171" v="6095" actId="947"/>
        <pc:sldMkLst>
          <pc:docMk/>
          <pc:sldMk cId="1784039485" sldId="281"/>
        </pc:sldMkLst>
      </pc:sldChg>
      <pc:sldChg chg="add del">
        <pc:chgData name="Sinan Eraslan" userId="421a04b2fa6dfc60" providerId="LiveId" clId="{8230AC90-CDD2-4362-BFD7-296B6419D326}" dt="2024-02-13T08:25:20.057" v="4408" actId="2696"/>
        <pc:sldMkLst>
          <pc:docMk/>
          <pc:sldMk cId="3546842715" sldId="281"/>
        </pc:sldMkLst>
      </pc:sldChg>
      <pc:sldChg chg="addSp delSp modSp add mod">
        <pc:chgData name="Sinan Eraslan" userId="421a04b2fa6dfc60" providerId="LiveId" clId="{8230AC90-CDD2-4362-BFD7-296B6419D326}" dt="2024-02-13T11:04:56.336" v="5023" actId="21"/>
        <pc:sldMkLst>
          <pc:docMk/>
          <pc:sldMk cId="3105296714" sldId="282"/>
        </pc:sldMkLst>
      </pc:sldChg>
      <pc:sldChg chg="addSp delSp modSp add mod">
        <pc:chgData name="Sinan Eraslan" userId="421a04b2fa6dfc60" providerId="LiveId" clId="{8230AC90-CDD2-4362-BFD7-296B6419D326}" dt="2024-02-13T11:08:14.162" v="5047" actId="732"/>
        <pc:sldMkLst>
          <pc:docMk/>
          <pc:sldMk cId="3124563065" sldId="283"/>
        </pc:sldMkLst>
      </pc:sldChg>
      <pc:sldChg chg="addSp delSp modSp add mod">
        <pc:chgData name="Sinan Eraslan" userId="421a04b2fa6dfc60" providerId="LiveId" clId="{8230AC90-CDD2-4362-BFD7-296B6419D326}" dt="2024-02-13T11:32:09.778" v="5072" actId="1076"/>
        <pc:sldMkLst>
          <pc:docMk/>
          <pc:sldMk cId="2786122363" sldId="284"/>
        </pc:sldMkLst>
      </pc:sldChg>
      <pc:sldChg chg="addSp delSp modSp add mod">
        <pc:chgData name="Sinan Eraslan" userId="421a04b2fa6dfc60" providerId="LiveId" clId="{8230AC90-CDD2-4362-BFD7-296B6419D326}" dt="2024-02-13T11:34:58.846" v="5177" actId="1076"/>
        <pc:sldMkLst>
          <pc:docMk/>
          <pc:sldMk cId="4087473529" sldId="285"/>
        </pc:sldMkLst>
      </pc:sldChg>
      <pc:sldChg chg="addSp delSp modSp add mod">
        <pc:chgData name="Sinan Eraslan" userId="421a04b2fa6dfc60" providerId="LiveId" clId="{8230AC90-CDD2-4362-BFD7-296B6419D326}" dt="2024-02-13T11:38:48.434" v="5198" actId="1076"/>
        <pc:sldMkLst>
          <pc:docMk/>
          <pc:sldMk cId="4253833057" sldId="286"/>
        </pc:sldMkLst>
      </pc:sldChg>
      <pc:sldChg chg="delSp add mod">
        <pc:chgData name="Sinan Eraslan" userId="421a04b2fa6dfc60" providerId="LiveId" clId="{8230AC90-CDD2-4362-BFD7-296B6419D326}" dt="2024-02-13T11:41:30.538" v="5201" actId="478"/>
        <pc:sldMkLst>
          <pc:docMk/>
          <pc:sldMk cId="985331979" sldId="287"/>
        </pc:sldMkLst>
      </pc:sldChg>
      <pc:sldChg chg="add">
        <pc:chgData name="Sinan Eraslan" userId="421a04b2fa6dfc60" providerId="LiveId" clId="{8230AC90-CDD2-4362-BFD7-296B6419D326}" dt="2024-02-13T11:41:37.214" v="5202" actId="2890"/>
        <pc:sldMkLst>
          <pc:docMk/>
          <pc:sldMk cId="791418138" sldId="288"/>
        </pc:sldMkLst>
      </pc:sldChg>
      <pc:sldChg chg="addSp delSp modSp add mod">
        <pc:chgData name="Sinan Eraslan" userId="421a04b2fa6dfc60" providerId="LiveId" clId="{8230AC90-CDD2-4362-BFD7-296B6419D326}" dt="2024-02-16T07:14:47.498" v="6094" actId="20577"/>
        <pc:sldMkLst>
          <pc:docMk/>
          <pc:sldMk cId="2820997934" sldId="289"/>
        </pc:sldMkLst>
      </pc:sldChg>
      <pc:sldChg chg="addSp delSp modSp add mod">
        <pc:chgData name="Sinan Eraslan" userId="421a04b2fa6dfc60" providerId="LiveId" clId="{8230AC90-CDD2-4362-BFD7-296B6419D326}" dt="2024-02-13T12:01:04.773" v="5496" actId="208"/>
        <pc:sldMkLst>
          <pc:docMk/>
          <pc:sldMk cId="1675379238" sldId="290"/>
        </pc:sldMkLst>
      </pc:sldChg>
      <pc:sldChg chg="addSp delSp modSp add mod">
        <pc:chgData name="Sinan Eraslan" userId="421a04b2fa6dfc60" providerId="LiveId" clId="{8230AC90-CDD2-4362-BFD7-296B6419D326}" dt="2024-02-13T12:00:59.366" v="5495" actId="208"/>
        <pc:sldMkLst>
          <pc:docMk/>
          <pc:sldMk cId="2328868730" sldId="291"/>
        </pc:sldMkLst>
      </pc:sldChg>
      <pc:sldChg chg="addSp delSp modSp add mod">
        <pc:chgData name="Sinan Eraslan" userId="421a04b2fa6dfc60" providerId="LiveId" clId="{8230AC90-CDD2-4362-BFD7-296B6419D326}" dt="2024-03-07T11:33:08.704" v="6142" actId="14100"/>
        <pc:sldMkLst>
          <pc:docMk/>
          <pc:sldMk cId="1202981649" sldId="292"/>
        </pc:sldMkLst>
      </pc:sldChg>
      <pc:sldChg chg="addSp delSp modSp add mod">
        <pc:chgData name="Sinan Eraslan" userId="421a04b2fa6dfc60" providerId="LiveId" clId="{8230AC90-CDD2-4362-BFD7-296B6419D326}" dt="2024-03-07T11:33:45.318" v="6149" actId="478"/>
        <pc:sldMkLst>
          <pc:docMk/>
          <pc:sldMk cId="3963761991" sldId="293"/>
        </pc:sldMkLst>
      </pc:sldChg>
      <pc:sldChg chg="addSp delSp modSp add mod">
        <pc:chgData name="Sinan Eraslan" userId="421a04b2fa6dfc60" providerId="LiveId" clId="{8230AC90-CDD2-4362-BFD7-296B6419D326}" dt="2024-02-13T12:50:52.857" v="6011" actId="14100"/>
        <pc:sldMkLst>
          <pc:docMk/>
          <pc:sldMk cId="2263628318" sldId="294"/>
        </pc:sldMkLst>
      </pc:sldChg>
      <pc:sldChg chg="addSp modSp add mod">
        <pc:chgData name="Sinan Eraslan" userId="421a04b2fa6dfc60" providerId="LiveId" clId="{8230AC90-CDD2-4362-BFD7-296B6419D326}" dt="2024-02-13T12:56:30.478" v="6049" actId="208"/>
        <pc:sldMkLst>
          <pc:docMk/>
          <pc:sldMk cId="1292878982" sldId="295"/>
        </pc:sldMkLst>
      </pc:sldChg>
      <pc:sldChg chg="addSp delSp modSp add mod">
        <pc:chgData name="Sinan Eraslan" userId="421a04b2fa6dfc60" providerId="LiveId" clId="{8230AC90-CDD2-4362-BFD7-296B6419D326}" dt="2024-02-13T12:58:48.689" v="6075" actId="1076"/>
        <pc:sldMkLst>
          <pc:docMk/>
          <pc:sldMk cId="409164339" sldId="296"/>
        </pc:sldMkLst>
      </pc:sldChg>
      <pc:sldChg chg="addSp modSp add del mod">
        <pc:chgData name="Sinan Eraslan" userId="421a04b2fa6dfc60" providerId="LiveId" clId="{8230AC90-CDD2-4362-BFD7-296B6419D326}" dt="2024-02-13T13:05:47.560" v="6076" actId="2696"/>
        <pc:sldMkLst>
          <pc:docMk/>
          <pc:sldMk cId="3840151988" sldId="297"/>
        </pc:sldMkLst>
      </pc:sldChg>
    </pc:docChg>
  </pc:docChgLst>
  <pc:docChgLst>
    <pc:chgData name="Sinan Eraslan" userId="421a04b2fa6dfc60" providerId="LiveId" clId="{06BB11D2-8334-470D-AE9E-CC89BD90FBCF}"/>
    <pc:docChg chg="undo redo custSel addSld modSld modMainMaster">
      <pc:chgData name="Sinan Eraslan" userId="421a04b2fa6dfc60" providerId="LiveId" clId="{06BB11D2-8334-470D-AE9E-CC89BD90FBCF}" dt="2024-01-17T06:46:47.378" v="9650" actId="20577"/>
      <pc:docMkLst>
        <pc:docMk/>
      </pc:docMkLst>
      <pc:sldChg chg="delSp modSp setBg">
        <pc:chgData name="Sinan Eraslan" userId="421a04b2fa6dfc60" providerId="LiveId" clId="{06BB11D2-8334-470D-AE9E-CC89BD90FBCF}" dt="2024-01-15T12:10:05.939" v="8" actId="16037"/>
        <pc:sldMkLst>
          <pc:docMk/>
          <pc:sldMk cId="1872400943" sldId="256"/>
        </pc:sldMkLst>
      </pc:sldChg>
      <pc:sldChg chg="modSp">
        <pc:chgData name="Sinan Eraslan" userId="421a04b2fa6dfc60" providerId="LiveId" clId="{06BB11D2-8334-470D-AE9E-CC89BD90FBCF}" dt="2024-01-15T12:26:31.505" v="414" actId="20577"/>
        <pc:sldMkLst>
          <pc:docMk/>
          <pc:sldMk cId="3405452778" sldId="257"/>
        </pc:sldMkLst>
      </pc:sldChg>
      <pc:sldChg chg="addSp modSp mod setBg">
        <pc:chgData name="Sinan Eraslan" userId="421a04b2fa6dfc60" providerId="LiveId" clId="{06BB11D2-8334-470D-AE9E-CC89BD90FBCF}" dt="2024-01-15T13:01:43.079" v="635" actId="123"/>
        <pc:sldMkLst>
          <pc:docMk/>
          <pc:sldMk cId="3654619200" sldId="258"/>
        </pc:sldMkLst>
      </pc:sldChg>
      <pc:sldChg chg="addSp delSp modSp new mod">
        <pc:chgData name="Sinan Eraslan" userId="421a04b2fa6dfc60" providerId="LiveId" clId="{06BB11D2-8334-470D-AE9E-CC89BD90FBCF}" dt="2024-01-15T13:22:58.580" v="1188" actId="1076"/>
        <pc:sldMkLst>
          <pc:docMk/>
          <pc:sldMk cId="2608212751" sldId="259"/>
        </pc:sldMkLst>
      </pc:sldChg>
      <pc:sldChg chg="addSp delSp modSp new mod">
        <pc:chgData name="Sinan Eraslan" userId="421a04b2fa6dfc60" providerId="LiveId" clId="{06BB11D2-8334-470D-AE9E-CC89BD90FBCF}" dt="2024-01-16T06:04:16.752" v="2448" actId="1076"/>
        <pc:sldMkLst>
          <pc:docMk/>
          <pc:sldMk cId="2050545100" sldId="260"/>
        </pc:sldMkLst>
      </pc:sldChg>
      <pc:sldChg chg="addSp delSp modSp new mod">
        <pc:chgData name="Sinan Eraslan" userId="421a04b2fa6dfc60" providerId="LiveId" clId="{06BB11D2-8334-470D-AE9E-CC89BD90FBCF}" dt="2024-01-16T07:13:28.237" v="4152" actId="1076"/>
        <pc:sldMkLst>
          <pc:docMk/>
          <pc:sldMk cId="962034803" sldId="261"/>
        </pc:sldMkLst>
      </pc:sldChg>
      <pc:sldChg chg="addSp delSp modSp new mod setBg setClrOvrMap">
        <pc:chgData name="Sinan Eraslan" userId="421a04b2fa6dfc60" providerId="LiveId" clId="{06BB11D2-8334-470D-AE9E-CC89BD90FBCF}" dt="2024-01-16T06:46:32.671" v="3298" actId="14861"/>
        <pc:sldMkLst>
          <pc:docMk/>
          <pc:sldMk cId="1181645173" sldId="262"/>
        </pc:sldMkLst>
      </pc:sldChg>
      <pc:sldChg chg="addSp delSp modSp new mod">
        <pc:chgData name="Sinan Eraslan" userId="421a04b2fa6dfc60" providerId="LiveId" clId="{06BB11D2-8334-470D-AE9E-CC89BD90FBCF}" dt="2024-01-16T07:49:42.039" v="4649" actId="1076"/>
        <pc:sldMkLst>
          <pc:docMk/>
          <pc:sldMk cId="3021289924" sldId="263"/>
        </pc:sldMkLst>
      </pc:sldChg>
      <pc:sldChg chg="addSp delSp modSp new mod">
        <pc:chgData name="Sinan Eraslan" userId="421a04b2fa6dfc60" providerId="LiveId" clId="{06BB11D2-8334-470D-AE9E-CC89BD90FBCF}" dt="2024-01-16T08:10:08.134" v="5031"/>
        <pc:sldMkLst>
          <pc:docMk/>
          <pc:sldMk cId="886428275" sldId="264"/>
        </pc:sldMkLst>
      </pc:sldChg>
      <pc:sldChg chg="addSp delSp modSp new mod">
        <pc:chgData name="Sinan Eraslan" userId="421a04b2fa6dfc60" providerId="LiveId" clId="{06BB11D2-8334-470D-AE9E-CC89BD90FBCF}" dt="2024-01-16T08:43:49.660" v="5468" actId="1076"/>
        <pc:sldMkLst>
          <pc:docMk/>
          <pc:sldMk cId="1371697397" sldId="265"/>
        </pc:sldMkLst>
      </pc:sldChg>
      <pc:sldChg chg="addSp delSp modSp new mod">
        <pc:chgData name="Sinan Eraslan" userId="421a04b2fa6dfc60" providerId="LiveId" clId="{06BB11D2-8334-470D-AE9E-CC89BD90FBCF}" dt="2024-01-16T12:42:50.156" v="8008"/>
        <pc:sldMkLst>
          <pc:docMk/>
          <pc:sldMk cId="4212203910" sldId="266"/>
        </pc:sldMkLst>
      </pc:sldChg>
      <pc:sldChg chg="addSp delSp modSp new mod">
        <pc:chgData name="Sinan Eraslan" userId="421a04b2fa6dfc60" providerId="LiveId" clId="{06BB11D2-8334-470D-AE9E-CC89BD90FBCF}" dt="2024-01-16T10:42:13.261" v="6460" actId="1440"/>
        <pc:sldMkLst>
          <pc:docMk/>
          <pc:sldMk cId="1950550884" sldId="267"/>
        </pc:sldMkLst>
      </pc:sldChg>
      <pc:sldChg chg="addSp delSp modSp new mod">
        <pc:chgData name="Sinan Eraslan" userId="421a04b2fa6dfc60" providerId="LiveId" clId="{06BB11D2-8334-470D-AE9E-CC89BD90FBCF}" dt="2024-01-16T11:13:06.659" v="7031" actId="20577"/>
        <pc:sldMkLst>
          <pc:docMk/>
          <pc:sldMk cId="1468560988" sldId="268"/>
        </pc:sldMkLst>
      </pc:sldChg>
      <pc:sldChg chg="addSp delSp modSp new mod">
        <pc:chgData name="Sinan Eraslan" userId="421a04b2fa6dfc60" providerId="LiveId" clId="{06BB11D2-8334-470D-AE9E-CC89BD90FBCF}" dt="2024-01-16T11:14:44.563" v="7214" actId="14861"/>
        <pc:sldMkLst>
          <pc:docMk/>
          <pc:sldMk cId="3151780948" sldId="269"/>
        </pc:sldMkLst>
      </pc:sldChg>
      <pc:sldChg chg="addSp delSp modSp new mod">
        <pc:chgData name="Sinan Eraslan" userId="421a04b2fa6dfc60" providerId="LiveId" clId="{06BB11D2-8334-470D-AE9E-CC89BD90FBCF}" dt="2024-01-16T13:32:26.308" v="8660" actId="20577"/>
        <pc:sldMkLst>
          <pc:docMk/>
          <pc:sldMk cId="3723960916" sldId="270"/>
        </pc:sldMkLst>
      </pc:sldChg>
      <pc:sldChg chg="addSp delSp modSp new mod">
        <pc:chgData name="Sinan Eraslan" userId="421a04b2fa6dfc60" providerId="LiveId" clId="{06BB11D2-8334-470D-AE9E-CC89BD90FBCF}" dt="2024-01-16T13:08:39.328" v="8086" actId="20577"/>
        <pc:sldMkLst>
          <pc:docMk/>
          <pc:sldMk cId="3633438340" sldId="271"/>
        </pc:sldMkLst>
      </pc:sldChg>
      <pc:sldChg chg="addSp delSp modSp new mod">
        <pc:chgData name="Sinan Eraslan" userId="421a04b2fa6dfc60" providerId="LiveId" clId="{06BB11D2-8334-470D-AE9E-CC89BD90FBCF}" dt="2024-01-16T13:40:49.744" v="8971" actId="20577"/>
        <pc:sldMkLst>
          <pc:docMk/>
          <pc:sldMk cId="4219742632" sldId="272"/>
        </pc:sldMkLst>
      </pc:sldChg>
      <pc:sldChg chg="addSp delSp modSp new mod">
        <pc:chgData name="Sinan Eraslan" userId="421a04b2fa6dfc60" providerId="LiveId" clId="{06BB11D2-8334-470D-AE9E-CC89BD90FBCF}" dt="2024-01-17T06:46:21.407" v="9637" actId="20577"/>
        <pc:sldMkLst>
          <pc:docMk/>
          <pc:sldMk cId="343112488" sldId="273"/>
        </pc:sldMkLst>
      </pc:sldChg>
      <pc:sldChg chg="addSp delSp modSp new mod">
        <pc:chgData name="Sinan Eraslan" userId="421a04b2fa6dfc60" providerId="LiveId" clId="{06BB11D2-8334-470D-AE9E-CC89BD90FBCF}" dt="2024-01-17T06:46:47.378" v="9650" actId="20577"/>
        <pc:sldMkLst>
          <pc:docMk/>
          <pc:sldMk cId="3932834637" sldId="274"/>
        </pc:sldMkLst>
      </pc:sldChg>
      <pc:sldMasterChg chg="setBg">
        <pc:chgData name="Sinan Eraslan" userId="421a04b2fa6dfc60" providerId="LiveId" clId="{06BB11D2-8334-470D-AE9E-CC89BD90FBCF}" dt="2024-01-15T12:08:58.839" v="7"/>
        <pc:sldMasterMkLst>
          <pc:docMk/>
          <pc:sldMasterMk cId="2716288435" sldId="2147483744"/>
        </pc:sldMasterMkLst>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3F081F6-91A0-46FF-9DAB-2D71463F2D4B}"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tr-TR"/>
        </a:p>
      </dgm:t>
    </dgm:pt>
    <dgm:pt modelId="{A7283822-FB7F-49DC-9C38-FB2E2DDF7CE9}">
      <dgm:prSet phldrT="[Text]" custT="1"/>
      <dgm:spPr>
        <a:solidFill>
          <a:schemeClr val="bg1">
            <a:lumMod val="85000"/>
          </a:schemeClr>
        </a:solidFill>
        <a:ln>
          <a:solidFill>
            <a:schemeClr val="tx1"/>
          </a:solidFill>
        </a:ln>
      </dgm:spPr>
      <dgm:t>
        <a:bodyPr lIns="72000" tIns="72000" rIns="72000" bIns="72000"/>
        <a:lstStyle/>
        <a:p>
          <a:pPr algn="ctr">
            <a:buNone/>
          </a:pPr>
          <a:r>
            <a:rPr lang="tr-TR" sz="2000" b="1" u="sng" dirty="0">
              <a:solidFill>
                <a:schemeClr val="tx1"/>
              </a:solidFill>
            </a:rPr>
            <a:t>Atalet Momentleri</a:t>
          </a:r>
        </a:p>
        <a:p>
          <a:pPr algn="l">
            <a:buFont typeface="Arial" panose="020B0604020202020204" pitchFamily="34" charset="0"/>
            <a:buNone/>
          </a:pPr>
          <a:r>
            <a:rPr lang="tr-TR" sz="1000" u="none" dirty="0">
              <a:solidFill>
                <a:schemeClr val="tx1"/>
              </a:solidFill>
            </a:rPr>
            <a:t>Eksenlere göre atalet momentleri</a:t>
          </a:r>
        </a:p>
        <a:p>
          <a:pPr algn="l">
            <a:buFont typeface="Arial" panose="020B0604020202020204" pitchFamily="34" charset="0"/>
            <a:buNone/>
          </a:pPr>
          <a:r>
            <a:rPr lang="tr-TR" sz="1000" u="none" dirty="0">
              <a:solidFill>
                <a:schemeClr val="tx1"/>
              </a:solidFill>
            </a:rPr>
            <a:t>Çarpım atalet momenti</a:t>
          </a:r>
        </a:p>
        <a:p>
          <a:pPr algn="l">
            <a:buFont typeface="Arial" panose="020B0604020202020204" pitchFamily="34" charset="0"/>
            <a:buNone/>
          </a:pPr>
          <a:r>
            <a:rPr lang="tr-TR" sz="1000" u="none" dirty="0">
              <a:solidFill>
                <a:schemeClr val="tx1"/>
              </a:solidFill>
            </a:rPr>
            <a:t>Polar atalet momenti</a:t>
          </a:r>
        </a:p>
        <a:p>
          <a:pPr algn="l">
            <a:buFont typeface="Arial" panose="020B0604020202020204" pitchFamily="34" charset="0"/>
            <a:buNone/>
          </a:pPr>
          <a:r>
            <a:rPr lang="tr-TR" sz="1000" u="none" dirty="0">
              <a:solidFill>
                <a:schemeClr val="tx1"/>
              </a:solidFill>
            </a:rPr>
            <a:t>Asal atalet momenti</a:t>
          </a:r>
        </a:p>
        <a:p>
          <a:pPr algn="l">
            <a:buFont typeface="Arial" panose="020B0604020202020204" pitchFamily="34" charset="0"/>
            <a:buNone/>
          </a:pPr>
          <a:r>
            <a:rPr lang="tr-TR" sz="1000" u="none" dirty="0">
              <a:solidFill>
                <a:schemeClr val="tx1"/>
              </a:solidFill>
            </a:rPr>
            <a:t>Atalet Yarıçapları</a:t>
          </a:r>
        </a:p>
      </dgm:t>
    </dgm:pt>
    <dgm:pt modelId="{51EC92DD-7849-4877-AEE3-822C89574033}" type="parTrans" cxnId="{28816884-6DB2-431E-9416-00C0CBB25C34}">
      <dgm:prSet/>
      <dgm:spPr/>
      <dgm:t>
        <a:bodyPr/>
        <a:lstStyle/>
        <a:p>
          <a:endParaRPr lang="tr-TR"/>
        </a:p>
      </dgm:t>
    </dgm:pt>
    <dgm:pt modelId="{ACF4C0B7-D7B2-4DC1-8A6F-D91FA108EAAF}" type="sibTrans" cxnId="{28816884-6DB2-431E-9416-00C0CBB25C34}">
      <dgm:prSet/>
      <dgm:spPr/>
      <dgm:t>
        <a:bodyPr/>
        <a:lstStyle/>
        <a:p>
          <a:endParaRPr lang="tr-TR"/>
        </a:p>
      </dgm:t>
    </dgm:pt>
    <dgm:pt modelId="{D5E58895-2476-4857-B350-DCB4B9EF5C7C}">
      <dgm:prSet phldrT="[Text]" custT="1"/>
      <dgm:spPr>
        <a:solidFill>
          <a:schemeClr val="bg1">
            <a:lumMod val="85000"/>
          </a:schemeClr>
        </a:solidFill>
        <a:ln>
          <a:solidFill>
            <a:schemeClr val="tx1"/>
          </a:solidFill>
        </a:ln>
      </dgm:spPr>
      <dgm:t>
        <a:bodyPr lIns="72000" tIns="72000" rIns="72000" bIns="72000" anchor="t"/>
        <a:lstStyle/>
        <a:p>
          <a:pPr algn="ctr">
            <a:buNone/>
          </a:pPr>
          <a:r>
            <a:rPr lang="tr-TR" sz="1800" b="1" u="sng" dirty="0">
              <a:solidFill>
                <a:schemeClr val="tx1"/>
              </a:solidFill>
            </a:rPr>
            <a:t>Basit Mukavemet Halinde Boyutlandırma</a:t>
          </a:r>
        </a:p>
        <a:p>
          <a:pPr algn="l">
            <a:buFont typeface="+mj-lt"/>
            <a:buAutoNum type="arabicPeriod"/>
          </a:pPr>
          <a:r>
            <a:rPr lang="tr-TR" sz="1000" u="none" dirty="0">
              <a:solidFill>
                <a:schemeClr val="tx1"/>
              </a:solidFill>
            </a:rPr>
            <a:t>Burulma Momenti</a:t>
          </a:r>
        </a:p>
        <a:p>
          <a:pPr algn="l">
            <a:buFont typeface="+mj-lt"/>
            <a:buAutoNum type="arabicPeriod"/>
          </a:pPr>
          <a:r>
            <a:rPr lang="tr-TR" sz="1000" u="none" dirty="0">
              <a:solidFill>
                <a:schemeClr val="tx1"/>
              </a:solidFill>
            </a:rPr>
            <a:t>Basit Eğilme</a:t>
          </a:r>
        </a:p>
      </dgm:t>
    </dgm:pt>
    <dgm:pt modelId="{83E0A5B4-6D83-4F56-BE23-F31028C61E4C}" type="parTrans" cxnId="{64C0044B-043C-4368-B275-DBA8758A1C97}">
      <dgm:prSet/>
      <dgm:spPr/>
      <dgm:t>
        <a:bodyPr/>
        <a:lstStyle/>
        <a:p>
          <a:endParaRPr lang="tr-TR"/>
        </a:p>
      </dgm:t>
    </dgm:pt>
    <dgm:pt modelId="{1D383782-8775-480F-9821-A2C4C198D5F4}" type="sibTrans" cxnId="{64C0044B-043C-4368-B275-DBA8758A1C97}">
      <dgm:prSet/>
      <dgm:spPr/>
      <dgm:t>
        <a:bodyPr/>
        <a:lstStyle/>
        <a:p>
          <a:endParaRPr lang="tr-TR"/>
        </a:p>
      </dgm:t>
    </dgm:pt>
    <dgm:pt modelId="{DC613267-C8DC-4041-9235-9C322116C852}">
      <dgm:prSet phldrT="[Text]" custT="1"/>
      <dgm:spPr>
        <a:solidFill>
          <a:schemeClr val="bg1">
            <a:lumMod val="85000"/>
          </a:schemeClr>
        </a:solidFill>
        <a:ln>
          <a:solidFill>
            <a:schemeClr val="tx1"/>
          </a:solidFill>
        </a:ln>
      </dgm:spPr>
      <dgm:t>
        <a:bodyPr lIns="72000" tIns="72000" rIns="72000" bIns="72000" anchor="t"/>
        <a:lstStyle/>
        <a:p>
          <a:pPr algn="ctr"/>
          <a:r>
            <a:rPr lang="tr-TR" sz="1800" b="1" u="sng" dirty="0">
              <a:solidFill>
                <a:schemeClr val="tx1"/>
              </a:solidFill>
            </a:rPr>
            <a:t>Bileşik Mukavemet Halinde Boyutlandırma</a:t>
          </a:r>
        </a:p>
        <a:p>
          <a:pPr algn="l"/>
          <a:r>
            <a:rPr lang="tr-TR" sz="1050" u="none" dirty="0">
              <a:solidFill>
                <a:schemeClr val="tx1"/>
              </a:solidFill>
            </a:rPr>
            <a:t>Normal Kuvvet ve Eğilme</a:t>
          </a:r>
        </a:p>
        <a:p>
          <a:pPr algn="l"/>
          <a:r>
            <a:rPr lang="tr-TR" sz="1050" u="none" dirty="0">
              <a:solidFill>
                <a:schemeClr val="tx1"/>
              </a:solidFill>
            </a:rPr>
            <a:t>Kesmeli Eğilme</a:t>
          </a:r>
        </a:p>
        <a:p>
          <a:pPr algn="l"/>
          <a:r>
            <a:rPr lang="tr-TR" sz="1050" u="none" dirty="0">
              <a:solidFill>
                <a:schemeClr val="tx1"/>
              </a:solidFill>
            </a:rPr>
            <a:t>Eğilme ve Burulma</a:t>
          </a:r>
          <a:endParaRPr lang="tr-TR" sz="1050" dirty="0">
            <a:solidFill>
              <a:schemeClr val="tx1"/>
            </a:solidFill>
          </a:endParaRPr>
        </a:p>
      </dgm:t>
    </dgm:pt>
    <dgm:pt modelId="{D5A640A5-20AF-4E5E-B9CE-5CE2442D37D2}" type="parTrans" cxnId="{980F851B-65AB-47EA-97C6-BE64377BDBDD}">
      <dgm:prSet/>
      <dgm:spPr/>
      <dgm:t>
        <a:bodyPr/>
        <a:lstStyle/>
        <a:p>
          <a:endParaRPr lang="tr-TR"/>
        </a:p>
      </dgm:t>
    </dgm:pt>
    <dgm:pt modelId="{2833232F-3D88-4BEA-AB11-7E90FA25AA7C}" type="sibTrans" cxnId="{980F851B-65AB-47EA-97C6-BE64377BDBDD}">
      <dgm:prSet/>
      <dgm:spPr/>
      <dgm:t>
        <a:bodyPr/>
        <a:lstStyle/>
        <a:p>
          <a:endParaRPr lang="tr-TR"/>
        </a:p>
      </dgm:t>
    </dgm:pt>
    <dgm:pt modelId="{4C7E8AFE-4DB7-4F23-9A10-B247FBBF5D53}">
      <dgm:prSet phldrT="[Text]" custT="1"/>
      <dgm:spPr>
        <a:solidFill>
          <a:schemeClr val="bg1">
            <a:lumMod val="85000"/>
          </a:schemeClr>
        </a:solidFill>
        <a:ln>
          <a:solidFill>
            <a:schemeClr val="tx1"/>
          </a:solidFill>
        </a:ln>
      </dgm:spPr>
      <dgm:t>
        <a:bodyPr lIns="72000" tIns="72000" rIns="72000" bIns="72000" anchor="t"/>
        <a:lstStyle/>
        <a:p>
          <a:pPr algn="ctr"/>
          <a:r>
            <a:rPr lang="tr-TR" sz="1800" b="1" u="sng" dirty="0">
              <a:solidFill>
                <a:schemeClr val="tx1"/>
              </a:solidFill>
            </a:rPr>
            <a:t>Diğer Konular</a:t>
          </a:r>
        </a:p>
        <a:p>
          <a:pPr algn="l"/>
          <a:r>
            <a:rPr lang="tr-TR" sz="1000" u="none" dirty="0">
              <a:solidFill>
                <a:schemeClr val="tx1"/>
              </a:solidFill>
            </a:rPr>
            <a:t>Elastik Eğri</a:t>
          </a:r>
        </a:p>
        <a:p>
          <a:pPr algn="l"/>
          <a:r>
            <a:rPr lang="tr-TR" sz="1000" u="none" dirty="0">
              <a:solidFill>
                <a:schemeClr val="tx1"/>
              </a:solidFill>
            </a:rPr>
            <a:t>Elastik Stabilite (Kolonların Burkulması)</a:t>
          </a:r>
        </a:p>
        <a:p>
          <a:pPr algn="l"/>
          <a:r>
            <a:rPr lang="tr-TR" sz="1000" u="none" dirty="0">
              <a:solidFill>
                <a:schemeClr val="tx1"/>
              </a:solidFill>
            </a:rPr>
            <a:t>Enerji Yöntemleri</a:t>
          </a:r>
        </a:p>
      </dgm:t>
    </dgm:pt>
    <dgm:pt modelId="{185CD3A5-6673-4520-A06E-8F724312A14C}" type="parTrans" cxnId="{1311D2B1-F1B1-48B7-8831-EB37F7E9E0BD}">
      <dgm:prSet/>
      <dgm:spPr/>
      <dgm:t>
        <a:bodyPr/>
        <a:lstStyle/>
        <a:p>
          <a:endParaRPr lang="tr-TR"/>
        </a:p>
      </dgm:t>
    </dgm:pt>
    <dgm:pt modelId="{EBB52FCA-68AD-47F4-9A19-8BA7AC1030B2}" type="sibTrans" cxnId="{1311D2B1-F1B1-48B7-8831-EB37F7E9E0BD}">
      <dgm:prSet/>
      <dgm:spPr/>
      <dgm:t>
        <a:bodyPr/>
        <a:lstStyle/>
        <a:p>
          <a:endParaRPr lang="tr-TR"/>
        </a:p>
      </dgm:t>
    </dgm:pt>
    <dgm:pt modelId="{772D5744-6507-4C65-AA24-12B8DEA6E81F}">
      <dgm:prSet phldrT="[Text]" custT="1"/>
      <dgm:spPr>
        <a:solidFill>
          <a:schemeClr val="bg1">
            <a:lumMod val="85000"/>
          </a:schemeClr>
        </a:solidFill>
        <a:ln>
          <a:solidFill>
            <a:schemeClr val="tx1"/>
          </a:solidFill>
        </a:ln>
      </dgm:spPr>
      <dgm:t>
        <a:bodyPr/>
        <a:lstStyle/>
        <a:p>
          <a:r>
            <a:rPr lang="tr-TR" sz="2400" b="1" dirty="0">
              <a:solidFill>
                <a:schemeClr val="tx1"/>
              </a:solidFill>
            </a:rPr>
            <a:t>Mukavemet</a:t>
          </a:r>
        </a:p>
      </dgm:t>
    </dgm:pt>
    <dgm:pt modelId="{110FA8FF-AFBD-4E17-BFDD-7A1F42F316DD}" type="sibTrans" cxnId="{52517A18-CBFF-45A2-AE25-99EAC71E779D}">
      <dgm:prSet/>
      <dgm:spPr/>
      <dgm:t>
        <a:bodyPr/>
        <a:lstStyle/>
        <a:p>
          <a:endParaRPr lang="tr-TR"/>
        </a:p>
      </dgm:t>
    </dgm:pt>
    <dgm:pt modelId="{553B2E6A-5EC9-455B-8A58-C406D4AE8F3F}" type="parTrans" cxnId="{52517A18-CBFF-45A2-AE25-99EAC71E779D}">
      <dgm:prSet/>
      <dgm:spPr/>
      <dgm:t>
        <a:bodyPr/>
        <a:lstStyle/>
        <a:p>
          <a:endParaRPr lang="tr-TR"/>
        </a:p>
      </dgm:t>
    </dgm:pt>
    <dgm:pt modelId="{BBCFB7E4-5B66-46B3-85BC-AB7017288E29}" type="pres">
      <dgm:prSet presAssocID="{43F081F6-91A0-46FF-9DAB-2D71463F2D4B}" presName="hierChild1" presStyleCnt="0">
        <dgm:presLayoutVars>
          <dgm:orgChart val="1"/>
          <dgm:chPref val="1"/>
          <dgm:dir/>
          <dgm:animOne val="branch"/>
          <dgm:animLvl val="lvl"/>
          <dgm:resizeHandles/>
        </dgm:presLayoutVars>
      </dgm:prSet>
      <dgm:spPr/>
    </dgm:pt>
    <dgm:pt modelId="{D490B43D-D3B0-413B-84B5-B1C955D7B843}" type="pres">
      <dgm:prSet presAssocID="{772D5744-6507-4C65-AA24-12B8DEA6E81F}" presName="hierRoot1" presStyleCnt="0">
        <dgm:presLayoutVars>
          <dgm:hierBranch val="init"/>
        </dgm:presLayoutVars>
      </dgm:prSet>
      <dgm:spPr/>
    </dgm:pt>
    <dgm:pt modelId="{B5900E8A-404F-4430-906D-633DE9DF3DF3}" type="pres">
      <dgm:prSet presAssocID="{772D5744-6507-4C65-AA24-12B8DEA6E81F}" presName="rootComposite1" presStyleCnt="0"/>
      <dgm:spPr/>
    </dgm:pt>
    <dgm:pt modelId="{1477ABEB-8891-48B1-91A1-CFAAEDB077F8}" type="pres">
      <dgm:prSet presAssocID="{772D5744-6507-4C65-AA24-12B8DEA6E81F}" presName="rootText1" presStyleLbl="node0" presStyleIdx="0" presStyleCnt="1" custScaleX="247589" custScaleY="64426">
        <dgm:presLayoutVars>
          <dgm:chPref val="3"/>
        </dgm:presLayoutVars>
      </dgm:prSet>
      <dgm:spPr/>
    </dgm:pt>
    <dgm:pt modelId="{A4E40215-95FB-4A1C-B241-712FCA7224A0}" type="pres">
      <dgm:prSet presAssocID="{772D5744-6507-4C65-AA24-12B8DEA6E81F}" presName="rootConnector1" presStyleLbl="node1" presStyleIdx="0" presStyleCnt="0"/>
      <dgm:spPr/>
    </dgm:pt>
    <dgm:pt modelId="{BDA54686-9727-406B-87D8-27297D365BBD}" type="pres">
      <dgm:prSet presAssocID="{772D5744-6507-4C65-AA24-12B8DEA6E81F}" presName="hierChild2" presStyleCnt="0"/>
      <dgm:spPr/>
    </dgm:pt>
    <dgm:pt modelId="{0295E722-E03C-4ED1-8952-C5B195BD1200}" type="pres">
      <dgm:prSet presAssocID="{51EC92DD-7849-4877-AEE3-822C89574033}" presName="Name37" presStyleLbl="parChTrans1D2" presStyleIdx="0" presStyleCnt="4"/>
      <dgm:spPr/>
    </dgm:pt>
    <dgm:pt modelId="{D0391C8D-C417-489E-9608-1B1415C72A29}" type="pres">
      <dgm:prSet presAssocID="{A7283822-FB7F-49DC-9C38-FB2E2DDF7CE9}" presName="hierRoot2" presStyleCnt="0">
        <dgm:presLayoutVars>
          <dgm:hierBranch/>
        </dgm:presLayoutVars>
      </dgm:prSet>
      <dgm:spPr/>
    </dgm:pt>
    <dgm:pt modelId="{18AC719C-9506-4314-A6AA-EADF441A3F9F}" type="pres">
      <dgm:prSet presAssocID="{A7283822-FB7F-49DC-9C38-FB2E2DDF7CE9}" presName="rootComposite" presStyleCnt="0"/>
      <dgm:spPr/>
    </dgm:pt>
    <dgm:pt modelId="{0E7A29F7-B71F-46D4-BD62-90964D4F0929}" type="pres">
      <dgm:prSet presAssocID="{A7283822-FB7F-49DC-9C38-FB2E2DDF7CE9}" presName="rootText" presStyleLbl="node2" presStyleIdx="0" presStyleCnt="4" custScaleX="128188" custScaleY="188478">
        <dgm:presLayoutVars>
          <dgm:chPref val="3"/>
        </dgm:presLayoutVars>
      </dgm:prSet>
      <dgm:spPr/>
    </dgm:pt>
    <dgm:pt modelId="{6B9F2FB4-F28F-4DEE-BCD2-BE742F84B826}" type="pres">
      <dgm:prSet presAssocID="{A7283822-FB7F-49DC-9C38-FB2E2DDF7CE9}" presName="rootConnector" presStyleLbl="node2" presStyleIdx="0" presStyleCnt="4"/>
      <dgm:spPr/>
    </dgm:pt>
    <dgm:pt modelId="{0C1E9E04-436F-450A-BA7C-E4DF95B3CC3C}" type="pres">
      <dgm:prSet presAssocID="{A7283822-FB7F-49DC-9C38-FB2E2DDF7CE9}" presName="hierChild4" presStyleCnt="0"/>
      <dgm:spPr/>
    </dgm:pt>
    <dgm:pt modelId="{4EBF7DF6-A679-46DC-8D65-A4AA8F3750DA}" type="pres">
      <dgm:prSet presAssocID="{A7283822-FB7F-49DC-9C38-FB2E2DDF7CE9}" presName="hierChild5" presStyleCnt="0"/>
      <dgm:spPr/>
    </dgm:pt>
    <dgm:pt modelId="{319B6F7B-BCDE-4AD3-872A-A052A1C99B2D}" type="pres">
      <dgm:prSet presAssocID="{83E0A5B4-6D83-4F56-BE23-F31028C61E4C}" presName="Name37" presStyleLbl="parChTrans1D2" presStyleIdx="1" presStyleCnt="4"/>
      <dgm:spPr/>
    </dgm:pt>
    <dgm:pt modelId="{5DEA5EAE-3FAA-4CF8-87F9-0B7A1D7C694C}" type="pres">
      <dgm:prSet presAssocID="{D5E58895-2476-4857-B350-DCB4B9EF5C7C}" presName="hierRoot2" presStyleCnt="0">
        <dgm:presLayoutVars>
          <dgm:hierBranch val="init"/>
        </dgm:presLayoutVars>
      </dgm:prSet>
      <dgm:spPr/>
    </dgm:pt>
    <dgm:pt modelId="{E851E4AD-0BF6-49A0-9035-E393FFD53F49}" type="pres">
      <dgm:prSet presAssocID="{D5E58895-2476-4857-B350-DCB4B9EF5C7C}" presName="rootComposite" presStyleCnt="0"/>
      <dgm:spPr/>
    </dgm:pt>
    <dgm:pt modelId="{AF8CACFE-DD62-4917-BE64-E84A4460B3E4}" type="pres">
      <dgm:prSet presAssocID="{D5E58895-2476-4857-B350-DCB4B9EF5C7C}" presName="rootText" presStyleLbl="node2" presStyleIdx="1" presStyleCnt="4" custScaleX="146990" custScaleY="143880">
        <dgm:presLayoutVars>
          <dgm:chPref val="3"/>
        </dgm:presLayoutVars>
      </dgm:prSet>
      <dgm:spPr/>
    </dgm:pt>
    <dgm:pt modelId="{CBAF75CE-0FE5-4AB0-AA8A-2C69D4197A5D}" type="pres">
      <dgm:prSet presAssocID="{D5E58895-2476-4857-B350-DCB4B9EF5C7C}" presName="rootConnector" presStyleLbl="node2" presStyleIdx="1" presStyleCnt="4"/>
      <dgm:spPr/>
    </dgm:pt>
    <dgm:pt modelId="{7F2606B1-115C-49A3-940B-CB5336775661}" type="pres">
      <dgm:prSet presAssocID="{D5E58895-2476-4857-B350-DCB4B9EF5C7C}" presName="hierChild4" presStyleCnt="0"/>
      <dgm:spPr/>
    </dgm:pt>
    <dgm:pt modelId="{A41EEA23-51CF-466C-A1DB-CFFC3479F415}" type="pres">
      <dgm:prSet presAssocID="{D5E58895-2476-4857-B350-DCB4B9EF5C7C}" presName="hierChild5" presStyleCnt="0"/>
      <dgm:spPr/>
    </dgm:pt>
    <dgm:pt modelId="{8B8220FA-1C70-47FD-9D5C-8872B0813CC4}" type="pres">
      <dgm:prSet presAssocID="{D5A640A5-20AF-4E5E-B9CE-5CE2442D37D2}" presName="Name37" presStyleLbl="parChTrans1D2" presStyleIdx="2" presStyleCnt="4"/>
      <dgm:spPr/>
    </dgm:pt>
    <dgm:pt modelId="{90602EE8-7881-4355-8361-0DD258C1B13D}" type="pres">
      <dgm:prSet presAssocID="{DC613267-C8DC-4041-9235-9C322116C852}" presName="hierRoot2" presStyleCnt="0">
        <dgm:presLayoutVars>
          <dgm:hierBranch val="init"/>
        </dgm:presLayoutVars>
      </dgm:prSet>
      <dgm:spPr/>
    </dgm:pt>
    <dgm:pt modelId="{298A6A32-05DA-45A8-861D-672D9463CCA8}" type="pres">
      <dgm:prSet presAssocID="{DC613267-C8DC-4041-9235-9C322116C852}" presName="rootComposite" presStyleCnt="0"/>
      <dgm:spPr/>
    </dgm:pt>
    <dgm:pt modelId="{D404CDCA-6062-4DE9-BF09-A015054796E9}" type="pres">
      <dgm:prSet presAssocID="{DC613267-C8DC-4041-9235-9C322116C852}" presName="rootText" presStyleLbl="node2" presStyleIdx="2" presStyleCnt="4" custScaleX="154024" custScaleY="143684">
        <dgm:presLayoutVars>
          <dgm:chPref val="3"/>
        </dgm:presLayoutVars>
      </dgm:prSet>
      <dgm:spPr/>
    </dgm:pt>
    <dgm:pt modelId="{0D0DF571-C2BB-47F8-A00A-CE72ADD77EA9}" type="pres">
      <dgm:prSet presAssocID="{DC613267-C8DC-4041-9235-9C322116C852}" presName="rootConnector" presStyleLbl="node2" presStyleIdx="2" presStyleCnt="4"/>
      <dgm:spPr/>
    </dgm:pt>
    <dgm:pt modelId="{631EACC7-10A7-402B-BB23-DE7EFCBBBD81}" type="pres">
      <dgm:prSet presAssocID="{DC613267-C8DC-4041-9235-9C322116C852}" presName="hierChild4" presStyleCnt="0"/>
      <dgm:spPr/>
    </dgm:pt>
    <dgm:pt modelId="{AA4BEB7E-1B1C-47A9-B293-88CA25272DA1}" type="pres">
      <dgm:prSet presAssocID="{DC613267-C8DC-4041-9235-9C322116C852}" presName="hierChild5" presStyleCnt="0"/>
      <dgm:spPr/>
    </dgm:pt>
    <dgm:pt modelId="{49051FE1-FCD0-492A-A816-41126F3FBEFB}" type="pres">
      <dgm:prSet presAssocID="{185CD3A5-6673-4520-A06E-8F724312A14C}" presName="Name37" presStyleLbl="parChTrans1D2" presStyleIdx="3" presStyleCnt="4"/>
      <dgm:spPr/>
    </dgm:pt>
    <dgm:pt modelId="{0CCF712C-AED6-4125-9845-F476CF893747}" type="pres">
      <dgm:prSet presAssocID="{4C7E8AFE-4DB7-4F23-9A10-B247FBBF5D53}" presName="hierRoot2" presStyleCnt="0">
        <dgm:presLayoutVars>
          <dgm:hierBranch val="init"/>
        </dgm:presLayoutVars>
      </dgm:prSet>
      <dgm:spPr/>
    </dgm:pt>
    <dgm:pt modelId="{B150B5BD-EEBE-445B-9804-E0F2749BA972}" type="pres">
      <dgm:prSet presAssocID="{4C7E8AFE-4DB7-4F23-9A10-B247FBBF5D53}" presName="rootComposite" presStyleCnt="0"/>
      <dgm:spPr/>
    </dgm:pt>
    <dgm:pt modelId="{53DE4877-4965-4D4F-B0CB-41CBE0909A99}" type="pres">
      <dgm:prSet presAssocID="{4C7E8AFE-4DB7-4F23-9A10-B247FBBF5D53}" presName="rootText" presStyleLbl="node2" presStyleIdx="3" presStyleCnt="4" custScaleX="100047" custScaleY="159167">
        <dgm:presLayoutVars>
          <dgm:chPref val="3"/>
        </dgm:presLayoutVars>
      </dgm:prSet>
      <dgm:spPr/>
    </dgm:pt>
    <dgm:pt modelId="{8B9F02E3-F864-4B55-B135-E6AB44174DC0}" type="pres">
      <dgm:prSet presAssocID="{4C7E8AFE-4DB7-4F23-9A10-B247FBBF5D53}" presName="rootConnector" presStyleLbl="node2" presStyleIdx="3" presStyleCnt="4"/>
      <dgm:spPr/>
    </dgm:pt>
    <dgm:pt modelId="{2D520780-843A-4C32-AD07-70B6BE407002}" type="pres">
      <dgm:prSet presAssocID="{4C7E8AFE-4DB7-4F23-9A10-B247FBBF5D53}" presName="hierChild4" presStyleCnt="0"/>
      <dgm:spPr/>
    </dgm:pt>
    <dgm:pt modelId="{2FB76085-E3EC-44A8-AC31-9D074E78DBCC}" type="pres">
      <dgm:prSet presAssocID="{4C7E8AFE-4DB7-4F23-9A10-B247FBBF5D53}" presName="hierChild5" presStyleCnt="0"/>
      <dgm:spPr/>
    </dgm:pt>
    <dgm:pt modelId="{CE0BA3B4-F7F4-4574-81D7-FB7A738D9EFF}" type="pres">
      <dgm:prSet presAssocID="{772D5744-6507-4C65-AA24-12B8DEA6E81F}" presName="hierChild3" presStyleCnt="0"/>
      <dgm:spPr/>
    </dgm:pt>
  </dgm:ptLst>
  <dgm:cxnLst>
    <dgm:cxn modelId="{52517A18-CBFF-45A2-AE25-99EAC71E779D}" srcId="{43F081F6-91A0-46FF-9DAB-2D71463F2D4B}" destId="{772D5744-6507-4C65-AA24-12B8DEA6E81F}" srcOrd="0" destOrd="0" parTransId="{553B2E6A-5EC9-455B-8A58-C406D4AE8F3F}" sibTransId="{110FA8FF-AFBD-4E17-BFDD-7A1F42F316DD}"/>
    <dgm:cxn modelId="{980F851B-65AB-47EA-97C6-BE64377BDBDD}" srcId="{772D5744-6507-4C65-AA24-12B8DEA6E81F}" destId="{DC613267-C8DC-4041-9235-9C322116C852}" srcOrd="2" destOrd="0" parTransId="{D5A640A5-20AF-4E5E-B9CE-5CE2442D37D2}" sibTransId="{2833232F-3D88-4BEA-AB11-7E90FA25AA7C}"/>
    <dgm:cxn modelId="{4FEAD324-C5EF-4EBA-BFD0-5636F54EEC03}" type="presOf" srcId="{772D5744-6507-4C65-AA24-12B8DEA6E81F}" destId="{1477ABEB-8891-48B1-91A1-CFAAEDB077F8}" srcOrd="0" destOrd="0" presId="urn:microsoft.com/office/officeart/2005/8/layout/orgChart1"/>
    <dgm:cxn modelId="{726FC92E-1DA8-44A1-85BD-D15AABAEE4A4}" type="presOf" srcId="{4C7E8AFE-4DB7-4F23-9A10-B247FBBF5D53}" destId="{53DE4877-4965-4D4F-B0CB-41CBE0909A99}" srcOrd="0" destOrd="0" presId="urn:microsoft.com/office/officeart/2005/8/layout/orgChart1"/>
    <dgm:cxn modelId="{CCA35647-06E2-4320-92AE-C35D7FBF4A57}" type="presOf" srcId="{51EC92DD-7849-4877-AEE3-822C89574033}" destId="{0295E722-E03C-4ED1-8952-C5B195BD1200}" srcOrd="0" destOrd="0" presId="urn:microsoft.com/office/officeart/2005/8/layout/orgChart1"/>
    <dgm:cxn modelId="{64C0044B-043C-4368-B275-DBA8758A1C97}" srcId="{772D5744-6507-4C65-AA24-12B8DEA6E81F}" destId="{D5E58895-2476-4857-B350-DCB4B9EF5C7C}" srcOrd="1" destOrd="0" parTransId="{83E0A5B4-6D83-4F56-BE23-F31028C61E4C}" sibTransId="{1D383782-8775-480F-9821-A2C4C198D5F4}"/>
    <dgm:cxn modelId="{45EA2C76-40A1-49C9-8874-D28CD1A8D2EA}" type="presOf" srcId="{D5E58895-2476-4857-B350-DCB4B9EF5C7C}" destId="{AF8CACFE-DD62-4917-BE64-E84A4460B3E4}" srcOrd="0" destOrd="0" presId="urn:microsoft.com/office/officeart/2005/8/layout/orgChart1"/>
    <dgm:cxn modelId="{28816884-6DB2-431E-9416-00C0CBB25C34}" srcId="{772D5744-6507-4C65-AA24-12B8DEA6E81F}" destId="{A7283822-FB7F-49DC-9C38-FB2E2DDF7CE9}" srcOrd="0" destOrd="0" parTransId="{51EC92DD-7849-4877-AEE3-822C89574033}" sibTransId="{ACF4C0B7-D7B2-4DC1-8A6F-D91FA108EAAF}"/>
    <dgm:cxn modelId="{00F79E87-C998-4054-9A18-F17E1839D5B2}" type="presOf" srcId="{D5E58895-2476-4857-B350-DCB4B9EF5C7C}" destId="{CBAF75CE-0FE5-4AB0-AA8A-2C69D4197A5D}" srcOrd="1" destOrd="0" presId="urn:microsoft.com/office/officeart/2005/8/layout/orgChart1"/>
    <dgm:cxn modelId="{BCA27E8E-A12E-47DC-B53D-BD88B562C351}" type="presOf" srcId="{DC613267-C8DC-4041-9235-9C322116C852}" destId="{0D0DF571-C2BB-47F8-A00A-CE72ADD77EA9}" srcOrd="1" destOrd="0" presId="urn:microsoft.com/office/officeart/2005/8/layout/orgChart1"/>
    <dgm:cxn modelId="{2B24939F-A001-4A78-8835-B07B23D1B8EF}" type="presOf" srcId="{185CD3A5-6673-4520-A06E-8F724312A14C}" destId="{49051FE1-FCD0-492A-A816-41126F3FBEFB}" srcOrd="0" destOrd="0" presId="urn:microsoft.com/office/officeart/2005/8/layout/orgChart1"/>
    <dgm:cxn modelId="{DF0E56A4-C8E4-43A1-B5C6-3C175FC8D4DD}" type="presOf" srcId="{DC613267-C8DC-4041-9235-9C322116C852}" destId="{D404CDCA-6062-4DE9-BF09-A015054796E9}" srcOrd="0" destOrd="0" presId="urn:microsoft.com/office/officeart/2005/8/layout/orgChart1"/>
    <dgm:cxn modelId="{1311D2B1-F1B1-48B7-8831-EB37F7E9E0BD}" srcId="{772D5744-6507-4C65-AA24-12B8DEA6E81F}" destId="{4C7E8AFE-4DB7-4F23-9A10-B247FBBF5D53}" srcOrd="3" destOrd="0" parTransId="{185CD3A5-6673-4520-A06E-8F724312A14C}" sibTransId="{EBB52FCA-68AD-47F4-9A19-8BA7AC1030B2}"/>
    <dgm:cxn modelId="{EFEB3DBE-B370-4E20-B919-91DE9F84E679}" type="presOf" srcId="{4C7E8AFE-4DB7-4F23-9A10-B247FBBF5D53}" destId="{8B9F02E3-F864-4B55-B135-E6AB44174DC0}" srcOrd="1" destOrd="0" presId="urn:microsoft.com/office/officeart/2005/8/layout/orgChart1"/>
    <dgm:cxn modelId="{8CFAD5C3-6510-4C71-AA23-08D1E40E7D30}" type="presOf" srcId="{A7283822-FB7F-49DC-9C38-FB2E2DDF7CE9}" destId="{0E7A29F7-B71F-46D4-BD62-90964D4F0929}" srcOrd="0" destOrd="0" presId="urn:microsoft.com/office/officeart/2005/8/layout/orgChart1"/>
    <dgm:cxn modelId="{934341D3-BC57-4478-9C54-1658AD8F829A}" type="presOf" srcId="{43F081F6-91A0-46FF-9DAB-2D71463F2D4B}" destId="{BBCFB7E4-5B66-46B3-85BC-AB7017288E29}" srcOrd="0" destOrd="0" presId="urn:microsoft.com/office/officeart/2005/8/layout/orgChart1"/>
    <dgm:cxn modelId="{C8FC1DDF-25A9-4AC7-9253-7984DC06BCE7}" type="presOf" srcId="{772D5744-6507-4C65-AA24-12B8DEA6E81F}" destId="{A4E40215-95FB-4A1C-B241-712FCA7224A0}" srcOrd="1" destOrd="0" presId="urn:microsoft.com/office/officeart/2005/8/layout/orgChart1"/>
    <dgm:cxn modelId="{C62AB7DF-EE76-450B-9BD1-7A66162761EC}" type="presOf" srcId="{83E0A5B4-6D83-4F56-BE23-F31028C61E4C}" destId="{319B6F7B-BCDE-4AD3-872A-A052A1C99B2D}" srcOrd="0" destOrd="0" presId="urn:microsoft.com/office/officeart/2005/8/layout/orgChart1"/>
    <dgm:cxn modelId="{61A465E2-CB2B-4C5A-9CA5-72EC0F3C1893}" type="presOf" srcId="{D5A640A5-20AF-4E5E-B9CE-5CE2442D37D2}" destId="{8B8220FA-1C70-47FD-9D5C-8872B0813CC4}" srcOrd="0" destOrd="0" presId="urn:microsoft.com/office/officeart/2005/8/layout/orgChart1"/>
    <dgm:cxn modelId="{C31354EC-E9C2-4B0F-B78C-245AD4021060}" type="presOf" srcId="{A7283822-FB7F-49DC-9C38-FB2E2DDF7CE9}" destId="{6B9F2FB4-F28F-4DEE-BCD2-BE742F84B826}" srcOrd="1" destOrd="0" presId="urn:microsoft.com/office/officeart/2005/8/layout/orgChart1"/>
    <dgm:cxn modelId="{49EE2611-BA77-46D8-836C-05A1D9254B8F}" type="presParOf" srcId="{BBCFB7E4-5B66-46B3-85BC-AB7017288E29}" destId="{D490B43D-D3B0-413B-84B5-B1C955D7B843}" srcOrd="0" destOrd="0" presId="urn:microsoft.com/office/officeart/2005/8/layout/orgChart1"/>
    <dgm:cxn modelId="{BFDDCB70-2045-45ED-A130-BE1980231EA1}" type="presParOf" srcId="{D490B43D-D3B0-413B-84B5-B1C955D7B843}" destId="{B5900E8A-404F-4430-906D-633DE9DF3DF3}" srcOrd="0" destOrd="0" presId="urn:microsoft.com/office/officeart/2005/8/layout/orgChart1"/>
    <dgm:cxn modelId="{952F100C-627E-4869-8D22-5881EF1732D4}" type="presParOf" srcId="{B5900E8A-404F-4430-906D-633DE9DF3DF3}" destId="{1477ABEB-8891-48B1-91A1-CFAAEDB077F8}" srcOrd="0" destOrd="0" presId="urn:microsoft.com/office/officeart/2005/8/layout/orgChart1"/>
    <dgm:cxn modelId="{4AEF9CAD-DAE6-4A03-B91D-14B070574450}" type="presParOf" srcId="{B5900E8A-404F-4430-906D-633DE9DF3DF3}" destId="{A4E40215-95FB-4A1C-B241-712FCA7224A0}" srcOrd="1" destOrd="0" presId="urn:microsoft.com/office/officeart/2005/8/layout/orgChart1"/>
    <dgm:cxn modelId="{189CE90D-9502-4D60-A511-63AB31705535}" type="presParOf" srcId="{D490B43D-D3B0-413B-84B5-B1C955D7B843}" destId="{BDA54686-9727-406B-87D8-27297D365BBD}" srcOrd="1" destOrd="0" presId="urn:microsoft.com/office/officeart/2005/8/layout/orgChart1"/>
    <dgm:cxn modelId="{AE2C6175-C71A-488E-8523-DFF3564B4BDD}" type="presParOf" srcId="{BDA54686-9727-406B-87D8-27297D365BBD}" destId="{0295E722-E03C-4ED1-8952-C5B195BD1200}" srcOrd="0" destOrd="0" presId="urn:microsoft.com/office/officeart/2005/8/layout/orgChart1"/>
    <dgm:cxn modelId="{6FF4AABC-89DB-40C0-8ECA-6E12507A5EEC}" type="presParOf" srcId="{BDA54686-9727-406B-87D8-27297D365BBD}" destId="{D0391C8D-C417-489E-9608-1B1415C72A29}" srcOrd="1" destOrd="0" presId="urn:microsoft.com/office/officeart/2005/8/layout/orgChart1"/>
    <dgm:cxn modelId="{19DAF55E-0906-4E65-B59E-58B20447E498}" type="presParOf" srcId="{D0391C8D-C417-489E-9608-1B1415C72A29}" destId="{18AC719C-9506-4314-A6AA-EADF441A3F9F}" srcOrd="0" destOrd="0" presId="urn:microsoft.com/office/officeart/2005/8/layout/orgChart1"/>
    <dgm:cxn modelId="{FE1AE0FE-B719-4C45-A2CE-324280389B41}" type="presParOf" srcId="{18AC719C-9506-4314-A6AA-EADF441A3F9F}" destId="{0E7A29F7-B71F-46D4-BD62-90964D4F0929}" srcOrd="0" destOrd="0" presId="urn:microsoft.com/office/officeart/2005/8/layout/orgChart1"/>
    <dgm:cxn modelId="{61013BF4-7147-4C28-8F5E-AE4CCE083895}" type="presParOf" srcId="{18AC719C-9506-4314-A6AA-EADF441A3F9F}" destId="{6B9F2FB4-F28F-4DEE-BCD2-BE742F84B826}" srcOrd="1" destOrd="0" presId="urn:microsoft.com/office/officeart/2005/8/layout/orgChart1"/>
    <dgm:cxn modelId="{48F4067F-DC4C-4C6F-9CE9-BB8859ACC11B}" type="presParOf" srcId="{D0391C8D-C417-489E-9608-1B1415C72A29}" destId="{0C1E9E04-436F-450A-BA7C-E4DF95B3CC3C}" srcOrd="1" destOrd="0" presId="urn:microsoft.com/office/officeart/2005/8/layout/orgChart1"/>
    <dgm:cxn modelId="{C083A4D3-744A-4B19-B2A3-0BCC6C33E574}" type="presParOf" srcId="{D0391C8D-C417-489E-9608-1B1415C72A29}" destId="{4EBF7DF6-A679-46DC-8D65-A4AA8F3750DA}" srcOrd="2" destOrd="0" presId="urn:microsoft.com/office/officeart/2005/8/layout/orgChart1"/>
    <dgm:cxn modelId="{C05CACDE-7A46-4DA8-B825-DB83EBF56E37}" type="presParOf" srcId="{BDA54686-9727-406B-87D8-27297D365BBD}" destId="{319B6F7B-BCDE-4AD3-872A-A052A1C99B2D}" srcOrd="2" destOrd="0" presId="urn:microsoft.com/office/officeart/2005/8/layout/orgChart1"/>
    <dgm:cxn modelId="{F9DCBC09-4328-41FF-9EBE-5D742E425708}" type="presParOf" srcId="{BDA54686-9727-406B-87D8-27297D365BBD}" destId="{5DEA5EAE-3FAA-4CF8-87F9-0B7A1D7C694C}" srcOrd="3" destOrd="0" presId="urn:microsoft.com/office/officeart/2005/8/layout/orgChart1"/>
    <dgm:cxn modelId="{3E83D3A1-D112-49DA-8136-20459ACC18B8}" type="presParOf" srcId="{5DEA5EAE-3FAA-4CF8-87F9-0B7A1D7C694C}" destId="{E851E4AD-0BF6-49A0-9035-E393FFD53F49}" srcOrd="0" destOrd="0" presId="urn:microsoft.com/office/officeart/2005/8/layout/orgChart1"/>
    <dgm:cxn modelId="{0120A48D-7C38-4596-AE52-F82F5EDC7E85}" type="presParOf" srcId="{E851E4AD-0BF6-49A0-9035-E393FFD53F49}" destId="{AF8CACFE-DD62-4917-BE64-E84A4460B3E4}" srcOrd="0" destOrd="0" presId="urn:microsoft.com/office/officeart/2005/8/layout/orgChart1"/>
    <dgm:cxn modelId="{6C586789-853B-4B72-889F-A77783455565}" type="presParOf" srcId="{E851E4AD-0BF6-49A0-9035-E393FFD53F49}" destId="{CBAF75CE-0FE5-4AB0-AA8A-2C69D4197A5D}" srcOrd="1" destOrd="0" presId="urn:microsoft.com/office/officeart/2005/8/layout/orgChart1"/>
    <dgm:cxn modelId="{FA2F1FEE-A851-445B-B84D-0E26F6FF3554}" type="presParOf" srcId="{5DEA5EAE-3FAA-4CF8-87F9-0B7A1D7C694C}" destId="{7F2606B1-115C-49A3-940B-CB5336775661}" srcOrd="1" destOrd="0" presId="urn:microsoft.com/office/officeart/2005/8/layout/orgChart1"/>
    <dgm:cxn modelId="{C3885727-17CA-449A-A2D7-03475D6743C6}" type="presParOf" srcId="{5DEA5EAE-3FAA-4CF8-87F9-0B7A1D7C694C}" destId="{A41EEA23-51CF-466C-A1DB-CFFC3479F415}" srcOrd="2" destOrd="0" presId="urn:microsoft.com/office/officeart/2005/8/layout/orgChart1"/>
    <dgm:cxn modelId="{AE0B935D-40A0-46A0-A1C4-A0A0207A5F60}" type="presParOf" srcId="{BDA54686-9727-406B-87D8-27297D365BBD}" destId="{8B8220FA-1C70-47FD-9D5C-8872B0813CC4}" srcOrd="4" destOrd="0" presId="urn:microsoft.com/office/officeart/2005/8/layout/orgChart1"/>
    <dgm:cxn modelId="{240EC26C-7128-4514-8F8A-D8E3A293D9B8}" type="presParOf" srcId="{BDA54686-9727-406B-87D8-27297D365BBD}" destId="{90602EE8-7881-4355-8361-0DD258C1B13D}" srcOrd="5" destOrd="0" presId="urn:microsoft.com/office/officeart/2005/8/layout/orgChart1"/>
    <dgm:cxn modelId="{5CEB747C-FE73-4851-847A-EB893DCE49DC}" type="presParOf" srcId="{90602EE8-7881-4355-8361-0DD258C1B13D}" destId="{298A6A32-05DA-45A8-861D-672D9463CCA8}" srcOrd="0" destOrd="0" presId="urn:microsoft.com/office/officeart/2005/8/layout/orgChart1"/>
    <dgm:cxn modelId="{595872EC-514B-49A9-B7F7-94AE3766CEC0}" type="presParOf" srcId="{298A6A32-05DA-45A8-861D-672D9463CCA8}" destId="{D404CDCA-6062-4DE9-BF09-A015054796E9}" srcOrd="0" destOrd="0" presId="urn:microsoft.com/office/officeart/2005/8/layout/orgChart1"/>
    <dgm:cxn modelId="{3F1D8FD2-E905-4E04-909C-674DBBED5CD7}" type="presParOf" srcId="{298A6A32-05DA-45A8-861D-672D9463CCA8}" destId="{0D0DF571-C2BB-47F8-A00A-CE72ADD77EA9}" srcOrd="1" destOrd="0" presId="urn:microsoft.com/office/officeart/2005/8/layout/orgChart1"/>
    <dgm:cxn modelId="{D02B2966-5DFD-40B3-A3E4-58209BAF11E3}" type="presParOf" srcId="{90602EE8-7881-4355-8361-0DD258C1B13D}" destId="{631EACC7-10A7-402B-BB23-DE7EFCBBBD81}" srcOrd="1" destOrd="0" presId="urn:microsoft.com/office/officeart/2005/8/layout/orgChart1"/>
    <dgm:cxn modelId="{E2818BEC-F1E8-4004-929F-CFC640F24015}" type="presParOf" srcId="{90602EE8-7881-4355-8361-0DD258C1B13D}" destId="{AA4BEB7E-1B1C-47A9-B293-88CA25272DA1}" srcOrd="2" destOrd="0" presId="urn:microsoft.com/office/officeart/2005/8/layout/orgChart1"/>
    <dgm:cxn modelId="{DBD4D714-71A4-4CCA-B90D-8FC19C64D8D7}" type="presParOf" srcId="{BDA54686-9727-406B-87D8-27297D365BBD}" destId="{49051FE1-FCD0-492A-A816-41126F3FBEFB}" srcOrd="6" destOrd="0" presId="urn:microsoft.com/office/officeart/2005/8/layout/orgChart1"/>
    <dgm:cxn modelId="{E42FC758-830D-4CDE-9779-B25B0DAD3BDC}" type="presParOf" srcId="{BDA54686-9727-406B-87D8-27297D365BBD}" destId="{0CCF712C-AED6-4125-9845-F476CF893747}" srcOrd="7" destOrd="0" presId="urn:microsoft.com/office/officeart/2005/8/layout/orgChart1"/>
    <dgm:cxn modelId="{BE03230A-A351-4B01-ADA4-DB09CB427052}" type="presParOf" srcId="{0CCF712C-AED6-4125-9845-F476CF893747}" destId="{B150B5BD-EEBE-445B-9804-E0F2749BA972}" srcOrd="0" destOrd="0" presId="urn:microsoft.com/office/officeart/2005/8/layout/orgChart1"/>
    <dgm:cxn modelId="{D6AAB07E-B96E-4A41-8567-03B0812F7129}" type="presParOf" srcId="{B150B5BD-EEBE-445B-9804-E0F2749BA972}" destId="{53DE4877-4965-4D4F-B0CB-41CBE0909A99}" srcOrd="0" destOrd="0" presId="urn:microsoft.com/office/officeart/2005/8/layout/orgChart1"/>
    <dgm:cxn modelId="{E8502F06-1B04-458E-97C3-3DCE784CCC03}" type="presParOf" srcId="{B150B5BD-EEBE-445B-9804-E0F2749BA972}" destId="{8B9F02E3-F864-4B55-B135-E6AB44174DC0}" srcOrd="1" destOrd="0" presId="urn:microsoft.com/office/officeart/2005/8/layout/orgChart1"/>
    <dgm:cxn modelId="{6D247F48-1316-4AF0-AA86-581B7EC359A8}" type="presParOf" srcId="{0CCF712C-AED6-4125-9845-F476CF893747}" destId="{2D520780-843A-4C32-AD07-70B6BE407002}" srcOrd="1" destOrd="0" presId="urn:microsoft.com/office/officeart/2005/8/layout/orgChart1"/>
    <dgm:cxn modelId="{C9285208-03FA-489C-97D7-0B8E320058A5}" type="presParOf" srcId="{0CCF712C-AED6-4125-9845-F476CF893747}" destId="{2FB76085-E3EC-44A8-AC31-9D074E78DBCC}" srcOrd="2" destOrd="0" presId="urn:microsoft.com/office/officeart/2005/8/layout/orgChart1"/>
    <dgm:cxn modelId="{E918E9FE-CCC7-436E-A663-FB29F756FEC0}" type="presParOf" srcId="{D490B43D-D3B0-413B-84B5-B1C955D7B843}" destId="{CE0BA3B4-F7F4-4574-81D7-FB7A738D9EFF}"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051FE1-FCD0-492A-A816-41126F3FBEFB}">
      <dsp:nvSpPr>
        <dsp:cNvPr id="0" name=""/>
        <dsp:cNvSpPr/>
      </dsp:nvSpPr>
      <dsp:spPr>
        <a:xfrm>
          <a:off x="5317408" y="1917134"/>
          <a:ext cx="4416910" cy="376898"/>
        </a:xfrm>
        <a:custGeom>
          <a:avLst/>
          <a:gdLst/>
          <a:ahLst/>
          <a:cxnLst/>
          <a:rect l="0" t="0" r="0" b="0"/>
          <a:pathLst>
            <a:path>
              <a:moveTo>
                <a:pt x="0" y="0"/>
              </a:moveTo>
              <a:lnTo>
                <a:pt x="0" y="188449"/>
              </a:lnTo>
              <a:lnTo>
                <a:pt x="4416910" y="188449"/>
              </a:lnTo>
              <a:lnTo>
                <a:pt x="4416910" y="376898"/>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B8220FA-1C70-47FD-9D5C-8872B0813CC4}">
      <dsp:nvSpPr>
        <dsp:cNvPr id="0" name=""/>
        <dsp:cNvSpPr/>
      </dsp:nvSpPr>
      <dsp:spPr>
        <a:xfrm>
          <a:off x="5317408" y="1917134"/>
          <a:ext cx="1760035" cy="376898"/>
        </a:xfrm>
        <a:custGeom>
          <a:avLst/>
          <a:gdLst/>
          <a:ahLst/>
          <a:cxnLst/>
          <a:rect l="0" t="0" r="0" b="0"/>
          <a:pathLst>
            <a:path>
              <a:moveTo>
                <a:pt x="0" y="0"/>
              </a:moveTo>
              <a:lnTo>
                <a:pt x="0" y="188449"/>
              </a:lnTo>
              <a:lnTo>
                <a:pt x="1760035" y="188449"/>
              </a:lnTo>
              <a:lnTo>
                <a:pt x="1760035" y="376898"/>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19B6F7B-BCDE-4AD3-872A-A052A1C99B2D}">
      <dsp:nvSpPr>
        <dsp:cNvPr id="0" name=""/>
        <dsp:cNvSpPr/>
      </dsp:nvSpPr>
      <dsp:spPr>
        <a:xfrm>
          <a:off x="3999312" y="1917134"/>
          <a:ext cx="1318095" cy="376898"/>
        </a:xfrm>
        <a:custGeom>
          <a:avLst/>
          <a:gdLst/>
          <a:ahLst/>
          <a:cxnLst/>
          <a:rect l="0" t="0" r="0" b="0"/>
          <a:pathLst>
            <a:path>
              <a:moveTo>
                <a:pt x="1318095" y="0"/>
              </a:moveTo>
              <a:lnTo>
                <a:pt x="1318095" y="188449"/>
              </a:lnTo>
              <a:lnTo>
                <a:pt x="0" y="188449"/>
              </a:lnTo>
              <a:lnTo>
                <a:pt x="0" y="376898"/>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295E722-E03C-4ED1-8952-C5B195BD1200}">
      <dsp:nvSpPr>
        <dsp:cNvPr id="0" name=""/>
        <dsp:cNvSpPr/>
      </dsp:nvSpPr>
      <dsp:spPr>
        <a:xfrm>
          <a:off x="1153028" y="1917134"/>
          <a:ext cx="4164379" cy="376898"/>
        </a:xfrm>
        <a:custGeom>
          <a:avLst/>
          <a:gdLst/>
          <a:ahLst/>
          <a:cxnLst/>
          <a:rect l="0" t="0" r="0" b="0"/>
          <a:pathLst>
            <a:path>
              <a:moveTo>
                <a:pt x="4164379" y="0"/>
              </a:moveTo>
              <a:lnTo>
                <a:pt x="4164379" y="188449"/>
              </a:lnTo>
              <a:lnTo>
                <a:pt x="0" y="188449"/>
              </a:lnTo>
              <a:lnTo>
                <a:pt x="0" y="376898"/>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477ABEB-8891-48B1-91A1-CFAAEDB077F8}">
      <dsp:nvSpPr>
        <dsp:cNvPr id="0" name=""/>
        <dsp:cNvSpPr/>
      </dsp:nvSpPr>
      <dsp:spPr>
        <a:xfrm>
          <a:off x="3095599" y="1338990"/>
          <a:ext cx="4443616" cy="578144"/>
        </a:xfrm>
        <a:prstGeom prst="rect">
          <a:avLst/>
        </a:prstGeom>
        <a:solidFill>
          <a:schemeClr val="bg1">
            <a:lumMod val="85000"/>
          </a:schemeClr>
        </a:solidFill>
        <a:ln w="127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tr-TR" sz="2400" b="1" kern="1200" dirty="0">
              <a:solidFill>
                <a:schemeClr val="tx1"/>
              </a:solidFill>
            </a:rPr>
            <a:t>Mukavemet</a:t>
          </a:r>
        </a:p>
      </dsp:txBody>
      <dsp:txXfrm>
        <a:off x="3095599" y="1338990"/>
        <a:ext cx="4443616" cy="578144"/>
      </dsp:txXfrm>
    </dsp:sp>
    <dsp:sp modelId="{0E7A29F7-B71F-46D4-BD62-90964D4F0929}">
      <dsp:nvSpPr>
        <dsp:cNvPr id="0" name=""/>
        <dsp:cNvSpPr/>
      </dsp:nvSpPr>
      <dsp:spPr>
        <a:xfrm>
          <a:off x="2698" y="2294033"/>
          <a:ext cx="2300660" cy="1691359"/>
        </a:xfrm>
        <a:prstGeom prst="rect">
          <a:avLst/>
        </a:prstGeom>
        <a:solidFill>
          <a:schemeClr val="bg1">
            <a:lumMod val="85000"/>
          </a:schemeClr>
        </a:solidFill>
        <a:ln w="127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72000" rIns="72000" bIns="72000" numCol="1" spcCol="1270" anchor="ctr" anchorCtr="0">
          <a:noAutofit/>
        </a:bodyPr>
        <a:lstStyle/>
        <a:p>
          <a:pPr marL="0" lvl="0" indent="0" algn="ctr" defTabSz="889000">
            <a:lnSpc>
              <a:spcPct val="90000"/>
            </a:lnSpc>
            <a:spcBef>
              <a:spcPct val="0"/>
            </a:spcBef>
            <a:spcAft>
              <a:spcPct val="35000"/>
            </a:spcAft>
            <a:buNone/>
          </a:pPr>
          <a:r>
            <a:rPr lang="tr-TR" sz="2000" b="1" u="sng" kern="1200" dirty="0">
              <a:solidFill>
                <a:schemeClr val="tx1"/>
              </a:solidFill>
            </a:rPr>
            <a:t>Atalet Momentleri</a:t>
          </a:r>
        </a:p>
        <a:p>
          <a:pPr marL="0" lvl="0" indent="0" algn="l" defTabSz="889000">
            <a:lnSpc>
              <a:spcPct val="90000"/>
            </a:lnSpc>
            <a:spcBef>
              <a:spcPct val="0"/>
            </a:spcBef>
            <a:spcAft>
              <a:spcPct val="35000"/>
            </a:spcAft>
            <a:buFont typeface="Arial" panose="020B0604020202020204" pitchFamily="34" charset="0"/>
            <a:buNone/>
          </a:pPr>
          <a:r>
            <a:rPr lang="tr-TR" sz="1000" u="none" kern="1200" dirty="0">
              <a:solidFill>
                <a:schemeClr val="tx1"/>
              </a:solidFill>
            </a:rPr>
            <a:t>Eksenlere göre atalet momentleri</a:t>
          </a:r>
        </a:p>
        <a:p>
          <a:pPr marL="0" lvl="0" indent="0" algn="l" defTabSz="889000">
            <a:lnSpc>
              <a:spcPct val="90000"/>
            </a:lnSpc>
            <a:spcBef>
              <a:spcPct val="0"/>
            </a:spcBef>
            <a:spcAft>
              <a:spcPct val="35000"/>
            </a:spcAft>
            <a:buFont typeface="Arial" panose="020B0604020202020204" pitchFamily="34" charset="0"/>
            <a:buNone/>
          </a:pPr>
          <a:r>
            <a:rPr lang="tr-TR" sz="1000" u="none" kern="1200" dirty="0">
              <a:solidFill>
                <a:schemeClr val="tx1"/>
              </a:solidFill>
            </a:rPr>
            <a:t>Çarpım atalet momenti</a:t>
          </a:r>
        </a:p>
        <a:p>
          <a:pPr marL="0" lvl="0" indent="0" algn="l" defTabSz="889000">
            <a:lnSpc>
              <a:spcPct val="90000"/>
            </a:lnSpc>
            <a:spcBef>
              <a:spcPct val="0"/>
            </a:spcBef>
            <a:spcAft>
              <a:spcPct val="35000"/>
            </a:spcAft>
            <a:buFont typeface="Arial" panose="020B0604020202020204" pitchFamily="34" charset="0"/>
            <a:buNone/>
          </a:pPr>
          <a:r>
            <a:rPr lang="tr-TR" sz="1000" u="none" kern="1200" dirty="0">
              <a:solidFill>
                <a:schemeClr val="tx1"/>
              </a:solidFill>
            </a:rPr>
            <a:t>Polar atalet momenti</a:t>
          </a:r>
        </a:p>
        <a:p>
          <a:pPr marL="0" lvl="0" indent="0" algn="l" defTabSz="889000">
            <a:lnSpc>
              <a:spcPct val="90000"/>
            </a:lnSpc>
            <a:spcBef>
              <a:spcPct val="0"/>
            </a:spcBef>
            <a:spcAft>
              <a:spcPct val="35000"/>
            </a:spcAft>
            <a:buFont typeface="Arial" panose="020B0604020202020204" pitchFamily="34" charset="0"/>
            <a:buNone/>
          </a:pPr>
          <a:r>
            <a:rPr lang="tr-TR" sz="1000" u="none" kern="1200" dirty="0">
              <a:solidFill>
                <a:schemeClr val="tx1"/>
              </a:solidFill>
            </a:rPr>
            <a:t>Asal atalet momenti</a:t>
          </a:r>
        </a:p>
        <a:p>
          <a:pPr marL="0" lvl="0" indent="0" algn="l" defTabSz="889000">
            <a:lnSpc>
              <a:spcPct val="90000"/>
            </a:lnSpc>
            <a:spcBef>
              <a:spcPct val="0"/>
            </a:spcBef>
            <a:spcAft>
              <a:spcPct val="35000"/>
            </a:spcAft>
            <a:buFont typeface="Arial" panose="020B0604020202020204" pitchFamily="34" charset="0"/>
            <a:buNone/>
          </a:pPr>
          <a:r>
            <a:rPr lang="tr-TR" sz="1000" u="none" kern="1200" dirty="0">
              <a:solidFill>
                <a:schemeClr val="tx1"/>
              </a:solidFill>
            </a:rPr>
            <a:t>Atalet Yarıçapları</a:t>
          </a:r>
        </a:p>
      </dsp:txBody>
      <dsp:txXfrm>
        <a:off x="2698" y="2294033"/>
        <a:ext cx="2300660" cy="1691359"/>
      </dsp:txXfrm>
    </dsp:sp>
    <dsp:sp modelId="{AF8CACFE-DD62-4917-BE64-E84A4460B3E4}">
      <dsp:nvSpPr>
        <dsp:cNvPr id="0" name=""/>
        <dsp:cNvSpPr/>
      </dsp:nvSpPr>
      <dsp:spPr>
        <a:xfrm>
          <a:off x="2680257" y="2294033"/>
          <a:ext cx="2638110" cy="1291146"/>
        </a:xfrm>
        <a:prstGeom prst="rect">
          <a:avLst/>
        </a:prstGeom>
        <a:solidFill>
          <a:schemeClr val="bg1">
            <a:lumMod val="85000"/>
          </a:schemeClr>
        </a:solidFill>
        <a:ln w="127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72000" rIns="72000" bIns="72000" numCol="1" spcCol="1270" anchor="t" anchorCtr="0">
          <a:noAutofit/>
        </a:bodyPr>
        <a:lstStyle/>
        <a:p>
          <a:pPr marL="0" lvl="0" indent="0" algn="ctr" defTabSz="800100">
            <a:lnSpc>
              <a:spcPct val="90000"/>
            </a:lnSpc>
            <a:spcBef>
              <a:spcPct val="0"/>
            </a:spcBef>
            <a:spcAft>
              <a:spcPct val="35000"/>
            </a:spcAft>
            <a:buNone/>
          </a:pPr>
          <a:r>
            <a:rPr lang="tr-TR" sz="1800" b="1" u="sng" kern="1200" dirty="0">
              <a:solidFill>
                <a:schemeClr val="tx1"/>
              </a:solidFill>
            </a:rPr>
            <a:t>Basit Mukavemet Halinde Boyutlandırma</a:t>
          </a:r>
        </a:p>
        <a:p>
          <a:pPr marL="0" lvl="0" indent="0" algn="l" defTabSz="800100">
            <a:lnSpc>
              <a:spcPct val="90000"/>
            </a:lnSpc>
            <a:spcBef>
              <a:spcPct val="0"/>
            </a:spcBef>
            <a:spcAft>
              <a:spcPct val="35000"/>
            </a:spcAft>
            <a:buFont typeface="+mj-lt"/>
            <a:buNone/>
          </a:pPr>
          <a:r>
            <a:rPr lang="tr-TR" sz="1000" u="none" kern="1200" dirty="0">
              <a:solidFill>
                <a:schemeClr val="tx1"/>
              </a:solidFill>
            </a:rPr>
            <a:t>Burulma Momenti</a:t>
          </a:r>
        </a:p>
        <a:p>
          <a:pPr marL="0" lvl="0" indent="0" algn="l" defTabSz="800100">
            <a:lnSpc>
              <a:spcPct val="90000"/>
            </a:lnSpc>
            <a:spcBef>
              <a:spcPct val="0"/>
            </a:spcBef>
            <a:spcAft>
              <a:spcPct val="35000"/>
            </a:spcAft>
            <a:buFont typeface="+mj-lt"/>
            <a:buNone/>
          </a:pPr>
          <a:r>
            <a:rPr lang="tr-TR" sz="1000" u="none" kern="1200" dirty="0">
              <a:solidFill>
                <a:schemeClr val="tx1"/>
              </a:solidFill>
            </a:rPr>
            <a:t>Basit Eğilme</a:t>
          </a:r>
        </a:p>
      </dsp:txBody>
      <dsp:txXfrm>
        <a:off x="2680257" y="2294033"/>
        <a:ext cx="2638110" cy="1291146"/>
      </dsp:txXfrm>
    </dsp:sp>
    <dsp:sp modelId="{D404CDCA-6062-4DE9-BF09-A015054796E9}">
      <dsp:nvSpPr>
        <dsp:cNvPr id="0" name=""/>
        <dsp:cNvSpPr/>
      </dsp:nvSpPr>
      <dsp:spPr>
        <a:xfrm>
          <a:off x="5695266" y="2294033"/>
          <a:ext cx="2764353" cy="1289387"/>
        </a:xfrm>
        <a:prstGeom prst="rect">
          <a:avLst/>
        </a:prstGeom>
        <a:solidFill>
          <a:schemeClr val="bg1">
            <a:lumMod val="85000"/>
          </a:schemeClr>
        </a:solidFill>
        <a:ln w="127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72000" rIns="72000" bIns="72000" numCol="1" spcCol="1270" anchor="t" anchorCtr="0">
          <a:noAutofit/>
        </a:bodyPr>
        <a:lstStyle/>
        <a:p>
          <a:pPr marL="0" lvl="0" indent="0" algn="ctr" defTabSz="800100">
            <a:lnSpc>
              <a:spcPct val="90000"/>
            </a:lnSpc>
            <a:spcBef>
              <a:spcPct val="0"/>
            </a:spcBef>
            <a:spcAft>
              <a:spcPct val="35000"/>
            </a:spcAft>
            <a:buNone/>
          </a:pPr>
          <a:r>
            <a:rPr lang="tr-TR" sz="1800" b="1" u="sng" kern="1200" dirty="0">
              <a:solidFill>
                <a:schemeClr val="tx1"/>
              </a:solidFill>
            </a:rPr>
            <a:t>Bileşik Mukavemet Halinde Boyutlandırma</a:t>
          </a:r>
        </a:p>
        <a:p>
          <a:pPr marL="0" lvl="0" indent="0" algn="l" defTabSz="800100">
            <a:lnSpc>
              <a:spcPct val="90000"/>
            </a:lnSpc>
            <a:spcBef>
              <a:spcPct val="0"/>
            </a:spcBef>
            <a:spcAft>
              <a:spcPct val="35000"/>
            </a:spcAft>
            <a:buNone/>
          </a:pPr>
          <a:r>
            <a:rPr lang="tr-TR" sz="1050" u="none" kern="1200" dirty="0">
              <a:solidFill>
                <a:schemeClr val="tx1"/>
              </a:solidFill>
            </a:rPr>
            <a:t>Normal Kuvvet ve Eğilme</a:t>
          </a:r>
        </a:p>
        <a:p>
          <a:pPr marL="0" lvl="0" indent="0" algn="l" defTabSz="800100">
            <a:lnSpc>
              <a:spcPct val="90000"/>
            </a:lnSpc>
            <a:spcBef>
              <a:spcPct val="0"/>
            </a:spcBef>
            <a:spcAft>
              <a:spcPct val="35000"/>
            </a:spcAft>
            <a:buNone/>
          </a:pPr>
          <a:r>
            <a:rPr lang="tr-TR" sz="1050" u="none" kern="1200" dirty="0">
              <a:solidFill>
                <a:schemeClr val="tx1"/>
              </a:solidFill>
            </a:rPr>
            <a:t>Kesmeli Eğilme</a:t>
          </a:r>
        </a:p>
        <a:p>
          <a:pPr marL="0" lvl="0" indent="0" algn="l" defTabSz="800100">
            <a:lnSpc>
              <a:spcPct val="90000"/>
            </a:lnSpc>
            <a:spcBef>
              <a:spcPct val="0"/>
            </a:spcBef>
            <a:spcAft>
              <a:spcPct val="35000"/>
            </a:spcAft>
            <a:buNone/>
          </a:pPr>
          <a:r>
            <a:rPr lang="tr-TR" sz="1050" u="none" kern="1200" dirty="0">
              <a:solidFill>
                <a:schemeClr val="tx1"/>
              </a:solidFill>
            </a:rPr>
            <a:t>Eğilme ve Burulma</a:t>
          </a:r>
          <a:endParaRPr lang="tr-TR" sz="1050" kern="1200" dirty="0">
            <a:solidFill>
              <a:schemeClr val="tx1"/>
            </a:solidFill>
          </a:endParaRPr>
        </a:p>
      </dsp:txBody>
      <dsp:txXfrm>
        <a:off x="5695266" y="2294033"/>
        <a:ext cx="2764353" cy="1289387"/>
      </dsp:txXfrm>
    </dsp:sp>
    <dsp:sp modelId="{53DE4877-4965-4D4F-B0CB-41CBE0909A99}">
      <dsp:nvSpPr>
        <dsp:cNvPr id="0" name=""/>
        <dsp:cNvSpPr/>
      </dsp:nvSpPr>
      <dsp:spPr>
        <a:xfrm>
          <a:off x="8836518" y="2294033"/>
          <a:ext cx="1795598" cy="1428328"/>
        </a:xfrm>
        <a:prstGeom prst="rect">
          <a:avLst/>
        </a:prstGeom>
        <a:solidFill>
          <a:schemeClr val="bg1">
            <a:lumMod val="85000"/>
          </a:schemeClr>
        </a:solidFill>
        <a:ln w="127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72000" rIns="72000" bIns="72000" numCol="1" spcCol="1270" anchor="t" anchorCtr="0">
          <a:noAutofit/>
        </a:bodyPr>
        <a:lstStyle/>
        <a:p>
          <a:pPr marL="0" lvl="0" indent="0" algn="ctr" defTabSz="800100">
            <a:lnSpc>
              <a:spcPct val="90000"/>
            </a:lnSpc>
            <a:spcBef>
              <a:spcPct val="0"/>
            </a:spcBef>
            <a:spcAft>
              <a:spcPct val="35000"/>
            </a:spcAft>
            <a:buNone/>
          </a:pPr>
          <a:r>
            <a:rPr lang="tr-TR" sz="1800" b="1" u="sng" kern="1200" dirty="0">
              <a:solidFill>
                <a:schemeClr val="tx1"/>
              </a:solidFill>
            </a:rPr>
            <a:t>Diğer Konular</a:t>
          </a:r>
        </a:p>
        <a:p>
          <a:pPr marL="0" lvl="0" indent="0" algn="l" defTabSz="800100">
            <a:lnSpc>
              <a:spcPct val="90000"/>
            </a:lnSpc>
            <a:spcBef>
              <a:spcPct val="0"/>
            </a:spcBef>
            <a:spcAft>
              <a:spcPct val="35000"/>
            </a:spcAft>
            <a:buNone/>
          </a:pPr>
          <a:r>
            <a:rPr lang="tr-TR" sz="1000" u="none" kern="1200" dirty="0">
              <a:solidFill>
                <a:schemeClr val="tx1"/>
              </a:solidFill>
            </a:rPr>
            <a:t>Elastik Eğri</a:t>
          </a:r>
        </a:p>
        <a:p>
          <a:pPr marL="0" lvl="0" indent="0" algn="l" defTabSz="800100">
            <a:lnSpc>
              <a:spcPct val="90000"/>
            </a:lnSpc>
            <a:spcBef>
              <a:spcPct val="0"/>
            </a:spcBef>
            <a:spcAft>
              <a:spcPct val="35000"/>
            </a:spcAft>
            <a:buNone/>
          </a:pPr>
          <a:r>
            <a:rPr lang="tr-TR" sz="1000" u="none" kern="1200" dirty="0">
              <a:solidFill>
                <a:schemeClr val="tx1"/>
              </a:solidFill>
            </a:rPr>
            <a:t>Elastik Stabilite (Kolonların Burkulması)</a:t>
          </a:r>
        </a:p>
        <a:p>
          <a:pPr marL="0" lvl="0" indent="0" algn="l" defTabSz="800100">
            <a:lnSpc>
              <a:spcPct val="90000"/>
            </a:lnSpc>
            <a:spcBef>
              <a:spcPct val="0"/>
            </a:spcBef>
            <a:spcAft>
              <a:spcPct val="35000"/>
            </a:spcAft>
            <a:buNone/>
          </a:pPr>
          <a:r>
            <a:rPr lang="tr-TR" sz="1000" u="none" kern="1200" dirty="0">
              <a:solidFill>
                <a:schemeClr val="tx1"/>
              </a:solidFill>
            </a:rPr>
            <a:t>Enerji Yöntemleri</a:t>
          </a:r>
        </a:p>
      </dsp:txBody>
      <dsp:txXfrm>
        <a:off x="8836518" y="2294033"/>
        <a:ext cx="1795598" cy="1428328"/>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0E7F1AC-F176-49A5-B79C-A0979F25E9E1}" type="datetimeFigureOut">
              <a:rPr lang="tr-TR" smtClean="0"/>
              <a:t>30.06.2025</a:t>
            </a:fld>
            <a:endParaRPr lang="tr-T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ACB4C7-843A-4257-AFF7-764C6CD666D2}" type="slidenum">
              <a:rPr lang="tr-TR" smtClean="0"/>
              <a:t>‹#›</a:t>
            </a:fld>
            <a:endParaRPr lang="tr-TR"/>
          </a:p>
        </p:txBody>
      </p:sp>
    </p:spTree>
    <p:extLst>
      <p:ext uri="{BB962C8B-B14F-4D97-AF65-F5344CB8AC3E}">
        <p14:creationId xmlns:p14="http://schemas.microsoft.com/office/powerpoint/2010/main" val="32889349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3</a:t>
            </a:fld>
            <a:endParaRPr lang="tr-TR"/>
          </a:p>
        </p:txBody>
      </p:sp>
    </p:spTree>
    <p:extLst>
      <p:ext uri="{BB962C8B-B14F-4D97-AF65-F5344CB8AC3E}">
        <p14:creationId xmlns:p14="http://schemas.microsoft.com/office/powerpoint/2010/main" val="37584393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FEDBB3-406B-7CAB-9856-B0630B0DE00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2916E8D-D958-E73D-2952-C7DCD446036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467B8CF-BF56-4DBB-BA1F-A55FDDC5BBDC}"/>
              </a:ext>
            </a:extLst>
          </p:cNvPr>
          <p:cNvSpPr>
            <a:spLocks noGrp="1"/>
          </p:cNvSpPr>
          <p:nvPr>
            <p:ph type="body" idx="1"/>
          </p:nvPr>
        </p:nvSpPr>
        <p:spPr/>
        <p:txBody>
          <a:bodyPr/>
          <a:lstStyle/>
          <a:p>
            <a:endParaRPr lang="tr-TR" dirty="0"/>
          </a:p>
        </p:txBody>
      </p:sp>
      <p:sp>
        <p:nvSpPr>
          <p:cNvPr id="4" name="Slide Number Placeholder 3">
            <a:extLst>
              <a:ext uri="{FF2B5EF4-FFF2-40B4-BE49-F238E27FC236}">
                <a16:creationId xmlns:a16="http://schemas.microsoft.com/office/drawing/2014/main" id="{039AF42B-199E-F99B-1523-38EF8F9AB505}"/>
              </a:ext>
            </a:extLst>
          </p:cNvPr>
          <p:cNvSpPr>
            <a:spLocks noGrp="1"/>
          </p:cNvSpPr>
          <p:nvPr>
            <p:ph type="sldNum" sz="quarter" idx="5"/>
          </p:nvPr>
        </p:nvSpPr>
        <p:spPr/>
        <p:txBody>
          <a:bodyPr/>
          <a:lstStyle/>
          <a:p>
            <a:fld id="{03ACB4C7-843A-4257-AFF7-764C6CD666D2}" type="slidenum">
              <a:rPr lang="tr-TR" smtClean="0"/>
              <a:t>26</a:t>
            </a:fld>
            <a:endParaRPr lang="tr-TR"/>
          </a:p>
        </p:txBody>
      </p:sp>
    </p:spTree>
    <p:extLst>
      <p:ext uri="{BB962C8B-B14F-4D97-AF65-F5344CB8AC3E}">
        <p14:creationId xmlns:p14="http://schemas.microsoft.com/office/powerpoint/2010/main" val="23332314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28DD10-25CF-F177-0A32-9D36691BCA0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252063E-DFBD-83E4-7525-650398BA1E4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1BB3D87-D488-E408-14DA-F9C2602C6A66}"/>
              </a:ext>
            </a:extLst>
          </p:cNvPr>
          <p:cNvSpPr>
            <a:spLocks noGrp="1"/>
          </p:cNvSpPr>
          <p:nvPr>
            <p:ph type="body" idx="1"/>
          </p:nvPr>
        </p:nvSpPr>
        <p:spPr/>
        <p:txBody>
          <a:bodyPr/>
          <a:lstStyle/>
          <a:p>
            <a:endParaRPr lang="tr-TR" dirty="0"/>
          </a:p>
        </p:txBody>
      </p:sp>
      <p:sp>
        <p:nvSpPr>
          <p:cNvPr id="4" name="Slide Number Placeholder 3">
            <a:extLst>
              <a:ext uri="{FF2B5EF4-FFF2-40B4-BE49-F238E27FC236}">
                <a16:creationId xmlns:a16="http://schemas.microsoft.com/office/drawing/2014/main" id="{D81A8121-29AA-5A9A-D1A8-E1F3E1AEE046}"/>
              </a:ext>
            </a:extLst>
          </p:cNvPr>
          <p:cNvSpPr>
            <a:spLocks noGrp="1"/>
          </p:cNvSpPr>
          <p:nvPr>
            <p:ph type="sldNum" sz="quarter" idx="5"/>
          </p:nvPr>
        </p:nvSpPr>
        <p:spPr/>
        <p:txBody>
          <a:bodyPr/>
          <a:lstStyle/>
          <a:p>
            <a:fld id="{03ACB4C7-843A-4257-AFF7-764C6CD666D2}" type="slidenum">
              <a:rPr lang="tr-TR" smtClean="0"/>
              <a:t>27</a:t>
            </a:fld>
            <a:endParaRPr lang="tr-TR"/>
          </a:p>
        </p:txBody>
      </p:sp>
    </p:spTree>
    <p:extLst>
      <p:ext uri="{BB962C8B-B14F-4D97-AF65-F5344CB8AC3E}">
        <p14:creationId xmlns:p14="http://schemas.microsoft.com/office/powerpoint/2010/main" val="41900001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4</a:t>
            </a:fld>
            <a:endParaRPr lang="tr-TR"/>
          </a:p>
        </p:txBody>
      </p:sp>
    </p:spTree>
    <p:extLst>
      <p:ext uri="{BB962C8B-B14F-4D97-AF65-F5344CB8AC3E}">
        <p14:creationId xmlns:p14="http://schemas.microsoft.com/office/powerpoint/2010/main" val="27458845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5</a:t>
            </a:fld>
            <a:endParaRPr lang="tr-TR"/>
          </a:p>
        </p:txBody>
      </p:sp>
    </p:spTree>
    <p:extLst>
      <p:ext uri="{BB962C8B-B14F-4D97-AF65-F5344CB8AC3E}">
        <p14:creationId xmlns:p14="http://schemas.microsoft.com/office/powerpoint/2010/main" val="33063285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6</a:t>
            </a:fld>
            <a:endParaRPr lang="tr-TR"/>
          </a:p>
        </p:txBody>
      </p:sp>
    </p:spTree>
    <p:extLst>
      <p:ext uri="{BB962C8B-B14F-4D97-AF65-F5344CB8AC3E}">
        <p14:creationId xmlns:p14="http://schemas.microsoft.com/office/powerpoint/2010/main" val="27466901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7</a:t>
            </a:fld>
            <a:endParaRPr lang="tr-TR"/>
          </a:p>
        </p:txBody>
      </p:sp>
    </p:spTree>
    <p:extLst>
      <p:ext uri="{BB962C8B-B14F-4D97-AF65-F5344CB8AC3E}">
        <p14:creationId xmlns:p14="http://schemas.microsoft.com/office/powerpoint/2010/main" val="6824561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8</a:t>
            </a:fld>
            <a:endParaRPr lang="tr-TR"/>
          </a:p>
        </p:txBody>
      </p:sp>
    </p:spTree>
    <p:extLst>
      <p:ext uri="{BB962C8B-B14F-4D97-AF65-F5344CB8AC3E}">
        <p14:creationId xmlns:p14="http://schemas.microsoft.com/office/powerpoint/2010/main" val="10493999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9</a:t>
            </a:fld>
            <a:endParaRPr lang="tr-TR"/>
          </a:p>
        </p:txBody>
      </p:sp>
    </p:spTree>
    <p:extLst>
      <p:ext uri="{BB962C8B-B14F-4D97-AF65-F5344CB8AC3E}">
        <p14:creationId xmlns:p14="http://schemas.microsoft.com/office/powerpoint/2010/main" val="31122818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16</a:t>
            </a:fld>
            <a:endParaRPr lang="tr-TR"/>
          </a:p>
        </p:txBody>
      </p:sp>
    </p:spTree>
    <p:extLst>
      <p:ext uri="{BB962C8B-B14F-4D97-AF65-F5344CB8AC3E}">
        <p14:creationId xmlns:p14="http://schemas.microsoft.com/office/powerpoint/2010/main" val="6695306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25</a:t>
            </a:fld>
            <a:endParaRPr lang="tr-TR"/>
          </a:p>
        </p:txBody>
      </p:sp>
    </p:spTree>
    <p:extLst>
      <p:ext uri="{BB962C8B-B14F-4D97-AF65-F5344CB8AC3E}">
        <p14:creationId xmlns:p14="http://schemas.microsoft.com/office/powerpoint/2010/main" val="38306397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780068C8-D43C-4800-97B3-F2E0C90E4576}" type="datetime1">
              <a:rPr lang="en-US" smtClean="0"/>
              <a:t>6/30/2025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AEF9944-A4F6-4C59-AEBD-678D6480B8EA}" type="slidenum">
              <a:rPr lang="en-US" smtClean="0"/>
              <a:pPr/>
              <a:t>‹#›</a:t>
            </a:fld>
            <a:endParaRPr lang="en-US" dirty="0"/>
          </a:p>
        </p:txBody>
      </p:sp>
    </p:spTree>
    <p:extLst>
      <p:ext uri="{BB962C8B-B14F-4D97-AF65-F5344CB8AC3E}">
        <p14:creationId xmlns:p14="http://schemas.microsoft.com/office/powerpoint/2010/main" val="615760521"/>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D72F6A9-1DB5-41DC-BEDB-7A651B7E29C7}" type="datetime1">
              <a:rPr lang="en-US" smtClean="0"/>
              <a:t>6/30/2025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35686383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4F63BA3-E3A9-452D-90E6-E7DD2E972409}" type="datetime1">
              <a:rPr lang="en-US" smtClean="0"/>
              <a:t>6/30/2025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EF9944-A4F6-4C59-AEBD-678D6480B8EA}" type="slidenum">
              <a:rPr lang="en-US" smtClean="0"/>
              <a:pPr/>
              <a:t>‹#›</a:t>
            </a:fld>
            <a:endParaRPr lang="en-US" dirty="0"/>
          </a:p>
        </p:txBody>
      </p:sp>
    </p:spTree>
    <p:extLst>
      <p:ext uri="{BB962C8B-B14F-4D97-AF65-F5344CB8AC3E}">
        <p14:creationId xmlns:p14="http://schemas.microsoft.com/office/powerpoint/2010/main" val="26943763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4AEE462-937B-4E33-9856-B647BF4A71AC}" type="datetime1">
              <a:rPr lang="en-US" smtClean="0"/>
              <a:t>6/30/2025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21048283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D7E4EE76-9698-4019-B9B9-92F5732AC5A8}" type="datetime1">
              <a:rPr lang="en-US" smtClean="0"/>
              <a:t>6/30/2025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3794937753"/>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18A13BFF-80E3-4623-ACC9-1E07B765F54A}" type="datetime1">
              <a:rPr lang="en-US" smtClean="0"/>
              <a:t>6/30/2025</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38102715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365596E4-E445-4E40-B43C-F747CCD1464E}" type="datetime1">
              <a:rPr lang="en-US" smtClean="0"/>
              <a:t>6/30/2025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algn="l"/>
            <a:fld id="{FAEF9944-A4F6-4C59-AEBD-678D6480B8EA}" type="slidenum">
              <a:rPr lang="en-US" smtClean="0"/>
              <a:pPr algn="l"/>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9472592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FA31218-8401-4B1C-A637-E264C74C4EF6}" type="datetime1">
              <a:rPr lang="en-US" smtClean="0"/>
              <a:t>6/30/2025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38195583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C46473-01CC-4182-B7A3-AC580FB8D463}" type="datetime1">
              <a:rPr lang="en-US" smtClean="0"/>
              <a:t>6/30/2025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33285414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503C1D80-0B73-4A92-8D26-961273B49BB2}" type="datetime1">
              <a:rPr lang="en-US" smtClean="0"/>
              <a:t>6/30/2025</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24632394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DDCABF49-0AD7-4DEF-931E-3D2368A70BCC}" type="datetime1">
              <a:rPr lang="en-US" smtClean="0"/>
              <a:t>6/30/2025</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11372101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A0DD0C85-4A37-472A-BCC2-6A54BA19D883}" type="datetime1">
              <a:rPr lang="en-US" smtClean="0"/>
              <a:t>6/30/2025</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2256137197"/>
      </p:ext>
    </p:extLst>
  </p:cSld>
  <p:clrMap bg1="lt1" tx1="dk1" bg2="lt2" tx2="dk2" accent1="accent1" accent2="accent2" accent3="accent3" accent4="accent4" accent5="accent5" accent6="accent6" hlink="hlink" folHlink="folHlink"/>
  <p:sldLayoutIdLst>
    <p:sldLayoutId id="2147483847" r:id="rId1"/>
    <p:sldLayoutId id="2147483848" r:id="rId2"/>
    <p:sldLayoutId id="2147483849" r:id="rId3"/>
    <p:sldLayoutId id="2147483850" r:id="rId4"/>
    <p:sldLayoutId id="2147483851" r:id="rId5"/>
    <p:sldLayoutId id="2147483852" r:id="rId6"/>
    <p:sldLayoutId id="2147483853" r:id="rId7"/>
    <p:sldLayoutId id="2147483854" r:id="rId8"/>
    <p:sldLayoutId id="2147483855" r:id="rId9"/>
    <p:sldLayoutId id="2147483856" r:id="rId10"/>
    <p:sldLayoutId id="2147483857" r:id="rId11"/>
  </p:sldLayoutIdLst>
  <p:hf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7.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190.png"/><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180.png"/><Relationship Id="rId5" Type="http://schemas.openxmlformats.org/officeDocument/2006/relationships/image" Target="../media/image170.png"/><Relationship Id="rId4" Type="http://schemas.openxmlformats.org/officeDocument/2006/relationships/image" Target="../media/image32.png"/></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220.png"/><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9.png"/><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8.png"/><Relationship Id="rId4" Type="http://schemas.openxmlformats.org/officeDocument/2006/relationships/image" Target="../media/image32.png"/></Relationships>
</file>

<file path=ppt/slides/_rels/slide1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31.png"/><Relationship Id="rId7" Type="http://schemas.openxmlformats.org/officeDocument/2006/relationships/image" Target="../media/image49.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2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 Id="rId6" Type="http://schemas.openxmlformats.org/officeDocument/2006/relationships/image" Target="../media/image58.png"/><Relationship Id="rId5" Type="http://schemas.openxmlformats.org/officeDocument/2006/relationships/image" Target="../media/image460.png"/><Relationship Id="rId4" Type="http://schemas.openxmlformats.org/officeDocument/2006/relationships/image" Target="../media/image57.png"/></Relationships>
</file>

<file path=ppt/slides/_rels/slide3.xml.rels><?xml version="1.0" encoding="UTF-8" standalone="yes"?>
<Relationships xmlns="http://schemas.openxmlformats.org/package/2006/relationships"><Relationship Id="rId3" Type="http://schemas.openxmlformats.org/officeDocument/2006/relationships/image" Target="../media/image286.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jpeg"/></Relationships>
</file>

<file path=ppt/slides/_rels/slide3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5.png"/><Relationship Id="rId1" Type="http://schemas.openxmlformats.org/officeDocument/2006/relationships/slideLayout" Target="../slideLayouts/slideLayout2.xml"/><Relationship Id="rId6" Type="http://schemas.openxmlformats.org/officeDocument/2006/relationships/image" Target="../media/image490.png"/><Relationship Id="rId5" Type="http://schemas.openxmlformats.org/officeDocument/2006/relationships/image" Target="../media/image57.png"/><Relationship Id="rId4" Type="http://schemas.openxmlformats.org/officeDocument/2006/relationships/image" Target="../media/image60.png"/></Relationships>
</file>

<file path=ppt/slides/_rels/slide3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61.png"/><Relationship Id="rId1" Type="http://schemas.openxmlformats.org/officeDocument/2006/relationships/slideLayout" Target="../slideLayouts/slideLayout2.xml"/><Relationship Id="rId4" Type="http://schemas.openxmlformats.org/officeDocument/2006/relationships/image" Target="../media/image62.png"/></Relationships>
</file>

<file path=ppt/slides/_rels/slide32.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293.png"/><Relationship Id="rId3" Type="http://schemas.openxmlformats.org/officeDocument/2006/relationships/image" Target="../media/image288.png"/><Relationship Id="rId7" Type="http://schemas.openxmlformats.org/officeDocument/2006/relationships/image" Target="../media/image29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91.png"/><Relationship Id="rId5" Type="http://schemas.openxmlformats.org/officeDocument/2006/relationships/image" Target="../media/image4.png"/><Relationship Id="rId4" Type="http://schemas.openxmlformats.org/officeDocument/2006/relationships/image" Target="../media/image289.png"/><Relationship Id="rId9" Type="http://schemas.openxmlformats.org/officeDocument/2006/relationships/image" Target="../media/image294.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98.png"/><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299.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303.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306.png"/><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309.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Network Technology Background">
            <a:extLst>
              <a:ext uri="{FF2B5EF4-FFF2-40B4-BE49-F238E27FC236}">
                <a16:creationId xmlns:a16="http://schemas.microsoft.com/office/drawing/2014/main" id="{82A44B67-B0B8-C336-E18C-11987CE1830D}"/>
              </a:ext>
            </a:extLst>
          </p:cNvPr>
          <p:cNvPicPr>
            <a:picLocks noChangeAspect="1"/>
          </p:cNvPicPr>
          <p:nvPr/>
        </p:nvPicPr>
        <p:blipFill rotWithShape="1">
          <a:blip r:embed="rId2"/>
          <a:srcRect l="34533" r="215" b="1"/>
          <a:stretch/>
        </p:blipFill>
        <p:spPr>
          <a:xfrm>
            <a:off x="4487333" y="10"/>
            <a:ext cx="7704667" cy="6877868"/>
          </a:xfrm>
          <a:custGeom>
            <a:avLst/>
            <a:gdLst/>
            <a:ahLst/>
            <a:cxnLst/>
            <a:rect l="l" t="t" r="r" b="b"/>
            <a:pathLst>
              <a:path w="7704667" h="6877878">
                <a:moveTo>
                  <a:pt x="0" y="0"/>
                </a:moveTo>
                <a:lnTo>
                  <a:pt x="7704667" y="0"/>
                </a:lnTo>
                <a:lnTo>
                  <a:pt x="7704667" y="6877878"/>
                </a:lnTo>
                <a:lnTo>
                  <a:pt x="0" y="6877878"/>
                </a:lnTo>
                <a:lnTo>
                  <a:pt x="0" y="6867939"/>
                </a:lnTo>
                <a:lnTo>
                  <a:pt x="146217" y="6867939"/>
                </a:lnTo>
                <a:lnTo>
                  <a:pt x="252811" y="6795007"/>
                </a:lnTo>
                <a:cubicBezTo>
                  <a:pt x="428996" y="6667346"/>
                  <a:pt x="601946" y="6529451"/>
                  <a:pt x="776494" y="6388681"/>
                </a:cubicBezTo>
                <a:cubicBezTo>
                  <a:pt x="1734992" y="5615677"/>
                  <a:pt x="2676361" y="4981124"/>
                  <a:pt x="2676361" y="3631852"/>
                </a:cubicBezTo>
                <a:cubicBezTo>
                  <a:pt x="2676361" y="2101350"/>
                  <a:pt x="2094814" y="761014"/>
                  <a:pt x="1053668" y="20384"/>
                </a:cubicBezTo>
                <a:lnTo>
                  <a:pt x="1038069" y="9939"/>
                </a:lnTo>
                <a:lnTo>
                  <a:pt x="0" y="9939"/>
                </a:lnTo>
                <a:close/>
              </a:path>
            </a:pathLst>
          </a:custGeom>
        </p:spPr>
      </p:pic>
      <p:sp>
        <p:nvSpPr>
          <p:cNvPr id="2" name="Title 1">
            <a:extLst>
              <a:ext uri="{FF2B5EF4-FFF2-40B4-BE49-F238E27FC236}">
                <a16:creationId xmlns:a16="http://schemas.microsoft.com/office/drawing/2014/main" id="{C5EC4466-02A8-F8C9-82D6-247EC1ED4060}"/>
              </a:ext>
            </a:extLst>
          </p:cNvPr>
          <p:cNvSpPr>
            <a:spLocks noGrp="1"/>
          </p:cNvSpPr>
          <p:nvPr>
            <p:ph type="ctrTitle"/>
          </p:nvPr>
        </p:nvSpPr>
        <p:spPr>
          <a:xfrm>
            <a:off x="754600" y="3027299"/>
            <a:ext cx="4869173" cy="993918"/>
          </a:xfrm>
        </p:spPr>
        <p:txBody>
          <a:bodyPr anchor="b">
            <a:normAutofit/>
          </a:bodyPr>
          <a:lstStyle/>
          <a:p>
            <a:pPr algn="ctr"/>
            <a:r>
              <a:rPr lang="tr-TR" sz="4400"/>
              <a:t>Mukavemet</a:t>
            </a:r>
            <a:endParaRPr lang="tr-TR" sz="4400" dirty="0"/>
          </a:p>
        </p:txBody>
      </p:sp>
      <p:sp>
        <p:nvSpPr>
          <p:cNvPr id="3" name="Subtitle 2">
            <a:extLst>
              <a:ext uri="{FF2B5EF4-FFF2-40B4-BE49-F238E27FC236}">
                <a16:creationId xmlns:a16="http://schemas.microsoft.com/office/drawing/2014/main" id="{8F4053BD-421A-5E3E-D38C-637895FBABED}"/>
              </a:ext>
            </a:extLst>
          </p:cNvPr>
          <p:cNvSpPr>
            <a:spLocks noGrp="1"/>
          </p:cNvSpPr>
          <p:nvPr>
            <p:ph type="subTitle" idx="1"/>
          </p:nvPr>
        </p:nvSpPr>
        <p:spPr>
          <a:xfrm>
            <a:off x="1201212" y="4412974"/>
            <a:ext cx="4162357" cy="1576188"/>
          </a:xfrm>
        </p:spPr>
        <p:txBody>
          <a:bodyPr anchor="t">
            <a:normAutofit/>
          </a:bodyPr>
          <a:lstStyle/>
          <a:p>
            <a:r>
              <a:rPr lang="tr-TR" dirty="0">
                <a:solidFill>
                  <a:schemeClr val="bg1"/>
                </a:solidFill>
              </a:rPr>
              <a:t>Dr. Öğr. Üyesi Sinan Eraslan</a:t>
            </a:r>
          </a:p>
          <a:p>
            <a:r>
              <a:rPr lang="tr-TR" dirty="0">
                <a:solidFill>
                  <a:schemeClr val="bg1"/>
                </a:solidFill>
              </a:rPr>
              <a:t>İnşaat Mühendisliği</a:t>
            </a:r>
          </a:p>
        </p:txBody>
      </p:sp>
      <p:sp>
        <p:nvSpPr>
          <p:cNvPr id="5" name="Slide Number Placeholder 4">
            <a:extLst>
              <a:ext uri="{FF2B5EF4-FFF2-40B4-BE49-F238E27FC236}">
                <a16:creationId xmlns:a16="http://schemas.microsoft.com/office/drawing/2014/main" id="{AB9F353D-2B93-18DD-58FD-0487C6E6E928}"/>
              </a:ext>
            </a:extLst>
          </p:cNvPr>
          <p:cNvSpPr>
            <a:spLocks noGrp="1"/>
          </p:cNvSpPr>
          <p:nvPr>
            <p:ph type="sldNum" sz="quarter" idx="12"/>
          </p:nvPr>
        </p:nvSpPr>
        <p:spPr/>
        <p:txBody>
          <a:bodyPr/>
          <a:lstStyle/>
          <a:p>
            <a:fld id="{FAEF9944-A4F6-4C59-AEBD-678D6480B8EA}" type="slidenum">
              <a:rPr lang="en-US" smtClean="0"/>
              <a:pPr/>
              <a:t>1</a:t>
            </a:fld>
            <a:endParaRPr lang="en-US" dirty="0"/>
          </a:p>
        </p:txBody>
      </p:sp>
    </p:spTree>
    <p:extLst>
      <p:ext uri="{BB962C8B-B14F-4D97-AF65-F5344CB8AC3E}">
        <p14:creationId xmlns:p14="http://schemas.microsoft.com/office/powerpoint/2010/main" val="18724009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a:extLst>
              <a:ext uri="{FF2B5EF4-FFF2-40B4-BE49-F238E27FC236}">
                <a16:creationId xmlns:a16="http://schemas.microsoft.com/office/drawing/2014/main" id="{1863A9EB-D74A-C873-7C89-4D5E7C08F7A6}"/>
              </a:ext>
            </a:extLst>
          </p:cNvPr>
          <p:cNvGraphicFramePr>
            <a:graphicFrameLocks noGrp="1"/>
          </p:cNvGraphicFramePr>
          <p:nvPr>
            <p:ph idx="1"/>
            <p:extLst>
              <p:ext uri="{D42A27DB-BD31-4B8C-83A1-F6EECF244321}">
                <p14:modId xmlns:p14="http://schemas.microsoft.com/office/powerpoint/2010/main" val="655647417"/>
              </p:ext>
            </p:extLst>
          </p:nvPr>
        </p:nvGraphicFramePr>
        <p:xfrm>
          <a:off x="778592" y="2150706"/>
          <a:ext cx="10634816" cy="53243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Picture 7" descr="A chain with a link drawn on it">
            <a:extLst>
              <a:ext uri="{FF2B5EF4-FFF2-40B4-BE49-F238E27FC236}">
                <a16:creationId xmlns:a16="http://schemas.microsoft.com/office/drawing/2014/main" id="{6B9C25BF-B176-FB73-BCC1-66CA47919112}"/>
              </a:ext>
            </a:extLst>
          </p:cNvPr>
          <p:cNvPicPr>
            <a:picLocks noChangeAspect="1"/>
          </p:cNvPicPr>
          <p:nvPr/>
        </p:nvPicPr>
        <p:blipFill>
          <a:blip r:embed="rId7"/>
          <a:stretch>
            <a:fillRect/>
          </a:stretch>
        </p:blipFill>
        <p:spPr>
          <a:xfrm>
            <a:off x="3636982" y="286892"/>
            <a:ext cx="4712964" cy="2953457"/>
          </a:xfrm>
          <a:prstGeom prst="rect">
            <a:avLst/>
          </a:prstGeom>
          <a:ln>
            <a:solidFill>
              <a:schemeClr val="tx1"/>
            </a:solidFill>
          </a:ln>
        </p:spPr>
      </p:pic>
      <p:sp>
        <p:nvSpPr>
          <p:cNvPr id="2" name="Slide Number Placeholder 1">
            <a:extLst>
              <a:ext uri="{FF2B5EF4-FFF2-40B4-BE49-F238E27FC236}">
                <a16:creationId xmlns:a16="http://schemas.microsoft.com/office/drawing/2014/main" id="{D788AF84-2E17-B78B-DD1F-916B6637CCA1}"/>
              </a:ext>
            </a:extLst>
          </p:cNvPr>
          <p:cNvSpPr>
            <a:spLocks noGrp="1"/>
          </p:cNvSpPr>
          <p:nvPr>
            <p:ph type="sldNum" sz="quarter" idx="12"/>
          </p:nvPr>
        </p:nvSpPr>
        <p:spPr/>
        <p:txBody>
          <a:bodyPr/>
          <a:lstStyle/>
          <a:p>
            <a:pPr algn="l"/>
            <a:fld id="{FAEF9944-A4F6-4C59-AEBD-678D6480B8EA}" type="slidenum">
              <a:rPr lang="en-US" smtClean="0"/>
              <a:pPr algn="l"/>
              <a:t>10</a:t>
            </a:fld>
            <a:endParaRPr lang="en-US" dirty="0"/>
          </a:p>
        </p:txBody>
      </p:sp>
    </p:spTree>
    <p:extLst>
      <p:ext uri="{BB962C8B-B14F-4D97-AF65-F5344CB8AC3E}">
        <p14:creationId xmlns:p14="http://schemas.microsoft.com/office/powerpoint/2010/main" val="34054527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AB90E9C9-62AB-BDF0-CB3C-0C25FD872A9E}"/>
              </a:ext>
            </a:extLst>
          </p:cNvPr>
          <p:cNvSpPr txBox="1"/>
          <p:nvPr/>
        </p:nvSpPr>
        <p:spPr>
          <a:xfrm>
            <a:off x="8312677" y="964692"/>
            <a:ext cx="3066937" cy="1188720"/>
          </a:xfrm>
          <a:prstGeom prst="rect">
            <a:avLst/>
          </a:prstGeom>
        </p:spPr>
        <p:txBody>
          <a:bodyPr vert="horz" lIns="182880" tIns="182880" rIns="182880" bIns="182880" rtlCol="0" anchor="ctr">
            <a:normAutofit/>
          </a:bodyPr>
          <a:lstStyle/>
          <a:p>
            <a:pPr lvl="0" algn="ctr" defTabSz="914400">
              <a:lnSpc>
                <a:spcPct val="90000"/>
              </a:lnSpc>
              <a:spcBef>
                <a:spcPct val="0"/>
              </a:spcBef>
              <a:spcAft>
                <a:spcPts val="600"/>
              </a:spcAft>
            </a:pPr>
            <a:endParaRPr lang="en-US" sz="2000" u="sng" cap="all" spc="200" dirty="0">
              <a:solidFill>
                <a:srgbClr val="262626"/>
              </a:solidFill>
              <a:latin typeface="+mj-lt"/>
              <a:ea typeface="+mj-ea"/>
              <a:cs typeface="+mj-cs"/>
            </a:endParaRPr>
          </a:p>
        </p:txBody>
      </p:sp>
      <p:sp>
        <p:nvSpPr>
          <p:cNvPr id="48" name="Rectangle 47">
            <a:extLst>
              <a:ext uri="{FF2B5EF4-FFF2-40B4-BE49-F238E27FC236}">
                <a16:creationId xmlns:a16="http://schemas.microsoft.com/office/drawing/2014/main" id="{A99FE660-E3DF-47E7-962D-66C6F6CE0D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4795" y="964692"/>
            <a:ext cx="6885432" cy="4936558"/>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49">
            <a:extLst>
              <a:ext uri="{FF2B5EF4-FFF2-40B4-BE49-F238E27FC236}">
                <a16:creationId xmlns:a16="http://schemas.microsoft.com/office/drawing/2014/main" id="{38C29FEE-8E8F-43D5-AD23-EB4060B4D9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78415" y="1128683"/>
            <a:ext cx="6558192" cy="460857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F3B11993-6036-E75C-2D19-504B5C206522}"/>
              </a:ext>
            </a:extLst>
          </p:cNvPr>
          <p:cNvPicPr>
            <a:picLocks noChangeAspect="1"/>
          </p:cNvPicPr>
          <p:nvPr/>
        </p:nvPicPr>
        <p:blipFill rotWithShape="1">
          <a:blip r:embed="rId2"/>
          <a:srcRect t="6061" r="-1" b="-1"/>
          <a:stretch/>
        </p:blipFill>
        <p:spPr>
          <a:xfrm>
            <a:off x="1143979" y="2211858"/>
            <a:ext cx="6227064" cy="2442226"/>
          </a:xfrm>
          <a:prstGeom prst="rect">
            <a:avLst/>
          </a:prstGeom>
        </p:spPr>
      </p:pic>
      <p:sp>
        <p:nvSpPr>
          <p:cNvPr id="43" name="TextBox 42">
            <a:extLst>
              <a:ext uri="{FF2B5EF4-FFF2-40B4-BE49-F238E27FC236}">
                <a16:creationId xmlns:a16="http://schemas.microsoft.com/office/drawing/2014/main" id="{DEE3C13F-90F0-EE78-C184-3301AF074431}"/>
              </a:ext>
            </a:extLst>
          </p:cNvPr>
          <p:cNvSpPr txBox="1"/>
          <p:nvPr/>
        </p:nvSpPr>
        <p:spPr>
          <a:xfrm>
            <a:off x="7863847" y="2638044"/>
            <a:ext cx="4200906" cy="3263206"/>
          </a:xfrm>
          <a:prstGeom prst="rect">
            <a:avLst/>
          </a:prstGeom>
        </p:spPr>
        <p:txBody>
          <a:bodyPr vert="horz" lIns="91440" tIns="45720" rIns="91440" bIns="45720" rtlCol="0">
            <a:normAutofit/>
          </a:bodyPr>
          <a:lstStyle/>
          <a:p>
            <a:pPr indent="-228600" algn="just" defTabSz="914400">
              <a:lnSpc>
                <a:spcPct val="90000"/>
              </a:lnSpc>
              <a:spcBef>
                <a:spcPts val="1000"/>
              </a:spcBef>
              <a:buClr>
                <a:schemeClr val="accent2"/>
              </a:buClr>
              <a:buFont typeface="Arial" panose="020B0604020202020204" pitchFamily="34" charset="0"/>
              <a:buChar char="•"/>
            </a:pPr>
            <a:r>
              <a:rPr lang="en-US" sz="1600" dirty="0" err="1">
                <a:solidFill>
                  <a:schemeClr val="tx1">
                    <a:lumMod val="85000"/>
                    <a:lumOff val="15000"/>
                  </a:schemeClr>
                </a:solidFill>
              </a:rPr>
              <a:t>Direnç</a:t>
            </a:r>
            <a:r>
              <a:rPr lang="en-US" sz="1600" dirty="0">
                <a:solidFill>
                  <a:schemeClr val="tx1">
                    <a:lumMod val="85000"/>
                    <a:lumOff val="15000"/>
                  </a:schemeClr>
                </a:solidFill>
              </a:rPr>
              <a:t> </a:t>
            </a:r>
            <a:r>
              <a:rPr lang="en-US" sz="1600" dirty="0" err="1">
                <a:solidFill>
                  <a:schemeClr val="tx1">
                    <a:lumMod val="85000"/>
                    <a:lumOff val="15000"/>
                  </a:schemeClr>
                </a:solidFill>
              </a:rPr>
              <a:t>anlamına</a:t>
            </a:r>
            <a:r>
              <a:rPr lang="en-US" sz="1600" dirty="0">
                <a:solidFill>
                  <a:schemeClr val="tx1">
                    <a:lumMod val="85000"/>
                    <a:lumOff val="15000"/>
                  </a:schemeClr>
                </a:solidFill>
              </a:rPr>
              <a:t> </a:t>
            </a:r>
            <a:r>
              <a:rPr lang="en-US" sz="1600" dirty="0" err="1">
                <a:solidFill>
                  <a:schemeClr val="tx1">
                    <a:lumMod val="85000"/>
                    <a:lumOff val="15000"/>
                  </a:schemeClr>
                </a:solidFill>
              </a:rPr>
              <a:t>gelen</a:t>
            </a:r>
            <a:r>
              <a:rPr lang="en-US" sz="1600" dirty="0">
                <a:solidFill>
                  <a:schemeClr val="tx1">
                    <a:lumMod val="85000"/>
                    <a:lumOff val="15000"/>
                  </a:schemeClr>
                </a:solidFill>
              </a:rPr>
              <a:t> ‘</a:t>
            </a:r>
            <a:r>
              <a:rPr lang="en-US" sz="1600" dirty="0" err="1">
                <a:solidFill>
                  <a:schemeClr val="tx1">
                    <a:lumMod val="85000"/>
                    <a:lumOff val="15000"/>
                  </a:schemeClr>
                </a:solidFill>
              </a:rPr>
              <a:t>Atalet</a:t>
            </a:r>
            <a:r>
              <a:rPr lang="en-US" sz="1600" dirty="0">
                <a:solidFill>
                  <a:schemeClr val="tx1">
                    <a:lumMod val="85000"/>
                    <a:lumOff val="15000"/>
                  </a:schemeClr>
                </a:solidFill>
              </a:rPr>
              <a:t>’ </a:t>
            </a:r>
            <a:r>
              <a:rPr lang="en-US" sz="1600" dirty="0" err="1">
                <a:solidFill>
                  <a:schemeClr val="tx1">
                    <a:lumMod val="85000"/>
                    <a:lumOff val="15000"/>
                  </a:schemeClr>
                </a:solidFill>
              </a:rPr>
              <a:t>sözcüğü</a:t>
            </a:r>
            <a:r>
              <a:rPr lang="en-US" sz="1600" dirty="0">
                <a:solidFill>
                  <a:schemeClr val="tx1">
                    <a:lumMod val="85000"/>
                    <a:lumOff val="15000"/>
                  </a:schemeClr>
                </a:solidFill>
              </a:rPr>
              <a:t>, </a:t>
            </a:r>
            <a:r>
              <a:rPr lang="en-US" sz="1600" dirty="0" err="1">
                <a:solidFill>
                  <a:schemeClr val="tx1">
                    <a:lumMod val="85000"/>
                    <a:lumOff val="15000"/>
                  </a:schemeClr>
                </a:solidFill>
              </a:rPr>
              <a:t>mekanik</a:t>
            </a:r>
            <a:r>
              <a:rPr lang="en-US" sz="1600" dirty="0">
                <a:solidFill>
                  <a:schemeClr val="tx1">
                    <a:lumMod val="85000"/>
                    <a:lumOff val="15000"/>
                  </a:schemeClr>
                </a:solidFill>
              </a:rPr>
              <a:t> </a:t>
            </a:r>
            <a:r>
              <a:rPr lang="en-US" sz="1600" dirty="0" err="1">
                <a:solidFill>
                  <a:schemeClr val="tx1">
                    <a:lumMod val="85000"/>
                    <a:lumOff val="15000"/>
                  </a:schemeClr>
                </a:solidFill>
              </a:rPr>
              <a:t>alanında</a:t>
            </a:r>
            <a:r>
              <a:rPr lang="en-US" sz="1600" dirty="0">
                <a:solidFill>
                  <a:schemeClr val="tx1">
                    <a:lumMod val="85000"/>
                    <a:lumOff val="15000"/>
                  </a:schemeClr>
                </a:solidFill>
              </a:rPr>
              <a:t> </a:t>
            </a:r>
            <a:r>
              <a:rPr lang="en-US" sz="1600" dirty="0" err="1">
                <a:solidFill>
                  <a:schemeClr val="tx1">
                    <a:lumMod val="85000"/>
                    <a:lumOff val="15000"/>
                  </a:schemeClr>
                </a:solidFill>
              </a:rPr>
              <a:t>büyük</a:t>
            </a:r>
            <a:r>
              <a:rPr lang="en-US" sz="1600" dirty="0">
                <a:solidFill>
                  <a:schemeClr val="tx1">
                    <a:lumMod val="85000"/>
                    <a:lumOff val="15000"/>
                  </a:schemeClr>
                </a:solidFill>
              </a:rPr>
              <a:t> </a:t>
            </a:r>
            <a:r>
              <a:rPr lang="en-US" sz="1600" dirty="0" err="1">
                <a:solidFill>
                  <a:schemeClr val="tx1">
                    <a:lumMod val="85000"/>
                    <a:lumOff val="15000"/>
                  </a:schemeClr>
                </a:solidFill>
              </a:rPr>
              <a:t>bir</a:t>
            </a:r>
            <a:r>
              <a:rPr lang="en-US" sz="1600" dirty="0">
                <a:solidFill>
                  <a:schemeClr val="tx1">
                    <a:lumMod val="85000"/>
                    <a:lumOff val="15000"/>
                  </a:schemeClr>
                </a:solidFill>
              </a:rPr>
              <a:t> </a:t>
            </a:r>
            <a:r>
              <a:rPr lang="en-US" sz="1600" dirty="0" err="1">
                <a:solidFill>
                  <a:schemeClr val="tx1">
                    <a:lumMod val="85000"/>
                    <a:lumOff val="15000"/>
                  </a:schemeClr>
                </a:solidFill>
              </a:rPr>
              <a:t>öneme</a:t>
            </a:r>
            <a:r>
              <a:rPr lang="en-US" sz="1600" dirty="0">
                <a:solidFill>
                  <a:schemeClr val="tx1">
                    <a:lumMod val="85000"/>
                    <a:lumOff val="15000"/>
                  </a:schemeClr>
                </a:solidFill>
              </a:rPr>
              <a:t> </a:t>
            </a:r>
            <a:r>
              <a:rPr lang="en-US" sz="1600" dirty="0" err="1">
                <a:solidFill>
                  <a:schemeClr val="tx1">
                    <a:lumMod val="85000"/>
                    <a:lumOff val="15000"/>
                  </a:schemeClr>
                </a:solidFill>
              </a:rPr>
              <a:t>sahiptir</a:t>
            </a:r>
            <a:r>
              <a:rPr lang="en-US" sz="1600" dirty="0">
                <a:solidFill>
                  <a:schemeClr val="tx1">
                    <a:lumMod val="85000"/>
                    <a:lumOff val="15000"/>
                  </a:schemeClr>
                </a:solidFill>
              </a:rPr>
              <a:t>. </a:t>
            </a:r>
            <a:r>
              <a:rPr lang="en-US" sz="1600" dirty="0" err="1">
                <a:solidFill>
                  <a:schemeClr val="tx1">
                    <a:lumMod val="85000"/>
                    <a:lumOff val="15000"/>
                  </a:schemeClr>
                </a:solidFill>
              </a:rPr>
              <a:t>Katı</a:t>
            </a:r>
            <a:r>
              <a:rPr lang="en-US" sz="1600" dirty="0">
                <a:solidFill>
                  <a:schemeClr val="tx1">
                    <a:lumMod val="85000"/>
                    <a:lumOff val="15000"/>
                  </a:schemeClr>
                </a:solidFill>
              </a:rPr>
              <a:t> </a:t>
            </a:r>
            <a:r>
              <a:rPr lang="en-US" sz="1600" dirty="0" err="1">
                <a:solidFill>
                  <a:schemeClr val="tx1">
                    <a:lumMod val="85000"/>
                    <a:lumOff val="15000"/>
                  </a:schemeClr>
                </a:solidFill>
              </a:rPr>
              <a:t>cisimler</a:t>
            </a:r>
            <a:r>
              <a:rPr lang="en-US" sz="1600" dirty="0">
                <a:solidFill>
                  <a:schemeClr val="tx1">
                    <a:lumMod val="85000"/>
                    <a:lumOff val="15000"/>
                  </a:schemeClr>
                </a:solidFill>
              </a:rPr>
              <a:t> </a:t>
            </a:r>
            <a:r>
              <a:rPr lang="en-US" sz="1600" dirty="0" err="1">
                <a:solidFill>
                  <a:schemeClr val="tx1">
                    <a:lumMod val="85000"/>
                    <a:lumOff val="15000"/>
                  </a:schemeClr>
                </a:solidFill>
              </a:rPr>
              <a:t>mekaniğinde</a:t>
            </a:r>
            <a:r>
              <a:rPr lang="en-US" sz="1600" dirty="0">
                <a:solidFill>
                  <a:schemeClr val="tx1">
                    <a:lumMod val="85000"/>
                    <a:lumOff val="15000"/>
                  </a:schemeClr>
                </a:solidFill>
              </a:rPr>
              <a:t> ‘</a:t>
            </a:r>
            <a:r>
              <a:rPr lang="en-US" sz="1600" dirty="0" err="1">
                <a:solidFill>
                  <a:schemeClr val="tx1">
                    <a:lumMod val="85000"/>
                    <a:lumOff val="15000"/>
                  </a:schemeClr>
                </a:solidFill>
              </a:rPr>
              <a:t>Atalet</a:t>
            </a:r>
            <a:r>
              <a:rPr lang="en-US" sz="1600" dirty="0">
                <a:solidFill>
                  <a:schemeClr val="tx1">
                    <a:lumMod val="85000"/>
                    <a:lumOff val="15000"/>
                  </a:schemeClr>
                </a:solidFill>
              </a:rPr>
              <a:t> </a:t>
            </a:r>
            <a:r>
              <a:rPr lang="en-US" sz="1600" dirty="0" err="1">
                <a:solidFill>
                  <a:schemeClr val="tx1">
                    <a:lumMod val="85000"/>
                    <a:lumOff val="15000"/>
                  </a:schemeClr>
                </a:solidFill>
              </a:rPr>
              <a:t>momenti</a:t>
            </a:r>
            <a:r>
              <a:rPr lang="en-US" sz="1600" dirty="0">
                <a:solidFill>
                  <a:schemeClr val="tx1">
                    <a:lumMod val="85000"/>
                    <a:lumOff val="15000"/>
                  </a:schemeClr>
                </a:solidFill>
              </a:rPr>
              <a:t>’, </a:t>
            </a:r>
            <a:r>
              <a:rPr lang="en-US" sz="1600" dirty="0" err="1">
                <a:solidFill>
                  <a:schemeClr val="tx1">
                    <a:lumMod val="85000"/>
                    <a:lumOff val="15000"/>
                  </a:schemeClr>
                </a:solidFill>
              </a:rPr>
              <a:t>bir</a:t>
            </a:r>
            <a:r>
              <a:rPr lang="en-US" sz="1600" dirty="0">
                <a:solidFill>
                  <a:schemeClr val="tx1">
                    <a:lumMod val="85000"/>
                    <a:lumOff val="15000"/>
                  </a:schemeClr>
                </a:solidFill>
              </a:rPr>
              <a:t> </a:t>
            </a:r>
            <a:r>
              <a:rPr lang="en-US" sz="1600" dirty="0" err="1">
                <a:solidFill>
                  <a:schemeClr val="tx1">
                    <a:lumMod val="85000"/>
                    <a:lumOff val="15000"/>
                  </a:schemeClr>
                </a:solidFill>
              </a:rPr>
              <a:t>katı</a:t>
            </a:r>
            <a:r>
              <a:rPr lang="en-US" sz="1600" dirty="0">
                <a:solidFill>
                  <a:schemeClr val="tx1">
                    <a:lumMod val="85000"/>
                    <a:lumOff val="15000"/>
                  </a:schemeClr>
                </a:solidFill>
              </a:rPr>
              <a:t> </a:t>
            </a:r>
            <a:r>
              <a:rPr lang="en-US" sz="1600" dirty="0" err="1">
                <a:solidFill>
                  <a:schemeClr val="tx1">
                    <a:lumMod val="85000"/>
                    <a:lumOff val="15000"/>
                  </a:schemeClr>
                </a:solidFill>
              </a:rPr>
              <a:t>cismin</a:t>
            </a:r>
            <a:r>
              <a:rPr lang="en-US" sz="1600" dirty="0">
                <a:solidFill>
                  <a:schemeClr val="tx1">
                    <a:lumMod val="85000"/>
                    <a:lumOff val="15000"/>
                  </a:schemeClr>
                </a:solidFill>
              </a:rPr>
              <a:t> </a:t>
            </a:r>
            <a:r>
              <a:rPr lang="en-US" sz="1600" dirty="0" err="1">
                <a:solidFill>
                  <a:schemeClr val="tx1">
                    <a:lumMod val="85000"/>
                    <a:lumOff val="15000"/>
                  </a:schemeClr>
                </a:solidFill>
              </a:rPr>
              <a:t>harekete</a:t>
            </a:r>
            <a:r>
              <a:rPr lang="en-US" sz="1600" dirty="0">
                <a:solidFill>
                  <a:schemeClr val="tx1">
                    <a:lumMod val="85000"/>
                    <a:lumOff val="15000"/>
                  </a:schemeClr>
                </a:solidFill>
              </a:rPr>
              <a:t> </a:t>
            </a:r>
            <a:r>
              <a:rPr lang="en-US" sz="1600" dirty="0" err="1">
                <a:solidFill>
                  <a:schemeClr val="tx1">
                    <a:lumMod val="85000"/>
                    <a:lumOff val="15000"/>
                  </a:schemeClr>
                </a:solidFill>
              </a:rPr>
              <a:t>karşı</a:t>
            </a:r>
            <a:r>
              <a:rPr lang="en-US" sz="1600" dirty="0">
                <a:solidFill>
                  <a:schemeClr val="tx1">
                    <a:lumMod val="85000"/>
                    <a:lumOff val="15000"/>
                  </a:schemeClr>
                </a:solidFill>
              </a:rPr>
              <a:t> (</a:t>
            </a:r>
            <a:r>
              <a:rPr lang="en-US" sz="1600" dirty="0" err="1">
                <a:solidFill>
                  <a:schemeClr val="tx1">
                    <a:lumMod val="85000"/>
                    <a:lumOff val="15000"/>
                  </a:schemeClr>
                </a:solidFill>
              </a:rPr>
              <a:t>eğilme</a:t>
            </a:r>
            <a:r>
              <a:rPr lang="en-US" sz="1600" dirty="0">
                <a:solidFill>
                  <a:schemeClr val="tx1">
                    <a:lumMod val="85000"/>
                    <a:lumOff val="15000"/>
                  </a:schemeClr>
                </a:solidFill>
              </a:rPr>
              <a:t>, </a:t>
            </a:r>
            <a:r>
              <a:rPr lang="en-US" sz="1600" dirty="0" err="1">
                <a:solidFill>
                  <a:schemeClr val="tx1">
                    <a:lumMod val="85000"/>
                    <a:lumOff val="15000"/>
                  </a:schemeClr>
                </a:solidFill>
              </a:rPr>
              <a:t>burulma</a:t>
            </a:r>
            <a:r>
              <a:rPr lang="en-US" sz="1600" dirty="0">
                <a:solidFill>
                  <a:schemeClr val="tx1">
                    <a:lumMod val="85000"/>
                    <a:lumOff val="15000"/>
                  </a:schemeClr>
                </a:solidFill>
              </a:rPr>
              <a:t>, </a:t>
            </a:r>
            <a:r>
              <a:rPr lang="en-US" sz="1600" dirty="0" err="1">
                <a:solidFill>
                  <a:schemeClr val="tx1">
                    <a:lumMod val="85000"/>
                    <a:lumOff val="15000"/>
                  </a:schemeClr>
                </a:solidFill>
              </a:rPr>
              <a:t>dönme</a:t>
            </a:r>
            <a:r>
              <a:rPr lang="en-US" sz="1600" dirty="0">
                <a:solidFill>
                  <a:schemeClr val="tx1">
                    <a:lumMod val="85000"/>
                    <a:lumOff val="15000"/>
                  </a:schemeClr>
                </a:solidFill>
              </a:rPr>
              <a:t> vb.) </a:t>
            </a:r>
            <a:r>
              <a:rPr lang="en-US" sz="1600" dirty="0" err="1">
                <a:solidFill>
                  <a:schemeClr val="tx1">
                    <a:lumMod val="85000"/>
                    <a:lumOff val="15000"/>
                  </a:schemeClr>
                </a:solidFill>
              </a:rPr>
              <a:t>gösterdiği</a:t>
            </a:r>
            <a:r>
              <a:rPr lang="en-US" sz="1600" dirty="0">
                <a:solidFill>
                  <a:schemeClr val="tx1">
                    <a:lumMod val="85000"/>
                    <a:lumOff val="15000"/>
                  </a:schemeClr>
                </a:solidFill>
              </a:rPr>
              <a:t> </a:t>
            </a:r>
            <a:r>
              <a:rPr lang="en-US" sz="1600" dirty="0" err="1">
                <a:solidFill>
                  <a:schemeClr val="tx1">
                    <a:lumMod val="85000"/>
                    <a:lumOff val="15000"/>
                  </a:schemeClr>
                </a:solidFill>
              </a:rPr>
              <a:t>direncin</a:t>
            </a:r>
            <a:r>
              <a:rPr lang="en-US" sz="1600" dirty="0">
                <a:solidFill>
                  <a:schemeClr val="tx1">
                    <a:lumMod val="85000"/>
                    <a:lumOff val="15000"/>
                  </a:schemeClr>
                </a:solidFill>
              </a:rPr>
              <a:t> </a:t>
            </a:r>
            <a:r>
              <a:rPr lang="en-US" sz="1600" dirty="0" err="1">
                <a:solidFill>
                  <a:schemeClr val="tx1">
                    <a:lumMod val="85000"/>
                    <a:lumOff val="15000"/>
                  </a:schemeClr>
                </a:solidFill>
              </a:rPr>
              <a:t>bir</a:t>
            </a:r>
            <a:r>
              <a:rPr lang="en-US" sz="1600" dirty="0">
                <a:solidFill>
                  <a:schemeClr val="tx1">
                    <a:lumMod val="85000"/>
                    <a:lumOff val="15000"/>
                  </a:schemeClr>
                </a:solidFill>
              </a:rPr>
              <a:t> </a:t>
            </a:r>
            <a:r>
              <a:rPr lang="en-US" sz="1600" dirty="0" err="1">
                <a:solidFill>
                  <a:schemeClr val="tx1">
                    <a:lumMod val="85000"/>
                    <a:lumOff val="15000"/>
                  </a:schemeClr>
                </a:solidFill>
              </a:rPr>
              <a:t>ölçütü</a:t>
            </a:r>
            <a:r>
              <a:rPr lang="en-US" sz="1600" dirty="0">
                <a:solidFill>
                  <a:schemeClr val="tx1">
                    <a:lumMod val="85000"/>
                    <a:lumOff val="15000"/>
                  </a:schemeClr>
                </a:solidFill>
              </a:rPr>
              <a:t> </a:t>
            </a:r>
            <a:r>
              <a:rPr lang="en-US" sz="1600" dirty="0" err="1">
                <a:solidFill>
                  <a:schemeClr val="tx1">
                    <a:lumMod val="85000"/>
                    <a:lumOff val="15000"/>
                  </a:schemeClr>
                </a:solidFill>
              </a:rPr>
              <a:t>olarak</a:t>
            </a:r>
            <a:r>
              <a:rPr lang="en-US" sz="1600" dirty="0">
                <a:solidFill>
                  <a:schemeClr val="tx1">
                    <a:lumMod val="85000"/>
                    <a:lumOff val="15000"/>
                  </a:schemeClr>
                </a:solidFill>
              </a:rPr>
              <a:t> </a:t>
            </a:r>
            <a:r>
              <a:rPr lang="en-US" sz="1600" dirty="0" err="1">
                <a:solidFill>
                  <a:schemeClr val="tx1">
                    <a:lumMod val="85000"/>
                    <a:lumOff val="15000"/>
                  </a:schemeClr>
                </a:solidFill>
              </a:rPr>
              <a:t>tanımlanabilir</a:t>
            </a:r>
            <a:r>
              <a:rPr lang="en-US" sz="1600" dirty="0">
                <a:solidFill>
                  <a:schemeClr val="tx1">
                    <a:lumMod val="85000"/>
                    <a:lumOff val="15000"/>
                  </a:schemeClr>
                </a:solidFill>
              </a:rPr>
              <a:t>.  Alan </a:t>
            </a:r>
            <a:r>
              <a:rPr lang="en-US" sz="1600" dirty="0" err="1">
                <a:solidFill>
                  <a:schemeClr val="tx1">
                    <a:lumMod val="85000"/>
                    <a:lumOff val="15000"/>
                  </a:schemeClr>
                </a:solidFill>
              </a:rPr>
              <a:t>eylemsizlik</a:t>
            </a:r>
            <a:r>
              <a:rPr lang="en-US" sz="1600" dirty="0">
                <a:solidFill>
                  <a:schemeClr val="tx1">
                    <a:lumMod val="85000"/>
                    <a:lumOff val="15000"/>
                  </a:schemeClr>
                </a:solidFill>
              </a:rPr>
              <a:t> </a:t>
            </a:r>
            <a:r>
              <a:rPr lang="en-US" sz="1600" dirty="0" err="1">
                <a:solidFill>
                  <a:schemeClr val="tx1">
                    <a:lumMod val="85000"/>
                    <a:lumOff val="15000"/>
                  </a:schemeClr>
                </a:solidFill>
              </a:rPr>
              <a:t>momenti</a:t>
            </a:r>
            <a:r>
              <a:rPr lang="en-US" sz="1600" dirty="0">
                <a:solidFill>
                  <a:schemeClr val="tx1">
                    <a:lumMod val="85000"/>
                    <a:lumOff val="15000"/>
                  </a:schemeClr>
                </a:solidFill>
              </a:rPr>
              <a:t> </a:t>
            </a:r>
            <a:r>
              <a:rPr lang="en-US" sz="1600" dirty="0" err="1">
                <a:solidFill>
                  <a:schemeClr val="tx1">
                    <a:lumMod val="85000"/>
                    <a:lumOff val="15000"/>
                  </a:schemeClr>
                </a:solidFill>
              </a:rPr>
              <a:t>cismin</a:t>
            </a:r>
            <a:r>
              <a:rPr lang="en-US" sz="1600" dirty="0">
                <a:solidFill>
                  <a:schemeClr val="tx1">
                    <a:lumMod val="85000"/>
                    <a:lumOff val="15000"/>
                  </a:schemeClr>
                </a:solidFill>
              </a:rPr>
              <a:t> </a:t>
            </a:r>
            <a:r>
              <a:rPr lang="en-US" sz="1600" dirty="0" err="1">
                <a:solidFill>
                  <a:schemeClr val="tx1">
                    <a:lumMod val="85000"/>
                    <a:lumOff val="15000"/>
                  </a:schemeClr>
                </a:solidFill>
              </a:rPr>
              <a:t>sahip</a:t>
            </a:r>
            <a:r>
              <a:rPr lang="en-US" sz="1600" dirty="0">
                <a:solidFill>
                  <a:schemeClr val="tx1">
                    <a:lumMod val="85000"/>
                    <a:lumOff val="15000"/>
                  </a:schemeClr>
                </a:solidFill>
              </a:rPr>
              <a:t> </a:t>
            </a:r>
            <a:r>
              <a:rPr lang="en-US" sz="1600" dirty="0" err="1">
                <a:solidFill>
                  <a:schemeClr val="tx1">
                    <a:lumMod val="85000"/>
                    <a:lumOff val="15000"/>
                  </a:schemeClr>
                </a:solidFill>
              </a:rPr>
              <a:t>olduğu</a:t>
            </a:r>
            <a:r>
              <a:rPr lang="en-US" sz="1600" dirty="0">
                <a:solidFill>
                  <a:schemeClr val="tx1">
                    <a:lumMod val="85000"/>
                    <a:lumOff val="15000"/>
                  </a:schemeClr>
                </a:solidFill>
              </a:rPr>
              <a:t> </a:t>
            </a:r>
            <a:r>
              <a:rPr lang="en-US" sz="1600" dirty="0" err="1">
                <a:solidFill>
                  <a:schemeClr val="tx1">
                    <a:lumMod val="85000"/>
                    <a:lumOff val="15000"/>
                  </a:schemeClr>
                </a:solidFill>
              </a:rPr>
              <a:t>geometri</a:t>
            </a:r>
            <a:r>
              <a:rPr lang="en-US" sz="1600" dirty="0">
                <a:solidFill>
                  <a:schemeClr val="tx1">
                    <a:lumMod val="85000"/>
                    <a:lumOff val="15000"/>
                  </a:schemeClr>
                </a:solidFill>
              </a:rPr>
              <a:t> </a:t>
            </a:r>
            <a:r>
              <a:rPr lang="en-US" sz="1600" dirty="0" err="1">
                <a:solidFill>
                  <a:schemeClr val="tx1">
                    <a:lumMod val="85000"/>
                    <a:lumOff val="15000"/>
                  </a:schemeClr>
                </a:solidFill>
              </a:rPr>
              <a:t>sebebiyle</a:t>
            </a:r>
            <a:r>
              <a:rPr lang="en-US" sz="1600" dirty="0">
                <a:solidFill>
                  <a:schemeClr val="tx1">
                    <a:lumMod val="85000"/>
                    <a:lumOff val="15000"/>
                  </a:schemeClr>
                </a:solidFill>
              </a:rPr>
              <a:t> </a:t>
            </a:r>
            <a:r>
              <a:rPr lang="tr-TR" sz="1600" dirty="0">
                <a:solidFill>
                  <a:schemeClr val="tx1">
                    <a:lumMod val="85000"/>
                    <a:lumOff val="15000"/>
                  </a:schemeClr>
                </a:solidFill>
              </a:rPr>
              <a:t>sahip olduğu</a:t>
            </a:r>
            <a:r>
              <a:rPr lang="en-US" sz="1600" dirty="0">
                <a:solidFill>
                  <a:schemeClr val="tx1">
                    <a:lumMod val="85000"/>
                    <a:lumOff val="15000"/>
                  </a:schemeClr>
                </a:solidFill>
              </a:rPr>
              <a:t> </a:t>
            </a:r>
            <a:r>
              <a:rPr lang="en-US" sz="1600" dirty="0" err="1">
                <a:solidFill>
                  <a:schemeClr val="tx1">
                    <a:lumMod val="85000"/>
                    <a:lumOff val="15000"/>
                  </a:schemeClr>
                </a:solidFill>
              </a:rPr>
              <a:t>bir</a:t>
            </a:r>
            <a:r>
              <a:rPr lang="en-US" sz="1600" dirty="0">
                <a:solidFill>
                  <a:schemeClr val="tx1">
                    <a:lumMod val="85000"/>
                    <a:lumOff val="15000"/>
                  </a:schemeClr>
                </a:solidFill>
              </a:rPr>
              <a:t> </a:t>
            </a:r>
            <a:r>
              <a:rPr lang="tr-TR" sz="1600" dirty="0">
                <a:solidFill>
                  <a:schemeClr val="tx1">
                    <a:lumMod val="85000"/>
                    <a:lumOff val="15000"/>
                  </a:schemeClr>
                </a:solidFill>
              </a:rPr>
              <a:t>özelliği</a:t>
            </a:r>
            <a:r>
              <a:rPr lang="en-US" sz="1600" dirty="0">
                <a:solidFill>
                  <a:schemeClr val="tx1">
                    <a:lumMod val="85000"/>
                    <a:lumOff val="15000"/>
                  </a:schemeClr>
                </a:solidFill>
              </a:rPr>
              <a:t> </a:t>
            </a:r>
            <a:r>
              <a:rPr lang="en-US" sz="1600" dirty="0" err="1">
                <a:solidFill>
                  <a:schemeClr val="tx1">
                    <a:lumMod val="85000"/>
                    <a:lumOff val="15000"/>
                  </a:schemeClr>
                </a:solidFill>
              </a:rPr>
              <a:t>tanımlar</a:t>
            </a:r>
            <a:r>
              <a:rPr lang="en-US" sz="1600" dirty="0">
                <a:solidFill>
                  <a:schemeClr val="tx1">
                    <a:lumMod val="85000"/>
                    <a:lumOff val="15000"/>
                  </a:schemeClr>
                </a:solidFill>
              </a:rPr>
              <a:t> </a:t>
            </a:r>
            <a:r>
              <a:rPr lang="en-US" sz="1600" dirty="0" err="1">
                <a:solidFill>
                  <a:schemeClr val="tx1">
                    <a:lumMod val="85000"/>
                    <a:lumOff val="15000"/>
                  </a:schemeClr>
                </a:solidFill>
              </a:rPr>
              <a:t>ve</a:t>
            </a:r>
            <a:r>
              <a:rPr lang="en-US" sz="1600" dirty="0">
                <a:solidFill>
                  <a:schemeClr val="tx1">
                    <a:lumMod val="85000"/>
                    <a:lumOff val="15000"/>
                  </a:schemeClr>
                </a:solidFill>
              </a:rPr>
              <a:t>  </a:t>
            </a:r>
            <a:r>
              <a:rPr lang="en-US" sz="1600" dirty="0" err="1">
                <a:solidFill>
                  <a:schemeClr val="tx1">
                    <a:lumMod val="85000"/>
                    <a:lumOff val="15000"/>
                  </a:schemeClr>
                </a:solidFill>
              </a:rPr>
              <a:t>bir</a:t>
            </a:r>
            <a:r>
              <a:rPr lang="en-US" sz="1600" dirty="0">
                <a:solidFill>
                  <a:schemeClr val="tx1">
                    <a:lumMod val="85000"/>
                    <a:lumOff val="15000"/>
                  </a:schemeClr>
                </a:solidFill>
              </a:rPr>
              <a:t> </a:t>
            </a:r>
            <a:r>
              <a:rPr lang="en-US" sz="1600" dirty="0" err="1">
                <a:solidFill>
                  <a:schemeClr val="tx1">
                    <a:lumMod val="85000"/>
                    <a:lumOff val="15000"/>
                  </a:schemeClr>
                </a:solidFill>
              </a:rPr>
              <a:t>yapısal</a:t>
            </a:r>
            <a:r>
              <a:rPr lang="en-US" sz="1600" dirty="0">
                <a:solidFill>
                  <a:schemeClr val="tx1">
                    <a:lumMod val="85000"/>
                    <a:lumOff val="15000"/>
                  </a:schemeClr>
                </a:solidFill>
              </a:rPr>
              <a:t> </a:t>
            </a:r>
            <a:r>
              <a:rPr lang="en-US" sz="1600" dirty="0" err="1">
                <a:solidFill>
                  <a:schemeClr val="tx1">
                    <a:lumMod val="85000"/>
                    <a:lumOff val="15000"/>
                  </a:schemeClr>
                </a:solidFill>
              </a:rPr>
              <a:t>elemanın</a:t>
            </a:r>
            <a:r>
              <a:rPr lang="en-US" sz="1600" dirty="0">
                <a:solidFill>
                  <a:schemeClr val="tx1">
                    <a:lumMod val="85000"/>
                    <a:lumOff val="15000"/>
                  </a:schemeClr>
                </a:solidFill>
              </a:rPr>
              <a:t> </a:t>
            </a:r>
            <a:r>
              <a:rPr lang="en-US" sz="1600" dirty="0" err="1">
                <a:solidFill>
                  <a:schemeClr val="tx1">
                    <a:lumMod val="85000"/>
                    <a:lumOff val="15000"/>
                  </a:schemeClr>
                </a:solidFill>
              </a:rPr>
              <a:t>analizi</a:t>
            </a:r>
            <a:r>
              <a:rPr lang="en-US" sz="1600" dirty="0">
                <a:solidFill>
                  <a:schemeClr val="tx1">
                    <a:lumMod val="85000"/>
                    <a:lumOff val="15000"/>
                  </a:schemeClr>
                </a:solidFill>
              </a:rPr>
              <a:t> </a:t>
            </a:r>
            <a:r>
              <a:rPr lang="en-US" sz="1600" dirty="0" err="1">
                <a:solidFill>
                  <a:schemeClr val="tx1">
                    <a:lumMod val="85000"/>
                    <a:lumOff val="15000"/>
                  </a:schemeClr>
                </a:solidFill>
              </a:rPr>
              <a:t>yapılırken</a:t>
            </a:r>
            <a:r>
              <a:rPr lang="en-US" sz="1600" dirty="0">
                <a:solidFill>
                  <a:schemeClr val="tx1">
                    <a:lumMod val="85000"/>
                    <a:lumOff val="15000"/>
                  </a:schemeClr>
                </a:solidFill>
              </a:rPr>
              <a:t> </a:t>
            </a:r>
            <a:r>
              <a:rPr lang="en-US" sz="1600" dirty="0" err="1">
                <a:solidFill>
                  <a:schemeClr val="tx1">
                    <a:lumMod val="85000"/>
                    <a:lumOff val="15000"/>
                  </a:schemeClr>
                </a:solidFill>
              </a:rPr>
              <a:t>bu</a:t>
            </a:r>
            <a:r>
              <a:rPr lang="en-US" sz="1600" dirty="0">
                <a:solidFill>
                  <a:schemeClr val="tx1">
                    <a:lumMod val="85000"/>
                    <a:lumOff val="15000"/>
                  </a:schemeClr>
                </a:solidFill>
              </a:rPr>
              <a:t> </a:t>
            </a:r>
            <a:r>
              <a:rPr lang="en-US" sz="1600" dirty="0" err="1">
                <a:solidFill>
                  <a:schemeClr val="tx1">
                    <a:lumMod val="85000"/>
                    <a:lumOff val="15000"/>
                  </a:schemeClr>
                </a:solidFill>
              </a:rPr>
              <a:t>özellik</a:t>
            </a:r>
            <a:r>
              <a:rPr lang="en-US" sz="1600" dirty="0">
                <a:solidFill>
                  <a:schemeClr val="tx1">
                    <a:lumMod val="85000"/>
                    <a:lumOff val="15000"/>
                  </a:schemeClr>
                </a:solidFill>
              </a:rPr>
              <a:t> </a:t>
            </a:r>
            <a:r>
              <a:rPr lang="en-US" sz="1600" dirty="0" err="1">
                <a:solidFill>
                  <a:schemeClr val="tx1">
                    <a:lumMod val="85000"/>
                    <a:lumOff val="15000"/>
                  </a:schemeClr>
                </a:solidFill>
              </a:rPr>
              <a:t>belirlenmelidir</a:t>
            </a:r>
            <a:r>
              <a:rPr lang="en-US" sz="1600" dirty="0">
                <a:solidFill>
                  <a:schemeClr val="tx1">
                    <a:lumMod val="85000"/>
                    <a:lumOff val="15000"/>
                  </a:schemeClr>
                </a:solidFill>
              </a:rPr>
              <a:t>. </a:t>
            </a:r>
            <a:r>
              <a:rPr lang="en-US" sz="1600" dirty="0" err="1">
                <a:solidFill>
                  <a:schemeClr val="tx1">
                    <a:lumMod val="85000"/>
                    <a:lumOff val="15000"/>
                  </a:schemeClr>
                </a:solidFill>
              </a:rPr>
              <a:t>Öte</a:t>
            </a:r>
            <a:r>
              <a:rPr lang="en-US" sz="1600" dirty="0">
                <a:solidFill>
                  <a:schemeClr val="tx1">
                    <a:lumMod val="85000"/>
                    <a:lumOff val="15000"/>
                  </a:schemeClr>
                </a:solidFill>
              </a:rPr>
              <a:t> </a:t>
            </a:r>
            <a:r>
              <a:rPr lang="en-US" sz="1600" dirty="0" err="1">
                <a:solidFill>
                  <a:schemeClr val="tx1">
                    <a:lumMod val="85000"/>
                    <a:lumOff val="15000"/>
                  </a:schemeClr>
                </a:solidFill>
              </a:rPr>
              <a:t>yandan</a:t>
            </a:r>
            <a:r>
              <a:rPr lang="en-US" sz="1600" dirty="0">
                <a:solidFill>
                  <a:schemeClr val="tx1">
                    <a:lumMod val="85000"/>
                    <a:lumOff val="15000"/>
                  </a:schemeClr>
                </a:solidFill>
              </a:rPr>
              <a:t> </a:t>
            </a:r>
            <a:r>
              <a:rPr lang="en-US" sz="1600" dirty="0" err="1">
                <a:solidFill>
                  <a:schemeClr val="tx1">
                    <a:lumMod val="85000"/>
                    <a:lumOff val="15000"/>
                  </a:schemeClr>
                </a:solidFill>
              </a:rPr>
              <a:t>bir</a:t>
            </a:r>
            <a:r>
              <a:rPr lang="en-US" sz="1600" dirty="0">
                <a:solidFill>
                  <a:schemeClr val="tx1">
                    <a:lumMod val="85000"/>
                    <a:lumOff val="15000"/>
                  </a:schemeClr>
                </a:solidFill>
              </a:rPr>
              <a:t> </a:t>
            </a:r>
            <a:r>
              <a:rPr lang="en-US" sz="1600" dirty="0" err="1">
                <a:solidFill>
                  <a:schemeClr val="tx1">
                    <a:lumMod val="85000"/>
                    <a:lumOff val="15000"/>
                  </a:schemeClr>
                </a:solidFill>
              </a:rPr>
              <a:t>cismin</a:t>
            </a:r>
            <a:r>
              <a:rPr lang="en-US" sz="1600" dirty="0">
                <a:solidFill>
                  <a:schemeClr val="tx1">
                    <a:lumMod val="85000"/>
                    <a:lumOff val="15000"/>
                  </a:schemeClr>
                </a:solidFill>
              </a:rPr>
              <a:t> </a:t>
            </a:r>
            <a:r>
              <a:rPr lang="en-US" sz="1600" dirty="0" err="1">
                <a:solidFill>
                  <a:schemeClr val="tx1">
                    <a:lumMod val="85000"/>
                    <a:lumOff val="15000"/>
                  </a:schemeClr>
                </a:solidFill>
              </a:rPr>
              <a:t>hareketi</a:t>
            </a:r>
            <a:r>
              <a:rPr lang="en-US" sz="1600" dirty="0">
                <a:solidFill>
                  <a:schemeClr val="tx1">
                    <a:lumMod val="85000"/>
                    <a:lumOff val="15000"/>
                  </a:schemeClr>
                </a:solidFill>
              </a:rPr>
              <a:t> </a:t>
            </a:r>
            <a:r>
              <a:rPr lang="en-US" sz="1600" dirty="0" err="1">
                <a:solidFill>
                  <a:schemeClr val="tx1">
                    <a:lumMod val="85000"/>
                    <a:lumOff val="15000"/>
                  </a:schemeClr>
                </a:solidFill>
              </a:rPr>
              <a:t>incelenirken</a:t>
            </a:r>
            <a:r>
              <a:rPr lang="en-US" sz="1600" dirty="0">
                <a:solidFill>
                  <a:schemeClr val="tx1">
                    <a:lumMod val="85000"/>
                    <a:lumOff val="15000"/>
                  </a:schemeClr>
                </a:solidFill>
              </a:rPr>
              <a:t> </a:t>
            </a:r>
            <a:r>
              <a:rPr lang="en-US" sz="1600" dirty="0" err="1">
                <a:solidFill>
                  <a:schemeClr val="tx1">
                    <a:lumMod val="85000"/>
                    <a:lumOff val="15000"/>
                  </a:schemeClr>
                </a:solidFill>
              </a:rPr>
              <a:t>kütle</a:t>
            </a:r>
            <a:r>
              <a:rPr lang="en-US" sz="1600" dirty="0">
                <a:solidFill>
                  <a:schemeClr val="tx1">
                    <a:lumMod val="85000"/>
                    <a:lumOff val="15000"/>
                  </a:schemeClr>
                </a:solidFill>
              </a:rPr>
              <a:t> </a:t>
            </a:r>
            <a:r>
              <a:rPr lang="en-US" sz="1600" dirty="0" err="1">
                <a:solidFill>
                  <a:schemeClr val="tx1">
                    <a:lumMod val="85000"/>
                    <a:lumOff val="15000"/>
                  </a:schemeClr>
                </a:solidFill>
              </a:rPr>
              <a:t>eylemsizlik</a:t>
            </a:r>
            <a:r>
              <a:rPr lang="en-US" sz="1600" dirty="0">
                <a:solidFill>
                  <a:schemeClr val="tx1">
                    <a:lumMod val="85000"/>
                    <a:lumOff val="15000"/>
                  </a:schemeClr>
                </a:solidFill>
              </a:rPr>
              <a:t> </a:t>
            </a:r>
            <a:r>
              <a:rPr lang="en-US" sz="1600" dirty="0" err="1">
                <a:solidFill>
                  <a:schemeClr val="tx1">
                    <a:lumMod val="85000"/>
                    <a:lumOff val="15000"/>
                  </a:schemeClr>
                </a:solidFill>
              </a:rPr>
              <a:t>momenti</a:t>
            </a:r>
            <a:r>
              <a:rPr lang="en-US" sz="1600" dirty="0">
                <a:solidFill>
                  <a:schemeClr val="tx1">
                    <a:lumMod val="85000"/>
                    <a:lumOff val="15000"/>
                  </a:schemeClr>
                </a:solidFill>
              </a:rPr>
              <a:t> </a:t>
            </a:r>
            <a:r>
              <a:rPr lang="en-US" sz="1600" dirty="0" err="1">
                <a:solidFill>
                  <a:schemeClr val="tx1">
                    <a:lumMod val="85000"/>
                    <a:lumOff val="15000"/>
                  </a:schemeClr>
                </a:solidFill>
              </a:rPr>
              <a:t>belirlenmelidir</a:t>
            </a:r>
            <a:r>
              <a:rPr lang="en-US" sz="1600" dirty="0">
                <a:solidFill>
                  <a:schemeClr val="tx1">
                    <a:lumMod val="85000"/>
                    <a:lumOff val="15000"/>
                  </a:schemeClr>
                </a:solidFill>
              </a:rPr>
              <a:t>.</a:t>
            </a:r>
          </a:p>
        </p:txBody>
      </p:sp>
      <p:sp>
        <p:nvSpPr>
          <p:cNvPr id="2" name="Title 1">
            <a:extLst>
              <a:ext uri="{FF2B5EF4-FFF2-40B4-BE49-F238E27FC236}">
                <a16:creationId xmlns:a16="http://schemas.microsoft.com/office/drawing/2014/main" id="{335720C8-AD76-6541-6E6F-F27001D6D3B6}"/>
              </a:ext>
            </a:extLst>
          </p:cNvPr>
          <p:cNvSpPr txBox="1">
            <a:spLocks/>
          </p:cNvSpPr>
          <p:nvPr/>
        </p:nvSpPr>
        <p:spPr bwMode="black">
          <a:xfrm>
            <a:off x="8057584" y="1323485"/>
            <a:ext cx="4007169" cy="993918"/>
          </a:xfrm>
          <a:prstGeom prst="rect">
            <a:avLst/>
          </a:prstGeom>
          <a:solidFill>
            <a:srgbClr val="FFFFFF"/>
          </a:solidFill>
          <a:ln w="31750" cap="sq">
            <a:solidFill>
              <a:srgbClr val="404040"/>
            </a:solidFill>
            <a:miter lim="800000"/>
          </a:ln>
        </p:spPr>
        <p:txBody>
          <a:bodyPr vert="horz" lIns="182880" tIns="182880" rIns="182880" bIns="182880" rtlCol="0" anchor="b">
            <a:normAutofit fontScale="92500" lnSpcReduction="1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lgn="ctr" defTabSz="914400">
              <a:lnSpc>
                <a:spcPct val="120000"/>
              </a:lnSpc>
              <a:spcBef>
                <a:spcPct val="0"/>
              </a:spcBef>
              <a:spcAft>
                <a:spcPts val="600"/>
              </a:spcAft>
            </a:pPr>
            <a:r>
              <a:rPr lang="en-US" sz="2000" cap="all" spc="200" dirty="0" err="1">
                <a:solidFill>
                  <a:srgbClr val="262626"/>
                </a:solidFill>
                <a:latin typeface="+mj-lt"/>
                <a:ea typeface="+mj-ea"/>
                <a:cs typeface="+mj-cs"/>
              </a:rPr>
              <a:t>Atalet</a:t>
            </a:r>
            <a:r>
              <a:rPr lang="en-US" sz="2000" cap="all" spc="200" dirty="0">
                <a:solidFill>
                  <a:srgbClr val="262626"/>
                </a:solidFill>
                <a:latin typeface="+mj-lt"/>
                <a:ea typeface="+mj-ea"/>
                <a:cs typeface="+mj-cs"/>
              </a:rPr>
              <a:t> (</a:t>
            </a:r>
            <a:r>
              <a:rPr lang="en-US" sz="2000" cap="all" spc="200" dirty="0" err="1">
                <a:solidFill>
                  <a:srgbClr val="262626"/>
                </a:solidFill>
                <a:latin typeface="+mj-lt"/>
                <a:ea typeface="+mj-ea"/>
                <a:cs typeface="+mj-cs"/>
              </a:rPr>
              <a:t>Eylems</a:t>
            </a:r>
            <a:r>
              <a:rPr lang="tr-TR" sz="2000" cap="all" spc="200" dirty="0">
                <a:solidFill>
                  <a:srgbClr val="262626"/>
                </a:solidFill>
                <a:latin typeface="+mj-lt"/>
                <a:ea typeface="+mj-ea"/>
                <a:cs typeface="+mj-cs"/>
              </a:rPr>
              <a:t>i</a:t>
            </a:r>
            <a:r>
              <a:rPr lang="en-US" sz="2000" cap="all" spc="200" dirty="0" err="1">
                <a:solidFill>
                  <a:srgbClr val="262626"/>
                </a:solidFill>
                <a:latin typeface="+mj-lt"/>
                <a:ea typeface="+mj-ea"/>
                <a:cs typeface="+mj-cs"/>
              </a:rPr>
              <a:t>zl</a:t>
            </a:r>
            <a:r>
              <a:rPr lang="tr-TR" sz="2000" cap="all" spc="200" dirty="0">
                <a:solidFill>
                  <a:srgbClr val="262626"/>
                </a:solidFill>
                <a:latin typeface="+mj-lt"/>
                <a:ea typeface="+mj-ea"/>
                <a:cs typeface="+mj-cs"/>
              </a:rPr>
              <a:t>i</a:t>
            </a:r>
            <a:r>
              <a:rPr lang="en-US" sz="2000" cap="all" spc="200" dirty="0">
                <a:solidFill>
                  <a:srgbClr val="262626"/>
                </a:solidFill>
                <a:latin typeface="+mj-lt"/>
                <a:ea typeface="+mj-ea"/>
                <a:cs typeface="+mj-cs"/>
              </a:rPr>
              <a:t>k) </a:t>
            </a:r>
            <a:r>
              <a:rPr lang="en-US" sz="2000" cap="all" spc="200" dirty="0" err="1">
                <a:solidFill>
                  <a:srgbClr val="262626"/>
                </a:solidFill>
                <a:latin typeface="+mj-lt"/>
                <a:ea typeface="+mj-ea"/>
                <a:cs typeface="+mj-cs"/>
              </a:rPr>
              <a:t>Momentler</a:t>
            </a:r>
            <a:r>
              <a:rPr lang="tr-TR" sz="2000" cap="all" spc="200" dirty="0">
                <a:solidFill>
                  <a:srgbClr val="262626"/>
                </a:solidFill>
                <a:latin typeface="+mj-lt"/>
                <a:ea typeface="+mj-ea"/>
                <a:cs typeface="+mj-cs"/>
              </a:rPr>
              <a:t>i</a:t>
            </a:r>
            <a:endParaRPr lang="en-US" sz="2000" cap="all" spc="200" dirty="0">
              <a:solidFill>
                <a:srgbClr val="262626"/>
              </a:solidFill>
              <a:latin typeface="+mj-lt"/>
              <a:ea typeface="+mj-ea"/>
              <a:cs typeface="+mj-cs"/>
            </a:endParaRPr>
          </a:p>
        </p:txBody>
      </p:sp>
      <p:sp>
        <p:nvSpPr>
          <p:cNvPr id="3" name="Slide Number Placeholder 2">
            <a:extLst>
              <a:ext uri="{FF2B5EF4-FFF2-40B4-BE49-F238E27FC236}">
                <a16:creationId xmlns:a16="http://schemas.microsoft.com/office/drawing/2014/main" id="{7A9E7A96-BC81-2EE5-A23D-1583A28A1334}"/>
              </a:ext>
            </a:extLst>
          </p:cNvPr>
          <p:cNvSpPr>
            <a:spLocks noGrp="1"/>
          </p:cNvSpPr>
          <p:nvPr>
            <p:ph type="sldNum" sz="quarter" idx="12"/>
          </p:nvPr>
        </p:nvSpPr>
        <p:spPr/>
        <p:txBody>
          <a:bodyPr/>
          <a:lstStyle/>
          <a:p>
            <a:pPr algn="l"/>
            <a:fld id="{FAEF9944-A4F6-4C59-AEBD-678D6480B8EA}" type="slidenum">
              <a:rPr lang="en-US" smtClean="0"/>
              <a:pPr algn="l"/>
              <a:t>11</a:t>
            </a:fld>
            <a:endParaRPr lang="en-US" dirty="0"/>
          </a:p>
        </p:txBody>
      </p:sp>
    </p:spTree>
    <p:extLst>
      <p:ext uri="{BB962C8B-B14F-4D97-AF65-F5344CB8AC3E}">
        <p14:creationId xmlns:p14="http://schemas.microsoft.com/office/powerpoint/2010/main" val="4397453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a:extLst>
            <a:ext uri="{FF2B5EF4-FFF2-40B4-BE49-F238E27FC236}">
              <a16:creationId xmlns:a16="http://schemas.microsoft.com/office/drawing/2014/main" id="{75B43756-20C5-8C21-9D8E-755F5D35BE2E}"/>
            </a:ext>
          </a:extLst>
        </p:cNvPr>
        <p:cNvGrpSpPr/>
        <p:nvPr/>
      </p:nvGrpSpPr>
      <p:grpSpPr>
        <a:xfrm>
          <a:off x="0" y="0"/>
          <a:ext cx="0" cy="0"/>
          <a:chOff x="0" y="0"/>
          <a:chExt cx="0" cy="0"/>
        </a:xfrm>
      </p:grpSpPr>
      <p:sp>
        <p:nvSpPr>
          <p:cNvPr id="55" name="Rectangle 54">
            <a:extLst>
              <a:ext uri="{FF2B5EF4-FFF2-40B4-BE49-F238E27FC236}">
                <a16:creationId xmlns:a16="http://schemas.microsoft.com/office/drawing/2014/main" id="{65041AB2-A9B4-4D3F-B120-38E7860A8F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334" y="804334"/>
            <a:ext cx="10583332" cy="5249332"/>
          </a:xfrm>
          <a:prstGeom prst="rect">
            <a:avLst/>
          </a:prstGeom>
          <a:solidFill>
            <a:srgbClr val="FFFFFF"/>
          </a:solidFill>
          <a:ln w="190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descr="A closet with mirror doors and a plant in a room&#10;&#10;Description automatically generated">
            <a:extLst>
              <a:ext uri="{FF2B5EF4-FFF2-40B4-BE49-F238E27FC236}">
                <a16:creationId xmlns:a16="http://schemas.microsoft.com/office/drawing/2014/main" id="{4F7A4BC8-F014-CBE7-8685-A437C6B94055}"/>
              </a:ext>
            </a:extLst>
          </p:cNvPr>
          <p:cNvPicPr>
            <a:picLocks noChangeAspect="1"/>
          </p:cNvPicPr>
          <p:nvPr/>
        </p:nvPicPr>
        <p:blipFill>
          <a:blip r:embed="rId2"/>
          <a:stretch>
            <a:fillRect/>
          </a:stretch>
        </p:blipFill>
        <p:spPr>
          <a:xfrm>
            <a:off x="910497" y="1124712"/>
            <a:ext cx="4608576" cy="4608576"/>
          </a:xfrm>
          <a:prstGeom prst="rect">
            <a:avLst/>
          </a:prstGeom>
          <a:ln>
            <a:solidFill>
              <a:schemeClr val="tx1"/>
            </a:solidFill>
          </a:ln>
        </p:spPr>
      </p:pic>
      <p:sp>
        <p:nvSpPr>
          <p:cNvPr id="3" name="Slide Number Placeholder 2">
            <a:extLst>
              <a:ext uri="{FF2B5EF4-FFF2-40B4-BE49-F238E27FC236}">
                <a16:creationId xmlns:a16="http://schemas.microsoft.com/office/drawing/2014/main" id="{CEA0F2B6-52A9-AFEF-D983-29519FD3F0FD}"/>
              </a:ext>
            </a:extLst>
          </p:cNvPr>
          <p:cNvSpPr>
            <a:spLocks noGrp="1"/>
          </p:cNvSpPr>
          <p:nvPr>
            <p:ph type="sldNum" sz="quarter" idx="12"/>
          </p:nvPr>
        </p:nvSpPr>
        <p:spPr/>
        <p:txBody>
          <a:bodyPr/>
          <a:lstStyle/>
          <a:p>
            <a:pPr algn="l"/>
            <a:fld id="{FAEF9944-A4F6-4C59-AEBD-678D6480B8EA}" type="slidenum">
              <a:rPr lang="en-US" smtClean="0"/>
              <a:pPr algn="l"/>
              <a:t>12</a:t>
            </a:fld>
            <a:endParaRPr lang="en-US" dirty="0"/>
          </a:p>
        </p:txBody>
      </p:sp>
      <p:pic>
        <p:nvPicPr>
          <p:cNvPr id="5" name="Picture 4">
            <a:extLst>
              <a:ext uri="{FF2B5EF4-FFF2-40B4-BE49-F238E27FC236}">
                <a16:creationId xmlns:a16="http://schemas.microsoft.com/office/drawing/2014/main" id="{37B77907-B309-31F4-C56D-2639FC57ADFB}"/>
              </a:ext>
            </a:extLst>
          </p:cNvPr>
          <p:cNvPicPr>
            <a:picLocks noChangeAspect="1"/>
          </p:cNvPicPr>
          <p:nvPr/>
        </p:nvPicPr>
        <p:blipFill>
          <a:blip r:embed="rId3"/>
          <a:stretch>
            <a:fillRect/>
          </a:stretch>
        </p:blipFill>
        <p:spPr>
          <a:xfrm>
            <a:off x="5572154" y="1876532"/>
            <a:ext cx="5762431" cy="3246169"/>
          </a:xfrm>
          <a:prstGeom prst="rect">
            <a:avLst/>
          </a:prstGeom>
          <a:ln>
            <a:solidFill>
              <a:schemeClr val="tx1"/>
            </a:solidFill>
          </a:ln>
        </p:spPr>
      </p:pic>
    </p:spTree>
    <p:extLst>
      <p:ext uri="{BB962C8B-B14F-4D97-AF65-F5344CB8AC3E}">
        <p14:creationId xmlns:p14="http://schemas.microsoft.com/office/powerpoint/2010/main" val="18079029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AF3568-2DF2-29A6-4D77-2AAE671C9709}"/>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EF01109B-209B-2805-2D62-EA4310BDF7CE}"/>
              </a:ext>
            </a:extLst>
          </p:cNvPr>
          <p:cNvSpPr txBox="1"/>
          <p:nvPr/>
        </p:nvSpPr>
        <p:spPr>
          <a:xfrm>
            <a:off x="63832" y="1212"/>
            <a:ext cx="6416867" cy="646857"/>
          </a:xfrm>
          <a:prstGeom prst="rect">
            <a:avLst/>
          </a:prstGeom>
        </p:spPr>
        <p:txBody>
          <a:bodyPr vert="horz" lIns="91440" tIns="45720" rIns="91440" bIns="45720" rtlCol="0" anchor="b">
            <a:normAutofit fontScale="85000" lnSpcReduction="20000"/>
          </a:bodyPr>
          <a:lstStyle/>
          <a:p>
            <a:pPr lvl="0">
              <a:spcBef>
                <a:spcPct val="0"/>
              </a:spcBef>
              <a:spcAft>
                <a:spcPts val="600"/>
              </a:spcAft>
            </a:pPr>
            <a:endParaRPr lang="en-US" sz="4800" u="sng" dirty="0">
              <a:solidFill>
                <a:schemeClr val="tx2"/>
              </a:solidFill>
              <a:latin typeface="+mj-lt"/>
              <a:ea typeface="+mj-ea"/>
              <a:cs typeface="+mj-cs"/>
            </a:endParaRPr>
          </a:p>
        </p:txBody>
      </p:sp>
      <p:sp>
        <p:nvSpPr>
          <p:cNvPr id="6" name="TextBox 5">
            <a:extLst>
              <a:ext uri="{FF2B5EF4-FFF2-40B4-BE49-F238E27FC236}">
                <a16:creationId xmlns:a16="http://schemas.microsoft.com/office/drawing/2014/main" id="{978CB9BD-90A8-2D12-4978-63709D031A1D}"/>
              </a:ext>
            </a:extLst>
          </p:cNvPr>
          <p:cNvSpPr txBox="1"/>
          <p:nvPr/>
        </p:nvSpPr>
        <p:spPr>
          <a:xfrm>
            <a:off x="481338" y="926105"/>
            <a:ext cx="6416867" cy="308177"/>
          </a:xfrm>
          <a:prstGeom prst="rect">
            <a:avLst/>
          </a:prstGeom>
        </p:spPr>
        <p:txBody>
          <a:bodyPr vert="horz" lIns="91440" tIns="45720" rIns="91440" bIns="45720" rtlCol="0" anchor="b">
            <a:normAutofit/>
          </a:bodyPr>
          <a:lstStyle/>
          <a:p>
            <a:pPr lvl="0">
              <a:spcBef>
                <a:spcPct val="0"/>
              </a:spcBef>
              <a:spcAft>
                <a:spcPts val="600"/>
              </a:spcAft>
            </a:pPr>
            <a:r>
              <a:rPr lang="tr-TR" sz="1400" u="sng" dirty="0">
                <a:solidFill>
                  <a:schemeClr val="tx2"/>
                </a:solidFill>
                <a:latin typeface="+mj-lt"/>
                <a:ea typeface="+mj-ea"/>
                <a:cs typeface="+mj-cs"/>
              </a:rPr>
              <a:t>Alanların Ağırlık Merkezleri (Özet)</a:t>
            </a:r>
            <a:endParaRPr lang="en-US" sz="1400" u="sng" dirty="0">
              <a:solidFill>
                <a:schemeClr val="tx2"/>
              </a:solidFill>
              <a:latin typeface="+mj-lt"/>
              <a:ea typeface="+mj-ea"/>
              <a:cs typeface="+mj-cs"/>
            </a:endParaRPr>
          </a:p>
        </p:txBody>
      </p:sp>
      <p:pic>
        <p:nvPicPr>
          <p:cNvPr id="7" name="Picture 6">
            <a:extLst>
              <a:ext uri="{FF2B5EF4-FFF2-40B4-BE49-F238E27FC236}">
                <a16:creationId xmlns:a16="http://schemas.microsoft.com/office/drawing/2014/main" id="{922B1002-C114-FAE6-A79C-2753204EB2DE}"/>
              </a:ext>
            </a:extLst>
          </p:cNvPr>
          <p:cNvPicPr>
            <a:picLocks noChangeAspect="1"/>
          </p:cNvPicPr>
          <p:nvPr/>
        </p:nvPicPr>
        <p:blipFill>
          <a:blip r:embed="rId2"/>
          <a:stretch>
            <a:fillRect/>
          </a:stretch>
        </p:blipFill>
        <p:spPr>
          <a:xfrm>
            <a:off x="481337" y="1553045"/>
            <a:ext cx="3603456" cy="923256"/>
          </a:xfrm>
          <a:prstGeom prst="rect">
            <a:avLst/>
          </a:prstGeom>
          <a:ln>
            <a:solidFill>
              <a:schemeClr val="tx1"/>
            </a:solidFill>
          </a:ln>
        </p:spPr>
      </p:pic>
      <p:sp>
        <p:nvSpPr>
          <p:cNvPr id="10" name="TextBox 9">
            <a:extLst>
              <a:ext uri="{FF2B5EF4-FFF2-40B4-BE49-F238E27FC236}">
                <a16:creationId xmlns:a16="http://schemas.microsoft.com/office/drawing/2014/main" id="{D2449EDF-FD21-B47A-E4B3-9A5F7F4D80E3}"/>
              </a:ext>
            </a:extLst>
          </p:cNvPr>
          <p:cNvSpPr txBox="1"/>
          <p:nvPr/>
        </p:nvSpPr>
        <p:spPr>
          <a:xfrm>
            <a:off x="481337" y="2515537"/>
            <a:ext cx="6416867" cy="646857"/>
          </a:xfrm>
          <a:prstGeom prst="rect">
            <a:avLst/>
          </a:prstGeom>
        </p:spPr>
        <p:txBody>
          <a:bodyPr vert="horz" lIns="91440" tIns="45720" rIns="91440" bIns="45720" rtlCol="0" anchor="b">
            <a:normAutofit/>
          </a:bodyPr>
          <a:lstStyle/>
          <a:p>
            <a:pPr lvl="0">
              <a:spcBef>
                <a:spcPct val="0"/>
              </a:spcBef>
              <a:spcAft>
                <a:spcPts val="600"/>
              </a:spcAft>
            </a:pPr>
            <a:r>
              <a:rPr lang="tr-TR" sz="1400" u="sng" dirty="0">
                <a:solidFill>
                  <a:schemeClr val="tx2"/>
                </a:solidFill>
                <a:latin typeface="+mj-lt"/>
                <a:ea typeface="+mj-ea"/>
                <a:cs typeface="+mj-cs"/>
              </a:rPr>
              <a:t>Alan Statik Momenti (S)</a:t>
            </a:r>
            <a:endParaRPr lang="en-US" sz="1400" u="sng" dirty="0">
              <a:solidFill>
                <a:schemeClr val="tx2"/>
              </a:solidFill>
              <a:latin typeface="+mj-lt"/>
              <a:ea typeface="+mj-ea"/>
              <a:cs typeface="+mj-cs"/>
            </a:endParaRPr>
          </a:p>
        </p:txBody>
      </p:sp>
      <p:pic>
        <p:nvPicPr>
          <p:cNvPr id="11" name="Picture 10">
            <a:extLst>
              <a:ext uri="{FF2B5EF4-FFF2-40B4-BE49-F238E27FC236}">
                <a16:creationId xmlns:a16="http://schemas.microsoft.com/office/drawing/2014/main" id="{62DB7BCB-66D3-CA58-02D8-CC24B4E84E6E}"/>
              </a:ext>
            </a:extLst>
          </p:cNvPr>
          <p:cNvPicPr>
            <a:picLocks noChangeAspect="1"/>
          </p:cNvPicPr>
          <p:nvPr/>
        </p:nvPicPr>
        <p:blipFill rotWithShape="1">
          <a:blip r:embed="rId3"/>
          <a:srcRect t="30421" b="14433"/>
          <a:stretch/>
        </p:blipFill>
        <p:spPr>
          <a:xfrm>
            <a:off x="481337" y="3289897"/>
            <a:ext cx="3415959" cy="3350523"/>
          </a:xfrm>
          <a:prstGeom prst="rect">
            <a:avLst/>
          </a:prstGeom>
          <a:ln>
            <a:solidFill>
              <a:schemeClr val="tx1"/>
            </a:solidFill>
          </a:ln>
        </p:spPr>
      </p:pic>
      <p:pic>
        <p:nvPicPr>
          <p:cNvPr id="12" name="Picture 11">
            <a:extLst>
              <a:ext uri="{FF2B5EF4-FFF2-40B4-BE49-F238E27FC236}">
                <a16:creationId xmlns:a16="http://schemas.microsoft.com/office/drawing/2014/main" id="{6F186D19-9DF3-824F-8E3C-970893B83CAA}"/>
              </a:ext>
            </a:extLst>
          </p:cNvPr>
          <p:cNvPicPr>
            <a:picLocks noChangeAspect="1"/>
          </p:cNvPicPr>
          <p:nvPr/>
        </p:nvPicPr>
        <p:blipFill rotWithShape="1">
          <a:blip r:embed="rId4"/>
          <a:srcRect r="197"/>
          <a:stretch/>
        </p:blipFill>
        <p:spPr>
          <a:xfrm>
            <a:off x="7043794" y="4075073"/>
            <a:ext cx="1620371" cy="672746"/>
          </a:xfrm>
          <a:prstGeom prst="rect">
            <a:avLst/>
          </a:prstGeom>
          <a:ln>
            <a:solidFill>
              <a:schemeClr val="tx1"/>
            </a:solidFill>
          </a:ln>
        </p:spPr>
      </p:pic>
      <p:pic>
        <p:nvPicPr>
          <p:cNvPr id="15" name="Picture 14">
            <a:extLst>
              <a:ext uri="{FF2B5EF4-FFF2-40B4-BE49-F238E27FC236}">
                <a16:creationId xmlns:a16="http://schemas.microsoft.com/office/drawing/2014/main" id="{0500ACE1-BAC6-CB47-CA92-A3D2E9F0F01C}"/>
              </a:ext>
            </a:extLst>
          </p:cNvPr>
          <p:cNvPicPr>
            <a:picLocks noChangeAspect="1"/>
          </p:cNvPicPr>
          <p:nvPr/>
        </p:nvPicPr>
        <p:blipFill>
          <a:blip r:embed="rId5"/>
          <a:stretch>
            <a:fillRect/>
          </a:stretch>
        </p:blipFill>
        <p:spPr>
          <a:xfrm>
            <a:off x="8493440" y="5841618"/>
            <a:ext cx="1807438" cy="775633"/>
          </a:xfrm>
          <a:prstGeom prst="rect">
            <a:avLst/>
          </a:prstGeom>
          <a:ln>
            <a:solidFill>
              <a:schemeClr val="tx1"/>
            </a:solidFill>
          </a:ln>
        </p:spPr>
      </p:pic>
      <p:pic>
        <p:nvPicPr>
          <p:cNvPr id="16" name="Picture 15">
            <a:extLst>
              <a:ext uri="{FF2B5EF4-FFF2-40B4-BE49-F238E27FC236}">
                <a16:creationId xmlns:a16="http://schemas.microsoft.com/office/drawing/2014/main" id="{A9082392-D034-D2EB-A5AB-D71E1767ABC6}"/>
              </a:ext>
            </a:extLst>
          </p:cNvPr>
          <p:cNvPicPr>
            <a:picLocks noChangeAspect="1"/>
          </p:cNvPicPr>
          <p:nvPr/>
        </p:nvPicPr>
        <p:blipFill>
          <a:blip r:embed="rId6"/>
          <a:stretch>
            <a:fillRect/>
          </a:stretch>
        </p:blipFill>
        <p:spPr>
          <a:xfrm>
            <a:off x="5180155" y="5881771"/>
            <a:ext cx="2914650" cy="695325"/>
          </a:xfrm>
          <a:prstGeom prst="rect">
            <a:avLst/>
          </a:prstGeom>
          <a:ln>
            <a:solidFill>
              <a:schemeClr val="tx1"/>
            </a:solidFill>
          </a:ln>
        </p:spPr>
      </p:pic>
      <p:sp>
        <p:nvSpPr>
          <p:cNvPr id="18" name="TextBox 17">
            <a:extLst>
              <a:ext uri="{FF2B5EF4-FFF2-40B4-BE49-F238E27FC236}">
                <a16:creationId xmlns:a16="http://schemas.microsoft.com/office/drawing/2014/main" id="{603EAFEF-B822-A139-6644-C8058B95C628}"/>
              </a:ext>
            </a:extLst>
          </p:cNvPr>
          <p:cNvSpPr txBox="1"/>
          <p:nvPr/>
        </p:nvSpPr>
        <p:spPr>
          <a:xfrm>
            <a:off x="4458116" y="1739884"/>
            <a:ext cx="6732845" cy="646331"/>
          </a:xfrm>
          <a:prstGeom prst="rect">
            <a:avLst/>
          </a:prstGeom>
          <a:noFill/>
        </p:spPr>
        <p:txBody>
          <a:bodyPr wrap="square">
            <a:spAutoFit/>
          </a:bodyPr>
          <a:lstStyle/>
          <a:p>
            <a:pPr algn="just"/>
            <a:r>
              <a:rPr lang="tr-TR" sz="1800" dirty="0"/>
              <a:t>(Bu ders boyunca cisimlerin sabit bir gravitasyonel çekim alanında ve aksi belirtilmedikçe homojen oldukları unutulmamalıdır)</a:t>
            </a:r>
          </a:p>
        </p:txBody>
      </p:sp>
      <p:sp>
        <p:nvSpPr>
          <p:cNvPr id="20" name="TextBox 19">
            <a:extLst>
              <a:ext uri="{FF2B5EF4-FFF2-40B4-BE49-F238E27FC236}">
                <a16:creationId xmlns:a16="http://schemas.microsoft.com/office/drawing/2014/main" id="{87F011F6-0523-6B59-2789-B7D1466FE8BF}"/>
              </a:ext>
            </a:extLst>
          </p:cNvPr>
          <p:cNvSpPr txBox="1"/>
          <p:nvPr/>
        </p:nvSpPr>
        <p:spPr>
          <a:xfrm>
            <a:off x="4458115" y="3292250"/>
            <a:ext cx="6732845" cy="646331"/>
          </a:xfrm>
          <a:prstGeom prst="rect">
            <a:avLst/>
          </a:prstGeom>
          <a:noFill/>
        </p:spPr>
        <p:txBody>
          <a:bodyPr wrap="square">
            <a:spAutoFit/>
          </a:bodyPr>
          <a:lstStyle/>
          <a:p>
            <a:pPr algn="just"/>
            <a:r>
              <a:rPr lang="tr-TR" dirty="0"/>
              <a:t>Daha önce bir cismin ağırlık </a:t>
            </a:r>
            <a:r>
              <a:rPr lang="tr-TR" dirty="0" err="1"/>
              <a:t>merkezi’nin</a:t>
            </a:r>
            <a:r>
              <a:rPr lang="tr-TR" dirty="0"/>
              <a:t> incelenmesinde elde edilen formüllerde ifade edilen </a:t>
            </a:r>
          </a:p>
        </p:txBody>
      </p:sp>
      <p:sp>
        <p:nvSpPr>
          <p:cNvPr id="22" name="TextBox 21">
            <a:extLst>
              <a:ext uri="{FF2B5EF4-FFF2-40B4-BE49-F238E27FC236}">
                <a16:creationId xmlns:a16="http://schemas.microsoft.com/office/drawing/2014/main" id="{2DEAFA25-6470-8251-3441-A809FD895EC1}"/>
              </a:ext>
            </a:extLst>
          </p:cNvPr>
          <p:cNvSpPr txBox="1"/>
          <p:nvPr/>
        </p:nvSpPr>
        <p:spPr>
          <a:xfrm>
            <a:off x="4458115" y="4965158"/>
            <a:ext cx="6732844" cy="646331"/>
          </a:xfrm>
          <a:prstGeom prst="rect">
            <a:avLst/>
          </a:prstGeom>
          <a:noFill/>
        </p:spPr>
        <p:txBody>
          <a:bodyPr wrap="square">
            <a:spAutoFit/>
          </a:bodyPr>
          <a:lstStyle/>
          <a:p>
            <a:pPr algn="just"/>
            <a:r>
              <a:rPr lang="tr-TR" dirty="0"/>
              <a:t>integralleri, sırasıyla düzlem bir alanın ‘y’ ve ‘x’ eksenlerine göre Statik (birinci) momenti olarak da tanımlanır ve </a:t>
            </a:r>
            <a:r>
              <a:rPr lang="tr-TR" dirty="0" err="1"/>
              <a:t>S</a:t>
            </a:r>
            <a:r>
              <a:rPr lang="tr-TR" baseline="-25000" dirty="0" err="1"/>
              <a:t>y</a:t>
            </a:r>
            <a:r>
              <a:rPr lang="tr-TR" dirty="0"/>
              <a:t>/</a:t>
            </a:r>
            <a:r>
              <a:rPr lang="tr-TR" dirty="0" err="1"/>
              <a:t>S</a:t>
            </a:r>
            <a:r>
              <a:rPr lang="tr-TR" baseline="-25000" dirty="0" err="1"/>
              <a:t>x</a:t>
            </a:r>
            <a:r>
              <a:rPr lang="tr-TR" dirty="0"/>
              <a:t> ile gösterilir. Böylece;</a:t>
            </a:r>
          </a:p>
        </p:txBody>
      </p:sp>
      <p:sp>
        <p:nvSpPr>
          <p:cNvPr id="23" name="Title 1">
            <a:extLst>
              <a:ext uri="{FF2B5EF4-FFF2-40B4-BE49-F238E27FC236}">
                <a16:creationId xmlns:a16="http://schemas.microsoft.com/office/drawing/2014/main" id="{9F93E217-9AFD-0D8C-E7F3-CFF1B94C912C}"/>
              </a:ext>
            </a:extLst>
          </p:cNvPr>
          <p:cNvSpPr txBox="1">
            <a:spLocks/>
          </p:cNvSpPr>
          <p:nvPr/>
        </p:nvSpPr>
        <p:spPr bwMode="black">
          <a:xfrm>
            <a:off x="13321" y="20069"/>
            <a:ext cx="5963071" cy="776179"/>
          </a:xfrm>
          <a:prstGeom prst="rect">
            <a:avLst/>
          </a:prstGeom>
          <a:solidFill>
            <a:srgbClr val="FFFFFF"/>
          </a:solidFill>
          <a:ln w="31750" cap="sq">
            <a:solidFill>
              <a:srgbClr val="404040"/>
            </a:solidFill>
            <a:miter lim="800000"/>
          </a:ln>
        </p:spPr>
        <p:txBody>
          <a:bodyPr vert="horz" lIns="182880" tIns="182880" rIns="182880" bIns="182880" rtlCol="0" anchor="b">
            <a:normAutofit fontScale="700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Alan A</a:t>
            </a:r>
            <a:r>
              <a:rPr lang="en-US" sz="4400" dirty="0" err="1">
                <a:solidFill>
                  <a:schemeClr val="tx2"/>
                </a:solidFill>
                <a:latin typeface="+mj-lt"/>
                <a:ea typeface="+mj-ea"/>
                <a:cs typeface="+mj-cs"/>
              </a:rPr>
              <a:t>talet</a:t>
            </a:r>
            <a:r>
              <a:rPr lang="en-US" sz="4400" dirty="0">
                <a:solidFill>
                  <a:schemeClr val="tx2"/>
                </a:solidFill>
                <a:latin typeface="+mj-lt"/>
                <a:ea typeface="+mj-ea"/>
                <a:cs typeface="+mj-cs"/>
              </a:rPr>
              <a:t> </a:t>
            </a:r>
            <a:r>
              <a:rPr lang="en-US" sz="4400" dirty="0" err="1">
                <a:solidFill>
                  <a:schemeClr val="tx2"/>
                </a:solidFill>
                <a:latin typeface="+mj-lt"/>
                <a:ea typeface="+mj-ea"/>
                <a:cs typeface="+mj-cs"/>
              </a:rPr>
              <a:t>Momentler</a:t>
            </a:r>
            <a:r>
              <a:rPr lang="tr-TR" sz="4400" dirty="0">
                <a:solidFill>
                  <a:schemeClr val="tx2"/>
                </a:solidFill>
                <a:latin typeface="+mj-lt"/>
                <a:ea typeface="+mj-ea"/>
                <a:cs typeface="+mj-cs"/>
              </a:rPr>
              <a:t>i</a:t>
            </a:r>
            <a:endParaRPr lang="en-US" sz="4400" dirty="0">
              <a:solidFill>
                <a:schemeClr val="tx2"/>
              </a:solidFill>
              <a:latin typeface="+mj-lt"/>
              <a:ea typeface="+mj-ea"/>
              <a:cs typeface="+mj-cs"/>
            </a:endParaRPr>
          </a:p>
        </p:txBody>
      </p:sp>
      <p:sp>
        <p:nvSpPr>
          <p:cNvPr id="25" name="TextBox 24">
            <a:extLst>
              <a:ext uri="{FF2B5EF4-FFF2-40B4-BE49-F238E27FC236}">
                <a16:creationId xmlns:a16="http://schemas.microsoft.com/office/drawing/2014/main" id="{8A9D2789-7E11-C457-959B-312019F754EA}"/>
              </a:ext>
            </a:extLst>
          </p:cNvPr>
          <p:cNvSpPr txBox="1"/>
          <p:nvPr/>
        </p:nvSpPr>
        <p:spPr>
          <a:xfrm>
            <a:off x="10591164" y="5750966"/>
            <a:ext cx="1199590" cy="261610"/>
          </a:xfrm>
          <a:prstGeom prst="rect">
            <a:avLst/>
          </a:prstGeom>
          <a:noFill/>
        </p:spPr>
        <p:txBody>
          <a:bodyPr wrap="square">
            <a:spAutoFit/>
          </a:bodyPr>
          <a:lstStyle/>
          <a:p>
            <a:r>
              <a:rPr lang="tr-TR" sz="1100" dirty="0" err="1"/>
              <a:t>What</a:t>
            </a:r>
            <a:r>
              <a:rPr lang="tr-TR" sz="1100" dirty="0"/>
              <a:t> </a:t>
            </a:r>
            <a:r>
              <a:rPr lang="tr-TR" sz="1100" dirty="0" err="1"/>
              <a:t>if</a:t>
            </a:r>
            <a:r>
              <a:rPr lang="tr-TR" sz="1100" dirty="0"/>
              <a:t> </a:t>
            </a:r>
            <a:r>
              <a:rPr lang="tr-TR" sz="1100" dirty="0" err="1"/>
              <a:t>X</a:t>
            </a:r>
            <a:r>
              <a:rPr lang="tr-TR" sz="1100" baseline="-25000" dirty="0" err="1"/>
              <a:t>g</a:t>
            </a:r>
            <a:r>
              <a:rPr lang="tr-TR" sz="1100" dirty="0"/>
              <a:t>=0 ?</a:t>
            </a:r>
          </a:p>
        </p:txBody>
      </p:sp>
      <p:sp>
        <p:nvSpPr>
          <p:cNvPr id="26" name="Slide Number Placeholder 25">
            <a:extLst>
              <a:ext uri="{FF2B5EF4-FFF2-40B4-BE49-F238E27FC236}">
                <a16:creationId xmlns:a16="http://schemas.microsoft.com/office/drawing/2014/main" id="{91A158B6-8601-1C00-4B9B-3AFB64FC3514}"/>
              </a:ext>
            </a:extLst>
          </p:cNvPr>
          <p:cNvSpPr>
            <a:spLocks noGrp="1"/>
          </p:cNvSpPr>
          <p:nvPr>
            <p:ph type="sldNum" sz="quarter" idx="12"/>
          </p:nvPr>
        </p:nvSpPr>
        <p:spPr/>
        <p:txBody>
          <a:bodyPr/>
          <a:lstStyle/>
          <a:p>
            <a:pPr algn="l"/>
            <a:fld id="{FAEF9944-A4F6-4C59-AEBD-678D6480B8EA}" type="slidenum">
              <a:rPr lang="en-US" smtClean="0"/>
              <a:pPr algn="l"/>
              <a:t>13</a:t>
            </a:fld>
            <a:endParaRPr lang="en-US" dirty="0"/>
          </a:p>
        </p:txBody>
      </p:sp>
    </p:spTree>
    <p:extLst>
      <p:ext uri="{BB962C8B-B14F-4D97-AF65-F5344CB8AC3E}">
        <p14:creationId xmlns:p14="http://schemas.microsoft.com/office/powerpoint/2010/main" val="15327339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021F56-11CF-12B3-68FD-D832A8365F5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98A1D1CD-7C36-BF9F-1DDF-5F8108E62401}"/>
              </a:ext>
            </a:extLst>
          </p:cNvPr>
          <p:cNvSpPr txBox="1">
            <a:spLocks/>
          </p:cNvSpPr>
          <p:nvPr/>
        </p:nvSpPr>
        <p:spPr bwMode="black">
          <a:xfrm>
            <a:off x="13321" y="20069"/>
            <a:ext cx="5963071" cy="776179"/>
          </a:xfrm>
          <a:prstGeom prst="rect">
            <a:avLst/>
          </a:prstGeom>
          <a:solidFill>
            <a:srgbClr val="FFFFFF"/>
          </a:solidFill>
          <a:ln w="31750" cap="sq">
            <a:solidFill>
              <a:srgbClr val="404040"/>
            </a:solidFill>
            <a:miter lim="800000"/>
          </a:ln>
        </p:spPr>
        <p:txBody>
          <a:bodyPr vert="horz" lIns="182880" tIns="182880" rIns="182880" bIns="182880" rtlCol="0" anchor="b">
            <a:normAutofit fontScale="700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Alan A</a:t>
            </a:r>
            <a:r>
              <a:rPr lang="en-US" sz="4400" dirty="0" err="1">
                <a:solidFill>
                  <a:schemeClr val="tx2"/>
                </a:solidFill>
                <a:latin typeface="+mj-lt"/>
                <a:ea typeface="+mj-ea"/>
                <a:cs typeface="+mj-cs"/>
              </a:rPr>
              <a:t>talet</a:t>
            </a:r>
            <a:r>
              <a:rPr lang="en-US" sz="4400" dirty="0">
                <a:solidFill>
                  <a:schemeClr val="tx2"/>
                </a:solidFill>
                <a:latin typeface="+mj-lt"/>
                <a:ea typeface="+mj-ea"/>
                <a:cs typeface="+mj-cs"/>
              </a:rPr>
              <a:t> </a:t>
            </a:r>
            <a:r>
              <a:rPr lang="en-US" sz="4400" dirty="0" err="1">
                <a:solidFill>
                  <a:schemeClr val="tx2"/>
                </a:solidFill>
                <a:latin typeface="+mj-lt"/>
                <a:ea typeface="+mj-ea"/>
                <a:cs typeface="+mj-cs"/>
              </a:rPr>
              <a:t>Momentler</a:t>
            </a:r>
            <a:r>
              <a:rPr lang="tr-TR" sz="4400" dirty="0">
                <a:solidFill>
                  <a:schemeClr val="tx2"/>
                </a:solidFill>
                <a:latin typeface="+mj-lt"/>
                <a:ea typeface="+mj-ea"/>
                <a:cs typeface="+mj-cs"/>
              </a:rPr>
              <a:t>i</a:t>
            </a:r>
            <a:endParaRPr lang="en-US" sz="4400" dirty="0">
              <a:solidFill>
                <a:schemeClr val="tx2"/>
              </a:solidFill>
              <a:latin typeface="+mj-lt"/>
              <a:ea typeface="+mj-ea"/>
              <a:cs typeface="+mj-cs"/>
            </a:endParaRPr>
          </a:p>
        </p:txBody>
      </p:sp>
      <p:pic>
        <p:nvPicPr>
          <p:cNvPr id="27" name="Picture 26">
            <a:extLst>
              <a:ext uri="{FF2B5EF4-FFF2-40B4-BE49-F238E27FC236}">
                <a16:creationId xmlns:a16="http://schemas.microsoft.com/office/drawing/2014/main" id="{1A3DCBEA-BD54-DA2B-8311-52EED6E647F8}"/>
              </a:ext>
            </a:extLst>
          </p:cNvPr>
          <p:cNvPicPr>
            <a:picLocks noChangeAspect="1"/>
          </p:cNvPicPr>
          <p:nvPr/>
        </p:nvPicPr>
        <p:blipFill rotWithShape="1">
          <a:blip r:embed="rId2"/>
          <a:srcRect b="13587"/>
          <a:stretch/>
        </p:blipFill>
        <p:spPr>
          <a:xfrm>
            <a:off x="13321" y="2753012"/>
            <a:ext cx="3670778" cy="2821345"/>
          </a:xfrm>
          <a:prstGeom prst="rect">
            <a:avLst/>
          </a:prstGeom>
          <a:ln>
            <a:solidFill>
              <a:schemeClr val="tx1"/>
            </a:solidFill>
          </a:ln>
        </p:spPr>
      </p:pic>
      <p:sp>
        <p:nvSpPr>
          <p:cNvPr id="30" name="TextBox 29">
            <a:extLst>
              <a:ext uri="{FF2B5EF4-FFF2-40B4-BE49-F238E27FC236}">
                <a16:creationId xmlns:a16="http://schemas.microsoft.com/office/drawing/2014/main" id="{658C1AF4-BABB-2B22-6184-5F14421F36DB}"/>
              </a:ext>
            </a:extLst>
          </p:cNvPr>
          <p:cNvSpPr txBox="1"/>
          <p:nvPr/>
        </p:nvSpPr>
        <p:spPr>
          <a:xfrm>
            <a:off x="597530" y="1085861"/>
            <a:ext cx="10954692" cy="923330"/>
          </a:xfrm>
          <a:prstGeom prst="rect">
            <a:avLst/>
          </a:prstGeom>
          <a:noFill/>
        </p:spPr>
        <p:txBody>
          <a:bodyPr wrap="square">
            <a:spAutoFit/>
          </a:bodyPr>
          <a:lstStyle/>
          <a:p>
            <a:pPr algn="just"/>
            <a:r>
              <a:rPr lang="tr-TR" dirty="0"/>
              <a:t>İfade edildiği gibi, bir alanın birinci momenti yardımı ile cismin ağırlık merkezlerini tanımlanmıştı. Bir alanın Atalet (ikinci) momenti ise moment ekseninden itibaren lineer olarak değişen bir yayılı yükün momentini hesaplamak gerektiğinde ortaya çıkmaktadır. </a:t>
            </a:r>
          </a:p>
        </p:txBody>
      </p:sp>
      <p:sp>
        <p:nvSpPr>
          <p:cNvPr id="32" name="TextBox 31">
            <a:extLst>
              <a:ext uri="{FF2B5EF4-FFF2-40B4-BE49-F238E27FC236}">
                <a16:creationId xmlns:a16="http://schemas.microsoft.com/office/drawing/2014/main" id="{4D2DEA37-BEF3-42EF-55B0-2B62105A0064}"/>
              </a:ext>
            </a:extLst>
          </p:cNvPr>
          <p:cNvSpPr txBox="1"/>
          <p:nvPr/>
        </p:nvSpPr>
        <p:spPr>
          <a:xfrm>
            <a:off x="3675707" y="3179011"/>
            <a:ext cx="7876515" cy="646331"/>
          </a:xfrm>
          <a:prstGeom prst="rect">
            <a:avLst/>
          </a:prstGeom>
          <a:noFill/>
        </p:spPr>
        <p:txBody>
          <a:bodyPr wrap="square">
            <a:spAutoFit/>
          </a:bodyPr>
          <a:lstStyle/>
          <a:p>
            <a:pPr algn="just"/>
            <a:r>
              <a:rPr lang="tr-TR" dirty="0"/>
              <a:t>Örneğin şekildeki gibi bir su basıncına sahip alanda, levhanın </a:t>
            </a:r>
            <a:r>
              <a:rPr lang="tr-TR" dirty="0" err="1"/>
              <a:t>dA</a:t>
            </a:r>
            <a:r>
              <a:rPr lang="tr-TR" dirty="0"/>
              <a:t> alanı üzerine suyun uyguladığı kuvvet:</a:t>
            </a:r>
          </a:p>
        </p:txBody>
      </p:sp>
      <p:pic>
        <p:nvPicPr>
          <p:cNvPr id="34" name="Picture 33">
            <a:extLst>
              <a:ext uri="{FF2B5EF4-FFF2-40B4-BE49-F238E27FC236}">
                <a16:creationId xmlns:a16="http://schemas.microsoft.com/office/drawing/2014/main" id="{3C3243B0-50BC-3A58-5F85-8C3FBE8164C0}"/>
              </a:ext>
            </a:extLst>
          </p:cNvPr>
          <p:cNvPicPr>
            <a:picLocks noChangeAspect="1"/>
          </p:cNvPicPr>
          <p:nvPr/>
        </p:nvPicPr>
        <p:blipFill>
          <a:blip r:embed="rId3"/>
          <a:stretch>
            <a:fillRect/>
          </a:stretch>
        </p:blipFill>
        <p:spPr>
          <a:xfrm>
            <a:off x="6074876" y="2174298"/>
            <a:ext cx="2914650" cy="695325"/>
          </a:xfrm>
          <a:prstGeom prst="rect">
            <a:avLst/>
          </a:prstGeom>
          <a:ln>
            <a:solidFill>
              <a:schemeClr val="tx1"/>
            </a:solidFill>
          </a:ln>
        </p:spPr>
      </p:pic>
      <p:pic>
        <p:nvPicPr>
          <p:cNvPr id="36" name="Picture 35">
            <a:extLst>
              <a:ext uri="{FF2B5EF4-FFF2-40B4-BE49-F238E27FC236}">
                <a16:creationId xmlns:a16="http://schemas.microsoft.com/office/drawing/2014/main" id="{D4B5DCAD-CF5E-69D8-9F0A-2FB6785C490F}"/>
              </a:ext>
            </a:extLst>
          </p:cNvPr>
          <p:cNvPicPr>
            <a:picLocks noChangeAspect="1"/>
          </p:cNvPicPr>
          <p:nvPr/>
        </p:nvPicPr>
        <p:blipFill>
          <a:blip r:embed="rId4"/>
          <a:stretch>
            <a:fillRect/>
          </a:stretch>
        </p:blipFill>
        <p:spPr>
          <a:xfrm>
            <a:off x="6994839" y="3825342"/>
            <a:ext cx="1238250" cy="352425"/>
          </a:xfrm>
          <a:prstGeom prst="rect">
            <a:avLst/>
          </a:prstGeom>
          <a:ln>
            <a:solidFill>
              <a:schemeClr val="tx1"/>
            </a:solidFill>
          </a:ln>
        </p:spPr>
      </p:pic>
      <p:sp>
        <p:nvSpPr>
          <p:cNvPr id="38" name="TextBox 37">
            <a:extLst>
              <a:ext uri="{FF2B5EF4-FFF2-40B4-BE49-F238E27FC236}">
                <a16:creationId xmlns:a16="http://schemas.microsoft.com/office/drawing/2014/main" id="{994C7766-172A-36ED-CE33-863C542F8F16}"/>
              </a:ext>
            </a:extLst>
          </p:cNvPr>
          <p:cNvSpPr txBox="1"/>
          <p:nvPr/>
        </p:nvSpPr>
        <p:spPr>
          <a:xfrm>
            <a:off x="33924" y="6187356"/>
            <a:ext cx="11884936" cy="646331"/>
          </a:xfrm>
          <a:prstGeom prst="rect">
            <a:avLst/>
          </a:prstGeom>
          <a:noFill/>
        </p:spPr>
        <p:txBody>
          <a:bodyPr wrap="square">
            <a:spAutoFit/>
          </a:bodyPr>
          <a:lstStyle/>
          <a:p>
            <a:r>
              <a:rPr lang="tr-TR" dirty="0"/>
              <a:t>Buradaki integral ifadesi, ilgili alanın x eksenine göre atalet (eylemsizlik/ikinci) momentini ifade eder. Bu tip integraller katı cisim mekaniği, akışkanlar mekaniği, yapı mekaniği ve makine tasarımında sık sık karşılaşıldığı için önemlidir.</a:t>
            </a:r>
          </a:p>
        </p:txBody>
      </p:sp>
      <p:sp>
        <p:nvSpPr>
          <p:cNvPr id="40" name="TextBox 39">
            <a:extLst>
              <a:ext uri="{FF2B5EF4-FFF2-40B4-BE49-F238E27FC236}">
                <a16:creationId xmlns:a16="http://schemas.microsoft.com/office/drawing/2014/main" id="{0BDE3992-EE0B-1BF3-8129-72F366BB91B8}"/>
              </a:ext>
            </a:extLst>
          </p:cNvPr>
          <p:cNvSpPr txBox="1"/>
          <p:nvPr/>
        </p:nvSpPr>
        <p:spPr>
          <a:xfrm>
            <a:off x="3670778" y="4163685"/>
            <a:ext cx="6106562" cy="369332"/>
          </a:xfrm>
          <a:prstGeom prst="rect">
            <a:avLst/>
          </a:prstGeom>
          <a:noFill/>
        </p:spPr>
        <p:txBody>
          <a:bodyPr wrap="square">
            <a:spAutoFit/>
          </a:bodyPr>
          <a:lstStyle/>
          <a:p>
            <a:r>
              <a:rPr lang="tr-TR" dirty="0"/>
              <a:t>Bu kuvvetin x eksenine göre momenti: </a:t>
            </a:r>
          </a:p>
        </p:txBody>
      </p:sp>
      <p:pic>
        <p:nvPicPr>
          <p:cNvPr id="42" name="Picture 41">
            <a:extLst>
              <a:ext uri="{FF2B5EF4-FFF2-40B4-BE49-F238E27FC236}">
                <a16:creationId xmlns:a16="http://schemas.microsoft.com/office/drawing/2014/main" id="{0BF96B5F-F504-93FD-D06C-601CEB3B4E17}"/>
              </a:ext>
            </a:extLst>
          </p:cNvPr>
          <p:cNvPicPr>
            <a:picLocks noChangeAspect="1"/>
          </p:cNvPicPr>
          <p:nvPr/>
        </p:nvPicPr>
        <p:blipFill>
          <a:blip r:embed="rId5"/>
          <a:stretch>
            <a:fillRect/>
          </a:stretch>
        </p:blipFill>
        <p:spPr>
          <a:xfrm>
            <a:off x="6899589" y="4541186"/>
            <a:ext cx="1428750" cy="352425"/>
          </a:xfrm>
          <a:prstGeom prst="rect">
            <a:avLst/>
          </a:prstGeom>
          <a:ln>
            <a:solidFill>
              <a:schemeClr val="tx1"/>
            </a:solidFill>
          </a:ln>
        </p:spPr>
      </p:pic>
      <p:sp>
        <p:nvSpPr>
          <p:cNvPr id="45" name="TextBox 44">
            <a:extLst>
              <a:ext uri="{FF2B5EF4-FFF2-40B4-BE49-F238E27FC236}">
                <a16:creationId xmlns:a16="http://schemas.microsoft.com/office/drawing/2014/main" id="{80888010-CC1D-380A-CA1D-3E7AE2EE442A}"/>
              </a:ext>
            </a:extLst>
          </p:cNvPr>
          <p:cNvSpPr txBox="1"/>
          <p:nvPr/>
        </p:nvSpPr>
        <p:spPr>
          <a:xfrm>
            <a:off x="3679703" y="4878539"/>
            <a:ext cx="6102034" cy="369332"/>
          </a:xfrm>
          <a:prstGeom prst="rect">
            <a:avLst/>
          </a:prstGeom>
          <a:noFill/>
        </p:spPr>
        <p:txBody>
          <a:bodyPr wrap="square">
            <a:spAutoFit/>
          </a:bodyPr>
          <a:lstStyle/>
          <a:p>
            <a:r>
              <a:rPr lang="tr-TR" dirty="0"/>
              <a:t>Dolayısıyla tüm basınç sebebiyle üretilen moment:</a:t>
            </a:r>
          </a:p>
        </p:txBody>
      </p:sp>
      <p:pic>
        <p:nvPicPr>
          <p:cNvPr id="47" name="Picture 46">
            <a:extLst>
              <a:ext uri="{FF2B5EF4-FFF2-40B4-BE49-F238E27FC236}">
                <a16:creationId xmlns:a16="http://schemas.microsoft.com/office/drawing/2014/main" id="{99D0B1D7-5030-52E5-2EF1-F8F074CC715F}"/>
              </a:ext>
            </a:extLst>
          </p:cNvPr>
          <p:cNvPicPr>
            <a:picLocks noChangeAspect="1"/>
          </p:cNvPicPr>
          <p:nvPr/>
        </p:nvPicPr>
        <p:blipFill>
          <a:blip r:embed="rId6"/>
          <a:stretch>
            <a:fillRect/>
          </a:stretch>
        </p:blipFill>
        <p:spPr>
          <a:xfrm>
            <a:off x="6836639" y="5247871"/>
            <a:ext cx="1581150" cy="904875"/>
          </a:xfrm>
          <a:prstGeom prst="rect">
            <a:avLst/>
          </a:prstGeom>
          <a:ln>
            <a:solidFill>
              <a:schemeClr val="tx1"/>
            </a:solidFill>
          </a:ln>
        </p:spPr>
      </p:pic>
      <p:sp>
        <p:nvSpPr>
          <p:cNvPr id="48" name="Slide Number Placeholder 47">
            <a:extLst>
              <a:ext uri="{FF2B5EF4-FFF2-40B4-BE49-F238E27FC236}">
                <a16:creationId xmlns:a16="http://schemas.microsoft.com/office/drawing/2014/main" id="{FDDC910F-C30B-F372-B2E1-1C6CD873B11B}"/>
              </a:ext>
            </a:extLst>
          </p:cNvPr>
          <p:cNvSpPr>
            <a:spLocks noGrp="1"/>
          </p:cNvSpPr>
          <p:nvPr>
            <p:ph type="sldNum" sz="quarter" idx="12"/>
          </p:nvPr>
        </p:nvSpPr>
        <p:spPr>
          <a:xfrm>
            <a:off x="11735980" y="6467927"/>
            <a:ext cx="365760" cy="365760"/>
          </a:xfrm>
        </p:spPr>
        <p:txBody>
          <a:bodyPr/>
          <a:lstStyle/>
          <a:p>
            <a:pPr algn="l"/>
            <a:fld id="{FAEF9944-A4F6-4C59-AEBD-678D6480B8EA}" type="slidenum">
              <a:rPr lang="en-US" smtClean="0"/>
              <a:pPr algn="l"/>
              <a:t>14</a:t>
            </a:fld>
            <a:endParaRPr lang="en-US" dirty="0"/>
          </a:p>
        </p:txBody>
      </p:sp>
      <p:sp>
        <p:nvSpPr>
          <p:cNvPr id="3" name="TextBox 2">
            <a:extLst>
              <a:ext uri="{FF2B5EF4-FFF2-40B4-BE49-F238E27FC236}">
                <a16:creationId xmlns:a16="http://schemas.microsoft.com/office/drawing/2014/main" id="{7C9018A7-7DF1-7682-57AB-84D160A89618}"/>
              </a:ext>
            </a:extLst>
          </p:cNvPr>
          <p:cNvSpPr txBox="1"/>
          <p:nvPr/>
        </p:nvSpPr>
        <p:spPr>
          <a:xfrm>
            <a:off x="-60080" y="5608967"/>
            <a:ext cx="3739783" cy="215444"/>
          </a:xfrm>
          <a:prstGeom prst="rect">
            <a:avLst/>
          </a:prstGeom>
          <a:noFill/>
        </p:spPr>
        <p:txBody>
          <a:bodyPr wrap="square">
            <a:spAutoFit/>
          </a:bodyPr>
          <a:lstStyle/>
          <a:p>
            <a:r>
              <a:rPr lang="en-GB" sz="800" dirty="0"/>
              <a:t>Hibbeler, R. C. 2016, Engineering Mechanics, Fourteenth Edition.</a:t>
            </a:r>
          </a:p>
        </p:txBody>
      </p:sp>
    </p:spTree>
    <p:extLst>
      <p:ext uri="{BB962C8B-B14F-4D97-AF65-F5344CB8AC3E}">
        <p14:creationId xmlns:p14="http://schemas.microsoft.com/office/powerpoint/2010/main" val="37026641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1541F5-E790-8D97-B4F4-36BC3AFBC967}"/>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04FBBB28-3C8C-D781-E3C7-63DF4F2E2C41}"/>
              </a:ext>
            </a:extLst>
          </p:cNvPr>
          <p:cNvSpPr txBox="1">
            <a:spLocks/>
          </p:cNvSpPr>
          <p:nvPr/>
        </p:nvSpPr>
        <p:spPr bwMode="black">
          <a:xfrm>
            <a:off x="13321" y="20069"/>
            <a:ext cx="5963071" cy="776179"/>
          </a:xfrm>
          <a:prstGeom prst="rect">
            <a:avLst/>
          </a:prstGeom>
          <a:solidFill>
            <a:srgbClr val="FFFFFF"/>
          </a:solidFill>
          <a:ln w="31750" cap="sq">
            <a:solidFill>
              <a:srgbClr val="404040"/>
            </a:solidFill>
            <a:miter lim="800000"/>
          </a:ln>
        </p:spPr>
        <p:txBody>
          <a:bodyPr vert="horz" lIns="182880" tIns="182880" rIns="182880" bIns="182880" rtlCol="0" anchor="b">
            <a:normAutofit fontScale="700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Alan A</a:t>
            </a:r>
            <a:r>
              <a:rPr lang="en-US" sz="4400" dirty="0" err="1">
                <a:solidFill>
                  <a:schemeClr val="tx2"/>
                </a:solidFill>
                <a:latin typeface="+mj-lt"/>
                <a:ea typeface="+mj-ea"/>
                <a:cs typeface="+mj-cs"/>
              </a:rPr>
              <a:t>talet</a:t>
            </a:r>
            <a:r>
              <a:rPr lang="en-US" sz="4400" dirty="0">
                <a:solidFill>
                  <a:schemeClr val="tx2"/>
                </a:solidFill>
                <a:latin typeface="+mj-lt"/>
                <a:ea typeface="+mj-ea"/>
                <a:cs typeface="+mj-cs"/>
              </a:rPr>
              <a:t> </a:t>
            </a:r>
            <a:r>
              <a:rPr lang="en-US" sz="4400" dirty="0" err="1">
                <a:solidFill>
                  <a:schemeClr val="tx2"/>
                </a:solidFill>
                <a:latin typeface="+mj-lt"/>
                <a:ea typeface="+mj-ea"/>
                <a:cs typeface="+mj-cs"/>
              </a:rPr>
              <a:t>Momentler</a:t>
            </a:r>
            <a:r>
              <a:rPr lang="tr-TR" sz="4400" dirty="0">
                <a:solidFill>
                  <a:schemeClr val="tx2"/>
                </a:solidFill>
                <a:latin typeface="+mj-lt"/>
                <a:ea typeface="+mj-ea"/>
                <a:cs typeface="+mj-cs"/>
              </a:rPr>
              <a:t>i</a:t>
            </a:r>
            <a:endParaRPr lang="en-US" sz="4400" dirty="0">
              <a:solidFill>
                <a:schemeClr val="tx2"/>
              </a:solidFill>
              <a:latin typeface="+mj-lt"/>
              <a:ea typeface="+mj-ea"/>
              <a:cs typeface="+mj-cs"/>
            </a:endParaRPr>
          </a:p>
        </p:txBody>
      </p:sp>
      <p:pic>
        <p:nvPicPr>
          <p:cNvPr id="7" name="Picture 6">
            <a:extLst>
              <a:ext uri="{FF2B5EF4-FFF2-40B4-BE49-F238E27FC236}">
                <a16:creationId xmlns:a16="http://schemas.microsoft.com/office/drawing/2014/main" id="{641BA7D9-869D-91D4-131C-C5C18D3F544B}"/>
              </a:ext>
            </a:extLst>
          </p:cNvPr>
          <p:cNvPicPr>
            <a:picLocks noChangeAspect="1"/>
          </p:cNvPicPr>
          <p:nvPr/>
        </p:nvPicPr>
        <p:blipFill>
          <a:blip r:embed="rId2"/>
          <a:stretch>
            <a:fillRect/>
          </a:stretch>
        </p:blipFill>
        <p:spPr>
          <a:xfrm>
            <a:off x="300465" y="2259875"/>
            <a:ext cx="2971800" cy="2924175"/>
          </a:xfrm>
          <a:prstGeom prst="rect">
            <a:avLst/>
          </a:prstGeom>
        </p:spPr>
      </p:pic>
      <p:pic>
        <p:nvPicPr>
          <p:cNvPr id="10" name="Picture 9">
            <a:extLst>
              <a:ext uri="{FF2B5EF4-FFF2-40B4-BE49-F238E27FC236}">
                <a16:creationId xmlns:a16="http://schemas.microsoft.com/office/drawing/2014/main" id="{E74A74A5-F38C-97C3-32FE-CE2E2541FC1B}"/>
              </a:ext>
            </a:extLst>
          </p:cNvPr>
          <p:cNvPicPr>
            <a:picLocks noChangeAspect="1"/>
          </p:cNvPicPr>
          <p:nvPr/>
        </p:nvPicPr>
        <p:blipFill>
          <a:blip r:embed="rId3"/>
          <a:stretch>
            <a:fillRect/>
          </a:stretch>
        </p:blipFill>
        <p:spPr>
          <a:xfrm>
            <a:off x="6192409" y="2439109"/>
            <a:ext cx="3181350" cy="866775"/>
          </a:xfrm>
          <a:prstGeom prst="rect">
            <a:avLst/>
          </a:prstGeom>
          <a:ln>
            <a:solidFill>
              <a:schemeClr val="tx1"/>
            </a:solidFill>
          </a:ln>
        </p:spPr>
      </p:pic>
      <p:pic>
        <p:nvPicPr>
          <p:cNvPr id="13" name="Picture 12">
            <a:extLst>
              <a:ext uri="{FF2B5EF4-FFF2-40B4-BE49-F238E27FC236}">
                <a16:creationId xmlns:a16="http://schemas.microsoft.com/office/drawing/2014/main" id="{DD6AFD16-0F88-DEC3-E1AA-F0BF1289C8CA}"/>
              </a:ext>
            </a:extLst>
          </p:cNvPr>
          <p:cNvPicPr>
            <a:picLocks noChangeAspect="1"/>
          </p:cNvPicPr>
          <p:nvPr/>
        </p:nvPicPr>
        <p:blipFill>
          <a:blip r:embed="rId4"/>
          <a:stretch>
            <a:fillRect/>
          </a:stretch>
        </p:blipFill>
        <p:spPr>
          <a:xfrm>
            <a:off x="6335284" y="4475085"/>
            <a:ext cx="2895600" cy="762000"/>
          </a:xfrm>
          <a:prstGeom prst="rect">
            <a:avLst/>
          </a:prstGeom>
          <a:ln>
            <a:solidFill>
              <a:schemeClr val="tx1"/>
            </a:solidFill>
          </a:ln>
        </p:spPr>
      </p:pic>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651398BA-CF24-BE26-88A9-96D37D3FDBD0}"/>
                  </a:ext>
                </a:extLst>
              </p:cNvPr>
              <p:cNvSpPr txBox="1"/>
              <p:nvPr/>
            </p:nvSpPr>
            <p:spPr>
              <a:xfrm>
                <a:off x="3395049" y="1222287"/>
                <a:ext cx="8496485" cy="954364"/>
              </a:xfrm>
              <a:prstGeom prst="rect">
                <a:avLst/>
              </a:prstGeom>
              <a:noFill/>
            </p:spPr>
            <p:txBody>
              <a:bodyPr wrap="square">
                <a:spAutoFit/>
              </a:bodyPr>
              <a:lstStyle/>
              <a:p>
                <a:pPr algn="just"/>
                <a:r>
                  <a:rPr lang="tr-TR" sz="1800" dirty="0"/>
                  <a:t>Şekildeki gibi x-y düzlemindeki bir alanda küçük bir </a:t>
                </a:r>
                <a:r>
                  <a:rPr lang="tr-TR" sz="1800" dirty="0" err="1"/>
                  <a:t>dA</a:t>
                </a:r>
                <a:r>
                  <a:rPr lang="tr-TR" sz="1800" dirty="0"/>
                  <a:t> diferansiyel alanının x ve y eksenlerine göre atalet momentleri </a:t>
                </a:r>
                <a14:m>
                  <m:oMath xmlns:m="http://schemas.openxmlformats.org/officeDocument/2006/math">
                    <m:sSub>
                      <m:sSubPr>
                        <m:ctrlPr>
                          <a:rPr lang="tr-TR" sz="1800" i="1" smtClean="0">
                            <a:latin typeface="Cambria Math" panose="02040503050406030204" pitchFamily="18" charset="0"/>
                          </a:rPr>
                        </m:ctrlPr>
                      </m:sSubPr>
                      <m:e>
                        <m:r>
                          <m:rPr>
                            <m:sty m:val="p"/>
                          </m:rPr>
                          <a:rPr lang="tr-TR" sz="1800" b="0" i="0" smtClean="0">
                            <a:latin typeface="Cambria Math" panose="02040503050406030204" pitchFamily="18" charset="0"/>
                          </a:rPr>
                          <m:t>dI</m:t>
                        </m:r>
                      </m:e>
                      <m:sub>
                        <m:r>
                          <m:rPr>
                            <m:sty m:val="p"/>
                          </m:rPr>
                          <a:rPr lang="tr-TR" sz="1800" b="0" i="0" smtClean="0">
                            <a:latin typeface="Cambria Math" panose="02040503050406030204" pitchFamily="18" charset="0"/>
                          </a:rPr>
                          <m:t>x</m:t>
                        </m:r>
                      </m:sub>
                    </m:sSub>
                    <m:r>
                      <a:rPr lang="tr-TR" sz="1800" b="0" i="0" smtClean="0">
                        <a:latin typeface="Cambria Math" panose="02040503050406030204" pitchFamily="18" charset="0"/>
                      </a:rPr>
                      <m:t>=</m:t>
                    </m:r>
                    <m:sSup>
                      <m:sSupPr>
                        <m:ctrlPr>
                          <a:rPr lang="tr-TR" sz="1800" b="0" i="1" smtClean="0">
                            <a:latin typeface="Cambria Math" panose="02040503050406030204" pitchFamily="18" charset="0"/>
                          </a:rPr>
                        </m:ctrlPr>
                      </m:sSupPr>
                      <m:e>
                        <m:r>
                          <m:rPr>
                            <m:sty m:val="p"/>
                          </m:rPr>
                          <a:rPr lang="tr-TR" sz="1800" b="0" i="0" smtClean="0">
                            <a:latin typeface="Cambria Math" panose="02040503050406030204" pitchFamily="18" charset="0"/>
                          </a:rPr>
                          <m:t>y</m:t>
                        </m:r>
                      </m:e>
                      <m:sup>
                        <m:r>
                          <a:rPr lang="tr-TR" sz="1800" b="0" i="0" smtClean="0">
                            <a:latin typeface="Cambria Math" panose="02040503050406030204" pitchFamily="18" charset="0"/>
                          </a:rPr>
                          <m:t>2</m:t>
                        </m:r>
                      </m:sup>
                    </m:sSup>
                    <m:r>
                      <m:rPr>
                        <m:sty m:val="p"/>
                      </m:rPr>
                      <a:rPr lang="tr-TR" sz="1800" b="0" i="0" smtClean="0">
                        <a:latin typeface="Cambria Math" panose="02040503050406030204" pitchFamily="18" charset="0"/>
                      </a:rPr>
                      <m:t>dA</m:t>
                    </m:r>
                  </m:oMath>
                </a14:m>
                <a:r>
                  <a:rPr lang="tr-TR" sz="1800" dirty="0"/>
                  <a:t> ve </a:t>
                </a:r>
                <a14:m>
                  <m:oMath xmlns:m="http://schemas.openxmlformats.org/officeDocument/2006/math">
                    <m:sSub>
                      <m:sSubPr>
                        <m:ctrlPr>
                          <a:rPr lang="tr-TR" sz="1800" i="1">
                            <a:latin typeface="Cambria Math" panose="02040503050406030204" pitchFamily="18" charset="0"/>
                          </a:rPr>
                        </m:ctrlPr>
                      </m:sSubPr>
                      <m:e>
                        <m:r>
                          <m:rPr>
                            <m:sty m:val="p"/>
                          </m:rPr>
                          <a:rPr lang="tr-TR" sz="1800">
                            <a:latin typeface="Cambria Math" panose="02040503050406030204" pitchFamily="18" charset="0"/>
                          </a:rPr>
                          <m:t>dI</m:t>
                        </m:r>
                      </m:e>
                      <m:sub>
                        <m:r>
                          <m:rPr>
                            <m:sty m:val="p"/>
                          </m:rPr>
                          <a:rPr lang="tr-TR" sz="1800" b="0" i="0" smtClean="0">
                            <a:latin typeface="Cambria Math" panose="02040503050406030204" pitchFamily="18" charset="0"/>
                          </a:rPr>
                          <m:t>y</m:t>
                        </m:r>
                      </m:sub>
                    </m:sSub>
                    <m:r>
                      <a:rPr lang="tr-TR" sz="1800">
                        <a:latin typeface="Cambria Math" panose="02040503050406030204" pitchFamily="18" charset="0"/>
                      </a:rPr>
                      <m:t>=</m:t>
                    </m:r>
                    <m:sSup>
                      <m:sSupPr>
                        <m:ctrlPr>
                          <a:rPr lang="tr-TR" sz="1800" i="1">
                            <a:latin typeface="Cambria Math" panose="02040503050406030204" pitchFamily="18" charset="0"/>
                          </a:rPr>
                        </m:ctrlPr>
                      </m:sSupPr>
                      <m:e>
                        <m:r>
                          <m:rPr>
                            <m:sty m:val="p"/>
                          </m:rPr>
                          <a:rPr lang="tr-TR" sz="1800" b="0" i="0" smtClean="0">
                            <a:latin typeface="Cambria Math" panose="02040503050406030204" pitchFamily="18" charset="0"/>
                          </a:rPr>
                          <m:t>x</m:t>
                        </m:r>
                      </m:e>
                      <m:sup>
                        <m:r>
                          <a:rPr lang="tr-TR" sz="1800" i="0">
                            <a:latin typeface="Cambria Math" panose="02040503050406030204" pitchFamily="18" charset="0"/>
                          </a:rPr>
                          <m:t>2</m:t>
                        </m:r>
                      </m:sup>
                    </m:sSup>
                    <m:r>
                      <m:rPr>
                        <m:sty m:val="p"/>
                      </m:rPr>
                      <a:rPr lang="tr-TR" sz="1800" i="0">
                        <a:latin typeface="Cambria Math" panose="02040503050406030204" pitchFamily="18" charset="0"/>
                      </a:rPr>
                      <m:t>dA</m:t>
                    </m:r>
                  </m:oMath>
                </a14:m>
                <a:r>
                  <a:rPr lang="tr-TR" sz="1800" dirty="0"/>
                  <a:t> ile tanımlanır. Tüm alan için eylemsizlik (atalet) momentleri bu ifadelerin integrali ile belirlenebilir;</a:t>
                </a:r>
              </a:p>
            </p:txBody>
          </p:sp>
        </mc:Choice>
        <mc:Fallback xmlns="">
          <p:sp>
            <p:nvSpPr>
              <p:cNvPr id="3" name="TextBox 2">
                <a:extLst>
                  <a:ext uri="{FF2B5EF4-FFF2-40B4-BE49-F238E27FC236}">
                    <a16:creationId xmlns:a16="http://schemas.microsoft.com/office/drawing/2014/main" id="{651398BA-CF24-BE26-88A9-96D37D3FDBD0}"/>
                  </a:ext>
                </a:extLst>
              </p:cNvPr>
              <p:cNvSpPr txBox="1">
                <a:spLocks noRot="1" noChangeAspect="1" noMove="1" noResize="1" noEditPoints="1" noAdjustHandles="1" noChangeArrowheads="1" noChangeShapeType="1" noTextEdit="1"/>
              </p:cNvSpPr>
              <p:nvPr/>
            </p:nvSpPr>
            <p:spPr>
              <a:xfrm>
                <a:off x="3395049" y="1222287"/>
                <a:ext cx="8496485" cy="954364"/>
              </a:xfrm>
              <a:prstGeom prst="rect">
                <a:avLst/>
              </a:prstGeom>
              <a:blipFill>
                <a:blip r:embed="rId5"/>
                <a:stretch>
                  <a:fillRect l="-646" t="-3846" r="-574" b="-9615"/>
                </a:stretch>
              </a:blipFill>
            </p:spPr>
            <p:txBody>
              <a:bodyPr/>
              <a:lstStyle/>
              <a:p>
                <a:r>
                  <a:rPr lang="tr-TR">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1677D2CB-55F8-6267-E7A4-662F0FB58BF4}"/>
                  </a:ext>
                </a:extLst>
              </p:cNvPr>
              <p:cNvSpPr txBox="1"/>
              <p:nvPr/>
            </p:nvSpPr>
            <p:spPr>
              <a:xfrm>
                <a:off x="3395049" y="3429000"/>
                <a:ext cx="8496484" cy="923330"/>
              </a:xfrm>
              <a:prstGeom prst="rect">
                <a:avLst/>
              </a:prstGeom>
              <a:noFill/>
            </p:spPr>
            <p:txBody>
              <a:bodyPr wrap="square">
                <a:spAutoFit/>
              </a:bodyPr>
              <a:lstStyle/>
              <a:p>
                <a:pPr algn="just"/>
                <a:r>
                  <a:rPr lang="tr-TR" sz="1800" dirty="0"/>
                  <a:t>Ayrıca </a:t>
                </a:r>
                <a:r>
                  <a:rPr lang="tr-TR" sz="1800" dirty="0" err="1"/>
                  <a:t>dA</a:t>
                </a:r>
                <a:r>
                  <a:rPr lang="tr-TR" sz="1800" dirty="0"/>
                  <a:t> diferansiyel alanının O noktasına göre atalet momentini de formüle edebiliriz. Polar (kutupsal) atalet momenti olarak adlandırılan bu ifade </a:t>
                </a:r>
                <a14:m>
                  <m:oMath xmlns:m="http://schemas.openxmlformats.org/officeDocument/2006/math">
                    <m:sSub>
                      <m:sSubPr>
                        <m:ctrlPr>
                          <a:rPr lang="tr-TR" sz="1800" i="1" smtClean="0">
                            <a:latin typeface="Cambria Math" panose="02040503050406030204" pitchFamily="18" charset="0"/>
                          </a:rPr>
                        </m:ctrlPr>
                      </m:sSubPr>
                      <m:e>
                        <m:r>
                          <m:rPr>
                            <m:sty m:val="p"/>
                          </m:rPr>
                          <a:rPr lang="tr-TR" sz="1800" b="0" i="0" smtClean="0">
                            <a:latin typeface="Cambria Math" panose="02040503050406030204" pitchFamily="18" charset="0"/>
                          </a:rPr>
                          <m:t>dI</m:t>
                        </m:r>
                      </m:e>
                      <m:sub>
                        <m:r>
                          <m:rPr>
                            <m:sty m:val="p"/>
                          </m:rPr>
                          <a:rPr lang="tr-TR" sz="1800" b="0" i="0" smtClean="0">
                            <a:latin typeface="Cambria Math" panose="02040503050406030204" pitchFamily="18" charset="0"/>
                          </a:rPr>
                          <m:t>O</m:t>
                        </m:r>
                      </m:sub>
                    </m:sSub>
                    <m:r>
                      <a:rPr lang="tr-TR" sz="1800" b="0" i="0" smtClean="0">
                        <a:latin typeface="Cambria Math" panose="02040503050406030204" pitchFamily="18" charset="0"/>
                      </a:rPr>
                      <m:t>=</m:t>
                    </m:r>
                    <m:sSup>
                      <m:sSupPr>
                        <m:ctrlPr>
                          <a:rPr lang="tr-TR" sz="1800" b="0" i="1" smtClean="0">
                            <a:latin typeface="Cambria Math" panose="02040503050406030204" pitchFamily="18" charset="0"/>
                          </a:rPr>
                        </m:ctrlPr>
                      </m:sSupPr>
                      <m:e>
                        <m:r>
                          <m:rPr>
                            <m:sty m:val="p"/>
                          </m:rPr>
                          <a:rPr lang="tr-TR" sz="1800" b="0" i="0" smtClean="0">
                            <a:latin typeface="Cambria Math" panose="02040503050406030204" pitchFamily="18" charset="0"/>
                          </a:rPr>
                          <m:t>r</m:t>
                        </m:r>
                      </m:e>
                      <m:sup>
                        <m:r>
                          <a:rPr lang="tr-TR" sz="1800" b="0" i="0" smtClean="0">
                            <a:latin typeface="Cambria Math" panose="02040503050406030204" pitchFamily="18" charset="0"/>
                          </a:rPr>
                          <m:t>2</m:t>
                        </m:r>
                      </m:sup>
                    </m:sSup>
                    <m:r>
                      <m:rPr>
                        <m:sty m:val="p"/>
                      </m:rPr>
                      <a:rPr lang="tr-TR" sz="1800" b="0" i="0" smtClean="0">
                        <a:latin typeface="Cambria Math" panose="02040503050406030204" pitchFamily="18" charset="0"/>
                      </a:rPr>
                      <m:t>dA</m:t>
                    </m:r>
                  </m:oMath>
                </a14:m>
                <a:r>
                  <a:rPr lang="tr-TR" sz="1800" dirty="0"/>
                  <a:t> olur ve </a:t>
                </a:r>
                <a14:m>
                  <m:oMath xmlns:m="http://schemas.openxmlformats.org/officeDocument/2006/math">
                    <m:sSup>
                      <m:sSupPr>
                        <m:ctrlPr>
                          <a:rPr lang="tr-TR" sz="1800" i="1">
                            <a:latin typeface="Cambria Math" panose="02040503050406030204" pitchFamily="18" charset="0"/>
                          </a:rPr>
                        </m:ctrlPr>
                      </m:sSupPr>
                      <m:e>
                        <m:r>
                          <m:rPr>
                            <m:sty m:val="p"/>
                          </m:rPr>
                          <a:rPr lang="tr-TR" sz="1800">
                            <a:latin typeface="Cambria Math" panose="02040503050406030204" pitchFamily="18" charset="0"/>
                          </a:rPr>
                          <m:t>r</m:t>
                        </m:r>
                      </m:e>
                      <m:sup>
                        <m:r>
                          <a:rPr lang="tr-TR" sz="1800">
                            <a:latin typeface="Cambria Math" panose="02040503050406030204" pitchFamily="18" charset="0"/>
                          </a:rPr>
                          <m:t>2</m:t>
                        </m:r>
                      </m:sup>
                    </m:sSup>
                    <m:r>
                      <a:rPr lang="tr-TR" sz="1800" b="0" i="1" smtClean="0">
                        <a:latin typeface="Cambria Math" panose="02040503050406030204" pitchFamily="18" charset="0"/>
                      </a:rPr>
                      <m:t>=</m:t>
                    </m:r>
                    <m:sSup>
                      <m:sSupPr>
                        <m:ctrlPr>
                          <a:rPr lang="tr-TR" sz="1800" i="1">
                            <a:latin typeface="Cambria Math" panose="02040503050406030204" pitchFamily="18" charset="0"/>
                          </a:rPr>
                        </m:ctrlPr>
                      </m:sSupPr>
                      <m:e>
                        <m:r>
                          <m:rPr>
                            <m:sty m:val="p"/>
                          </m:rPr>
                          <a:rPr lang="tr-TR" sz="1800" b="0" i="0" smtClean="0">
                            <a:latin typeface="Cambria Math" panose="02040503050406030204" pitchFamily="18" charset="0"/>
                          </a:rPr>
                          <m:t>x</m:t>
                        </m:r>
                      </m:e>
                      <m:sup>
                        <m:r>
                          <a:rPr lang="tr-TR" sz="1800">
                            <a:latin typeface="Cambria Math" panose="02040503050406030204" pitchFamily="18" charset="0"/>
                          </a:rPr>
                          <m:t>2</m:t>
                        </m:r>
                      </m:sup>
                    </m:sSup>
                    <m:r>
                      <a:rPr lang="tr-TR" sz="1800" b="0" i="1" smtClean="0">
                        <a:latin typeface="Cambria Math" panose="02040503050406030204" pitchFamily="18" charset="0"/>
                      </a:rPr>
                      <m:t>+</m:t>
                    </m:r>
                    <m:sSup>
                      <m:sSupPr>
                        <m:ctrlPr>
                          <a:rPr lang="tr-TR" sz="1800" i="1" smtClean="0">
                            <a:latin typeface="Cambria Math" panose="02040503050406030204" pitchFamily="18" charset="0"/>
                          </a:rPr>
                        </m:ctrlPr>
                      </m:sSupPr>
                      <m:e>
                        <m:r>
                          <a:rPr lang="tr-TR" sz="1800" b="0" i="1" smtClean="0">
                            <a:latin typeface="Cambria Math" panose="02040503050406030204" pitchFamily="18" charset="0"/>
                          </a:rPr>
                          <m:t>𝑦</m:t>
                        </m:r>
                      </m:e>
                      <m:sup>
                        <m:r>
                          <a:rPr lang="tr-TR" sz="1800">
                            <a:latin typeface="Cambria Math" panose="02040503050406030204" pitchFamily="18" charset="0"/>
                          </a:rPr>
                          <m:t>2</m:t>
                        </m:r>
                      </m:sup>
                    </m:sSup>
                  </m:oMath>
                </a14:m>
                <a:r>
                  <a:rPr lang="tr-TR" sz="1800" dirty="0"/>
                  <a:t> olduğundan; </a:t>
                </a:r>
              </a:p>
            </p:txBody>
          </p:sp>
        </mc:Choice>
        <mc:Fallback xmlns="">
          <p:sp>
            <p:nvSpPr>
              <p:cNvPr id="5" name="TextBox 4">
                <a:extLst>
                  <a:ext uri="{FF2B5EF4-FFF2-40B4-BE49-F238E27FC236}">
                    <a16:creationId xmlns:a16="http://schemas.microsoft.com/office/drawing/2014/main" id="{1677D2CB-55F8-6267-E7A4-662F0FB58BF4}"/>
                  </a:ext>
                </a:extLst>
              </p:cNvPr>
              <p:cNvSpPr txBox="1">
                <a:spLocks noRot="1" noChangeAspect="1" noMove="1" noResize="1" noEditPoints="1" noAdjustHandles="1" noChangeArrowheads="1" noChangeShapeType="1" noTextEdit="1"/>
              </p:cNvSpPr>
              <p:nvPr/>
            </p:nvSpPr>
            <p:spPr>
              <a:xfrm>
                <a:off x="3395049" y="3429000"/>
                <a:ext cx="8496484" cy="923330"/>
              </a:xfrm>
              <a:prstGeom prst="rect">
                <a:avLst/>
              </a:prstGeom>
              <a:blipFill>
                <a:blip r:embed="rId6"/>
                <a:stretch>
                  <a:fillRect l="-646" t="-3974" r="-574" b="-9272"/>
                </a:stretch>
              </a:blipFill>
            </p:spPr>
            <p:txBody>
              <a:bodyPr/>
              <a:lstStyle/>
              <a:p>
                <a:r>
                  <a:rPr lang="tr-TR">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BB9C7CA4-F4A9-D6AD-8E18-17FAEC75C4A3}"/>
                  </a:ext>
                </a:extLst>
              </p:cNvPr>
              <p:cNvSpPr txBox="1"/>
              <p:nvPr/>
            </p:nvSpPr>
            <p:spPr>
              <a:xfrm>
                <a:off x="3395048" y="5540782"/>
                <a:ext cx="8496483" cy="646331"/>
              </a:xfrm>
              <a:prstGeom prst="rect">
                <a:avLst/>
              </a:prstGeom>
              <a:noFill/>
            </p:spPr>
            <p:txBody>
              <a:bodyPr wrap="square">
                <a:spAutoFit/>
              </a:bodyPr>
              <a:lstStyle/>
              <a:p>
                <a:pPr algn="just"/>
                <a:r>
                  <a:rPr lang="tr-TR" sz="1800" dirty="0"/>
                  <a:t>Yukarıdaki ifadelerden atalet momentinin her zaman pozitif bir değer olduğu görülebilir. Ayrıca atalet momentinin biriminin uzunluğun dördüncü kuvvetidir ( </a:t>
                </a:r>
                <a14:m>
                  <m:oMath xmlns:m="http://schemas.openxmlformats.org/officeDocument/2006/math">
                    <m:sSup>
                      <m:sSupPr>
                        <m:ctrlPr>
                          <a:rPr lang="tr-TR" sz="1800" i="1" smtClean="0">
                            <a:latin typeface="Cambria Math" panose="02040503050406030204" pitchFamily="18" charset="0"/>
                          </a:rPr>
                        </m:ctrlPr>
                      </m:sSupPr>
                      <m:e>
                        <m:r>
                          <m:rPr>
                            <m:sty m:val="p"/>
                          </m:rPr>
                          <a:rPr lang="tr-TR" sz="1800" b="0" i="0" smtClean="0">
                            <a:latin typeface="Cambria Math" panose="02040503050406030204" pitchFamily="18" charset="0"/>
                          </a:rPr>
                          <m:t>m</m:t>
                        </m:r>
                      </m:e>
                      <m:sup>
                        <m:r>
                          <a:rPr lang="tr-TR" sz="1800" b="0" i="0" smtClean="0">
                            <a:latin typeface="Cambria Math" panose="02040503050406030204" pitchFamily="18" charset="0"/>
                          </a:rPr>
                          <m:t>4</m:t>
                        </m:r>
                      </m:sup>
                    </m:sSup>
                    <m:r>
                      <a:rPr lang="tr-TR" sz="1800" b="0" i="0" smtClean="0">
                        <a:latin typeface="Cambria Math" panose="02040503050406030204" pitchFamily="18" charset="0"/>
                      </a:rPr>
                      <m:t>   </m:t>
                    </m:r>
                    <m:sSup>
                      <m:sSupPr>
                        <m:ctrlPr>
                          <a:rPr lang="tr-TR" sz="1800" i="1" smtClean="0">
                            <a:latin typeface="Cambria Math" panose="02040503050406030204" pitchFamily="18" charset="0"/>
                          </a:rPr>
                        </m:ctrlPr>
                      </m:sSupPr>
                      <m:e>
                        <m:r>
                          <m:rPr>
                            <m:sty m:val="p"/>
                          </m:rPr>
                          <a:rPr lang="tr-TR" sz="1800" b="0" i="0" smtClean="0">
                            <a:latin typeface="Cambria Math" panose="02040503050406030204" pitchFamily="18" charset="0"/>
                          </a:rPr>
                          <m:t>mm</m:t>
                        </m:r>
                      </m:e>
                      <m:sup>
                        <m:r>
                          <a:rPr lang="tr-TR" sz="1800" b="0" i="0" smtClean="0">
                            <a:latin typeface="Cambria Math" panose="02040503050406030204" pitchFamily="18" charset="0"/>
                          </a:rPr>
                          <m:t>4</m:t>
                        </m:r>
                      </m:sup>
                    </m:sSup>
                  </m:oMath>
                </a14:m>
                <a:r>
                  <a:rPr lang="tr-TR" sz="1800" dirty="0"/>
                  <a:t> vb.) </a:t>
                </a:r>
              </a:p>
            </p:txBody>
          </p:sp>
        </mc:Choice>
        <mc:Fallback xmlns="">
          <p:sp>
            <p:nvSpPr>
              <p:cNvPr id="9" name="TextBox 8">
                <a:extLst>
                  <a:ext uri="{FF2B5EF4-FFF2-40B4-BE49-F238E27FC236}">
                    <a16:creationId xmlns:a16="http://schemas.microsoft.com/office/drawing/2014/main" id="{BB9C7CA4-F4A9-D6AD-8E18-17FAEC75C4A3}"/>
                  </a:ext>
                </a:extLst>
              </p:cNvPr>
              <p:cNvSpPr txBox="1">
                <a:spLocks noRot="1" noChangeAspect="1" noMove="1" noResize="1" noEditPoints="1" noAdjustHandles="1" noChangeArrowheads="1" noChangeShapeType="1" noTextEdit="1"/>
              </p:cNvSpPr>
              <p:nvPr/>
            </p:nvSpPr>
            <p:spPr>
              <a:xfrm>
                <a:off x="3395048" y="5540782"/>
                <a:ext cx="8496483" cy="646331"/>
              </a:xfrm>
              <a:prstGeom prst="rect">
                <a:avLst/>
              </a:prstGeom>
              <a:blipFill>
                <a:blip r:embed="rId7"/>
                <a:stretch>
                  <a:fillRect l="-646" t="-6604" r="-574" b="-14151"/>
                </a:stretch>
              </a:blipFill>
            </p:spPr>
            <p:txBody>
              <a:bodyPr/>
              <a:lstStyle/>
              <a:p>
                <a:r>
                  <a:rPr lang="tr-TR">
                    <a:noFill/>
                  </a:rPr>
                  <a:t> </a:t>
                </a:r>
              </a:p>
            </p:txBody>
          </p:sp>
        </mc:Fallback>
      </mc:AlternateContent>
      <p:sp>
        <p:nvSpPr>
          <p:cNvPr id="12" name="Slide Number Placeholder 11">
            <a:extLst>
              <a:ext uri="{FF2B5EF4-FFF2-40B4-BE49-F238E27FC236}">
                <a16:creationId xmlns:a16="http://schemas.microsoft.com/office/drawing/2014/main" id="{30130DC0-A18E-5F12-44A3-5E136E5C9BEE}"/>
              </a:ext>
            </a:extLst>
          </p:cNvPr>
          <p:cNvSpPr>
            <a:spLocks noGrp="1"/>
          </p:cNvSpPr>
          <p:nvPr>
            <p:ph type="sldNum" sz="quarter" idx="12"/>
          </p:nvPr>
        </p:nvSpPr>
        <p:spPr/>
        <p:txBody>
          <a:bodyPr/>
          <a:lstStyle/>
          <a:p>
            <a:pPr algn="l"/>
            <a:fld id="{FAEF9944-A4F6-4C59-AEBD-678D6480B8EA}" type="slidenum">
              <a:rPr lang="en-US" smtClean="0"/>
              <a:pPr algn="l"/>
              <a:t>15</a:t>
            </a:fld>
            <a:endParaRPr lang="en-US" dirty="0"/>
          </a:p>
        </p:txBody>
      </p:sp>
    </p:spTree>
    <p:extLst>
      <p:ext uri="{BB962C8B-B14F-4D97-AF65-F5344CB8AC3E}">
        <p14:creationId xmlns:p14="http://schemas.microsoft.com/office/powerpoint/2010/main" val="41904976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1" y="20069"/>
            <a:ext cx="5963071" cy="776179"/>
          </a:xfrm>
          <a:prstGeom prst="rect">
            <a:avLst/>
          </a:prstGeom>
          <a:solidFill>
            <a:srgbClr val="FFFFFF"/>
          </a:solidFill>
          <a:ln w="31750" cap="sq">
            <a:solidFill>
              <a:srgbClr val="404040"/>
            </a:solidFill>
            <a:miter lim="800000"/>
          </a:ln>
        </p:spPr>
        <p:txBody>
          <a:bodyPr vert="horz" lIns="182880" tIns="182880" rIns="182880" bIns="182880" rtlCol="0" anchor="b">
            <a:normAutofit fontScale="700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Alan A</a:t>
            </a:r>
            <a:r>
              <a:rPr lang="en-US" sz="4400" dirty="0" err="1">
                <a:solidFill>
                  <a:schemeClr val="tx2"/>
                </a:solidFill>
                <a:latin typeface="+mj-lt"/>
                <a:ea typeface="+mj-ea"/>
                <a:cs typeface="+mj-cs"/>
              </a:rPr>
              <a:t>talet</a:t>
            </a:r>
            <a:r>
              <a:rPr lang="en-US" sz="4400" dirty="0">
                <a:solidFill>
                  <a:schemeClr val="tx2"/>
                </a:solidFill>
                <a:latin typeface="+mj-lt"/>
                <a:ea typeface="+mj-ea"/>
                <a:cs typeface="+mj-cs"/>
              </a:rPr>
              <a:t> </a:t>
            </a:r>
            <a:r>
              <a:rPr lang="tr-TR" sz="4400" dirty="0" err="1">
                <a:solidFill>
                  <a:schemeClr val="tx2"/>
                </a:solidFill>
                <a:latin typeface="+mj-lt"/>
                <a:ea typeface="+mj-ea"/>
                <a:cs typeface="+mj-cs"/>
              </a:rPr>
              <a:t>yarıÇapları</a:t>
            </a:r>
            <a:endParaRPr lang="en-US" sz="4400" dirty="0">
              <a:solidFill>
                <a:schemeClr val="tx2"/>
              </a:solidFill>
              <a:latin typeface="+mj-lt"/>
              <a:ea typeface="+mj-ea"/>
              <a:cs typeface="+mj-cs"/>
            </a:endParaRPr>
          </a:p>
        </p:txBody>
      </p:sp>
      <p:pic>
        <p:nvPicPr>
          <p:cNvPr id="4" name="Picture 3">
            <a:extLst>
              <a:ext uri="{FF2B5EF4-FFF2-40B4-BE49-F238E27FC236}">
                <a16:creationId xmlns:a16="http://schemas.microsoft.com/office/drawing/2014/main" id="{695C9F24-46E9-CE78-932E-B996DD287DCC}"/>
              </a:ext>
            </a:extLst>
          </p:cNvPr>
          <p:cNvPicPr>
            <a:picLocks noChangeAspect="1"/>
          </p:cNvPicPr>
          <p:nvPr/>
        </p:nvPicPr>
        <p:blipFill rotWithShape="1">
          <a:blip r:embed="rId3"/>
          <a:srcRect l="-1" t="1600" r="-1736" b="122"/>
          <a:stretch/>
        </p:blipFill>
        <p:spPr>
          <a:xfrm>
            <a:off x="291250" y="1457608"/>
            <a:ext cx="2703606" cy="4961299"/>
          </a:xfrm>
          <a:prstGeom prst="rect">
            <a:avLst/>
          </a:prstGeom>
          <a:ln>
            <a:solidFill>
              <a:schemeClr val="tx1"/>
            </a:solidFill>
          </a:ln>
        </p:spPr>
      </p:pic>
      <p:pic>
        <p:nvPicPr>
          <p:cNvPr id="5" name="Picture 4">
            <a:extLst>
              <a:ext uri="{FF2B5EF4-FFF2-40B4-BE49-F238E27FC236}">
                <a16:creationId xmlns:a16="http://schemas.microsoft.com/office/drawing/2014/main" id="{CF381E0C-8780-172B-6072-026ED02EAB82}"/>
              </a:ext>
            </a:extLst>
          </p:cNvPr>
          <p:cNvPicPr>
            <a:picLocks noChangeAspect="1"/>
          </p:cNvPicPr>
          <p:nvPr/>
        </p:nvPicPr>
        <p:blipFill>
          <a:blip r:embed="rId4"/>
          <a:stretch>
            <a:fillRect/>
          </a:stretch>
        </p:blipFill>
        <p:spPr>
          <a:xfrm>
            <a:off x="6524436" y="2590961"/>
            <a:ext cx="2562225" cy="806946"/>
          </a:xfrm>
          <a:prstGeom prst="rect">
            <a:avLst/>
          </a:prstGeom>
          <a:ln>
            <a:solidFill>
              <a:schemeClr val="tx1"/>
            </a:solidFill>
          </a:ln>
        </p:spPr>
      </p:pic>
      <p:sp>
        <p:nvSpPr>
          <p:cNvPr id="9" name="TextBox 8">
            <a:extLst>
              <a:ext uri="{FF2B5EF4-FFF2-40B4-BE49-F238E27FC236}">
                <a16:creationId xmlns:a16="http://schemas.microsoft.com/office/drawing/2014/main" id="{6F1CCD2D-3054-2B27-320A-53BD379BA2BC}"/>
              </a:ext>
            </a:extLst>
          </p:cNvPr>
          <p:cNvSpPr txBox="1"/>
          <p:nvPr/>
        </p:nvSpPr>
        <p:spPr>
          <a:xfrm>
            <a:off x="3322623" y="1388671"/>
            <a:ext cx="8374454" cy="923330"/>
          </a:xfrm>
          <a:prstGeom prst="rect">
            <a:avLst/>
          </a:prstGeom>
          <a:noFill/>
        </p:spPr>
        <p:txBody>
          <a:bodyPr wrap="square">
            <a:spAutoFit/>
          </a:bodyPr>
          <a:lstStyle/>
          <a:p>
            <a:pPr algn="just"/>
            <a:r>
              <a:rPr lang="tr-TR" sz="1800" dirty="0"/>
              <a:t>Bir düzlemsel alanın eylemsizlik (atalet) yarıçapı uzunluk biriminde bir değerdir ve yapı mekaniğinde özellikle kolonların tasarımında karşımıza çıkmaktadır. Alanlar ve eylemsizlik momentleri biliniyorsa, eylemsizlik yarıçapı gösterildiği gibi hesaplanır.</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p:txBody>
          <a:bodyPr/>
          <a:lstStyle/>
          <a:p>
            <a:pPr algn="l"/>
            <a:fld id="{FAEF9944-A4F6-4C59-AEBD-678D6480B8EA}" type="slidenum">
              <a:rPr lang="en-US" smtClean="0"/>
              <a:pPr algn="l"/>
              <a:t>16</a:t>
            </a:fld>
            <a:endParaRPr lang="en-US" dirty="0"/>
          </a:p>
        </p:txBody>
      </p:sp>
    </p:spTree>
    <p:extLst>
      <p:ext uri="{BB962C8B-B14F-4D97-AF65-F5344CB8AC3E}">
        <p14:creationId xmlns:p14="http://schemas.microsoft.com/office/powerpoint/2010/main" val="26955184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80F750-FDCB-7451-575D-9223EAC9A019}"/>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3B0831F5-F14F-B442-1DF1-0BD856EA4063}"/>
              </a:ext>
            </a:extLst>
          </p:cNvPr>
          <p:cNvSpPr txBox="1">
            <a:spLocks/>
          </p:cNvSpPr>
          <p:nvPr/>
        </p:nvSpPr>
        <p:spPr bwMode="black">
          <a:xfrm>
            <a:off x="13321" y="20069"/>
            <a:ext cx="5963071" cy="776179"/>
          </a:xfrm>
          <a:prstGeom prst="rect">
            <a:avLst/>
          </a:prstGeom>
          <a:solidFill>
            <a:srgbClr val="FFFFFF"/>
          </a:solidFill>
          <a:ln w="31750" cap="sq">
            <a:solidFill>
              <a:srgbClr val="404040"/>
            </a:solidFill>
            <a:miter lim="800000"/>
          </a:ln>
        </p:spPr>
        <p:txBody>
          <a:bodyPr vert="horz" lIns="182880" tIns="182880" rIns="182880" bIns="182880" rtlCol="0" anchor="b">
            <a:normAutofit fontScale="85000" lnSpcReduction="1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2400" dirty="0">
                <a:solidFill>
                  <a:schemeClr val="tx2"/>
                </a:solidFill>
                <a:latin typeface="+mj-lt"/>
                <a:ea typeface="+mj-ea"/>
                <a:cs typeface="+mj-cs"/>
              </a:rPr>
              <a:t>Alanlar İçin Paralel-Eksen Teoremi</a:t>
            </a:r>
            <a:endParaRPr lang="en-US" sz="2400" dirty="0">
              <a:solidFill>
                <a:schemeClr val="tx2"/>
              </a:solidFill>
              <a:latin typeface="+mj-lt"/>
              <a:ea typeface="+mj-ea"/>
              <a:cs typeface="+mj-cs"/>
            </a:endParaRPr>
          </a:p>
        </p:txBody>
      </p:sp>
      <p:sp>
        <p:nvSpPr>
          <p:cNvPr id="10" name="TextBox 9">
            <a:extLst>
              <a:ext uri="{FF2B5EF4-FFF2-40B4-BE49-F238E27FC236}">
                <a16:creationId xmlns:a16="http://schemas.microsoft.com/office/drawing/2014/main" id="{202DAFD6-077E-4DA6-E687-0CEDBF1E8270}"/>
              </a:ext>
            </a:extLst>
          </p:cNvPr>
          <p:cNvSpPr txBox="1"/>
          <p:nvPr/>
        </p:nvSpPr>
        <p:spPr>
          <a:xfrm>
            <a:off x="3585173" y="1237864"/>
            <a:ext cx="8320134" cy="1200329"/>
          </a:xfrm>
          <a:prstGeom prst="rect">
            <a:avLst/>
          </a:prstGeom>
          <a:noFill/>
        </p:spPr>
        <p:txBody>
          <a:bodyPr wrap="square">
            <a:spAutoFit/>
          </a:bodyPr>
          <a:lstStyle/>
          <a:p>
            <a:pPr algn="just"/>
            <a:r>
              <a:rPr lang="tr-TR" sz="1800" dirty="0"/>
              <a:t>Bir alanın, geometrik (bu ders kapsamında aynı zamanda ağırlık ve kütle) merkezinden geçen bir eksene göre atalet momenti biliniyorsa, bu eksene paralel başka bir eksene göre atalet momentinin bulunması mümkündür. Örneğin küçük bir diferansiyel </a:t>
            </a:r>
            <a:r>
              <a:rPr lang="tr-TR" sz="1800" dirty="0" err="1"/>
              <a:t>dA</a:t>
            </a:r>
            <a:r>
              <a:rPr lang="tr-TR" sz="1800" dirty="0"/>
              <a:t> alanının x eksenine göre atalet momenti </a:t>
            </a: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93089CDF-5A51-C99E-BA7D-7F0AC0E2CB26}"/>
                  </a:ext>
                </a:extLst>
              </p:cNvPr>
              <p:cNvSpPr txBox="1"/>
              <p:nvPr/>
            </p:nvSpPr>
            <p:spPr>
              <a:xfrm>
                <a:off x="6471700" y="2537042"/>
                <a:ext cx="2547080" cy="369332"/>
              </a:xfrm>
              <a:prstGeom prst="rect">
                <a:avLst/>
              </a:prstGeom>
              <a:noFill/>
            </p:spPr>
            <p:txBody>
              <a:bodyPr wrap="square">
                <a:spAutoFit/>
              </a:bodyPr>
              <a:lstStyle/>
              <a:p>
                <a:pPr algn="just"/>
                <a14:m>
                  <m:oMath xmlns:m="http://schemas.openxmlformats.org/officeDocument/2006/math">
                    <m:r>
                      <m:rPr>
                        <m:sty m:val="p"/>
                      </m:rPr>
                      <a:rPr lang="tr-TR" sz="1800" b="0" i="0" smtClean="0">
                        <a:latin typeface="Cambria Math" panose="02040503050406030204" pitchFamily="18" charset="0"/>
                      </a:rPr>
                      <m:t>d</m:t>
                    </m:r>
                    <m:sSub>
                      <m:sSubPr>
                        <m:ctrlPr>
                          <a:rPr lang="tr-TR" sz="1800" i="1" smtClean="0">
                            <a:latin typeface="Cambria Math" panose="02040503050406030204" pitchFamily="18" charset="0"/>
                          </a:rPr>
                        </m:ctrlPr>
                      </m:sSubPr>
                      <m:e>
                        <m:r>
                          <m:rPr>
                            <m:sty m:val="p"/>
                          </m:rPr>
                          <a:rPr lang="tr-TR" sz="1800" b="0" i="0" smtClean="0">
                            <a:latin typeface="Cambria Math" panose="02040503050406030204" pitchFamily="18" charset="0"/>
                          </a:rPr>
                          <m:t>I</m:t>
                        </m:r>
                      </m:e>
                      <m:sub>
                        <m:r>
                          <m:rPr>
                            <m:sty m:val="p"/>
                          </m:rPr>
                          <a:rPr lang="tr-TR" sz="1800" b="0" i="0" smtClean="0">
                            <a:latin typeface="Cambria Math" panose="02040503050406030204" pitchFamily="18" charset="0"/>
                          </a:rPr>
                          <m:t>x</m:t>
                        </m:r>
                      </m:sub>
                    </m:sSub>
                    <m:r>
                      <a:rPr lang="tr-TR" sz="1800" b="0" i="0" smtClean="0">
                        <a:latin typeface="Cambria Math" panose="02040503050406030204" pitchFamily="18" charset="0"/>
                      </a:rPr>
                      <m:t>=</m:t>
                    </m:r>
                    <m:sSup>
                      <m:sSupPr>
                        <m:ctrlPr>
                          <a:rPr lang="tr-TR" sz="1800" b="0" i="1" smtClean="0">
                            <a:latin typeface="Cambria Math" panose="02040503050406030204" pitchFamily="18" charset="0"/>
                          </a:rPr>
                        </m:ctrlPr>
                      </m:sSupPr>
                      <m:e>
                        <m:d>
                          <m:dPr>
                            <m:ctrlPr>
                              <a:rPr lang="tr-TR" sz="1800" i="1">
                                <a:latin typeface="Cambria Math" panose="02040503050406030204" pitchFamily="18" charset="0"/>
                              </a:rPr>
                            </m:ctrlPr>
                          </m:dPr>
                          <m:e>
                            <m:sSup>
                              <m:sSupPr>
                                <m:ctrlPr>
                                  <a:rPr lang="tr-TR" sz="1800" i="1">
                                    <a:latin typeface="Cambria Math" panose="02040503050406030204" pitchFamily="18" charset="0"/>
                                  </a:rPr>
                                </m:ctrlPr>
                              </m:sSupPr>
                              <m:e>
                                <m:r>
                                  <m:rPr>
                                    <m:sty m:val="p"/>
                                  </m:rPr>
                                  <a:rPr lang="tr-TR" sz="1800" b="0" i="0" smtClean="0">
                                    <a:latin typeface="Cambria Math" panose="02040503050406030204" pitchFamily="18" charset="0"/>
                                  </a:rPr>
                                  <m:t>y</m:t>
                                </m:r>
                              </m:e>
                              <m:sup>
                                <m:r>
                                  <a:rPr lang="tr-TR" sz="1800" b="0" i="0" smtClean="0">
                                    <a:latin typeface="Cambria Math" panose="02040503050406030204" pitchFamily="18" charset="0"/>
                                  </a:rPr>
                                  <m:t>′</m:t>
                                </m:r>
                              </m:sup>
                            </m:sSup>
                            <m:r>
                              <a:rPr lang="tr-TR" sz="1800" b="0" i="0" smtClean="0">
                                <a:latin typeface="Cambria Math" panose="02040503050406030204" pitchFamily="18" charset="0"/>
                              </a:rPr>
                              <m:t>+</m:t>
                            </m:r>
                            <m:r>
                              <m:rPr>
                                <m:sty m:val="p"/>
                              </m:rPr>
                              <a:rPr lang="tr-TR" sz="1800" b="0" i="0" smtClean="0">
                                <a:latin typeface="Cambria Math" panose="02040503050406030204" pitchFamily="18" charset="0"/>
                              </a:rPr>
                              <m:t>b</m:t>
                            </m:r>
                          </m:e>
                        </m:d>
                      </m:e>
                      <m:sup>
                        <m:r>
                          <a:rPr lang="tr-TR" sz="1800" b="0" i="0" smtClean="0">
                            <a:latin typeface="Cambria Math" panose="02040503050406030204" pitchFamily="18" charset="0"/>
                          </a:rPr>
                          <m:t>2</m:t>
                        </m:r>
                      </m:sup>
                    </m:sSup>
                  </m:oMath>
                </a14:m>
                <a:r>
                  <a:rPr lang="tr-TR" sz="1800" dirty="0"/>
                  <a:t>dA</a:t>
                </a:r>
              </a:p>
            </p:txBody>
          </p:sp>
        </mc:Choice>
        <mc:Fallback xmlns="">
          <p:sp>
            <p:nvSpPr>
              <p:cNvPr id="12" name="TextBox 11">
                <a:extLst>
                  <a:ext uri="{FF2B5EF4-FFF2-40B4-BE49-F238E27FC236}">
                    <a16:creationId xmlns:a16="http://schemas.microsoft.com/office/drawing/2014/main" id="{93089CDF-5A51-C99E-BA7D-7F0AC0E2CB26}"/>
                  </a:ext>
                </a:extLst>
              </p:cNvPr>
              <p:cNvSpPr txBox="1">
                <a:spLocks noRot="1" noChangeAspect="1" noMove="1" noResize="1" noEditPoints="1" noAdjustHandles="1" noChangeArrowheads="1" noChangeShapeType="1" noTextEdit="1"/>
              </p:cNvSpPr>
              <p:nvPr/>
            </p:nvSpPr>
            <p:spPr>
              <a:xfrm>
                <a:off x="6471700" y="2537042"/>
                <a:ext cx="2547080" cy="369332"/>
              </a:xfrm>
              <a:prstGeom prst="rect">
                <a:avLst/>
              </a:prstGeom>
              <a:blipFill>
                <a:blip r:embed="rId2"/>
                <a:stretch>
                  <a:fillRect t="-8197" b="-24590"/>
                </a:stretch>
              </a:blipFill>
            </p:spPr>
            <p:txBody>
              <a:bodyPr/>
              <a:lstStyle/>
              <a:p>
                <a:r>
                  <a:rPr lang="tr-TR">
                    <a:noFill/>
                  </a:rPr>
                  <a:t> </a:t>
                </a:r>
              </a:p>
            </p:txBody>
          </p:sp>
        </mc:Fallback>
      </mc:AlternateContent>
      <p:sp>
        <p:nvSpPr>
          <p:cNvPr id="14" name="TextBox 13">
            <a:extLst>
              <a:ext uri="{FF2B5EF4-FFF2-40B4-BE49-F238E27FC236}">
                <a16:creationId xmlns:a16="http://schemas.microsoft.com/office/drawing/2014/main" id="{0FE13677-5643-1E5C-17E7-E2FAB6D91F6D}"/>
              </a:ext>
            </a:extLst>
          </p:cNvPr>
          <p:cNvSpPr txBox="1"/>
          <p:nvPr/>
        </p:nvSpPr>
        <p:spPr>
          <a:xfrm>
            <a:off x="3585173" y="3124345"/>
            <a:ext cx="1539088" cy="369332"/>
          </a:xfrm>
          <a:prstGeom prst="rect">
            <a:avLst/>
          </a:prstGeom>
          <a:noFill/>
        </p:spPr>
        <p:txBody>
          <a:bodyPr wrap="square">
            <a:spAutoFit/>
          </a:bodyPr>
          <a:lstStyle/>
          <a:p>
            <a:pPr algn="just"/>
            <a:r>
              <a:rPr lang="tr-TR" sz="1800" dirty="0"/>
              <a:t>Tüm alan için:</a:t>
            </a:r>
          </a:p>
        </p:txBody>
      </p:sp>
      <p:sp>
        <p:nvSpPr>
          <p:cNvPr id="16" name="TextBox 15">
            <a:extLst>
              <a:ext uri="{FF2B5EF4-FFF2-40B4-BE49-F238E27FC236}">
                <a16:creationId xmlns:a16="http://schemas.microsoft.com/office/drawing/2014/main" id="{3037700A-38AE-16EF-BE08-385673AB46F4}"/>
              </a:ext>
            </a:extLst>
          </p:cNvPr>
          <p:cNvSpPr txBox="1"/>
          <p:nvPr/>
        </p:nvSpPr>
        <p:spPr>
          <a:xfrm>
            <a:off x="3585172" y="5082459"/>
            <a:ext cx="8320134" cy="923330"/>
          </a:xfrm>
          <a:prstGeom prst="rect">
            <a:avLst/>
          </a:prstGeom>
          <a:noFill/>
        </p:spPr>
        <p:txBody>
          <a:bodyPr wrap="square">
            <a:spAutoFit/>
          </a:bodyPr>
          <a:lstStyle/>
          <a:p>
            <a:pPr algn="just"/>
            <a:r>
              <a:rPr lang="tr-TR" sz="1800" dirty="0"/>
              <a:t>İlk integral ifadesi geometrik merkezden geçen eksene göre atalet momenti olup ikinci integral ise sıfıra eşit olmaktadır</a:t>
            </a:r>
            <a:r>
              <a:rPr lang="tr-TR" dirty="0"/>
              <a:t> </a:t>
            </a:r>
            <a:r>
              <a:rPr lang="tr-TR" sz="1800" dirty="0"/>
              <a:t>(</a:t>
            </a:r>
            <a:r>
              <a:rPr lang="tr-TR" sz="1800" dirty="0" err="1"/>
              <a:t>Sx’i</a:t>
            </a:r>
            <a:r>
              <a:rPr lang="tr-TR" sz="1800" dirty="0"/>
              <a:t> ifade eder ve geometrik merkezde </a:t>
            </a:r>
            <a:r>
              <a:rPr lang="tr-TR" sz="1800" dirty="0" err="1"/>
              <a:t>Sx</a:t>
            </a:r>
            <a:r>
              <a:rPr lang="tr-TR" sz="1800" dirty="0"/>
              <a:t>=0). Üçüncü integral </a:t>
            </a:r>
            <a:r>
              <a:rPr lang="tr-TR" dirty="0"/>
              <a:t>ise </a:t>
            </a:r>
            <a:r>
              <a:rPr lang="tr-TR" sz="1800" dirty="0"/>
              <a:t>tüm alanı vermektedir. Benzer şekilde;</a:t>
            </a:r>
          </a:p>
        </p:txBody>
      </p:sp>
      <p:grpSp>
        <p:nvGrpSpPr>
          <p:cNvPr id="30" name="Group 29">
            <a:extLst>
              <a:ext uri="{FF2B5EF4-FFF2-40B4-BE49-F238E27FC236}">
                <a16:creationId xmlns:a16="http://schemas.microsoft.com/office/drawing/2014/main" id="{4D3004D6-6BE6-C5F8-DAE2-46C3F4EBD4E4}"/>
              </a:ext>
            </a:extLst>
          </p:cNvPr>
          <p:cNvGrpSpPr/>
          <p:nvPr/>
        </p:nvGrpSpPr>
        <p:grpSpPr>
          <a:xfrm>
            <a:off x="147842" y="2049697"/>
            <a:ext cx="3093299" cy="3220858"/>
            <a:chOff x="147842" y="2049697"/>
            <a:chExt cx="3093299" cy="3220858"/>
          </a:xfrm>
        </p:grpSpPr>
        <p:pic>
          <p:nvPicPr>
            <p:cNvPr id="3" name="Picture 2">
              <a:extLst>
                <a:ext uri="{FF2B5EF4-FFF2-40B4-BE49-F238E27FC236}">
                  <a16:creationId xmlns:a16="http://schemas.microsoft.com/office/drawing/2014/main" id="{93E61728-43A9-4505-608A-10708A4A14A1}"/>
                </a:ext>
              </a:extLst>
            </p:cNvPr>
            <p:cNvPicPr>
              <a:picLocks noChangeAspect="1"/>
            </p:cNvPicPr>
            <p:nvPr/>
          </p:nvPicPr>
          <p:blipFill>
            <a:blip r:embed="rId3"/>
            <a:stretch>
              <a:fillRect/>
            </a:stretch>
          </p:blipFill>
          <p:spPr>
            <a:xfrm>
              <a:off x="147842" y="2049697"/>
              <a:ext cx="3093299" cy="3220858"/>
            </a:xfrm>
            <a:prstGeom prst="rect">
              <a:avLst/>
            </a:prstGeom>
          </p:spPr>
        </p:pic>
        <p:sp>
          <p:nvSpPr>
            <p:cNvPr id="17" name="TextBox 16">
              <a:extLst>
                <a:ext uri="{FF2B5EF4-FFF2-40B4-BE49-F238E27FC236}">
                  <a16:creationId xmlns:a16="http://schemas.microsoft.com/office/drawing/2014/main" id="{9BD0158A-EDCD-3A52-1FB3-9CAA83D5DCC4}"/>
                </a:ext>
              </a:extLst>
            </p:cNvPr>
            <p:cNvSpPr txBox="1"/>
            <p:nvPr/>
          </p:nvSpPr>
          <p:spPr>
            <a:xfrm>
              <a:off x="802533" y="3719994"/>
              <a:ext cx="291830" cy="369332"/>
            </a:xfrm>
            <a:prstGeom prst="rect">
              <a:avLst/>
            </a:prstGeom>
            <a:solidFill>
              <a:srgbClr val="AAE1FA"/>
            </a:solidFill>
            <a:ln>
              <a:noFill/>
            </a:ln>
          </p:spPr>
          <p:txBody>
            <a:bodyPr wrap="square" rtlCol="0">
              <a:spAutoFit/>
            </a:bodyPr>
            <a:lstStyle/>
            <a:p>
              <a:pPr algn="ctr"/>
              <a:r>
                <a:rPr lang="tr-TR" dirty="0"/>
                <a:t>a</a:t>
              </a:r>
            </a:p>
          </p:txBody>
        </p:sp>
        <p:sp>
          <p:nvSpPr>
            <p:cNvPr id="18" name="TextBox 17">
              <a:extLst>
                <a:ext uri="{FF2B5EF4-FFF2-40B4-BE49-F238E27FC236}">
                  <a16:creationId xmlns:a16="http://schemas.microsoft.com/office/drawing/2014/main" id="{78AA6B80-FC23-4F26-09AB-324B902CA302}"/>
                </a:ext>
              </a:extLst>
            </p:cNvPr>
            <p:cNvSpPr txBox="1"/>
            <p:nvPr/>
          </p:nvSpPr>
          <p:spPr>
            <a:xfrm>
              <a:off x="1639111" y="4294901"/>
              <a:ext cx="272374" cy="369332"/>
            </a:xfrm>
            <a:prstGeom prst="rect">
              <a:avLst/>
            </a:prstGeom>
            <a:solidFill>
              <a:srgbClr val="AAE1FA"/>
            </a:solidFill>
            <a:ln>
              <a:noFill/>
            </a:ln>
          </p:spPr>
          <p:txBody>
            <a:bodyPr wrap="square" rtlCol="0">
              <a:spAutoFit/>
            </a:bodyPr>
            <a:lstStyle/>
            <a:p>
              <a:pPr algn="ctr"/>
              <a:r>
                <a:rPr lang="tr-TR" dirty="0"/>
                <a:t>b</a:t>
              </a:r>
            </a:p>
          </p:txBody>
        </p:sp>
      </p:grpSp>
      <p:grpSp>
        <p:nvGrpSpPr>
          <p:cNvPr id="28" name="Group 27">
            <a:extLst>
              <a:ext uri="{FF2B5EF4-FFF2-40B4-BE49-F238E27FC236}">
                <a16:creationId xmlns:a16="http://schemas.microsoft.com/office/drawing/2014/main" id="{FC1EBA06-B4F6-2947-4553-5B82E2AFA4F4}"/>
              </a:ext>
            </a:extLst>
          </p:cNvPr>
          <p:cNvGrpSpPr/>
          <p:nvPr/>
        </p:nvGrpSpPr>
        <p:grpSpPr>
          <a:xfrm>
            <a:off x="3826464" y="3592526"/>
            <a:ext cx="7048500" cy="828675"/>
            <a:chOff x="3826464" y="3592526"/>
            <a:chExt cx="7048500" cy="828675"/>
          </a:xfrm>
        </p:grpSpPr>
        <p:pic>
          <p:nvPicPr>
            <p:cNvPr id="5" name="Picture 4">
              <a:extLst>
                <a:ext uri="{FF2B5EF4-FFF2-40B4-BE49-F238E27FC236}">
                  <a16:creationId xmlns:a16="http://schemas.microsoft.com/office/drawing/2014/main" id="{F58E6613-F961-09F7-77BA-1DF71608AE6B}"/>
                </a:ext>
              </a:extLst>
            </p:cNvPr>
            <p:cNvPicPr>
              <a:picLocks noChangeAspect="1"/>
            </p:cNvPicPr>
            <p:nvPr/>
          </p:nvPicPr>
          <p:blipFill>
            <a:blip r:embed="rId4"/>
            <a:stretch>
              <a:fillRect/>
            </a:stretch>
          </p:blipFill>
          <p:spPr>
            <a:xfrm>
              <a:off x="3826464" y="3592526"/>
              <a:ext cx="7048500" cy="828675"/>
            </a:xfrm>
            <a:prstGeom prst="rect">
              <a:avLst/>
            </a:prstGeom>
            <a:ln>
              <a:solidFill>
                <a:schemeClr val="tx1"/>
              </a:solidFill>
            </a:ln>
          </p:spPr>
        </p:pic>
        <p:sp>
          <p:nvSpPr>
            <p:cNvPr id="19" name="TextBox 18">
              <a:extLst>
                <a:ext uri="{FF2B5EF4-FFF2-40B4-BE49-F238E27FC236}">
                  <a16:creationId xmlns:a16="http://schemas.microsoft.com/office/drawing/2014/main" id="{E617B3EE-8283-A6C6-9AC0-E6BBB536EE91}"/>
                </a:ext>
              </a:extLst>
            </p:cNvPr>
            <p:cNvSpPr txBox="1"/>
            <p:nvPr/>
          </p:nvSpPr>
          <p:spPr>
            <a:xfrm>
              <a:off x="5264692" y="3734070"/>
              <a:ext cx="272374" cy="369332"/>
            </a:xfrm>
            <a:prstGeom prst="rect">
              <a:avLst/>
            </a:prstGeom>
            <a:solidFill>
              <a:schemeClr val="bg1"/>
            </a:solidFill>
            <a:ln>
              <a:noFill/>
            </a:ln>
          </p:spPr>
          <p:txBody>
            <a:bodyPr wrap="square" rtlCol="0">
              <a:spAutoFit/>
            </a:bodyPr>
            <a:lstStyle/>
            <a:p>
              <a:pPr algn="ctr"/>
              <a:r>
                <a:rPr lang="tr-TR" dirty="0"/>
                <a:t>b</a:t>
              </a:r>
            </a:p>
          </p:txBody>
        </p:sp>
        <p:sp>
          <p:nvSpPr>
            <p:cNvPr id="20" name="TextBox 19">
              <a:extLst>
                <a:ext uri="{FF2B5EF4-FFF2-40B4-BE49-F238E27FC236}">
                  <a16:creationId xmlns:a16="http://schemas.microsoft.com/office/drawing/2014/main" id="{9696892A-3ED4-4F4E-4D4D-841AA7101FF8}"/>
                </a:ext>
              </a:extLst>
            </p:cNvPr>
            <p:cNvSpPr txBox="1"/>
            <p:nvPr/>
          </p:nvSpPr>
          <p:spPr>
            <a:xfrm>
              <a:off x="8802317" y="3734070"/>
              <a:ext cx="272374" cy="369332"/>
            </a:xfrm>
            <a:prstGeom prst="rect">
              <a:avLst/>
            </a:prstGeom>
            <a:solidFill>
              <a:schemeClr val="bg1"/>
            </a:solidFill>
            <a:ln>
              <a:noFill/>
            </a:ln>
          </p:spPr>
          <p:txBody>
            <a:bodyPr wrap="square" rtlCol="0">
              <a:spAutoFit/>
            </a:bodyPr>
            <a:lstStyle/>
            <a:p>
              <a:pPr algn="ctr"/>
              <a:r>
                <a:rPr lang="tr-TR" dirty="0"/>
                <a:t>b</a:t>
              </a:r>
            </a:p>
          </p:txBody>
        </p:sp>
        <p:sp>
          <p:nvSpPr>
            <p:cNvPr id="21" name="TextBox 20">
              <a:extLst>
                <a:ext uri="{FF2B5EF4-FFF2-40B4-BE49-F238E27FC236}">
                  <a16:creationId xmlns:a16="http://schemas.microsoft.com/office/drawing/2014/main" id="{E9FA7BB6-02F9-8265-4F90-186AA0146B15}"/>
                </a:ext>
              </a:extLst>
            </p:cNvPr>
            <p:cNvSpPr txBox="1"/>
            <p:nvPr/>
          </p:nvSpPr>
          <p:spPr>
            <a:xfrm>
              <a:off x="10018275" y="3734070"/>
              <a:ext cx="416140" cy="369332"/>
            </a:xfrm>
            <a:prstGeom prst="rect">
              <a:avLst/>
            </a:prstGeom>
            <a:solidFill>
              <a:schemeClr val="bg1"/>
            </a:solidFill>
            <a:ln>
              <a:noFill/>
            </a:ln>
          </p:spPr>
          <p:txBody>
            <a:bodyPr wrap="square" rtlCol="0">
              <a:spAutoFit/>
            </a:bodyPr>
            <a:lstStyle/>
            <a:p>
              <a:pPr algn="ctr"/>
              <a:r>
                <a:rPr lang="tr-TR" dirty="0"/>
                <a:t>b</a:t>
              </a:r>
              <a:r>
                <a:rPr lang="tr-TR" baseline="30000" dirty="0"/>
                <a:t>2</a:t>
              </a:r>
            </a:p>
          </p:txBody>
        </p:sp>
      </p:grpSp>
      <p:grpSp>
        <p:nvGrpSpPr>
          <p:cNvPr id="29" name="Group 28">
            <a:extLst>
              <a:ext uri="{FF2B5EF4-FFF2-40B4-BE49-F238E27FC236}">
                <a16:creationId xmlns:a16="http://schemas.microsoft.com/office/drawing/2014/main" id="{C63C8F42-C0B6-F9E4-E5DF-6056DBE2D023}"/>
              </a:ext>
            </a:extLst>
          </p:cNvPr>
          <p:cNvGrpSpPr/>
          <p:nvPr/>
        </p:nvGrpSpPr>
        <p:grpSpPr>
          <a:xfrm>
            <a:off x="6483939" y="4596684"/>
            <a:ext cx="1733550" cy="485775"/>
            <a:chOff x="6483939" y="4596684"/>
            <a:chExt cx="1733550" cy="485775"/>
          </a:xfrm>
        </p:grpSpPr>
        <p:pic>
          <p:nvPicPr>
            <p:cNvPr id="7" name="Picture 6">
              <a:extLst>
                <a:ext uri="{FF2B5EF4-FFF2-40B4-BE49-F238E27FC236}">
                  <a16:creationId xmlns:a16="http://schemas.microsoft.com/office/drawing/2014/main" id="{F54890C8-4E44-B783-CE91-A4BF62CF2BAE}"/>
                </a:ext>
              </a:extLst>
            </p:cNvPr>
            <p:cNvPicPr>
              <a:picLocks noChangeAspect="1"/>
            </p:cNvPicPr>
            <p:nvPr/>
          </p:nvPicPr>
          <p:blipFill>
            <a:blip r:embed="rId5"/>
            <a:stretch>
              <a:fillRect/>
            </a:stretch>
          </p:blipFill>
          <p:spPr>
            <a:xfrm>
              <a:off x="6483939" y="4596684"/>
              <a:ext cx="1733550" cy="485775"/>
            </a:xfrm>
            <a:prstGeom prst="rect">
              <a:avLst/>
            </a:prstGeom>
            <a:ln>
              <a:solidFill>
                <a:schemeClr val="tx1"/>
              </a:solidFill>
            </a:ln>
          </p:spPr>
        </p:pic>
        <p:sp>
          <p:nvSpPr>
            <p:cNvPr id="22" name="TextBox 21">
              <a:extLst>
                <a:ext uri="{FF2B5EF4-FFF2-40B4-BE49-F238E27FC236}">
                  <a16:creationId xmlns:a16="http://schemas.microsoft.com/office/drawing/2014/main" id="{BB62AB41-BE59-A2D5-1735-FCB5C2E7ADFE}"/>
                </a:ext>
              </a:extLst>
            </p:cNvPr>
            <p:cNvSpPr txBox="1"/>
            <p:nvPr/>
          </p:nvSpPr>
          <p:spPr>
            <a:xfrm>
              <a:off x="7745239" y="4622719"/>
              <a:ext cx="401315" cy="369332"/>
            </a:xfrm>
            <a:prstGeom prst="rect">
              <a:avLst/>
            </a:prstGeom>
            <a:solidFill>
              <a:schemeClr val="bg1"/>
            </a:solidFill>
            <a:ln>
              <a:noFill/>
            </a:ln>
          </p:spPr>
          <p:txBody>
            <a:bodyPr wrap="square" rtlCol="0">
              <a:spAutoFit/>
            </a:bodyPr>
            <a:lstStyle/>
            <a:p>
              <a:pPr algn="ctr"/>
              <a:r>
                <a:rPr lang="tr-TR" dirty="0"/>
                <a:t>b</a:t>
              </a:r>
              <a:r>
                <a:rPr lang="tr-TR" baseline="30000" dirty="0"/>
                <a:t>2</a:t>
              </a:r>
            </a:p>
          </p:txBody>
        </p:sp>
      </p:grpSp>
      <p:grpSp>
        <p:nvGrpSpPr>
          <p:cNvPr id="27" name="Group 26">
            <a:extLst>
              <a:ext uri="{FF2B5EF4-FFF2-40B4-BE49-F238E27FC236}">
                <a16:creationId xmlns:a16="http://schemas.microsoft.com/office/drawing/2014/main" id="{8F4D470B-0012-0BCB-60CF-827B39C54761}"/>
              </a:ext>
            </a:extLst>
          </p:cNvPr>
          <p:cNvGrpSpPr/>
          <p:nvPr/>
        </p:nvGrpSpPr>
        <p:grpSpPr>
          <a:xfrm>
            <a:off x="5400879" y="6194304"/>
            <a:ext cx="3981450" cy="419100"/>
            <a:chOff x="5400879" y="6194304"/>
            <a:chExt cx="3981450" cy="419100"/>
          </a:xfrm>
        </p:grpSpPr>
        <p:pic>
          <p:nvPicPr>
            <p:cNvPr id="8" name="Picture 7">
              <a:extLst>
                <a:ext uri="{FF2B5EF4-FFF2-40B4-BE49-F238E27FC236}">
                  <a16:creationId xmlns:a16="http://schemas.microsoft.com/office/drawing/2014/main" id="{8EA5434D-1D8B-8497-D451-8054E36C049F}"/>
                </a:ext>
              </a:extLst>
            </p:cNvPr>
            <p:cNvPicPr>
              <a:picLocks noChangeAspect="1"/>
            </p:cNvPicPr>
            <p:nvPr/>
          </p:nvPicPr>
          <p:blipFill>
            <a:blip r:embed="rId6"/>
            <a:stretch>
              <a:fillRect/>
            </a:stretch>
          </p:blipFill>
          <p:spPr>
            <a:xfrm>
              <a:off x="5400879" y="6194304"/>
              <a:ext cx="3981450" cy="419100"/>
            </a:xfrm>
            <a:prstGeom prst="rect">
              <a:avLst/>
            </a:prstGeom>
            <a:ln>
              <a:solidFill>
                <a:schemeClr val="tx1"/>
              </a:solidFill>
            </a:ln>
          </p:spPr>
        </p:pic>
        <p:sp>
          <p:nvSpPr>
            <p:cNvPr id="23" name="TextBox 22">
              <a:extLst>
                <a:ext uri="{FF2B5EF4-FFF2-40B4-BE49-F238E27FC236}">
                  <a16:creationId xmlns:a16="http://schemas.microsoft.com/office/drawing/2014/main" id="{36F29223-EBB0-136B-76CD-E033871D832F}"/>
                </a:ext>
              </a:extLst>
            </p:cNvPr>
            <p:cNvSpPr txBox="1"/>
            <p:nvPr/>
          </p:nvSpPr>
          <p:spPr>
            <a:xfrm>
              <a:off x="6813005" y="6194304"/>
              <a:ext cx="401315" cy="369332"/>
            </a:xfrm>
            <a:prstGeom prst="rect">
              <a:avLst/>
            </a:prstGeom>
            <a:solidFill>
              <a:schemeClr val="bg1"/>
            </a:solidFill>
            <a:ln>
              <a:noFill/>
            </a:ln>
          </p:spPr>
          <p:txBody>
            <a:bodyPr wrap="square" rtlCol="0">
              <a:spAutoFit/>
            </a:bodyPr>
            <a:lstStyle/>
            <a:p>
              <a:pPr algn="ctr"/>
              <a:r>
                <a:rPr lang="tr-TR" dirty="0"/>
                <a:t>a</a:t>
              </a:r>
              <a:r>
                <a:rPr lang="tr-TR" baseline="30000" dirty="0"/>
                <a:t>2</a:t>
              </a:r>
            </a:p>
          </p:txBody>
        </p:sp>
      </p:grpSp>
      <p:sp>
        <p:nvSpPr>
          <p:cNvPr id="24" name="Slide Number Placeholder 23">
            <a:extLst>
              <a:ext uri="{FF2B5EF4-FFF2-40B4-BE49-F238E27FC236}">
                <a16:creationId xmlns:a16="http://schemas.microsoft.com/office/drawing/2014/main" id="{13F2B75E-207E-AB44-AA62-47F3E4E33134}"/>
              </a:ext>
            </a:extLst>
          </p:cNvPr>
          <p:cNvSpPr>
            <a:spLocks noGrp="1"/>
          </p:cNvSpPr>
          <p:nvPr>
            <p:ph type="sldNum" sz="quarter" idx="12"/>
          </p:nvPr>
        </p:nvSpPr>
        <p:spPr>
          <a:xfrm>
            <a:off x="11724370" y="6271563"/>
            <a:ext cx="365760" cy="395484"/>
          </a:xfrm>
        </p:spPr>
        <p:txBody>
          <a:bodyPr/>
          <a:lstStyle/>
          <a:p>
            <a:pPr algn="l"/>
            <a:fld id="{FAEF9944-A4F6-4C59-AEBD-678D6480B8EA}" type="slidenum">
              <a:rPr lang="en-US" smtClean="0"/>
              <a:pPr algn="l"/>
              <a:t>17</a:t>
            </a:fld>
            <a:endParaRPr lang="en-US" dirty="0"/>
          </a:p>
        </p:txBody>
      </p:sp>
    </p:spTree>
    <p:extLst>
      <p:ext uri="{BB962C8B-B14F-4D97-AF65-F5344CB8AC3E}">
        <p14:creationId xmlns:p14="http://schemas.microsoft.com/office/powerpoint/2010/main" val="8668305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1F0047-ED82-CE8D-95E6-105356207940}"/>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765B556E-E0BB-D2A1-D72C-5E5FF0A786CA}"/>
              </a:ext>
            </a:extLst>
          </p:cNvPr>
          <p:cNvSpPr txBox="1">
            <a:spLocks/>
          </p:cNvSpPr>
          <p:nvPr/>
        </p:nvSpPr>
        <p:spPr bwMode="black">
          <a:xfrm>
            <a:off x="13320" y="20069"/>
            <a:ext cx="6807873" cy="776179"/>
          </a:xfrm>
          <a:prstGeom prst="rect">
            <a:avLst/>
          </a:prstGeom>
          <a:solidFill>
            <a:srgbClr val="FFFFFF"/>
          </a:solidFill>
          <a:ln w="31750" cap="sq">
            <a:solidFill>
              <a:srgbClr val="404040"/>
            </a:solidFill>
            <a:miter lim="800000"/>
          </a:ln>
        </p:spPr>
        <p:txBody>
          <a:bodyPr vert="horz" lIns="182880" tIns="182880" rIns="182880" bIns="182880" rtlCol="0" anchor="b">
            <a:normAutofit fontScale="925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2000" dirty="0">
                <a:solidFill>
                  <a:schemeClr val="tx2"/>
                </a:solidFill>
                <a:latin typeface="+mj-lt"/>
                <a:ea typeface="+mj-ea"/>
                <a:cs typeface="+mj-cs"/>
              </a:rPr>
              <a:t>Atalet Momentinin İntegral ile Bulunması</a:t>
            </a:r>
            <a:endParaRPr lang="en-US" sz="2000" dirty="0">
              <a:solidFill>
                <a:schemeClr val="tx2"/>
              </a:solidFill>
              <a:latin typeface="+mj-lt"/>
              <a:ea typeface="+mj-ea"/>
              <a:cs typeface="+mj-cs"/>
            </a:endParaRPr>
          </a:p>
        </p:txBody>
      </p:sp>
      <p:sp>
        <p:nvSpPr>
          <p:cNvPr id="2" name="Slide Number Placeholder 1">
            <a:extLst>
              <a:ext uri="{FF2B5EF4-FFF2-40B4-BE49-F238E27FC236}">
                <a16:creationId xmlns:a16="http://schemas.microsoft.com/office/drawing/2014/main" id="{FE35FD42-EA2C-C896-835F-AB7FD4B8E9F1}"/>
              </a:ext>
            </a:extLst>
          </p:cNvPr>
          <p:cNvSpPr>
            <a:spLocks noGrp="1"/>
          </p:cNvSpPr>
          <p:nvPr>
            <p:ph type="sldNum" sz="quarter" idx="12"/>
          </p:nvPr>
        </p:nvSpPr>
        <p:spPr>
          <a:xfrm>
            <a:off x="11505731" y="6225633"/>
            <a:ext cx="365760" cy="365760"/>
          </a:xfrm>
        </p:spPr>
        <p:txBody>
          <a:bodyPr/>
          <a:lstStyle/>
          <a:p>
            <a:pPr algn="l"/>
            <a:fld id="{FAEF9944-A4F6-4C59-AEBD-678D6480B8EA}" type="slidenum">
              <a:rPr lang="en-US" smtClean="0"/>
              <a:pPr algn="l"/>
              <a:t>18</a:t>
            </a:fld>
            <a:endParaRPr lang="en-US" dirty="0"/>
          </a:p>
        </p:txBody>
      </p:sp>
      <p:pic>
        <p:nvPicPr>
          <p:cNvPr id="3" name="Picture 2">
            <a:extLst>
              <a:ext uri="{FF2B5EF4-FFF2-40B4-BE49-F238E27FC236}">
                <a16:creationId xmlns:a16="http://schemas.microsoft.com/office/drawing/2014/main" id="{C806C46E-354B-A586-7852-BB45F36A3A0C}"/>
              </a:ext>
            </a:extLst>
          </p:cNvPr>
          <p:cNvPicPr>
            <a:picLocks noChangeAspect="1"/>
          </p:cNvPicPr>
          <p:nvPr/>
        </p:nvPicPr>
        <p:blipFill>
          <a:blip r:embed="rId2"/>
          <a:stretch>
            <a:fillRect/>
          </a:stretch>
        </p:blipFill>
        <p:spPr>
          <a:xfrm>
            <a:off x="278444" y="1047843"/>
            <a:ext cx="2952750" cy="5543550"/>
          </a:xfrm>
          <a:prstGeom prst="rect">
            <a:avLst/>
          </a:prstGeom>
        </p:spPr>
      </p:pic>
      <p:pic>
        <p:nvPicPr>
          <p:cNvPr id="5" name="Picture 4">
            <a:extLst>
              <a:ext uri="{FF2B5EF4-FFF2-40B4-BE49-F238E27FC236}">
                <a16:creationId xmlns:a16="http://schemas.microsoft.com/office/drawing/2014/main" id="{6624E28D-840A-F4AE-E105-6B7F324AC70E}"/>
              </a:ext>
            </a:extLst>
          </p:cNvPr>
          <p:cNvPicPr>
            <a:picLocks noChangeAspect="1"/>
          </p:cNvPicPr>
          <p:nvPr/>
        </p:nvPicPr>
        <p:blipFill>
          <a:blip r:embed="rId3"/>
          <a:stretch>
            <a:fillRect/>
          </a:stretch>
        </p:blipFill>
        <p:spPr>
          <a:xfrm>
            <a:off x="4363744" y="3484839"/>
            <a:ext cx="3181350" cy="866775"/>
          </a:xfrm>
          <a:prstGeom prst="rect">
            <a:avLst/>
          </a:prstGeom>
          <a:ln>
            <a:solidFill>
              <a:schemeClr val="tx1"/>
            </a:solidFill>
          </a:ln>
        </p:spPr>
      </p:pic>
      <p:pic>
        <p:nvPicPr>
          <p:cNvPr id="6" name="Picture 5">
            <a:extLst>
              <a:ext uri="{FF2B5EF4-FFF2-40B4-BE49-F238E27FC236}">
                <a16:creationId xmlns:a16="http://schemas.microsoft.com/office/drawing/2014/main" id="{9B397C1F-BC54-900E-AD52-8BCDCF49E87A}"/>
              </a:ext>
            </a:extLst>
          </p:cNvPr>
          <p:cNvPicPr>
            <a:picLocks noChangeAspect="1"/>
          </p:cNvPicPr>
          <p:nvPr/>
        </p:nvPicPr>
        <p:blipFill>
          <a:blip r:embed="rId4"/>
          <a:stretch>
            <a:fillRect/>
          </a:stretch>
        </p:blipFill>
        <p:spPr>
          <a:xfrm>
            <a:off x="7791580" y="3470980"/>
            <a:ext cx="3333102" cy="877132"/>
          </a:xfrm>
          <a:prstGeom prst="rect">
            <a:avLst/>
          </a:prstGeom>
          <a:ln>
            <a:solidFill>
              <a:schemeClr val="tx1"/>
            </a:solidFill>
          </a:ln>
        </p:spPr>
      </p:pic>
      <p:sp>
        <p:nvSpPr>
          <p:cNvPr id="11" name="TextBox 10">
            <a:extLst>
              <a:ext uri="{FF2B5EF4-FFF2-40B4-BE49-F238E27FC236}">
                <a16:creationId xmlns:a16="http://schemas.microsoft.com/office/drawing/2014/main" id="{1F321595-42B7-1A1A-9244-F20296007283}"/>
              </a:ext>
            </a:extLst>
          </p:cNvPr>
          <p:cNvSpPr txBox="1"/>
          <p:nvPr/>
        </p:nvSpPr>
        <p:spPr>
          <a:xfrm>
            <a:off x="3401578" y="1661151"/>
            <a:ext cx="8287033" cy="1200329"/>
          </a:xfrm>
          <a:prstGeom prst="rect">
            <a:avLst/>
          </a:prstGeom>
          <a:noFill/>
        </p:spPr>
        <p:txBody>
          <a:bodyPr wrap="square">
            <a:spAutoFit/>
          </a:bodyPr>
          <a:lstStyle/>
          <a:p>
            <a:pPr algn="just"/>
            <a:r>
              <a:rPr lang="tr-TR" sz="1800" dirty="0"/>
              <a:t>Bir düzlemsel alanın sınırları matematiksel fonksiyonlarla ifade edilebildiğinde, alanın eylemsizlik momenti çıkarılan integral denklemleriyle kolayca bulunabilir. Bunun için şekilde görüldüğü gibi, bir doğrultuda diferansiyel boyuta veya kalınlığa sahip bir eleman seçilerek integral kolayca hesaplanır.</a:t>
            </a:r>
          </a:p>
        </p:txBody>
      </p:sp>
      <p:grpSp>
        <p:nvGrpSpPr>
          <p:cNvPr id="12" name="Group 11">
            <a:extLst>
              <a:ext uri="{FF2B5EF4-FFF2-40B4-BE49-F238E27FC236}">
                <a16:creationId xmlns:a16="http://schemas.microsoft.com/office/drawing/2014/main" id="{492C8F3E-2113-DDB8-2ED5-7A394DF468C1}"/>
              </a:ext>
            </a:extLst>
          </p:cNvPr>
          <p:cNvGrpSpPr/>
          <p:nvPr/>
        </p:nvGrpSpPr>
        <p:grpSpPr>
          <a:xfrm>
            <a:off x="6909785" y="5087706"/>
            <a:ext cx="4102045" cy="485775"/>
            <a:chOff x="5400879" y="6194304"/>
            <a:chExt cx="3981450" cy="419100"/>
          </a:xfrm>
        </p:grpSpPr>
        <p:pic>
          <p:nvPicPr>
            <p:cNvPr id="13" name="Picture 12">
              <a:extLst>
                <a:ext uri="{FF2B5EF4-FFF2-40B4-BE49-F238E27FC236}">
                  <a16:creationId xmlns:a16="http://schemas.microsoft.com/office/drawing/2014/main" id="{9FA86878-2E63-E26A-2816-98456416E34C}"/>
                </a:ext>
              </a:extLst>
            </p:cNvPr>
            <p:cNvPicPr>
              <a:picLocks noChangeAspect="1"/>
            </p:cNvPicPr>
            <p:nvPr/>
          </p:nvPicPr>
          <p:blipFill>
            <a:blip r:embed="rId5"/>
            <a:stretch>
              <a:fillRect/>
            </a:stretch>
          </p:blipFill>
          <p:spPr>
            <a:xfrm>
              <a:off x="5400879" y="6194304"/>
              <a:ext cx="3981450" cy="419100"/>
            </a:xfrm>
            <a:prstGeom prst="rect">
              <a:avLst/>
            </a:prstGeom>
            <a:ln>
              <a:solidFill>
                <a:schemeClr val="tx1"/>
              </a:solidFill>
            </a:ln>
          </p:spPr>
        </p:pic>
        <p:sp>
          <p:nvSpPr>
            <p:cNvPr id="14" name="TextBox 13">
              <a:extLst>
                <a:ext uri="{FF2B5EF4-FFF2-40B4-BE49-F238E27FC236}">
                  <a16:creationId xmlns:a16="http://schemas.microsoft.com/office/drawing/2014/main" id="{3356F22A-9A91-BA82-99AD-BD8604D78490}"/>
                </a:ext>
              </a:extLst>
            </p:cNvPr>
            <p:cNvSpPr txBox="1"/>
            <p:nvPr/>
          </p:nvSpPr>
          <p:spPr>
            <a:xfrm>
              <a:off x="6804389" y="6216766"/>
              <a:ext cx="401315" cy="318639"/>
            </a:xfrm>
            <a:prstGeom prst="rect">
              <a:avLst/>
            </a:prstGeom>
            <a:solidFill>
              <a:schemeClr val="bg1"/>
            </a:solidFill>
            <a:ln>
              <a:noFill/>
            </a:ln>
          </p:spPr>
          <p:txBody>
            <a:bodyPr wrap="square" rtlCol="0">
              <a:spAutoFit/>
            </a:bodyPr>
            <a:lstStyle/>
            <a:p>
              <a:r>
                <a:rPr lang="tr-TR" dirty="0"/>
                <a:t>a</a:t>
              </a:r>
              <a:r>
                <a:rPr lang="tr-TR" baseline="30000" dirty="0"/>
                <a:t>2</a:t>
              </a:r>
            </a:p>
          </p:txBody>
        </p:sp>
      </p:grpSp>
      <p:grpSp>
        <p:nvGrpSpPr>
          <p:cNvPr id="15" name="Group 14">
            <a:extLst>
              <a:ext uri="{FF2B5EF4-FFF2-40B4-BE49-F238E27FC236}">
                <a16:creationId xmlns:a16="http://schemas.microsoft.com/office/drawing/2014/main" id="{15ED2CDE-C4A7-36B0-1B15-C844F43F9DC7}"/>
              </a:ext>
            </a:extLst>
          </p:cNvPr>
          <p:cNvGrpSpPr/>
          <p:nvPr/>
        </p:nvGrpSpPr>
        <p:grpSpPr>
          <a:xfrm>
            <a:off x="5087644" y="5087707"/>
            <a:ext cx="1733550" cy="485775"/>
            <a:chOff x="6483939" y="4596684"/>
            <a:chExt cx="1733550" cy="485775"/>
          </a:xfrm>
        </p:grpSpPr>
        <p:pic>
          <p:nvPicPr>
            <p:cNvPr id="16" name="Picture 15">
              <a:extLst>
                <a:ext uri="{FF2B5EF4-FFF2-40B4-BE49-F238E27FC236}">
                  <a16:creationId xmlns:a16="http://schemas.microsoft.com/office/drawing/2014/main" id="{4AC10729-CBE9-CDF3-DD91-78DEA0C3F958}"/>
                </a:ext>
              </a:extLst>
            </p:cNvPr>
            <p:cNvPicPr>
              <a:picLocks noChangeAspect="1"/>
            </p:cNvPicPr>
            <p:nvPr/>
          </p:nvPicPr>
          <p:blipFill>
            <a:blip r:embed="rId6"/>
            <a:stretch>
              <a:fillRect/>
            </a:stretch>
          </p:blipFill>
          <p:spPr>
            <a:xfrm>
              <a:off x="6483939" y="4596684"/>
              <a:ext cx="1733550" cy="485775"/>
            </a:xfrm>
            <a:prstGeom prst="rect">
              <a:avLst/>
            </a:prstGeom>
            <a:ln>
              <a:solidFill>
                <a:schemeClr val="tx1"/>
              </a:solidFill>
            </a:ln>
          </p:spPr>
        </p:pic>
        <p:sp>
          <p:nvSpPr>
            <p:cNvPr id="17" name="TextBox 16">
              <a:extLst>
                <a:ext uri="{FF2B5EF4-FFF2-40B4-BE49-F238E27FC236}">
                  <a16:creationId xmlns:a16="http://schemas.microsoft.com/office/drawing/2014/main" id="{F403D967-C67B-FF16-F574-E5F1FDD092F0}"/>
                </a:ext>
              </a:extLst>
            </p:cNvPr>
            <p:cNvSpPr txBox="1"/>
            <p:nvPr/>
          </p:nvSpPr>
          <p:spPr>
            <a:xfrm>
              <a:off x="7745239" y="4622719"/>
              <a:ext cx="401315" cy="369332"/>
            </a:xfrm>
            <a:prstGeom prst="rect">
              <a:avLst/>
            </a:prstGeom>
            <a:solidFill>
              <a:schemeClr val="bg1"/>
            </a:solidFill>
            <a:ln>
              <a:noFill/>
            </a:ln>
          </p:spPr>
          <p:txBody>
            <a:bodyPr wrap="square" rtlCol="0">
              <a:spAutoFit/>
            </a:bodyPr>
            <a:lstStyle/>
            <a:p>
              <a:pPr algn="ctr"/>
              <a:r>
                <a:rPr lang="tr-TR" dirty="0"/>
                <a:t>b</a:t>
              </a:r>
              <a:r>
                <a:rPr lang="tr-TR" baseline="30000" dirty="0"/>
                <a:t>2</a:t>
              </a:r>
            </a:p>
          </p:txBody>
        </p:sp>
      </p:grpSp>
      <p:sp>
        <p:nvSpPr>
          <p:cNvPr id="18" name="TextBox 17">
            <a:extLst>
              <a:ext uri="{FF2B5EF4-FFF2-40B4-BE49-F238E27FC236}">
                <a16:creationId xmlns:a16="http://schemas.microsoft.com/office/drawing/2014/main" id="{85190B4F-0AE0-049C-6656-6428C05A0FBF}"/>
              </a:ext>
            </a:extLst>
          </p:cNvPr>
          <p:cNvSpPr txBox="1"/>
          <p:nvPr/>
        </p:nvSpPr>
        <p:spPr>
          <a:xfrm>
            <a:off x="5352316" y="4401397"/>
            <a:ext cx="5389196" cy="369332"/>
          </a:xfrm>
          <a:prstGeom prst="rect">
            <a:avLst/>
          </a:prstGeom>
          <a:noFill/>
        </p:spPr>
        <p:txBody>
          <a:bodyPr wrap="square">
            <a:spAutoFit/>
          </a:bodyPr>
          <a:lstStyle/>
          <a:p>
            <a:pPr algn="just"/>
            <a:r>
              <a:rPr lang="tr-TR" sz="1800" dirty="0"/>
              <a:t>(Geometrik merkezden geçen bir eksen takımına göre)</a:t>
            </a:r>
          </a:p>
        </p:txBody>
      </p:sp>
      <p:sp>
        <p:nvSpPr>
          <p:cNvPr id="19" name="TextBox 18">
            <a:extLst>
              <a:ext uri="{FF2B5EF4-FFF2-40B4-BE49-F238E27FC236}">
                <a16:creationId xmlns:a16="http://schemas.microsoft.com/office/drawing/2014/main" id="{004AF7CA-193D-6413-9FD6-E3318E0A44A6}"/>
              </a:ext>
            </a:extLst>
          </p:cNvPr>
          <p:cNvSpPr txBox="1"/>
          <p:nvPr/>
        </p:nvSpPr>
        <p:spPr>
          <a:xfrm>
            <a:off x="5447446" y="5675563"/>
            <a:ext cx="5816719" cy="276999"/>
          </a:xfrm>
          <a:prstGeom prst="rect">
            <a:avLst/>
          </a:prstGeom>
          <a:noFill/>
        </p:spPr>
        <p:txBody>
          <a:bodyPr wrap="square">
            <a:spAutoFit/>
          </a:bodyPr>
          <a:lstStyle/>
          <a:p>
            <a:pPr algn="just"/>
            <a:r>
              <a:rPr lang="tr-TR" sz="1200" dirty="0"/>
              <a:t>(Geometrik merkezden geçen bir eksen takımına paralel bir eksen takımına göre)</a:t>
            </a:r>
          </a:p>
        </p:txBody>
      </p:sp>
    </p:spTree>
    <p:extLst>
      <p:ext uri="{BB962C8B-B14F-4D97-AF65-F5344CB8AC3E}">
        <p14:creationId xmlns:p14="http://schemas.microsoft.com/office/powerpoint/2010/main" val="11226405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62FA10-4FEB-4969-5C4B-2AC6FE44FF7B}"/>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C936A108-56C8-4C04-15F8-293CE8063ED0}"/>
              </a:ext>
            </a:extLst>
          </p:cNvPr>
          <p:cNvSpPr txBox="1">
            <a:spLocks/>
          </p:cNvSpPr>
          <p:nvPr/>
        </p:nvSpPr>
        <p:spPr bwMode="black">
          <a:xfrm>
            <a:off x="13321" y="20069"/>
            <a:ext cx="6786974" cy="776179"/>
          </a:xfrm>
          <a:prstGeom prst="rect">
            <a:avLst/>
          </a:prstGeom>
          <a:solidFill>
            <a:srgbClr val="FFFFFF"/>
          </a:solidFill>
          <a:ln w="31750" cap="sq">
            <a:solidFill>
              <a:srgbClr val="404040"/>
            </a:solidFill>
            <a:miter lim="800000"/>
          </a:ln>
        </p:spPr>
        <p:txBody>
          <a:bodyPr vert="horz" lIns="182880" tIns="182880" rIns="182880" bIns="182880" rtlCol="0" anchor="b">
            <a:normAutofit fontScale="925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2000" dirty="0">
                <a:solidFill>
                  <a:schemeClr val="tx2"/>
                </a:solidFill>
                <a:latin typeface="+mj-lt"/>
                <a:ea typeface="+mj-ea"/>
                <a:cs typeface="+mj-cs"/>
              </a:rPr>
              <a:t>Atalet Momentinin İntegral ile Bulunması</a:t>
            </a:r>
            <a:endParaRPr lang="en-US" sz="2000" dirty="0">
              <a:solidFill>
                <a:schemeClr val="tx2"/>
              </a:solidFill>
              <a:latin typeface="+mj-lt"/>
              <a:ea typeface="+mj-ea"/>
              <a:cs typeface="+mj-cs"/>
            </a:endParaRPr>
          </a:p>
        </p:txBody>
      </p:sp>
      <p:sp>
        <p:nvSpPr>
          <p:cNvPr id="2" name="Slide Number Placeholder 1">
            <a:extLst>
              <a:ext uri="{FF2B5EF4-FFF2-40B4-BE49-F238E27FC236}">
                <a16:creationId xmlns:a16="http://schemas.microsoft.com/office/drawing/2014/main" id="{8875FDD9-B0AB-2F89-AFDC-253F5DA00D1D}"/>
              </a:ext>
            </a:extLst>
          </p:cNvPr>
          <p:cNvSpPr>
            <a:spLocks noGrp="1"/>
          </p:cNvSpPr>
          <p:nvPr>
            <p:ph type="sldNum" sz="quarter" idx="12"/>
          </p:nvPr>
        </p:nvSpPr>
        <p:spPr>
          <a:xfrm>
            <a:off x="11717710" y="6377718"/>
            <a:ext cx="365760" cy="365760"/>
          </a:xfrm>
        </p:spPr>
        <p:txBody>
          <a:bodyPr/>
          <a:lstStyle/>
          <a:p>
            <a:pPr algn="l"/>
            <a:fld id="{FAEF9944-A4F6-4C59-AEBD-678D6480B8EA}" type="slidenum">
              <a:rPr lang="en-US" smtClean="0"/>
              <a:pPr algn="l"/>
              <a:t>19</a:t>
            </a:fld>
            <a:endParaRPr lang="en-US" dirty="0"/>
          </a:p>
        </p:txBody>
      </p:sp>
      <p:pic>
        <p:nvPicPr>
          <p:cNvPr id="3" name="Picture 2">
            <a:extLst>
              <a:ext uri="{FF2B5EF4-FFF2-40B4-BE49-F238E27FC236}">
                <a16:creationId xmlns:a16="http://schemas.microsoft.com/office/drawing/2014/main" id="{06A331BB-CA46-FBE4-358E-0F0BD5D8FD4E}"/>
              </a:ext>
            </a:extLst>
          </p:cNvPr>
          <p:cNvPicPr>
            <a:picLocks noChangeAspect="1"/>
          </p:cNvPicPr>
          <p:nvPr/>
        </p:nvPicPr>
        <p:blipFill rotWithShape="1">
          <a:blip r:embed="rId2"/>
          <a:srcRect l="65653" t="4976" b="61753"/>
          <a:stretch/>
        </p:blipFill>
        <p:spPr>
          <a:xfrm>
            <a:off x="112449" y="1722268"/>
            <a:ext cx="2814223" cy="3260350"/>
          </a:xfrm>
          <a:prstGeom prst="rect">
            <a:avLst/>
          </a:prstGeom>
        </p:spPr>
      </p:pic>
      <p:sp>
        <p:nvSpPr>
          <p:cNvPr id="5" name="TextBox 4">
            <a:extLst>
              <a:ext uri="{FF2B5EF4-FFF2-40B4-BE49-F238E27FC236}">
                <a16:creationId xmlns:a16="http://schemas.microsoft.com/office/drawing/2014/main" id="{B8D1AB91-F754-D6E6-208F-E99805755E10}"/>
              </a:ext>
            </a:extLst>
          </p:cNvPr>
          <p:cNvSpPr txBox="1"/>
          <p:nvPr/>
        </p:nvSpPr>
        <p:spPr>
          <a:xfrm>
            <a:off x="3126370" y="1021959"/>
            <a:ext cx="8287033" cy="923330"/>
          </a:xfrm>
          <a:prstGeom prst="rect">
            <a:avLst/>
          </a:prstGeom>
          <a:noFill/>
        </p:spPr>
        <p:txBody>
          <a:bodyPr wrap="square">
            <a:spAutoFit/>
          </a:bodyPr>
          <a:lstStyle/>
          <a:p>
            <a:pPr algn="just"/>
            <a:r>
              <a:rPr lang="tr-TR" sz="1800" dirty="0"/>
              <a:t>Dikdörtgen bir kesitin atalet momentini (a) geometrik merkezdeki x’ eksenine göre (b) şeklin alt yüzeyinden geçen </a:t>
            </a:r>
            <a:r>
              <a:rPr lang="tr-TR" sz="1800" dirty="0" err="1"/>
              <a:t>x</a:t>
            </a:r>
            <a:r>
              <a:rPr lang="tr-TR" sz="1800" baseline="-25000" dirty="0" err="1"/>
              <a:t>b</a:t>
            </a:r>
            <a:r>
              <a:rPr lang="tr-TR" sz="1800" dirty="0"/>
              <a:t> eksenine göre ( c ) ve </a:t>
            </a:r>
            <a:r>
              <a:rPr lang="tr-TR" sz="1800" dirty="0" err="1"/>
              <a:t>x’y</a:t>
            </a:r>
            <a:r>
              <a:rPr lang="tr-TR" sz="1800" dirty="0"/>
              <a:t>’ eksen takımına dik z’ ekseni etrafında polar atalet momentini ifade ediniz.</a:t>
            </a:r>
          </a:p>
        </p:txBody>
      </p:sp>
    </p:spTree>
    <p:extLst>
      <p:ext uri="{BB962C8B-B14F-4D97-AF65-F5344CB8AC3E}">
        <p14:creationId xmlns:p14="http://schemas.microsoft.com/office/powerpoint/2010/main" val="17840394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993326-44FC-D53E-261D-9F6961120A1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00C79A7-636C-55B7-6FB9-E26D9429A986}"/>
              </a:ext>
            </a:extLst>
          </p:cNvPr>
          <p:cNvSpPr>
            <a:spLocks noGrp="1"/>
          </p:cNvSpPr>
          <p:nvPr>
            <p:ph type="title"/>
          </p:nvPr>
        </p:nvSpPr>
        <p:spPr>
          <a:xfrm>
            <a:off x="0" y="1"/>
            <a:ext cx="6491335" cy="632433"/>
          </a:xfrm>
        </p:spPr>
        <p:txBody>
          <a:bodyPr>
            <a:normAutofit fontScale="90000"/>
          </a:bodyPr>
          <a:lstStyle/>
          <a:p>
            <a:r>
              <a:rPr lang="tr-TR" sz="2000" u="sng" dirty="0">
                <a:solidFill>
                  <a:schemeClr val="bg2">
                    <a:lumMod val="50000"/>
                  </a:schemeClr>
                </a:solidFill>
              </a:rPr>
              <a:t>KAYNAKLAR</a:t>
            </a:r>
          </a:p>
        </p:txBody>
      </p:sp>
      <p:sp>
        <p:nvSpPr>
          <p:cNvPr id="14" name="TextBox 13">
            <a:extLst>
              <a:ext uri="{FF2B5EF4-FFF2-40B4-BE49-F238E27FC236}">
                <a16:creationId xmlns:a16="http://schemas.microsoft.com/office/drawing/2014/main" id="{F5928182-F369-0717-45A5-78DF0760E832}"/>
              </a:ext>
            </a:extLst>
          </p:cNvPr>
          <p:cNvSpPr txBox="1"/>
          <p:nvPr/>
        </p:nvSpPr>
        <p:spPr>
          <a:xfrm>
            <a:off x="135507" y="875381"/>
            <a:ext cx="11689547" cy="2308324"/>
          </a:xfrm>
          <a:prstGeom prst="rect">
            <a:avLst/>
          </a:prstGeom>
          <a:noFill/>
        </p:spPr>
        <p:txBody>
          <a:bodyPr wrap="square">
            <a:spAutoFit/>
          </a:bodyPr>
          <a:lstStyle/>
          <a:p>
            <a:pPr marL="285750" indent="-285750" algn="just">
              <a:buFont typeface="Arial" panose="020B0604020202020204" pitchFamily="34" charset="0"/>
              <a:buChar char="•"/>
            </a:pPr>
            <a:r>
              <a:rPr lang="tr-TR" dirty="0" err="1"/>
              <a:t>Beer</a:t>
            </a:r>
            <a:r>
              <a:rPr lang="tr-TR" dirty="0"/>
              <a:t>, F. P., </a:t>
            </a:r>
            <a:r>
              <a:rPr lang="tr-TR" dirty="0" err="1"/>
              <a:t>DeWolf</a:t>
            </a:r>
            <a:r>
              <a:rPr lang="tr-TR" dirty="0"/>
              <a:t>, J. T., </a:t>
            </a:r>
            <a:r>
              <a:rPr lang="tr-TR" dirty="0" err="1"/>
              <a:t>Mazurek</a:t>
            </a:r>
            <a:r>
              <a:rPr lang="tr-TR" dirty="0"/>
              <a:t> D.F., Johnston R.E. </a:t>
            </a:r>
            <a:r>
              <a:rPr lang="tr-TR" dirty="0" err="1"/>
              <a:t>Jr</a:t>
            </a:r>
            <a:r>
              <a:rPr lang="tr-TR" dirty="0"/>
              <a:t>., 2012, </a:t>
            </a:r>
            <a:r>
              <a:rPr lang="tr-TR" dirty="0" err="1"/>
              <a:t>Mechanics</a:t>
            </a:r>
            <a:r>
              <a:rPr lang="tr-TR" dirty="0"/>
              <a:t> of </a:t>
            </a:r>
            <a:r>
              <a:rPr lang="tr-TR" dirty="0" err="1"/>
              <a:t>Materials</a:t>
            </a:r>
            <a:r>
              <a:rPr lang="tr-TR" dirty="0"/>
              <a:t>, </a:t>
            </a:r>
            <a:r>
              <a:rPr lang="tr-TR" dirty="0" err="1"/>
              <a:t>Sixth</a:t>
            </a:r>
            <a:r>
              <a:rPr lang="tr-TR" dirty="0"/>
              <a:t> Edition, McGraw-Hill </a:t>
            </a:r>
            <a:r>
              <a:rPr lang="tr-TR" dirty="0" err="1"/>
              <a:t>Companies</a:t>
            </a:r>
            <a:endParaRPr lang="tr-TR" dirty="0"/>
          </a:p>
          <a:p>
            <a:pPr marL="285750" indent="-285750" algn="just">
              <a:buFont typeface="Arial" panose="020B0604020202020204" pitchFamily="34" charset="0"/>
              <a:buChar char="•"/>
            </a:pPr>
            <a:r>
              <a:rPr lang="tr-TR" dirty="0" err="1"/>
              <a:t>Hibbeler</a:t>
            </a:r>
            <a:r>
              <a:rPr lang="tr-TR" dirty="0"/>
              <a:t>, R. C. 2009, </a:t>
            </a:r>
            <a:r>
              <a:rPr lang="tr-TR" dirty="0" err="1"/>
              <a:t>Mechanics</a:t>
            </a:r>
            <a:r>
              <a:rPr lang="tr-TR" dirty="0"/>
              <a:t> of </a:t>
            </a:r>
            <a:r>
              <a:rPr lang="tr-TR" dirty="0" err="1"/>
              <a:t>Materials</a:t>
            </a:r>
            <a:r>
              <a:rPr lang="tr-TR" dirty="0"/>
              <a:t>, </a:t>
            </a:r>
            <a:r>
              <a:rPr lang="tr-TR" dirty="0" err="1"/>
              <a:t>Seventh</a:t>
            </a:r>
            <a:r>
              <a:rPr lang="tr-TR" dirty="0"/>
              <a:t> Edition.</a:t>
            </a:r>
          </a:p>
          <a:p>
            <a:pPr marL="285750" indent="-285750" algn="just">
              <a:buFont typeface="Arial" panose="020B0604020202020204" pitchFamily="34" charset="0"/>
              <a:buChar char="•"/>
            </a:pPr>
            <a:r>
              <a:rPr lang="tr-TR" dirty="0" err="1"/>
              <a:t>Hibbeler</a:t>
            </a:r>
            <a:r>
              <a:rPr lang="tr-TR" dirty="0"/>
              <a:t>, R. C. 2016, </a:t>
            </a:r>
            <a:r>
              <a:rPr lang="tr-TR" dirty="0" err="1"/>
              <a:t>Engineering</a:t>
            </a:r>
            <a:r>
              <a:rPr lang="tr-TR" dirty="0"/>
              <a:t> </a:t>
            </a:r>
            <a:r>
              <a:rPr lang="tr-TR" dirty="0" err="1"/>
              <a:t>Mechanics</a:t>
            </a:r>
            <a:r>
              <a:rPr lang="tr-TR" dirty="0"/>
              <a:t>, </a:t>
            </a:r>
            <a:r>
              <a:rPr lang="tr-TR" dirty="0" err="1"/>
              <a:t>Fourteenth</a:t>
            </a:r>
            <a:r>
              <a:rPr lang="tr-TR" dirty="0"/>
              <a:t> Edition.</a:t>
            </a:r>
          </a:p>
          <a:p>
            <a:pPr marL="285750" indent="-285750" algn="just">
              <a:buFont typeface="Arial" panose="020B0604020202020204" pitchFamily="34" charset="0"/>
              <a:buChar char="•"/>
            </a:pPr>
            <a:r>
              <a:rPr lang="tr-TR" dirty="0" err="1"/>
              <a:t>Omurtag</a:t>
            </a:r>
            <a:r>
              <a:rPr lang="tr-TR" dirty="0"/>
              <a:t>, M. H. 2005; Mukavemet II, Birsen Yayınevi, İstanbul</a:t>
            </a:r>
          </a:p>
          <a:p>
            <a:pPr marL="285750" indent="-285750" algn="just">
              <a:buFont typeface="Arial" panose="020B0604020202020204" pitchFamily="34" charset="0"/>
              <a:buChar char="•"/>
            </a:pPr>
            <a:r>
              <a:rPr lang="tr-TR" dirty="0" err="1"/>
              <a:t>Omurtag</a:t>
            </a:r>
            <a:r>
              <a:rPr lang="tr-TR" dirty="0"/>
              <a:t>, M. H. 2011; Mukavemet, 3. Baskı, Birsen Yayınevi, İstanbul</a:t>
            </a:r>
          </a:p>
          <a:p>
            <a:pPr marL="285750" indent="-285750" algn="just">
              <a:buFont typeface="Arial" panose="020B0604020202020204" pitchFamily="34" charset="0"/>
              <a:buChar char="•"/>
            </a:pPr>
            <a:r>
              <a:rPr lang="tr-TR" dirty="0"/>
              <a:t>Bakioğlu, M. 2009; Cisimlerin Mukavemeti Cilt 2, Beta Basım Yayım Dağıtım A. Ş.,</a:t>
            </a:r>
            <a:r>
              <a:rPr lang="tr-TR" dirty="0" err="1"/>
              <a:t>Çağaloğlu</a:t>
            </a:r>
            <a:r>
              <a:rPr lang="tr-TR" dirty="0"/>
              <a:t>-İstanbul.</a:t>
            </a:r>
          </a:p>
          <a:p>
            <a:pPr marL="285750" indent="-285750" algn="just">
              <a:buFont typeface="Arial" panose="020B0604020202020204" pitchFamily="34" charset="0"/>
              <a:buChar char="•"/>
            </a:pPr>
            <a:r>
              <a:rPr lang="tr-TR" dirty="0"/>
              <a:t>Zor M., Mukavemet Ders Notları, Dokuz Eylül Üniversitesi, Makine Mühendisliği Bölümü</a:t>
            </a:r>
          </a:p>
          <a:p>
            <a:pPr marL="285750" indent="-285750" algn="just">
              <a:buFont typeface="Arial" panose="020B0604020202020204" pitchFamily="34" charset="0"/>
              <a:buChar char="•"/>
            </a:pPr>
            <a:r>
              <a:rPr lang="tr-TR" dirty="0" err="1"/>
              <a:t>Alchalabi</a:t>
            </a:r>
            <a:r>
              <a:rPr lang="tr-TR" dirty="0"/>
              <a:t> N., </a:t>
            </a:r>
            <a:r>
              <a:rPr lang="tr-TR" dirty="0" err="1"/>
              <a:t>Lecture</a:t>
            </a:r>
            <a:r>
              <a:rPr lang="tr-TR" dirty="0"/>
              <a:t> </a:t>
            </a:r>
            <a:r>
              <a:rPr lang="tr-TR" dirty="0" err="1"/>
              <a:t>Notes</a:t>
            </a:r>
            <a:r>
              <a:rPr lang="tr-TR" dirty="0"/>
              <a:t>, </a:t>
            </a:r>
            <a:r>
              <a:rPr lang="tr-TR" dirty="0" err="1"/>
              <a:t>Strength</a:t>
            </a:r>
            <a:r>
              <a:rPr lang="tr-TR" dirty="0"/>
              <a:t> of </a:t>
            </a:r>
            <a:r>
              <a:rPr lang="tr-TR" dirty="0" err="1"/>
              <a:t>Materials</a:t>
            </a:r>
            <a:endParaRPr lang="tr-TR" dirty="0"/>
          </a:p>
        </p:txBody>
      </p:sp>
      <p:sp>
        <p:nvSpPr>
          <p:cNvPr id="4" name="Slide Number Placeholder 3">
            <a:extLst>
              <a:ext uri="{FF2B5EF4-FFF2-40B4-BE49-F238E27FC236}">
                <a16:creationId xmlns:a16="http://schemas.microsoft.com/office/drawing/2014/main" id="{457A6CDB-8234-5CD8-3164-E98478FFFB17}"/>
              </a:ext>
            </a:extLst>
          </p:cNvPr>
          <p:cNvSpPr>
            <a:spLocks noGrp="1"/>
          </p:cNvSpPr>
          <p:nvPr>
            <p:ph type="sldNum" sz="quarter" idx="12"/>
          </p:nvPr>
        </p:nvSpPr>
        <p:spPr>
          <a:xfrm>
            <a:off x="11825055" y="6492240"/>
            <a:ext cx="365760" cy="365760"/>
          </a:xfrm>
        </p:spPr>
        <p:txBody>
          <a:bodyPr/>
          <a:lstStyle/>
          <a:p>
            <a:pPr algn="l"/>
            <a:fld id="{FAEF9944-A4F6-4C59-AEBD-678D6480B8EA}" type="slidenum">
              <a:rPr lang="en-US" smtClean="0"/>
              <a:pPr algn="l"/>
              <a:t>2</a:t>
            </a:fld>
            <a:endParaRPr lang="en-US" dirty="0"/>
          </a:p>
        </p:txBody>
      </p:sp>
      <p:sp>
        <p:nvSpPr>
          <p:cNvPr id="3" name="TextBox 4">
            <a:extLst>
              <a:ext uri="{FF2B5EF4-FFF2-40B4-BE49-F238E27FC236}">
                <a16:creationId xmlns:a16="http://schemas.microsoft.com/office/drawing/2014/main" id="{09F85A8D-0D55-DABC-103D-68875FE09DFC}"/>
              </a:ext>
            </a:extLst>
          </p:cNvPr>
          <p:cNvSpPr txBox="1"/>
          <p:nvPr/>
        </p:nvSpPr>
        <p:spPr>
          <a:xfrm>
            <a:off x="251226" y="3868476"/>
            <a:ext cx="11689547" cy="1938992"/>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b="1" u="sng" dirty="0" err="1">
                <a:solidFill>
                  <a:srgbClr val="C00000"/>
                </a:solidFill>
              </a:rPr>
              <a:t>Uyarı</a:t>
            </a:r>
            <a:r>
              <a:rPr lang="en-GB" b="1" u="sng" dirty="0">
                <a:solidFill>
                  <a:srgbClr val="C00000"/>
                </a:solidFill>
              </a:rPr>
              <a:t>:</a:t>
            </a:r>
            <a:endParaRPr lang="tr-TR" b="1" u="sng" dirty="0">
              <a:solidFill>
                <a:srgbClr val="C00000"/>
              </a:solidFill>
            </a:endParaRPr>
          </a:p>
          <a:p>
            <a:br>
              <a:rPr lang="en-GB" dirty="0"/>
            </a:br>
            <a:r>
              <a:rPr lang="en-GB" sz="1200" dirty="0"/>
              <a:t>Bu </a:t>
            </a:r>
            <a:r>
              <a:rPr lang="en-GB" sz="1200" dirty="0" err="1"/>
              <a:t>ders</a:t>
            </a:r>
            <a:r>
              <a:rPr lang="en-GB" sz="1200" dirty="0"/>
              <a:t> </a:t>
            </a:r>
            <a:r>
              <a:rPr lang="en-GB" sz="1200" dirty="0" err="1"/>
              <a:t>notu</a:t>
            </a:r>
            <a:r>
              <a:rPr lang="en-GB" sz="1200" dirty="0"/>
              <a:t>; </a:t>
            </a:r>
            <a:r>
              <a:rPr lang="en-GB" sz="1200" dirty="0" err="1"/>
              <a:t>figürler</a:t>
            </a:r>
            <a:r>
              <a:rPr lang="en-GB" sz="1200" dirty="0"/>
              <a:t>, </a:t>
            </a:r>
            <a:r>
              <a:rPr lang="en-GB" sz="1200" dirty="0" err="1"/>
              <a:t>örnek</a:t>
            </a:r>
            <a:r>
              <a:rPr lang="en-GB" sz="1200" dirty="0"/>
              <a:t> </a:t>
            </a:r>
            <a:r>
              <a:rPr lang="en-GB" sz="1200" dirty="0" err="1"/>
              <a:t>problemler</a:t>
            </a:r>
            <a:r>
              <a:rPr lang="en-GB" sz="1200" dirty="0"/>
              <a:t> </a:t>
            </a:r>
            <a:r>
              <a:rPr lang="en-GB" sz="1200" dirty="0" err="1"/>
              <a:t>ve</a:t>
            </a:r>
            <a:r>
              <a:rPr lang="en-GB" sz="1200" dirty="0"/>
              <a:t> </a:t>
            </a:r>
            <a:r>
              <a:rPr lang="en-GB" sz="1200" dirty="0" err="1"/>
              <a:t>açıklamalar</a:t>
            </a:r>
            <a:r>
              <a:rPr lang="en-GB" sz="1200" dirty="0"/>
              <a:t> </a:t>
            </a:r>
            <a:r>
              <a:rPr lang="en-GB" sz="1200" dirty="0" err="1"/>
              <a:t>bakımından</a:t>
            </a:r>
            <a:r>
              <a:rPr lang="en-GB" sz="1200" dirty="0"/>
              <a:t> </a:t>
            </a:r>
            <a:r>
              <a:rPr lang="en-GB" sz="1200" dirty="0" err="1"/>
              <a:t>ağırlıklı</a:t>
            </a:r>
            <a:r>
              <a:rPr lang="en-GB" sz="1200" dirty="0"/>
              <a:t> </a:t>
            </a:r>
            <a:r>
              <a:rPr lang="en-GB" sz="1200" dirty="0" err="1"/>
              <a:t>olarak</a:t>
            </a:r>
            <a:r>
              <a:rPr lang="en-GB" sz="1200" dirty="0"/>
              <a:t> </a:t>
            </a:r>
            <a:r>
              <a:rPr lang="en-GB" sz="1200" dirty="0" err="1"/>
              <a:t>aşağıdaki</a:t>
            </a:r>
            <a:r>
              <a:rPr lang="en-GB" sz="1200" dirty="0"/>
              <a:t> </a:t>
            </a:r>
            <a:r>
              <a:rPr lang="en-GB" sz="1200" dirty="0" err="1"/>
              <a:t>temel</a:t>
            </a:r>
            <a:r>
              <a:rPr lang="en-GB" sz="1200" dirty="0"/>
              <a:t> </a:t>
            </a:r>
            <a:r>
              <a:rPr lang="en-GB" sz="1200" dirty="0" err="1"/>
              <a:t>kaynaklardan</a:t>
            </a:r>
            <a:r>
              <a:rPr lang="en-GB" sz="1200" dirty="0"/>
              <a:t> </a:t>
            </a:r>
            <a:r>
              <a:rPr lang="en-GB" sz="1200" dirty="0" err="1"/>
              <a:t>derlenmiştir</a:t>
            </a:r>
            <a:r>
              <a:rPr lang="en-GB" sz="1200" dirty="0"/>
              <a:t>:</a:t>
            </a:r>
            <a:endParaRPr lang="tr-TR" sz="1200" dirty="0"/>
          </a:p>
          <a:p>
            <a:endParaRPr lang="en-GB" sz="1200" dirty="0"/>
          </a:p>
          <a:p>
            <a:r>
              <a:rPr lang="en-GB" sz="1200" dirty="0"/>
              <a:t>Beer, F. P., DeWolf, J. T., Mazurek, D. F., Johnston, R. E. Jr. (2012), </a:t>
            </a:r>
            <a:r>
              <a:rPr lang="en-GB" sz="1200" i="1" dirty="0"/>
              <a:t>Mechanics of Materials</a:t>
            </a:r>
            <a:r>
              <a:rPr lang="en-GB" sz="1200" dirty="0"/>
              <a:t>, Sixth Edition, McGraw-Hill.</a:t>
            </a:r>
          </a:p>
          <a:p>
            <a:r>
              <a:rPr lang="en-GB" sz="1200" dirty="0"/>
              <a:t>Hibbeler, R. C. (2016), </a:t>
            </a:r>
            <a:r>
              <a:rPr lang="en-GB" sz="1200" i="1" dirty="0"/>
              <a:t>Engineering Mechanics</a:t>
            </a:r>
            <a:r>
              <a:rPr lang="en-GB" sz="1200" dirty="0"/>
              <a:t>, Fourteenth Edition.</a:t>
            </a:r>
          </a:p>
          <a:p>
            <a:r>
              <a:rPr lang="en-GB" sz="1200" dirty="0" err="1"/>
              <a:t>Omurtag</a:t>
            </a:r>
            <a:r>
              <a:rPr lang="en-GB" sz="1200" dirty="0"/>
              <a:t>, M. H. (2011), </a:t>
            </a:r>
            <a:r>
              <a:rPr lang="en-GB" sz="1200" i="1" dirty="0" err="1"/>
              <a:t>Mukavemet</a:t>
            </a:r>
            <a:r>
              <a:rPr lang="en-GB" sz="1200" dirty="0"/>
              <a:t>, 3. </a:t>
            </a:r>
            <a:r>
              <a:rPr lang="en-GB" sz="1200" dirty="0" err="1"/>
              <a:t>Baskı</a:t>
            </a:r>
            <a:r>
              <a:rPr lang="en-GB" sz="1200" dirty="0"/>
              <a:t>, Birsen Yayınevi, İstanbul.</a:t>
            </a:r>
            <a:endParaRPr lang="tr-TR" sz="1200" dirty="0"/>
          </a:p>
          <a:p>
            <a:endParaRPr lang="en-GB" sz="1200" dirty="0"/>
          </a:p>
          <a:p>
            <a:r>
              <a:rPr lang="en-GB" sz="1200" dirty="0" err="1"/>
              <a:t>Tüm</a:t>
            </a:r>
            <a:r>
              <a:rPr lang="en-GB" sz="1200" dirty="0"/>
              <a:t> </a:t>
            </a:r>
            <a:r>
              <a:rPr lang="en-GB" sz="1200" dirty="0" err="1"/>
              <a:t>içerikler</a:t>
            </a:r>
            <a:r>
              <a:rPr lang="en-GB" sz="1200" dirty="0"/>
              <a:t> </a:t>
            </a:r>
            <a:r>
              <a:rPr lang="en-GB" sz="1200" dirty="0" err="1"/>
              <a:t>yalnızca</a:t>
            </a:r>
            <a:r>
              <a:rPr lang="en-GB" sz="1200" dirty="0"/>
              <a:t> </a:t>
            </a:r>
            <a:r>
              <a:rPr lang="en-GB" sz="1200" dirty="0" err="1"/>
              <a:t>eğitim</a:t>
            </a:r>
            <a:r>
              <a:rPr lang="en-GB" sz="1200" dirty="0"/>
              <a:t> </a:t>
            </a:r>
            <a:r>
              <a:rPr lang="en-GB" sz="1200" dirty="0" err="1"/>
              <a:t>ve</a:t>
            </a:r>
            <a:r>
              <a:rPr lang="en-GB" sz="1200" dirty="0"/>
              <a:t> </a:t>
            </a:r>
            <a:r>
              <a:rPr lang="en-GB" sz="1200" dirty="0" err="1"/>
              <a:t>öğretim</a:t>
            </a:r>
            <a:r>
              <a:rPr lang="en-GB" sz="1200" dirty="0"/>
              <a:t> </a:t>
            </a:r>
            <a:r>
              <a:rPr lang="en-GB" sz="1200" dirty="0" err="1"/>
              <a:t>amaçlı</a:t>
            </a:r>
            <a:r>
              <a:rPr lang="en-GB" sz="1200" dirty="0"/>
              <a:t> </a:t>
            </a:r>
            <a:r>
              <a:rPr lang="en-GB" sz="1200" dirty="0" err="1"/>
              <a:t>kullanılmakta</a:t>
            </a:r>
            <a:r>
              <a:rPr lang="en-GB" sz="1200" dirty="0"/>
              <a:t> </a:t>
            </a:r>
            <a:r>
              <a:rPr lang="en-GB" sz="1200" dirty="0" err="1"/>
              <a:t>olup</a:t>
            </a:r>
            <a:r>
              <a:rPr lang="en-GB" sz="1200" dirty="0"/>
              <a:t>, </a:t>
            </a:r>
            <a:r>
              <a:rPr lang="en-GB" sz="1200" dirty="0" err="1"/>
              <a:t>ilgili</a:t>
            </a:r>
            <a:r>
              <a:rPr lang="en-GB" sz="1200" dirty="0"/>
              <a:t> </a:t>
            </a:r>
            <a:r>
              <a:rPr lang="en-GB" sz="1200" dirty="0" err="1"/>
              <a:t>telif</a:t>
            </a:r>
            <a:r>
              <a:rPr lang="en-GB" sz="1200" dirty="0"/>
              <a:t> </a:t>
            </a:r>
            <a:r>
              <a:rPr lang="en-GB" sz="1200" dirty="0" err="1"/>
              <a:t>hakları</a:t>
            </a:r>
            <a:r>
              <a:rPr lang="en-GB" sz="1200" dirty="0"/>
              <a:t> </a:t>
            </a:r>
            <a:r>
              <a:rPr lang="en-GB" sz="1200" dirty="0" err="1"/>
              <a:t>kaynak</a:t>
            </a:r>
            <a:r>
              <a:rPr lang="en-GB" sz="1200" dirty="0"/>
              <a:t> </a:t>
            </a:r>
            <a:r>
              <a:rPr lang="en-GB" sz="1200" dirty="0" err="1"/>
              <a:t>sahiplerine</a:t>
            </a:r>
            <a:r>
              <a:rPr lang="en-GB" sz="1200" dirty="0"/>
              <a:t> </a:t>
            </a:r>
            <a:r>
              <a:rPr lang="en-GB" sz="1200" dirty="0" err="1"/>
              <a:t>aittir</a:t>
            </a:r>
            <a:r>
              <a:rPr lang="en-GB" sz="1200" dirty="0"/>
              <a:t>. </a:t>
            </a:r>
          </a:p>
        </p:txBody>
      </p:sp>
    </p:spTree>
    <p:extLst>
      <p:ext uri="{BB962C8B-B14F-4D97-AF65-F5344CB8AC3E}">
        <p14:creationId xmlns:p14="http://schemas.microsoft.com/office/powerpoint/2010/main" val="482098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D30583-7F05-0D6D-0455-56405B00BF9C}"/>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21CF8F28-CE6A-1F09-D9AD-311B01C73C8B}"/>
              </a:ext>
            </a:extLst>
          </p:cNvPr>
          <p:cNvSpPr txBox="1">
            <a:spLocks/>
          </p:cNvSpPr>
          <p:nvPr/>
        </p:nvSpPr>
        <p:spPr bwMode="black">
          <a:xfrm>
            <a:off x="13321" y="20069"/>
            <a:ext cx="6786974" cy="776179"/>
          </a:xfrm>
          <a:prstGeom prst="rect">
            <a:avLst/>
          </a:prstGeom>
          <a:solidFill>
            <a:srgbClr val="FFFFFF"/>
          </a:solidFill>
          <a:ln w="31750" cap="sq">
            <a:solidFill>
              <a:srgbClr val="404040"/>
            </a:solidFill>
            <a:miter lim="800000"/>
          </a:ln>
        </p:spPr>
        <p:txBody>
          <a:bodyPr vert="horz" lIns="182880" tIns="182880" rIns="182880" bIns="182880" rtlCol="0" anchor="b">
            <a:normAutofit fontScale="925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2000" dirty="0">
                <a:solidFill>
                  <a:schemeClr val="tx2"/>
                </a:solidFill>
                <a:latin typeface="+mj-lt"/>
                <a:ea typeface="+mj-ea"/>
                <a:cs typeface="+mj-cs"/>
              </a:rPr>
              <a:t>Atalet Momentinin İntegral ile Bulunması</a:t>
            </a:r>
            <a:endParaRPr lang="en-US" sz="2000" dirty="0">
              <a:solidFill>
                <a:schemeClr val="tx2"/>
              </a:solidFill>
              <a:latin typeface="+mj-lt"/>
              <a:ea typeface="+mj-ea"/>
              <a:cs typeface="+mj-cs"/>
            </a:endParaRPr>
          </a:p>
        </p:txBody>
      </p:sp>
      <p:sp>
        <p:nvSpPr>
          <p:cNvPr id="2" name="Slide Number Placeholder 1">
            <a:extLst>
              <a:ext uri="{FF2B5EF4-FFF2-40B4-BE49-F238E27FC236}">
                <a16:creationId xmlns:a16="http://schemas.microsoft.com/office/drawing/2014/main" id="{12DE8618-A112-E7A7-D298-AC6BABF8A9B4}"/>
              </a:ext>
            </a:extLst>
          </p:cNvPr>
          <p:cNvSpPr>
            <a:spLocks noGrp="1"/>
          </p:cNvSpPr>
          <p:nvPr>
            <p:ph type="sldNum" sz="quarter" idx="12"/>
          </p:nvPr>
        </p:nvSpPr>
        <p:spPr>
          <a:xfrm>
            <a:off x="11717710" y="6377718"/>
            <a:ext cx="365760" cy="365760"/>
          </a:xfrm>
        </p:spPr>
        <p:txBody>
          <a:bodyPr/>
          <a:lstStyle/>
          <a:p>
            <a:pPr algn="l"/>
            <a:fld id="{FAEF9944-A4F6-4C59-AEBD-678D6480B8EA}" type="slidenum">
              <a:rPr lang="en-US" smtClean="0"/>
              <a:pPr algn="l"/>
              <a:t>20</a:t>
            </a:fld>
            <a:endParaRPr lang="en-US" dirty="0"/>
          </a:p>
        </p:txBody>
      </p:sp>
      <p:sp>
        <p:nvSpPr>
          <p:cNvPr id="5" name="TextBox 4">
            <a:extLst>
              <a:ext uri="{FF2B5EF4-FFF2-40B4-BE49-F238E27FC236}">
                <a16:creationId xmlns:a16="http://schemas.microsoft.com/office/drawing/2014/main" id="{E2B621DF-5AC3-3B07-467B-1A131AD2A7E8}"/>
              </a:ext>
            </a:extLst>
          </p:cNvPr>
          <p:cNvSpPr txBox="1"/>
          <p:nvPr/>
        </p:nvSpPr>
        <p:spPr>
          <a:xfrm>
            <a:off x="3126370" y="1021959"/>
            <a:ext cx="8287033" cy="369332"/>
          </a:xfrm>
          <a:prstGeom prst="rect">
            <a:avLst/>
          </a:prstGeom>
          <a:noFill/>
        </p:spPr>
        <p:txBody>
          <a:bodyPr wrap="square">
            <a:spAutoFit/>
          </a:bodyPr>
          <a:lstStyle/>
          <a:p>
            <a:pPr algn="just"/>
            <a:r>
              <a:rPr lang="tr-TR" sz="1800" dirty="0"/>
              <a:t>Şekildeki kesitin x ekseni etrafında atalet momentini hesaplayınız.</a:t>
            </a:r>
          </a:p>
        </p:txBody>
      </p:sp>
      <p:pic>
        <p:nvPicPr>
          <p:cNvPr id="11" name="Picture 10">
            <a:extLst>
              <a:ext uri="{FF2B5EF4-FFF2-40B4-BE49-F238E27FC236}">
                <a16:creationId xmlns:a16="http://schemas.microsoft.com/office/drawing/2014/main" id="{E8BAC947-5AEC-974D-823A-F599C48398B1}"/>
              </a:ext>
            </a:extLst>
          </p:cNvPr>
          <p:cNvPicPr>
            <a:picLocks noChangeAspect="1"/>
          </p:cNvPicPr>
          <p:nvPr/>
        </p:nvPicPr>
        <p:blipFill rotWithShape="1">
          <a:blip r:embed="rId2"/>
          <a:srcRect r="67610" b="65702"/>
          <a:stretch/>
        </p:blipFill>
        <p:spPr>
          <a:xfrm>
            <a:off x="0" y="1829830"/>
            <a:ext cx="2414517" cy="3009531"/>
          </a:xfrm>
          <a:prstGeom prst="rect">
            <a:avLst/>
          </a:prstGeom>
        </p:spPr>
      </p:pic>
    </p:spTree>
    <p:extLst>
      <p:ext uri="{BB962C8B-B14F-4D97-AF65-F5344CB8AC3E}">
        <p14:creationId xmlns:p14="http://schemas.microsoft.com/office/powerpoint/2010/main" val="31052967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4686C3-693B-325C-9AD2-DC963112AC76}"/>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5F99C0EF-4119-D714-9D22-5576027838FE}"/>
              </a:ext>
            </a:extLst>
          </p:cNvPr>
          <p:cNvSpPr txBox="1">
            <a:spLocks/>
          </p:cNvSpPr>
          <p:nvPr/>
        </p:nvSpPr>
        <p:spPr bwMode="black">
          <a:xfrm>
            <a:off x="13321" y="20069"/>
            <a:ext cx="6786974" cy="776179"/>
          </a:xfrm>
          <a:prstGeom prst="rect">
            <a:avLst/>
          </a:prstGeom>
          <a:solidFill>
            <a:srgbClr val="FFFFFF"/>
          </a:solidFill>
          <a:ln w="31750" cap="sq">
            <a:solidFill>
              <a:srgbClr val="404040"/>
            </a:solidFill>
            <a:miter lim="800000"/>
          </a:ln>
        </p:spPr>
        <p:txBody>
          <a:bodyPr vert="horz" lIns="182880" tIns="182880" rIns="182880" bIns="182880" rtlCol="0" anchor="b">
            <a:normAutofit fontScale="925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2000" dirty="0">
                <a:solidFill>
                  <a:schemeClr val="tx2"/>
                </a:solidFill>
                <a:latin typeface="+mj-lt"/>
                <a:ea typeface="+mj-ea"/>
                <a:cs typeface="+mj-cs"/>
              </a:rPr>
              <a:t>Atalet Momentinin İntegral ile Bulunması</a:t>
            </a:r>
            <a:endParaRPr lang="en-US" sz="2000" dirty="0">
              <a:solidFill>
                <a:schemeClr val="tx2"/>
              </a:solidFill>
              <a:latin typeface="+mj-lt"/>
              <a:ea typeface="+mj-ea"/>
              <a:cs typeface="+mj-cs"/>
            </a:endParaRPr>
          </a:p>
        </p:txBody>
      </p:sp>
      <p:sp>
        <p:nvSpPr>
          <p:cNvPr id="2" name="Slide Number Placeholder 1">
            <a:extLst>
              <a:ext uri="{FF2B5EF4-FFF2-40B4-BE49-F238E27FC236}">
                <a16:creationId xmlns:a16="http://schemas.microsoft.com/office/drawing/2014/main" id="{C656C00D-E058-5321-C5F1-D2A240B4F5AB}"/>
              </a:ext>
            </a:extLst>
          </p:cNvPr>
          <p:cNvSpPr>
            <a:spLocks noGrp="1"/>
          </p:cNvSpPr>
          <p:nvPr>
            <p:ph type="sldNum" sz="quarter" idx="12"/>
          </p:nvPr>
        </p:nvSpPr>
        <p:spPr>
          <a:xfrm>
            <a:off x="11717710" y="6377718"/>
            <a:ext cx="365760" cy="365760"/>
          </a:xfrm>
        </p:spPr>
        <p:txBody>
          <a:bodyPr/>
          <a:lstStyle/>
          <a:p>
            <a:pPr algn="l"/>
            <a:fld id="{FAEF9944-A4F6-4C59-AEBD-678D6480B8EA}" type="slidenum">
              <a:rPr lang="en-US" smtClean="0"/>
              <a:pPr algn="l"/>
              <a:t>21</a:t>
            </a:fld>
            <a:endParaRPr lang="en-US" dirty="0"/>
          </a:p>
        </p:txBody>
      </p:sp>
      <p:sp>
        <p:nvSpPr>
          <p:cNvPr id="5" name="TextBox 4">
            <a:extLst>
              <a:ext uri="{FF2B5EF4-FFF2-40B4-BE49-F238E27FC236}">
                <a16:creationId xmlns:a16="http://schemas.microsoft.com/office/drawing/2014/main" id="{07FE0869-3FB0-22FB-8B96-D47B9481E786}"/>
              </a:ext>
            </a:extLst>
          </p:cNvPr>
          <p:cNvSpPr txBox="1"/>
          <p:nvPr/>
        </p:nvSpPr>
        <p:spPr>
          <a:xfrm>
            <a:off x="3623520" y="1137217"/>
            <a:ext cx="6786974" cy="369332"/>
          </a:xfrm>
          <a:prstGeom prst="rect">
            <a:avLst/>
          </a:prstGeom>
          <a:noFill/>
        </p:spPr>
        <p:txBody>
          <a:bodyPr wrap="square">
            <a:spAutoFit/>
          </a:bodyPr>
          <a:lstStyle/>
          <a:p>
            <a:pPr algn="just"/>
            <a:r>
              <a:rPr lang="tr-TR" sz="1800" dirty="0"/>
              <a:t>Şekildeki daire kesitin x ekseni etrafında atalet momentini hesaplayınız.</a:t>
            </a:r>
          </a:p>
        </p:txBody>
      </p:sp>
      <p:pic>
        <p:nvPicPr>
          <p:cNvPr id="13" name="Picture 12">
            <a:extLst>
              <a:ext uri="{FF2B5EF4-FFF2-40B4-BE49-F238E27FC236}">
                <a16:creationId xmlns:a16="http://schemas.microsoft.com/office/drawing/2014/main" id="{2741715A-E122-9974-6723-AA50AD6D3C2B}"/>
              </a:ext>
            </a:extLst>
          </p:cNvPr>
          <p:cNvPicPr>
            <a:picLocks noChangeAspect="1"/>
          </p:cNvPicPr>
          <p:nvPr/>
        </p:nvPicPr>
        <p:blipFill rotWithShape="1">
          <a:blip r:embed="rId2"/>
          <a:srcRect l="15093" t="9857" r="48836" b="64944"/>
          <a:stretch/>
        </p:blipFill>
        <p:spPr>
          <a:xfrm>
            <a:off x="257453" y="1321884"/>
            <a:ext cx="2778710" cy="2246940"/>
          </a:xfrm>
          <a:prstGeom prst="rect">
            <a:avLst/>
          </a:prstGeom>
        </p:spPr>
      </p:pic>
    </p:spTree>
    <p:extLst>
      <p:ext uri="{BB962C8B-B14F-4D97-AF65-F5344CB8AC3E}">
        <p14:creationId xmlns:p14="http://schemas.microsoft.com/office/powerpoint/2010/main" val="31245630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9D1ADF-E42E-DCD2-D517-92F7B6B2F34F}"/>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193976C8-E95D-C853-FF4D-FB8FCD055596}"/>
              </a:ext>
            </a:extLst>
          </p:cNvPr>
          <p:cNvSpPr txBox="1">
            <a:spLocks/>
          </p:cNvSpPr>
          <p:nvPr/>
        </p:nvSpPr>
        <p:spPr bwMode="black">
          <a:xfrm>
            <a:off x="13320" y="20069"/>
            <a:ext cx="6807873" cy="776179"/>
          </a:xfrm>
          <a:prstGeom prst="rect">
            <a:avLst/>
          </a:prstGeom>
          <a:solidFill>
            <a:srgbClr val="FFFFFF"/>
          </a:solidFill>
          <a:ln w="31750" cap="sq">
            <a:solidFill>
              <a:srgbClr val="404040"/>
            </a:solidFill>
            <a:miter lim="800000"/>
          </a:ln>
        </p:spPr>
        <p:txBody>
          <a:bodyPr vert="horz" lIns="182880" tIns="182880" rIns="182880" bIns="182880" rtlCol="0" anchor="b">
            <a:norm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2000" dirty="0">
                <a:solidFill>
                  <a:schemeClr val="tx2"/>
                </a:solidFill>
                <a:latin typeface="+mj-lt"/>
                <a:ea typeface="+mj-ea"/>
                <a:cs typeface="+mj-cs"/>
              </a:rPr>
              <a:t>Bileşik Alanların Atalet Momenti</a:t>
            </a:r>
            <a:endParaRPr lang="en-US" sz="2000" dirty="0">
              <a:solidFill>
                <a:schemeClr val="tx2"/>
              </a:solidFill>
              <a:latin typeface="+mj-lt"/>
              <a:ea typeface="+mj-ea"/>
              <a:cs typeface="+mj-cs"/>
            </a:endParaRPr>
          </a:p>
        </p:txBody>
      </p:sp>
      <p:sp>
        <p:nvSpPr>
          <p:cNvPr id="2" name="Slide Number Placeholder 1">
            <a:extLst>
              <a:ext uri="{FF2B5EF4-FFF2-40B4-BE49-F238E27FC236}">
                <a16:creationId xmlns:a16="http://schemas.microsoft.com/office/drawing/2014/main" id="{02743A76-305E-2E95-2FC5-D2C42E9543E1}"/>
              </a:ext>
            </a:extLst>
          </p:cNvPr>
          <p:cNvSpPr>
            <a:spLocks noGrp="1"/>
          </p:cNvSpPr>
          <p:nvPr>
            <p:ph type="sldNum" sz="quarter" idx="12"/>
          </p:nvPr>
        </p:nvSpPr>
        <p:spPr>
          <a:xfrm>
            <a:off x="11505731" y="6225633"/>
            <a:ext cx="365760" cy="365760"/>
          </a:xfrm>
        </p:spPr>
        <p:txBody>
          <a:bodyPr/>
          <a:lstStyle/>
          <a:p>
            <a:pPr algn="l"/>
            <a:fld id="{FAEF9944-A4F6-4C59-AEBD-678D6480B8EA}" type="slidenum">
              <a:rPr lang="en-US" smtClean="0"/>
              <a:pPr algn="l"/>
              <a:t>22</a:t>
            </a:fld>
            <a:endParaRPr lang="en-US" dirty="0"/>
          </a:p>
        </p:txBody>
      </p:sp>
      <p:pic>
        <p:nvPicPr>
          <p:cNvPr id="4" name="Picture 3">
            <a:extLst>
              <a:ext uri="{FF2B5EF4-FFF2-40B4-BE49-F238E27FC236}">
                <a16:creationId xmlns:a16="http://schemas.microsoft.com/office/drawing/2014/main" id="{C3C56AEF-EBFC-6F78-7B7A-EBA48ABDA75F}"/>
              </a:ext>
            </a:extLst>
          </p:cNvPr>
          <p:cNvPicPr>
            <a:picLocks noChangeAspect="1"/>
          </p:cNvPicPr>
          <p:nvPr/>
        </p:nvPicPr>
        <p:blipFill>
          <a:blip r:embed="rId2"/>
          <a:stretch>
            <a:fillRect/>
          </a:stretch>
        </p:blipFill>
        <p:spPr>
          <a:xfrm>
            <a:off x="1445467" y="1364069"/>
            <a:ext cx="9525000" cy="2476500"/>
          </a:xfrm>
          <a:prstGeom prst="rect">
            <a:avLst/>
          </a:prstGeom>
          <a:ln>
            <a:solidFill>
              <a:schemeClr val="tx1"/>
            </a:solidFill>
          </a:ln>
        </p:spPr>
      </p:pic>
      <p:sp>
        <p:nvSpPr>
          <p:cNvPr id="9" name="TextBox 8">
            <a:extLst>
              <a:ext uri="{FF2B5EF4-FFF2-40B4-BE49-F238E27FC236}">
                <a16:creationId xmlns:a16="http://schemas.microsoft.com/office/drawing/2014/main" id="{D09C991B-6E83-2779-16E3-ADF2E85C4B86}"/>
              </a:ext>
            </a:extLst>
          </p:cNvPr>
          <p:cNvSpPr txBox="1"/>
          <p:nvPr/>
        </p:nvSpPr>
        <p:spPr>
          <a:xfrm>
            <a:off x="204187" y="4570601"/>
            <a:ext cx="11667304" cy="923330"/>
          </a:xfrm>
          <a:prstGeom prst="rect">
            <a:avLst/>
          </a:prstGeom>
          <a:noFill/>
        </p:spPr>
        <p:txBody>
          <a:bodyPr wrap="square">
            <a:spAutoFit/>
          </a:bodyPr>
          <a:lstStyle/>
          <a:p>
            <a:pPr algn="just"/>
            <a:r>
              <a:rPr lang="tr-TR" sz="1800" dirty="0"/>
              <a:t>Bileşik alanlar, daire, yarım daire, dikdörtgen veya üçgen gibi bir dizi bitişik ‘basit’ parçalardan veya şekillerden oluşur. Bu parçaların her birinin ortak bir eksene göre atalet momenti biliniyor veya belirlenebiliyorsa, bileşik alanın atalet momenti, tüm parçaların atalet momentinin cebirsel toplamı olur.</a:t>
            </a:r>
          </a:p>
        </p:txBody>
      </p:sp>
    </p:spTree>
    <p:extLst>
      <p:ext uri="{BB962C8B-B14F-4D97-AF65-F5344CB8AC3E}">
        <p14:creationId xmlns:p14="http://schemas.microsoft.com/office/powerpoint/2010/main" val="27861223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6EFEAE-CAB9-E74F-3DEF-D803CDCB18C9}"/>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E9F75B1A-1AB4-AE4B-DE44-336552A5EDE8}"/>
              </a:ext>
            </a:extLst>
          </p:cNvPr>
          <p:cNvSpPr txBox="1">
            <a:spLocks/>
          </p:cNvSpPr>
          <p:nvPr/>
        </p:nvSpPr>
        <p:spPr bwMode="black">
          <a:xfrm>
            <a:off x="13320" y="20069"/>
            <a:ext cx="6807873" cy="776179"/>
          </a:xfrm>
          <a:prstGeom prst="rect">
            <a:avLst/>
          </a:prstGeom>
          <a:solidFill>
            <a:srgbClr val="FFFFFF"/>
          </a:solidFill>
          <a:ln w="31750" cap="sq">
            <a:solidFill>
              <a:srgbClr val="404040"/>
            </a:solidFill>
            <a:miter lim="800000"/>
          </a:ln>
        </p:spPr>
        <p:txBody>
          <a:bodyPr vert="horz" lIns="182880" tIns="182880" rIns="182880" bIns="182880" rtlCol="0" anchor="b">
            <a:norm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2000" dirty="0">
                <a:solidFill>
                  <a:schemeClr val="tx2"/>
                </a:solidFill>
                <a:latin typeface="+mj-lt"/>
                <a:ea typeface="+mj-ea"/>
                <a:cs typeface="+mj-cs"/>
              </a:rPr>
              <a:t>Bileşik Alanların Atalet Momenti</a:t>
            </a:r>
            <a:endParaRPr lang="en-US" sz="2000" dirty="0">
              <a:solidFill>
                <a:schemeClr val="tx2"/>
              </a:solidFill>
              <a:latin typeface="+mj-lt"/>
              <a:ea typeface="+mj-ea"/>
              <a:cs typeface="+mj-cs"/>
            </a:endParaRPr>
          </a:p>
        </p:txBody>
      </p:sp>
      <p:sp>
        <p:nvSpPr>
          <p:cNvPr id="2" name="Slide Number Placeholder 1">
            <a:extLst>
              <a:ext uri="{FF2B5EF4-FFF2-40B4-BE49-F238E27FC236}">
                <a16:creationId xmlns:a16="http://schemas.microsoft.com/office/drawing/2014/main" id="{1E4603B6-72B7-4F10-E153-E7D7836A0032}"/>
              </a:ext>
            </a:extLst>
          </p:cNvPr>
          <p:cNvSpPr>
            <a:spLocks noGrp="1"/>
          </p:cNvSpPr>
          <p:nvPr>
            <p:ph type="sldNum" sz="quarter" idx="12"/>
          </p:nvPr>
        </p:nvSpPr>
        <p:spPr>
          <a:xfrm>
            <a:off x="11505731" y="6225633"/>
            <a:ext cx="365760" cy="365760"/>
          </a:xfrm>
        </p:spPr>
        <p:txBody>
          <a:bodyPr/>
          <a:lstStyle/>
          <a:p>
            <a:pPr algn="l"/>
            <a:fld id="{FAEF9944-A4F6-4C59-AEBD-678D6480B8EA}" type="slidenum">
              <a:rPr lang="en-US" smtClean="0"/>
              <a:pPr algn="l"/>
              <a:t>23</a:t>
            </a:fld>
            <a:endParaRPr lang="en-US" dirty="0"/>
          </a:p>
        </p:txBody>
      </p:sp>
      <p:sp>
        <p:nvSpPr>
          <p:cNvPr id="9" name="TextBox 8">
            <a:extLst>
              <a:ext uri="{FF2B5EF4-FFF2-40B4-BE49-F238E27FC236}">
                <a16:creationId xmlns:a16="http://schemas.microsoft.com/office/drawing/2014/main" id="{6DD42EA5-95B1-C021-047C-E67D806C59DD}"/>
              </a:ext>
            </a:extLst>
          </p:cNvPr>
          <p:cNvSpPr txBox="1"/>
          <p:nvPr/>
        </p:nvSpPr>
        <p:spPr>
          <a:xfrm>
            <a:off x="4233192" y="1286225"/>
            <a:ext cx="7638299" cy="369332"/>
          </a:xfrm>
          <a:prstGeom prst="rect">
            <a:avLst/>
          </a:prstGeom>
          <a:noFill/>
        </p:spPr>
        <p:txBody>
          <a:bodyPr wrap="square">
            <a:spAutoFit/>
          </a:bodyPr>
          <a:lstStyle/>
          <a:p>
            <a:pPr algn="just"/>
            <a:r>
              <a:rPr lang="tr-TR" sz="1800" dirty="0"/>
              <a:t>Şekil a’da görülen kesitin x ekseni etrafındaki atalet momentini hesaplayınız.</a:t>
            </a:r>
          </a:p>
        </p:txBody>
      </p:sp>
      <p:pic>
        <p:nvPicPr>
          <p:cNvPr id="3" name="Picture 2">
            <a:extLst>
              <a:ext uri="{FF2B5EF4-FFF2-40B4-BE49-F238E27FC236}">
                <a16:creationId xmlns:a16="http://schemas.microsoft.com/office/drawing/2014/main" id="{5DF1FE50-7372-E9BE-E4AB-58C8F9C1EDE6}"/>
              </a:ext>
            </a:extLst>
          </p:cNvPr>
          <p:cNvPicPr>
            <a:picLocks noChangeAspect="1"/>
          </p:cNvPicPr>
          <p:nvPr/>
        </p:nvPicPr>
        <p:blipFill rotWithShape="1">
          <a:blip r:embed="rId2"/>
          <a:srcRect l="3610" t="12454" r="34028" b="63991"/>
          <a:stretch/>
        </p:blipFill>
        <p:spPr>
          <a:xfrm>
            <a:off x="134077" y="1176163"/>
            <a:ext cx="3949938" cy="1709080"/>
          </a:xfrm>
          <a:prstGeom prst="rect">
            <a:avLst/>
          </a:prstGeom>
          <a:ln>
            <a:solidFill>
              <a:schemeClr val="tx1"/>
            </a:solidFill>
          </a:ln>
        </p:spPr>
      </p:pic>
    </p:spTree>
    <p:extLst>
      <p:ext uri="{BB962C8B-B14F-4D97-AF65-F5344CB8AC3E}">
        <p14:creationId xmlns:p14="http://schemas.microsoft.com/office/powerpoint/2010/main" val="40874735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E83223-0BF6-8CF9-F8F9-A9027916102F}"/>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124C3204-C152-214A-83CA-0CBC58FBC332}"/>
              </a:ext>
            </a:extLst>
          </p:cNvPr>
          <p:cNvSpPr txBox="1">
            <a:spLocks/>
          </p:cNvSpPr>
          <p:nvPr/>
        </p:nvSpPr>
        <p:spPr bwMode="black">
          <a:xfrm>
            <a:off x="13320" y="20069"/>
            <a:ext cx="6807873" cy="776179"/>
          </a:xfrm>
          <a:prstGeom prst="rect">
            <a:avLst/>
          </a:prstGeom>
          <a:solidFill>
            <a:srgbClr val="FFFFFF"/>
          </a:solidFill>
          <a:ln w="31750" cap="sq">
            <a:solidFill>
              <a:srgbClr val="404040"/>
            </a:solidFill>
            <a:miter lim="800000"/>
          </a:ln>
        </p:spPr>
        <p:txBody>
          <a:bodyPr vert="horz" lIns="182880" tIns="182880" rIns="182880" bIns="182880" rtlCol="0" anchor="b">
            <a:norm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2000" dirty="0">
                <a:solidFill>
                  <a:schemeClr val="tx2"/>
                </a:solidFill>
                <a:latin typeface="+mj-lt"/>
                <a:ea typeface="+mj-ea"/>
                <a:cs typeface="+mj-cs"/>
              </a:rPr>
              <a:t>Bileşik Alanların Atalet Momenti</a:t>
            </a:r>
            <a:endParaRPr lang="en-US" sz="2000" dirty="0">
              <a:solidFill>
                <a:schemeClr val="tx2"/>
              </a:solidFill>
              <a:latin typeface="+mj-lt"/>
              <a:ea typeface="+mj-ea"/>
              <a:cs typeface="+mj-cs"/>
            </a:endParaRPr>
          </a:p>
        </p:txBody>
      </p:sp>
      <p:sp>
        <p:nvSpPr>
          <p:cNvPr id="2" name="Slide Number Placeholder 1">
            <a:extLst>
              <a:ext uri="{FF2B5EF4-FFF2-40B4-BE49-F238E27FC236}">
                <a16:creationId xmlns:a16="http://schemas.microsoft.com/office/drawing/2014/main" id="{66ACD675-DDCB-AEA1-7429-8EF069A0199A}"/>
              </a:ext>
            </a:extLst>
          </p:cNvPr>
          <p:cNvSpPr>
            <a:spLocks noGrp="1"/>
          </p:cNvSpPr>
          <p:nvPr>
            <p:ph type="sldNum" sz="quarter" idx="12"/>
          </p:nvPr>
        </p:nvSpPr>
        <p:spPr>
          <a:xfrm>
            <a:off x="11505731" y="6225633"/>
            <a:ext cx="365760" cy="365760"/>
          </a:xfrm>
        </p:spPr>
        <p:txBody>
          <a:bodyPr/>
          <a:lstStyle/>
          <a:p>
            <a:pPr algn="l"/>
            <a:fld id="{FAEF9944-A4F6-4C59-AEBD-678D6480B8EA}" type="slidenum">
              <a:rPr lang="en-US" smtClean="0"/>
              <a:pPr algn="l"/>
              <a:t>24</a:t>
            </a:fld>
            <a:endParaRPr lang="en-US" dirty="0"/>
          </a:p>
        </p:txBody>
      </p:sp>
      <p:sp>
        <p:nvSpPr>
          <p:cNvPr id="9" name="TextBox 8">
            <a:extLst>
              <a:ext uri="{FF2B5EF4-FFF2-40B4-BE49-F238E27FC236}">
                <a16:creationId xmlns:a16="http://schemas.microsoft.com/office/drawing/2014/main" id="{8D63E856-17EA-4822-2DD6-58D8994C50D4}"/>
              </a:ext>
            </a:extLst>
          </p:cNvPr>
          <p:cNvSpPr txBox="1"/>
          <p:nvPr/>
        </p:nvSpPr>
        <p:spPr>
          <a:xfrm>
            <a:off x="3107094" y="1286225"/>
            <a:ext cx="8764397" cy="369332"/>
          </a:xfrm>
          <a:prstGeom prst="rect">
            <a:avLst/>
          </a:prstGeom>
          <a:noFill/>
        </p:spPr>
        <p:txBody>
          <a:bodyPr wrap="square">
            <a:spAutoFit/>
          </a:bodyPr>
          <a:lstStyle/>
          <a:p>
            <a:pPr algn="just"/>
            <a:r>
              <a:rPr lang="tr-TR" sz="1800" dirty="0"/>
              <a:t>Şekil a’da görülen kesitin x ve y eksenleri etrafındaki atalet momentini hesaplayınız.</a:t>
            </a:r>
          </a:p>
        </p:txBody>
      </p:sp>
      <p:pic>
        <p:nvPicPr>
          <p:cNvPr id="8" name="Picture 7">
            <a:extLst>
              <a:ext uri="{FF2B5EF4-FFF2-40B4-BE49-F238E27FC236}">
                <a16:creationId xmlns:a16="http://schemas.microsoft.com/office/drawing/2014/main" id="{1A0C17F3-8EC7-76FC-C170-F2D5BEBA5D3F}"/>
              </a:ext>
            </a:extLst>
          </p:cNvPr>
          <p:cNvPicPr>
            <a:picLocks noChangeAspect="1"/>
          </p:cNvPicPr>
          <p:nvPr/>
        </p:nvPicPr>
        <p:blipFill rotWithShape="1">
          <a:blip r:embed="rId2"/>
          <a:srcRect r="66331" b="70415"/>
          <a:stretch/>
        </p:blipFill>
        <p:spPr>
          <a:xfrm>
            <a:off x="124566" y="1286225"/>
            <a:ext cx="2829741" cy="2847235"/>
          </a:xfrm>
          <a:prstGeom prst="rect">
            <a:avLst/>
          </a:prstGeom>
        </p:spPr>
      </p:pic>
    </p:spTree>
    <p:extLst>
      <p:ext uri="{BB962C8B-B14F-4D97-AF65-F5344CB8AC3E}">
        <p14:creationId xmlns:p14="http://schemas.microsoft.com/office/powerpoint/2010/main" val="42538330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FAEAB3-3FB2-36A9-AA6E-42ECA4FD2859}"/>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FEA21A19-30D8-D3B1-7C1D-FBB765D1D611}"/>
              </a:ext>
            </a:extLst>
          </p:cNvPr>
          <p:cNvSpPr txBox="1">
            <a:spLocks/>
          </p:cNvSpPr>
          <p:nvPr/>
        </p:nvSpPr>
        <p:spPr bwMode="black">
          <a:xfrm>
            <a:off x="13320" y="20069"/>
            <a:ext cx="6807873" cy="776179"/>
          </a:xfrm>
          <a:prstGeom prst="rect">
            <a:avLst/>
          </a:prstGeom>
          <a:solidFill>
            <a:srgbClr val="FFFFFF"/>
          </a:solidFill>
          <a:ln w="31750" cap="sq">
            <a:solidFill>
              <a:srgbClr val="404040"/>
            </a:solidFill>
            <a:miter lim="800000"/>
          </a:ln>
        </p:spPr>
        <p:txBody>
          <a:bodyPr vert="horz" lIns="182880" tIns="182880" rIns="182880" bIns="182880" rtlCol="0" anchor="b">
            <a:norm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2400" dirty="0">
                <a:solidFill>
                  <a:schemeClr val="tx2"/>
                </a:solidFill>
                <a:latin typeface="+mj-lt"/>
                <a:ea typeface="+mj-ea"/>
                <a:cs typeface="+mj-cs"/>
              </a:rPr>
              <a:t>Alan Çarpım </a:t>
            </a:r>
            <a:r>
              <a:rPr lang="en-US" sz="2400" dirty="0" err="1">
                <a:solidFill>
                  <a:schemeClr val="tx2"/>
                </a:solidFill>
                <a:latin typeface="+mj-lt"/>
                <a:ea typeface="+mj-ea"/>
                <a:cs typeface="+mj-cs"/>
              </a:rPr>
              <a:t>Atalet</a:t>
            </a:r>
            <a:r>
              <a:rPr lang="en-US" sz="2400" dirty="0">
                <a:solidFill>
                  <a:schemeClr val="tx2"/>
                </a:solidFill>
                <a:latin typeface="+mj-lt"/>
                <a:ea typeface="+mj-ea"/>
                <a:cs typeface="+mj-cs"/>
              </a:rPr>
              <a:t> Moment</a:t>
            </a:r>
            <a:r>
              <a:rPr lang="tr-TR" sz="2400" dirty="0">
                <a:solidFill>
                  <a:schemeClr val="tx2"/>
                </a:solidFill>
                <a:latin typeface="+mj-lt"/>
                <a:ea typeface="+mj-ea"/>
                <a:cs typeface="+mj-cs"/>
              </a:rPr>
              <a:t>i</a:t>
            </a:r>
            <a:endParaRPr lang="en-US" sz="2400" dirty="0">
              <a:solidFill>
                <a:schemeClr val="tx2"/>
              </a:solidFill>
              <a:latin typeface="+mj-lt"/>
              <a:ea typeface="+mj-ea"/>
              <a:cs typeface="+mj-cs"/>
            </a:endParaRPr>
          </a:p>
        </p:txBody>
      </p:sp>
      <p:sp>
        <p:nvSpPr>
          <p:cNvPr id="2" name="Slide Number Placeholder 1">
            <a:extLst>
              <a:ext uri="{FF2B5EF4-FFF2-40B4-BE49-F238E27FC236}">
                <a16:creationId xmlns:a16="http://schemas.microsoft.com/office/drawing/2014/main" id="{47A61F52-ED88-7F0A-065B-5BE159DA3761}"/>
              </a:ext>
            </a:extLst>
          </p:cNvPr>
          <p:cNvSpPr>
            <a:spLocks noGrp="1"/>
          </p:cNvSpPr>
          <p:nvPr>
            <p:ph type="sldNum" sz="quarter" idx="12"/>
          </p:nvPr>
        </p:nvSpPr>
        <p:spPr>
          <a:xfrm>
            <a:off x="11505731" y="6225633"/>
            <a:ext cx="365760" cy="365760"/>
          </a:xfrm>
        </p:spPr>
        <p:txBody>
          <a:bodyPr/>
          <a:lstStyle/>
          <a:p>
            <a:pPr algn="l"/>
            <a:fld id="{FAEF9944-A4F6-4C59-AEBD-678D6480B8EA}" type="slidenum">
              <a:rPr lang="en-US" smtClean="0"/>
              <a:pPr algn="l"/>
              <a:t>25</a:t>
            </a:fld>
            <a:endParaRPr lang="en-US" dirty="0"/>
          </a:p>
        </p:txBody>
      </p:sp>
      <p:pic>
        <p:nvPicPr>
          <p:cNvPr id="10" name="Picture 9">
            <a:extLst>
              <a:ext uri="{FF2B5EF4-FFF2-40B4-BE49-F238E27FC236}">
                <a16:creationId xmlns:a16="http://schemas.microsoft.com/office/drawing/2014/main" id="{E74A74A5-F38C-97C3-32FE-CE2E2541FC1B}"/>
              </a:ext>
            </a:extLst>
          </p:cNvPr>
          <p:cNvPicPr>
            <a:picLocks noChangeAspect="1"/>
          </p:cNvPicPr>
          <p:nvPr/>
        </p:nvPicPr>
        <p:blipFill>
          <a:blip r:embed="rId3"/>
          <a:stretch>
            <a:fillRect/>
          </a:stretch>
        </p:blipFill>
        <p:spPr>
          <a:xfrm>
            <a:off x="4890024" y="2806773"/>
            <a:ext cx="3181350" cy="866775"/>
          </a:xfrm>
          <a:prstGeom prst="rect">
            <a:avLst/>
          </a:prstGeom>
          <a:ln>
            <a:solidFill>
              <a:schemeClr val="tx1"/>
            </a:solidFill>
          </a:ln>
        </p:spPr>
      </p:pic>
      <p:pic>
        <p:nvPicPr>
          <p:cNvPr id="3" name="Picture 2">
            <a:extLst>
              <a:ext uri="{FF2B5EF4-FFF2-40B4-BE49-F238E27FC236}">
                <a16:creationId xmlns:a16="http://schemas.microsoft.com/office/drawing/2014/main" id="{CEA51F54-A560-0FDE-AC87-82E826656FBB}"/>
              </a:ext>
            </a:extLst>
          </p:cNvPr>
          <p:cNvPicPr>
            <a:picLocks noChangeAspect="1"/>
          </p:cNvPicPr>
          <p:nvPr/>
        </p:nvPicPr>
        <p:blipFill>
          <a:blip r:embed="rId4"/>
          <a:stretch>
            <a:fillRect/>
          </a:stretch>
        </p:blipFill>
        <p:spPr>
          <a:xfrm>
            <a:off x="332266" y="1128437"/>
            <a:ext cx="2895600" cy="2724150"/>
          </a:xfrm>
          <a:prstGeom prst="rect">
            <a:avLst/>
          </a:prstGeom>
          <a:ln>
            <a:solidFill>
              <a:schemeClr val="tx1"/>
            </a:solidFill>
          </a:ln>
        </p:spPr>
      </p:pic>
      <p:pic>
        <p:nvPicPr>
          <p:cNvPr id="6" name="Picture 5">
            <a:extLst>
              <a:ext uri="{FF2B5EF4-FFF2-40B4-BE49-F238E27FC236}">
                <a16:creationId xmlns:a16="http://schemas.microsoft.com/office/drawing/2014/main" id="{C7DC5BCB-A2C1-06EB-4346-389E0445BD56}"/>
              </a:ext>
            </a:extLst>
          </p:cNvPr>
          <p:cNvPicPr>
            <a:picLocks noChangeAspect="1"/>
          </p:cNvPicPr>
          <p:nvPr/>
        </p:nvPicPr>
        <p:blipFill>
          <a:blip r:embed="rId5"/>
          <a:stretch>
            <a:fillRect/>
          </a:stretch>
        </p:blipFill>
        <p:spPr>
          <a:xfrm>
            <a:off x="8462768" y="2806773"/>
            <a:ext cx="1685925" cy="857250"/>
          </a:xfrm>
          <a:prstGeom prst="rect">
            <a:avLst/>
          </a:prstGeom>
          <a:ln>
            <a:solidFill>
              <a:schemeClr val="tx1"/>
            </a:solidFill>
          </a:ln>
        </p:spPr>
      </p:pic>
      <p:pic>
        <p:nvPicPr>
          <p:cNvPr id="15" name="Picture 14">
            <a:extLst>
              <a:ext uri="{FF2B5EF4-FFF2-40B4-BE49-F238E27FC236}">
                <a16:creationId xmlns:a16="http://schemas.microsoft.com/office/drawing/2014/main" id="{A9872D22-F651-1DC3-903C-EACE0B10B976}"/>
              </a:ext>
            </a:extLst>
          </p:cNvPr>
          <p:cNvPicPr>
            <a:picLocks noChangeAspect="1"/>
          </p:cNvPicPr>
          <p:nvPr/>
        </p:nvPicPr>
        <p:blipFill>
          <a:blip r:embed="rId6"/>
          <a:stretch>
            <a:fillRect/>
          </a:stretch>
        </p:blipFill>
        <p:spPr>
          <a:xfrm>
            <a:off x="332266" y="3982559"/>
            <a:ext cx="2876550" cy="2781300"/>
          </a:xfrm>
          <a:prstGeom prst="rect">
            <a:avLst/>
          </a:prstGeom>
          <a:ln>
            <a:solidFill>
              <a:schemeClr val="tx1"/>
            </a:solidFill>
          </a:ln>
        </p:spPr>
      </p:pic>
      <p:pic>
        <p:nvPicPr>
          <p:cNvPr id="17" name="Picture 16">
            <a:extLst>
              <a:ext uri="{FF2B5EF4-FFF2-40B4-BE49-F238E27FC236}">
                <a16:creationId xmlns:a16="http://schemas.microsoft.com/office/drawing/2014/main" id="{500CA002-888C-D9EE-75DC-DBBD24647981}"/>
              </a:ext>
            </a:extLst>
          </p:cNvPr>
          <p:cNvPicPr>
            <a:picLocks noChangeAspect="1"/>
          </p:cNvPicPr>
          <p:nvPr/>
        </p:nvPicPr>
        <p:blipFill>
          <a:blip r:embed="rId7"/>
          <a:stretch>
            <a:fillRect/>
          </a:stretch>
        </p:blipFill>
        <p:spPr>
          <a:xfrm>
            <a:off x="3786704" y="5152484"/>
            <a:ext cx="4924425" cy="1343025"/>
          </a:xfrm>
          <a:prstGeom prst="rect">
            <a:avLst/>
          </a:prstGeom>
          <a:ln>
            <a:solidFill>
              <a:schemeClr val="tx1"/>
            </a:solidFill>
          </a:ln>
        </p:spPr>
      </p:pic>
      <p:pic>
        <p:nvPicPr>
          <p:cNvPr id="21" name="Picture 20">
            <a:extLst>
              <a:ext uri="{FF2B5EF4-FFF2-40B4-BE49-F238E27FC236}">
                <a16:creationId xmlns:a16="http://schemas.microsoft.com/office/drawing/2014/main" id="{C1435F13-C9CC-F609-EEE6-48D9DB3F99F2}"/>
              </a:ext>
            </a:extLst>
          </p:cNvPr>
          <p:cNvPicPr>
            <a:picLocks noChangeAspect="1"/>
          </p:cNvPicPr>
          <p:nvPr/>
        </p:nvPicPr>
        <p:blipFill>
          <a:blip r:embed="rId8"/>
          <a:stretch>
            <a:fillRect/>
          </a:stretch>
        </p:blipFill>
        <p:spPr>
          <a:xfrm>
            <a:off x="9058820" y="5593007"/>
            <a:ext cx="2064791" cy="388666"/>
          </a:xfrm>
          <a:prstGeom prst="rect">
            <a:avLst/>
          </a:prstGeom>
          <a:ln>
            <a:solidFill>
              <a:schemeClr val="tx1"/>
            </a:solidFill>
          </a:ln>
        </p:spPr>
      </p:pic>
      <p:sp>
        <p:nvSpPr>
          <p:cNvPr id="7" name="TextBox 6">
            <a:extLst>
              <a:ext uri="{FF2B5EF4-FFF2-40B4-BE49-F238E27FC236}">
                <a16:creationId xmlns:a16="http://schemas.microsoft.com/office/drawing/2014/main" id="{648FB990-39EC-CACC-F4BC-0D01A070BE5A}"/>
              </a:ext>
            </a:extLst>
          </p:cNvPr>
          <p:cNvSpPr txBox="1"/>
          <p:nvPr/>
        </p:nvSpPr>
        <p:spPr>
          <a:xfrm>
            <a:off x="3433439" y="1367117"/>
            <a:ext cx="8438052" cy="1200329"/>
          </a:xfrm>
          <a:prstGeom prst="rect">
            <a:avLst/>
          </a:prstGeom>
          <a:noFill/>
        </p:spPr>
        <p:txBody>
          <a:bodyPr wrap="square">
            <a:spAutoFit/>
          </a:bodyPr>
          <a:lstStyle/>
          <a:p>
            <a:pPr algn="just"/>
            <a:r>
              <a:rPr lang="tr-TR" sz="1800" dirty="0"/>
              <a:t>Bir alanın eylemsizlik momenti genellikle hesaplanan her eksen için farklı olur. </a:t>
            </a:r>
            <a:r>
              <a:rPr lang="tr-TR" sz="1800"/>
              <a:t>Yapısal </a:t>
            </a:r>
            <a:r>
              <a:rPr lang="tr-TR" sz="1800" dirty="0"/>
              <a:t>veya mekanik dizaynlarda, alan için maksimum veya minimum eylemsizlik momentlerini veren eksenleri bilmek gerekebilir. Bu konuyu incelemeden önce çarpım atalet momenti olarak tanımlanan eylemsizlik momentini öğrenmemiz gerekir.</a:t>
            </a:r>
          </a:p>
        </p:txBody>
      </p:sp>
      <p:sp>
        <p:nvSpPr>
          <p:cNvPr id="13" name="TextBox 12">
            <a:extLst>
              <a:ext uri="{FF2B5EF4-FFF2-40B4-BE49-F238E27FC236}">
                <a16:creationId xmlns:a16="http://schemas.microsoft.com/office/drawing/2014/main" id="{62EC933D-1C7B-8CC2-FAA7-811689E0B2EE}"/>
              </a:ext>
            </a:extLst>
          </p:cNvPr>
          <p:cNvSpPr txBox="1"/>
          <p:nvPr/>
        </p:nvSpPr>
        <p:spPr>
          <a:xfrm>
            <a:off x="3433439" y="3788526"/>
            <a:ext cx="8438051" cy="1200329"/>
          </a:xfrm>
          <a:prstGeom prst="rect">
            <a:avLst/>
          </a:prstGeom>
          <a:noFill/>
        </p:spPr>
        <p:txBody>
          <a:bodyPr wrap="square">
            <a:spAutoFit/>
          </a:bodyPr>
          <a:lstStyle/>
          <a:p>
            <a:pPr algn="just"/>
            <a:r>
              <a:rPr lang="tr-TR" sz="1800" dirty="0"/>
              <a:t>Çarpım eylemsizlik momenti aynı şekilde L</a:t>
            </a:r>
            <a:r>
              <a:rPr lang="tr-TR" sz="1800" baseline="30000" dirty="0"/>
              <a:t>4</a:t>
            </a:r>
            <a:r>
              <a:rPr lang="tr-TR" sz="1800" dirty="0"/>
              <a:t> birime sahiptir. Ancak alan elemanı daima pozitif olsa da, x veya y negatif olabildiği için çarpım atalet momenti eksenin konumuna bağlı olarak pozitif veya negatif olabilir. Alanın dengesizliğini ifade eden bu eylemsizlik momenti alanın simetri eksenine göre sıfır olur. Ayrıca paralel eksen teoremine göre;</a:t>
            </a:r>
          </a:p>
        </p:txBody>
      </p:sp>
      <p:sp>
        <p:nvSpPr>
          <p:cNvPr id="14" name="TextBox 13">
            <a:extLst>
              <a:ext uri="{FF2B5EF4-FFF2-40B4-BE49-F238E27FC236}">
                <a16:creationId xmlns:a16="http://schemas.microsoft.com/office/drawing/2014/main" id="{13F43981-2653-B3C8-1FD7-67216C93FC77}"/>
              </a:ext>
            </a:extLst>
          </p:cNvPr>
          <p:cNvSpPr txBox="1"/>
          <p:nvPr/>
        </p:nvSpPr>
        <p:spPr>
          <a:xfrm>
            <a:off x="447426" y="5729563"/>
            <a:ext cx="291830" cy="369332"/>
          </a:xfrm>
          <a:prstGeom prst="rect">
            <a:avLst/>
          </a:prstGeom>
          <a:solidFill>
            <a:schemeClr val="bg1"/>
          </a:solidFill>
          <a:ln>
            <a:noFill/>
          </a:ln>
        </p:spPr>
        <p:txBody>
          <a:bodyPr wrap="square" rtlCol="0">
            <a:spAutoFit/>
          </a:bodyPr>
          <a:lstStyle/>
          <a:p>
            <a:pPr algn="ctr"/>
            <a:r>
              <a:rPr lang="tr-TR" dirty="0"/>
              <a:t>a</a:t>
            </a:r>
          </a:p>
        </p:txBody>
      </p:sp>
      <p:sp>
        <p:nvSpPr>
          <p:cNvPr id="16" name="TextBox 15">
            <a:extLst>
              <a:ext uri="{FF2B5EF4-FFF2-40B4-BE49-F238E27FC236}">
                <a16:creationId xmlns:a16="http://schemas.microsoft.com/office/drawing/2014/main" id="{F870F106-C8A1-95B9-BD9D-17450921CFBD}"/>
              </a:ext>
            </a:extLst>
          </p:cNvPr>
          <p:cNvSpPr txBox="1"/>
          <p:nvPr/>
        </p:nvSpPr>
        <p:spPr>
          <a:xfrm>
            <a:off x="1141961" y="6406727"/>
            <a:ext cx="272374" cy="369332"/>
          </a:xfrm>
          <a:prstGeom prst="rect">
            <a:avLst/>
          </a:prstGeom>
          <a:solidFill>
            <a:schemeClr val="bg1"/>
          </a:solidFill>
          <a:ln>
            <a:noFill/>
          </a:ln>
        </p:spPr>
        <p:txBody>
          <a:bodyPr wrap="square" rtlCol="0">
            <a:spAutoFit/>
          </a:bodyPr>
          <a:lstStyle/>
          <a:p>
            <a:pPr algn="ctr"/>
            <a:r>
              <a:rPr lang="tr-TR" dirty="0"/>
              <a:t>b</a:t>
            </a:r>
          </a:p>
        </p:txBody>
      </p:sp>
      <p:sp>
        <p:nvSpPr>
          <p:cNvPr id="18" name="TextBox 17">
            <a:extLst>
              <a:ext uri="{FF2B5EF4-FFF2-40B4-BE49-F238E27FC236}">
                <a16:creationId xmlns:a16="http://schemas.microsoft.com/office/drawing/2014/main" id="{9E23793E-4D69-2FF8-7B1A-CCD703956362}"/>
              </a:ext>
            </a:extLst>
          </p:cNvPr>
          <p:cNvSpPr txBox="1"/>
          <p:nvPr/>
        </p:nvSpPr>
        <p:spPr>
          <a:xfrm>
            <a:off x="5820544" y="5254453"/>
            <a:ext cx="234675" cy="338554"/>
          </a:xfrm>
          <a:prstGeom prst="rect">
            <a:avLst/>
          </a:prstGeom>
          <a:solidFill>
            <a:schemeClr val="bg1"/>
          </a:solidFill>
          <a:ln>
            <a:noFill/>
          </a:ln>
        </p:spPr>
        <p:txBody>
          <a:bodyPr wrap="square" rtlCol="0">
            <a:spAutoFit/>
          </a:bodyPr>
          <a:lstStyle/>
          <a:p>
            <a:pPr algn="ctr"/>
            <a:r>
              <a:rPr lang="tr-TR" sz="1600" dirty="0"/>
              <a:t>a</a:t>
            </a:r>
          </a:p>
        </p:txBody>
      </p:sp>
      <p:sp>
        <p:nvSpPr>
          <p:cNvPr id="19" name="TextBox 18">
            <a:extLst>
              <a:ext uri="{FF2B5EF4-FFF2-40B4-BE49-F238E27FC236}">
                <a16:creationId xmlns:a16="http://schemas.microsoft.com/office/drawing/2014/main" id="{B14083B0-DC80-3063-C6CE-205DBE33EA45}"/>
              </a:ext>
            </a:extLst>
          </p:cNvPr>
          <p:cNvSpPr txBox="1"/>
          <p:nvPr/>
        </p:nvSpPr>
        <p:spPr>
          <a:xfrm>
            <a:off x="5112450" y="5254453"/>
            <a:ext cx="234675" cy="338554"/>
          </a:xfrm>
          <a:prstGeom prst="rect">
            <a:avLst/>
          </a:prstGeom>
          <a:solidFill>
            <a:schemeClr val="bg1"/>
          </a:solidFill>
          <a:ln>
            <a:noFill/>
          </a:ln>
        </p:spPr>
        <p:txBody>
          <a:bodyPr wrap="square" rtlCol="0">
            <a:spAutoFit/>
          </a:bodyPr>
          <a:lstStyle/>
          <a:p>
            <a:pPr algn="ctr"/>
            <a:r>
              <a:rPr lang="tr-TR" sz="1600" dirty="0"/>
              <a:t>b</a:t>
            </a:r>
          </a:p>
        </p:txBody>
      </p:sp>
      <p:sp>
        <p:nvSpPr>
          <p:cNvPr id="20" name="TextBox 19">
            <a:extLst>
              <a:ext uri="{FF2B5EF4-FFF2-40B4-BE49-F238E27FC236}">
                <a16:creationId xmlns:a16="http://schemas.microsoft.com/office/drawing/2014/main" id="{0FD44E3B-4CE9-A877-0D8D-082630113AFE}"/>
              </a:ext>
            </a:extLst>
          </p:cNvPr>
          <p:cNvSpPr txBox="1"/>
          <p:nvPr/>
        </p:nvSpPr>
        <p:spPr>
          <a:xfrm>
            <a:off x="6635909" y="5784395"/>
            <a:ext cx="234675" cy="338554"/>
          </a:xfrm>
          <a:prstGeom prst="rect">
            <a:avLst/>
          </a:prstGeom>
          <a:solidFill>
            <a:schemeClr val="bg1"/>
          </a:solidFill>
          <a:ln>
            <a:noFill/>
          </a:ln>
        </p:spPr>
        <p:txBody>
          <a:bodyPr wrap="square" rtlCol="0">
            <a:spAutoFit/>
          </a:bodyPr>
          <a:lstStyle/>
          <a:p>
            <a:pPr algn="ctr"/>
            <a:r>
              <a:rPr lang="tr-TR" sz="1600" dirty="0"/>
              <a:t>a</a:t>
            </a:r>
          </a:p>
        </p:txBody>
      </p:sp>
      <p:sp>
        <p:nvSpPr>
          <p:cNvPr id="22" name="TextBox 21">
            <a:extLst>
              <a:ext uri="{FF2B5EF4-FFF2-40B4-BE49-F238E27FC236}">
                <a16:creationId xmlns:a16="http://schemas.microsoft.com/office/drawing/2014/main" id="{02DE5233-C64C-6B57-7ECC-92E921729010}"/>
              </a:ext>
            </a:extLst>
          </p:cNvPr>
          <p:cNvSpPr txBox="1"/>
          <p:nvPr/>
        </p:nvSpPr>
        <p:spPr>
          <a:xfrm>
            <a:off x="7742095" y="5814859"/>
            <a:ext cx="234675" cy="338554"/>
          </a:xfrm>
          <a:prstGeom prst="rect">
            <a:avLst/>
          </a:prstGeom>
          <a:solidFill>
            <a:schemeClr val="bg1"/>
          </a:solidFill>
          <a:ln>
            <a:noFill/>
          </a:ln>
        </p:spPr>
        <p:txBody>
          <a:bodyPr wrap="square" rtlCol="0">
            <a:spAutoFit/>
          </a:bodyPr>
          <a:lstStyle/>
          <a:p>
            <a:pPr algn="ctr"/>
            <a:r>
              <a:rPr lang="tr-TR" sz="1600" dirty="0"/>
              <a:t>a</a:t>
            </a:r>
          </a:p>
        </p:txBody>
      </p:sp>
      <p:sp>
        <p:nvSpPr>
          <p:cNvPr id="23" name="TextBox 22">
            <a:extLst>
              <a:ext uri="{FF2B5EF4-FFF2-40B4-BE49-F238E27FC236}">
                <a16:creationId xmlns:a16="http://schemas.microsoft.com/office/drawing/2014/main" id="{AE6830C9-6043-2B76-E6D7-477186C7FAED}"/>
              </a:ext>
            </a:extLst>
          </p:cNvPr>
          <p:cNvSpPr txBox="1"/>
          <p:nvPr/>
        </p:nvSpPr>
        <p:spPr>
          <a:xfrm>
            <a:off x="5529724" y="5823996"/>
            <a:ext cx="234675" cy="338554"/>
          </a:xfrm>
          <a:prstGeom prst="rect">
            <a:avLst/>
          </a:prstGeom>
          <a:solidFill>
            <a:schemeClr val="bg1"/>
          </a:solidFill>
          <a:ln>
            <a:noFill/>
          </a:ln>
        </p:spPr>
        <p:txBody>
          <a:bodyPr wrap="square" rtlCol="0">
            <a:spAutoFit/>
          </a:bodyPr>
          <a:lstStyle/>
          <a:p>
            <a:pPr algn="ctr"/>
            <a:r>
              <a:rPr lang="tr-TR" sz="1600" dirty="0"/>
              <a:t>b</a:t>
            </a:r>
          </a:p>
        </p:txBody>
      </p:sp>
      <p:sp>
        <p:nvSpPr>
          <p:cNvPr id="24" name="TextBox 23">
            <a:extLst>
              <a:ext uri="{FF2B5EF4-FFF2-40B4-BE49-F238E27FC236}">
                <a16:creationId xmlns:a16="http://schemas.microsoft.com/office/drawing/2014/main" id="{CC7A8278-1FCD-B018-432B-962DC113D776}"/>
              </a:ext>
            </a:extLst>
          </p:cNvPr>
          <p:cNvSpPr txBox="1"/>
          <p:nvPr/>
        </p:nvSpPr>
        <p:spPr>
          <a:xfrm>
            <a:off x="7915940" y="5806867"/>
            <a:ext cx="234675" cy="338554"/>
          </a:xfrm>
          <a:prstGeom prst="rect">
            <a:avLst/>
          </a:prstGeom>
          <a:solidFill>
            <a:schemeClr val="bg1"/>
          </a:solidFill>
          <a:ln>
            <a:noFill/>
          </a:ln>
        </p:spPr>
        <p:txBody>
          <a:bodyPr wrap="square" rtlCol="0">
            <a:spAutoFit/>
          </a:bodyPr>
          <a:lstStyle/>
          <a:p>
            <a:pPr algn="ctr"/>
            <a:r>
              <a:rPr lang="tr-TR" sz="1600" dirty="0"/>
              <a:t>b</a:t>
            </a:r>
          </a:p>
        </p:txBody>
      </p:sp>
      <p:sp>
        <p:nvSpPr>
          <p:cNvPr id="27" name="TextBox 26">
            <a:extLst>
              <a:ext uri="{FF2B5EF4-FFF2-40B4-BE49-F238E27FC236}">
                <a16:creationId xmlns:a16="http://schemas.microsoft.com/office/drawing/2014/main" id="{33C09690-720C-F025-88D7-73F03415CAF5}"/>
              </a:ext>
            </a:extLst>
          </p:cNvPr>
          <p:cNvSpPr txBox="1"/>
          <p:nvPr/>
        </p:nvSpPr>
        <p:spPr>
          <a:xfrm>
            <a:off x="10620731" y="5637590"/>
            <a:ext cx="502880" cy="338554"/>
          </a:xfrm>
          <a:prstGeom prst="rect">
            <a:avLst/>
          </a:prstGeom>
          <a:solidFill>
            <a:srgbClr val="E1F4FD"/>
          </a:solidFill>
          <a:ln>
            <a:noFill/>
          </a:ln>
        </p:spPr>
        <p:txBody>
          <a:bodyPr wrap="square" rtlCol="0">
            <a:spAutoFit/>
          </a:bodyPr>
          <a:lstStyle/>
          <a:p>
            <a:r>
              <a:rPr lang="tr-TR" sz="1600" dirty="0"/>
              <a:t>ab</a:t>
            </a:r>
          </a:p>
        </p:txBody>
      </p:sp>
    </p:spTree>
    <p:extLst>
      <p:ext uri="{BB962C8B-B14F-4D97-AF65-F5344CB8AC3E}">
        <p14:creationId xmlns:p14="http://schemas.microsoft.com/office/powerpoint/2010/main" val="28209979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8BFB32-2CA2-68CA-6B5F-03A970228ECD}"/>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64D4E6D3-7BDE-9BC1-A0CC-A38C722247C7}"/>
              </a:ext>
            </a:extLst>
          </p:cNvPr>
          <p:cNvSpPr txBox="1">
            <a:spLocks/>
          </p:cNvSpPr>
          <p:nvPr/>
        </p:nvSpPr>
        <p:spPr bwMode="black">
          <a:xfrm>
            <a:off x="13320" y="20069"/>
            <a:ext cx="6807873" cy="776179"/>
          </a:xfrm>
          <a:prstGeom prst="rect">
            <a:avLst/>
          </a:prstGeom>
          <a:solidFill>
            <a:srgbClr val="FFFFFF"/>
          </a:solidFill>
          <a:ln w="31750" cap="sq">
            <a:solidFill>
              <a:srgbClr val="404040"/>
            </a:solidFill>
            <a:miter lim="800000"/>
          </a:ln>
        </p:spPr>
        <p:txBody>
          <a:bodyPr vert="horz" lIns="182880" tIns="182880" rIns="182880" bIns="182880" rtlCol="0" anchor="b">
            <a:norm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2400" dirty="0">
                <a:solidFill>
                  <a:schemeClr val="tx2"/>
                </a:solidFill>
                <a:latin typeface="+mj-lt"/>
                <a:ea typeface="+mj-ea"/>
                <a:cs typeface="+mj-cs"/>
              </a:rPr>
              <a:t>Alan Çarpım </a:t>
            </a:r>
            <a:r>
              <a:rPr lang="en-US" sz="2400" dirty="0" err="1">
                <a:solidFill>
                  <a:schemeClr val="tx2"/>
                </a:solidFill>
                <a:latin typeface="+mj-lt"/>
                <a:ea typeface="+mj-ea"/>
                <a:cs typeface="+mj-cs"/>
              </a:rPr>
              <a:t>Atalet</a:t>
            </a:r>
            <a:r>
              <a:rPr lang="en-US" sz="2400" dirty="0">
                <a:solidFill>
                  <a:schemeClr val="tx2"/>
                </a:solidFill>
                <a:latin typeface="+mj-lt"/>
                <a:ea typeface="+mj-ea"/>
                <a:cs typeface="+mj-cs"/>
              </a:rPr>
              <a:t> Moment</a:t>
            </a:r>
            <a:r>
              <a:rPr lang="tr-TR" sz="2400" dirty="0">
                <a:solidFill>
                  <a:schemeClr val="tx2"/>
                </a:solidFill>
                <a:latin typeface="+mj-lt"/>
                <a:ea typeface="+mj-ea"/>
                <a:cs typeface="+mj-cs"/>
              </a:rPr>
              <a:t>i</a:t>
            </a:r>
            <a:endParaRPr lang="en-US" sz="2400" dirty="0">
              <a:solidFill>
                <a:schemeClr val="tx2"/>
              </a:solidFill>
              <a:latin typeface="+mj-lt"/>
              <a:ea typeface="+mj-ea"/>
              <a:cs typeface="+mj-cs"/>
            </a:endParaRPr>
          </a:p>
        </p:txBody>
      </p:sp>
      <p:sp>
        <p:nvSpPr>
          <p:cNvPr id="2" name="Slide Number Placeholder 1">
            <a:extLst>
              <a:ext uri="{FF2B5EF4-FFF2-40B4-BE49-F238E27FC236}">
                <a16:creationId xmlns:a16="http://schemas.microsoft.com/office/drawing/2014/main" id="{793E4B14-E704-74E7-6BC5-49A1EB6500F6}"/>
              </a:ext>
            </a:extLst>
          </p:cNvPr>
          <p:cNvSpPr>
            <a:spLocks noGrp="1"/>
          </p:cNvSpPr>
          <p:nvPr>
            <p:ph type="sldNum" sz="quarter" idx="12"/>
          </p:nvPr>
        </p:nvSpPr>
        <p:spPr>
          <a:xfrm>
            <a:off x="11505731" y="6225633"/>
            <a:ext cx="365760" cy="365760"/>
          </a:xfrm>
        </p:spPr>
        <p:txBody>
          <a:bodyPr/>
          <a:lstStyle/>
          <a:p>
            <a:pPr algn="l"/>
            <a:fld id="{FAEF9944-A4F6-4C59-AEBD-678D6480B8EA}" type="slidenum">
              <a:rPr lang="en-US" smtClean="0"/>
              <a:pPr algn="l"/>
              <a:t>26</a:t>
            </a:fld>
            <a:endParaRPr lang="en-US" dirty="0"/>
          </a:p>
        </p:txBody>
      </p:sp>
      <p:pic>
        <p:nvPicPr>
          <p:cNvPr id="4" name="Picture 3">
            <a:extLst>
              <a:ext uri="{FF2B5EF4-FFF2-40B4-BE49-F238E27FC236}">
                <a16:creationId xmlns:a16="http://schemas.microsoft.com/office/drawing/2014/main" id="{097D30FF-C046-7122-EF7B-D0928DCC10C4}"/>
              </a:ext>
            </a:extLst>
          </p:cNvPr>
          <p:cNvPicPr>
            <a:picLocks noChangeAspect="1"/>
          </p:cNvPicPr>
          <p:nvPr/>
        </p:nvPicPr>
        <p:blipFill rotWithShape="1">
          <a:blip r:embed="rId3"/>
          <a:srcRect r="68801" b="65762"/>
          <a:stretch/>
        </p:blipFill>
        <p:spPr>
          <a:xfrm>
            <a:off x="194534" y="1080950"/>
            <a:ext cx="1828819" cy="2348050"/>
          </a:xfrm>
          <a:prstGeom prst="rect">
            <a:avLst/>
          </a:prstGeom>
          <a:ln>
            <a:solidFill>
              <a:schemeClr val="tx1"/>
            </a:solidFill>
          </a:ln>
        </p:spPr>
      </p:pic>
      <p:sp>
        <p:nvSpPr>
          <p:cNvPr id="5" name="TextBox 4">
            <a:extLst>
              <a:ext uri="{FF2B5EF4-FFF2-40B4-BE49-F238E27FC236}">
                <a16:creationId xmlns:a16="http://schemas.microsoft.com/office/drawing/2014/main" id="{CDA39C37-9AC0-F088-A23C-680D1A652D58}"/>
              </a:ext>
            </a:extLst>
          </p:cNvPr>
          <p:cNvSpPr txBox="1"/>
          <p:nvPr/>
        </p:nvSpPr>
        <p:spPr>
          <a:xfrm>
            <a:off x="2674681" y="1080950"/>
            <a:ext cx="5982935" cy="369332"/>
          </a:xfrm>
          <a:prstGeom prst="rect">
            <a:avLst/>
          </a:prstGeom>
          <a:noFill/>
        </p:spPr>
        <p:txBody>
          <a:bodyPr wrap="square">
            <a:spAutoFit/>
          </a:bodyPr>
          <a:lstStyle/>
          <a:p>
            <a:pPr algn="just"/>
            <a:r>
              <a:rPr lang="tr-TR" sz="1800" dirty="0"/>
              <a:t>Şekildeki üçgen alanın çarpım atalet momentini hesaplayınız.</a:t>
            </a:r>
          </a:p>
        </p:txBody>
      </p:sp>
    </p:spTree>
    <p:extLst>
      <p:ext uri="{BB962C8B-B14F-4D97-AF65-F5344CB8AC3E}">
        <p14:creationId xmlns:p14="http://schemas.microsoft.com/office/powerpoint/2010/main" val="16753792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DEC8B0-3AEB-DE47-E8C7-C05DF2BC3C04}"/>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036B3905-5121-50BD-824E-DB02E9E34545}"/>
              </a:ext>
            </a:extLst>
          </p:cNvPr>
          <p:cNvSpPr txBox="1">
            <a:spLocks/>
          </p:cNvSpPr>
          <p:nvPr/>
        </p:nvSpPr>
        <p:spPr bwMode="black">
          <a:xfrm>
            <a:off x="13320" y="20069"/>
            <a:ext cx="6807873" cy="776179"/>
          </a:xfrm>
          <a:prstGeom prst="rect">
            <a:avLst/>
          </a:prstGeom>
          <a:solidFill>
            <a:srgbClr val="FFFFFF"/>
          </a:solidFill>
          <a:ln w="31750" cap="sq">
            <a:solidFill>
              <a:srgbClr val="404040"/>
            </a:solidFill>
            <a:miter lim="800000"/>
          </a:ln>
        </p:spPr>
        <p:txBody>
          <a:bodyPr vert="horz" lIns="182880" tIns="182880" rIns="182880" bIns="182880" rtlCol="0" anchor="b">
            <a:norm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2400" dirty="0">
                <a:solidFill>
                  <a:schemeClr val="tx2"/>
                </a:solidFill>
                <a:latin typeface="+mj-lt"/>
                <a:ea typeface="+mj-ea"/>
                <a:cs typeface="+mj-cs"/>
              </a:rPr>
              <a:t>Alan Çarpım </a:t>
            </a:r>
            <a:r>
              <a:rPr lang="en-US" sz="2400" dirty="0" err="1">
                <a:solidFill>
                  <a:schemeClr val="tx2"/>
                </a:solidFill>
                <a:latin typeface="+mj-lt"/>
                <a:ea typeface="+mj-ea"/>
                <a:cs typeface="+mj-cs"/>
              </a:rPr>
              <a:t>Atalet</a:t>
            </a:r>
            <a:r>
              <a:rPr lang="en-US" sz="2400" dirty="0">
                <a:solidFill>
                  <a:schemeClr val="tx2"/>
                </a:solidFill>
                <a:latin typeface="+mj-lt"/>
                <a:ea typeface="+mj-ea"/>
                <a:cs typeface="+mj-cs"/>
              </a:rPr>
              <a:t> Moment</a:t>
            </a:r>
            <a:r>
              <a:rPr lang="tr-TR" sz="2400" dirty="0">
                <a:solidFill>
                  <a:schemeClr val="tx2"/>
                </a:solidFill>
                <a:latin typeface="+mj-lt"/>
                <a:ea typeface="+mj-ea"/>
                <a:cs typeface="+mj-cs"/>
              </a:rPr>
              <a:t>i</a:t>
            </a:r>
            <a:endParaRPr lang="en-US" sz="2400" dirty="0">
              <a:solidFill>
                <a:schemeClr val="tx2"/>
              </a:solidFill>
              <a:latin typeface="+mj-lt"/>
              <a:ea typeface="+mj-ea"/>
              <a:cs typeface="+mj-cs"/>
            </a:endParaRPr>
          </a:p>
        </p:txBody>
      </p:sp>
      <p:sp>
        <p:nvSpPr>
          <p:cNvPr id="2" name="Slide Number Placeholder 1">
            <a:extLst>
              <a:ext uri="{FF2B5EF4-FFF2-40B4-BE49-F238E27FC236}">
                <a16:creationId xmlns:a16="http://schemas.microsoft.com/office/drawing/2014/main" id="{80C9247E-43D4-EC42-5FF8-33167E292A8E}"/>
              </a:ext>
            </a:extLst>
          </p:cNvPr>
          <p:cNvSpPr>
            <a:spLocks noGrp="1"/>
          </p:cNvSpPr>
          <p:nvPr>
            <p:ph type="sldNum" sz="quarter" idx="12"/>
          </p:nvPr>
        </p:nvSpPr>
        <p:spPr>
          <a:xfrm>
            <a:off x="11505731" y="6225633"/>
            <a:ext cx="365760" cy="365760"/>
          </a:xfrm>
        </p:spPr>
        <p:txBody>
          <a:bodyPr/>
          <a:lstStyle/>
          <a:p>
            <a:pPr algn="l"/>
            <a:fld id="{FAEF9944-A4F6-4C59-AEBD-678D6480B8EA}" type="slidenum">
              <a:rPr lang="en-US" smtClean="0"/>
              <a:pPr algn="l"/>
              <a:t>27</a:t>
            </a:fld>
            <a:endParaRPr lang="en-US" dirty="0"/>
          </a:p>
        </p:txBody>
      </p:sp>
      <p:sp>
        <p:nvSpPr>
          <p:cNvPr id="5" name="TextBox 4">
            <a:extLst>
              <a:ext uri="{FF2B5EF4-FFF2-40B4-BE49-F238E27FC236}">
                <a16:creationId xmlns:a16="http://schemas.microsoft.com/office/drawing/2014/main" id="{43E0A2B3-FAEC-7231-EC4D-501D401F6CF2}"/>
              </a:ext>
            </a:extLst>
          </p:cNvPr>
          <p:cNvSpPr txBox="1"/>
          <p:nvPr/>
        </p:nvSpPr>
        <p:spPr>
          <a:xfrm>
            <a:off x="5913120" y="1371600"/>
            <a:ext cx="5775491" cy="646331"/>
          </a:xfrm>
          <a:prstGeom prst="rect">
            <a:avLst/>
          </a:prstGeom>
          <a:noFill/>
        </p:spPr>
        <p:txBody>
          <a:bodyPr wrap="square">
            <a:spAutoFit/>
          </a:bodyPr>
          <a:lstStyle/>
          <a:p>
            <a:pPr algn="just"/>
            <a:r>
              <a:rPr lang="tr-TR" sz="1800" dirty="0"/>
              <a:t>Şekildeki kesit alanın </a:t>
            </a:r>
            <a:r>
              <a:rPr lang="tr-TR" sz="1800" dirty="0" err="1"/>
              <a:t>xy</a:t>
            </a:r>
            <a:r>
              <a:rPr lang="tr-TR" sz="1800" dirty="0"/>
              <a:t> ekseni etrafındaki çarpım atalet momentini hesaplayınız.</a:t>
            </a:r>
          </a:p>
        </p:txBody>
      </p:sp>
      <p:pic>
        <p:nvPicPr>
          <p:cNvPr id="12" name="Picture 11">
            <a:extLst>
              <a:ext uri="{FF2B5EF4-FFF2-40B4-BE49-F238E27FC236}">
                <a16:creationId xmlns:a16="http://schemas.microsoft.com/office/drawing/2014/main" id="{F5A3CA7F-3C89-A561-FA3C-8FC5B6A81F8E}"/>
              </a:ext>
            </a:extLst>
          </p:cNvPr>
          <p:cNvPicPr>
            <a:picLocks noChangeAspect="1"/>
          </p:cNvPicPr>
          <p:nvPr/>
        </p:nvPicPr>
        <p:blipFill rotWithShape="1">
          <a:blip r:embed="rId3"/>
          <a:srcRect t="6357" b="64281"/>
          <a:stretch/>
        </p:blipFill>
        <p:spPr>
          <a:xfrm>
            <a:off x="164661" y="1201366"/>
            <a:ext cx="5748459" cy="2227634"/>
          </a:xfrm>
          <a:prstGeom prst="rect">
            <a:avLst/>
          </a:prstGeom>
          <a:ln>
            <a:solidFill>
              <a:schemeClr val="tx1"/>
            </a:solidFill>
          </a:ln>
        </p:spPr>
      </p:pic>
    </p:spTree>
    <p:extLst>
      <p:ext uri="{BB962C8B-B14F-4D97-AF65-F5344CB8AC3E}">
        <p14:creationId xmlns:p14="http://schemas.microsoft.com/office/powerpoint/2010/main" val="23288687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AA7776E8-1450-6EDE-92A4-7DF9AC3DABCF}"/>
              </a:ext>
            </a:extLst>
          </p:cNvPr>
          <p:cNvPicPr>
            <a:picLocks noChangeAspect="1"/>
          </p:cNvPicPr>
          <p:nvPr/>
        </p:nvPicPr>
        <p:blipFill rotWithShape="1">
          <a:blip r:embed="rId2"/>
          <a:srcRect t="28731"/>
          <a:stretch/>
        </p:blipFill>
        <p:spPr>
          <a:xfrm>
            <a:off x="148128" y="958428"/>
            <a:ext cx="3999764" cy="2942363"/>
          </a:xfrm>
          <a:prstGeom prst="rect">
            <a:avLst/>
          </a:prstGeom>
        </p:spPr>
      </p:pic>
      <p:sp>
        <p:nvSpPr>
          <p:cNvPr id="2" name="Slide Number Placeholder 1">
            <a:extLst>
              <a:ext uri="{FF2B5EF4-FFF2-40B4-BE49-F238E27FC236}">
                <a16:creationId xmlns:a16="http://schemas.microsoft.com/office/drawing/2014/main" id="{C06D2D3D-8C44-CBB2-F6AC-43A3ED583B24}"/>
              </a:ext>
            </a:extLst>
          </p:cNvPr>
          <p:cNvSpPr>
            <a:spLocks noGrp="1"/>
          </p:cNvSpPr>
          <p:nvPr>
            <p:ph type="sldNum" sz="quarter" idx="12"/>
          </p:nvPr>
        </p:nvSpPr>
        <p:spPr/>
        <p:txBody>
          <a:bodyPr/>
          <a:lstStyle/>
          <a:p>
            <a:pPr algn="l"/>
            <a:fld id="{FAEF9944-A4F6-4C59-AEBD-678D6480B8EA}" type="slidenum">
              <a:rPr lang="en-US" smtClean="0"/>
              <a:pPr algn="l"/>
              <a:t>28</a:t>
            </a:fld>
            <a:endParaRPr lang="en-US" dirty="0"/>
          </a:p>
        </p:txBody>
      </p:sp>
      <p:pic>
        <p:nvPicPr>
          <p:cNvPr id="6" name="Picture 5">
            <a:extLst>
              <a:ext uri="{FF2B5EF4-FFF2-40B4-BE49-F238E27FC236}">
                <a16:creationId xmlns:a16="http://schemas.microsoft.com/office/drawing/2014/main" id="{FC311C47-DD1B-3E31-5970-27FE8F8005D3}"/>
              </a:ext>
            </a:extLst>
          </p:cNvPr>
          <p:cNvPicPr>
            <a:picLocks noChangeAspect="1"/>
          </p:cNvPicPr>
          <p:nvPr/>
        </p:nvPicPr>
        <p:blipFill>
          <a:blip r:embed="rId3"/>
          <a:stretch>
            <a:fillRect/>
          </a:stretch>
        </p:blipFill>
        <p:spPr>
          <a:xfrm>
            <a:off x="4796768" y="1765012"/>
            <a:ext cx="2828925" cy="171450"/>
          </a:xfrm>
          <a:prstGeom prst="rect">
            <a:avLst/>
          </a:prstGeom>
        </p:spPr>
      </p:pic>
      <p:sp>
        <p:nvSpPr>
          <p:cNvPr id="8" name="TextBox 7">
            <a:extLst>
              <a:ext uri="{FF2B5EF4-FFF2-40B4-BE49-F238E27FC236}">
                <a16:creationId xmlns:a16="http://schemas.microsoft.com/office/drawing/2014/main" id="{95C4146F-6BA5-9284-5B1D-E41C4CBD0473}"/>
              </a:ext>
            </a:extLst>
          </p:cNvPr>
          <p:cNvSpPr txBox="1"/>
          <p:nvPr/>
        </p:nvSpPr>
        <p:spPr>
          <a:xfrm>
            <a:off x="4697163" y="1118681"/>
            <a:ext cx="7053850" cy="646331"/>
          </a:xfrm>
          <a:prstGeom prst="rect">
            <a:avLst/>
          </a:prstGeom>
          <a:noFill/>
        </p:spPr>
        <p:txBody>
          <a:bodyPr wrap="square">
            <a:spAutoFit/>
          </a:bodyPr>
          <a:lstStyle/>
          <a:p>
            <a:pPr algn="just"/>
            <a:r>
              <a:rPr lang="tr-TR" sz="1800" dirty="0"/>
              <a:t>Şekildeki kesit alanın geometrik merkezinin koordinatlarını ve bu eksen etrafındaki çarpım atalet momentini hesaplayınız.</a:t>
            </a:r>
          </a:p>
        </p:txBody>
      </p:sp>
      <p:sp>
        <p:nvSpPr>
          <p:cNvPr id="9" name="Title 1">
            <a:extLst>
              <a:ext uri="{FF2B5EF4-FFF2-40B4-BE49-F238E27FC236}">
                <a16:creationId xmlns:a16="http://schemas.microsoft.com/office/drawing/2014/main" id="{15970ADF-70C5-87EB-BDA7-A06FAAD2DF39}"/>
              </a:ext>
            </a:extLst>
          </p:cNvPr>
          <p:cNvSpPr txBox="1">
            <a:spLocks/>
          </p:cNvSpPr>
          <p:nvPr/>
        </p:nvSpPr>
        <p:spPr bwMode="black">
          <a:xfrm>
            <a:off x="0" y="10799"/>
            <a:ext cx="6807873" cy="776179"/>
          </a:xfrm>
          <a:prstGeom prst="rect">
            <a:avLst/>
          </a:prstGeom>
          <a:solidFill>
            <a:srgbClr val="FFFFFF"/>
          </a:solidFill>
          <a:ln w="31750" cap="sq">
            <a:solidFill>
              <a:srgbClr val="404040"/>
            </a:solidFill>
            <a:miter lim="800000"/>
          </a:ln>
        </p:spPr>
        <p:txBody>
          <a:bodyPr vert="horz" lIns="182880" tIns="182880" rIns="182880" bIns="182880" rtlCol="0" anchor="b">
            <a:norm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2400" dirty="0">
                <a:solidFill>
                  <a:schemeClr val="tx2"/>
                </a:solidFill>
                <a:latin typeface="+mj-lt"/>
                <a:ea typeface="+mj-ea"/>
                <a:cs typeface="+mj-cs"/>
              </a:rPr>
              <a:t>Alan Çarpım </a:t>
            </a:r>
            <a:r>
              <a:rPr lang="en-US" sz="2400" dirty="0" err="1">
                <a:solidFill>
                  <a:schemeClr val="tx2"/>
                </a:solidFill>
                <a:latin typeface="+mj-lt"/>
                <a:ea typeface="+mj-ea"/>
                <a:cs typeface="+mj-cs"/>
              </a:rPr>
              <a:t>Atalet</a:t>
            </a:r>
            <a:r>
              <a:rPr lang="en-US" sz="2400" dirty="0">
                <a:solidFill>
                  <a:schemeClr val="tx2"/>
                </a:solidFill>
                <a:latin typeface="+mj-lt"/>
                <a:ea typeface="+mj-ea"/>
                <a:cs typeface="+mj-cs"/>
              </a:rPr>
              <a:t> Moment</a:t>
            </a:r>
            <a:r>
              <a:rPr lang="tr-TR" sz="2400" dirty="0">
                <a:solidFill>
                  <a:schemeClr val="tx2"/>
                </a:solidFill>
                <a:latin typeface="+mj-lt"/>
                <a:ea typeface="+mj-ea"/>
                <a:cs typeface="+mj-cs"/>
              </a:rPr>
              <a:t>i</a:t>
            </a:r>
            <a:endParaRPr lang="en-US" sz="2400" dirty="0">
              <a:solidFill>
                <a:schemeClr val="tx2"/>
              </a:solidFill>
              <a:latin typeface="+mj-lt"/>
              <a:ea typeface="+mj-ea"/>
              <a:cs typeface="+mj-cs"/>
            </a:endParaRPr>
          </a:p>
        </p:txBody>
      </p:sp>
    </p:spTree>
    <p:extLst>
      <p:ext uri="{BB962C8B-B14F-4D97-AF65-F5344CB8AC3E}">
        <p14:creationId xmlns:p14="http://schemas.microsoft.com/office/powerpoint/2010/main" val="40131475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2F1B58-3053-0D53-7593-B38F06723AFC}"/>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A8B4D48-EA12-6885-77EB-6D45E3E2DE2C}"/>
              </a:ext>
            </a:extLst>
          </p:cNvPr>
          <p:cNvSpPr>
            <a:spLocks noGrp="1"/>
          </p:cNvSpPr>
          <p:nvPr>
            <p:ph type="sldNum" sz="quarter" idx="12"/>
          </p:nvPr>
        </p:nvSpPr>
        <p:spPr>
          <a:xfrm>
            <a:off x="11540894" y="6265241"/>
            <a:ext cx="365760" cy="365760"/>
          </a:xfrm>
        </p:spPr>
        <p:txBody>
          <a:bodyPr/>
          <a:lstStyle/>
          <a:p>
            <a:pPr algn="l"/>
            <a:fld id="{FAEF9944-A4F6-4C59-AEBD-678D6480B8EA}" type="slidenum">
              <a:rPr lang="en-US" smtClean="0"/>
              <a:pPr algn="l"/>
              <a:t>29</a:t>
            </a:fld>
            <a:endParaRPr lang="en-US" dirty="0"/>
          </a:p>
        </p:txBody>
      </p:sp>
      <p:sp>
        <p:nvSpPr>
          <p:cNvPr id="9" name="Title 1">
            <a:extLst>
              <a:ext uri="{FF2B5EF4-FFF2-40B4-BE49-F238E27FC236}">
                <a16:creationId xmlns:a16="http://schemas.microsoft.com/office/drawing/2014/main" id="{91492955-57E1-95E3-4BBA-9E477AA2D446}"/>
              </a:ext>
            </a:extLst>
          </p:cNvPr>
          <p:cNvSpPr txBox="1">
            <a:spLocks/>
          </p:cNvSpPr>
          <p:nvPr/>
        </p:nvSpPr>
        <p:spPr bwMode="black">
          <a:xfrm>
            <a:off x="0" y="10799"/>
            <a:ext cx="6807873" cy="776179"/>
          </a:xfrm>
          <a:prstGeom prst="rect">
            <a:avLst/>
          </a:prstGeom>
          <a:solidFill>
            <a:srgbClr val="FFFFFF"/>
          </a:solidFill>
          <a:ln w="31750" cap="sq">
            <a:solidFill>
              <a:srgbClr val="404040"/>
            </a:solidFill>
            <a:miter lim="800000"/>
          </a:ln>
        </p:spPr>
        <p:txBody>
          <a:bodyPr vert="horz" lIns="182880" tIns="182880" rIns="182880" bIns="182880" rtlCol="0" anchor="b">
            <a:normAutofit lnSpcReduction="1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3200" dirty="0">
                <a:solidFill>
                  <a:schemeClr val="tx2"/>
                </a:solidFill>
                <a:latin typeface="+mj-lt"/>
                <a:ea typeface="+mj-ea"/>
                <a:cs typeface="+mj-cs"/>
              </a:rPr>
              <a:t>Asal </a:t>
            </a:r>
            <a:r>
              <a:rPr lang="en-US" sz="3200" dirty="0" err="1">
                <a:solidFill>
                  <a:schemeClr val="tx2"/>
                </a:solidFill>
                <a:latin typeface="+mj-lt"/>
                <a:ea typeface="+mj-ea"/>
                <a:cs typeface="+mj-cs"/>
              </a:rPr>
              <a:t>Atalet</a:t>
            </a:r>
            <a:r>
              <a:rPr lang="en-US" sz="3200" dirty="0">
                <a:solidFill>
                  <a:schemeClr val="tx2"/>
                </a:solidFill>
                <a:latin typeface="+mj-lt"/>
                <a:ea typeface="+mj-ea"/>
                <a:cs typeface="+mj-cs"/>
              </a:rPr>
              <a:t> Moment</a:t>
            </a:r>
            <a:r>
              <a:rPr lang="tr-TR" sz="3200" dirty="0" err="1">
                <a:solidFill>
                  <a:schemeClr val="tx2"/>
                </a:solidFill>
                <a:latin typeface="+mj-lt"/>
                <a:ea typeface="+mj-ea"/>
                <a:cs typeface="+mj-cs"/>
              </a:rPr>
              <a:t>ler</a:t>
            </a:r>
            <a:r>
              <a:rPr lang="tr-TR" sz="3200" dirty="0" err="1">
                <a:solidFill>
                  <a:schemeClr val="tx2"/>
                </a:solidFill>
              </a:rPr>
              <a:t>İ</a:t>
            </a:r>
            <a:endParaRPr lang="en-US" sz="3200" dirty="0">
              <a:solidFill>
                <a:schemeClr val="tx2"/>
              </a:solidFill>
              <a:latin typeface="+mj-lt"/>
              <a:ea typeface="+mj-ea"/>
              <a:cs typeface="+mj-cs"/>
            </a:endParaRPr>
          </a:p>
        </p:txBody>
      </p:sp>
      <p:pic>
        <p:nvPicPr>
          <p:cNvPr id="4" name="Picture 3">
            <a:extLst>
              <a:ext uri="{FF2B5EF4-FFF2-40B4-BE49-F238E27FC236}">
                <a16:creationId xmlns:a16="http://schemas.microsoft.com/office/drawing/2014/main" id="{8559876F-69DB-4319-0F86-97A011CF91C0}"/>
              </a:ext>
            </a:extLst>
          </p:cNvPr>
          <p:cNvPicPr>
            <a:picLocks noChangeAspect="1"/>
          </p:cNvPicPr>
          <p:nvPr/>
        </p:nvPicPr>
        <p:blipFill>
          <a:blip r:embed="rId2"/>
          <a:stretch>
            <a:fillRect/>
          </a:stretch>
        </p:blipFill>
        <p:spPr>
          <a:xfrm>
            <a:off x="0" y="890996"/>
            <a:ext cx="3331030" cy="2899338"/>
          </a:xfrm>
          <a:prstGeom prst="rect">
            <a:avLst/>
          </a:prstGeom>
          <a:ln>
            <a:solidFill>
              <a:schemeClr val="tx1"/>
            </a:solidFill>
          </a:ln>
        </p:spPr>
      </p:pic>
      <p:pic>
        <p:nvPicPr>
          <p:cNvPr id="5" name="Picture 4">
            <a:extLst>
              <a:ext uri="{FF2B5EF4-FFF2-40B4-BE49-F238E27FC236}">
                <a16:creationId xmlns:a16="http://schemas.microsoft.com/office/drawing/2014/main" id="{F1BFD315-E980-4F76-247F-8D3B70BC8D02}"/>
              </a:ext>
            </a:extLst>
          </p:cNvPr>
          <p:cNvPicPr>
            <a:picLocks noChangeAspect="1"/>
          </p:cNvPicPr>
          <p:nvPr/>
        </p:nvPicPr>
        <p:blipFill>
          <a:blip r:embed="rId3"/>
          <a:stretch>
            <a:fillRect/>
          </a:stretch>
        </p:blipFill>
        <p:spPr>
          <a:xfrm>
            <a:off x="6662969" y="3669085"/>
            <a:ext cx="2647950" cy="857250"/>
          </a:xfrm>
          <a:prstGeom prst="rect">
            <a:avLst/>
          </a:prstGeom>
          <a:ln>
            <a:solidFill>
              <a:schemeClr val="tx1"/>
            </a:solidFill>
          </a:ln>
        </p:spPr>
      </p:pic>
      <p:pic>
        <p:nvPicPr>
          <p:cNvPr id="7" name="Picture 6">
            <a:extLst>
              <a:ext uri="{FF2B5EF4-FFF2-40B4-BE49-F238E27FC236}">
                <a16:creationId xmlns:a16="http://schemas.microsoft.com/office/drawing/2014/main" id="{542507C2-6070-6066-1718-8D94D559E401}"/>
              </a:ext>
            </a:extLst>
          </p:cNvPr>
          <p:cNvPicPr>
            <a:picLocks noChangeAspect="1"/>
          </p:cNvPicPr>
          <p:nvPr/>
        </p:nvPicPr>
        <p:blipFill>
          <a:blip r:embed="rId4"/>
          <a:stretch>
            <a:fillRect/>
          </a:stretch>
        </p:blipFill>
        <p:spPr>
          <a:xfrm>
            <a:off x="4824644" y="4952696"/>
            <a:ext cx="6324600" cy="1495425"/>
          </a:xfrm>
          <a:prstGeom prst="rect">
            <a:avLst/>
          </a:prstGeom>
          <a:ln>
            <a:solidFill>
              <a:schemeClr val="tx1"/>
            </a:solidFill>
          </a:ln>
        </p:spPr>
      </p:pic>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1B487026-88D9-71A1-7755-DEEE7DB08422}"/>
                  </a:ext>
                </a:extLst>
              </p:cNvPr>
              <p:cNvSpPr txBox="1"/>
              <p:nvPr/>
            </p:nvSpPr>
            <p:spPr>
              <a:xfrm>
                <a:off x="3433863" y="1157591"/>
                <a:ext cx="8472791" cy="2031325"/>
              </a:xfrm>
              <a:prstGeom prst="rect">
                <a:avLst/>
              </a:prstGeom>
              <a:noFill/>
            </p:spPr>
            <p:txBody>
              <a:bodyPr wrap="square">
                <a:spAutoFit/>
              </a:bodyPr>
              <a:lstStyle/>
              <a:p>
                <a:pPr algn="just"/>
                <a:r>
                  <a:rPr lang="tr-TR" sz="1800" dirty="0"/>
                  <a:t>Bir alanın çarpım atalet momenti, bir eksen takımına göre sıfır ise bu eksenlere ‘asal’ eksenler ve bu eksenlere göre atalet momentlerine de ‘asal atalet momentleri’ denir. Örneğin şekildeki alanın bir x-y eksen takımına göre atalet momentleri biliniyor olsun. Asal atalet momentleri ve asal eksenler bulunmak istensin. O halde </a:t>
                </a:r>
                <a14:m>
                  <m:oMath xmlns:m="http://schemas.openxmlformats.org/officeDocument/2006/math">
                    <m:r>
                      <m:rPr>
                        <m:sty m:val="p"/>
                      </m:rPr>
                      <a:rPr lang="tr-TR" sz="1800" i="0" smtClean="0">
                        <a:latin typeface="Cambria Math" panose="02040503050406030204" pitchFamily="18" charset="0"/>
                        <a:ea typeface="Cambria Math" panose="02040503050406030204" pitchFamily="18" charset="0"/>
                      </a:rPr>
                      <m:t>φ</m:t>
                    </m:r>
                  </m:oMath>
                </a14:m>
                <a:r>
                  <a:rPr lang="tr-TR" sz="1800" dirty="0"/>
                  <a:t> açısı kadar dönmüş bir eksen takımına göre formüller üretilir ise hangi açıdaki eksen takımında asal atalet momentlerinin olacağı bulunabilir. Bunun için öncelikle dönen bir eksen takımındaki atalet momentlerini x-y takımına göre ifade edelim.</a:t>
                </a:r>
              </a:p>
            </p:txBody>
          </p:sp>
        </mc:Choice>
        <mc:Fallback xmlns="">
          <p:sp>
            <p:nvSpPr>
              <p:cNvPr id="11" name="TextBox 10">
                <a:extLst>
                  <a:ext uri="{FF2B5EF4-FFF2-40B4-BE49-F238E27FC236}">
                    <a16:creationId xmlns:a16="http://schemas.microsoft.com/office/drawing/2014/main" id="{1B487026-88D9-71A1-7755-DEEE7DB08422}"/>
                  </a:ext>
                </a:extLst>
              </p:cNvPr>
              <p:cNvSpPr txBox="1">
                <a:spLocks noRot="1" noChangeAspect="1" noMove="1" noResize="1" noEditPoints="1" noAdjustHandles="1" noChangeArrowheads="1" noChangeShapeType="1" noTextEdit="1"/>
              </p:cNvSpPr>
              <p:nvPr/>
            </p:nvSpPr>
            <p:spPr>
              <a:xfrm>
                <a:off x="3433863" y="1157591"/>
                <a:ext cx="8472791" cy="2031325"/>
              </a:xfrm>
              <a:prstGeom prst="rect">
                <a:avLst/>
              </a:prstGeom>
              <a:blipFill>
                <a:blip r:embed="rId5"/>
                <a:stretch>
                  <a:fillRect l="-576" t="-1802" r="-647" b="-3904"/>
                </a:stretch>
              </a:blipFill>
            </p:spPr>
            <p:txBody>
              <a:bodyPr/>
              <a:lstStyle/>
              <a:p>
                <a:r>
                  <a:rPr lang="tr-TR">
                    <a:noFill/>
                  </a:rPr>
                  <a:t> </a:t>
                </a:r>
              </a:p>
            </p:txBody>
          </p:sp>
        </mc:Fallback>
      </mc:AlternateContent>
      <p:pic>
        <p:nvPicPr>
          <p:cNvPr id="6" name="Picture 5">
            <a:extLst>
              <a:ext uri="{FF2B5EF4-FFF2-40B4-BE49-F238E27FC236}">
                <a16:creationId xmlns:a16="http://schemas.microsoft.com/office/drawing/2014/main" id="{141A1192-3541-324E-D232-713826E326FF}"/>
              </a:ext>
            </a:extLst>
          </p:cNvPr>
          <p:cNvPicPr>
            <a:picLocks noChangeAspect="1"/>
          </p:cNvPicPr>
          <p:nvPr/>
        </p:nvPicPr>
        <p:blipFill>
          <a:blip r:embed="rId6"/>
          <a:stretch>
            <a:fillRect/>
          </a:stretch>
        </p:blipFill>
        <p:spPr>
          <a:xfrm>
            <a:off x="-1" y="3894352"/>
            <a:ext cx="3382915" cy="2553769"/>
          </a:xfrm>
          <a:prstGeom prst="rect">
            <a:avLst/>
          </a:prstGeom>
          <a:ln>
            <a:solidFill>
              <a:schemeClr val="tx1"/>
            </a:solidFill>
          </a:ln>
        </p:spPr>
      </p:pic>
    </p:spTree>
    <p:extLst>
      <p:ext uri="{BB962C8B-B14F-4D97-AF65-F5344CB8AC3E}">
        <p14:creationId xmlns:p14="http://schemas.microsoft.com/office/powerpoint/2010/main" val="1202981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1" y="20070"/>
            <a:ext cx="8714220" cy="648794"/>
          </a:xfrm>
          <a:prstGeom prst="rect">
            <a:avLst/>
          </a:prstGeom>
          <a:solidFill>
            <a:srgbClr val="FFFFFF"/>
          </a:solidFill>
          <a:ln w="31750" cap="sq">
            <a:solidFill>
              <a:srgbClr val="404040"/>
            </a:solidFill>
            <a:miter lim="800000"/>
          </a:ln>
        </p:spPr>
        <p:txBody>
          <a:bodyPr vert="horz" lIns="182880" tIns="182880" rIns="182880" bIns="182880" rtlCol="0" anchor="b">
            <a:norm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1800" dirty="0">
                <a:solidFill>
                  <a:schemeClr val="tx2"/>
                </a:solidFill>
                <a:latin typeface="+mj-lt"/>
                <a:ea typeface="+mj-ea"/>
                <a:cs typeface="+mj-cs"/>
              </a:rPr>
              <a:t>Akma ve Kırılma Teorileri</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3</a:t>
            </a:fld>
            <a:endParaRPr lang="tr-TR" dirty="0"/>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98AA5977-D9DC-75E7-144C-8FB5001226FF}"/>
                  </a:ext>
                </a:extLst>
              </p:cNvPr>
              <p:cNvSpPr txBox="1"/>
              <p:nvPr/>
            </p:nvSpPr>
            <p:spPr>
              <a:xfrm>
                <a:off x="244444" y="900855"/>
                <a:ext cx="11784948" cy="954107"/>
              </a:xfrm>
              <a:prstGeom prst="rect">
                <a:avLst/>
              </a:prstGeom>
              <a:noFill/>
            </p:spPr>
            <p:txBody>
              <a:bodyPr wrap="square">
                <a:spAutoFit/>
              </a:bodyPr>
              <a:lstStyle/>
              <a:p>
                <a:pPr algn="just"/>
                <a:r>
                  <a:rPr lang="tr-TR" sz="1400" dirty="0"/>
                  <a:t>	Cisimlerin mukavemeti yönünden, bir malzemenin hangi yük sınırında plastik hale geleceğini veya kırılacağını bilmek ön planda gelen bir sorudur. Malzeme denemeleri genellikle çok defa basit çekme ve basınç gibi bir eksenli gerilme altında yapılır. Halbuki tabiatta bu cisimler daha çok iki veya üç eksenli gerilme halinin etkisindedir. Böylece bir noktada birden fazla gerilme cinsi olduğunda </a:t>
                </a:r>
                <a14:m>
                  <m:oMath xmlns:m="http://schemas.openxmlformats.org/officeDocument/2006/math">
                    <m:sSub>
                      <m:sSubPr>
                        <m:ctrlPr>
                          <a:rPr lang="tr-TR" sz="1400" i="1">
                            <a:latin typeface="Cambria Math" panose="02040503050406030204" pitchFamily="18" charset="0"/>
                          </a:rPr>
                        </m:ctrlPr>
                      </m:sSubPr>
                      <m:e>
                        <m:r>
                          <a:rPr lang="tr-TR" sz="1400" i="1" smtClean="0">
                            <a:latin typeface="Cambria Math" panose="02040503050406030204" pitchFamily="18" charset="0"/>
                            <a:ea typeface="Cambria Math" panose="02040503050406030204" pitchFamily="18" charset="0"/>
                          </a:rPr>
                          <m:t>𝜎</m:t>
                        </m:r>
                      </m:e>
                      <m:sub>
                        <m:r>
                          <a:rPr lang="tr-TR" sz="1400" i="1">
                            <a:latin typeface="Cambria Math" panose="02040503050406030204" pitchFamily="18" charset="0"/>
                          </a:rPr>
                          <m:t>𝑒𝑚</m:t>
                        </m:r>
                      </m:sub>
                    </m:sSub>
                  </m:oMath>
                </a14:m>
                <a:r>
                  <a:rPr lang="tr-TR" sz="1400" dirty="0"/>
                  <a:t> ve </a:t>
                </a:r>
                <a14:m>
                  <m:oMath xmlns:m="http://schemas.openxmlformats.org/officeDocument/2006/math">
                    <m:sSub>
                      <m:sSubPr>
                        <m:ctrlPr>
                          <a:rPr lang="tr-TR" sz="1400" i="1" smtClean="0">
                            <a:latin typeface="Cambria Math" panose="02040503050406030204" pitchFamily="18" charset="0"/>
                          </a:rPr>
                        </m:ctrlPr>
                      </m:sSubPr>
                      <m:e>
                        <m:r>
                          <a:rPr lang="tr-TR" sz="1400" i="1" smtClean="0">
                            <a:latin typeface="Cambria Math" panose="02040503050406030204" pitchFamily="18" charset="0"/>
                            <a:ea typeface="Cambria Math" panose="02040503050406030204" pitchFamily="18" charset="0"/>
                          </a:rPr>
                          <m:t>𝜏</m:t>
                        </m:r>
                      </m:e>
                      <m:sub>
                        <m:r>
                          <a:rPr lang="tr-TR" sz="1400" b="0" i="1" smtClean="0">
                            <a:latin typeface="Cambria Math" panose="02040503050406030204" pitchFamily="18" charset="0"/>
                          </a:rPr>
                          <m:t>𝑒𝑚</m:t>
                        </m:r>
                      </m:sub>
                    </m:sSub>
                  </m:oMath>
                </a14:m>
                <a:r>
                  <a:rPr lang="tr-TR" sz="1400" dirty="0"/>
                  <a:t> değerlendirmesinin nasıl yapılacağı incelenmelidir. Bu nedenle bir eksenli ve üç eksenli sınır gerilmeler arasında bir bağıntı kurulmalıdır.     </a:t>
                </a:r>
                <a:endParaRPr lang="tr-TR" dirty="0">
                  <a:solidFill>
                    <a:srgbClr val="C00000"/>
                  </a:solidFill>
                </a:endParaRPr>
              </a:p>
            </p:txBody>
          </p:sp>
        </mc:Choice>
        <mc:Fallback xmlns="">
          <p:sp>
            <p:nvSpPr>
              <p:cNvPr id="3" name="TextBox 2">
                <a:extLst>
                  <a:ext uri="{FF2B5EF4-FFF2-40B4-BE49-F238E27FC236}">
                    <a16:creationId xmlns:a16="http://schemas.microsoft.com/office/drawing/2014/main" id="{98AA5977-D9DC-75E7-144C-8FB5001226FF}"/>
                  </a:ext>
                </a:extLst>
              </p:cNvPr>
              <p:cNvSpPr txBox="1">
                <a:spLocks noRot="1" noChangeAspect="1" noMove="1" noResize="1" noEditPoints="1" noAdjustHandles="1" noChangeArrowheads="1" noChangeShapeType="1" noTextEdit="1"/>
              </p:cNvSpPr>
              <p:nvPr/>
            </p:nvSpPr>
            <p:spPr>
              <a:xfrm>
                <a:off x="244444" y="900855"/>
                <a:ext cx="11784948" cy="954107"/>
              </a:xfrm>
              <a:prstGeom prst="rect">
                <a:avLst/>
              </a:prstGeom>
              <a:blipFill>
                <a:blip r:embed="rId3"/>
                <a:stretch>
                  <a:fillRect l="-155" t="-1923" r="-155" b="-5769"/>
                </a:stretch>
              </a:blipFill>
            </p:spPr>
            <p:txBody>
              <a:bodyPr/>
              <a:lstStyle/>
              <a:p>
                <a:r>
                  <a:rPr lang="en-GB">
                    <a:noFill/>
                  </a:rPr>
                  <a:t> </a:t>
                </a:r>
              </a:p>
            </p:txBody>
          </p:sp>
        </mc:Fallback>
      </mc:AlternateContent>
      <p:sp>
        <p:nvSpPr>
          <p:cNvPr id="7" name="TextBox 6">
            <a:extLst>
              <a:ext uri="{FF2B5EF4-FFF2-40B4-BE49-F238E27FC236}">
                <a16:creationId xmlns:a16="http://schemas.microsoft.com/office/drawing/2014/main" id="{D6970B45-24CE-DD08-1FD5-95C291977BBA}"/>
              </a:ext>
            </a:extLst>
          </p:cNvPr>
          <p:cNvSpPr txBox="1"/>
          <p:nvPr/>
        </p:nvSpPr>
        <p:spPr>
          <a:xfrm>
            <a:off x="244444" y="5821448"/>
            <a:ext cx="11784948" cy="523220"/>
          </a:xfrm>
          <a:prstGeom prst="rect">
            <a:avLst/>
          </a:prstGeom>
          <a:noFill/>
        </p:spPr>
        <p:txBody>
          <a:bodyPr wrap="square">
            <a:spAutoFit/>
          </a:bodyPr>
          <a:lstStyle/>
          <a:p>
            <a:pPr algn="just"/>
            <a:r>
              <a:rPr lang="tr-TR" sz="1400" dirty="0"/>
              <a:t>	Bu bölümde izotropik malzemeler için sıklıkla kullanılan dört teori incelenecektir. Akma kriterleri sünek malzemeler için kırılma kriterleri ise gevrek malzemeler için verilmektedir.  </a:t>
            </a:r>
            <a:endParaRPr lang="tr-TR" sz="1400" dirty="0">
              <a:solidFill>
                <a:srgbClr val="C00000"/>
              </a:solidFill>
            </a:endParaRPr>
          </a:p>
        </p:txBody>
      </p:sp>
      <p:grpSp>
        <p:nvGrpSpPr>
          <p:cNvPr id="6" name="Group 5">
            <a:extLst>
              <a:ext uri="{FF2B5EF4-FFF2-40B4-BE49-F238E27FC236}">
                <a16:creationId xmlns:a16="http://schemas.microsoft.com/office/drawing/2014/main" id="{3D387427-4874-E09F-3C01-E9D238EB0B18}"/>
              </a:ext>
            </a:extLst>
          </p:cNvPr>
          <p:cNvGrpSpPr/>
          <p:nvPr/>
        </p:nvGrpSpPr>
        <p:grpSpPr>
          <a:xfrm>
            <a:off x="3385996" y="2249861"/>
            <a:ext cx="6131991" cy="1906320"/>
            <a:chOff x="2227153" y="1904131"/>
            <a:chExt cx="6131991" cy="1906320"/>
          </a:xfrm>
        </p:grpSpPr>
        <p:pic>
          <p:nvPicPr>
            <p:cNvPr id="1026" name="Picture 2" descr="Is this body crack too far gone/When do you say goodbye to an old friend? |  Squier-Talk Forum">
              <a:extLst>
                <a:ext uri="{FF2B5EF4-FFF2-40B4-BE49-F238E27FC236}">
                  <a16:creationId xmlns:a16="http://schemas.microsoft.com/office/drawing/2014/main" id="{5B1F856F-3FD2-6B44-53C0-B9C662C791B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27153" y="1904131"/>
              <a:ext cx="2541760" cy="190632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28" name="Picture 4" descr="Wheel Repair | Crack Welding | Asbury Park, NJ">
              <a:extLst>
                <a:ext uri="{FF2B5EF4-FFF2-40B4-BE49-F238E27FC236}">
                  <a16:creationId xmlns:a16="http://schemas.microsoft.com/office/drawing/2014/main" id="{CF62B286-A80D-1C2B-83F0-F348F045702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30166" y="1904131"/>
              <a:ext cx="2028978" cy="190632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DD097DE3-7ED4-1F75-1302-978F7E9422B2}"/>
                </a:ext>
              </a:extLst>
            </p:cNvPr>
            <p:cNvSpPr txBox="1"/>
            <p:nvPr/>
          </p:nvSpPr>
          <p:spPr>
            <a:xfrm>
              <a:off x="4906744" y="2556379"/>
              <a:ext cx="1285591" cy="830997"/>
            </a:xfrm>
            <a:prstGeom prst="rect">
              <a:avLst/>
            </a:prstGeom>
            <a:noFill/>
          </p:spPr>
          <p:txBody>
            <a:bodyPr wrap="square">
              <a:spAutoFit/>
            </a:bodyPr>
            <a:lstStyle/>
            <a:p>
              <a:pPr algn="ctr" rtl="0">
                <a:spcBef>
                  <a:spcPts val="0"/>
                </a:spcBef>
                <a:spcAft>
                  <a:spcPts val="0"/>
                </a:spcAft>
              </a:pPr>
              <a:r>
                <a:rPr lang="el-GR" sz="1800" b="0" i="1" u="none" strike="noStrike" dirty="0">
                  <a:solidFill>
                    <a:srgbClr val="C00000"/>
                  </a:solidFill>
                  <a:effectLst/>
                  <a:latin typeface="Noto Sans Symbols"/>
                </a:rPr>
                <a:t>σ</a:t>
              </a:r>
              <a:r>
                <a:rPr lang="en-GB" sz="1400" b="0" i="1" u="none" strike="noStrike" baseline="-25000" dirty="0">
                  <a:solidFill>
                    <a:srgbClr val="C00000"/>
                  </a:solidFill>
                  <a:effectLst/>
                  <a:latin typeface="Calibri" panose="020F0502020204030204" pitchFamily="34" charset="0"/>
                </a:rPr>
                <a:t>x</a:t>
              </a:r>
              <a:r>
                <a:rPr lang="en-GB" sz="1100" b="0" i="1" u="none" strike="noStrike" dirty="0">
                  <a:solidFill>
                    <a:srgbClr val="C00000"/>
                  </a:solidFill>
                  <a:effectLst/>
                  <a:latin typeface="Calibri" panose="020F0502020204030204" pitchFamily="34" charset="0"/>
                </a:rPr>
                <a:t> , </a:t>
              </a:r>
              <a:r>
                <a:rPr lang="el-GR" sz="2000" b="0" i="1" u="none" strike="noStrike" dirty="0">
                  <a:solidFill>
                    <a:srgbClr val="C00000"/>
                  </a:solidFill>
                  <a:effectLst/>
                  <a:latin typeface="Noto Sans Symbols"/>
                </a:rPr>
                <a:t>τ</a:t>
              </a:r>
              <a:r>
                <a:rPr lang="en-GB" sz="1800" b="0" i="1" u="none" strike="noStrike" baseline="-25000" dirty="0" err="1">
                  <a:solidFill>
                    <a:srgbClr val="C00000"/>
                  </a:solidFill>
                  <a:effectLst/>
                  <a:latin typeface="Calibri" panose="020F0502020204030204" pitchFamily="34" charset="0"/>
                </a:rPr>
                <a:t>xy</a:t>
              </a:r>
              <a:r>
                <a:rPr lang="en-GB" sz="1800" b="0" i="1" u="none" strike="noStrike" baseline="-25000" dirty="0">
                  <a:solidFill>
                    <a:srgbClr val="C00000"/>
                  </a:solidFill>
                  <a:effectLst/>
                  <a:latin typeface="Calibri" panose="020F0502020204030204" pitchFamily="34" charset="0"/>
                </a:rPr>
                <a:t> ,</a:t>
              </a:r>
              <a:r>
                <a:rPr lang="en-GB" sz="1400" b="0" i="1" u="none" strike="noStrike" dirty="0">
                  <a:solidFill>
                    <a:srgbClr val="C00000"/>
                  </a:solidFill>
                  <a:effectLst/>
                  <a:latin typeface="Calibri" panose="020F0502020204030204" pitchFamily="34" charset="0"/>
                </a:rPr>
                <a:t> </a:t>
              </a:r>
              <a:r>
                <a:rPr lang="el-GR" sz="2000" b="0" i="1" u="none" strike="noStrike" dirty="0">
                  <a:solidFill>
                    <a:srgbClr val="C00000"/>
                  </a:solidFill>
                  <a:effectLst/>
                  <a:latin typeface="Noto Sans Symbols"/>
                </a:rPr>
                <a:t>σ</a:t>
              </a:r>
              <a:r>
                <a:rPr lang="en-GB" sz="2000" b="0" i="1" u="none" strike="noStrike" baseline="-25000" dirty="0">
                  <a:solidFill>
                    <a:srgbClr val="C00000"/>
                  </a:solidFill>
                  <a:effectLst/>
                  <a:latin typeface="Calibri" panose="020F0502020204030204" pitchFamily="34" charset="0"/>
                </a:rPr>
                <a:t>z</a:t>
              </a:r>
              <a:r>
                <a:rPr lang="en-GB" sz="1800" b="0" i="1" u="none" strike="noStrike" baseline="-25000" dirty="0">
                  <a:solidFill>
                    <a:srgbClr val="C00000"/>
                  </a:solidFill>
                  <a:effectLst/>
                  <a:latin typeface="Calibri" panose="020F0502020204030204" pitchFamily="34" charset="0"/>
                </a:rPr>
                <a:t>….</a:t>
              </a:r>
              <a:r>
                <a:rPr lang="en-GB" sz="1200" b="0" i="1" u="none" strike="noStrike" dirty="0">
                  <a:solidFill>
                    <a:srgbClr val="C00000"/>
                  </a:solidFill>
                  <a:effectLst/>
                  <a:latin typeface="Calibri" panose="020F0502020204030204" pitchFamily="34" charset="0"/>
                </a:rPr>
                <a:t> </a:t>
              </a:r>
              <a:br>
                <a:rPr lang="en-GB" b="0" dirty="0">
                  <a:solidFill>
                    <a:srgbClr val="C00000"/>
                  </a:solidFill>
                  <a:effectLst/>
                </a:rPr>
              </a:br>
              <a:r>
                <a:rPr lang="en-GB" sz="2800" b="1" i="0" u="none" strike="noStrike" dirty="0">
                  <a:solidFill>
                    <a:srgbClr val="C00000"/>
                  </a:solidFill>
                  <a:effectLst/>
                  <a:latin typeface="Cambria" panose="02040503050406030204" pitchFamily="18" charset="0"/>
                </a:rPr>
                <a:t>?</a:t>
              </a:r>
              <a:endParaRPr lang="en-GB" b="0" dirty="0">
                <a:solidFill>
                  <a:srgbClr val="C00000"/>
                </a:solidFill>
                <a:effectLst/>
              </a:endParaRPr>
            </a:p>
          </p:txBody>
        </p:sp>
      </p:grpSp>
      <p:sp>
        <p:nvSpPr>
          <p:cNvPr id="9" name="TextBox 8">
            <a:extLst>
              <a:ext uri="{FF2B5EF4-FFF2-40B4-BE49-F238E27FC236}">
                <a16:creationId xmlns:a16="http://schemas.microsoft.com/office/drawing/2014/main" id="{31BC13EB-E37E-AF3D-8191-EB91927B59C5}"/>
              </a:ext>
            </a:extLst>
          </p:cNvPr>
          <p:cNvSpPr txBox="1"/>
          <p:nvPr/>
        </p:nvSpPr>
        <p:spPr>
          <a:xfrm>
            <a:off x="244444" y="4635350"/>
            <a:ext cx="11561275" cy="954107"/>
          </a:xfrm>
          <a:prstGeom prst="rect">
            <a:avLst/>
          </a:prstGeom>
          <a:noFill/>
        </p:spPr>
        <p:txBody>
          <a:bodyPr wrap="square">
            <a:spAutoFit/>
          </a:bodyPr>
          <a:lstStyle/>
          <a:p>
            <a:r>
              <a:rPr lang="tr-TR" sz="1400" dirty="0"/>
              <a:t>Esasen akma ve kırılma teorileri üç ana grupta incelenebilir. </a:t>
            </a:r>
          </a:p>
          <a:p>
            <a:pPr marL="342900" indent="-342900">
              <a:buAutoNum type="alphaLcParenR"/>
            </a:pPr>
            <a:r>
              <a:rPr lang="tr-TR" sz="1400" dirty="0"/>
              <a:t>Gerilme hipotezleri: Tehlikeli duruma geçişte gerilme önemli olmaktadır.</a:t>
            </a:r>
          </a:p>
          <a:p>
            <a:pPr marL="342900" indent="-342900">
              <a:buAutoNum type="alphaLcParenR"/>
            </a:pPr>
            <a:r>
              <a:rPr lang="tr-TR" sz="1400" dirty="0"/>
              <a:t>Şekil değiştirme hipotezleri: Tehlikeli duruma geçişte şekil değiştirme esas faktördür.</a:t>
            </a:r>
          </a:p>
          <a:p>
            <a:pPr marL="342900" indent="-342900">
              <a:buAutoNum type="alphaLcParenR"/>
            </a:pPr>
            <a:r>
              <a:rPr lang="en-GB" sz="1400" dirty="0" err="1"/>
              <a:t>Enerji</a:t>
            </a:r>
            <a:r>
              <a:rPr lang="en-GB" sz="1400" dirty="0"/>
              <a:t> </a:t>
            </a:r>
            <a:r>
              <a:rPr lang="en-GB" sz="1400" dirty="0" err="1"/>
              <a:t>hipotez</a:t>
            </a:r>
            <a:r>
              <a:rPr lang="tr-TR" sz="1400" dirty="0" err="1"/>
              <a:t>leri</a:t>
            </a:r>
            <a:r>
              <a:rPr lang="tr-TR" sz="1400" dirty="0"/>
              <a:t>: Tehlikeli duruma geçişte şekil değiştirme enerjisinin önemi esas alınmaktadır.</a:t>
            </a:r>
            <a:endParaRPr lang="en-GB" sz="1400" dirty="0"/>
          </a:p>
        </p:txBody>
      </p:sp>
    </p:spTree>
    <p:extLst>
      <p:ext uri="{BB962C8B-B14F-4D97-AF65-F5344CB8AC3E}">
        <p14:creationId xmlns:p14="http://schemas.microsoft.com/office/powerpoint/2010/main" val="24299830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ADAF7B-318A-6A53-5CCB-B78CD9B34BF2}"/>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5D79F2C-E967-8571-9F6C-084400F64F7F}"/>
              </a:ext>
            </a:extLst>
          </p:cNvPr>
          <p:cNvSpPr>
            <a:spLocks noGrp="1"/>
          </p:cNvSpPr>
          <p:nvPr>
            <p:ph type="sldNum" sz="quarter" idx="12"/>
          </p:nvPr>
        </p:nvSpPr>
        <p:spPr>
          <a:xfrm>
            <a:off x="11731316" y="6396372"/>
            <a:ext cx="365760" cy="365760"/>
          </a:xfrm>
        </p:spPr>
        <p:txBody>
          <a:bodyPr/>
          <a:lstStyle/>
          <a:p>
            <a:pPr algn="l"/>
            <a:fld id="{FAEF9944-A4F6-4C59-AEBD-678D6480B8EA}" type="slidenum">
              <a:rPr lang="en-US" smtClean="0"/>
              <a:pPr algn="l"/>
              <a:t>30</a:t>
            </a:fld>
            <a:endParaRPr lang="en-US" dirty="0"/>
          </a:p>
        </p:txBody>
      </p:sp>
      <p:sp>
        <p:nvSpPr>
          <p:cNvPr id="9" name="Title 1">
            <a:extLst>
              <a:ext uri="{FF2B5EF4-FFF2-40B4-BE49-F238E27FC236}">
                <a16:creationId xmlns:a16="http://schemas.microsoft.com/office/drawing/2014/main" id="{BF3FD183-B85B-572E-1E36-1D300A33A057}"/>
              </a:ext>
            </a:extLst>
          </p:cNvPr>
          <p:cNvSpPr txBox="1">
            <a:spLocks/>
          </p:cNvSpPr>
          <p:nvPr/>
        </p:nvSpPr>
        <p:spPr bwMode="black">
          <a:xfrm>
            <a:off x="0" y="10799"/>
            <a:ext cx="6807873" cy="776179"/>
          </a:xfrm>
          <a:prstGeom prst="rect">
            <a:avLst/>
          </a:prstGeom>
          <a:solidFill>
            <a:srgbClr val="FFFFFF"/>
          </a:solidFill>
          <a:ln w="31750" cap="sq">
            <a:solidFill>
              <a:srgbClr val="404040"/>
            </a:solidFill>
            <a:miter lim="800000"/>
          </a:ln>
        </p:spPr>
        <p:txBody>
          <a:bodyPr vert="horz" lIns="182880" tIns="182880" rIns="182880" bIns="182880" rtlCol="0" anchor="b">
            <a:normAutofit lnSpcReduction="1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3200" dirty="0">
                <a:solidFill>
                  <a:schemeClr val="tx2"/>
                </a:solidFill>
                <a:latin typeface="+mj-lt"/>
                <a:ea typeface="+mj-ea"/>
                <a:cs typeface="+mj-cs"/>
              </a:rPr>
              <a:t>Asal </a:t>
            </a:r>
            <a:r>
              <a:rPr lang="en-US" sz="3200" dirty="0" err="1">
                <a:solidFill>
                  <a:schemeClr val="tx2"/>
                </a:solidFill>
                <a:latin typeface="+mj-lt"/>
                <a:ea typeface="+mj-ea"/>
                <a:cs typeface="+mj-cs"/>
              </a:rPr>
              <a:t>Atalet</a:t>
            </a:r>
            <a:r>
              <a:rPr lang="en-US" sz="3200" dirty="0">
                <a:solidFill>
                  <a:schemeClr val="tx2"/>
                </a:solidFill>
                <a:latin typeface="+mj-lt"/>
                <a:ea typeface="+mj-ea"/>
                <a:cs typeface="+mj-cs"/>
              </a:rPr>
              <a:t> Moment</a:t>
            </a:r>
            <a:r>
              <a:rPr lang="tr-TR" sz="3200" dirty="0" err="1">
                <a:solidFill>
                  <a:schemeClr val="tx2"/>
                </a:solidFill>
                <a:latin typeface="+mj-lt"/>
                <a:ea typeface="+mj-ea"/>
                <a:cs typeface="+mj-cs"/>
              </a:rPr>
              <a:t>ler</a:t>
            </a:r>
            <a:r>
              <a:rPr lang="tr-TR" sz="3200" dirty="0" err="1">
                <a:solidFill>
                  <a:schemeClr val="tx2"/>
                </a:solidFill>
              </a:rPr>
              <a:t>İ</a:t>
            </a:r>
            <a:endParaRPr lang="en-US" sz="3200" dirty="0">
              <a:solidFill>
                <a:schemeClr val="tx2"/>
              </a:solidFill>
              <a:latin typeface="+mj-lt"/>
              <a:ea typeface="+mj-ea"/>
              <a:cs typeface="+mj-cs"/>
            </a:endParaRPr>
          </a:p>
        </p:txBody>
      </p:sp>
      <p:pic>
        <p:nvPicPr>
          <p:cNvPr id="6" name="Picture 5">
            <a:extLst>
              <a:ext uri="{FF2B5EF4-FFF2-40B4-BE49-F238E27FC236}">
                <a16:creationId xmlns:a16="http://schemas.microsoft.com/office/drawing/2014/main" id="{52E923AD-1D55-6A90-A65E-A3C77E5E562B}"/>
              </a:ext>
            </a:extLst>
          </p:cNvPr>
          <p:cNvPicPr>
            <a:picLocks noChangeAspect="1"/>
          </p:cNvPicPr>
          <p:nvPr/>
        </p:nvPicPr>
        <p:blipFill>
          <a:blip r:embed="rId2"/>
          <a:stretch>
            <a:fillRect/>
          </a:stretch>
        </p:blipFill>
        <p:spPr>
          <a:xfrm>
            <a:off x="489628" y="3679914"/>
            <a:ext cx="3331030" cy="2899338"/>
          </a:xfrm>
          <a:prstGeom prst="rect">
            <a:avLst/>
          </a:prstGeom>
          <a:ln>
            <a:solidFill>
              <a:schemeClr val="tx1"/>
            </a:solidFill>
          </a:ln>
        </p:spPr>
      </p:pic>
      <p:pic>
        <p:nvPicPr>
          <p:cNvPr id="8" name="Picture 7">
            <a:extLst>
              <a:ext uri="{FF2B5EF4-FFF2-40B4-BE49-F238E27FC236}">
                <a16:creationId xmlns:a16="http://schemas.microsoft.com/office/drawing/2014/main" id="{9D2222D7-C426-8229-9FE4-C3ED3419F4A5}"/>
              </a:ext>
            </a:extLst>
          </p:cNvPr>
          <p:cNvPicPr>
            <a:picLocks noChangeAspect="1"/>
          </p:cNvPicPr>
          <p:nvPr/>
        </p:nvPicPr>
        <p:blipFill>
          <a:blip r:embed="rId3"/>
          <a:stretch>
            <a:fillRect/>
          </a:stretch>
        </p:blipFill>
        <p:spPr>
          <a:xfrm>
            <a:off x="6545083" y="1876734"/>
            <a:ext cx="4995811" cy="1114280"/>
          </a:xfrm>
          <a:prstGeom prst="rect">
            <a:avLst/>
          </a:prstGeom>
          <a:ln>
            <a:solidFill>
              <a:schemeClr val="tx1"/>
            </a:solidFill>
          </a:ln>
        </p:spPr>
      </p:pic>
      <p:pic>
        <p:nvPicPr>
          <p:cNvPr id="10" name="Picture 9">
            <a:extLst>
              <a:ext uri="{FF2B5EF4-FFF2-40B4-BE49-F238E27FC236}">
                <a16:creationId xmlns:a16="http://schemas.microsoft.com/office/drawing/2014/main" id="{FB24A624-1E23-5A9D-F739-564B337C0206}"/>
              </a:ext>
            </a:extLst>
          </p:cNvPr>
          <p:cNvPicPr>
            <a:picLocks noChangeAspect="1"/>
          </p:cNvPicPr>
          <p:nvPr/>
        </p:nvPicPr>
        <p:blipFill>
          <a:blip r:embed="rId4"/>
          <a:stretch>
            <a:fillRect/>
          </a:stretch>
        </p:blipFill>
        <p:spPr>
          <a:xfrm>
            <a:off x="4613076" y="3679914"/>
            <a:ext cx="7118240" cy="2899339"/>
          </a:xfrm>
          <a:prstGeom prst="rect">
            <a:avLst/>
          </a:prstGeom>
          <a:ln>
            <a:solidFill>
              <a:schemeClr val="tx1"/>
            </a:solidFill>
          </a:ln>
        </p:spPr>
      </p:pic>
      <p:sp>
        <p:nvSpPr>
          <p:cNvPr id="13" name="TextBox 12">
            <a:extLst>
              <a:ext uri="{FF2B5EF4-FFF2-40B4-BE49-F238E27FC236}">
                <a16:creationId xmlns:a16="http://schemas.microsoft.com/office/drawing/2014/main" id="{42FCFDBE-C08E-F4EF-C39E-6128B5EC572D}"/>
              </a:ext>
            </a:extLst>
          </p:cNvPr>
          <p:cNvSpPr txBox="1"/>
          <p:nvPr/>
        </p:nvSpPr>
        <p:spPr>
          <a:xfrm>
            <a:off x="3811057" y="1124304"/>
            <a:ext cx="6099242" cy="369332"/>
          </a:xfrm>
          <a:prstGeom prst="rect">
            <a:avLst/>
          </a:prstGeom>
          <a:noFill/>
        </p:spPr>
        <p:txBody>
          <a:bodyPr wrap="square">
            <a:spAutoFit/>
          </a:bodyPr>
          <a:lstStyle/>
          <a:p>
            <a:pPr algn="just"/>
            <a:r>
              <a:rPr lang="tr-TR" sz="1800" dirty="0"/>
              <a:t>İfadelerin tüm alan için integrali alınırsa</a:t>
            </a:r>
          </a:p>
        </p:txBody>
      </p:sp>
      <p:pic>
        <p:nvPicPr>
          <p:cNvPr id="14" name="Picture 13">
            <a:extLst>
              <a:ext uri="{FF2B5EF4-FFF2-40B4-BE49-F238E27FC236}">
                <a16:creationId xmlns:a16="http://schemas.microsoft.com/office/drawing/2014/main" id="{26AA33BE-63DA-0571-94B3-6DF909D378C8}"/>
              </a:ext>
            </a:extLst>
          </p:cNvPr>
          <p:cNvPicPr>
            <a:picLocks noChangeAspect="1"/>
          </p:cNvPicPr>
          <p:nvPr/>
        </p:nvPicPr>
        <p:blipFill>
          <a:blip r:embed="rId5"/>
          <a:stretch>
            <a:fillRect/>
          </a:stretch>
        </p:blipFill>
        <p:spPr>
          <a:xfrm>
            <a:off x="489628" y="1872494"/>
            <a:ext cx="4730558" cy="1118520"/>
          </a:xfrm>
          <a:prstGeom prst="rect">
            <a:avLst/>
          </a:prstGeom>
          <a:ln>
            <a:solidFill>
              <a:schemeClr val="tx1"/>
            </a:solidFill>
          </a:ln>
        </p:spPr>
      </p:pic>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280F7555-DF0A-4361-66C0-05FC37A54D72}"/>
                  </a:ext>
                </a:extLst>
              </p:cNvPr>
              <p:cNvSpPr txBox="1"/>
              <p:nvPr/>
            </p:nvSpPr>
            <p:spPr>
              <a:xfrm>
                <a:off x="5220186" y="2022619"/>
                <a:ext cx="1299245" cy="61555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tr-TR" sz="4000" i="1" smtClean="0">
                          <a:latin typeface="Cambria Math" panose="02040503050406030204" pitchFamily="18" charset="0"/>
                          <a:ea typeface="Cambria Math" panose="02040503050406030204" pitchFamily="18" charset="0"/>
                        </a:rPr>
                        <m:t>⇒</m:t>
                      </m:r>
                    </m:oMath>
                  </m:oMathPara>
                </a14:m>
                <a:endParaRPr lang="tr-TR" sz="4000" dirty="0"/>
              </a:p>
            </p:txBody>
          </p:sp>
        </mc:Choice>
        <mc:Fallback xmlns="">
          <p:sp>
            <p:nvSpPr>
              <p:cNvPr id="15" name="TextBox 14">
                <a:extLst>
                  <a:ext uri="{FF2B5EF4-FFF2-40B4-BE49-F238E27FC236}">
                    <a16:creationId xmlns:a16="http://schemas.microsoft.com/office/drawing/2014/main" id="{280F7555-DF0A-4361-66C0-05FC37A54D72}"/>
                  </a:ext>
                </a:extLst>
              </p:cNvPr>
              <p:cNvSpPr txBox="1">
                <a:spLocks noRot="1" noChangeAspect="1" noMove="1" noResize="1" noEditPoints="1" noAdjustHandles="1" noChangeArrowheads="1" noChangeShapeType="1" noTextEdit="1"/>
              </p:cNvSpPr>
              <p:nvPr/>
            </p:nvSpPr>
            <p:spPr>
              <a:xfrm>
                <a:off x="5220186" y="2022619"/>
                <a:ext cx="1299245" cy="615553"/>
              </a:xfrm>
              <a:prstGeom prst="rect">
                <a:avLst/>
              </a:prstGeom>
              <a:blipFill>
                <a:blip r:embed="rId6"/>
                <a:stretch>
                  <a:fillRect/>
                </a:stretch>
              </a:blipFill>
            </p:spPr>
            <p:txBody>
              <a:bodyPr/>
              <a:lstStyle/>
              <a:p>
                <a:r>
                  <a:rPr lang="tr-TR">
                    <a:noFill/>
                  </a:rPr>
                  <a:t> </a:t>
                </a:r>
              </a:p>
            </p:txBody>
          </p:sp>
        </mc:Fallback>
      </mc:AlternateContent>
    </p:spTree>
    <p:extLst>
      <p:ext uri="{BB962C8B-B14F-4D97-AF65-F5344CB8AC3E}">
        <p14:creationId xmlns:p14="http://schemas.microsoft.com/office/powerpoint/2010/main" val="39637619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3F93362-4669-32ED-2A0B-77042D7CEF9F}"/>
              </a:ext>
            </a:extLst>
          </p:cNvPr>
          <p:cNvPicPr>
            <a:picLocks noChangeAspect="1"/>
          </p:cNvPicPr>
          <p:nvPr/>
        </p:nvPicPr>
        <p:blipFill rotWithShape="1">
          <a:blip r:embed="rId2"/>
          <a:srcRect l="9485" t="41497" r="10514" b="20814"/>
          <a:stretch/>
        </p:blipFill>
        <p:spPr>
          <a:xfrm>
            <a:off x="857649" y="3816077"/>
            <a:ext cx="4114801" cy="2584723"/>
          </a:xfrm>
          <a:prstGeom prst="rect">
            <a:avLst/>
          </a:prstGeom>
          <a:ln>
            <a:solidFill>
              <a:schemeClr val="tx1"/>
            </a:solidFill>
          </a:ln>
        </p:spPr>
      </p:pic>
      <p:pic>
        <p:nvPicPr>
          <p:cNvPr id="10" name="Picture 9">
            <a:extLst>
              <a:ext uri="{FF2B5EF4-FFF2-40B4-BE49-F238E27FC236}">
                <a16:creationId xmlns:a16="http://schemas.microsoft.com/office/drawing/2014/main" id="{DB48D18C-16A1-8658-60DC-8AE16CF8A1F7}"/>
              </a:ext>
            </a:extLst>
          </p:cNvPr>
          <p:cNvPicPr>
            <a:picLocks noChangeAspect="1"/>
          </p:cNvPicPr>
          <p:nvPr/>
        </p:nvPicPr>
        <p:blipFill rotWithShape="1">
          <a:blip r:embed="rId3"/>
          <a:srcRect l="21101" t="72130" r="32941" b="7394"/>
          <a:stretch/>
        </p:blipFill>
        <p:spPr>
          <a:xfrm>
            <a:off x="4158207" y="2011856"/>
            <a:ext cx="2747177" cy="507444"/>
          </a:xfrm>
          <a:prstGeom prst="rect">
            <a:avLst/>
          </a:prstGeom>
          <a:ln>
            <a:solidFill>
              <a:schemeClr val="tx1"/>
            </a:solidFill>
          </a:ln>
        </p:spPr>
      </p:pic>
      <p:pic>
        <p:nvPicPr>
          <p:cNvPr id="13" name="Picture 12">
            <a:extLst>
              <a:ext uri="{FF2B5EF4-FFF2-40B4-BE49-F238E27FC236}">
                <a16:creationId xmlns:a16="http://schemas.microsoft.com/office/drawing/2014/main" id="{CFF4C920-9033-9BBA-DFD5-A518FDF7D970}"/>
              </a:ext>
            </a:extLst>
          </p:cNvPr>
          <p:cNvPicPr>
            <a:picLocks noChangeAspect="1"/>
          </p:cNvPicPr>
          <p:nvPr/>
        </p:nvPicPr>
        <p:blipFill rotWithShape="1">
          <a:blip r:embed="rId4"/>
          <a:srcRect t="32752" b="17281"/>
          <a:stretch/>
        </p:blipFill>
        <p:spPr>
          <a:xfrm>
            <a:off x="5531796" y="3295031"/>
            <a:ext cx="5143500" cy="3426781"/>
          </a:xfrm>
          <a:prstGeom prst="rect">
            <a:avLst/>
          </a:prstGeom>
          <a:ln>
            <a:solidFill>
              <a:schemeClr val="tx1"/>
            </a:solidFill>
          </a:ln>
        </p:spPr>
      </p:pic>
      <p:sp>
        <p:nvSpPr>
          <p:cNvPr id="3" name="Slide Number Placeholder 2">
            <a:extLst>
              <a:ext uri="{FF2B5EF4-FFF2-40B4-BE49-F238E27FC236}">
                <a16:creationId xmlns:a16="http://schemas.microsoft.com/office/drawing/2014/main" id="{95EAE338-E5CB-3DBC-93CE-1AD884D9C4D9}"/>
              </a:ext>
            </a:extLst>
          </p:cNvPr>
          <p:cNvSpPr>
            <a:spLocks noGrp="1"/>
          </p:cNvSpPr>
          <p:nvPr>
            <p:ph type="sldNum" sz="quarter" idx="12"/>
          </p:nvPr>
        </p:nvSpPr>
        <p:spPr/>
        <p:txBody>
          <a:bodyPr/>
          <a:lstStyle/>
          <a:p>
            <a:pPr algn="l"/>
            <a:fld id="{FAEF9944-A4F6-4C59-AEBD-678D6480B8EA}" type="slidenum">
              <a:rPr lang="en-US" smtClean="0"/>
              <a:pPr algn="l"/>
              <a:t>31</a:t>
            </a:fld>
            <a:endParaRPr lang="en-US" dirty="0"/>
          </a:p>
        </p:txBody>
      </p:sp>
      <p:sp>
        <p:nvSpPr>
          <p:cNvPr id="4" name="Title 1">
            <a:extLst>
              <a:ext uri="{FF2B5EF4-FFF2-40B4-BE49-F238E27FC236}">
                <a16:creationId xmlns:a16="http://schemas.microsoft.com/office/drawing/2014/main" id="{59E708E9-19AE-FB5E-D7CF-593361A652FA}"/>
              </a:ext>
            </a:extLst>
          </p:cNvPr>
          <p:cNvSpPr txBox="1">
            <a:spLocks/>
          </p:cNvSpPr>
          <p:nvPr/>
        </p:nvSpPr>
        <p:spPr bwMode="black">
          <a:xfrm>
            <a:off x="0" y="10799"/>
            <a:ext cx="6807873" cy="776179"/>
          </a:xfrm>
          <a:prstGeom prst="rect">
            <a:avLst/>
          </a:prstGeom>
          <a:solidFill>
            <a:srgbClr val="FFFFFF"/>
          </a:solidFill>
          <a:ln w="31750" cap="sq">
            <a:solidFill>
              <a:srgbClr val="404040"/>
            </a:solidFill>
            <a:miter lim="800000"/>
          </a:ln>
        </p:spPr>
        <p:txBody>
          <a:bodyPr vert="horz" lIns="182880" tIns="182880" rIns="182880" bIns="182880" rtlCol="0" anchor="b">
            <a:normAutofit lnSpcReduction="1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3200" dirty="0">
                <a:solidFill>
                  <a:schemeClr val="tx2"/>
                </a:solidFill>
                <a:latin typeface="+mj-lt"/>
                <a:ea typeface="+mj-ea"/>
                <a:cs typeface="+mj-cs"/>
              </a:rPr>
              <a:t>Asal </a:t>
            </a:r>
            <a:r>
              <a:rPr lang="en-US" sz="3200" dirty="0" err="1">
                <a:solidFill>
                  <a:schemeClr val="tx2"/>
                </a:solidFill>
                <a:latin typeface="+mj-lt"/>
                <a:ea typeface="+mj-ea"/>
                <a:cs typeface="+mj-cs"/>
              </a:rPr>
              <a:t>Atalet</a:t>
            </a:r>
            <a:r>
              <a:rPr lang="en-US" sz="3200" dirty="0">
                <a:solidFill>
                  <a:schemeClr val="tx2"/>
                </a:solidFill>
                <a:latin typeface="+mj-lt"/>
                <a:ea typeface="+mj-ea"/>
                <a:cs typeface="+mj-cs"/>
              </a:rPr>
              <a:t> Moment</a:t>
            </a:r>
            <a:r>
              <a:rPr lang="tr-TR" sz="3200" dirty="0" err="1">
                <a:solidFill>
                  <a:schemeClr val="tx2"/>
                </a:solidFill>
                <a:latin typeface="+mj-lt"/>
                <a:ea typeface="+mj-ea"/>
                <a:cs typeface="+mj-cs"/>
              </a:rPr>
              <a:t>ler</a:t>
            </a:r>
            <a:r>
              <a:rPr lang="tr-TR" sz="3200" dirty="0" err="1">
                <a:solidFill>
                  <a:schemeClr val="tx2"/>
                </a:solidFill>
              </a:rPr>
              <a:t>İ</a:t>
            </a:r>
            <a:endParaRPr lang="en-US" sz="3200" dirty="0">
              <a:solidFill>
                <a:schemeClr val="tx2"/>
              </a:solidFill>
              <a:latin typeface="+mj-lt"/>
              <a:ea typeface="+mj-ea"/>
              <a:cs typeface="+mj-cs"/>
            </a:endParaRPr>
          </a:p>
        </p:txBody>
      </p:sp>
      <p:sp>
        <p:nvSpPr>
          <p:cNvPr id="8" name="TextBox 7">
            <a:extLst>
              <a:ext uri="{FF2B5EF4-FFF2-40B4-BE49-F238E27FC236}">
                <a16:creationId xmlns:a16="http://schemas.microsoft.com/office/drawing/2014/main" id="{82F45225-BB8C-EEB8-ABFD-4F0D08325669}"/>
              </a:ext>
            </a:extLst>
          </p:cNvPr>
          <p:cNvSpPr txBox="1"/>
          <p:nvPr/>
        </p:nvSpPr>
        <p:spPr>
          <a:xfrm>
            <a:off x="350196" y="1143351"/>
            <a:ext cx="11459183" cy="646331"/>
          </a:xfrm>
          <a:prstGeom prst="rect">
            <a:avLst/>
          </a:prstGeom>
          <a:noFill/>
        </p:spPr>
        <p:txBody>
          <a:bodyPr wrap="square">
            <a:spAutoFit/>
          </a:bodyPr>
          <a:lstStyle/>
          <a:p>
            <a:pPr algn="just"/>
            <a:r>
              <a:rPr lang="tr-TR" sz="1800" dirty="0"/>
              <a:t>Belirli bir açı kadar dönmüş eksen takımındaki atalet momentleri ifade edildiğine göre, asal (maksimum ve minimum) atalet momentleri ve eksenlerini bulabiliriz.</a:t>
            </a:r>
          </a:p>
        </p:txBody>
      </p:sp>
      <p:sp>
        <p:nvSpPr>
          <p:cNvPr id="9" name="TextBox 8">
            <a:extLst>
              <a:ext uri="{FF2B5EF4-FFF2-40B4-BE49-F238E27FC236}">
                <a16:creationId xmlns:a16="http://schemas.microsoft.com/office/drawing/2014/main" id="{314B3FCC-4812-DBB8-0279-6EAF0D74EC79}"/>
              </a:ext>
            </a:extLst>
          </p:cNvPr>
          <p:cNvSpPr txBox="1"/>
          <p:nvPr/>
        </p:nvSpPr>
        <p:spPr>
          <a:xfrm>
            <a:off x="366408" y="2741474"/>
            <a:ext cx="11459183" cy="646331"/>
          </a:xfrm>
          <a:prstGeom prst="rect">
            <a:avLst/>
          </a:prstGeom>
          <a:noFill/>
        </p:spPr>
        <p:txBody>
          <a:bodyPr wrap="square">
            <a:spAutoFit/>
          </a:bodyPr>
          <a:lstStyle/>
          <a:p>
            <a:pPr algn="just"/>
            <a:r>
              <a:rPr lang="tr-TR" sz="1800" dirty="0"/>
              <a:t>Asal (maksimum ve minimum) atalet momentleri, çarpım atalet momentinin sıfıra eşit olduğu eksen takımında ortaya çıkmaktadır.</a:t>
            </a:r>
          </a:p>
        </p:txBody>
      </p:sp>
    </p:spTree>
    <p:extLst>
      <p:ext uri="{BB962C8B-B14F-4D97-AF65-F5344CB8AC3E}">
        <p14:creationId xmlns:p14="http://schemas.microsoft.com/office/powerpoint/2010/main" val="34154662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E7E91F-8361-E697-2A38-59CB01F86267}"/>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01FEB19-A62E-93FF-B04E-B0C98FD79A2C}"/>
              </a:ext>
            </a:extLst>
          </p:cNvPr>
          <p:cNvSpPr>
            <a:spLocks noGrp="1"/>
          </p:cNvSpPr>
          <p:nvPr>
            <p:ph type="sldNum" sz="quarter" idx="12"/>
          </p:nvPr>
        </p:nvSpPr>
        <p:spPr/>
        <p:txBody>
          <a:bodyPr/>
          <a:lstStyle/>
          <a:p>
            <a:pPr algn="l"/>
            <a:fld id="{FAEF9944-A4F6-4C59-AEBD-678D6480B8EA}" type="slidenum">
              <a:rPr lang="en-US" smtClean="0"/>
              <a:pPr algn="l"/>
              <a:t>32</a:t>
            </a:fld>
            <a:endParaRPr lang="en-US" dirty="0"/>
          </a:p>
        </p:txBody>
      </p:sp>
      <p:sp>
        <p:nvSpPr>
          <p:cNvPr id="8" name="TextBox 7">
            <a:extLst>
              <a:ext uri="{FF2B5EF4-FFF2-40B4-BE49-F238E27FC236}">
                <a16:creationId xmlns:a16="http://schemas.microsoft.com/office/drawing/2014/main" id="{8BA680B7-D127-BA3D-A6F6-5B90292254E1}"/>
              </a:ext>
            </a:extLst>
          </p:cNvPr>
          <p:cNvSpPr txBox="1"/>
          <p:nvPr/>
        </p:nvSpPr>
        <p:spPr>
          <a:xfrm>
            <a:off x="3403935" y="1118681"/>
            <a:ext cx="8269255" cy="646331"/>
          </a:xfrm>
          <a:prstGeom prst="rect">
            <a:avLst/>
          </a:prstGeom>
          <a:noFill/>
        </p:spPr>
        <p:txBody>
          <a:bodyPr wrap="square">
            <a:spAutoFit/>
          </a:bodyPr>
          <a:lstStyle/>
          <a:p>
            <a:pPr algn="just"/>
            <a:r>
              <a:rPr lang="tr-TR" sz="1800" dirty="0"/>
              <a:t>Şekildeki kesit alanın geometrik merkezinden geçen eksen takımına göre asal atalet momentlerini hesaplayınız ve asal eksenlerin yönünü tayin ediniz.</a:t>
            </a:r>
          </a:p>
        </p:txBody>
      </p:sp>
      <p:sp>
        <p:nvSpPr>
          <p:cNvPr id="9" name="Title 1">
            <a:extLst>
              <a:ext uri="{FF2B5EF4-FFF2-40B4-BE49-F238E27FC236}">
                <a16:creationId xmlns:a16="http://schemas.microsoft.com/office/drawing/2014/main" id="{4CA66A02-6C9C-39F3-7929-99A49D38F664}"/>
              </a:ext>
            </a:extLst>
          </p:cNvPr>
          <p:cNvSpPr txBox="1">
            <a:spLocks/>
          </p:cNvSpPr>
          <p:nvPr/>
        </p:nvSpPr>
        <p:spPr bwMode="black">
          <a:xfrm>
            <a:off x="0" y="10799"/>
            <a:ext cx="6807873" cy="776179"/>
          </a:xfrm>
          <a:prstGeom prst="rect">
            <a:avLst/>
          </a:prstGeom>
          <a:solidFill>
            <a:srgbClr val="FFFFFF"/>
          </a:solidFill>
          <a:ln w="31750" cap="sq">
            <a:solidFill>
              <a:srgbClr val="404040"/>
            </a:solidFill>
            <a:miter lim="800000"/>
          </a:ln>
        </p:spPr>
        <p:txBody>
          <a:bodyPr vert="horz" lIns="182880" tIns="182880" rIns="182880" bIns="182880" rtlCol="0" anchor="b">
            <a:norm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2400" dirty="0">
                <a:solidFill>
                  <a:schemeClr val="tx2"/>
                </a:solidFill>
                <a:latin typeface="+mj-lt"/>
                <a:ea typeface="+mj-ea"/>
                <a:cs typeface="+mj-cs"/>
              </a:rPr>
              <a:t>Asal </a:t>
            </a:r>
            <a:r>
              <a:rPr lang="en-US" sz="2400" dirty="0" err="1">
                <a:solidFill>
                  <a:schemeClr val="tx2"/>
                </a:solidFill>
                <a:latin typeface="+mj-lt"/>
                <a:ea typeface="+mj-ea"/>
                <a:cs typeface="+mj-cs"/>
              </a:rPr>
              <a:t>Atalet</a:t>
            </a:r>
            <a:r>
              <a:rPr lang="en-US" sz="2400" dirty="0">
                <a:solidFill>
                  <a:schemeClr val="tx2"/>
                </a:solidFill>
                <a:latin typeface="+mj-lt"/>
                <a:ea typeface="+mj-ea"/>
                <a:cs typeface="+mj-cs"/>
              </a:rPr>
              <a:t> Moment</a:t>
            </a:r>
            <a:r>
              <a:rPr lang="tr-TR" sz="2400" dirty="0" err="1">
                <a:solidFill>
                  <a:schemeClr val="tx2"/>
                </a:solidFill>
                <a:latin typeface="+mj-lt"/>
                <a:ea typeface="+mj-ea"/>
                <a:cs typeface="+mj-cs"/>
              </a:rPr>
              <a:t>ler</a:t>
            </a:r>
            <a:r>
              <a:rPr lang="tr-TR" sz="2400" dirty="0" err="1">
                <a:solidFill>
                  <a:schemeClr val="tx2"/>
                </a:solidFill>
              </a:rPr>
              <a:t>İ</a:t>
            </a:r>
            <a:endParaRPr lang="en-US" sz="2400" dirty="0">
              <a:solidFill>
                <a:schemeClr val="tx2"/>
              </a:solidFill>
              <a:latin typeface="+mj-lt"/>
              <a:ea typeface="+mj-ea"/>
              <a:cs typeface="+mj-cs"/>
            </a:endParaRPr>
          </a:p>
        </p:txBody>
      </p:sp>
      <p:pic>
        <p:nvPicPr>
          <p:cNvPr id="4" name="Picture 3">
            <a:extLst>
              <a:ext uri="{FF2B5EF4-FFF2-40B4-BE49-F238E27FC236}">
                <a16:creationId xmlns:a16="http://schemas.microsoft.com/office/drawing/2014/main" id="{126F259D-E046-04A4-36DD-25878EE2B51F}"/>
              </a:ext>
            </a:extLst>
          </p:cNvPr>
          <p:cNvPicPr>
            <a:picLocks noChangeAspect="1"/>
          </p:cNvPicPr>
          <p:nvPr/>
        </p:nvPicPr>
        <p:blipFill rotWithShape="1">
          <a:blip r:embed="rId2"/>
          <a:srcRect r="65280" b="68622"/>
          <a:stretch/>
        </p:blipFill>
        <p:spPr>
          <a:xfrm>
            <a:off x="158197" y="1118681"/>
            <a:ext cx="2779555" cy="2900597"/>
          </a:xfrm>
          <a:prstGeom prst="rect">
            <a:avLst/>
          </a:prstGeom>
          <a:ln>
            <a:solidFill>
              <a:schemeClr val="tx1"/>
            </a:solidFill>
          </a:ln>
        </p:spPr>
      </p:pic>
    </p:spTree>
    <p:extLst>
      <p:ext uri="{BB962C8B-B14F-4D97-AF65-F5344CB8AC3E}">
        <p14:creationId xmlns:p14="http://schemas.microsoft.com/office/powerpoint/2010/main" val="226362831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B90515-5698-9686-29F7-8D5E9E292FEA}"/>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D255B2E-1749-52AA-FEF8-3C7ED34C71B6}"/>
              </a:ext>
            </a:extLst>
          </p:cNvPr>
          <p:cNvSpPr>
            <a:spLocks noGrp="1"/>
          </p:cNvSpPr>
          <p:nvPr>
            <p:ph type="sldNum" sz="quarter" idx="12"/>
          </p:nvPr>
        </p:nvSpPr>
        <p:spPr/>
        <p:txBody>
          <a:bodyPr/>
          <a:lstStyle/>
          <a:p>
            <a:pPr algn="l"/>
            <a:fld id="{FAEF9944-A4F6-4C59-AEBD-678D6480B8EA}" type="slidenum">
              <a:rPr lang="en-US" smtClean="0"/>
              <a:pPr algn="l"/>
              <a:t>33</a:t>
            </a:fld>
            <a:endParaRPr lang="en-US" dirty="0"/>
          </a:p>
        </p:txBody>
      </p:sp>
      <p:sp>
        <p:nvSpPr>
          <p:cNvPr id="8" name="TextBox 7">
            <a:extLst>
              <a:ext uri="{FF2B5EF4-FFF2-40B4-BE49-F238E27FC236}">
                <a16:creationId xmlns:a16="http://schemas.microsoft.com/office/drawing/2014/main" id="{D5FD236C-EA53-6271-2D38-9030D275EFA8}"/>
              </a:ext>
            </a:extLst>
          </p:cNvPr>
          <p:cNvSpPr txBox="1"/>
          <p:nvPr/>
        </p:nvSpPr>
        <p:spPr>
          <a:xfrm>
            <a:off x="4697163" y="1118681"/>
            <a:ext cx="7053850" cy="369332"/>
          </a:xfrm>
          <a:prstGeom prst="rect">
            <a:avLst/>
          </a:prstGeom>
          <a:noFill/>
        </p:spPr>
        <p:txBody>
          <a:bodyPr wrap="square">
            <a:spAutoFit/>
          </a:bodyPr>
          <a:lstStyle/>
          <a:p>
            <a:pPr algn="just"/>
            <a:r>
              <a:rPr lang="tr-TR" sz="1800" dirty="0"/>
              <a:t>Şekildeki kesit alanın atalet momentlerini </a:t>
            </a:r>
            <a:r>
              <a:rPr lang="tr-TR" sz="1800" dirty="0" err="1"/>
              <a:t>uv</a:t>
            </a:r>
            <a:r>
              <a:rPr lang="tr-TR" sz="1800" dirty="0"/>
              <a:t> eksen takımı için hesaplayınız.</a:t>
            </a:r>
          </a:p>
        </p:txBody>
      </p:sp>
      <p:sp>
        <p:nvSpPr>
          <p:cNvPr id="9" name="Title 1">
            <a:extLst>
              <a:ext uri="{FF2B5EF4-FFF2-40B4-BE49-F238E27FC236}">
                <a16:creationId xmlns:a16="http://schemas.microsoft.com/office/drawing/2014/main" id="{D996E6DA-D38B-1157-601F-FAEAA6E0EB83}"/>
              </a:ext>
            </a:extLst>
          </p:cNvPr>
          <p:cNvSpPr txBox="1">
            <a:spLocks/>
          </p:cNvSpPr>
          <p:nvPr/>
        </p:nvSpPr>
        <p:spPr bwMode="black">
          <a:xfrm>
            <a:off x="0" y="10799"/>
            <a:ext cx="6807873" cy="776179"/>
          </a:xfrm>
          <a:prstGeom prst="rect">
            <a:avLst/>
          </a:prstGeom>
          <a:solidFill>
            <a:srgbClr val="FFFFFF"/>
          </a:solidFill>
          <a:ln w="31750" cap="sq">
            <a:solidFill>
              <a:srgbClr val="404040"/>
            </a:solidFill>
            <a:miter lim="800000"/>
          </a:ln>
        </p:spPr>
        <p:txBody>
          <a:bodyPr vert="horz" lIns="182880" tIns="182880" rIns="182880" bIns="182880" rtlCol="0" anchor="b">
            <a:norm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2400" dirty="0">
                <a:solidFill>
                  <a:schemeClr val="tx2"/>
                </a:solidFill>
                <a:latin typeface="+mj-lt"/>
                <a:ea typeface="+mj-ea"/>
                <a:cs typeface="+mj-cs"/>
              </a:rPr>
              <a:t>Asal </a:t>
            </a:r>
            <a:r>
              <a:rPr lang="en-US" sz="2400" dirty="0" err="1">
                <a:solidFill>
                  <a:schemeClr val="tx2"/>
                </a:solidFill>
                <a:latin typeface="+mj-lt"/>
                <a:ea typeface="+mj-ea"/>
                <a:cs typeface="+mj-cs"/>
              </a:rPr>
              <a:t>Atalet</a:t>
            </a:r>
            <a:r>
              <a:rPr lang="en-US" sz="2400" dirty="0">
                <a:solidFill>
                  <a:schemeClr val="tx2"/>
                </a:solidFill>
                <a:latin typeface="+mj-lt"/>
                <a:ea typeface="+mj-ea"/>
                <a:cs typeface="+mj-cs"/>
              </a:rPr>
              <a:t> Moment</a:t>
            </a:r>
            <a:r>
              <a:rPr lang="tr-TR" sz="2400" dirty="0" err="1">
                <a:solidFill>
                  <a:schemeClr val="tx2"/>
                </a:solidFill>
                <a:latin typeface="+mj-lt"/>
                <a:ea typeface="+mj-ea"/>
                <a:cs typeface="+mj-cs"/>
              </a:rPr>
              <a:t>ler</a:t>
            </a:r>
            <a:r>
              <a:rPr lang="tr-TR" sz="2400" dirty="0" err="1">
                <a:solidFill>
                  <a:schemeClr val="tx2"/>
                </a:solidFill>
              </a:rPr>
              <a:t>İ</a:t>
            </a:r>
            <a:endParaRPr lang="en-US" sz="2400" dirty="0">
              <a:solidFill>
                <a:schemeClr val="tx2"/>
              </a:solidFill>
              <a:latin typeface="+mj-lt"/>
              <a:ea typeface="+mj-ea"/>
              <a:cs typeface="+mj-cs"/>
            </a:endParaRPr>
          </a:p>
        </p:txBody>
      </p:sp>
      <p:pic>
        <p:nvPicPr>
          <p:cNvPr id="3" name="Picture 2">
            <a:extLst>
              <a:ext uri="{FF2B5EF4-FFF2-40B4-BE49-F238E27FC236}">
                <a16:creationId xmlns:a16="http://schemas.microsoft.com/office/drawing/2014/main" id="{B09F34D4-88BD-D86D-8AF9-FF652699D729}"/>
              </a:ext>
            </a:extLst>
          </p:cNvPr>
          <p:cNvPicPr>
            <a:picLocks noChangeAspect="1"/>
          </p:cNvPicPr>
          <p:nvPr/>
        </p:nvPicPr>
        <p:blipFill rotWithShape="1">
          <a:blip r:embed="rId2"/>
          <a:srcRect t="31422"/>
          <a:stretch/>
        </p:blipFill>
        <p:spPr>
          <a:xfrm>
            <a:off x="260550" y="1118681"/>
            <a:ext cx="3712438" cy="2639320"/>
          </a:xfrm>
          <a:prstGeom prst="rect">
            <a:avLst/>
          </a:prstGeom>
          <a:ln>
            <a:solidFill>
              <a:schemeClr val="tx1"/>
            </a:solidFill>
          </a:ln>
        </p:spPr>
      </p:pic>
    </p:spTree>
    <p:extLst>
      <p:ext uri="{BB962C8B-B14F-4D97-AF65-F5344CB8AC3E}">
        <p14:creationId xmlns:p14="http://schemas.microsoft.com/office/powerpoint/2010/main" val="12928789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60B259-C8E4-AD23-BDF0-BCC522158004}"/>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51B9DB6-6D44-68DC-0A36-60EBCBE2BEFE}"/>
              </a:ext>
            </a:extLst>
          </p:cNvPr>
          <p:cNvSpPr>
            <a:spLocks noGrp="1"/>
          </p:cNvSpPr>
          <p:nvPr>
            <p:ph type="sldNum" sz="quarter" idx="12"/>
          </p:nvPr>
        </p:nvSpPr>
        <p:spPr/>
        <p:txBody>
          <a:bodyPr/>
          <a:lstStyle/>
          <a:p>
            <a:pPr algn="l"/>
            <a:fld id="{FAEF9944-A4F6-4C59-AEBD-678D6480B8EA}" type="slidenum">
              <a:rPr lang="en-US" smtClean="0"/>
              <a:pPr algn="l"/>
              <a:t>34</a:t>
            </a:fld>
            <a:endParaRPr lang="en-US" dirty="0"/>
          </a:p>
        </p:txBody>
      </p:sp>
      <p:sp>
        <p:nvSpPr>
          <p:cNvPr id="9" name="Title 1">
            <a:extLst>
              <a:ext uri="{FF2B5EF4-FFF2-40B4-BE49-F238E27FC236}">
                <a16:creationId xmlns:a16="http://schemas.microsoft.com/office/drawing/2014/main" id="{D847530D-F701-7EA1-41E9-1D213C9A2594}"/>
              </a:ext>
            </a:extLst>
          </p:cNvPr>
          <p:cNvSpPr txBox="1">
            <a:spLocks/>
          </p:cNvSpPr>
          <p:nvPr/>
        </p:nvSpPr>
        <p:spPr bwMode="black">
          <a:xfrm>
            <a:off x="0" y="10799"/>
            <a:ext cx="6807873" cy="776179"/>
          </a:xfrm>
          <a:prstGeom prst="rect">
            <a:avLst/>
          </a:prstGeom>
          <a:solidFill>
            <a:srgbClr val="FFFFFF"/>
          </a:solidFill>
          <a:ln w="31750" cap="sq">
            <a:solidFill>
              <a:srgbClr val="404040"/>
            </a:solidFill>
            <a:miter lim="800000"/>
          </a:ln>
        </p:spPr>
        <p:txBody>
          <a:bodyPr vert="horz" lIns="182880" tIns="182880" rIns="182880" bIns="182880" rtlCol="0" anchor="b">
            <a:norm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2400" dirty="0">
                <a:solidFill>
                  <a:schemeClr val="tx2"/>
                </a:solidFill>
                <a:latin typeface="+mj-lt"/>
                <a:ea typeface="+mj-ea"/>
                <a:cs typeface="+mj-cs"/>
              </a:rPr>
              <a:t>Asal </a:t>
            </a:r>
            <a:r>
              <a:rPr lang="en-US" sz="2400" dirty="0" err="1">
                <a:solidFill>
                  <a:schemeClr val="tx2"/>
                </a:solidFill>
                <a:latin typeface="+mj-lt"/>
                <a:ea typeface="+mj-ea"/>
                <a:cs typeface="+mj-cs"/>
              </a:rPr>
              <a:t>Atalet</a:t>
            </a:r>
            <a:r>
              <a:rPr lang="en-US" sz="2400" dirty="0">
                <a:solidFill>
                  <a:schemeClr val="tx2"/>
                </a:solidFill>
                <a:latin typeface="+mj-lt"/>
                <a:ea typeface="+mj-ea"/>
                <a:cs typeface="+mj-cs"/>
              </a:rPr>
              <a:t> Moment</a:t>
            </a:r>
            <a:r>
              <a:rPr lang="tr-TR" sz="2400" dirty="0" err="1">
                <a:solidFill>
                  <a:schemeClr val="tx2"/>
                </a:solidFill>
                <a:latin typeface="+mj-lt"/>
                <a:ea typeface="+mj-ea"/>
                <a:cs typeface="+mj-cs"/>
              </a:rPr>
              <a:t>ler</a:t>
            </a:r>
            <a:r>
              <a:rPr lang="tr-TR" sz="2400" dirty="0" err="1">
                <a:solidFill>
                  <a:schemeClr val="tx2"/>
                </a:solidFill>
              </a:rPr>
              <a:t>İ</a:t>
            </a:r>
            <a:endParaRPr lang="en-US" sz="2400" dirty="0">
              <a:solidFill>
                <a:schemeClr val="tx2"/>
              </a:solidFill>
              <a:latin typeface="+mj-lt"/>
              <a:ea typeface="+mj-ea"/>
              <a:cs typeface="+mj-cs"/>
            </a:endParaRPr>
          </a:p>
        </p:txBody>
      </p:sp>
      <p:pic>
        <p:nvPicPr>
          <p:cNvPr id="11" name="Picture 10">
            <a:extLst>
              <a:ext uri="{FF2B5EF4-FFF2-40B4-BE49-F238E27FC236}">
                <a16:creationId xmlns:a16="http://schemas.microsoft.com/office/drawing/2014/main" id="{46F7B28D-C5AE-4456-F26E-77036F2D5C03}"/>
              </a:ext>
            </a:extLst>
          </p:cNvPr>
          <p:cNvPicPr>
            <a:picLocks noChangeAspect="1"/>
          </p:cNvPicPr>
          <p:nvPr/>
        </p:nvPicPr>
        <p:blipFill rotWithShape="1">
          <a:blip r:embed="rId2"/>
          <a:srcRect t="48374"/>
          <a:stretch/>
        </p:blipFill>
        <p:spPr>
          <a:xfrm>
            <a:off x="230590" y="1108954"/>
            <a:ext cx="3766043" cy="2277214"/>
          </a:xfrm>
          <a:prstGeom prst="rect">
            <a:avLst/>
          </a:prstGeom>
          <a:ln>
            <a:solidFill>
              <a:schemeClr val="tx1"/>
            </a:solidFill>
          </a:ln>
        </p:spPr>
      </p:pic>
      <p:sp>
        <p:nvSpPr>
          <p:cNvPr id="5" name="TextBox 4">
            <a:extLst>
              <a:ext uri="{FF2B5EF4-FFF2-40B4-BE49-F238E27FC236}">
                <a16:creationId xmlns:a16="http://schemas.microsoft.com/office/drawing/2014/main" id="{E457CBFC-68FE-5D85-B956-3902292C083A}"/>
              </a:ext>
            </a:extLst>
          </p:cNvPr>
          <p:cNvSpPr txBox="1"/>
          <p:nvPr/>
        </p:nvSpPr>
        <p:spPr>
          <a:xfrm>
            <a:off x="4588344" y="1108954"/>
            <a:ext cx="7053850" cy="923330"/>
          </a:xfrm>
          <a:prstGeom prst="rect">
            <a:avLst/>
          </a:prstGeom>
          <a:noFill/>
        </p:spPr>
        <p:txBody>
          <a:bodyPr wrap="square">
            <a:spAutoFit/>
          </a:bodyPr>
          <a:lstStyle/>
          <a:p>
            <a:pPr marL="342900" indent="-342900" algn="just">
              <a:buAutoNum type="alphaLcParenR"/>
            </a:pPr>
            <a:r>
              <a:rPr lang="tr-TR" sz="1800" dirty="0"/>
              <a:t>Şekildeki kesit alanın atalet momentlerini </a:t>
            </a:r>
            <a:r>
              <a:rPr lang="tr-TR" sz="1800" dirty="0" err="1"/>
              <a:t>uv</a:t>
            </a:r>
            <a:r>
              <a:rPr lang="tr-TR" sz="1800" dirty="0"/>
              <a:t> eksen takımı için hesaplayınız.</a:t>
            </a:r>
          </a:p>
          <a:p>
            <a:pPr marL="342900" indent="-342900" algn="just">
              <a:buAutoNum type="alphaLcParenR"/>
            </a:pPr>
            <a:endParaRPr lang="tr-TR" sz="1800" dirty="0"/>
          </a:p>
        </p:txBody>
      </p:sp>
      <p:pic>
        <p:nvPicPr>
          <p:cNvPr id="7" name="Picture 6">
            <a:extLst>
              <a:ext uri="{FF2B5EF4-FFF2-40B4-BE49-F238E27FC236}">
                <a16:creationId xmlns:a16="http://schemas.microsoft.com/office/drawing/2014/main" id="{E28E0A3C-2720-855C-6813-7B64FB296348}"/>
              </a:ext>
            </a:extLst>
          </p:cNvPr>
          <p:cNvPicPr>
            <a:picLocks noChangeAspect="1"/>
          </p:cNvPicPr>
          <p:nvPr/>
        </p:nvPicPr>
        <p:blipFill>
          <a:blip r:embed="rId3"/>
          <a:stretch>
            <a:fillRect/>
          </a:stretch>
        </p:blipFill>
        <p:spPr>
          <a:xfrm>
            <a:off x="6267029" y="1480085"/>
            <a:ext cx="1960934" cy="313921"/>
          </a:xfrm>
          <a:prstGeom prst="rect">
            <a:avLst/>
          </a:prstGeom>
        </p:spPr>
      </p:pic>
    </p:spTree>
    <p:extLst>
      <p:ext uri="{BB962C8B-B14F-4D97-AF65-F5344CB8AC3E}">
        <p14:creationId xmlns:p14="http://schemas.microsoft.com/office/powerpoint/2010/main" val="4091643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1" y="20070"/>
            <a:ext cx="8714220" cy="648794"/>
          </a:xfrm>
          <a:prstGeom prst="rect">
            <a:avLst/>
          </a:prstGeom>
          <a:solidFill>
            <a:srgbClr val="FFFFFF"/>
          </a:solidFill>
          <a:ln w="31750" cap="sq">
            <a:solidFill>
              <a:srgbClr val="404040"/>
            </a:solidFill>
            <a:miter lim="800000"/>
          </a:ln>
        </p:spPr>
        <p:txBody>
          <a:bodyPr vert="horz" lIns="182880" tIns="182880" rIns="182880" bIns="182880" rtlCol="0" anchor="b">
            <a:norm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1800" dirty="0">
                <a:solidFill>
                  <a:schemeClr val="tx2"/>
                </a:solidFill>
                <a:latin typeface="+mj-lt"/>
                <a:ea typeface="+mj-ea"/>
                <a:cs typeface="+mj-cs"/>
              </a:rPr>
              <a:t>Sünek malzemeler için Akma Teorileri</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4</a:t>
            </a:fld>
            <a:endParaRPr lang="tr-TR" dirty="0"/>
          </a:p>
        </p:txBody>
      </p:sp>
      <p:sp>
        <p:nvSpPr>
          <p:cNvPr id="3" name="TextBox 2">
            <a:extLst>
              <a:ext uri="{FF2B5EF4-FFF2-40B4-BE49-F238E27FC236}">
                <a16:creationId xmlns:a16="http://schemas.microsoft.com/office/drawing/2014/main" id="{98AA5977-D9DC-75E7-144C-8FB5001226FF}"/>
              </a:ext>
            </a:extLst>
          </p:cNvPr>
          <p:cNvSpPr txBox="1"/>
          <p:nvPr/>
        </p:nvSpPr>
        <p:spPr>
          <a:xfrm>
            <a:off x="244444" y="767886"/>
            <a:ext cx="11784948" cy="307777"/>
          </a:xfrm>
          <a:prstGeom prst="rect">
            <a:avLst/>
          </a:prstGeom>
          <a:noFill/>
        </p:spPr>
        <p:txBody>
          <a:bodyPr wrap="square">
            <a:spAutoFit/>
          </a:bodyPr>
          <a:lstStyle/>
          <a:p>
            <a:pPr algn="just"/>
            <a:r>
              <a:rPr lang="tr-TR" sz="1400" b="1" u="sng" dirty="0"/>
              <a:t>1- </a:t>
            </a:r>
            <a:r>
              <a:rPr lang="tr-TR" sz="1400" b="1" u="sng" dirty="0" err="1"/>
              <a:t>Tresca</a:t>
            </a:r>
            <a:r>
              <a:rPr lang="tr-TR" sz="1400" b="1" u="sng" dirty="0"/>
              <a:t> Kriteri (Maksimum Kayma Gerilmesi Kriteri):</a:t>
            </a:r>
            <a:endParaRPr lang="tr-TR" b="1" u="sng" dirty="0">
              <a:solidFill>
                <a:srgbClr val="C00000"/>
              </a:solidFill>
            </a:endParaRP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D42C7D8B-554B-BF0A-F926-11D88C41A225}"/>
                  </a:ext>
                </a:extLst>
              </p:cNvPr>
              <p:cNvSpPr txBox="1"/>
              <p:nvPr/>
            </p:nvSpPr>
            <p:spPr>
              <a:xfrm>
                <a:off x="70013" y="1291959"/>
                <a:ext cx="12051973" cy="755656"/>
              </a:xfrm>
              <a:prstGeom prst="rect">
                <a:avLst/>
              </a:prstGeom>
              <a:noFill/>
            </p:spPr>
            <p:txBody>
              <a:bodyPr wrap="square">
                <a:spAutoFit/>
              </a:bodyPr>
              <a:lstStyle/>
              <a:p>
                <a:pPr algn="just"/>
                <a:r>
                  <a:rPr lang="tr-TR" sz="1400" dirty="0"/>
                  <a:t>	Uygulamada önemli olduğu kadar basit olan bu hipotez, plastik hale geçmede esas rolü en büyük kayma gerilmesine vermektedir. Diğer bir deyişle, güvenlik için </a:t>
                </a:r>
                <a14:m>
                  <m:oMath xmlns:m="http://schemas.openxmlformats.org/officeDocument/2006/math">
                    <m:sSub>
                      <m:sSubPr>
                        <m:ctrlPr>
                          <a:rPr lang="el-GR" sz="1400" i="1" smtClean="0">
                            <a:latin typeface="Cambria Math" panose="02040503050406030204" pitchFamily="18" charset="0"/>
                            <a:ea typeface="Cambria Math" panose="02040503050406030204" pitchFamily="18" charset="0"/>
                          </a:rPr>
                        </m:ctrlPr>
                      </m:sSubPr>
                      <m:e>
                        <m:r>
                          <a:rPr lang="el-GR" sz="1400" i="1">
                            <a:latin typeface="Cambria Math" panose="02040503050406030204" pitchFamily="18" charset="0"/>
                            <a:ea typeface="Cambria Math" panose="02040503050406030204" pitchFamily="18" charset="0"/>
                          </a:rPr>
                          <m:t>𝜏</m:t>
                        </m:r>
                      </m:e>
                      <m:sub>
                        <m:r>
                          <a:rPr lang="tr-TR" sz="1400" b="0" i="1" smtClean="0">
                            <a:latin typeface="Cambria Math" panose="02040503050406030204" pitchFamily="18" charset="0"/>
                            <a:ea typeface="Cambria Math" panose="02040503050406030204" pitchFamily="18" charset="0"/>
                          </a:rPr>
                          <m:t>𝑚𝑎𝑥</m:t>
                        </m:r>
                      </m:sub>
                    </m:sSub>
                    <m:r>
                      <a:rPr lang="tr-TR" sz="1400" i="1">
                        <a:latin typeface="Cambria Math" panose="02040503050406030204" pitchFamily="18" charset="0"/>
                        <a:ea typeface="Cambria Math" panose="02040503050406030204" pitchFamily="18" charset="0"/>
                      </a:rPr>
                      <m:t>≤</m:t>
                    </m:r>
                    <m:sSub>
                      <m:sSubPr>
                        <m:ctrlPr>
                          <a:rPr lang="tr-TR" sz="1400" i="1" smtClean="0">
                            <a:latin typeface="Cambria Math" panose="02040503050406030204" pitchFamily="18" charset="0"/>
                          </a:rPr>
                        </m:ctrlPr>
                      </m:sSubPr>
                      <m:e>
                        <m:r>
                          <a:rPr lang="tr-TR" sz="1400" i="1" smtClean="0">
                            <a:latin typeface="Cambria Math" panose="02040503050406030204" pitchFamily="18" charset="0"/>
                            <a:ea typeface="Cambria Math" panose="02040503050406030204" pitchFamily="18" charset="0"/>
                          </a:rPr>
                          <m:t>𝜏</m:t>
                        </m:r>
                      </m:e>
                      <m:sub>
                        <m:r>
                          <a:rPr lang="tr-TR" sz="1400" b="0" i="1" smtClean="0">
                            <a:latin typeface="Cambria Math" panose="02040503050406030204" pitchFamily="18" charset="0"/>
                            <a:ea typeface="Cambria Math" panose="02040503050406030204" pitchFamily="18" charset="0"/>
                          </a:rPr>
                          <m:t>𝑦𝑖𝑒𝑙𝑑</m:t>
                        </m:r>
                      </m:sub>
                    </m:sSub>
                  </m:oMath>
                </a14:m>
                <a:r>
                  <a:rPr lang="tr-TR" sz="1400" i="1" dirty="0"/>
                  <a:t> </a:t>
                </a:r>
                <a:r>
                  <a:rPr lang="tr-TR" sz="1400" dirty="0"/>
                  <a:t>şartı</a:t>
                </a:r>
                <a:r>
                  <a:rPr lang="tr-TR" sz="1400" i="1" dirty="0"/>
                  <a:t> </a:t>
                </a:r>
                <a:r>
                  <a:rPr lang="tr-TR" sz="1400" dirty="0"/>
                  <a:t>değerlendirilmelidir.  Burada </a:t>
                </a:r>
                <a14:m>
                  <m:oMath xmlns:m="http://schemas.openxmlformats.org/officeDocument/2006/math">
                    <m:sSub>
                      <m:sSubPr>
                        <m:ctrlPr>
                          <a:rPr lang="tr-TR" sz="1400" i="1">
                            <a:latin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𝜏</m:t>
                        </m:r>
                      </m:e>
                      <m:sub>
                        <m:r>
                          <a:rPr lang="tr-TR" sz="1400" i="1">
                            <a:latin typeface="Cambria Math" panose="02040503050406030204" pitchFamily="18" charset="0"/>
                            <a:ea typeface="Cambria Math" panose="02040503050406030204" pitchFamily="18" charset="0"/>
                          </a:rPr>
                          <m:t>𝑦𝑖𝑒𝑙𝑑</m:t>
                        </m:r>
                      </m:sub>
                    </m:sSub>
                    <m:r>
                      <a:rPr lang="tr-TR" sz="1400" i="1">
                        <a:latin typeface="Cambria Math" panose="02040503050406030204" pitchFamily="18" charset="0"/>
                        <a:ea typeface="Cambria Math" panose="02040503050406030204" pitchFamily="18" charset="0"/>
                      </a:rPr>
                      <m:t> </m:t>
                    </m:r>
                  </m:oMath>
                </a14:m>
                <a:r>
                  <a:rPr lang="tr-TR" sz="1400" dirty="0"/>
                  <a:t>, basit çekme halinde akma limitindeki kayma gerilmesidir. Üç eksenli gerilme halinde </a:t>
                </a:r>
                <a:r>
                  <a:rPr lang="tr-TR" sz="1400" dirty="0" err="1"/>
                  <a:t>Mohr</a:t>
                </a:r>
                <a:r>
                  <a:rPr lang="tr-TR" sz="1400" dirty="0"/>
                  <a:t> çemberi yardımı ile de görüleceği üzere;  eğer bir A noktası için çizilen </a:t>
                </a:r>
                <a:r>
                  <a:rPr lang="tr-TR" sz="1400" dirty="0" err="1"/>
                  <a:t>Mohr</a:t>
                </a:r>
                <a:r>
                  <a:rPr lang="tr-TR" sz="1400" dirty="0"/>
                  <a:t> çemberi basit çekme hali için çizilen </a:t>
                </a:r>
                <a:r>
                  <a:rPr lang="tr-TR" sz="1400" dirty="0" err="1"/>
                  <a:t>Mohr</a:t>
                </a:r>
                <a:r>
                  <a:rPr lang="tr-TR" sz="1400" dirty="0"/>
                  <a:t> çemberinden büyük veya eşit ise o noktada akma meydana gelir.</a:t>
                </a:r>
                <a:endParaRPr lang="tr-TR" dirty="0">
                  <a:solidFill>
                    <a:srgbClr val="C00000"/>
                  </a:solidFill>
                </a:endParaRPr>
              </a:p>
            </p:txBody>
          </p:sp>
        </mc:Choice>
        <mc:Fallback xmlns="">
          <p:sp>
            <p:nvSpPr>
              <p:cNvPr id="2" name="TextBox 1">
                <a:extLst>
                  <a:ext uri="{FF2B5EF4-FFF2-40B4-BE49-F238E27FC236}">
                    <a16:creationId xmlns:a16="http://schemas.microsoft.com/office/drawing/2014/main" id="{D42C7D8B-554B-BF0A-F926-11D88C41A225}"/>
                  </a:ext>
                </a:extLst>
              </p:cNvPr>
              <p:cNvSpPr txBox="1">
                <a:spLocks noRot="1" noChangeAspect="1" noMove="1" noResize="1" noEditPoints="1" noAdjustHandles="1" noChangeArrowheads="1" noChangeShapeType="1" noTextEdit="1"/>
              </p:cNvSpPr>
              <p:nvPr/>
            </p:nvSpPr>
            <p:spPr>
              <a:xfrm>
                <a:off x="70013" y="1291959"/>
                <a:ext cx="12051973" cy="755656"/>
              </a:xfrm>
              <a:prstGeom prst="rect">
                <a:avLst/>
              </a:prstGeom>
              <a:blipFill>
                <a:blip r:embed="rId3"/>
                <a:stretch>
                  <a:fillRect l="-152" t="-2419" r="-101" b="-725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F6FB091D-D409-6B7F-FB9F-794CFF6D40C2}"/>
                  </a:ext>
                </a:extLst>
              </p:cNvPr>
              <p:cNvSpPr txBox="1"/>
              <p:nvPr/>
            </p:nvSpPr>
            <p:spPr>
              <a:xfrm>
                <a:off x="7146805" y="2345941"/>
                <a:ext cx="3748134" cy="324769"/>
              </a:xfrm>
              <a:prstGeom prst="rect">
                <a:avLst/>
              </a:prstGeom>
              <a:noFill/>
            </p:spPr>
            <p:txBody>
              <a:bodyPr wrap="square">
                <a:spAutoFit/>
              </a:bodyPr>
              <a:lstStyle/>
              <a:p>
                <a:pPr algn="ctr"/>
                <a14:m>
                  <m:oMath xmlns:m="http://schemas.openxmlformats.org/officeDocument/2006/math">
                    <m:sSub>
                      <m:sSubPr>
                        <m:ctrlPr>
                          <a:rPr lang="el-GR" sz="1400" i="1" smtClean="0">
                            <a:latin typeface="Cambria Math" panose="02040503050406030204" pitchFamily="18" charset="0"/>
                            <a:ea typeface="Cambria Math" panose="02040503050406030204" pitchFamily="18" charset="0"/>
                          </a:rPr>
                        </m:ctrlPr>
                      </m:sSubPr>
                      <m:e>
                        <m:r>
                          <a:rPr lang="el-GR" sz="1400" i="1">
                            <a:latin typeface="Cambria Math" panose="02040503050406030204" pitchFamily="18" charset="0"/>
                            <a:ea typeface="Cambria Math" panose="02040503050406030204" pitchFamily="18" charset="0"/>
                          </a:rPr>
                          <m:t>𝜏</m:t>
                        </m:r>
                      </m:e>
                      <m:sub>
                        <m:r>
                          <a:rPr lang="tr-TR" sz="1400" b="0" i="1" smtClean="0">
                            <a:latin typeface="Cambria Math" panose="02040503050406030204" pitchFamily="18" charset="0"/>
                            <a:ea typeface="Cambria Math" panose="02040503050406030204" pitchFamily="18" charset="0"/>
                          </a:rPr>
                          <m:t>𝑚𝑎𝑥</m:t>
                        </m:r>
                      </m:sub>
                    </m:sSub>
                    <m:r>
                      <a:rPr lang="tr-TR" sz="1400" i="1">
                        <a:latin typeface="Cambria Math" panose="02040503050406030204" pitchFamily="18" charset="0"/>
                        <a:ea typeface="Cambria Math" panose="02040503050406030204" pitchFamily="18" charset="0"/>
                      </a:rPr>
                      <m:t>≤</m:t>
                    </m:r>
                    <m:sSub>
                      <m:sSubPr>
                        <m:ctrlPr>
                          <a:rPr lang="tr-TR" sz="1400" i="1" smtClean="0">
                            <a:latin typeface="Cambria Math" panose="02040503050406030204" pitchFamily="18" charset="0"/>
                          </a:rPr>
                        </m:ctrlPr>
                      </m:sSubPr>
                      <m:e>
                        <m:r>
                          <a:rPr lang="tr-TR" sz="1400" i="1" smtClean="0">
                            <a:latin typeface="Cambria Math" panose="02040503050406030204" pitchFamily="18" charset="0"/>
                            <a:ea typeface="Cambria Math" panose="02040503050406030204" pitchFamily="18" charset="0"/>
                          </a:rPr>
                          <m:t>𝜏</m:t>
                        </m:r>
                      </m:e>
                      <m:sub>
                        <m:r>
                          <a:rPr lang="tr-TR" sz="1400" b="0" i="1" smtClean="0">
                            <a:latin typeface="Cambria Math" panose="02040503050406030204" pitchFamily="18" charset="0"/>
                          </a:rPr>
                          <m:t>𝑦𝑖𝑒𝑙𝑑</m:t>
                        </m:r>
                      </m:sub>
                    </m:sSub>
                  </m:oMath>
                </a14:m>
                <a:r>
                  <a:rPr lang="tr-TR" sz="1400" i="1" dirty="0"/>
                  <a:t> </a:t>
                </a:r>
                <a:endParaRPr lang="en-GB" sz="1400" dirty="0"/>
              </a:p>
            </p:txBody>
          </p:sp>
        </mc:Choice>
        <mc:Fallback xmlns="">
          <p:sp>
            <p:nvSpPr>
              <p:cNvPr id="9" name="TextBox 8">
                <a:extLst>
                  <a:ext uri="{FF2B5EF4-FFF2-40B4-BE49-F238E27FC236}">
                    <a16:creationId xmlns:a16="http://schemas.microsoft.com/office/drawing/2014/main" id="{F6FB091D-D409-6B7F-FB9F-794CFF6D40C2}"/>
                  </a:ext>
                </a:extLst>
              </p:cNvPr>
              <p:cNvSpPr txBox="1">
                <a:spLocks noRot="1" noChangeAspect="1" noMove="1" noResize="1" noEditPoints="1" noAdjustHandles="1" noChangeArrowheads="1" noChangeShapeType="1" noTextEdit="1"/>
              </p:cNvSpPr>
              <p:nvPr/>
            </p:nvSpPr>
            <p:spPr>
              <a:xfrm>
                <a:off x="7146805" y="2345941"/>
                <a:ext cx="3748134" cy="324769"/>
              </a:xfrm>
              <a:prstGeom prst="rect">
                <a:avLst/>
              </a:prstGeom>
              <a:blipFill>
                <a:blip r:embed="rId4"/>
                <a:stretch>
                  <a:fillRect b="-3774"/>
                </a:stretch>
              </a:blipFill>
            </p:spPr>
            <p:txBody>
              <a:bodyPr/>
              <a:lstStyle/>
              <a:p>
                <a:r>
                  <a:rPr lang="en-GB">
                    <a:noFill/>
                  </a:rPr>
                  <a:t> </a:t>
                </a:r>
              </a:p>
            </p:txBody>
          </p:sp>
        </mc:Fallback>
      </mc:AlternateContent>
      <p:pic>
        <p:nvPicPr>
          <p:cNvPr id="6" name="Picture 5">
            <a:extLst>
              <a:ext uri="{FF2B5EF4-FFF2-40B4-BE49-F238E27FC236}">
                <a16:creationId xmlns:a16="http://schemas.microsoft.com/office/drawing/2014/main" id="{F4B7F977-E678-58A3-4165-E5D429096091}"/>
              </a:ext>
            </a:extLst>
          </p:cNvPr>
          <p:cNvPicPr>
            <a:picLocks noChangeAspect="1"/>
          </p:cNvPicPr>
          <p:nvPr/>
        </p:nvPicPr>
        <p:blipFill>
          <a:blip r:embed="rId5"/>
          <a:stretch>
            <a:fillRect/>
          </a:stretch>
        </p:blipFill>
        <p:spPr>
          <a:xfrm>
            <a:off x="792846" y="2442597"/>
            <a:ext cx="5572582" cy="3744503"/>
          </a:xfrm>
          <a:prstGeom prst="rect">
            <a:avLst/>
          </a:prstGeom>
          <a:ln>
            <a:solidFill>
              <a:schemeClr val="tx1"/>
            </a:solidFill>
          </a:ln>
        </p:spPr>
      </p:pic>
      <p:sp>
        <p:nvSpPr>
          <p:cNvPr id="8" name="TextBox 7">
            <a:extLst>
              <a:ext uri="{FF2B5EF4-FFF2-40B4-BE49-F238E27FC236}">
                <a16:creationId xmlns:a16="http://schemas.microsoft.com/office/drawing/2014/main" id="{40FE721C-974F-F40F-ACDA-7BFA0FABEED8}"/>
              </a:ext>
            </a:extLst>
          </p:cNvPr>
          <p:cNvSpPr txBox="1"/>
          <p:nvPr/>
        </p:nvSpPr>
        <p:spPr>
          <a:xfrm>
            <a:off x="6817260" y="2934445"/>
            <a:ext cx="5212132" cy="307777"/>
          </a:xfrm>
          <a:prstGeom prst="rect">
            <a:avLst/>
          </a:prstGeom>
          <a:noFill/>
        </p:spPr>
        <p:txBody>
          <a:bodyPr wrap="square">
            <a:spAutoFit/>
          </a:bodyPr>
          <a:lstStyle/>
          <a:p>
            <a:r>
              <a:rPr lang="tr-TR" sz="1400" dirty="0" err="1"/>
              <a:t>Mohr</a:t>
            </a:r>
            <a:r>
              <a:rPr lang="tr-TR" sz="1400" dirty="0"/>
              <a:t> çemberi üzerindeki değerler yardımı ile çap değeri hatırlanırsa, </a:t>
            </a:r>
            <a:endParaRPr lang="en-GB" sz="1400" dirty="0"/>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37F65307-17EB-2284-F993-CF281ACE1CB5}"/>
                  </a:ext>
                </a:extLst>
              </p:cNvPr>
              <p:cNvSpPr txBox="1"/>
              <p:nvPr/>
            </p:nvSpPr>
            <p:spPr>
              <a:xfrm>
                <a:off x="7226777" y="3343572"/>
                <a:ext cx="3748134" cy="307777"/>
              </a:xfrm>
              <a:prstGeom prst="rect">
                <a:avLst/>
              </a:prstGeom>
              <a:noFill/>
            </p:spPr>
            <p:txBody>
              <a:bodyPr wrap="square">
                <a:spAutoFit/>
              </a:bodyPr>
              <a:lstStyle/>
              <a:p>
                <a:pPr algn="ctr"/>
                <a14:m>
                  <m:oMathPara xmlns:m="http://schemas.openxmlformats.org/officeDocument/2006/math">
                    <m:oMathParaPr>
                      <m:jc m:val="centerGroup"/>
                    </m:oMathParaPr>
                    <m:oMath xmlns:m="http://schemas.openxmlformats.org/officeDocument/2006/math">
                      <m:sSub>
                        <m:sSubPr>
                          <m:ctrlPr>
                            <a:rPr lang="el-GR" sz="1400" i="1" smtClean="0">
                              <a:latin typeface="Cambria Math" panose="02040503050406030204" pitchFamily="18" charset="0"/>
                              <a:ea typeface="Cambria Math" panose="02040503050406030204" pitchFamily="18" charset="0"/>
                            </a:rPr>
                          </m:ctrlPr>
                        </m:sSubPr>
                        <m:e>
                          <m:r>
                            <a:rPr lang="el-GR" sz="1400" i="1" smtClean="0">
                              <a:latin typeface="Cambria Math" panose="02040503050406030204" pitchFamily="18" charset="0"/>
                              <a:ea typeface="Cambria Math" panose="02040503050406030204" pitchFamily="18" charset="0"/>
                            </a:rPr>
                            <m:t>𝜎</m:t>
                          </m:r>
                        </m:e>
                        <m:sub>
                          <m:r>
                            <a:rPr lang="tr-TR" sz="1400" b="0" i="1" smtClean="0">
                              <a:latin typeface="Cambria Math" panose="02040503050406030204" pitchFamily="18" charset="0"/>
                              <a:ea typeface="Cambria Math" panose="02040503050406030204" pitchFamily="18" charset="0"/>
                            </a:rPr>
                            <m:t>𝑚𝑎𝑥</m:t>
                          </m:r>
                        </m:sub>
                      </m:sSub>
                      <m:r>
                        <a:rPr lang="tr-TR" sz="1400" b="0" i="1" smtClean="0">
                          <a:latin typeface="Cambria Math" panose="02040503050406030204" pitchFamily="18" charset="0"/>
                          <a:ea typeface="Cambria Math" panose="02040503050406030204" pitchFamily="18" charset="0"/>
                        </a:rPr>
                        <m:t>−</m:t>
                      </m:r>
                      <m:sSub>
                        <m:sSubPr>
                          <m:ctrlPr>
                            <a:rPr lang="el-GR" sz="1400" i="1">
                              <a:latin typeface="Cambria Math" panose="02040503050406030204" pitchFamily="18" charset="0"/>
                              <a:ea typeface="Cambria Math" panose="02040503050406030204" pitchFamily="18" charset="0"/>
                            </a:rPr>
                          </m:ctrlPr>
                        </m:sSubPr>
                        <m:e>
                          <m:r>
                            <a:rPr lang="el-GR" sz="1400" i="1">
                              <a:latin typeface="Cambria Math" panose="02040503050406030204" pitchFamily="18" charset="0"/>
                              <a:ea typeface="Cambria Math" panose="02040503050406030204" pitchFamily="18" charset="0"/>
                            </a:rPr>
                            <m:t>𝜎</m:t>
                          </m:r>
                        </m:e>
                        <m:sub>
                          <m:r>
                            <a:rPr lang="tr-TR" sz="1400" b="0" i="1" smtClean="0">
                              <a:latin typeface="Cambria Math" panose="02040503050406030204" pitchFamily="18" charset="0"/>
                              <a:ea typeface="Cambria Math" panose="02040503050406030204" pitchFamily="18" charset="0"/>
                            </a:rPr>
                            <m:t>𝑚𝑖𝑛</m:t>
                          </m:r>
                        </m:sub>
                      </m:sSub>
                      <m:r>
                        <a:rPr lang="tr-TR" sz="1400" b="0" i="1" smtClean="0">
                          <a:latin typeface="Cambria Math" panose="02040503050406030204" pitchFamily="18" charset="0"/>
                          <a:ea typeface="Cambria Math" panose="02040503050406030204" pitchFamily="18" charset="0"/>
                        </a:rPr>
                        <m:t>=</m:t>
                      </m:r>
                      <m:sSub>
                        <m:sSubPr>
                          <m:ctrlPr>
                            <a:rPr lang="el-GR" sz="1400" i="1">
                              <a:latin typeface="Cambria Math" panose="02040503050406030204" pitchFamily="18" charset="0"/>
                              <a:ea typeface="Cambria Math" panose="02040503050406030204" pitchFamily="18" charset="0"/>
                            </a:rPr>
                          </m:ctrlPr>
                        </m:sSubPr>
                        <m:e>
                          <m:r>
                            <a:rPr lang="el-GR" sz="1400" i="1">
                              <a:latin typeface="Cambria Math" panose="02040503050406030204" pitchFamily="18" charset="0"/>
                              <a:ea typeface="Cambria Math" panose="02040503050406030204" pitchFamily="18" charset="0"/>
                            </a:rPr>
                            <m:t>𝜎</m:t>
                          </m:r>
                        </m:e>
                        <m:sub>
                          <m:r>
                            <a:rPr lang="tr-TR" sz="1400" b="0" i="1" smtClean="0">
                              <a:latin typeface="Cambria Math" panose="02040503050406030204" pitchFamily="18" charset="0"/>
                              <a:ea typeface="Cambria Math" panose="02040503050406030204" pitchFamily="18" charset="0"/>
                            </a:rPr>
                            <m:t>1</m:t>
                          </m:r>
                        </m:sub>
                      </m:sSub>
                      <m:r>
                        <a:rPr lang="tr-TR" sz="1400" i="1">
                          <a:latin typeface="Cambria Math" panose="02040503050406030204" pitchFamily="18" charset="0"/>
                          <a:ea typeface="Cambria Math" panose="02040503050406030204" pitchFamily="18" charset="0"/>
                        </a:rPr>
                        <m:t>−</m:t>
                      </m:r>
                      <m:sSub>
                        <m:sSubPr>
                          <m:ctrlPr>
                            <a:rPr lang="el-GR" sz="1400" i="1">
                              <a:latin typeface="Cambria Math" panose="02040503050406030204" pitchFamily="18" charset="0"/>
                              <a:ea typeface="Cambria Math" panose="02040503050406030204" pitchFamily="18" charset="0"/>
                            </a:rPr>
                          </m:ctrlPr>
                        </m:sSubPr>
                        <m:e>
                          <m:r>
                            <a:rPr lang="el-GR" sz="1400" i="1">
                              <a:latin typeface="Cambria Math" panose="02040503050406030204" pitchFamily="18" charset="0"/>
                              <a:ea typeface="Cambria Math" panose="02040503050406030204" pitchFamily="18" charset="0"/>
                            </a:rPr>
                            <m:t>𝜎</m:t>
                          </m:r>
                        </m:e>
                        <m:sub>
                          <m:r>
                            <a:rPr lang="tr-TR" sz="1400" b="0" i="1" smtClean="0">
                              <a:latin typeface="Cambria Math" panose="02040503050406030204" pitchFamily="18" charset="0"/>
                              <a:ea typeface="Cambria Math" panose="02040503050406030204" pitchFamily="18" charset="0"/>
                            </a:rPr>
                            <m:t>3</m:t>
                          </m:r>
                        </m:sub>
                      </m:sSub>
                    </m:oMath>
                  </m:oMathPara>
                </a14:m>
                <a:endParaRPr lang="en-GB" sz="1400" dirty="0"/>
              </a:p>
            </p:txBody>
          </p:sp>
        </mc:Choice>
        <mc:Fallback xmlns="">
          <p:sp>
            <p:nvSpPr>
              <p:cNvPr id="11" name="TextBox 10">
                <a:extLst>
                  <a:ext uri="{FF2B5EF4-FFF2-40B4-BE49-F238E27FC236}">
                    <a16:creationId xmlns:a16="http://schemas.microsoft.com/office/drawing/2014/main" id="{37F65307-17EB-2284-F993-CF281ACE1CB5}"/>
                  </a:ext>
                </a:extLst>
              </p:cNvPr>
              <p:cNvSpPr txBox="1">
                <a:spLocks noRot="1" noChangeAspect="1" noMove="1" noResize="1" noEditPoints="1" noAdjustHandles="1" noChangeArrowheads="1" noChangeShapeType="1" noTextEdit="1"/>
              </p:cNvSpPr>
              <p:nvPr/>
            </p:nvSpPr>
            <p:spPr>
              <a:xfrm>
                <a:off x="7226777" y="3343572"/>
                <a:ext cx="3748134" cy="307777"/>
              </a:xfrm>
              <a:prstGeom prst="rect">
                <a:avLst/>
              </a:prstGeom>
              <a:blipFill>
                <a:blip r:embed="rId6"/>
                <a:stretch>
                  <a:fillRect/>
                </a:stretch>
              </a:blipFill>
            </p:spPr>
            <p:txBody>
              <a:bodyPr/>
              <a:lstStyle/>
              <a:p>
                <a:r>
                  <a:rPr lang="en-GB">
                    <a:noFill/>
                  </a:rPr>
                  <a:t> </a:t>
                </a:r>
              </a:p>
            </p:txBody>
          </p:sp>
        </mc:Fallback>
      </mc:AlternateContent>
      <p:sp>
        <p:nvSpPr>
          <p:cNvPr id="12" name="TextBox 11">
            <a:extLst>
              <a:ext uri="{FF2B5EF4-FFF2-40B4-BE49-F238E27FC236}">
                <a16:creationId xmlns:a16="http://schemas.microsoft.com/office/drawing/2014/main" id="{FFD9812D-869F-E8F4-0AA6-3E1E6B440B8A}"/>
              </a:ext>
            </a:extLst>
          </p:cNvPr>
          <p:cNvSpPr txBox="1"/>
          <p:nvPr/>
        </p:nvSpPr>
        <p:spPr>
          <a:xfrm>
            <a:off x="6817260" y="3734476"/>
            <a:ext cx="5212132" cy="307777"/>
          </a:xfrm>
          <a:prstGeom prst="rect">
            <a:avLst/>
          </a:prstGeom>
          <a:noFill/>
        </p:spPr>
        <p:txBody>
          <a:bodyPr wrap="square">
            <a:spAutoFit/>
          </a:bodyPr>
          <a:lstStyle/>
          <a:p>
            <a:r>
              <a:rPr lang="tr-TR" sz="1400" dirty="0"/>
              <a:t>Üç eksenli gerilme hali için;</a:t>
            </a:r>
            <a:endParaRPr lang="en-GB" sz="1400" dirty="0"/>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B12B1D2A-CD7C-C45A-457D-2234E8012C9D}"/>
                  </a:ext>
                </a:extLst>
              </p:cNvPr>
              <p:cNvSpPr txBox="1"/>
              <p:nvPr/>
            </p:nvSpPr>
            <p:spPr>
              <a:xfrm>
                <a:off x="7379416" y="4085652"/>
                <a:ext cx="3748134" cy="458395"/>
              </a:xfrm>
              <a:prstGeom prst="rect">
                <a:avLst/>
              </a:prstGeom>
              <a:noFill/>
            </p:spPr>
            <p:txBody>
              <a:bodyPr wrap="square">
                <a:spAutoFit/>
              </a:bodyPr>
              <a:lstStyle/>
              <a:p>
                <a:pPr algn="ctr"/>
                <a14:m>
                  <m:oMathPara xmlns:m="http://schemas.openxmlformats.org/officeDocument/2006/math">
                    <m:oMathParaPr>
                      <m:jc m:val="centerGroup"/>
                    </m:oMathParaPr>
                    <m:oMath xmlns:m="http://schemas.openxmlformats.org/officeDocument/2006/math">
                      <m:f>
                        <m:fPr>
                          <m:ctrlPr>
                            <a:rPr lang="el-GR" sz="1400" i="1" smtClean="0">
                              <a:latin typeface="Cambria Math" panose="02040503050406030204" pitchFamily="18" charset="0"/>
                              <a:ea typeface="Cambria Math" panose="02040503050406030204" pitchFamily="18" charset="0"/>
                            </a:rPr>
                          </m:ctrlPr>
                        </m:fPr>
                        <m:num>
                          <m:sSub>
                            <m:sSubPr>
                              <m:ctrlPr>
                                <a:rPr lang="el-GR" sz="1400" i="1">
                                  <a:latin typeface="Cambria Math" panose="02040503050406030204" pitchFamily="18" charset="0"/>
                                  <a:ea typeface="Cambria Math" panose="02040503050406030204" pitchFamily="18" charset="0"/>
                                </a:rPr>
                              </m:ctrlPr>
                            </m:sSubPr>
                            <m:e>
                              <m:r>
                                <a:rPr lang="el-GR" sz="1400" i="1">
                                  <a:latin typeface="Cambria Math" panose="02040503050406030204" pitchFamily="18" charset="0"/>
                                  <a:ea typeface="Cambria Math" panose="02040503050406030204" pitchFamily="18" charset="0"/>
                                </a:rPr>
                                <m:t>𝜎</m:t>
                              </m:r>
                            </m:e>
                            <m:sub>
                              <m:r>
                                <a:rPr lang="tr-TR" sz="1400" b="0" i="1" smtClean="0">
                                  <a:latin typeface="Cambria Math" panose="02040503050406030204" pitchFamily="18" charset="0"/>
                                  <a:ea typeface="Cambria Math" panose="02040503050406030204" pitchFamily="18" charset="0"/>
                                </a:rPr>
                                <m:t>1</m:t>
                              </m:r>
                            </m:sub>
                          </m:sSub>
                          <m:r>
                            <a:rPr lang="tr-TR" sz="1400" i="1">
                              <a:latin typeface="Cambria Math" panose="02040503050406030204" pitchFamily="18" charset="0"/>
                              <a:ea typeface="Cambria Math" panose="02040503050406030204" pitchFamily="18" charset="0"/>
                            </a:rPr>
                            <m:t>−</m:t>
                          </m:r>
                          <m:sSub>
                            <m:sSubPr>
                              <m:ctrlPr>
                                <a:rPr lang="el-GR" sz="1400" i="1">
                                  <a:latin typeface="Cambria Math" panose="02040503050406030204" pitchFamily="18" charset="0"/>
                                  <a:ea typeface="Cambria Math" panose="02040503050406030204" pitchFamily="18" charset="0"/>
                                </a:rPr>
                              </m:ctrlPr>
                            </m:sSubPr>
                            <m:e>
                              <m:r>
                                <a:rPr lang="el-GR" sz="1400" i="1">
                                  <a:latin typeface="Cambria Math" panose="02040503050406030204" pitchFamily="18" charset="0"/>
                                  <a:ea typeface="Cambria Math" panose="02040503050406030204" pitchFamily="18" charset="0"/>
                                </a:rPr>
                                <m:t>𝜎</m:t>
                              </m:r>
                            </m:e>
                            <m:sub>
                              <m:r>
                                <a:rPr lang="tr-TR" sz="1400" b="0" i="1" smtClean="0">
                                  <a:latin typeface="Cambria Math" panose="02040503050406030204" pitchFamily="18" charset="0"/>
                                  <a:ea typeface="Cambria Math" panose="02040503050406030204" pitchFamily="18" charset="0"/>
                                </a:rPr>
                                <m:t>3</m:t>
                              </m:r>
                            </m:sub>
                          </m:sSub>
                        </m:num>
                        <m:den>
                          <m:r>
                            <a:rPr lang="tr-TR" sz="1400" b="0" i="1" smtClean="0">
                              <a:latin typeface="Cambria Math" panose="02040503050406030204" pitchFamily="18" charset="0"/>
                              <a:ea typeface="Cambria Math" panose="02040503050406030204" pitchFamily="18" charset="0"/>
                            </a:rPr>
                            <m:t>2</m:t>
                          </m:r>
                        </m:den>
                      </m:f>
                      <m:r>
                        <a:rPr lang="tr-TR" sz="1400" b="0" i="1" smtClean="0">
                          <a:latin typeface="Cambria Math" panose="02040503050406030204" pitchFamily="18" charset="0"/>
                          <a:ea typeface="Cambria Math" panose="02040503050406030204" pitchFamily="18" charset="0"/>
                        </a:rPr>
                        <m:t>=</m:t>
                      </m:r>
                      <m:sSub>
                        <m:sSubPr>
                          <m:ctrlPr>
                            <a:rPr lang="el-GR" sz="1400" i="1">
                              <a:latin typeface="Cambria Math" panose="02040503050406030204" pitchFamily="18" charset="0"/>
                              <a:ea typeface="Cambria Math" panose="02040503050406030204" pitchFamily="18" charset="0"/>
                            </a:rPr>
                          </m:ctrlPr>
                        </m:sSubPr>
                        <m:e>
                          <m:r>
                            <a:rPr lang="el-GR" sz="1400" i="1">
                              <a:latin typeface="Cambria Math" panose="02040503050406030204" pitchFamily="18" charset="0"/>
                              <a:ea typeface="Cambria Math" panose="02040503050406030204" pitchFamily="18" charset="0"/>
                            </a:rPr>
                            <m:t>𝜏</m:t>
                          </m:r>
                        </m:e>
                        <m:sub>
                          <m:r>
                            <a:rPr lang="tr-TR" sz="1400" b="0" i="1" smtClean="0">
                              <a:latin typeface="Cambria Math" panose="02040503050406030204" pitchFamily="18" charset="0"/>
                              <a:ea typeface="Cambria Math" panose="02040503050406030204" pitchFamily="18" charset="0"/>
                            </a:rPr>
                            <m:t>𝑦𝑖𝑒𝑙𝑑</m:t>
                          </m:r>
                        </m:sub>
                      </m:sSub>
                    </m:oMath>
                  </m:oMathPara>
                </a14:m>
                <a:endParaRPr lang="en-GB" sz="1400" dirty="0"/>
              </a:p>
            </p:txBody>
          </p:sp>
        </mc:Choice>
        <mc:Fallback xmlns="">
          <p:sp>
            <p:nvSpPr>
              <p:cNvPr id="13" name="TextBox 12">
                <a:extLst>
                  <a:ext uri="{FF2B5EF4-FFF2-40B4-BE49-F238E27FC236}">
                    <a16:creationId xmlns:a16="http://schemas.microsoft.com/office/drawing/2014/main" id="{B12B1D2A-CD7C-C45A-457D-2234E8012C9D}"/>
                  </a:ext>
                </a:extLst>
              </p:cNvPr>
              <p:cNvSpPr txBox="1">
                <a:spLocks noRot="1" noChangeAspect="1" noMove="1" noResize="1" noEditPoints="1" noAdjustHandles="1" noChangeArrowheads="1" noChangeShapeType="1" noTextEdit="1"/>
              </p:cNvSpPr>
              <p:nvPr/>
            </p:nvSpPr>
            <p:spPr>
              <a:xfrm>
                <a:off x="7379416" y="4085652"/>
                <a:ext cx="3748134" cy="458395"/>
              </a:xfrm>
              <a:prstGeom prst="rect">
                <a:avLst/>
              </a:prstGeom>
              <a:blipFill>
                <a:blip r:embed="rId7"/>
                <a:stretch>
                  <a:fillRect b="-2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6231D632-3B55-21F7-A9B9-E641674D14D1}"/>
                  </a:ext>
                </a:extLst>
              </p:cNvPr>
              <p:cNvSpPr txBox="1"/>
              <p:nvPr/>
            </p:nvSpPr>
            <p:spPr>
              <a:xfrm>
                <a:off x="6817260" y="4582780"/>
                <a:ext cx="5212132" cy="307777"/>
              </a:xfrm>
              <a:prstGeom prst="rect">
                <a:avLst/>
              </a:prstGeom>
              <a:noFill/>
            </p:spPr>
            <p:txBody>
              <a:bodyPr wrap="square">
                <a:spAutoFit/>
              </a:bodyPr>
              <a:lstStyle/>
              <a:p>
                <a:r>
                  <a:rPr lang="tr-TR" sz="1400" dirty="0"/>
                  <a:t>Tek eksenli gerilme hali için </a:t>
                </a:r>
                <a14:m>
                  <m:oMath xmlns:m="http://schemas.openxmlformats.org/officeDocument/2006/math">
                    <m:sSub>
                      <m:sSubPr>
                        <m:ctrlPr>
                          <a:rPr lang="el-GR" sz="1400" i="1" smtClean="0">
                            <a:latin typeface="Cambria Math" panose="02040503050406030204" pitchFamily="18" charset="0"/>
                            <a:ea typeface="Cambria Math" panose="02040503050406030204" pitchFamily="18" charset="0"/>
                          </a:rPr>
                        </m:ctrlPr>
                      </m:sSubPr>
                      <m:e>
                        <m:r>
                          <a:rPr lang="el-GR" sz="1400" i="1">
                            <a:latin typeface="Cambria Math" panose="02040503050406030204" pitchFamily="18" charset="0"/>
                            <a:ea typeface="Cambria Math" panose="02040503050406030204" pitchFamily="18" charset="0"/>
                          </a:rPr>
                          <m:t>𝜎</m:t>
                        </m:r>
                      </m:e>
                      <m:sub>
                        <m:r>
                          <a:rPr lang="tr-TR" sz="1400" b="0" i="1" smtClean="0">
                            <a:latin typeface="Cambria Math" panose="02040503050406030204" pitchFamily="18" charset="0"/>
                            <a:ea typeface="Cambria Math" panose="02040503050406030204" pitchFamily="18" charset="0"/>
                          </a:rPr>
                          <m:t>3</m:t>
                        </m:r>
                      </m:sub>
                    </m:sSub>
                    <m:r>
                      <a:rPr lang="tr-TR" sz="1400" b="0" i="1" smtClean="0">
                        <a:latin typeface="Cambria Math" panose="02040503050406030204" pitchFamily="18" charset="0"/>
                        <a:ea typeface="Cambria Math" panose="02040503050406030204" pitchFamily="18" charset="0"/>
                      </a:rPr>
                      <m:t>=0</m:t>
                    </m:r>
                  </m:oMath>
                </a14:m>
                <a:r>
                  <a:rPr lang="tr-TR" sz="1400" dirty="0"/>
                  <a:t> olacak şekilde;</a:t>
                </a:r>
                <a:endParaRPr lang="en-GB" sz="1400" dirty="0"/>
              </a:p>
            </p:txBody>
          </p:sp>
        </mc:Choice>
        <mc:Fallback xmlns="">
          <p:sp>
            <p:nvSpPr>
              <p:cNvPr id="14" name="TextBox 13">
                <a:extLst>
                  <a:ext uri="{FF2B5EF4-FFF2-40B4-BE49-F238E27FC236}">
                    <a16:creationId xmlns:a16="http://schemas.microsoft.com/office/drawing/2014/main" id="{6231D632-3B55-21F7-A9B9-E641674D14D1}"/>
                  </a:ext>
                </a:extLst>
              </p:cNvPr>
              <p:cNvSpPr txBox="1">
                <a:spLocks noRot="1" noChangeAspect="1" noMove="1" noResize="1" noEditPoints="1" noAdjustHandles="1" noChangeArrowheads="1" noChangeShapeType="1" noTextEdit="1"/>
              </p:cNvSpPr>
              <p:nvPr/>
            </p:nvSpPr>
            <p:spPr>
              <a:xfrm>
                <a:off x="6817260" y="4582780"/>
                <a:ext cx="5212132" cy="307777"/>
              </a:xfrm>
              <a:prstGeom prst="rect">
                <a:avLst/>
              </a:prstGeom>
              <a:blipFill>
                <a:blip r:embed="rId8"/>
                <a:stretch>
                  <a:fillRect l="-351" t="-4000" b="-20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3C8EC542-2A03-7286-B461-C56CF77523B0}"/>
                  </a:ext>
                </a:extLst>
              </p:cNvPr>
              <p:cNvSpPr txBox="1"/>
              <p:nvPr/>
            </p:nvSpPr>
            <p:spPr>
              <a:xfrm>
                <a:off x="7425525" y="4972689"/>
                <a:ext cx="3748134" cy="495649"/>
              </a:xfrm>
              <a:prstGeom prst="rect">
                <a:avLst/>
              </a:prstGeom>
              <a:noFill/>
            </p:spPr>
            <p:txBody>
              <a:bodyPr wrap="square">
                <a:spAutoFit/>
              </a:bodyPr>
              <a:lstStyle/>
              <a:p>
                <a:pPr algn="ctr"/>
                <a14:m>
                  <m:oMathPara xmlns:m="http://schemas.openxmlformats.org/officeDocument/2006/math">
                    <m:oMathParaPr>
                      <m:jc m:val="centerGroup"/>
                    </m:oMathParaPr>
                    <m:oMath xmlns:m="http://schemas.openxmlformats.org/officeDocument/2006/math">
                      <m:f>
                        <m:fPr>
                          <m:ctrlPr>
                            <a:rPr lang="el-GR" sz="1400" i="1" smtClean="0">
                              <a:latin typeface="Cambria Math" panose="02040503050406030204" pitchFamily="18" charset="0"/>
                              <a:ea typeface="Cambria Math" panose="02040503050406030204" pitchFamily="18" charset="0"/>
                            </a:rPr>
                          </m:ctrlPr>
                        </m:fPr>
                        <m:num>
                          <m:sSub>
                            <m:sSubPr>
                              <m:ctrlPr>
                                <a:rPr lang="el-GR" sz="1400" i="1">
                                  <a:latin typeface="Cambria Math" panose="02040503050406030204" pitchFamily="18" charset="0"/>
                                  <a:ea typeface="Cambria Math" panose="02040503050406030204" pitchFamily="18" charset="0"/>
                                </a:rPr>
                              </m:ctrlPr>
                            </m:sSubPr>
                            <m:e>
                              <m:r>
                                <a:rPr lang="el-GR" sz="1400" i="1">
                                  <a:latin typeface="Cambria Math" panose="02040503050406030204" pitchFamily="18" charset="0"/>
                                  <a:ea typeface="Cambria Math" panose="02040503050406030204" pitchFamily="18" charset="0"/>
                                </a:rPr>
                                <m:t>𝜎</m:t>
                              </m:r>
                            </m:e>
                            <m:sub>
                              <m:r>
                                <a:rPr lang="tr-TR" sz="1400" b="0" i="1" smtClean="0">
                                  <a:latin typeface="Cambria Math" panose="02040503050406030204" pitchFamily="18" charset="0"/>
                                  <a:ea typeface="Cambria Math" panose="02040503050406030204" pitchFamily="18" charset="0"/>
                                </a:rPr>
                                <m:t>1</m:t>
                              </m:r>
                            </m:sub>
                          </m:sSub>
                          <m:r>
                            <a:rPr lang="tr-TR" sz="1400" i="1">
                              <a:latin typeface="Cambria Math" panose="02040503050406030204" pitchFamily="18" charset="0"/>
                              <a:ea typeface="Cambria Math" panose="02040503050406030204" pitchFamily="18" charset="0"/>
                            </a:rPr>
                            <m:t>−</m:t>
                          </m:r>
                          <m:r>
                            <a:rPr lang="tr-TR" sz="1400" b="0" i="1" smtClean="0">
                              <a:latin typeface="Cambria Math" panose="02040503050406030204" pitchFamily="18" charset="0"/>
                              <a:ea typeface="Cambria Math" panose="02040503050406030204" pitchFamily="18" charset="0"/>
                            </a:rPr>
                            <m:t>0</m:t>
                          </m:r>
                        </m:num>
                        <m:den>
                          <m:r>
                            <a:rPr lang="tr-TR" sz="1400" b="0" i="1" smtClean="0">
                              <a:latin typeface="Cambria Math" panose="02040503050406030204" pitchFamily="18" charset="0"/>
                              <a:ea typeface="Cambria Math" panose="02040503050406030204" pitchFamily="18" charset="0"/>
                            </a:rPr>
                            <m:t>2</m:t>
                          </m:r>
                        </m:den>
                      </m:f>
                      <m:r>
                        <a:rPr lang="tr-TR" sz="1400" b="0" i="1" smtClean="0">
                          <a:latin typeface="Cambria Math" panose="02040503050406030204" pitchFamily="18" charset="0"/>
                          <a:ea typeface="Cambria Math" panose="02040503050406030204" pitchFamily="18" charset="0"/>
                        </a:rPr>
                        <m:t>=</m:t>
                      </m:r>
                      <m:sSub>
                        <m:sSubPr>
                          <m:ctrlPr>
                            <a:rPr lang="el-GR" sz="1400" i="1">
                              <a:latin typeface="Cambria Math" panose="02040503050406030204" pitchFamily="18" charset="0"/>
                              <a:ea typeface="Cambria Math" panose="02040503050406030204" pitchFamily="18" charset="0"/>
                            </a:rPr>
                          </m:ctrlPr>
                        </m:sSubPr>
                        <m:e>
                          <m:r>
                            <a:rPr lang="el-GR" sz="1400" i="1">
                              <a:latin typeface="Cambria Math" panose="02040503050406030204" pitchFamily="18" charset="0"/>
                              <a:ea typeface="Cambria Math" panose="02040503050406030204" pitchFamily="18" charset="0"/>
                            </a:rPr>
                            <m:t>𝜏</m:t>
                          </m:r>
                        </m:e>
                        <m:sub>
                          <m:r>
                            <a:rPr lang="tr-TR" sz="1400" b="0" i="1" smtClean="0">
                              <a:latin typeface="Cambria Math" panose="02040503050406030204" pitchFamily="18" charset="0"/>
                              <a:ea typeface="Cambria Math" panose="02040503050406030204" pitchFamily="18" charset="0"/>
                            </a:rPr>
                            <m:t>𝑦𝑖𝑒𝑙𝑑</m:t>
                          </m:r>
                        </m:sub>
                      </m:sSub>
                    </m:oMath>
                  </m:oMathPara>
                </a14:m>
                <a:endParaRPr lang="en-GB" sz="1400" dirty="0"/>
              </a:p>
            </p:txBody>
          </p:sp>
        </mc:Choice>
        <mc:Fallback xmlns="">
          <p:sp>
            <p:nvSpPr>
              <p:cNvPr id="15" name="TextBox 14">
                <a:extLst>
                  <a:ext uri="{FF2B5EF4-FFF2-40B4-BE49-F238E27FC236}">
                    <a16:creationId xmlns:a16="http://schemas.microsoft.com/office/drawing/2014/main" id="{3C8EC542-2A03-7286-B461-C56CF77523B0}"/>
                  </a:ext>
                </a:extLst>
              </p:cNvPr>
              <p:cNvSpPr txBox="1">
                <a:spLocks noRot="1" noChangeAspect="1" noMove="1" noResize="1" noEditPoints="1" noAdjustHandles="1" noChangeArrowheads="1" noChangeShapeType="1" noTextEdit="1"/>
              </p:cNvSpPr>
              <p:nvPr/>
            </p:nvSpPr>
            <p:spPr>
              <a:xfrm>
                <a:off x="7425525" y="4972689"/>
                <a:ext cx="3748134" cy="495649"/>
              </a:xfrm>
              <a:prstGeom prst="rect">
                <a:avLst/>
              </a:prstGeom>
              <a:blipFill>
                <a:blip r:embed="rId9"/>
                <a:stretch>
                  <a:fillRect b="-1235"/>
                </a:stretch>
              </a:blipFill>
            </p:spPr>
            <p:txBody>
              <a:bodyPr/>
              <a:lstStyle/>
              <a:p>
                <a:r>
                  <a:rPr lang="en-GB">
                    <a:noFill/>
                  </a:rPr>
                  <a:t> </a:t>
                </a:r>
              </a:p>
            </p:txBody>
          </p:sp>
        </mc:Fallback>
      </mc:AlternateContent>
      <p:sp>
        <p:nvSpPr>
          <p:cNvPr id="17" name="TextBox 16">
            <a:extLst>
              <a:ext uri="{FF2B5EF4-FFF2-40B4-BE49-F238E27FC236}">
                <a16:creationId xmlns:a16="http://schemas.microsoft.com/office/drawing/2014/main" id="{142C8B96-FAC4-B7B3-D1B6-0AE590AF0DE8}"/>
              </a:ext>
            </a:extLst>
          </p:cNvPr>
          <p:cNvSpPr txBox="1"/>
          <p:nvPr/>
        </p:nvSpPr>
        <p:spPr>
          <a:xfrm>
            <a:off x="6817260" y="5538642"/>
            <a:ext cx="5212132" cy="523220"/>
          </a:xfrm>
          <a:prstGeom prst="rect">
            <a:avLst/>
          </a:prstGeom>
          <a:noFill/>
        </p:spPr>
        <p:txBody>
          <a:bodyPr wrap="square">
            <a:spAutoFit/>
          </a:bodyPr>
          <a:lstStyle/>
          <a:p>
            <a:r>
              <a:rPr lang="tr-TR" sz="1400" dirty="0" err="1"/>
              <a:t>Tresca</a:t>
            </a:r>
            <a:r>
              <a:rPr lang="tr-TR" sz="1400" dirty="0"/>
              <a:t> kriteri sünek malzemeler için deneylerle çok uygun sonuçlar vermektedir.</a:t>
            </a:r>
            <a:endParaRPr lang="en-GB" sz="1400" dirty="0"/>
          </a:p>
        </p:txBody>
      </p:sp>
    </p:spTree>
    <p:extLst>
      <p:ext uri="{BB962C8B-B14F-4D97-AF65-F5344CB8AC3E}">
        <p14:creationId xmlns:p14="http://schemas.microsoft.com/office/powerpoint/2010/main" val="34213370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1" y="20070"/>
            <a:ext cx="8714220" cy="648794"/>
          </a:xfrm>
          <a:prstGeom prst="rect">
            <a:avLst/>
          </a:prstGeom>
          <a:solidFill>
            <a:srgbClr val="FFFFFF"/>
          </a:solidFill>
          <a:ln w="31750" cap="sq">
            <a:solidFill>
              <a:srgbClr val="404040"/>
            </a:solidFill>
            <a:miter lim="800000"/>
          </a:ln>
        </p:spPr>
        <p:txBody>
          <a:bodyPr vert="horz" lIns="182880" tIns="182880" rIns="182880" bIns="182880" rtlCol="0" anchor="b">
            <a:norm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1800" dirty="0">
                <a:solidFill>
                  <a:schemeClr val="tx2"/>
                </a:solidFill>
                <a:latin typeface="+mj-lt"/>
                <a:ea typeface="+mj-ea"/>
                <a:cs typeface="+mj-cs"/>
              </a:rPr>
              <a:t>Sünek malzemeler için Akma Teorileri</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5</a:t>
            </a:fld>
            <a:endParaRPr lang="tr-TR" dirty="0"/>
          </a:p>
        </p:txBody>
      </p:sp>
      <p:sp>
        <p:nvSpPr>
          <p:cNvPr id="3" name="TextBox 2">
            <a:extLst>
              <a:ext uri="{FF2B5EF4-FFF2-40B4-BE49-F238E27FC236}">
                <a16:creationId xmlns:a16="http://schemas.microsoft.com/office/drawing/2014/main" id="{98AA5977-D9DC-75E7-144C-8FB5001226FF}"/>
              </a:ext>
            </a:extLst>
          </p:cNvPr>
          <p:cNvSpPr txBox="1"/>
          <p:nvPr/>
        </p:nvSpPr>
        <p:spPr>
          <a:xfrm>
            <a:off x="244444" y="767886"/>
            <a:ext cx="11784948" cy="307777"/>
          </a:xfrm>
          <a:prstGeom prst="rect">
            <a:avLst/>
          </a:prstGeom>
          <a:noFill/>
        </p:spPr>
        <p:txBody>
          <a:bodyPr wrap="square">
            <a:spAutoFit/>
          </a:bodyPr>
          <a:lstStyle/>
          <a:p>
            <a:pPr algn="just"/>
            <a:r>
              <a:rPr lang="tr-TR" sz="1400" b="1" u="sng" dirty="0"/>
              <a:t>2- </a:t>
            </a:r>
            <a:r>
              <a:rPr lang="tr-TR" sz="1400" b="1" u="sng" dirty="0" err="1"/>
              <a:t>Von-Mises</a:t>
            </a:r>
            <a:r>
              <a:rPr lang="tr-TR" sz="1400" b="1" u="sng" dirty="0"/>
              <a:t> Kriteri (Biçim Değiştirme Enerjisi Hipotezi):</a:t>
            </a:r>
            <a:endParaRPr lang="tr-TR" b="1" u="sng" dirty="0">
              <a:solidFill>
                <a:srgbClr val="C00000"/>
              </a:solidFill>
            </a:endParaRPr>
          </a:p>
        </p:txBody>
      </p:sp>
      <p:sp>
        <p:nvSpPr>
          <p:cNvPr id="2" name="TextBox 1">
            <a:extLst>
              <a:ext uri="{FF2B5EF4-FFF2-40B4-BE49-F238E27FC236}">
                <a16:creationId xmlns:a16="http://schemas.microsoft.com/office/drawing/2014/main" id="{D42C7D8B-554B-BF0A-F926-11D88C41A225}"/>
              </a:ext>
            </a:extLst>
          </p:cNvPr>
          <p:cNvSpPr txBox="1"/>
          <p:nvPr/>
        </p:nvSpPr>
        <p:spPr>
          <a:xfrm>
            <a:off x="70013" y="1291959"/>
            <a:ext cx="12051973" cy="738664"/>
          </a:xfrm>
          <a:prstGeom prst="rect">
            <a:avLst/>
          </a:prstGeom>
          <a:noFill/>
        </p:spPr>
        <p:txBody>
          <a:bodyPr wrap="square">
            <a:spAutoFit/>
          </a:bodyPr>
          <a:lstStyle/>
          <a:p>
            <a:pPr algn="just"/>
            <a:r>
              <a:rPr lang="tr-TR" sz="1400" dirty="0"/>
              <a:t>	Bir diğer önemli kriter olan </a:t>
            </a:r>
            <a:r>
              <a:rPr lang="tr-TR" sz="1400" dirty="0" err="1"/>
              <a:t>Von-Mises</a:t>
            </a:r>
            <a:r>
              <a:rPr lang="tr-TR" sz="1400" dirty="0"/>
              <a:t> kriteri esasen bir enerji hipotezidir. Bu kriterde cismin şekil değiştirme enerjisi mukayesede dikkate alınır ve bir eşdeğer gerilme değeri hesaplanır. Bu kriter sünek malzemelerin akma kontrolü için çok iyi sonuçlar verir. Eşdeğer gerilme değeri, bir noktadaki 3 boyutlu gerilme hali veya asal gerilmeler cinsinden aşağıdaki gibi  hesaplanır.</a:t>
            </a:r>
            <a:endParaRPr lang="tr-TR" dirty="0">
              <a:solidFill>
                <a:srgbClr val="C00000"/>
              </a:solidFill>
            </a:endParaRPr>
          </a:p>
        </p:txBody>
      </p:sp>
      <p:pic>
        <p:nvPicPr>
          <p:cNvPr id="5" name="Picture 4">
            <a:extLst>
              <a:ext uri="{FF2B5EF4-FFF2-40B4-BE49-F238E27FC236}">
                <a16:creationId xmlns:a16="http://schemas.microsoft.com/office/drawing/2014/main" id="{A1237653-6E8A-C54F-47DE-51B95BA42555}"/>
              </a:ext>
            </a:extLst>
          </p:cNvPr>
          <p:cNvPicPr>
            <a:picLocks noChangeAspect="1"/>
          </p:cNvPicPr>
          <p:nvPr/>
        </p:nvPicPr>
        <p:blipFill>
          <a:blip r:embed="rId3"/>
          <a:stretch>
            <a:fillRect/>
          </a:stretch>
        </p:blipFill>
        <p:spPr>
          <a:xfrm>
            <a:off x="4359591" y="5099682"/>
            <a:ext cx="3472814" cy="1610746"/>
          </a:xfrm>
          <a:prstGeom prst="rect">
            <a:avLst/>
          </a:prstGeom>
          <a:ln>
            <a:solidFill>
              <a:schemeClr val="tx1"/>
            </a:solidFill>
          </a:ln>
        </p:spPr>
      </p:pic>
      <p:grpSp>
        <p:nvGrpSpPr>
          <p:cNvPr id="19" name="Group 18">
            <a:extLst>
              <a:ext uri="{FF2B5EF4-FFF2-40B4-BE49-F238E27FC236}">
                <a16:creationId xmlns:a16="http://schemas.microsoft.com/office/drawing/2014/main" id="{5311578E-1F6C-D514-45FE-AF2627E56A78}"/>
              </a:ext>
            </a:extLst>
          </p:cNvPr>
          <p:cNvGrpSpPr/>
          <p:nvPr/>
        </p:nvGrpSpPr>
        <p:grpSpPr>
          <a:xfrm>
            <a:off x="2603323" y="2212987"/>
            <a:ext cx="6985351" cy="821280"/>
            <a:chOff x="1333500" y="2757487"/>
            <a:chExt cx="9525000" cy="1343025"/>
          </a:xfrm>
        </p:grpSpPr>
        <p:pic>
          <p:nvPicPr>
            <p:cNvPr id="16" name="Picture 15">
              <a:extLst>
                <a:ext uri="{FF2B5EF4-FFF2-40B4-BE49-F238E27FC236}">
                  <a16:creationId xmlns:a16="http://schemas.microsoft.com/office/drawing/2014/main" id="{ADFA3512-AB0B-AB15-ACDA-3D1CD64533F3}"/>
                </a:ext>
              </a:extLst>
            </p:cNvPr>
            <p:cNvPicPr>
              <a:picLocks noChangeAspect="1"/>
            </p:cNvPicPr>
            <p:nvPr/>
          </p:nvPicPr>
          <p:blipFill>
            <a:blip r:embed="rId4"/>
            <a:stretch>
              <a:fillRect/>
            </a:stretch>
          </p:blipFill>
          <p:spPr>
            <a:xfrm>
              <a:off x="1333500" y="2757487"/>
              <a:ext cx="9525000" cy="1343025"/>
            </a:xfrm>
            <a:prstGeom prst="rect">
              <a:avLst/>
            </a:prstGeom>
            <a:ln>
              <a:solidFill>
                <a:schemeClr val="tx1"/>
              </a:solidFill>
            </a:ln>
          </p:spPr>
        </p:pic>
        <p:sp>
          <p:nvSpPr>
            <p:cNvPr id="18" name="Rectangle 17">
              <a:extLst>
                <a:ext uri="{FF2B5EF4-FFF2-40B4-BE49-F238E27FC236}">
                  <a16:creationId xmlns:a16="http://schemas.microsoft.com/office/drawing/2014/main" id="{EA2F6104-9DA3-FBE5-EA57-FAAC795F17AB}"/>
                </a:ext>
              </a:extLst>
            </p:cNvPr>
            <p:cNvSpPr/>
            <p:nvPr/>
          </p:nvSpPr>
          <p:spPr>
            <a:xfrm>
              <a:off x="1333500" y="2782449"/>
              <a:ext cx="651849" cy="61176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21" name="Picture 20">
            <a:extLst>
              <a:ext uri="{FF2B5EF4-FFF2-40B4-BE49-F238E27FC236}">
                <a16:creationId xmlns:a16="http://schemas.microsoft.com/office/drawing/2014/main" id="{2E2F7EA2-2641-DED2-2916-BC6AEE715BDE}"/>
              </a:ext>
            </a:extLst>
          </p:cNvPr>
          <p:cNvPicPr>
            <a:picLocks noChangeAspect="1"/>
          </p:cNvPicPr>
          <p:nvPr/>
        </p:nvPicPr>
        <p:blipFill>
          <a:blip r:embed="rId5"/>
          <a:stretch>
            <a:fillRect/>
          </a:stretch>
        </p:blipFill>
        <p:spPr>
          <a:xfrm>
            <a:off x="3474978" y="3274043"/>
            <a:ext cx="5323880" cy="810156"/>
          </a:xfrm>
          <a:prstGeom prst="rect">
            <a:avLst/>
          </a:prstGeom>
          <a:ln>
            <a:solidFill>
              <a:schemeClr val="tx1"/>
            </a:solidFill>
          </a:ln>
        </p:spPr>
      </p:pic>
      <p:sp>
        <p:nvSpPr>
          <p:cNvPr id="22" name="TextBox 21">
            <a:extLst>
              <a:ext uri="{FF2B5EF4-FFF2-40B4-BE49-F238E27FC236}">
                <a16:creationId xmlns:a16="http://schemas.microsoft.com/office/drawing/2014/main" id="{86B44E6B-6FC4-2CDE-D945-A762B762806D}"/>
              </a:ext>
            </a:extLst>
          </p:cNvPr>
          <p:cNvSpPr txBox="1"/>
          <p:nvPr/>
        </p:nvSpPr>
        <p:spPr>
          <a:xfrm>
            <a:off x="70011" y="4233505"/>
            <a:ext cx="12051973" cy="307777"/>
          </a:xfrm>
          <a:prstGeom prst="rect">
            <a:avLst/>
          </a:prstGeom>
          <a:noFill/>
        </p:spPr>
        <p:txBody>
          <a:bodyPr wrap="square">
            <a:spAutoFit/>
          </a:bodyPr>
          <a:lstStyle/>
          <a:p>
            <a:pPr algn="just"/>
            <a:r>
              <a:rPr lang="tr-TR" sz="1400" dirty="0"/>
              <a:t>	Güvenlik şartı için; </a:t>
            </a:r>
            <a:endParaRPr lang="tr-TR" dirty="0"/>
          </a:p>
        </p:txBody>
      </p: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EE192FA9-73A6-BA7F-8B06-C3B59AAFAFD8}"/>
                  </a:ext>
                </a:extLst>
              </p:cNvPr>
              <p:cNvSpPr txBox="1"/>
              <p:nvPr/>
            </p:nvSpPr>
            <p:spPr>
              <a:xfrm>
                <a:off x="4221930" y="4498738"/>
                <a:ext cx="3748134" cy="324769"/>
              </a:xfrm>
              <a:prstGeom prst="rect">
                <a:avLst/>
              </a:prstGeom>
              <a:noFill/>
            </p:spPr>
            <p:txBody>
              <a:bodyPr wrap="square">
                <a:spAutoFit/>
              </a:bodyPr>
              <a:lstStyle/>
              <a:p>
                <a:pPr algn="ctr"/>
                <a14:m>
                  <m:oMath xmlns:m="http://schemas.openxmlformats.org/officeDocument/2006/math">
                    <m:sSub>
                      <m:sSubPr>
                        <m:ctrlPr>
                          <a:rPr lang="el-GR" sz="1400" i="1" smtClean="0">
                            <a:latin typeface="Cambria Math" panose="02040503050406030204" pitchFamily="18" charset="0"/>
                            <a:ea typeface="Cambria Math" panose="02040503050406030204" pitchFamily="18" charset="0"/>
                          </a:rPr>
                        </m:ctrlPr>
                      </m:sSubPr>
                      <m:e>
                        <m:r>
                          <a:rPr lang="el-GR" sz="1400" i="1" smtClean="0">
                            <a:latin typeface="Cambria Math" panose="02040503050406030204" pitchFamily="18" charset="0"/>
                            <a:ea typeface="Cambria Math" panose="02040503050406030204" pitchFamily="18" charset="0"/>
                          </a:rPr>
                          <m:t>𝜎</m:t>
                        </m:r>
                      </m:e>
                      <m:sub>
                        <m:r>
                          <a:rPr lang="tr-TR" sz="1400" b="0" i="1" smtClean="0">
                            <a:latin typeface="Cambria Math" panose="02040503050406030204" pitchFamily="18" charset="0"/>
                            <a:ea typeface="Cambria Math" panose="02040503050406030204" pitchFamily="18" charset="0"/>
                          </a:rPr>
                          <m:t>𝑣𝑚</m:t>
                        </m:r>
                      </m:sub>
                    </m:sSub>
                    <m:r>
                      <a:rPr lang="tr-TR" sz="1400" i="1">
                        <a:latin typeface="Cambria Math" panose="02040503050406030204" pitchFamily="18" charset="0"/>
                        <a:ea typeface="Cambria Math" panose="02040503050406030204" pitchFamily="18" charset="0"/>
                      </a:rPr>
                      <m:t>≤</m:t>
                    </m:r>
                    <m:sSub>
                      <m:sSubPr>
                        <m:ctrlPr>
                          <a:rPr lang="tr-TR" sz="1400" i="1" smtClean="0">
                            <a:latin typeface="Cambria Math" panose="02040503050406030204" pitchFamily="18" charset="0"/>
                          </a:rPr>
                        </m:ctrlPr>
                      </m:sSubPr>
                      <m:e>
                        <m:r>
                          <a:rPr lang="tr-TR" sz="1400" i="1" smtClean="0">
                            <a:latin typeface="Cambria Math" panose="02040503050406030204" pitchFamily="18" charset="0"/>
                            <a:ea typeface="Cambria Math" panose="02040503050406030204" pitchFamily="18" charset="0"/>
                          </a:rPr>
                          <m:t>𝜎</m:t>
                        </m:r>
                      </m:e>
                      <m:sub>
                        <m:r>
                          <a:rPr lang="tr-TR" sz="1400" b="0" i="1" smtClean="0">
                            <a:latin typeface="Cambria Math" panose="02040503050406030204" pitchFamily="18" charset="0"/>
                          </a:rPr>
                          <m:t>𝑦𝑖𝑒𝑙𝑑</m:t>
                        </m:r>
                      </m:sub>
                    </m:sSub>
                  </m:oMath>
                </a14:m>
                <a:r>
                  <a:rPr lang="tr-TR" sz="1400" i="1" dirty="0"/>
                  <a:t> </a:t>
                </a:r>
                <a:endParaRPr lang="en-GB" sz="1400" dirty="0"/>
              </a:p>
            </p:txBody>
          </p:sp>
        </mc:Choice>
        <mc:Fallback xmlns="">
          <p:sp>
            <p:nvSpPr>
              <p:cNvPr id="23" name="TextBox 22">
                <a:extLst>
                  <a:ext uri="{FF2B5EF4-FFF2-40B4-BE49-F238E27FC236}">
                    <a16:creationId xmlns:a16="http://schemas.microsoft.com/office/drawing/2014/main" id="{EE192FA9-73A6-BA7F-8B06-C3B59AAFAFD8}"/>
                  </a:ext>
                </a:extLst>
              </p:cNvPr>
              <p:cNvSpPr txBox="1">
                <a:spLocks noRot="1" noChangeAspect="1" noMove="1" noResize="1" noEditPoints="1" noAdjustHandles="1" noChangeArrowheads="1" noChangeShapeType="1" noTextEdit="1"/>
              </p:cNvSpPr>
              <p:nvPr/>
            </p:nvSpPr>
            <p:spPr>
              <a:xfrm>
                <a:off x="4221930" y="4498738"/>
                <a:ext cx="3748134" cy="324769"/>
              </a:xfrm>
              <a:prstGeom prst="rect">
                <a:avLst/>
              </a:prstGeom>
              <a:blipFill>
                <a:blip r:embed="rId6"/>
                <a:stretch>
                  <a:fillRect b="-3774"/>
                </a:stretch>
              </a:blipFill>
            </p:spPr>
            <p:txBody>
              <a:bodyPr/>
              <a:lstStyle/>
              <a:p>
                <a:r>
                  <a:rPr lang="en-GB">
                    <a:noFill/>
                  </a:rPr>
                  <a:t> </a:t>
                </a:r>
              </a:p>
            </p:txBody>
          </p:sp>
        </mc:Fallback>
      </mc:AlternateContent>
    </p:spTree>
    <p:extLst>
      <p:ext uri="{BB962C8B-B14F-4D97-AF65-F5344CB8AC3E}">
        <p14:creationId xmlns:p14="http://schemas.microsoft.com/office/powerpoint/2010/main" val="1777334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1" y="20070"/>
            <a:ext cx="8714220" cy="648794"/>
          </a:xfrm>
          <a:prstGeom prst="rect">
            <a:avLst/>
          </a:prstGeom>
          <a:solidFill>
            <a:srgbClr val="FFFFFF"/>
          </a:solidFill>
          <a:ln w="31750" cap="sq">
            <a:solidFill>
              <a:srgbClr val="404040"/>
            </a:solidFill>
            <a:miter lim="800000"/>
          </a:ln>
        </p:spPr>
        <p:txBody>
          <a:bodyPr vert="horz" lIns="182880" tIns="182880" rIns="182880" bIns="182880" rtlCol="0" anchor="b">
            <a:norm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1800" dirty="0">
                <a:solidFill>
                  <a:schemeClr val="tx2"/>
                </a:solidFill>
                <a:latin typeface="+mj-lt"/>
                <a:ea typeface="+mj-ea"/>
                <a:cs typeface="+mj-cs"/>
              </a:rPr>
              <a:t>GEVREK malzemeler için Akma Teorileri</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6</a:t>
            </a:fld>
            <a:endParaRPr lang="tr-TR" dirty="0"/>
          </a:p>
        </p:txBody>
      </p:sp>
      <p:sp>
        <p:nvSpPr>
          <p:cNvPr id="3" name="TextBox 2">
            <a:extLst>
              <a:ext uri="{FF2B5EF4-FFF2-40B4-BE49-F238E27FC236}">
                <a16:creationId xmlns:a16="http://schemas.microsoft.com/office/drawing/2014/main" id="{98AA5977-D9DC-75E7-144C-8FB5001226FF}"/>
              </a:ext>
            </a:extLst>
          </p:cNvPr>
          <p:cNvSpPr txBox="1"/>
          <p:nvPr/>
        </p:nvSpPr>
        <p:spPr>
          <a:xfrm>
            <a:off x="244444" y="767886"/>
            <a:ext cx="11784948" cy="307777"/>
          </a:xfrm>
          <a:prstGeom prst="rect">
            <a:avLst/>
          </a:prstGeom>
          <a:noFill/>
        </p:spPr>
        <p:txBody>
          <a:bodyPr wrap="square">
            <a:spAutoFit/>
          </a:bodyPr>
          <a:lstStyle/>
          <a:p>
            <a:pPr algn="just"/>
            <a:r>
              <a:rPr lang="tr-TR" sz="1400" b="1" u="sng" dirty="0"/>
              <a:t>3- </a:t>
            </a:r>
            <a:r>
              <a:rPr lang="tr-TR" sz="1400" b="1" u="sng" dirty="0" err="1"/>
              <a:t>Rankine</a:t>
            </a:r>
            <a:r>
              <a:rPr lang="tr-TR" sz="1400" b="1" u="sng" dirty="0"/>
              <a:t> Kriteri (Maksimum Normal Gerilme (Asal Gerilme) Kriteri):</a:t>
            </a:r>
            <a:endParaRPr lang="tr-TR" b="1" u="sng" dirty="0">
              <a:solidFill>
                <a:srgbClr val="C00000"/>
              </a:solidFill>
            </a:endParaRP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D42C7D8B-554B-BF0A-F926-11D88C41A225}"/>
                  </a:ext>
                </a:extLst>
              </p:cNvPr>
              <p:cNvSpPr txBox="1"/>
              <p:nvPr/>
            </p:nvSpPr>
            <p:spPr>
              <a:xfrm>
                <a:off x="70013" y="1174685"/>
                <a:ext cx="12051973" cy="1015663"/>
              </a:xfrm>
              <a:prstGeom prst="rect">
                <a:avLst/>
              </a:prstGeom>
              <a:noFill/>
            </p:spPr>
            <p:txBody>
              <a:bodyPr wrap="square">
                <a:spAutoFit/>
              </a:bodyPr>
              <a:lstStyle/>
              <a:p>
                <a:pPr algn="just"/>
                <a:r>
                  <a:rPr lang="tr-TR" sz="1400" dirty="0"/>
                  <a:t>	Bu hipotezde tehlikeli duruma geçişte üç eksenli gerilme halinde en büyük normal gerilmenin esas role sahip olduğu kabul edilir. Başka bir ifadeyle, bir noktada kırılmanın yaşanması için o noktadaki maksimum gerilme </a:t>
                </a:r>
                <a14:m>
                  <m:oMath xmlns:m="http://schemas.openxmlformats.org/officeDocument/2006/math">
                    <m:sSub>
                      <m:sSubPr>
                        <m:ctrlPr>
                          <a:rPr lang="el-GR" sz="1400" i="1">
                            <a:latin typeface="Cambria Math" panose="02040503050406030204" pitchFamily="18" charset="0"/>
                            <a:ea typeface="Cambria Math" panose="02040503050406030204" pitchFamily="18" charset="0"/>
                          </a:rPr>
                        </m:ctrlPr>
                      </m:sSubPr>
                      <m:e>
                        <m:sSub>
                          <m:sSubPr>
                            <m:ctrlPr>
                              <a:rPr lang="el-GR" sz="1400" i="1">
                                <a:latin typeface="Cambria Math" panose="02040503050406030204" pitchFamily="18" charset="0"/>
                                <a:ea typeface="Cambria Math" panose="02040503050406030204" pitchFamily="18" charset="0"/>
                              </a:rPr>
                            </m:ctrlPr>
                          </m:sSubPr>
                          <m:e>
                            <m:r>
                              <a:rPr lang="el-GR" sz="1400" i="1">
                                <a:latin typeface="Cambria Math" panose="02040503050406030204" pitchFamily="18" charset="0"/>
                                <a:ea typeface="Cambria Math" panose="02040503050406030204" pitchFamily="18" charset="0"/>
                              </a:rPr>
                              <m:t>𝜎</m:t>
                            </m:r>
                          </m:e>
                          <m:sub>
                            <m:r>
                              <a:rPr lang="tr-TR" sz="1400" b="0" i="1" smtClean="0">
                                <a:latin typeface="Cambria Math" panose="02040503050406030204" pitchFamily="18" charset="0"/>
                                <a:ea typeface="Cambria Math" panose="02040503050406030204" pitchFamily="18" charset="0"/>
                              </a:rPr>
                              <m:t>𝑚𝑎𝑥</m:t>
                            </m:r>
                          </m:sub>
                        </m:sSub>
                        <m:r>
                          <a:rPr lang="tr-TR" sz="1400" b="0" i="1" smtClean="0">
                            <a:latin typeface="Cambria Math" panose="02040503050406030204" pitchFamily="18" charset="0"/>
                            <a:ea typeface="Cambria Math" panose="02040503050406030204" pitchFamily="18" charset="0"/>
                          </a:rPr>
                          <m:t>=</m:t>
                        </m:r>
                        <m:r>
                          <a:rPr lang="el-GR" sz="1400" i="1">
                            <a:latin typeface="Cambria Math" panose="02040503050406030204" pitchFamily="18" charset="0"/>
                            <a:ea typeface="Cambria Math" panose="02040503050406030204" pitchFamily="18" charset="0"/>
                          </a:rPr>
                          <m:t>𝜎</m:t>
                        </m:r>
                      </m:e>
                      <m:sub>
                        <m:r>
                          <a:rPr lang="tr-TR" sz="1400" i="1">
                            <a:latin typeface="Cambria Math" panose="02040503050406030204" pitchFamily="18" charset="0"/>
                            <a:ea typeface="Cambria Math" panose="02040503050406030204" pitchFamily="18" charset="0"/>
                          </a:rPr>
                          <m:t>1</m:t>
                        </m:r>
                      </m:sub>
                    </m:sSub>
                    <m:r>
                      <a:rPr lang="tr-TR" sz="1400" i="1">
                        <a:latin typeface="Cambria Math" panose="02040503050406030204" pitchFamily="18" charset="0"/>
                        <a:ea typeface="Cambria Math" panose="02040503050406030204" pitchFamily="18" charset="0"/>
                      </a:rPr>
                      <m:t> </m:t>
                    </m:r>
                  </m:oMath>
                </a14:m>
                <a:r>
                  <a:rPr lang="tr-TR" sz="1400" dirty="0"/>
                  <a:t> malzemenin basit çekme altındaki sınır gerilmesine yani çekme mukavemetine eşit veya daha büyük olmalıdır.  Aynı şekilde o noktadaki minimum gerilme</a:t>
                </a:r>
                <a:r>
                  <a:rPr lang="el-GR" sz="1400" dirty="0">
                    <a:ea typeface="Cambria Math" panose="02040503050406030204" pitchFamily="18" charset="0"/>
                  </a:rPr>
                  <a:t> </a:t>
                </a:r>
                <a14:m>
                  <m:oMath xmlns:m="http://schemas.openxmlformats.org/officeDocument/2006/math">
                    <m:sSub>
                      <m:sSubPr>
                        <m:ctrlPr>
                          <a:rPr lang="el-GR" sz="1400" i="1">
                            <a:latin typeface="Cambria Math" panose="02040503050406030204" pitchFamily="18" charset="0"/>
                            <a:ea typeface="Cambria Math" panose="02040503050406030204" pitchFamily="18" charset="0"/>
                          </a:rPr>
                        </m:ctrlPr>
                      </m:sSubPr>
                      <m:e>
                        <m:sSub>
                          <m:sSubPr>
                            <m:ctrlPr>
                              <a:rPr lang="el-GR" sz="1400" i="1">
                                <a:latin typeface="Cambria Math" panose="02040503050406030204" pitchFamily="18" charset="0"/>
                                <a:ea typeface="Cambria Math" panose="02040503050406030204" pitchFamily="18" charset="0"/>
                              </a:rPr>
                            </m:ctrlPr>
                          </m:sSubPr>
                          <m:e>
                            <m:r>
                              <a:rPr lang="el-GR" sz="1400" i="1">
                                <a:latin typeface="Cambria Math" panose="02040503050406030204" pitchFamily="18" charset="0"/>
                                <a:ea typeface="Cambria Math" panose="02040503050406030204" pitchFamily="18" charset="0"/>
                              </a:rPr>
                              <m:t>𝜎</m:t>
                            </m:r>
                          </m:e>
                          <m:sub>
                            <m:r>
                              <a:rPr lang="tr-TR" sz="1400" b="0" i="1" smtClean="0">
                                <a:latin typeface="Cambria Math" panose="02040503050406030204" pitchFamily="18" charset="0"/>
                                <a:ea typeface="Cambria Math" panose="02040503050406030204" pitchFamily="18" charset="0"/>
                              </a:rPr>
                              <m:t>𝑚𝑖𝑛</m:t>
                            </m:r>
                          </m:sub>
                        </m:sSub>
                        <m:r>
                          <a:rPr lang="tr-TR" sz="1400" i="1">
                            <a:latin typeface="Cambria Math" panose="02040503050406030204" pitchFamily="18" charset="0"/>
                            <a:ea typeface="Cambria Math" panose="02040503050406030204" pitchFamily="18" charset="0"/>
                          </a:rPr>
                          <m:t>=</m:t>
                        </m:r>
                        <m:r>
                          <a:rPr lang="el-GR" sz="1400" i="1">
                            <a:latin typeface="Cambria Math" panose="02040503050406030204" pitchFamily="18" charset="0"/>
                            <a:ea typeface="Cambria Math" panose="02040503050406030204" pitchFamily="18" charset="0"/>
                          </a:rPr>
                          <m:t>𝜎</m:t>
                        </m:r>
                      </m:e>
                      <m:sub>
                        <m:r>
                          <a:rPr lang="tr-TR" sz="1400" b="0" i="1" smtClean="0">
                            <a:latin typeface="Cambria Math" panose="02040503050406030204" pitchFamily="18" charset="0"/>
                            <a:ea typeface="Cambria Math" panose="02040503050406030204" pitchFamily="18" charset="0"/>
                          </a:rPr>
                          <m:t>3</m:t>
                        </m:r>
                      </m:sub>
                    </m:sSub>
                  </m:oMath>
                </a14:m>
                <a:r>
                  <a:rPr lang="tr-TR" sz="1400" dirty="0"/>
                  <a:t> tek eksenli basınç altındaki sınır gerilmesine yani basınç mukavemetine eşit veya daha büyük olmalıdır. </a:t>
                </a:r>
                <a14:m>
                  <m:oMath xmlns:m="http://schemas.openxmlformats.org/officeDocument/2006/math">
                    <m:sSub>
                      <m:sSubPr>
                        <m:ctrlPr>
                          <a:rPr lang="el-GR" sz="1400" i="1">
                            <a:solidFill>
                              <a:srgbClr val="000000"/>
                            </a:solidFill>
                            <a:latin typeface="Cambria Math" panose="02040503050406030204" pitchFamily="18" charset="0"/>
                            <a:ea typeface="Cambria Math" panose="02040503050406030204" pitchFamily="18" charset="0"/>
                          </a:rPr>
                        </m:ctrlPr>
                      </m:sSubPr>
                      <m:e>
                        <m:r>
                          <a:rPr lang="el-GR" sz="1400" i="1">
                            <a:solidFill>
                              <a:srgbClr val="000000"/>
                            </a:solidFill>
                            <a:latin typeface="Cambria Math" panose="02040503050406030204" pitchFamily="18" charset="0"/>
                            <a:ea typeface="Cambria Math" panose="02040503050406030204" pitchFamily="18" charset="0"/>
                          </a:rPr>
                          <m:t>𝜎</m:t>
                        </m:r>
                      </m:e>
                      <m:sub>
                        <m:r>
                          <a:rPr lang="tr-TR" sz="1400" b="0" i="1" smtClean="0">
                            <a:solidFill>
                              <a:srgbClr val="000000"/>
                            </a:solidFill>
                            <a:latin typeface="Cambria Math" panose="02040503050406030204" pitchFamily="18" charset="0"/>
                            <a:ea typeface="Cambria Math" panose="02040503050406030204" pitchFamily="18" charset="0"/>
                          </a:rPr>
                          <m:t>𝑜</m:t>
                        </m:r>
                      </m:sub>
                    </m:sSub>
                  </m:oMath>
                </a14:m>
                <a:r>
                  <a:rPr lang="tr-TR" dirty="0">
                    <a:solidFill>
                      <a:srgbClr val="C00000"/>
                    </a:solidFill>
                  </a:rPr>
                  <a:t> </a:t>
                </a:r>
                <a:r>
                  <a:rPr lang="tr-TR" sz="1400" dirty="0">
                    <a:solidFill>
                      <a:srgbClr val="000000"/>
                    </a:solidFill>
                  </a:rPr>
                  <a:t>ve </a:t>
                </a:r>
                <a14:m>
                  <m:oMath xmlns:m="http://schemas.openxmlformats.org/officeDocument/2006/math">
                    <m:sSub>
                      <m:sSubPr>
                        <m:ctrlPr>
                          <a:rPr lang="el-GR" sz="1400" i="1">
                            <a:solidFill>
                              <a:srgbClr val="000000"/>
                            </a:solidFill>
                            <a:latin typeface="Cambria Math" panose="02040503050406030204" pitchFamily="18" charset="0"/>
                            <a:ea typeface="Cambria Math" panose="02040503050406030204" pitchFamily="18" charset="0"/>
                          </a:rPr>
                        </m:ctrlPr>
                      </m:sSubPr>
                      <m:e>
                        <m:r>
                          <a:rPr lang="el-GR" sz="1400" i="1">
                            <a:solidFill>
                              <a:srgbClr val="000000"/>
                            </a:solidFill>
                            <a:latin typeface="Cambria Math" panose="02040503050406030204" pitchFamily="18" charset="0"/>
                            <a:ea typeface="Cambria Math" panose="02040503050406030204" pitchFamily="18" charset="0"/>
                          </a:rPr>
                          <m:t>𝜎</m:t>
                        </m:r>
                      </m:e>
                      <m:sub>
                        <m:r>
                          <a:rPr lang="tr-TR" sz="1400" i="1">
                            <a:solidFill>
                              <a:srgbClr val="000000"/>
                            </a:solidFill>
                            <a:latin typeface="Cambria Math" panose="02040503050406030204" pitchFamily="18" charset="0"/>
                            <a:ea typeface="Cambria Math" panose="02040503050406030204" pitchFamily="18" charset="0"/>
                          </a:rPr>
                          <m:t>𝑜</m:t>
                        </m:r>
                        <m:r>
                          <a:rPr lang="tr-TR" sz="1400" b="0" i="1" smtClean="0">
                            <a:solidFill>
                              <a:srgbClr val="000000"/>
                            </a:solidFill>
                            <a:latin typeface="Cambria Math" panose="02040503050406030204" pitchFamily="18" charset="0"/>
                            <a:ea typeface="Cambria Math" panose="02040503050406030204" pitchFamily="18" charset="0"/>
                          </a:rPr>
                          <m:t>𝑐</m:t>
                        </m:r>
                      </m:sub>
                    </m:sSub>
                  </m:oMath>
                </a14:m>
                <a:r>
                  <a:rPr lang="tr-TR" dirty="0">
                    <a:solidFill>
                      <a:srgbClr val="C00000"/>
                    </a:solidFill>
                  </a:rPr>
                  <a:t> </a:t>
                </a:r>
                <a:r>
                  <a:rPr lang="tr-TR" sz="1400" dirty="0"/>
                  <a:t>sırasıyla malzemenin basit çekme ve basit basınç mukavemetleri olacak şekilde kırılma kriteri;</a:t>
                </a:r>
                <a:endParaRPr lang="tr-TR" dirty="0"/>
              </a:p>
            </p:txBody>
          </p:sp>
        </mc:Choice>
        <mc:Fallback xmlns="">
          <p:sp>
            <p:nvSpPr>
              <p:cNvPr id="2" name="TextBox 1">
                <a:extLst>
                  <a:ext uri="{FF2B5EF4-FFF2-40B4-BE49-F238E27FC236}">
                    <a16:creationId xmlns:a16="http://schemas.microsoft.com/office/drawing/2014/main" id="{D42C7D8B-554B-BF0A-F926-11D88C41A225}"/>
                  </a:ext>
                </a:extLst>
              </p:cNvPr>
              <p:cNvSpPr txBox="1">
                <a:spLocks noRot="1" noChangeAspect="1" noMove="1" noResize="1" noEditPoints="1" noAdjustHandles="1" noChangeArrowheads="1" noChangeShapeType="1" noTextEdit="1"/>
              </p:cNvSpPr>
              <p:nvPr/>
            </p:nvSpPr>
            <p:spPr>
              <a:xfrm>
                <a:off x="70013" y="1174685"/>
                <a:ext cx="12051973" cy="1015663"/>
              </a:xfrm>
              <a:prstGeom prst="rect">
                <a:avLst/>
              </a:prstGeom>
              <a:blipFill>
                <a:blip r:embed="rId3"/>
                <a:stretch>
                  <a:fillRect l="-152" t="-1807" r="-101" b="-4217"/>
                </a:stretch>
              </a:blipFill>
            </p:spPr>
            <p:txBody>
              <a:bodyPr/>
              <a:lstStyle/>
              <a:p>
                <a:r>
                  <a:rPr lang="en-GB">
                    <a:noFill/>
                  </a:rPr>
                  <a:t> </a:t>
                </a:r>
              </a:p>
            </p:txBody>
          </p:sp>
        </mc:Fallback>
      </mc:AlternateContent>
      <p:grpSp>
        <p:nvGrpSpPr>
          <p:cNvPr id="27" name="Group 26">
            <a:extLst>
              <a:ext uri="{FF2B5EF4-FFF2-40B4-BE49-F238E27FC236}">
                <a16:creationId xmlns:a16="http://schemas.microsoft.com/office/drawing/2014/main" id="{E4F5AF26-9064-45EC-5921-B1AB4333D220}"/>
              </a:ext>
            </a:extLst>
          </p:cNvPr>
          <p:cNvGrpSpPr/>
          <p:nvPr/>
        </p:nvGrpSpPr>
        <p:grpSpPr>
          <a:xfrm>
            <a:off x="4125987" y="2443756"/>
            <a:ext cx="3794204" cy="504825"/>
            <a:chOff x="4089773" y="2493611"/>
            <a:chExt cx="3794204" cy="504825"/>
          </a:xfrm>
        </p:grpSpPr>
        <p:pic>
          <p:nvPicPr>
            <p:cNvPr id="21" name="Picture 20">
              <a:extLst>
                <a:ext uri="{FF2B5EF4-FFF2-40B4-BE49-F238E27FC236}">
                  <a16:creationId xmlns:a16="http://schemas.microsoft.com/office/drawing/2014/main" id="{569C0D58-2D09-19D4-E367-B37B909CFCBC}"/>
                </a:ext>
              </a:extLst>
            </p:cNvPr>
            <p:cNvPicPr>
              <a:picLocks noChangeAspect="1"/>
            </p:cNvPicPr>
            <p:nvPr/>
          </p:nvPicPr>
          <p:blipFill>
            <a:blip r:embed="rId4"/>
            <a:stretch>
              <a:fillRect/>
            </a:stretch>
          </p:blipFill>
          <p:spPr>
            <a:xfrm>
              <a:off x="4089773" y="2493611"/>
              <a:ext cx="1066800" cy="504825"/>
            </a:xfrm>
            <a:prstGeom prst="rect">
              <a:avLst/>
            </a:prstGeom>
            <a:solidFill>
              <a:schemeClr val="tx1"/>
            </a:solidFill>
            <a:ln>
              <a:solidFill>
                <a:schemeClr val="tx1"/>
              </a:solidFill>
            </a:ln>
          </p:spPr>
        </p:pic>
        <p:pic>
          <p:nvPicPr>
            <p:cNvPr id="23" name="Picture 22">
              <a:extLst>
                <a:ext uri="{FF2B5EF4-FFF2-40B4-BE49-F238E27FC236}">
                  <a16:creationId xmlns:a16="http://schemas.microsoft.com/office/drawing/2014/main" id="{F7F9EEB9-E38F-8FC5-6796-8A8D206B4CA0}"/>
                </a:ext>
              </a:extLst>
            </p:cNvPr>
            <p:cNvPicPr>
              <a:picLocks noChangeAspect="1"/>
            </p:cNvPicPr>
            <p:nvPr/>
          </p:nvPicPr>
          <p:blipFill>
            <a:blip r:embed="rId5"/>
            <a:stretch>
              <a:fillRect/>
            </a:stretch>
          </p:blipFill>
          <p:spPr>
            <a:xfrm>
              <a:off x="6550807" y="2495523"/>
              <a:ext cx="1333170" cy="501000"/>
            </a:xfrm>
            <a:prstGeom prst="rect">
              <a:avLst/>
            </a:prstGeom>
            <a:solidFill>
              <a:schemeClr val="tx1"/>
            </a:solidFill>
            <a:ln>
              <a:solidFill>
                <a:schemeClr val="tx1"/>
              </a:solidFill>
            </a:ln>
          </p:spPr>
        </p:pic>
        <p:sp>
          <p:nvSpPr>
            <p:cNvPr id="26" name="TextBox 25">
              <a:extLst>
                <a:ext uri="{FF2B5EF4-FFF2-40B4-BE49-F238E27FC236}">
                  <a16:creationId xmlns:a16="http://schemas.microsoft.com/office/drawing/2014/main" id="{8B9D7FF0-DBAC-F16E-D4B7-40871F149F8D}"/>
                </a:ext>
              </a:extLst>
            </p:cNvPr>
            <p:cNvSpPr txBox="1"/>
            <p:nvPr/>
          </p:nvSpPr>
          <p:spPr>
            <a:xfrm>
              <a:off x="5437231" y="2592135"/>
              <a:ext cx="832918" cy="307777"/>
            </a:xfrm>
            <a:prstGeom prst="rect">
              <a:avLst/>
            </a:prstGeom>
            <a:noFill/>
          </p:spPr>
          <p:txBody>
            <a:bodyPr wrap="square">
              <a:spAutoFit/>
            </a:bodyPr>
            <a:lstStyle/>
            <a:p>
              <a:pPr algn="ctr"/>
              <a:r>
                <a:rPr lang="tr-TR" sz="1400" dirty="0">
                  <a:solidFill>
                    <a:srgbClr val="000000"/>
                  </a:solidFill>
                  <a:latin typeface="Gill Sans MT" panose="020B0502020104020203"/>
                </a:rPr>
                <a:t>v</a:t>
              </a:r>
              <a:r>
                <a:rPr kumimoji="0" lang="tr-TR" sz="1400" b="0" i="0" u="none" strike="noStrike" kern="1200" cap="none" spc="0" normalizeH="0" baseline="0" noProof="0" dirty="0">
                  <a:ln>
                    <a:noFill/>
                  </a:ln>
                  <a:solidFill>
                    <a:srgbClr val="000000"/>
                  </a:solidFill>
                  <a:effectLst/>
                  <a:uLnTx/>
                  <a:uFillTx/>
                  <a:latin typeface="Gill Sans MT" panose="020B0502020104020203"/>
                  <a:ea typeface="+mn-ea"/>
                  <a:cs typeface="+mn-cs"/>
                </a:rPr>
                <a:t>e/veya</a:t>
              </a:r>
              <a:endParaRPr lang="en-GB" dirty="0"/>
            </a:p>
          </p:txBody>
        </p:sp>
      </p:grpSp>
      <p:sp>
        <p:nvSpPr>
          <p:cNvPr id="31" name="TextBox 30">
            <a:extLst>
              <a:ext uri="{FF2B5EF4-FFF2-40B4-BE49-F238E27FC236}">
                <a16:creationId xmlns:a16="http://schemas.microsoft.com/office/drawing/2014/main" id="{FB15D02C-B277-CB7A-D0ED-362757F4A76E}"/>
              </a:ext>
            </a:extLst>
          </p:cNvPr>
          <p:cNvSpPr txBox="1"/>
          <p:nvPr/>
        </p:nvSpPr>
        <p:spPr>
          <a:xfrm>
            <a:off x="135802" y="3048100"/>
            <a:ext cx="11893589" cy="523220"/>
          </a:xfrm>
          <a:prstGeom prst="rect">
            <a:avLst/>
          </a:prstGeom>
          <a:noFill/>
        </p:spPr>
        <p:txBody>
          <a:bodyPr wrap="square">
            <a:spAutoFit/>
          </a:bodyPr>
          <a:lstStyle/>
          <a:p>
            <a:pPr algn="just"/>
            <a:r>
              <a:rPr kumimoji="0" lang="tr-TR" sz="1400" b="0" i="0" u="none" strike="noStrike" kern="1200" cap="none" spc="0" normalizeH="0" baseline="0" noProof="0" dirty="0">
                <a:ln>
                  <a:noFill/>
                </a:ln>
                <a:solidFill>
                  <a:srgbClr val="000000"/>
                </a:solidFill>
                <a:effectLst/>
                <a:uLnTx/>
                <a:uFillTx/>
                <a:latin typeface="Gill Sans MT" panose="020B0502020104020203"/>
                <a:ea typeface="+mn-ea"/>
                <a:cs typeface="+mn-cs"/>
              </a:rPr>
              <a:t>olmaktadır. Yukarıdaki şartlardan herhangi birinin sağlanması durumunda cisimde kırılmalar meydana gelecektir. Bu kriter gevrek malzemeler için iyi sonuçlar vermektedir fakat hidrostatik basınç deneyini sağlamadığı için dikkatle kullanılmalıdır. Bu hipotez </a:t>
            </a:r>
            <a:r>
              <a:rPr kumimoji="0" lang="tr-TR" sz="1400" b="0" i="0" u="none" strike="noStrike" kern="1200" cap="none" spc="0" normalizeH="0" baseline="0" noProof="0" dirty="0" err="1">
                <a:ln>
                  <a:noFill/>
                </a:ln>
                <a:solidFill>
                  <a:srgbClr val="000000"/>
                </a:solidFill>
                <a:effectLst/>
                <a:uLnTx/>
                <a:uFillTx/>
                <a:latin typeface="Gill Sans MT" panose="020B0502020104020203"/>
                <a:ea typeface="+mn-ea"/>
                <a:cs typeface="+mn-cs"/>
              </a:rPr>
              <a:t>Mohr</a:t>
            </a:r>
            <a:r>
              <a:rPr kumimoji="0" lang="tr-TR" sz="1400" b="0" i="0" u="none" strike="noStrike" kern="1200" cap="none" spc="0" normalizeH="0" baseline="0" noProof="0" dirty="0">
                <a:ln>
                  <a:noFill/>
                </a:ln>
                <a:solidFill>
                  <a:srgbClr val="000000"/>
                </a:solidFill>
                <a:effectLst/>
                <a:uLnTx/>
                <a:uFillTx/>
                <a:latin typeface="Gill Sans MT" panose="020B0502020104020203"/>
                <a:ea typeface="+mn-ea"/>
                <a:cs typeface="+mn-cs"/>
              </a:rPr>
              <a:t> çemberi üzerinde aşağıdaki gibi incelenebilir.</a:t>
            </a:r>
            <a:endParaRPr lang="en-GB" dirty="0"/>
          </a:p>
        </p:txBody>
      </p:sp>
      <p:grpSp>
        <p:nvGrpSpPr>
          <p:cNvPr id="35" name="Group 34">
            <a:extLst>
              <a:ext uri="{FF2B5EF4-FFF2-40B4-BE49-F238E27FC236}">
                <a16:creationId xmlns:a16="http://schemas.microsoft.com/office/drawing/2014/main" id="{077175A7-27A3-891C-B3A5-19713BFFBC75}"/>
              </a:ext>
            </a:extLst>
          </p:cNvPr>
          <p:cNvGrpSpPr/>
          <p:nvPr/>
        </p:nvGrpSpPr>
        <p:grpSpPr>
          <a:xfrm>
            <a:off x="4339810" y="3663457"/>
            <a:ext cx="3933105" cy="3163685"/>
            <a:chOff x="2566987" y="600075"/>
            <a:chExt cx="7058025" cy="5657850"/>
          </a:xfrm>
        </p:grpSpPr>
        <p:pic>
          <p:nvPicPr>
            <p:cNvPr id="33" name="Picture 32">
              <a:extLst>
                <a:ext uri="{FF2B5EF4-FFF2-40B4-BE49-F238E27FC236}">
                  <a16:creationId xmlns:a16="http://schemas.microsoft.com/office/drawing/2014/main" id="{ED445FAF-F7A4-39F9-AE17-D3DE9BC96586}"/>
                </a:ext>
              </a:extLst>
            </p:cNvPr>
            <p:cNvPicPr>
              <a:picLocks noChangeAspect="1"/>
            </p:cNvPicPr>
            <p:nvPr/>
          </p:nvPicPr>
          <p:blipFill>
            <a:blip r:embed="rId6"/>
            <a:stretch>
              <a:fillRect/>
            </a:stretch>
          </p:blipFill>
          <p:spPr>
            <a:xfrm>
              <a:off x="2566987" y="600075"/>
              <a:ext cx="7058025" cy="5657850"/>
            </a:xfrm>
            <a:prstGeom prst="rect">
              <a:avLst/>
            </a:prstGeom>
            <a:ln>
              <a:solidFill>
                <a:schemeClr val="tx1"/>
              </a:solidFill>
            </a:ln>
          </p:spPr>
        </p:pic>
        <p:sp>
          <p:nvSpPr>
            <p:cNvPr id="34" name="Rectangle 33">
              <a:extLst>
                <a:ext uri="{FF2B5EF4-FFF2-40B4-BE49-F238E27FC236}">
                  <a16:creationId xmlns:a16="http://schemas.microsoft.com/office/drawing/2014/main" id="{3978543A-9D51-5DEF-5C06-6DB3D98C5620}"/>
                </a:ext>
              </a:extLst>
            </p:cNvPr>
            <p:cNvSpPr/>
            <p:nvPr/>
          </p:nvSpPr>
          <p:spPr>
            <a:xfrm>
              <a:off x="2670772" y="600075"/>
              <a:ext cx="4716856" cy="30777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5199427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1" y="20070"/>
            <a:ext cx="8714220" cy="648794"/>
          </a:xfrm>
          <a:prstGeom prst="rect">
            <a:avLst/>
          </a:prstGeom>
          <a:solidFill>
            <a:srgbClr val="FFFFFF"/>
          </a:solidFill>
          <a:ln w="31750" cap="sq">
            <a:solidFill>
              <a:srgbClr val="404040"/>
            </a:solidFill>
            <a:miter lim="800000"/>
          </a:ln>
        </p:spPr>
        <p:txBody>
          <a:bodyPr vert="horz" lIns="182880" tIns="182880" rIns="182880" bIns="182880" rtlCol="0" anchor="b">
            <a:norm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1800" dirty="0">
                <a:solidFill>
                  <a:schemeClr val="tx2"/>
                </a:solidFill>
                <a:latin typeface="+mj-lt"/>
                <a:ea typeface="+mj-ea"/>
                <a:cs typeface="+mj-cs"/>
              </a:rPr>
              <a:t>GEVREK malzemeler için Akma Teorileri</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7</a:t>
            </a:fld>
            <a:endParaRPr lang="tr-TR" dirty="0"/>
          </a:p>
        </p:txBody>
      </p:sp>
      <p:sp>
        <p:nvSpPr>
          <p:cNvPr id="3" name="TextBox 2">
            <a:extLst>
              <a:ext uri="{FF2B5EF4-FFF2-40B4-BE49-F238E27FC236}">
                <a16:creationId xmlns:a16="http://schemas.microsoft.com/office/drawing/2014/main" id="{98AA5977-D9DC-75E7-144C-8FB5001226FF}"/>
              </a:ext>
            </a:extLst>
          </p:cNvPr>
          <p:cNvSpPr txBox="1"/>
          <p:nvPr/>
        </p:nvSpPr>
        <p:spPr>
          <a:xfrm>
            <a:off x="244444" y="767886"/>
            <a:ext cx="11784948" cy="307777"/>
          </a:xfrm>
          <a:prstGeom prst="rect">
            <a:avLst/>
          </a:prstGeom>
          <a:noFill/>
        </p:spPr>
        <p:txBody>
          <a:bodyPr wrap="square">
            <a:spAutoFit/>
          </a:bodyPr>
          <a:lstStyle/>
          <a:p>
            <a:pPr algn="just"/>
            <a:r>
              <a:rPr lang="tr-TR" sz="1400" b="1" u="sng" dirty="0"/>
              <a:t>4- </a:t>
            </a:r>
            <a:r>
              <a:rPr lang="tr-TR" sz="1400" b="1" u="sng" dirty="0" err="1"/>
              <a:t>Coulomb</a:t>
            </a:r>
            <a:r>
              <a:rPr lang="tr-TR" sz="1400" b="1" u="sng" dirty="0"/>
              <a:t> Kriteri:</a:t>
            </a:r>
            <a:endParaRPr lang="tr-TR" b="1" u="sng" dirty="0">
              <a:solidFill>
                <a:srgbClr val="C00000"/>
              </a:solidFill>
            </a:endParaRPr>
          </a:p>
        </p:txBody>
      </p:sp>
      <p:sp>
        <p:nvSpPr>
          <p:cNvPr id="2" name="TextBox 1">
            <a:extLst>
              <a:ext uri="{FF2B5EF4-FFF2-40B4-BE49-F238E27FC236}">
                <a16:creationId xmlns:a16="http://schemas.microsoft.com/office/drawing/2014/main" id="{D42C7D8B-554B-BF0A-F926-11D88C41A225}"/>
              </a:ext>
            </a:extLst>
          </p:cNvPr>
          <p:cNvSpPr txBox="1"/>
          <p:nvPr/>
        </p:nvSpPr>
        <p:spPr>
          <a:xfrm>
            <a:off x="70013" y="1174685"/>
            <a:ext cx="12051973" cy="738664"/>
          </a:xfrm>
          <a:prstGeom prst="rect">
            <a:avLst/>
          </a:prstGeom>
          <a:noFill/>
        </p:spPr>
        <p:txBody>
          <a:bodyPr wrap="square">
            <a:spAutoFit/>
          </a:bodyPr>
          <a:lstStyle/>
          <a:p>
            <a:pPr algn="just"/>
            <a:r>
              <a:rPr lang="tr-TR" sz="1400" dirty="0"/>
              <a:t>	Bu hipotez en büyük kayma gerilmesi hipotezinin (</a:t>
            </a:r>
            <a:r>
              <a:rPr lang="tr-TR" sz="1400" dirty="0" err="1"/>
              <a:t>Tresca</a:t>
            </a:r>
            <a:r>
              <a:rPr lang="tr-TR" sz="1400" dirty="0"/>
              <a:t> kriteri) biraz daha genelleştirilmiş halidir. Burada cismin mukavemetinin sona ermesinde yine kayma gerilmesi ile birlikte, en büyük kayma gerilmesinin etkidiği yüzeydeki normal gerilmenin de, iç sürtünme sebebi ile bir rolü olacağı düşünülmektedir. Bu kriter malzemede kırılmanın olmaması için aşağıdaki eşitliği temel alır ve bu şart sağlandığı sürece kırılma oluşmaz. </a:t>
            </a:r>
            <a:endParaRPr lang="tr-TR" dirty="0"/>
          </a:p>
        </p:txBody>
      </p:sp>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FB15D02C-B277-CB7A-D0ED-362757F4A76E}"/>
                  </a:ext>
                </a:extLst>
              </p:cNvPr>
              <p:cNvSpPr txBox="1"/>
              <p:nvPr/>
            </p:nvSpPr>
            <p:spPr>
              <a:xfrm>
                <a:off x="142464" y="3066692"/>
                <a:ext cx="11893589" cy="523220"/>
              </a:xfrm>
              <a:prstGeom prst="rect">
                <a:avLst/>
              </a:prstGeom>
              <a:noFill/>
            </p:spPr>
            <p:txBody>
              <a:bodyPr wrap="square">
                <a:spAutoFit/>
              </a:bodyPr>
              <a:lstStyle/>
              <a:p>
                <a:pPr algn="just"/>
                <a:r>
                  <a:rPr kumimoji="0" lang="tr-TR" sz="1400" b="0" i="0" u="none" strike="noStrike" kern="1200" cap="none" spc="0" normalizeH="0" baseline="0" noProof="0" dirty="0">
                    <a:ln>
                      <a:noFill/>
                    </a:ln>
                    <a:solidFill>
                      <a:srgbClr val="000000"/>
                    </a:solidFill>
                    <a:effectLst/>
                    <a:uLnTx/>
                    <a:uFillTx/>
                    <a:latin typeface="Gill Sans MT" panose="020B0502020104020203"/>
                    <a:ea typeface="+mn-ea"/>
                    <a:cs typeface="+mn-cs"/>
                  </a:rPr>
                  <a:t>	Bu formül </a:t>
                </a:r>
                <a14:m>
                  <m:oMath xmlns:m="http://schemas.openxmlformats.org/officeDocument/2006/math">
                    <m:sSub>
                      <m:sSubPr>
                        <m:ctrlPr>
                          <a:rPr lang="el-GR" sz="1400" i="1" smtClean="0">
                            <a:solidFill>
                              <a:srgbClr val="000000"/>
                            </a:solidFill>
                            <a:latin typeface="Cambria Math" panose="02040503050406030204" pitchFamily="18" charset="0"/>
                            <a:ea typeface="Cambria Math" panose="02040503050406030204" pitchFamily="18" charset="0"/>
                          </a:rPr>
                        </m:ctrlPr>
                      </m:sSubPr>
                      <m:e>
                        <m:r>
                          <a:rPr lang="el-GR" sz="1400" i="1">
                            <a:solidFill>
                              <a:srgbClr val="000000"/>
                            </a:solidFill>
                            <a:latin typeface="Cambria Math" panose="02040503050406030204" pitchFamily="18" charset="0"/>
                            <a:ea typeface="Cambria Math" panose="02040503050406030204" pitchFamily="18" charset="0"/>
                          </a:rPr>
                          <m:t>𝜎</m:t>
                        </m:r>
                      </m:e>
                      <m:sub>
                        <m:r>
                          <a:rPr lang="tr-TR" sz="1400" b="0" i="1" smtClean="0">
                            <a:solidFill>
                              <a:srgbClr val="000000"/>
                            </a:solidFill>
                            <a:latin typeface="Cambria Math" panose="02040503050406030204" pitchFamily="18" charset="0"/>
                            <a:ea typeface="Cambria Math" panose="02040503050406030204" pitchFamily="18" charset="0"/>
                          </a:rPr>
                          <m:t>1</m:t>
                        </m:r>
                      </m:sub>
                    </m:sSub>
                    <m:r>
                      <a:rPr lang="tr-TR" sz="1400" b="0" i="1" smtClean="0">
                        <a:solidFill>
                          <a:srgbClr val="000000"/>
                        </a:solidFill>
                        <a:latin typeface="Cambria Math" panose="02040503050406030204" pitchFamily="18" charset="0"/>
                        <a:ea typeface="Cambria Math" panose="02040503050406030204" pitchFamily="18" charset="0"/>
                      </a:rPr>
                      <m:t>−</m:t>
                    </m:r>
                    <m:sSub>
                      <m:sSubPr>
                        <m:ctrlPr>
                          <a:rPr lang="el-GR" sz="1400" i="1">
                            <a:solidFill>
                              <a:srgbClr val="000000"/>
                            </a:solidFill>
                            <a:latin typeface="Cambria Math" panose="02040503050406030204" pitchFamily="18" charset="0"/>
                            <a:ea typeface="Cambria Math" panose="02040503050406030204" pitchFamily="18" charset="0"/>
                          </a:rPr>
                        </m:ctrlPr>
                      </m:sSubPr>
                      <m:e>
                        <m:r>
                          <a:rPr lang="el-GR" sz="1400" i="1">
                            <a:solidFill>
                              <a:srgbClr val="000000"/>
                            </a:solidFill>
                            <a:latin typeface="Cambria Math" panose="02040503050406030204" pitchFamily="18" charset="0"/>
                            <a:ea typeface="Cambria Math" panose="02040503050406030204" pitchFamily="18" charset="0"/>
                          </a:rPr>
                          <m:t>𝜎</m:t>
                        </m:r>
                      </m:e>
                      <m:sub>
                        <m:r>
                          <a:rPr lang="tr-TR" sz="1400" b="0" i="1" smtClean="0">
                            <a:solidFill>
                              <a:srgbClr val="000000"/>
                            </a:solidFill>
                            <a:latin typeface="Cambria Math" panose="02040503050406030204" pitchFamily="18" charset="0"/>
                            <a:ea typeface="Cambria Math" panose="02040503050406030204" pitchFamily="18" charset="0"/>
                          </a:rPr>
                          <m:t>3</m:t>
                        </m:r>
                      </m:sub>
                    </m:sSub>
                    <m:r>
                      <a:rPr lang="tr-TR" sz="1400" b="0" i="1" smtClean="0">
                        <a:solidFill>
                          <a:srgbClr val="000000"/>
                        </a:solidFill>
                        <a:latin typeface="Cambria Math" panose="02040503050406030204" pitchFamily="18" charset="0"/>
                        <a:ea typeface="Cambria Math" panose="02040503050406030204" pitchFamily="18" charset="0"/>
                      </a:rPr>
                      <m:t>=</m:t>
                    </m:r>
                    <m:r>
                      <a:rPr lang="tr-TR" sz="1400" b="0" i="1" smtClean="0">
                        <a:solidFill>
                          <a:srgbClr val="000000"/>
                        </a:solidFill>
                        <a:latin typeface="Cambria Math" panose="02040503050406030204" pitchFamily="18" charset="0"/>
                        <a:ea typeface="Cambria Math" panose="02040503050406030204" pitchFamily="18" charset="0"/>
                      </a:rPr>
                      <m:t>𝑎</m:t>
                    </m:r>
                    <m:r>
                      <a:rPr lang="tr-TR" sz="1400" b="0" i="1" smtClean="0">
                        <a:solidFill>
                          <a:srgbClr val="000000"/>
                        </a:solidFill>
                        <a:latin typeface="Cambria Math" panose="02040503050406030204" pitchFamily="18" charset="0"/>
                        <a:ea typeface="Cambria Math" panose="02040503050406030204" pitchFamily="18" charset="0"/>
                      </a:rPr>
                      <m:t>−</m:t>
                    </m:r>
                    <m:r>
                      <a:rPr lang="tr-TR" sz="1400" b="0" i="1" smtClean="0">
                        <a:solidFill>
                          <a:srgbClr val="000000"/>
                        </a:solidFill>
                        <a:latin typeface="Cambria Math" panose="02040503050406030204" pitchFamily="18" charset="0"/>
                        <a:ea typeface="Cambria Math" panose="02040503050406030204" pitchFamily="18" charset="0"/>
                      </a:rPr>
                      <m:t>𝑏</m:t>
                    </m:r>
                    <m:r>
                      <a:rPr lang="tr-TR" sz="1400" b="0" i="1" smtClean="0">
                        <a:solidFill>
                          <a:srgbClr val="000000"/>
                        </a:solidFill>
                        <a:latin typeface="Cambria Math" panose="02040503050406030204" pitchFamily="18" charset="0"/>
                        <a:ea typeface="Cambria Math" panose="02040503050406030204" pitchFamily="18" charset="0"/>
                      </a:rPr>
                      <m:t>(</m:t>
                    </m:r>
                    <m:sSub>
                      <m:sSubPr>
                        <m:ctrlPr>
                          <a:rPr lang="el-GR" sz="1400" i="1">
                            <a:solidFill>
                              <a:srgbClr val="000000"/>
                            </a:solidFill>
                            <a:latin typeface="Cambria Math" panose="02040503050406030204" pitchFamily="18" charset="0"/>
                            <a:ea typeface="Cambria Math" panose="02040503050406030204" pitchFamily="18" charset="0"/>
                          </a:rPr>
                        </m:ctrlPr>
                      </m:sSubPr>
                      <m:e>
                        <m:r>
                          <a:rPr lang="el-GR" sz="1400" i="1">
                            <a:solidFill>
                              <a:srgbClr val="000000"/>
                            </a:solidFill>
                            <a:latin typeface="Cambria Math" panose="02040503050406030204" pitchFamily="18" charset="0"/>
                            <a:ea typeface="Cambria Math" panose="02040503050406030204" pitchFamily="18" charset="0"/>
                          </a:rPr>
                          <m:t>𝜎</m:t>
                        </m:r>
                      </m:e>
                      <m:sub>
                        <m:r>
                          <a:rPr lang="tr-TR" sz="1400" b="0" i="1" smtClean="0">
                            <a:solidFill>
                              <a:srgbClr val="000000"/>
                            </a:solidFill>
                            <a:latin typeface="Cambria Math" panose="02040503050406030204" pitchFamily="18" charset="0"/>
                            <a:ea typeface="Cambria Math" panose="02040503050406030204" pitchFamily="18" charset="0"/>
                          </a:rPr>
                          <m:t>1</m:t>
                        </m:r>
                      </m:sub>
                    </m:sSub>
                    <m:r>
                      <a:rPr lang="tr-TR" sz="1400" b="0" i="1" smtClean="0">
                        <a:solidFill>
                          <a:srgbClr val="000000"/>
                        </a:solidFill>
                        <a:latin typeface="Cambria Math" panose="02040503050406030204" pitchFamily="18" charset="0"/>
                        <a:ea typeface="Cambria Math" panose="02040503050406030204" pitchFamily="18" charset="0"/>
                      </a:rPr>
                      <m:t>+</m:t>
                    </m:r>
                    <m:sSub>
                      <m:sSubPr>
                        <m:ctrlPr>
                          <a:rPr lang="el-GR" sz="1400" i="1">
                            <a:solidFill>
                              <a:srgbClr val="000000"/>
                            </a:solidFill>
                            <a:latin typeface="Cambria Math" panose="02040503050406030204" pitchFamily="18" charset="0"/>
                            <a:ea typeface="Cambria Math" panose="02040503050406030204" pitchFamily="18" charset="0"/>
                          </a:rPr>
                        </m:ctrlPr>
                      </m:sSubPr>
                      <m:e>
                        <m:r>
                          <a:rPr lang="el-GR" sz="1400" i="1">
                            <a:solidFill>
                              <a:srgbClr val="000000"/>
                            </a:solidFill>
                            <a:latin typeface="Cambria Math" panose="02040503050406030204" pitchFamily="18" charset="0"/>
                            <a:ea typeface="Cambria Math" panose="02040503050406030204" pitchFamily="18" charset="0"/>
                          </a:rPr>
                          <m:t>𝜎</m:t>
                        </m:r>
                      </m:e>
                      <m:sub>
                        <m:r>
                          <a:rPr lang="tr-TR" sz="1400" b="0" i="1" smtClean="0">
                            <a:solidFill>
                              <a:srgbClr val="000000"/>
                            </a:solidFill>
                            <a:latin typeface="Cambria Math" panose="02040503050406030204" pitchFamily="18" charset="0"/>
                            <a:ea typeface="Cambria Math" panose="02040503050406030204" pitchFamily="18" charset="0"/>
                          </a:rPr>
                          <m:t>3</m:t>
                        </m:r>
                      </m:sub>
                    </m:sSub>
                    <m:r>
                      <a:rPr lang="tr-TR" sz="1400" b="0" i="1" smtClean="0">
                        <a:solidFill>
                          <a:srgbClr val="000000"/>
                        </a:solidFill>
                        <a:latin typeface="Cambria Math" panose="02040503050406030204" pitchFamily="18" charset="0"/>
                        <a:ea typeface="Cambria Math" panose="02040503050406030204" pitchFamily="18" charset="0"/>
                      </a:rPr>
                      <m:t>)</m:t>
                    </m:r>
                  </m:oMath>
                </a14:m>
                <a:r>
                  <a:rPr kumimoji="0" lang="tr-TR" sz="1400" b="0" i="0" u="none" strike="noStrike" kern="1200" cap="none" spc="0" normalizeH="0" baseline="0" noProof="0" dirty="0">
                    <a:ln>
                      <a:noFill/>
                    </a:ln>
                    <a:solidFill>
                      <a:srgbClr val="000000"/>
                    </a:solidFill>
                    <a:effectLst/>
                    <a:uLnTx/>
                    <a:uFillTx/>
                    <a:latin typeface="Gill Sans MT" panose="020B0502020104020203"/>
                    <a:ea typeface="+mn-ea"/>
                    <a:cs typeface="+mn-cs"/>
                  </a:rPr>
                  <a:t> ifadesinden (a cismin</a:t>
                </a:r>
                <a:r>
                  <a:rPr kumimoji="0" lang="tr-TR" sz="1400" b="0" i="0" u="none" strike="noStrike" kern="1200" cap="none" spc="0" normalizeH="0" noProof="0" dirty="0">
                    <a:ln>
                      <a:noFill/>
                    </a:ln>
                    <a:solidFill>
                      <a:srgbClr val="000000"/>
                    </a:solidFill>
                    <a:effectLst/>
                    <a:uLnTx/>
                    <a:uFillTx/>
                    <a:latin typeface="Gill Sans MT" panose="020B0502020104020203"/>
                    <a:ea typeface="+mn-ea"/>
                    <a:cs typeface="+mn-cs"/>
                  </a:rPr>
                  <a:t> kohezyonu ile ilgili katsayı ve b iç sürtünmeyi karakterize eden boyutsuz bir çarpan) elde edilir. </a:t>
                </a:r>
                <a:r>
                  <a:rPr kumimoji="0" lang="tr-TR" sz="1400" b="0" i="0" u="none" strike="noStrike" kern="1200" cap="none" spc="0" normalizeH="0" baseline="0" noProof="0" dirty="0">
                    <a:ln>
                      <a:noFill/>
                    </a:ln>
                    <a:solidFill>
                      <a:srgbClr val="000000"/>
                    </a:solidFill>
                    <a:effectLst/>
                    <a:uLnTx/>
                    <a:uFillTx/>
                    <a:latin typeface="Gill Sans MT" panose="020B0502020104020203"/>
                    <a:ea typeface="+mn-ea"/>
                    <a:cs typeface="+mn-cs"/>
                  </a:rPr>
                  <a:t>Bu hipotez </a:t>
                </a:r>
                <a:r>
                  <a:rPr kumimoji="0" lang="tr-TR" sz="1400" b="0" i="0" u="none" strike="noStrike" kern="1200" cap="none" spc="0" normalizeH="0" baseline="0" noProof="0" dirty="0" err="1">
                    <a:ln>
                      <a:noFill/>
                    </a:ln>
                    <a:solidFill>
                      <a:srgbClr val="000000"/>
                    </a:solidFill>
                    <a:effectLst/>
                    <a:uLnTx/>
                    <a:uFillTx/>
                    <a:latin typeface="Gill Sans MT" panose="020B0502020104020203"/>
                    <a:ea typeface="+mn-ea"/>
                    <a:cs typeface="+mn-cs"/>
                  </a:rPr>
                  <a:t>Mohr</a:t>
                </a:r>
                <a:r>
                  <a:rPr kumimoji="0" lang="tr-TR" sz="1400" b="0" i="0" u="none" strike="noStrike" kern="1200" cap="none" spc="0" normalizeH="0" baseline="0" noProof="0" dirty="0">
                    <a:ln>
                      <a:noFill/>
                    </a:ln>
                    <a:solidFill>
                      <a:srgbClr val="000000"/>
                    </a:solidFill>
                    <a:effectLst/>
                    <a:uLnTx/>
                    <a:uFillTx/>
                    <a:latin typeface="Gill Sans MT" panose="020B0502020104020203"/>
                    <a:ea typeface="+mn-ea"/>
                    <a:cs typeface="+mn-cs"/>
                  </a:rPr>
                  <a:t> çemberi üzerinde aşağıdaki gibi incelenebilir.</a:t>
                </a:r>
                <a:endParaRPr lang="en-GB" dirty="0"/>
              </a:p>
            </p:txBody>
          </p:sp>
        </mc:Choice>
        <mc:Fallback xmlns="">
          <p:sp>
            <p:nvSpPr>
              <p:cNvPr id="31" name="TextBox 30">
                <a:extLst>
                  <a:ext uri="{FF2B5EF4-FFF2-40B4-BE49-F238E27FC236}">
                    <a16:creationId xmlns:a16="http://schemas.microsoft.com/office/drawing/2014/main" id="{FB15D02C-B277-CB7A-D0ED-362757F4A76E}"/>
                  </a:ext>
                </a:extLst>
              </p:cNvPr>
              <p:cNvSpPr txBox="1">
                <a:spLocks noRot="1" noChangeAspect="1" noMove="1" noResize="1" noEditPoints="1" noAdjustHandles="1" noChangeArrowheads="1" noChangeShapeType="1" noTextEdit="1"/>
              </p:cNvSpPr>
              <p:nvPr/>
            </p:nvSpPr>
            <p:spPr>
              <a:xfrm>
                <a:off x="142464" y="3066692"/>
                <a:ext cx="11893589" cy="523220"/>
              </a:xfrm>
              <a:prstGeom prst="rect">
                <a:avLst/>
              </a:prstGeom>
              <a:blipFill>
                <a:blip r:embed="rId3"/>
                <a:stretch>
                  <a:fillRect l="-154" t="-2326" r="-154" b="-11628"/>
                </a:stretch>
              </a:blipFill>
            </p:spPr>
            <p:txBody>
              <a:bodyPr/>
              <a:lstStyle/>
              <a:p>
                <a:r>
                  <a:rPr lang="en-GB">
                    <a:noFill/>
                  </a:rPr>
                  <a:t> </a:t>
                </a:r>
              </a:p>
            </p:txBody>
          </p:sp>
        </mc:Fallback>
      </mc:AlternateContent>
      <p:pic>
        <p:nvPicPr>
          <p:cNvPr id="5" name="Picture 4">
            <a:extLst>
              <a:ext uri="{FF2B5EF4-FFF2-40B4-BE49-F238E27FC236}">
                <a16:creationId xmlns:a16="http://schemas.microsoft.com/office/drawing/2014/main" id="{71E298E1-50E9-28D0-513B-26AF0162795B}"/>
              </a:ext>
            </a:extLst>
          </p:cNvPr>
          <p:cNvPicPr>
            <a:picLocks noChangeAspect="1"/>
          </p:cNvPicPr>
          <p:nvPr/>
        </p:nvPicPr>
        <p:blipFill>
          <a:blip r:embed="rId4"/>
          <a:stretch>
            <a:fillRect/>
          </a:stretch>
        </p:blipFill>
        <p:spPr>
          <a:xfrm>
            <a:off x="5376108" y="2047108"/>
            <a:ext cx="2200275" cy="885825"/>
          </a:xfrm>
          <a:prstGeom prst="rect">
            <a:avLst/>
          </a:prstGeom>
          <a:ln>
            <a:solidFill>
              <a:schemeClr val="tx1"/>
            </a:solidFill>
          </a:ln>
        </p:spPr>
      </p:pic>
      <p:pic>
        <p:nvPicPr>
          <p:cNvPr id="7" name="Picture 6">
            <a:extLst>
              <a:ext uri="{FF2B5EF4-FFF2-40B4-BE49-F238E27FC236}">
                <a16:creationId xmlns:a16="http://schemas.microsoft.com/office/drawing/2014/main" id="{608FFBC0-9669-67DA-694E-67FE9A9DFFD5}"/>
              </a:ext>
            </a:extLst>
          </p:cNvPr>
          <p:cNvPicPr>
            <a:picLocks noChangeAspect="1"/>
          </p:cNvPicPr>
          <p:nvPr/>
        </p:nvPicPr>
        <p:blipFill>
          <a:blip r:embed="rId5"/>
          <a:stretch>
            <a:fillRect/>
          </a:stretch>
        </p:blipFill>
        <p:spPr>
          <a:xfrm>
            <a:off x="3666653" y="3723671"/>
            <a:ext cx="5987300" cy="2153930"/>
          </a:xfrm>
          <a:prstGeom prst="rect">
            <a:avLst/>
          </a:prstGeom>
          <a:ln>
            <a:solidFill>
              <a:schemeClr val="tx1"/>
            </a:solidFill>
          </a:ln>
        </p:spPr>
      </p:pic>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03E30753-F5C0-EECA-1D59-1EF61CA61E7D}"/>
                  </a:ext>
                </a:extLst>
              </p:cNvPr>
              <p:cNvSpPr txBox="1"/>
              <p:nvPr/>
            </p:nvSpPr>
            <p:spPr>
              <a:xfrm>
                <a:off x="142464" y="5966303"/>
                <a:ext cx="11893589" cy="523220"/>
              </a:xfrm>
              <a:prstGeom prst="rect">
                <a:avLst/>
              </a:prstGeom>
              <a:noFill/>
            </p:spPr>
            <p:txBody>
              <a:bodyPr wrap="square">
                <a:spAutoFit/>
              </a:bodyPr>
              <a:lstStyle/>
              <a:p>
                <a:pPr algn="just"/>
                <a:r>
                  <a:rPr kumimoji="0" lang="tr-TR" sz="1400" b="0" i="0" u="none" strike="noStrike" kern="1200" cap="none" spc="0" normalizeH="0" baseline="0" noProof="0" dirty="0">
                    <a:ln>
                      <a:noFill/>
                    </a:ln>
                    <a:solidFill>
                      <a:srgbClr val="000000"/>
                    </a:solidFill>
                    <a:effectLst/>
                    <a:uLnTx/>
                    <a:uFillTx/>
                    <a:latin typeface="Gill Sans MT" panose="020B0502020104020203"/>
                    <a:ea typeface="+mn-ea"/>
                    <a:cs typeface="+mn-cs"/>
                  </a:rPr>
                  <a:t>	Şekildeki gibi bir örnekte D noktası için çizilen çember kırmızı teğet çizgilerin içinde kaldığı için </a:t>
                </a:r>
                <a:r>
                  <a:rPr kumimoji="0" lang="tr-TR" sz="1400" b="0" i="0" u="none" strike="noStrike" kern="1200" cap="none" spc="0" normalizeH="0" baseline="0" noProof="0" dirty="0" err="1">
                    <a:ln>
                      <a:noFill/>
                    </a:ln>
                    <a:solidFill>
                      <a:srgbClr val="000000"/>
                    </a:solidFill>
                    <a:effectLst/>
                    <a:uLnTx/>
                    <a:uFillTx/>
                    <a:latin typeface="Gill Sans MT" panose="020B0502020104020203"/>
                    <a:ea typeface="+mn-ea"/>
                    <a:cs typeface="+mn-cs"/>
                  </a:rPr>
                  <a:t>Coulomb</a:t>
                </a:r>
                <a:r>
                  <a:rPr kumimoji="0" lang="tr-TR" sz="1400" b="0" i="0" u="none" strike="noStrike" kern="1200" cap="none" spc="0" normalizeH="0" baseline="0" noProof="0" dirty="0">
                    <a:ln>
                      <a:noFill/>
                    </a:ln>
                    <a:solidFill>
                      <a:srgbClr val="000000"/>
                    </a:solidFill>
                    <a:effectLst/>
                    <a:uLnTx/>
                    <a:uFillTx/>
                    <a:latin typeface="Gill Sans MT" panose="020B0502020104020203"/>
                    <a:ea typeface="+mn-ea"/>
                    <a:cs typeface="+mn-cs"/>
                  </a:rPr>
                  <a:t> kriteri gereği bir kırılma yaşanmaz. </a:t>
                </a:r>
                <a:r>
                  <a:rPr lang="tr-TR" sz="1400" dirty="0">
                    <a:solidFill>
                      <a:srgbClr val="000000"/>
                    </a:solidFill>
                    <a:latin typeface="Gill Sans MT" panose="020B0502020104020203"/>
                  </a:rPr>
                  <a:t>Fakat dikkat edilirse çember </a:t>
                </a:r>
                <a14:m>
                  <m:oMath xmlns:m="http://schemas.openxmlformats.org/officeDocument/2006/math">
                    <m:sSub>
                      <m:sSubPr>
                        <m:ctrlPr>
                          <a:rPr lang="el-GR" sz="1400" i="1" smtClean="0">
                            <a:solidFill>
                              <a:srgbClr val="000000"/>
                            </a:solidFill>
                            <a:latin typeface="Cambria Math" panose="02040503050406030204" pitchFamily="18" charset="0"/>
                            <a:ea typeface="Cambria Math" panose="02040503050406030204" pitchFamily="18" charset="0"/>
                          </a:rPr>
                        </m:ctrlPr>
                      </m:sSubPr>
                      <m:e>
                        <m:r>
                          <a:rPr lang="el-GR" sz="1400" i="1">
                            <a:solidFill>
                              <a:srgbClr val="000000"/>
                            </a:solidFill>
                            <a:latin typeface="Cambria Math" panose="02040503050406030204" pitchFamily="18" charset="0"/>
                            <a:ea typeface="Cambria Math" panose="02040503050406030204" pitchFamily="18" charset="0"/>
                          </a:rPr>
                          <m:t>𝜎</m:t>
                        </m:r>
                      </m:e>
                      <m:sub>
                        <m:r>
                          <a:rPr lang="tr-TR" sz="1400" b="0" i="1" smtClean="0">
                            <a:solidFill>
                              <a:srgbClr val="000000"/>
                            </a:solidFill>
                            <a:latin typeface="Cambria Math" panose="02040503050406030204" pitchFamily="18" charset="0"/>
                            <a:ea typeface="Cambria Math" panose="02040503050406030204" pitchFamily="18" charset="0"/>
                          </a:rPr>
                          <m:t>𝑜𝑐</m:t>
                        </m:r>
                      </m:sub>
                    </m:sSub>
                  </m:oMath>
                </a14:m>
                <a:r>
                  <a:rPr lang="tr-TR" sz="1400" dirty="0">
                    <a:solidFill>
                      <a:srgbClr val="000000"/>
                    </a:solidFill>
                    <a:latin typeface="Gill Sans MT" panose="020B0502020104020203"/>
                  </a:rPr>
                  <a:t> sınırını geçtiği için </a:t>
                </a:r>
                <a:r>
                  <a:rPr lang="tr-TR" sz="1400" dirty="0" err="1">
                    <a:solidFill>
                      <a:srgbClr val="000000"/>
                    </a:solidFill>
                    <a:latin typeface="Gill Sans MT" panose="020B0502020104020203"/>
                  </a:rPr>
                  <a:t>Rankine</a:t>
                </a:r>
                <a:r>
                  <a:rPr lang="tr-TR" sz="1400" dirty="0">
                    <a:solidFill>
                      <a:srgbClr val="000000"/>
                    </a:solidFill>
                    <a:latin typeface="Gill Sans MT" panose="020B0502020104020203"/>
                  </a:rPr>
                  <a:t> kriterine göre kırılma yaşanır. </a:t>
                </a:r>
                <a:r>
                  <a:rPr kumimoji="0" lang="tr-TR" sz="1400" b="0" i="0" u="none" strike="noStrike" kern="1200" cap="none" spc="0" normalizeH="0" baseline="0" noProof="0" dirty="0">
                    <a:ln>
                      <a:noFill/>
                    </a:ln>
                    <a:solidFill>
                      <a:srgbClr val="000000"/>
                    </a:solidFill>
                    <a:effectLst/>
                    <a:uLnTx/>
                    <a:uFillTx/>
                    <a:latin typeface="Gill Sans MT" panose="020B0502020104020203"/>
                    <a:ea typeface="+mn-ea"/>
                    <a:cs typeface="+mn-cs"/>
                  </a:rPr>
                  <a:t> </a:t>
                </a:r>
                <a:endParaRPr lang="en-GB" dirty="0"/>
              </a:p>
            </p:txBody>
          </p:sp>
        </mc:Choice>
        <mc:Fallback xmlns="">
          <p:sp>
            <p:nvSpPr>
              <p:cNvPr id="8" name="TextBox 7">
                <a:extLst>
                  <a:ext uri="{FF2B5EF4-FFF2-40B4-BE49-F238E27FC236}">
                    <a16:creationId xmlns:a16="http://schemas.microsoft.com/office/drawing/2014/main" id="{03E30753-F5C0-EECA-1D59-1EF61CA61E7D}"/>
                  </a:ext>
                </a:extLst>
              </p:cNvPr>
              <p:cNvSpPr txBox="1">
                <a:spLocks noRot="1" noChangeAspect="1" noMove="1" noResize="1" noEditPoints="1" noAdjustHandles="1" noChangeArrowheads="1" noChangeShapeType="1" noTextEdit="1"/>
              </p:cNvSpPr>
              <p:nvPr/>
            </p:nvSpPr>
            <p:spPr>
              <a:xfrm>
                <a:off x="142464" y="5966303"/>
                <a:ext cx="11893589" cy="523220"/>
              </a:xfrm>
              <a:prstGeom prst="rect">
                <a:avLst/>
              </a:prstGeom>
              <a:blipFill>
                <a:blip r:embed="rId6"/>
                <a:stretch>
                  <a:fillRect l="-154" t="-3488" r="-154" b="-10465"/>
                </a:stretch>
              </a:blipFill>
            </p:spPr>
            <p:txBody>
              <a:bodyPr/>
              <a:lstStyle/>
              <a:p>
                <a:r>
                  <a:rPr lang="en-GB">
                    <a:noFill/>
                  </a:rPr>
                  <a:t> </a:t>
                </a:r>
              </a:p>
            </p:txBody>
          </p:sp>
        </mc:Fallback>
      </mc:AlternateContent>
    </p:spTree>
    <p:extLst>
      <p:ext uri="{BB962C8B-B14F-4D97-AF65-F5344CB8AC3E}">
        <p14:creationId xmlns:p14="http://schemas.microsoft.com/office/powerpoint/2010/main" val="38986461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1" y="20070"/>
            <a:ext cx="3064857" cy="586512"/>
          </a:xfrm>
          <a:prstGeom prst="rect">
            <a:avLst/>
          </a:prstGeom>
          <a:solidFill>
            <a:srgbClr val="FFFFFF"/>
          </a:solidFill>
          <a:ln w="31750" cap="sq">
            <a:solidFill>
              <a:srgbClr val="0070C0"/>
            </a:solidFill>
            <a:miter lim="800000"/>
          </a:ln>
        </p:spPr>
        <p:txBody>
          <a:bodyPr vert="horz" lIns="182880" tIns="182880" rIns="182880" bIns="182880" rtlCol="0" anchor="b">
            <a:normAutofit fontScale="400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rgbClr val="0070C0"/>
                </a:solidFill>
                <a:latin typeface="+mj-lt"/>
                <a:ea typeface="+mj-ea"/>
                <a:cs typeface="+mj-cs"/>
              </a:rPr>
              <a:t>ÖRNEK-</a:t>
            </a:r>
            <a:r>
              <a:rPr lang="tr-TR" sz="4400" dirty="0">
                <a:solidFill>
                  <a:srgbClr val="0070C0"/>
                </a:solidFill>
              </a:rPr>
              <a:t>19</a:t>
            </a:r>
            <a:endParaRPr lang="tr-TR" sz="4400" dirty="0">
              <a:solidFill>
                <a:srgbClr val="0070C0"/>
              </a:solidFill>
              <a:latin typeface="+mj-lt"/>
              <a:ea typeface="+mj-ea"/>
              <a:cs typeface="+mj-cs"/>
            </a:endParaRP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8</a:t>
            </a:fld>
            <a:endParaRPr lang="tr-TR" dirty="0"/>
          </a:p>
        </p:txBody>
      </p:sp>
      <p:sp>
        <p:nvSpPr>
          <p:cNvPr id="12" name="TextBox 11">
            <a:extLst>
              <a:ext uri="{FF2B5EF4-FFF2-40B4-BE49-F238E27FC236}">
                <a16:creationId xmlns:a16="http://schemas.microsoft.com/office/drawing/2014/main" id="{714A4E43-EA3E-E25A-1F17-B7E2BF6990E6}"/>
              </a:ext>
            </a:extLst>
          </p:cNvPr>
          <p:cNvSpPr txBox="1"/>
          <p:nvPr/>
        </p:nvSpPr>
        <p:spPr>
          <a:xfrm>
            <a:off x="3293651" y="813611"/>
            <a:ext cx="7973439" cy="1200329"/>
          </a:xfrm>
          <a:prstGeom prst="rect">
            <a:avLst/>
          </a:prstGeom>
          <a:noFill/>
        </p:spPr>
        <p:txBody>
          <a:bodyPr wrap="square">
            <a:spAutoFit/>
          </a:bodyPr>
          <a:lstStyle/>
          <a:p>
            <a:pPr algn="just"/>
            <a:r>
              <a:rPr lang="tr-TR" dirty="0"/>
              <a:t>Şekildeki düzlem gerilme hali çelikten yapılmış bir makinenin kritik bir noktasında oluşmaktadır. Malzemenin akma dayanımı 250 MPa olarak bilindiğine göre</a:t>
            </a:r>
          </a:p>
          <a:p>
            <a:pPr marL="342900" indent="-342900" algn="just">
              <a:buAutoNum type="alphaLcParenR"/>
            </a:pPr>
            <a:r>
              <a:rPr lang="tr-TR" dirty="0" err="1"/>
              <a:t>Tresca</a:t>
            </a:r>
            <a:r>
              <a:rPr lang="tr-TR" dirty="0"/>
              <a:t> kriterine göre ve</a:t>
            </a:r>
          </a:p>
          <a:p>
            <a:pPr marL="342900" indent="-342900" algn="just">
              <a:buAutoNum type="alphaLcParenR"/>
            </a:pPr>
            <a:r>
              <a:rPr lang="tr-TR" dirty="0" err="1"/>
              <a:t>Von-Mises</a:t>
            </a:r>
            <a:r>
              <a:rPr lang="tr-TR" dirty="0"/>
              <a:t> kriterine göre güvenlik tahkiki yapınız.</a:t>
            </a:r>
          </a:p>
        </p:txBody>
      </p:sp>
      <p:pic>
        <p:nvPicPr>
          <p:cNvPr id="4" name="Picture 3">
            <a:extLst>
              <a:ext uri="{FF2B5EF4-FFF2-40B4-BE49-F238E27FC236}">
                <a16:creationId xmlns:a16="http://schemas.microsoft.com/office/drawing/2014/main" id="{61159014-203C-11BC-17B0-55898303346F}"/>
              </a:ext>
            </a:extLst>
          </p:cNvPr>
          <p:cNvPicPr>
            <a:picLocks noChangeAspect="1"/>
          </p:cNvPicPr>
          <p:nvPr/>
        </p:nvPicPr>
        <p:blipFill>
          <a:blip r:embed="rId3"/>
          <a:stretch>
            <a:fillRect/>
          </a:stretch>
        </p:blipFill>
        <p:spPr>
          <a:xfrm>
            <a:off x="426986" y="1413775"/>
            <a:ext cx="2237526" cy="305795"/>
          </a:xfrm>
          <a:prstGeom prst="rect">
            <a:avLst/>
          </a:prstGeom>
        </p:spPr>
      </p:pic>
      <p:pic>
        <p:nvPicPr>
          <p:cNvPr id="6" name="Picture 5">
            <a:extLst>
              <a:ext uri="{FF2B5EF4-FFF2-40B4-BE49-F238E27FC236}">
                <a16:creationId xmlns:a16="http://schemas.microsoft.com/office/drawing/2014/main" id="{EABDDA73-4523-74BD-C678-092B248DD77D}"/>
              </a:ext>
            </a:extLst>
          </p:cNvPr>
          <p:cNvPicPr>
            <a:picLocks noChangeAspect="1"/>
          </p:cNvPicPr>
          <p:nvPr/>
        </p:nvPicPr>
        <p:blipFill>
          <a:blip r:embed="rId4"/>
          <a:stretch>
            <a:fillRect/>
          </a:stretch>
        </p:blipFill>
        <p:spPr>
          <a:xfrm>
            <a:off x="221774" y="813611"/>
            <a:ext cx="2647950" cy="2314575"/>
          </a:xfrm>
          <a:prstGeom prst="rect">
            <a:avLst/>
          </a:prstGeom>
          <a:ln>
            <a:solidFill>
              <a:schemeClr val="tx1"/>
            </a:solidFill>
          </a:ln>
        </p:spPr>
      </p:pic>
    </p:spTree>
    <p:extLst>
      <p:ext uri="{BB962C8B-B14F-4D97-AF65-F5344CB8AC3E}">
        <p14:creationId xmlns:p14="http://schemas.microsoft.com/office/powerpoint/2010/main" val="360227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1" y="20070"/>
            <a:ext cx="3064857" cy="586512"/>
          </a:xfrm>
          <a:prstGeom prst="rect">
            <a:avLst/>
          </a:prstGeom>
          <a:solidFill>
            <a:srgbClr val="FFFFFF"/>
          </a:solidFill>
          <a:ln w="31750" cap="sq">
            <a:solidFill>
              <a:srgbClr val="0070C0"/>
            </a:solidFill>
            <a:miter lim="800000"/>
          </a:ln>
        </p:spPr>
        <p:txBody>
          <a:bodyPr vert="horz" lIns="182880" tIns="182880" rIns="182880" bIns="182880" rtlCol="0" anchor="b">
            <a:normAutofit fontScale="400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rgbClr val="0070C0"/>
                </a:solidFill>
                <a:latin typeface="+mj-lt"/>
                <a:ea typeface="+mj-ea"/>
                <a:cs typeface="+mj-cs"/>
              </a:rPr>
              <a:t>ÖRNEK-20</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9</a:t>
            </a:fld>
            <a:endParaRPr lang="tr-TR" dirty="0"/>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714A4E43-EA3E-E25A-1F17-B7E2BF6990E6}"/>
                  </a:ext>
                </a:extLst>
              </p:cNvPr>
              <p:cNvSpPr txBox="1"/>
              <p:nvPr/>
            </p:nvSpPr>
            <p:spPr>
              <a:xfrm>
                <a:off x="3991565" y="841489"/>
                <a:ext cx="8162370" cy="1244187"/>
              </a:xfrm>
              <a:prstGeom prst="rect">
                <a:avLst/>
              </a:prstGeom>
              <a:noFill/>
            </p:spPr>
            <p:txBody>
              <a:bodyPr wrap="square">
                <a:spAutoFit/>
              </a:bodyPr>
              <a:lstStyle/>
              <a:p>
                <a:pPr algn="just"/>
                <a:r>
                  <a:rPr lang="tr-TR" dirty="0"/>
                  <a:t>Şekildeki düzlem gerilme hali için hasar kontrolü yapınız.</a:t>
                </a:r>
              </a:p>
              <a:p>
                <a:pPr marL="342900" indent="-342900" algn="just">
                  <a:buAutoNum type="alphaLcParenR"/>
                </a:pPr>
                <a:r>
                  <a:rPr lang="tr-TR" dirty="0"/>
                  <a:t>Alüminyumdan yapılmış bir malzeme için (</a:t>
                </a:r>
                <a14:m>
                  <m:oMath xmlns:m="http://schemas.openxmlformats.org/officeDocument/2006/math">
                    <m:sSub>
                      <m:sSubPr>
                        <m:ctrlPr>
                          <a:rPr lang="tr-TR" i="1" smtClean="0">
                            <a:latin typeface="Cambria Math" panose="02040503050406030204" pitchFamily="18" charset="0"/>
                          </a:rPr>
                        </m:ctrlPr>
                      </m:sSubPr>
                      <m:e>
                        <m:r>
                          <a:rPr lang="tr-TR" i="1" smtClean="0">
                            <a:latin typeface="Cambria Math" panose="02040503050406030204" pitchFamily="18" charset="0"/>
                            <a:ea typeface="Cambria Math" panose="02040503050406030204" pitchFamily="18" charset="0"/>
                          </a:rPr>
                          <m:t>𝜎</m:t>
                        </m:r>
                      </m:e>
                      <m:sub>
                        <m:r>
                          <a:rPr lang="tr-TR" b="0" i="1" smtClean="0">
                            <a:latin typeface="Cambria Math" panose="02040503050406030204" pitchFamily="18" charset="0"/>
                          </a:rPr>
                          <m:t>𝑦𝑖𝑒𝑙𝑑</m:t>
                        </m:r>
                      </m:sub>
                    </m:sSub>
                    <m:r>
                      <a:rPr lang="tr-TR" b="0" i="1" smtClean="0">
                        <a:latin typeface="Cambria Math" panose="02040503050406030204" pitchFamily="18" charset="0"/>
                      </a:rPr>
                      <m:t>=200 </m:t>
                    </m:r>
                    <m:r>
                      <a:rPr lang="tr-TR" b="0" i="1" smtClean="0">
                        <a:latin typeface="Cambria Math" panose="02040503050406030204" pitchFamily="18" charset="0"/>
                      </a:rPr>
                      <m:t>𝑀𝑃𝑎</m:t>
                    </m:r>
                    <m:r>
                      <a:rPr lang="tr-TR" b="0" i="1" smtClean="0">
                        <a:latin typeface="Cambria Math" panose="02040503050406030204" pitchFamily="18" charset="0"/>
                      </a:rPr>
                      <m:t> ,</m:t>
                    </m:r>
                    <m:sSub>
                      <m:sSubPr>
                        <m:ctrlPr>
                          <a:rPr lang="tr-TR" i="1">
                            <a:latin typeface="Cambria Math" panose="02040503050406030204" pitchFamily="18" charset="0"/>
                          </a:rPr>
                        </m:ctrlPr>
                      </m:sSubPr>
                      <m:e>
                        <m:r>
                          <a:rPr lang="tr-TR" i="1" smtClean="0">
                            <a:latin typeface="Cambria Math" panose="02040503050406030204" pitchFamily="18" charset="0"/>
                            <a:ea typeface="Cambria Math" panose="02040503050406030204" pitchFamily="18" charset="0"/>
                          </a:rPr>
                          <m:t>𝜏</m:t>
                        </m:r>
                      </m:e>
                      <m:sub>
                        <m:r>
                          <a:rPr lang="tr-TR" i="1">
                            <a:latin typeface="Cambria Math" panose="02040503050406030204" pitchFamily="18" charset="0"/>
                          </a:rPr>
                          <m:t>𝑦𝑖𝑒𝑙𝑑</m:t>
                        </m:r>
                      </m:sub>
                    </m:sSub>
                    <m:r>
                      <a:rPr lang="tr-TR" i="1">
                        <a:latin typeface="Cambria Math" panose="02040503050406030204" pitchFamily="18" charset="0"/>
                      </a:rPr>
                      <m:t>=200 </m:t>
                    </m:r>
                    <m:r>
                      <a:rPr lang="tr-TR" i="1">
                        <a:latin typeface="Cambria Math" panose="02040503050406030204" pitchFamily="18" charset="0"/>
                      </a:rPr>
                      <m:t>𝑀𝑃𝑎</m:t>
                    </m:r>
                  </m:oMath>
                </a14:m>
                <a:r>
                  <a:rPr lang="tr-TR" dirty="0"/>
                  <a:t>)</a:t>
                </a:r>
              </a:p>
              <a:p>
                <a:pPr marL="342900" indent="-342900" algn="just">
                  <a:buFontTx/>
                  <a:buAutoNum type="alphaLcParenR"/>
                </a:pPr>
                <a:r>
                  <a:rPr lang="tr-TR" dirty="0"/>
                  <a:t>Gevrek bir ahşap malzeme için (</a:t>
                </a:r>
                <a14:m>
                  <m:oMath xmlns:m="http://schemas.openxmlformats.org/officeDocument/2006/math">
                    <m:sSub>
                      <m:sSubPr>
                        <m:ctrlPr>
                          <a:rPr lang="tr-TR" i="1" smtClean="0">
                            <a:latin typeface="Cambria Math" panose="02040503050406030204" pitchFamily="18" charset="0"/>
                          </a:rPr>
                        </m:ctrlPr>
                      </m:sSubPr>
                      <m:e>
                        <m:r>
                          <a:rPr lang="tr-TR" i="1" smtClean="0">
                            <a:latin typeface="Cambria Math" panose="02040503050406030204" pitchFamily="18" charset="0"/>
                            <a:ea typeface="Cambria Math" panose="02040503050406030204" pitchFamily="18" charset="0"/>
                          </a:rPr>
                          <m:t>𝜎</m:t>
                        </m:r>
                      </m:e>
                      <m:sub>
                        <m:r>
                          <a:rPr lang="tr-TR" b="0" i="1" smtClean="0">
                            <a:latin typeface="Cambria Math" panose="02040503050406030204" pitchFamily="18" charset="0"/>
                          </a:rPr>
                          <m:t>𝑜</m:t>
                        </m:r>
                      </m:sub>
                    </m:sSub>
                    <m:r>
                      <a:rPr lang="tr-TR" b="0" i="1" smtClean="0">
                        <a:latin typeface="Cambria Math" panose="02040503050406030204" pitchFamily="18" charset="0"/>
                      </a:rPr>
                      <m:t>=1600 </m:t>
                    </m:r>
                    <m:r>
                      <a:rPr lang="tr-TR" b="0" i="1" smtClean="0">
                        <a:latin typeface="Cambria Math" panose="02040503050406030204" pitchFamily="18" charset="0"/>
                      </a:rPr>
                      <m:t>𝑀𝑃𝑎</m:t>
                    </m:r>
                    <m:r>
                      <a:rPr lang="tr-TR" b="0" i="1" smtClean="0">
                        <a:latin typeface="Cambria Math" panose="02040503050406030204" pitchFamily="18" charset="0"/>
                      </a:rPr>
                      <m:t> ,</m:t>
                    </m:r>
                    <m:sSub>
                      <m:sSubPr>
                        <m:ctrlPr>
                          <a:rPr lang="tr-TR" i="1">
                            <a:latin typeface="Cambria Math" panose="02040503050406030204" pitchFamily="18" charset="0"/>
                          </a:rPr>
                        </m:ctrlPr>
                      </m:sSubPr>
                      <m:e>
                        <m:r>
                          <a:rPr lang="tr-TR" i="1">
                            <a:latin typeface="Cambria Math" panose="02040503050406030204" pitchFamily="18" charset="0"/>
                            <a:ea typeface="Cambria Math" panose="02040503050406030204" pitchFamily="18" charset="0"/>
                          </a:rPr>
                          <m:t>𝜎</m:t>
                        </m:r>
                      </m:e>
                      <m:sub>
                        <m:r>
                          <a:rPr lang="tr-TR" i="1">
                            <a:latin typeface="Cambria Math" panose="02040503050406030204" pitchFamily="18" charset="0"/>
                          </a:rPr>
                          <m:t>𝑜</m:t>
                        </m:r>
                        <m:r>
                          <a:rPr lang="tr-TR" b="0" i="1" smtClean="0">
                            <a:latin typeface="Cambria Math" panose="02040503050406030204" pitchFamily="18" charset="0"/>
                          </a:rPr>
                          <m:t>𝑐</m:t>
                        </m:r>
                      </m:sub>
                    </m:sSub>
                    <m:r>
                      <a:rPr lang="tr-TR" i="1">
                        <a:latin typeface="Cambria Math" panose="02040503050406030204" pitchFamily="18" charset="0"/>
                      </a:rPr>
                      <m:t>=</m:t>
                    </m:r>
                    <m:r>
                      <a:rPr lang="tr-TR" b="0" i="1" smtClean="0">
                        <a:latin typeface="Cambria Math" panose="02040503050406030204" pitchFamily="18" charset="0"/>
                      </a:rPr>
                      <m:t>−400</m:t>
                    </m:r>
                    <m:r>
                      <a:rPr lang="tr-TR" i="1">
                        <a:latin typeface="Cambria Math" panose="02040503050406030204" pitchFamily="18" charset="0"/>
                      </a:rPr>
                      <m:t> </m:t>
                    </m:r>
                    <m:r>
                      <a:rPr lang="tr-TR" i="1">
                        <a:latin typeface="Cambria Math" panose="02040503050406030204" pitchFamily="18" charset="0"/>
                      </a:rPr>
                      <m:t>𝑀𝑃𝑎</m:t>
                    </m:r>
                  </m:oMath>
                </a14:m>
                <a:r>
                  <a:rPr lang="tr-TR" dirty="0"/>
                  <a:t>)</a:t>
                </a:r>
              </a:p>
              <a:p>
                <a:pPr marL="342900" indent="-342900" algn="just">
                  <a:buAutoNum type="alphaLcParenR"/>
                </a:pPr>
                <a:endParaRPr lang="tr-TR" dirty="0"/>
              </a:p>
            </p:txBody>
          </p:sp>
        </mc:Choice>
        <mc:Fallback xmlns="">
          <p:sp>
            <p:nvSpPr>
              <p:cNvPr id="12" name="TextBox 11">
                <a:extLst>
                  <a:ext uri="{FF2B5EF4-FFF2-40B4-BE49-F238E27FC236}">
                    <a16:creationId xmlns:a16="http://schemas.microsoft.com/office/drawing/2014/main" id="{714A4E43-EA3E-E25A-1F17-B7E2BF6990E6}"/>
                  </a:ext>
                </a:extLst>
              </p:cNvPr>
              <p:cNvSpPr txBox="1">
                <a:spLocks noRot="1" noChangeAspect="1" noMove="1" noResize="1" noEditPoints="1" noAdjustHandles="1" noChangeArrowheads="1" noChangeShapeType="1" noTextEdit="1"/>
              </p:cNvSpPr>
              <p:nvPr/>
            </p:nvSpPr>
            <p:spPr>
              <a:xfrm>
                <a:off x="3991565" y="841489"/>
                <a:ext cx="8162370" cy="1244187"/>
              </a:xfrm>
              <a:prstGeom prst="rect">
                <a:avLst/>
              </a:prstGeom>
              <a:blipFill>
                <a:blip r:embed="rId3"/>
                <a:stretch>
                  <a:fillRect l="-672" t="-2451"/>
                </a:stretch>
              </a:blipFill>
            </p:spPr>
            <p:txBody>
              <a:bodyPr/>
              <a:lstStyle/>
              <a:p>
                <a:r>
                  <a:rPr lang="en-GB">
                    <a:noFill/>
                  </a:rPr>
                  <a:t> </a:t>
                </a:r>
              </a:p>
            </p:txBody>
          </p:sp>
        </mc:Fallback>
      </mc:AlternateContent>
      <p:pic>
        <p:nvPicPr>
          <p:cNvPr id="7" name="Picture 6">
            <a:extLst>
              <a:ext uri="{FF2B5EF4-FFF2-40B4-BE49-F238E27FC236}">
                <a16:creationId xmlns:a16="http://schemas.microsoft.com/office/drawing/2014/main" id="{79B16A58-57CA-179D-343A-42696A137763}"/>
              </a:ext>
            </a:extLst>
          </p:cNvPr>
          <p:cNvPicPr>
            <a:picLocks noChangeAspect="1"/>
          </p:cNvPicPr>
          <p:nvPr/>
        </p:nvPicPr>
        <p:blipFill>
          <a:blip r:embed="rId4"/>
          <a:stretch>
            <a:fillRect/>
          </a:stretch>
        </p:blipFill>
        <p:spPr>
          <a:xfrm>
            <a:off x="1136881" y="1455762"/>
            <a:ext cx="1704975" cy="457200"/>
          </a:xfrm>
          <a:prstGeom prst="rect">
            <a:avLst/>
          </a:prstGeom>
        </p:spPr>
      </p:pic>
      <p:pic>
        <p:nvPicPr>
          <p:cNvPr id="3" name="Picture 2">
            <a:extLst>
              <a:ext uri="{FF2B5EF4-FFF2-40B4-BE49-F238E27FC236}">
                <a16:creationId xmlns:a16="http://schemas.microsoft.com/office/drawing/2014/main" id="{885B6C9E-69E9-1DB3-596F-3BED6FA59851}"/>
              </a:ext>
            </a:extLst>
          </p:cNvPr>
          <p:cNvPicPr>
            <a:picLocks noChangeAspect="1"/>
          </p:cNvPicPr>
          <p:nvPr/>
        </p:nvPicPr>
        <p:blipFill>
          <a:blip r:embed="rId5"/>
          <a:stretch>
            <a:fillRect/>
          </a:stretch>
        </p:blipFill>
        <p:spPr>
          <a:xfrm>
            <a:off x="257765" y="841489"/>
            <a:ext cx="3733800" cy="2428875"/>
          </a:xfrm>
          <a:prstGeom prst="rect">
            <a:avLst/>
          </a:prstGeom>
          <a:ln>
            <a:solidFill>
              <a:schemeClr val="tx1"/>
            </a:solidFill>
          </a:ln>
        </p:spPr>
      </p:pic>
    </p:spTree>
    <p:extLst>
      <p:ext uri="{BB962C8B-B14F-4D97-AF65-F5344CB8AC3E}">
        <p14:creationId xmlns:p14="http://schemas.microsoft.com/office/powerpoint/2010/main" val="363604401"/>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1532</TotalTime>
  <Words>2286</Words>
  <Application>Microsoft Office PowerPoint</Application>
  <PresentationFormat>Widescreen</PresentationFormat>
  <Paragraphs>209</Paragraphs>
  <Slides>34</Slides>
  <Notes>11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34</vt:i4>
      </vt:variant>
    </vt:vector>
  </HeadingPairs>
  <TitlesOfParts>
    <vt:vector size="41" baseType="lpstr">
      <vt:lpstr>Arial</vt:lpstr>
      <vt:lpstr>Calibri</vt:lpstr>
      <vt:lpstr>Cambria</vt:lpstr>
      <vt:lpstr>Cambria Math</vt:lpstr>
      <vt:lpstr>Gill Sans MT</vt:lpstr>
      <vt:lpstr>Noto Sans Symbols</vt:lpstr>
      <vt:lpstr>Parcel</vt:lpstr>
      <vt:lpstr>Mukavemet</vt:lpstr>
      <vt:lpstr>KAYNAKLAR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MÜHENDİSLİK MEKANİĞİ STATİK</dc:title>
  <dc:creator>sinan.eraslan@erdogan.edu.tr</dc:creator>
  <cp:lastModifiedBy>Sinan Eraslan</cp:lastModifiedBy>
  <cp:revision>8</cp:revision>
  <dcterms:created xsi:type="dcterms:W3CDTF">2024-01-15T12:01:04Z</dcterms:created>
  <dcterms:modified xsi:type="dcterms:W3CDTF">2025-06-30T11:17:55Z</dcterms:modified>
</cp:coreProperties>
</file>