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4"/>
  </p:notesMasterIdLst>
  <p:sldIdLst>
    <p:sldId id="301" r:id="rId2"/>
    <p:sldId id="366" r:id="rId3"/>
    <p:sldId id="302" r:id="rId4"/>
    <p:sldId id="304" r:id="rId5"/>
    <p:sldId id="305"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20" r:id="rId19"/>
    <p:sldId id="321" r:id="rId20"/>
    <p:sldId id="322" r:id="rId21"/>
    <p:sldId id="323" r:id="rId22"/>
    <p:sldId id="32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DD8"/>
    <a:srgbClr val="A9A7AC"/>
    <a:srgbClr val="A19FA2"/>
    <a:srgbClr val="97989C"/>
    <a:srgbClr val="B2B2B4"/>
    <a:srgbClr val="9C9BA0"/>
    <a:srgbClr val="9B9B9F"/>
    <a:srgbClr val="ACAAA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E40D29-B2DA-4058-9911-A5F5D0C096F2}" v="2" dt="2025-06-30T11:18:21.6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an Eraslan" userId="421a04b2fa6dfc60" providerId="LiveId" clId="{06BB11D2-8334-470D-AE9E-CC89BD90FBCF}"/>
    <pc:docChg chg="undo redo custSel addSld modSld modMainMaster">
      <pc:chgData name="Sinan Eraslan" userId="421a04b2fa6dfc60" providerId="LiveId" clId="{06BB11D2-8334-470D-AE9E-CC89BD90FBCF}" dt="2024-01-17T06:46:47.378" v="9650" actId="20577"/>
      <pc:docMkLst>
        <pc:docMk/>
      </pc:docMkLst>
      <pc:sldChg chg="delSp modSp setBg">
        <pc:chgData name="Sinan Eraslan" userId="421a04b2fa6dfc60" providerId="LiveId" clId="{06BB11D2-8334-470D-AE9E-CC89BD90FBCF}" dt="2024-01-15T12:10:05.939" v="8" actId="16037"/>
        <pc:sldMkLst>
          <pc:docMk/>
          <pc:sldMk cId="1872400943" sldId="256"/>
        </pc:sldMkLst>
      </pc:sldChg>
      <pc:sldChg chg="modSp">
        <pc:chgData name="Sinan Eraslan" userId="421a04b2fa6dfc60" providerId="LiveId" clId="{06BB11D2-8334-470D-AE9E-CC89BD90FBCF}" dt="2024-01-15T12:26:31.505" v="414" actId="20577"/>
        <pc:sldMkLst>
          <pc:docMk/>
          <pc:sldMk cId="3405452778" sldId="257"/>
        </pc:sldMkLst>
      </pc:sldChg>
      <pc:sldChg chg="addSp modSp mod setBg">
        <pc:chgData name="Sinan Eraslan" userId="421a04b2fa6dfc60" providerId="LiveId" clId="{06BB11D2-8334-470D-AE9E-CC89BD90FBCF}" dt="2024-01-15T13:01:43.079" v="635" actId="123"/>
        <pc:sldMkLst>
          <pc:docMk/>
          <pc:sldMk cId="3654619200" sldId="258"/>
        </pc:sldMkLst>
      </pc:sldChg>
      <pc:sldChg chg="addSp delSp modSp new mod">
        <pc:chgData name="Sinan Eraslan" userId="421a04b2fa6dfc60" providerId="LiveId" clId="{06BB11D2-8334-470D-AE9E-CC89BD90FBCF}" dt="2024-01-15T13:22:58.580" v="1188" actId="1076"/>
        <pc:sldMkLst>
          <pc:docMk/>
          <pc:sldMk cId="2608212751" sldId="259"/>
        </pc:sldMkLst>
      </pc:sldChg>
      <pc:sldChg chg="addSp delSp modSp new mod">
        <pc:chgData name="Sinan Eraslan" userId="421a04b2fa6dfc60" providerId="LiveId" clId="{06BB11D2-8334-470D-AE9E-CC89BD90FBCF}" dt="2024-01-16T06:04:16.752" v="2448" actId="1076"/>
        <pc:sldMkLst>
          <pc:docMk/>
          <pc:sldMk cId="2050545100" sldId="260"/>
        </pc:sldMkLst>
      </pc:sldChg>
      <pc:sldChg chg="addSp delSp modSp new mod">
        <pc:chgData name="Sinan Eraslan" userId="421a04b2fa6dfc60" providerId="LiveId" clId="{06BB11D2-8334-470D-AE9E-CC89BD90FBCF}" dt="2024-01-16T07:13:28.237" v="4152" actId="1076"/>
        <pc:sldMkLst>
          <pc:docMk/>
          <pc:sldMk cId="962034803" sldId="261"/>
        </pc:sldMkLst>
      </pc:sldChg>
      <pc:sldChg chg="addSp delSp modSp new mod setBg setClrOvrMap">
        <pc:chgData name="Sinan Eraslan" userId="421a04b2fa6dfc60" providerId="LiveId" clId="{06BB11D2-8334-470D-AE9E-CC89BD90FBCF}" dt="2024-01-16T06:46:32.671" v="3298" actId="14861"/>
        <pc:sldMkLst>
          <pc:docMk/>
          <pc:sldMk cId="1181645173" sldId="262"/>
        </pc:sldMkLst>
      </pc:sldChg>
      <pc:sldChg chg="addSp delSp modSp new mod">
        <pc:chgData name="Sinan Eraslan" userId="421a04b2fa6dfc60" providerId="LiveId" clId="{06BB11D2-8334-470D-AE9E-CC89BD90FBCF}" dt="2024-01-16T07:49:42.039" v="4649" actId="1076"/>
        <pc:sldMkLst>
          <pc:docMk/>
          <pc:sldMk cId="3021289924" sldId="263"/>
        </pc:sldMkLst>
      </pc:sldChg>
      <pc:sldChg chg="addSp delSp modSp new mod">
        <pc:chgData name="Sinan Eraslan" userId="421a04b2fa6dfc60" providerId="LiveId" clId="{06BB11D2-8334-470D-AE9E-CC89BD90FBCF}" dt="2024-01-16T08:10:08.134" v="5031"/>
        <pc:sldMkLst>
          <pc:docMk/>
          <pc:sldMk cId="886428275" sldId="264"/>
        </pc:sldMkLst>
      </pc:sldChg>
      <pc:sldChg chg="addSp delSp modSp new mod">
        <pc:chgData name="Sinan Eraslan" userId="421a04b2fa6dfc60" providerId="LiveId" clId="{06BB11D2-8334-470D-AE9E-CC89BD90FBCF}" dt="2024-01-16T08:43:49.660" v="5468" actId="1076"/>
        <pc:sldMkLst>
          <pc:docMk/>
          <pc:sldMk cId="1371697397" sldId="265"/>
        </pc:sldMkLst>
      </pc:sldChg>
      <pc:sldChg chg="addSp delSp modSp new mod">
        <pc:chgData name="Sinan Eraslan" userId="421a04b2fa6dfc60" providerId="LiveId" clId="{06BB11D2-8334-470D-AE9E-CC89BD90FBCF}" dt="2024-01-16T12:42:50.156" v="8008"/>
        <pc:sldMkLst>
          <pc:docMk/>
          <pc:sldMk cId="4212203910" sldId="266"/>
        </pc:sldMkLst>
      </pc:sldChg>
      <pc:sldChg chg="addSp delSp modSp new mod">
        <pc:chgData name="Sinan Eraslan" userId="421a04b2fa6dfc60" providerId="LiveId" clId="{06BB11D2-8334-470D-AE9E-CC89BD90FBCF}" dt="2024-01-16T10:42:13.261" v="6460" actId="1440"/>
        <pc:sldMkLst>
          <pc:docMk/>
          <pc:sldMk cId="1950550884" sldId="267"/>
        </pc:sldMkLst>
      </pc:sldChg>
      <pc:sldChg chg="addSp delSp modSp new mod">
        <pc:chgData name="Sinan Eraslan" userId="421a04b2fa6dfc60" providerId="LiveId" clId="{06BB11D2-8334-470D-AE9E-CC89BD90FBCF}" dt="2024-01-16T11:13:06.659" v="7031" actId="20577"/>
        <pc:sldMkLst>
          <pc:docMk/>
          <pc:sldMk cId="1468560988" sldId="268"/>
        </pc:sldMkLst>
      </pc:sldChg>
      <pc:sldChg chg="addSp delSp modSp new mod">
        <pc:chgData name="Sinan Eraslan" userId="421a04b2fa6dfc60" providerId="LiveId" clId="{06BB11D2-8334-470D-AE9E-CC89BD90FBCF}" dt="2024-01-16T11:14:44.563" v="7214" actId="14861"/>
        <pc:sldMkLst>
          <pc:docMk/>
          <pc:sldMk cId="3151780948" sldId="269"/>
        </pc:sldMkLst>
      </pc:sldChg>
      <pc:sldChg chg="addSp delSp modSp new mod">
        <pc:chgData name="Sinan Eraslan" userId="421a04b2fa6dfc60" providerId="LiveId" clId="{06BB11D2-8334-470D-AE9E-CC89BD90FBCF}" dt="2024-01-16T13:32:26.308" v="8660" actId="20577"/>
        <pc:sldMkLst>
          <pc:docMk/>
          <pc:sldMk cId="3723960916" sldId="270"/>
        </pc:sldMkLst>
      </pc:sldChg>
      <pc:sldChg chg="addSp delSp modSp new mod">
        <pc:chgData name="Sinan Eraslan" userId="421a04b2fa6dfc60" providerId="LiveId" clId="{06BB11D2-8334-470D-AE9E-CC89BD90FBCF}" dt="2024-01-16T13:08:39.328" v="8086" actId="20577"/>
        <pc:sldMkLst>
          <pc:docMk/>
          <pc:sldMk cId="3633438340" sldId="271"/>
        </pc:sldMkLst>
      </pc:sldChg>
      <pc:sldChg chg="addSp delSp modSp new mod">
        <pc:chgData name="Sinan Eraslan" userId="421a04b2fa6dfc60" providerId="LiveId" clId="{06BB11D2-8334-470D-AE9E-CC89BD90FBCF}" dt="2024-01-16T13:40:49.744" v="8971" actId="20577"/>
        <pc:sldMkLst>
          <pc:docMk/>
          <pc:sldMk cId="4219742632" sldId="272"/>
        </pc:sldMkLst>
      </pc:sldChg>
      <pc:sldChg chg="addSp delSp modSp new mod">
        <pc:chgData name="Sinan Eraslan" userId="421a04b2fa6dfc60" providerId="LiveId" clId="{06BB11D2-8334-470D-AE9E-CC89BD90FBCF}" dt="2024-01-17T06:46:21.407" v="9637" actId="20577"/>
        <pc:sldMkLst>
          <pc:docMk/>
          <pc:sldMk cId="343112488" sldId="273"/>
        </pc:sldMkLst>
      </pc:sldChg>
      <pc:sldChg chg="addSp delSp modSp new mod">
        <pc:chgData name="Sinan Eraslan" userId="421a04b2fa6dfc60" providerId="LiveId" clId="{06BB11D2-8334-470D-AE9E-CC89BD90FBCF}" dt="2024-01-17T06:46:47.378" v="9650" actId="20577"/>
        <pc:sldMkLst>
          <pc:docMk/>
          <pc:sldMk cId="3932834637" sldId="274"/>
        </pc:sldMkLst>
      </pc:sldChg>
      <pc:sldMasterChg chg="setBg">
        <pc:chgData name="Sinan Eraslan" userId="421a04b2fa6dfc60" providerId="LiveId" clId="{06BB11D2-8334-470D-AE9E-CC89BD90FBCF}" dt="2024-01-15T12:08:58.839" v="7"/>
        <pc:sldMasterMkLst>
          <pc:docMk/>
          <pc:sldMasterMk cId="2716288435" sldId="2147483744"/>
        </pc:sldMasterMkLst>
      </pc:sldMasterChg>
    </pc:docChg>
  </pc:docChgLst>
  <pc:docChgLst>
    <pc:chgData name="Sinan Eraslan" userId="421a04b2fa6dfc60" providerId="LiveId" clId="{A96CEC35-30E5-4AAE-B524-B2B91E622BA1}"/>
    <pc:docChg chg="custSel modSld">
      <pc:chgData name="Sinan Eraslan" userId="421a04b2fa6dfc60" providerId="LiveId" clId="{A96CEC35-30E5-4AAE-B524-B2B91E622BA1}" dt="2025-03-05T07:08:00.761" v="0" actId="478"/>
      <pc:docMkLst>
        <pc:docMk/>
      </pc:docMkLst>
      <pc:sldChg chg="delSp mod">
        <pc:chgData name="Sinan Eraslan" userId="421a04b2fa6dfc60" providerId="LiveId" clId="{A96CEC35-30E5-4AAE-B524-B2B91E622BA1}" dt="2025-03-05T07:08:00.761" v="0" actId="478"/>
        <pc:sldMkLst>
          <pc:docMk/>
          <pc:sldMk cId="3904324080" sldId="315"/>
        </pc:sldMkLst>
      </pc:sldChg>
    </pc:docChg>
  </pc:docChgLst>
  <pc:docChgLst>
    <pc:chgData name="Sinan Eraslan" userId="421a04b2fa6dfc60" providerId="LiveId" clId="{48F8F727-42B4-49ED-B104-824C3E5659ED}"/>
    <pc:docChg chg="undo custSel addSld delSld modSld delMainMaster">
      <pc:chgData name="Sinan Eraslan" userId="421a04b2fa6dfc60" providerId="LiveId" clId="{48F8F727-42B4-49ED-B104-824C3E5659ED}" dt="2024-03-22T11:10:21.851" v="9754" actId="21"/>
      <pc:docMkLst>
        <pc:docMk/>
      </pc:docMkLst>
      <pc:sldChg chg="del">
        <pc:chgData name="Sinan Eraslan" userId="421a04b2fa6dfc60" providerId="LiveId" clId="{48F8F727-42B4-49ED-B104-824C3E5659ED}" dt="2024-02-16T07:19:42.237" v="6928" actId="47"/>
        <pc:sldMkLst>
          <pc:docMk/>
          <pc:sldMk cId="1872400943" sldId="256"/>
        </pc:sldMkLst>
      </pc:sldChg>
      <pc:sldChg chg="addSp delSp modSp del mod setBg">
        <pc:chgData name="Sinan Eraslan" userId="421a04b2fa6dfc60" providerId="LiveId" clId="{48F8F727-42B4-49ED-B104-824C3E5659ED}" dt="2024-02-16T07:20:38.737" v="6937" actId="47"/>
        <pc:sldMkLst>
          <pc:docMk/>
          <pc:sldMk cId="3405452778" sldId="257"/>
        </pc:sldMkLst>
      </pc:sldChg>
      <pc:sldChg chg="del">
        <pc:chgData name="Sinan Eraslan" userId="421a04b2fa6dfc60" providerId="LiveId" clId="{48F8F727-42B4-49ED-B104-824C3E5659ED}" dt="2024-02-02T07:21:59.959" v="663" actId="47"/>
        <pc:sldMkLst>
          <pc:docMk/>
          <pc:sldMk cId="439745332" sldId="258"/>
        </pc:sldMkLst>
      </pc:sldChg>
      <pc:sldChg chg="del">
        <pc:chgData name="Sinan Eraslan" userId="421a04b2fa6dfc60" providerId="LiveId" clId="{48F8F727-42B4-49ED-B104-824C3E5659ED}" dt="2024-02-02T10:46:14.293" v="4480" actId="47"/>
        <pc:sldMkLst>
          <pc:docMk/>
          <pc:sldMk cId="4002701402" sldId="259"/>
        </pc:sldMkLst>
      </pc:sldChg>
      <pc:sldChg chg="del">
        <pc:chgData name="Sinan Eraslan" userId="421a04b2fa6dfc60" providerId="LiveId" clId="{48F8F727-42B4-49ED-B104-824C3E5659ED}" dt="2024-02-02T10:46:15.261" v="4481" actId="47"/>
        <pc:sldMkLst>
          <pc:docMk/>
          <pc:sldMk cId="3359887442" sldId="260"/>
        </pc:sldMkLst>
      </pc:sldChg>
      <pc:sldChg chg="del">
        <pc:chgData name="Sinan Eraslan" userId="421a04b2fa6dfc60" providerId="LiveId" clId="{48F8F727-42B4-49ED-B104-824C3E5659ED}" dt="2024-02-02T10:46:15.652" v="4482" actId="47"/>
        <pc:sldMkLst>
          <pc:docMk/>
          <pc:sldMk cId="2724503197" sldId="261"/>
        </pc:sldMkLst>
      </pc:sldChg>
      <pc:sldChg chg="del">
        <pc:chgData name="Sinan Eraslan" userId="421a04b2fa6dfc60" providerId="LiveId" clId="{48F8F727-42B4-49ED-B104-824C3E5659ED}" dt="2024-02-02T10:46:16.199" v="4483" actId="47"/>
        <pc:sldMkLst>
          <pc:docMk/>
          <pc:sldMk cId="1392632567" sldId="262"/>
        </pc:sldMkLst>
      </pc:sldChg>
      <pc:sldChg chg="del">
        <pc:chgData name="Sinan Eraslan" userId="421a04b2fa6dfc60" providerId="LiveId" clId="{48F8F727-42B4-49ED-B104-824C3E5659ED}" dt="2024-02-02T10:46:16.574" v="4484" actId="47"/>
        <pc:sldMkLst>
          <pc:docMk/>
          <pc:sldMk cId="3393693042" sldId="263"/>
        </pc:sldMkLst>
      </pc:sldChg>
      <pc:sldChg chg="del">
        <pc:chgData name="Sinan Eraslan" userId="421a04b2fa6dfc60" providerId="LiveId" clId="{48F8F727-42B4-49ED-B104-824C3E5659ED}" dt="2024-02-02T10:46:16.792" v="4485" actId="47"/>
        <pc:sldMkLst>
          <pc:docMk/>
          <pc:sldMk cId="325185666" sldId="264"/>
        </pc:sldMkLst>
      </pc:sldChg>
      <pc:sldChg chg="del">
        <pc:chgData name="Sinan Eraslan" userId="421a04b2fa6dfc60" providerId="LiveId" clId="{48F8F727-42B4-49ED-B104-824C3E5659ED}" dt="2024-02-02T10:46:17.011" v="4486" actId="47"/>
        <pc:sldMkLst>
          <pc:docMk/>
          <pc:sldMk cId="1256254781" sldId="265"/>
        </pc:sldMkLst>
      </pc:sldChg>
      <pc:sldChg chg="del">
        <pc:chgData name="Sinan Eraslan" userId="421a04b2fa6dfc60" providerId="LiveId" clId="{48F8F727-42B4-49ED-B104-824C3E5659ED}" dt="2024-02-02T10:46:17.214" v="4487" actId="47"/>
        <pc:sldMkLst>
          <pc:docMk/>
          <pc:sldMk cId="1480277520" sldId="266"/>
        </pc:sldMkLst>
      </pc:sldChg>
      <pc:sldChg chg="del">
        <pc:chgData name="Sinan Eraslan" userId="421a04b2fa6dfc60" providerId="LiveId" clId="{48F8F727-42B4-49ED-B104-824C3E5659ED}" dt="2024-02-02T10:46:17.417" v="4488" actId="47"/>
        <pc:sldMkLst>
          <pc:docMk/>
          <pc:sldMk cId="1569020201" sldId="267"/>
        </pc:sldMkLst>
      </pc:sldChg>
      <pc:sldChg chg="del">
        <pc:chgData name="Sinan Eraslan" userId="421a04b2fa6dfc60" providerId="LiveId" clId="{48F8F727-42B4-49ED-B104-824C3E5659ED}" dt="2024-02-02T10:46:17.949" v="4489" actId="47"/>
        <pc:sldMkLst>
          <pc:docMk/>
          <pc:sldMk cId="1472886039" sldId="268"/>
        </pc:sldMkLst>
      </pc:sldChg>
      <pc:sldChg chg="del">
        <pc:chgData name="Sinan Eraslan" userId="421a04b2fa6dfc60" providerId="LiveId" clId="{48F8F727-42B4-49ED-B104-824C3E5659ED}" dt="2024-02-02T10:46:18.714" v="4490" actId="47"/>
        <pc:sldMkLst>
          <pc:docMk/>
          <pc:sldMk cId="4013147559" sldId="269"/>
        </pc:sldMkLst>
      </pc:sldChg>
      <pc:sldChg chg="del">
        <pc:chgData name="Sinan Eraslan" userId="421a04b2fa6dfc60" providerId="LiveId" clId="{48F8F727-42B4-49ED-B104-824C3E5659ED}" dt="2024-02-02T10:46:19.798" v="4491" actId="47"/>
        <pc:sldMkLst>
          <pc:docMk/>
          <pc:sldMk cId="499485218" sldId="270"/>
        </pc:sldMkLst>
      </pc:sldChg>
      <pc:sldChg chg="del">
        <pc:chgData name="Sinan Eraslan" userId="421a04b2fa6dfc60" providerId="LiveId" clId="{48F8F727-42B4-49ED-B104-824C3E5659ED}" dt="2024-02-02T10:46:20.485" v="4492" actId="47"/>
        <pc:sldMkLst>
          <pc:docMk/>
          <pc:sldMk cId="3840800334" sldId="271"/>
        </pc:sldMkLst>
      </pc:sldChg>
      <pc:sldChg chg="del">
        <pc:chgData name="Sinan Eraslan" userId="421a04b2fa6dfc60" providerId="LiveId" clId="{48F8F727-42B4-49ED-B104-824C3E5659ED}" dt="2024-02-02T10:46:21.079" v="4493" actId="47"/>
        <pc:sldMkLst>
          <pc:docMk/>
          <pc:sldMk cId="3415466246" sldId="272"/>
        </pc:sldMkLst>
      </pc:sldChg>
      <pc:sldChg chg="del">
        <pc:chgData name="Sinan Eraslan" userId="421a04b2fa6dfc60" providerId="LiveId" clId="{48F8F727-42B4-49ED-B104-824C3E5659ED}" dt="2024-02-02T10:46:21.704" v="4494" actId="47"/>
        <pc:sldMkLst>
          <pc:docMk/>
          <pc:sldMk cId="693982107" sldId="273"/>
        </pc:sldMkLst>
      </pc:sldChg>
      <pc:sldChg chg="addSp delSp modSp add del mod">
        <pc:chgData name="Sinan Eraslan" userId="421a04b2fa6dfc60" providerId="LiveId" clId="{48F8F727-42B4-49ED-B104-824C3E5659ED}" dt="2024-02-16T08:27:09.334" v="7034" actId="2696"/>
        <pc:sldMkLst>
          <pc:docMk/>
          <pc:sldMk cId="597983704" sldId="274"/>
        </pc:sldMkLst>
      </pc:sldChg>
      <pc:sldChg chg="addSp delSp modSp add del mod">
        <pc:chgData name="Sinan Eraslan" userId="421a04b2fa6dfc60" providerId="LiveId" clId="{48F8F727-42B4-49ED-B104-824C3E5659ED}" dt="2024-02-16T08:40:43.029" v="7059" actId="2696"/>
        <pc:sldMkLst>
          <pc:docMk/>
          <pc:sldMk cId="3553893635" sldId="275"/>
        </pc:sldMkLst>
      </pc:sldChg>
      <pc:sldChg chg="addSp delSp modSp add del mod">
        <pc:chgData name="Sinan Eraslan" userId="421a04b2fa6dfc60" providerId="LiveId" clId="{48F8F727-42B4-49ED-B104-824C3E5659ED}" dt="2024-02-16T08:48:23.244" v="7084" actId="2696"/>
        <pc:sldMkLst>
          <pc:docMk/>
          <pc:sldMk cId="1519210952" sldId="276"/>
        </pc:sldMkLst>
      </pc:sldChg>
      <pc:sldChg chg="addSp delSp modSp add del mod">
        <pc:chgData name="Sinan Eraslan" userId="421a04b2fa6dfc60" providerId="LiveId" clId="{48F8F727-42B4-49ED-B104-824C3E5659ED}" dt="2024-02-16T09:38:01.765" v="7136" actId="47"/>
        <pc:sldMkLst>
          <pc:docMk/>
          <pc:sldMk cId="1146057727" sldId="277"/>
        </pc:sldMkLst>
      </pc:sldChg>
      <pc:sldChg chg="addSp delSp modSp add del mod">
        <pc:chgData name="Sinan Eraslan" userId="421a04b2fa6dfc60" providerId="LiveId" clId="{48F8F727-42B4-49ED-B104-824C3E5659ED}" dt="2024-02-16T09:46:08.886" v="7199" actId="2696"/>
        <pc:sldMkLst>
          <pc:docMk/>
          <pc:sldMk cId="2124364872" sldId="278"/>
        </pc:sldMkLst>
      </pc:sldChg>
      <pc:sldChg chg="addSp delSp modSp add del mod">
        <pc:chgData name="Sinan Eraslan" userId="421a04b2fa6dfc60" providerId="LiveId" clId="{48F8F727-42B4-49ED-B104-824C3E5659ED}" dt="2024-02-16T09:59:14.142" v="7210" actId="47"/>
        <pc:sldMkLst>
          <pc:docMk/>
          <pc:sldMk cId="3382520162" sldId="279"/>
        </pc:sldMkLst>
      </pc:sldChg>
      <pc:sldChg chg="addSp delSp modSp add del mod">
        <pc:chgData name="Sinan Eraslan" userId="421a04b2fa6dfc60" providerId="LiveId" clId="{48F8F727-42B4-49ED-B104-824C3E5659ED}" dt="2024-02-16T10:12:29.950" v="7275" actId="2696"/>
        <pc:sldMkLst>
          <pc:docMk/>
          <pc:sldMk cId="577897603" sldId="280"/>
        </pc:sldMkLst>
      </pc:sldChg>
      <pc:sldChg chg="addSp delSp modSp add del mod">
        <pc:chgData name="Sinan Eraslan" userId="421a04b2fa6dfc60" providerId="LiveId" clId="{48F8F727-42B4-49ED-B104-824C3E5659ED}" dt="2024-02-16T12:28:51.502" v="7320" actId="47"/>
        <pc:sldMkLst>
          <pc:docMk/>
          <pc:sldMk cId="2855006348" sldId="281"/>
        </pc:sldMkLst>
      </pc:sldChg>
      <pc:sldChg chg="addSp delSp modSp add del mod">
        <pc:chgData name="Sinan Eraslan" userId="421a04b2fa6dfc60" providerId="LiveId" clId="{48F8F727-42B4-49ED-B104-824C3E5659ED}" dt="2024-02-16T12:30:38.724" v="7338" actId="2696"/>
        <pc:sldMkLst>
          <pc:docMk/>
          <pc:sldMk cId="492084313" sldId="282"/>
        </pc:sldMkLst>
      </pc:sldChg>
      <pc:sldChg chg="addSp delSp modSp add del mod">
        <pc:chgData name="Sinan Eraslan" userId="421a04b2fa6dfc60" providerId="LiveId" clId="{48F8F727-42B4-49ED-B104-824C3E5659ED}" dt="2024-02-16T12:51:38.291" v="7769" actId="2696"/>
        <pc:sldMkLst>
          <pc:docMk/>
          <pc:sldMk cId="2590236026" sldId="283"/>
        </pc:sldMkLst>
      </pc:sldChg>
      <pc:sldChg chg="addSp delSp modSp add del mod">
        <pc:chgData name="Sinan Eraslan" userId="421a04b2fa6dfc60" providerId="LiveId" clId="{48F8F727-42B4-49ED-B104-824C3E5659ED}" dt="2024-02-16T12:43:49.881" v="7491" actId="2696"/>
        <pc:sldMkLst>
          <pc:docMk/>
          <pc:sldMk cId="2632813899" sldId="284"/>
        </pc:sldMkLst>
      </pc:sldChg>
      <pc:sldChg chg="addSp delSp modSp add del mod">
        <pc:chgData name="Sinan Eraslan" userId="421a04b2fa6dfc60" providerId="LiveId" clId="{48F8F727-42B4-49ED-B104-824C3E5659ED}" dt="2024-02-16T13:03:18.327" v="8336" actId="2696"/>
        <pc:sldMkLst>
          <pc:docMk/>
          <pc:sldMk cId="3840622427" sldId="285"/>
        </pc:sldMkLst>
      </pc:sldChg>
      <pc:sldChg chg="addSp delSp modSp add del mod">
        <pc:chgData name="Sinan Eraslan" userId="421a04b2fa6dfc60" providerId="LiveId" clId="{48F8F727-42B4-49ED-B104-824C3E5659ED}" dt="2024-02-16T13:08:33.192" v="8367" actId="2696"/>
        <pc:sldMkLst>
          <pc:docMk/>
          <pc:sldMk cId="4117874818" sldId="286"/>
        </pc:sldMkLst>
      </pc:sldChg>
      <pc:sldChg chg="delSp modSp add del mod">
        <pc:chgData name="Sinan Eraslan" userId="421a04b2fa6dfc60" providerId="LiveId" clId="{48F8F727-42B4-49ED-B104-824C3E5659ED}" dt="2024-02-16T13:20:20.741" v="8436" actId="2696"/>
        <pc:sldMkLst>
          <pc:docMk/>
          <pc:sldMk cId="2159934816" sldId="287"/>
        </pc:sldMkLst>
      </pc:sldChg>
      <pc:sldChg chg="add del">
        <pc:chgData name="Sinan Eraslan" userId="421a04b2fa6dfc60" providerId="LiveId" clId="{48F8F727-42B4-49ED-B104-824C3E5659ED}" dt="2024-02-04T11:46:51.108" v="5770" actId="47"/>
        <pc:sldMkLst>
          <pc:docMk/>
          <pc:sldMk cId="2611915118" sldId="287"/>
        </pc:sldMkLst>
      </pc:sldChg>
      <pc:sldChg chg="delSp del mod">
        <pc:chgData name="Sinan Eraslan" userId="421a04b2fa6dfc60" providerId="LiveId" clId="{48F8F727-42B4-49ED-B104-824C3E5659ED}" dt="2024-02-16T13:23:46.391" v="8506" actId="2696"/>
        <pc:sldMkLst>
          <pc:docMk/>
          <pc:sldMk cId="3929637792" sldId="288"/>
        </pc:sldMkLst>
      </pc:sldChg>
      <pc:sldChg chg="delSp del mod">
        <pc:chgData name="Sinan Eraslan" userId="421a04b2fa6dfc60" providerId="LiveId" clId="{48F8F727-42B4-49ED-B104-824C3E5659ED}" dt="2024-02-16T13:31:36.374" v="8833" actId="2696"/>
        <pc:sldMkLst>
          <pc:docMk/>
          <pc:sldMk cId="2648920888" sldId="289"/>
        </pc:sldMkLst>
      </pc:sldChg>
      <pc:sldChg chg="delSp del mod">
        <pc:chgData name="Sinan Eraslan" userId="421a04b2fa6dfc60" providerId="LiveId" clId="{48F8F727-42B4-49ED-B104-824C3E5659ED}" dt="2024-02-16T13:40:42.728" v="9120" actId="2696"/>
        <pc:sldMkLst>
          <pc:docMk/>
          <pc:sldMk cId="904911611" sldId="290"/>
        </pc:sldMkLst>
      </pc:sldChg>
      <pc:sldChg chg="delSp modSp del mod">
        <pc:chgData name="Sinan Eraslan" userId="421a04b2fa6dfc60" providerId="LiveId" clId="{48F8F727-42B4-49ED-B104-824C3E5659ED}" dt="2024-02-16T13:41:53.778" v="9137" actId="47"/>
        <pc:sldMkLst>
          <pc:docMk/>
          <pc:sldMk cId="2404393139" sldId="291"/>
        </pc:sldMkLst>
      </pc:sldChg>
      <pc:sldChg chg="delSp del mod">
        <pc:chgData name="Sinan Eraslan" userId="421a04b2fa6dfc60" providerId="LiveId" clId="{48F8F727-42B4-49ED-B104-824C3E5659ED}" dt="2024-02-16T13:41:53.778" v="9137" actId="47"/>
        <pc:sldMkLst>
          <pc:docMk/>
          <pc:sldMk cId="3414157114" sldId="292"/>
        </pc:sldMkLst>
      </pc:sldChg>
      <pc:sldChg chg="delSp modSp del mod">
        <pc:chgData name="Sinan Eraslan" userId="421a04b2fa6dfc60" providerId="LiveId" clId="{48F8F727-42B4-49ED-B104-824C3E5659ED}" dt="2024-03-01T10:04:59.563" v="9687" actId="2696"/>
        <pc:sldMkLst>
          <pc:docMk/>
          <pc:sldMk cId="260380707" sldId="293"/>
        </pc:sldMkLst>
      </pc:sldChg>
      <pc:sldChg chg="del">
        <pc:chgData name="Sinan Eraslan" userId="421a04b2fa6dfc60" providerId="LiveId" clId="{48F8F727-42B4-49ED-B104-824C3E5659ED}" dt="2024-03-05T08:02:59.807" v="9734" actId="47"/>
        <pc:sldMkLst>
          <pc:docMk/>
          <pc:sldMk cId="617468910" sldId="294"/>
        </pc:sldMkLst>
      </pc:sldChg>
      <pc:sldChg chg="addSp delSp modSp del mod">
        <pc:chgData name="Sinan Eraslan" userId="421a04b2fa6dfc60" providerId="LiveId" clId="{48F8F727-42B4-49ED-B104-824C3E5659ED}" dt="2024-03-05T08:02:59.998" v="9735" actId="47"/>
        <pc:sldMkLst>
          <pc:docMk/>
          <pc:sldMk cId="15895353" sldId="295"/>
        </pc:sldMkLst>
      </pc:sldChg>
      <pc:sldChg chg="addSp delSp modSp add del mod">
        <pc:chgData name="Sinan Eraslan" userId="421a04b2fa6dfc60" providerId="LiveId" clId="{48F8F727-42B4-49ED-B104-824C3E5659ED}" dt="2024-03-05T08:03:00.439" v="9736" actId="47"/>
        <pc:sldMkLst>
          <pc:docMk/>
          <pc:sldMk cId="2685002128" sldId="296"/>
        </pc:sldMkLst>
      </pc:sldChg>
      <pc:sldChg chg="addSp delSp modSp add del mod">
        <pc:chgData name="Sinan Eraslan" userId="421a04b2fa6dfc60" providerId="LiveId" clId="{48F8F727-42B4-49ED-B104-824C3E5659ED}" dt="2024-03-05T08:03:00.718" v="9737" actId="47"/>
        <pc:sldMkLst>
          <pc:docMk/>
          <pc:sldMk cId="2492188689" sldId="297"/>
        </pc:sldMkLst>
      </pc:sldChg>
      <pc:sldChg chg="addSp delSp modSp add del mod">
        <pc:chgData name="Sinan Eraslan" userId="421a04b2fa6dfc60" providerId="LiveId" clId="{48F8F727-42B4-49ED-B104-824C3E5659ED}" dt="2024-03-05T08:03:00.930" v="9738" actId="47"/>
        <pc:sldMkLst>
          <pc:docMk/>
          <pc:sldMk cId="1113827118" sldId="298"/>
        </pc:sldMkLst>
      </pc:sldChg>
      <pc:sldChg chg="del">
        <pc:chgData name="Sinan Eraslan" userId="421a04b2fa6dfc60" providerId="LiveId" clId="{48F8F727-42B4-49ED-B104-824C3E5659ED}" dt="2024-03-05T08:03:01.237" v="9739" actId="47"/>
        <pc:sldMkLst>
          <pc:docMk/>
          <pc:sldMk cId="4276150816" sldId="299"/>
        </pc:sldMkLst>
      </pc:sldChg>
      <pc:sldChg chg="del">
        <pc:chgData name="Sinan Eraslan" userId="421a04b2fa6dfc60" providerId="LiveId" clId="{48F8F727-42B4-49ED-B104-824C3E5659ED}" dt="2024-03-05T08:03:01.651" v="9740" actId="47"/>
        <pc:sldMkLst>
          <pc:docMk/>
          <pc:sldMk cId="1521579770" sldId="300"/>
        </pc:sldMkLst>
      </pc:sldChg>
      <pc:sldChg chg="add del">
        <pc:chgData name="Sinan Eraslan" userId="421a04b2fa6dfc60" providerId="LiveId" clId="{48F8F727-42B4-49ED-B104-824C3E5659ED}" dt="2024-02-16T07:19:35.441" v="6926"/>
        <pc:sldMkLst>
          <pc:docMk/>
          <pc:sldMk cId="2399358273" sldId="301"/>
        </pc:sldMkLst>
      </pc:sldChg>
      <pc:sldChg chg="addSp delSp modSp add mod">
        <pc:chgData name="Sinan Eraslan" userId="421a04b2fa6dfc60" providerId="LiveId" clId="{48F8F727-42B4-49ED-B104-824C3E5659ED}" dt="2024-02-16T09:46:56.200" v="7207" actId="478"/>
        <pc:sldMkLst>
          <pc:docMk/>
          <pc:sldMk cId="2814805914" sldId="301"/>
        </pc:sldMkLst>
      </pc:sldChg>
      <pc:sldChg chg="addSp delSp modSp add mod">
        <pc:chgData name="Sinan Eraslan" userId="421a04b2fa6dfc60" providerId="LiveId" clId="{48F8F727-42B4-49ED-B104-824C3E5659ED}" dt="2024-02-16T07:24:24.534" v="6972" actId="22"/>
        <pc:sldMkLst>
          <pc:docMk/>
          <pc:sldMk cId="515408313" sldId="302"/>
        </pc:sldMkLst>
      </pc:sldChg>
      <pc:sldChg chg="add del">
        <pc:chgData name="Sinan Eraslan" userId="421a04b2fa6dfc60" providerId="LiveId" clId="{48F8F727-42B4-49ED-B104-824C3E5659ED}" dt="2024-02-16T09:46:10.616" v="7200" actId="2696"/>
        <pc:sldMkLst>
          <pc:docMk/>
          <pc:sldMk cId="3079370453" sldId="303"/>
        </pc:sldMkLst>
      </pc:sldChg>
      <pc:sldChg chg="addSp delSp modSp add mod">
        <pc:chgData name="Sinan Eraslan" userId="421a04b2fa6dfc60" providerId="LiveId" clId="{48F8F727-42B4-49ED-B104-824C3E5659ED}" dt="2024-03-06T08:43:11.386" v="9741" actId="14100"/>
        <pc:sldMkLst>
          <pc:docMk/>
          <pc:sldMk cId="1916999683" sldId="304"/>
        </pc:sldMkLst>
      </pc:sldChg>
      <pc:sldChg chg="addSp delSp modSp add mod">
        <pc:chgData name="Sinan Eraslan" userId="421a04b2fa6dfc60" providerId="LiveId" clId="{48F8F727-42B4-49ED-B104-824C3E5659ED}" dt="2024-02-16T08:38:21.536" v="7058" actId="20577"/>
        <pc:sldMkLst>
          <pc:docMk/>
          <pc:sldMk cId="541057092" sldId="305"/>
        </pc:sldMkLst>
      </pc:sldChg>
      <pc:sldChg chg="addSp delSp modSp add mod">
        <pc:chgData name="Sinan Eraslan" userId="421a04b2fa6dfc60" providerId="LiveId" clId="{48F8F727-42B4-49ED-B104-824C3E5659ED}" dt="2024-02-16T08:57:56.718" v="7088" actId="1076"/>
        <pc:sldMkLst>
          <pc:docMk/>
          <pc:sldMk cId="3498359908" sldId="306"/>
        </pc:sldMkLst>
      </pc:sldChg>
      <pc:sldChg chg="addSp delSp modSp add mod">
        <pc:chgData name="Sinan Eraslan" userId="421a04b2fa6dfc60" providerId="LiveId" clId="{48F8F727-42B4-49ED-B104-824C3E5659ED}" dt="2024-02-16T09:41:35.091" v="7148" actId="20577"/>
        <pc:sldMkLst>
          <pc:docMk/>
          <pc:sldMk cId="2054936340" sldId="307"/>
        </pc:sldMkLst>
      </pc:sldChg>
      <pc:sldChg chg="addSp delSp modSp add mod">
        <pc:chgData name="Sinan Eraslan" userId="421a04b2fa6dfc60" providerId="LiveId" clId="{48F8F727-42B4-49ED-B104-824C3E5659ED}" dt="2024-02-16T09:45:55.478" v="7197" actId="1076"/>
        <pc:sldMkLst>
          <pc:docMk/>
          <pc:sldMk cId="2027848128" sldId="308"/>
        </pc:sldMkLst>
      </pc:sldChg>
      <pc:sldChg chg="addSp delSp modSp add mod">
        <pc:chgData name="Sinan Eraslan" userId="421a04b2fa6dfc60" providerId="LiveId" clId="{48F8F727-42B4-49ED-B104-824C3E5659ED}" dt="2024-02-16T10:02:22.555" v="7241" actId="1076"/>
        <pc:sldMkLst>
          <pc:docMk/>
          <pc:sldMk cId="618134173" sldId="309"/>
        </pc:sldMkLst>
      </pc:sldChg>
      <pc:sldChg chg="addSp delSp modSp add mod">
        <pc:chgData name="Sinan Eraslan" userId="421a04b2fa6dfc60" providerId="LiveId" clId="{48F8F727-42B4-49ED-B104-824C3E5659ED}" dt="2024-02-16T10:12:08.233" v="7273" actId="1076"/>
        <pc:sldMkLst>
          <pc:docMk/>
          <pc:sldMk cId="3907619365" sldId="310"/>
        </pc:sldMkLst>
      </pc:sldChg>
      <pc:sldChg chg="addSp delSp modSp add mod">
        <pc:chgData name="Sinan Eraslan" userId="421a04b2fa6dfc60" providerId="LiveId" clId="{48F8F727-42B4-49ED-B104-824C3E5659ED}" dt="2024-03-06T09:04:25.982" v="9742" actId="208"/>
        <pc:sldMkLst>
          <pc:docMk/>
          <pc:sldMk cId="2144468184" sldId="311"/>
        </pc:sldMkLst>
      </pc:sldChg>
      <pc:sldChg chg="addSp delSp modSp add mod">
        <pc:chgData name="Sinan Eraslan" userId="421a04b2fa6dfc60" providerId="LiveId" clId="{48F8F727-42B4-49ED-B104-824C3E5659ED}" dt="2024-02-16T12:30:25.390" v="7337" actId="1076"/>
        <pc:sldMkLst>
          <pc:docMk/>
          <pc:sldMk cId="655920119" sldId="312"/>
        </pc:sldMkLst>
      </pc:sldChg>
      <pc:sldChg chg="addSp delSp modSp add mod">
        <pc:chgData name="Sinan Eraslan" userId="421a04b2fa6dfc60" providerId="LiveId" clId="{48F8F727-42B4-49ED-B104-824C3E5659ED}" dt="2024-02-16T12:34:33.540" v="7490" actId="1076"/>
        <pc:sldMkLst>
          <pc:docMk/>
          <pc:sldMk cId="1704831716" sldId="313"/>
        </pc:sldMkLst>
      </pc:sldChg>
      <pc:sldChg chg="addSp modSp add mod">
        <pc:chgData name="Sinan Eraslan" userId="421a04b2fa6dfc60" providerId="LiveId" clId="{48F8F727-42B4-49ED-B104-824C3E5659ED}" dt="2024-03-06T09:04:51.784" v="9743" actId="208"/>
        <pc:sldMkLst>
          <pc:docMk/>
          <pc:sldMk cId="2181402403" sldId="314"/>
        </pc:sldMkLst>
      </pc:sldChg>
      <pc:sldChg chg="addSp delSp modSp add mod">
        <pc:chgData name="Sinan Eraslan" userId="421a04b2fa6dfc60" providerId="LiveId" clId="{48F8F727-42B4-49ED-B104-824C3E5659ED}" dt="2024-03-01T09:36:42.533" v="9666" actId="1076"/>
        <pc:sldMkLst>
          <pc:docMk/>
          <pc:sldMk cId="3904324080" sldId="315"/>
        </pc:sldMkLst>
      </pc:sldChg>
      <pc:sldChg chg="addSp delSp modSp add mod">
        <pc:chgData name="Sinan Eraslan" userId="421a04b2fa6dfc60" providerId="LiveId" clId="{48F8F727-42B4-49ED-B104-824C3E5659ED}" dt="2024-03-01T10:29:53.769" v="9716" actId="1076"/>
        <pc:sldMkLst>
          <pc:docMk/>
          <pc:sldMk cId="2306871273" sldId="316"/>
        </pc:sldMkLst>
      </pc:sldChg>
      <pc:sldChg chg="addSp delSp modSp add mod">
        <pc:chgData name="Sinan Eraslan" userId="421a04b2fa6dfc60" providerId="LiveId" clId="{48F8F727-42B4-49ED-B104-824C3E5659ED}" dt="2024-03-06T09:05:03.673" v="9744" actId="208"/>
        <pc:sldMkLst>
          <pc:docMk/>
          <pc:sldMk cId="1245707687" sldId="317"/>
        </pc:sldMkLst>
      </pc:sldChg>
      <pc:sldChg chg="addSp delSp modSp add del mod">
        <pc:chgData name="Sinan Eraslan" userId="421a04b2fa6dfc60" providerId="LiveId" clId="{48F8F727-42B4-49ED-B104-824C3E5659ED}" dt="2024-03-05T08:02:58.641" v="9731" actId="47"/>
        <pc:sldMkLst>
          <pc:docMk/>
          <pc:sldMk cId="516288381" sldId="318"/>
        </pc:sldMkLst>
      </pc:sldChg>
      <pc:sldChg chg="addSp modSp add del">
        <pc:chgData name="Sinan Eraslan" userId="421a04b2fa6dfc60" providerId="LiveId" clId="{48F8F727-42B4-49ED-B104-824C3E5659ED}" dt="2024-02-16T13:41:26.195" v="9122" actId="47"/>
        <pc:sldMkLst>
          <pc:docMk/>
          <pc:sldMk cId="1396731544" sldId="319"/>
        </pc:sldMkLst>
      </pc:sldChg>
      <pc:sldChg chg="addSp delSp modSp add mod">
        <pc:chgData name="Sinan Eraslan" userId="421a04b2fa6dfc60" providerId="LiveId" clId="{48F8F727-42B4-49ED-B104-824C3E5659ED}" dt="2024-02-16T13:23:25.279" v="8502" actId="6549"/>
        <pc:sldMkLst>
          <pc:docMk/>
          <pc:sldMk cId="963549117" sldId="320"/>
        </pc:sldMkLst>
      </pc:sldChg>
      <pc:sldChg chg="addSp delSp modSp add mod">
        <pc:chgData name="Sinan Eraslan" userId="421a04b2fa6dfc60" providerId="LiveId" clId="{48F8F727-42B4-49ED-B104-824C3E5659ED}" dt="2024-03-01T10:42:04.418" v="9724" actId="208"/>
        <pc:sldMkLst>
          <pc:docMk/>
          <pc:sldMk cId="4270672856" sldId="321"/>
        </pc:sldMkLst>
      </pc:sldChg>
      <pc:sldChg chg="addSp delSp modSp add mod">
        <pc:chgData name="Sinan Eraslan" userId="421a04b2fa6dfc60" providerId="LiveId" clId="{48F8F727-42B4-49ED-B104-824C3E5659ED}" dt="2024-03-01T10:27:56.127" v="9710" actId="1076"/>
        <pc:sldMkLst>
          <pc:docMk/>
          <pc:sldMk cId="1970446954" sldId="322"/>
        </pc:sldMkLst>
      </pc:sldChg>
      <pc:sldChg chg="addSp delSp modSp add mod">
        <pc:chgData name="Sinan Eraslan" userId="421a04b2fa6dfc60" providerId="LiveId" clId="{48F8F727-42B4-49ED-B104-824C3E5659ED}" dt="2024-03-22T11:10:21.851" v="9754" actId="21"/>
        <pc:sldMkLst>
          <pc:docMk/>
          <pc:sldMk cId="2577994891" sldId="323"/>
        </pc:sldMkLst>
      </pc:sldChg>
      <pc:sldChg chg="addSp delSp modSp add mod">
        <pc:chgData name="Sinan Eraslan" userId="421a04b2fa6dfc60" providerId="LiveId" clId="{48F8F727-42B4-49ED-B104-824C3E5659ED}" dt="2024-03-18T06:29:42.177" v="9747" actId="20577"/>
        <pc:sldMkLst>
          <pc:docMk/>
          <pc:sldMk cId="2383361607" sldId="324"/>
        </pc:sldMkLst>
      </pc:sldChg>
      <pc:sldChg chg="addSp delSp modSp add del mod">
        <pc:chgData name="Sinan Eraslan" userId="421a04b2fa6dfc60" providerId="LiveId" clId="{48F8F727-42B4-49ED-B104-824C3E5659ED}" dt="2024-03-05T08:02:59.309" v="9732" actId="47"/>
        <pc:sldMkLst>
          <pc:docMk/>
          <pc:sldMk cId="4242488105" sldId="325"/>
        </pc:sldMkLst>
      </pc:sldChg>
      <pc:sldChg chg="add del">
        <pc:chgData name="Sinan Eraslan" userId="421a04b2fa6dfc60" providerId="LiveId" clId="{48F8F727-42B4-49ED-B104-824C3E5659ED}" dt="2024-03-05T08:02:59.556" v="9733" actId="47"/>
        <pc:sldMkLst>
          <pc:docMk/>
          <pc:sldMk cId="3760625771" sldId="326"/>
        </pc:sldMkLst>
      </pc:sldChg>
      <pc:sldMasterChg chg="del delSldLayout">
        <pc:chgData name="Sinan Eraslan" userId="421a04b2fa6dfc60" providerId="LiveId" clId="{48F8F727-42B4-49ED-B104-824C3E5659ED}" dt="2024-03-05T08:03:01.651" v="9740" actId="47"/>
        <pc:sldMasterMkLst>
          <pc:docMk/>
          <pc:sldMasterMk cId="3449830827" sldId="2147483762"/>
        </pc:sldMasterMkLst>
        <pc:sldLayoutChg chg="del">
          <pc:chgData name="Sinan Eraslan" userId="421a04b2fa6dfc60" providerId="LiveId" clId="{48F8F727-42B4-49ED-B104-824C3E5659ED}" dt="2024-03-05T08:03:01.651" v="9740" actId="47"/>
          <pc:sldLayoutMkLst>
            <pc:docMk/>
            <pc:sldMasterMk cId="3449830827" sldId="2147483762"/>
            <pc:sldLayoutMk cId="980630219" sldId="2147483763"/>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975479036" sldId="2147483764"/>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1699395177" sldId="2147483765"/>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1018393022" sldId="2147483766"/>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1151483215" sldId="2147483767"/>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490845325" sldId="2147483768"/>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4029589334" sldId="2147483769"/>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4101425521" sldId="2147483770"/>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1333726317" sldId="2147483771"/>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3753540728" sldId="2147483772"/>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2229511852" sldId="2147483773"/>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614984649" sldId="2147483774"/>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3216132226" sldId="2147483775"/>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2393152629" sldId="2147483776"/>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2658248739" sldId="2147483777"/>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3974291268" sldId="2147483778"/>
          </pc:sldLayoutMkLst>
        </pc:sldLayoutChg>
        <pc:sldLayoutChg chg="del">
          <pc:chgData name="Sinan Eraslan" userId="421a04b2fa6dfc60" providerId="LiveId" clId="{48F8F727-42B4-49ED-B104-824C3E5659ED}" dt="2024-03-05T08:03:01.651" v="9740" actId="47"/>
          <pc:sldLayoutMkLst>
            <pc:docMk/>
            <pc:sldMasterMk cId="3449830827" sldId="2147483762"/>
            <pc:sldLayoutMk cId="2372378716" sldId="2147483779"/>
          </pc:sldLayoutMkLst>
        </pc:sldLayoutChg>
      </pc:sldMasterChg>
    </pc:docChg>
  </pc:docChgLst>
  <pc:docChgLst>
    <pc:chgData name="Sinan Eraslan" userId="421a04b2fa6dfc60" providerId="LiveId" clId="{37FBF421-E810-4974-9064-4945B60B668E}"/>
    <pc:docChg chg="modSld">
      <pc:chgData name="Sinan Eraslan" userId="421a04b2fa6dfc60" providerId="LiveId" clId="{37FBF421-E810-4974-9064-4945B60B668E}" dt="2025-03-04T18:47:17.150" v="13" actId="20577"/>
      <pc:docMkLst>
        <pc:docMk/>
      </pc:docMkLst>
      <pc:sldChg chg="modSp mod">
        <pc:chgData name="Sinan Eraslan" userId="421a04b2fa6dfc60" providerId="LiveId" clId="{37FBF421-E810-4974-9064-4945B60B668E}" dt="2025-03-04T18:21:23.521" v="11" actId="20577"/>
        <pc:sldMkLst>
          <pc:docMk/>
          <pc:sldMk cId="541057092" sldId="305"/>
        </pc:sldMkLst>
      </pc:sldChg>
      <pc:sldChg chg="modSp">
        <pc:chgData name="Sinan Eraslan" userId="421a04b2fa6dfc60" providerId="LiveId" clId="{37FBF421-E810-4974-9064-4945B60B668E}" dt="2025-03-04T18:47:17.150" v="13" actId="20577"/>
        <pc:sldMkLst>
          <pc:docMk/>
          <pc:sldMk cId="2181402403" sldId="314"/>
        </pc:sldMkLst>
      </pc:sldChg>
    </pc:docChg>
  </pc:docChgLst>
  <pc:docChgLst>
    <pc:chgData name="Sinan Eraslan" userId="421a04b2fa6dfc60" providerId="LiveId" clId="{45D70B0F-2456-414C-9F21-7EDF300BA08D}"/>
    <pc:docChg chg="modSld">
      <pc:chgData name="Sinan Eraslan" userId="421a04b2fa6dfc60" providerId="LiveId" clId="{45D70B0F-2456-414C-9F21-7EDF300BA08D}" dt="2024-03-21T07:29:50.315" v="7" actId="20577"/>
      <pc:docMkLst>
        <pc:docMk/>
      </pc:docMkLst>
      <pc:sldChg chg="modSp">
        <pc:chgData name="Sinan Eraslan" userId="421a04b2fa6dfc60" providerId="LiveId" clId="{45D70B0F-2456-414C-9F21-7EDF300BA08D}" dt="2024-03-21T07:29:50.315" v="7" actId="20577"/>
        <pc:sldMkLst>
          <pc:docMk/>
          <pc:sldMk cId="2383361607" sldId="324"/>
        </pc:sldMkLst>
      </pc:sldChg>
    </pc:docChg>
  </pc:docChgLst>
  <pc:docChgLst>
    <pc:chgData name="Sinan Eraslan" userId="421a04b2fa6dfc60" providerId="LiveId" clId="{8EE40D29-B2DA-4058-9911-A5F5D0C096F2}"/>
    <pc:docChg chg="addSld modSld">
      <pc:chgData name="Sinan Eraslan" userId="421a04b2fa6dfc60" providerId="LiveId" clId="{8EE40D29-B2DA-4058-9911-A5F5D0C096F2}" dt="2025-06-30T11:18:24.993" v="22" actId="1076"/>
      <pc:docMkLst>
        <pc:docMk/>
      </pc:docMkLst>
      <pc:sldChg chg="modSp mod">
        <pc:chgData name="Sinan Eraslan" userId="421a04b2fa6dfc60" providerId="LiveId" clId="{8EE40D29-B2DA-4058-9911-A5F5D0C096F2}" dt="2025-06-30T10:16:16.035" v="2" actId="20577"/>
        <pc:sldMkLst>
          <pc:docMk/>
          <pc:sldMk cId="2814805914" sldId="301"/>
        </pc:sldMkLst>
        <pc:spChg chg="mod">
          <ac:chgData name="Sinan Eraslan" userId="421a04b2fa6dfc60" providerId="LiveId" clId="{8EE40D29-B2DA-4058-9911-A5F5D0C096F2}" dt="2025-06-30T10:16:16.035" v="2" actId="20577"/>
          <ac:spMkLst>
            <pc:docMk/>
            <pc:sldMk cId="2814805914" sldId="301"/>
            <ac:spMk id="2" creationId="{C5EC4466-02A8-F8C9-82D6-247EC1ED4060}"/>
          </ac:spMkLst>
        </pc:spChg>
      </pc:sldChg>
      <pc:sldChg chg="modSp mod">
        <pc:chgData name="Sinan Eraslan" userId="421a04b2fa6dfc60" providerId="LiveId" clId="{8EE40D29-B2DA-4058-9911-A5F5D0C096F2}" dt="2025-06-30T10:18:32.798" v="4" actId="20577"/>
        <pc:sldMkLst>
          <pc:docMk/>
          <pc:sldMk cId="541057092" sldId="305"/>
        </pc:sldMkLst>
        <pc:spChg chg="mod">
          <ac:chgData name="Sinan Eraslan" userId="421a04b2fa6dfc60" providerId="LiveId" clId="{8EE40D29-B2DA-4058-9911-A5F5D0C096F2}" dt="2025-06-30T10:18:32.798" v="4" actId="20577"/>
          <ac:spMkLst>
            <pc:docMk/>
            <pc:sldMk cId="541057092" sldId="305"/>
            <ac:spMk id="20" creationId="{E29CC3C7-618A-82FC-0553-51DD68810E7E}"/>
          </ac:spMkLst>
        </pc:spChg>
      </pc:sldChg>
      <pc:sldChg chg="modSp mod">
        <pc:chgData name="Sinan Eraslan" userId="421a04b2fa6dfc60" providerId="LiveId" clId="{8EE40D29-B2DA-4058-9911-A5F5D0C096F2}" dt="2025-06-30T10:19:17.568" v="6" actId="1076"/>
        <pc:sldMkLst>
          <pc:docMk/>
          <pc:sldMk cId="2054936340" sldId="307"/>
        </pc:sldMkLst>
        <pc:picChg chg="mod">
          <ac:chgData name="Sinan Eraslan" userId="421a04b2fa6dfc60" providerId="LiveId" clId="{8EE40D29-B2DA-4058-9911-A5F5D0C096F2}" dt="2025-06-30T10:19:17.568" v="6" actId="1076"/>
          <ac:picMkLst>
            <pc:docMk/>
            <pc:sldMk cId="2054936340" sldId="307"/>
            <ac:picMk id="12" creationId="{121AD6F3-7061-0F0D-2772-FBBA3F92D248}"/>
          </ac:picMkLst>
        </pc:picChg>
        <pc:picChg chg="mod">
          <ac:chgData name="Sinan Eraslan" userId="421a04b2fa6dfc60" providerId="LiveId" clId="{8EE40D29-B2DA-4058-9911-A5F5D0C096F2}" dt="2025-06-30T10:19:16.078" v="5" actId="1076"/>
          <ac:picMkLst>
            <pc:docMk/>
            <pc:sldMk cId="2054936340" sldId="307"/>
            <ac:picMk id="19" creationId="{3DE0AF1E-E7F2-4A9B-D112-7C74E21ACE84}"/>
          </ac:picMkLst>
        </pc:picChg>
      </pc:sldChg>
      <pc:sldChg chg="modSp mod">
        <pc:chgData name="Sinan Eraslan" userId="421a04b2fa6dfc60" providerId="LiveId" clId="{8EE40D29-B2DA-4058-9911-A5F5D0C096F2}" dt="2025-06-30T10:59:52.401" v="8" actId="6549"/>
        <pc:sldMkLst>
          <pc:docMk/>
          <pc:sldMk cId="2181402403" sldId="314"/>
        </pc:sldMkLst>
        <pc:spChg chg="mod">
          <ac:chgData name="Sinan Eraslan" userId="421a04b2fa6dfc60" providerId="LiveId" clId="{8EE40D29-B2DA-4058-9911-A5F5D0C096F2}" dt="2025-06-30T10:59:52.401" v="8" actId="6549"/>
          <ac:spMkLst>
            <pc:docMk/>
            <pc:sldMk cId="2181402403" sldId="314"/>
            <ac:spMk id="14" creationId="{53F1BB7D-542F-9CB3-F2EA-D97C63E17B6E}"/>
          </ac:spMkLst>
        </pc:spChg>
      </pc:sldChg>
      <pc:sldChg chg="modSp mod">
        <pc:chgData name="Sinan Eraslan" userId="421a04b2fa6dfc60" providerId="LiveId" clId="{8EE40D29-B2DA-4058-9911-A5F5D0C096F2}" dt="2025-06-30T10:59:54.900" v="10" actId="6549"/>
        <pc:sldMkLst>
          <pc:docMk/>
          <pc:sldMk cId="3904324080" sldId="315"/>
        </pc:sldMkLst>
        <pc:spChg chg="mod">
          <ac:chgData name="Sinan Eraslan" userId="421a04b2fa6dfc60" providerId="LiveId" clId="{8EE40D29-B2DA-4058-9911-A5F5D0C096F2}" dt="2025-06-30T10:59:54.900" v="10" actId="6549"/>
          <ac:spMkLst>
            <pc:docMk/>
            <pc:sldMk cId="3904324080" sldId="315"/>
            <ac:spMk id="14" creationId="{04807AD3-922E-7B1F-0992-AF9DA30C25BF}"/>
          </ac:spMkLst>
        </pc:spChg>
      </pc:sldChg>
      <pc:sldChg chg="modSp mod">
        <pc:chgData name="Sinan Eraslan" userId="421a04b2fa6dfc60" providerId="LiveId" clId="{8EE40D29-B2DA-4058-9911-A5F5D0C096F2}" dt="2025-06-30T10:59:56.931" v="12" actId="6549"/>
        <pc:sldMkLst>
          <pc:docMk/>
          <pc:sldMk cId="2306871273" sldId="316"/>
        </pc:sldMkLst>
        <pc:spChg chg="mod">
          <ac:chgData name="Sinan Eraslan" userId="421a04b2fa6dfc60" providerId="LiveId" clId="{8EE40D29-B2DA-4058-9911-A5F5D0C096F2}" dt="2025-06-30T10:59:56.931" v="12" actId="6549"/>
          <ac:spMkLst>
            <pc:docMk/>
            <pc:sldMk cId="2306871273" sldId="316"/>
            <ac:spMk id="14" creationId="{013035BE-A259-8134-DB74-EAC94530FD9F}"/>
          </ac:spMkLst>
        </pc:spChg>
      </pc:sldChg>
      <pc:sldChg chg="modSp mod">
        <pc:chgData name="Sinan Eraslan" userId="421a04b2fa6dfc60" providerId="LiveId" clId="{8EE40D29-B2DA-4058-9911-A5F5D0C096F2}" dt="2025-06-30T11:00:00.771" v="14" actId="6549"/>
        <pc:sldMkLst>
          <pc:docMk/>
          <pc:sldMk cId="4270672856" sldId="321"/>
        </pc:sldMkLst>
        <pc:spChg chg="mod">
          <ac:chgData name="Sinan Eraslan" userId="421a04b2fa6dfc60" providerId="LiveId" clId="{8EE40D29-B2DA-4058-9911-A5F5D0C096F2}" dt="2025-06-30T11:00:00.771" v="14" actId="6549"/>
          <ac:spMkLst>
            <pc:docMk/>
            <pc:sldMk cId="4270672856" sldId="321"/>
            <ac:spMk id="14" creationId="{6FC9F729-BBA0-9588-1501-93888426A4E8}"/>
          </ac:spMkLst>
        </pc:spChg>
      </pc:sldChg>
      <pc:sldChg chg="modSp mod">
        <pc:chgData name="Sinan Eraslan" userId="421a04b2fa6dfc60" providerId="LiveId" clId="{8EE40D29-B2DA-4058-9911-A5F5D0C096F2}" dt="2025-06-30T11:00:02.960" v="16" actId="6549"/>
        <pc:sldMkLst>
          <pc:docMk/>
          <pc:sldMk cId="1970446954" sldId="322"/>
        </pc:sldMkLst>
        <pc:spChg chg="mod">
          <ac:chgData name="Sinan Eraslan" userId="421a04b2fa6dfc60" providerId="LiveId" clId="{8EE40D29-B2DA-4058-9911-A5F5D0C096F2}" dt="2025-06-30T11:00:02.960" v="16" actId="6549"/>
          <ac:spMkLst>
            <pc:docMk/>
            <pc:sldMk cId="1970446954" sldId="322"/>
            <ac:spMk id="14" creationId="{CE87F2F2-5A17-0A2F-1A85-809B46FB73D0}"/>
          </ac:spMkLst>
        </pc:spChg>
      </pc:sldChg>
      <pc:sldChg chg="modSp mod">
        <pc:chgData name="Sinan Eraslan" userId="421a04b2fa6dfc60" providerId="LiveId" clId="{8EE40D29-B2DA-4058-9911-A5F5D0C096F2}" dt="2025-06-30T11:00:05.080" v="18" actId="6549"/>
        <pc:sldMkLst>
          <pc:docMk/>
          <pc:sldMk cId="2577994891" sldId="323"/>
        </pc:sldMkLst>
        <pc:spChg chg="mod">
          <ac:chgData name="Sinan Eraslan" userId="421a04b2fa6dfc60" providerId="LiveId" clId="{8EE40D29-B2DA-4058-9911-A5F5D0C096F2}" dt="2025-06-30T11:00:05.080" v="18" actId="6549"/>
          <ac:spMkLst>
            <pc:docMk/>
            <pc:sldMk cId="2577994891" sldId="323"/>
            <ac:spMk id="14" creationId="{6E08E95B-FF1C-D89F-B0E1-51E8DF5969F4}"/>
          </ac:spMkLst>
        </pc:spChg>
      </pc:sldChg>
      <pc:sldChg chg="modSp mod">
        <pc:chgData name="Sinan Eraslan" userId="421a04b2fa6dfc60" providerId="LiveId" clId="{8EE40D29-B2DA-4058-9911-A5F5D0C096F2}" dt="2025-06-30T11:00:08.180" v="20" actId="6549"/>
        <pc:sldMkLst>
          <pc:docMk/>
          <pc:sldMk cId="2383361607" sldId="324"/>
        </pc:sldMkLst>
        <pc:spChg chg="mod">
          <ac:chgData name="Sinan Eraslan" userId="421a04b2fa6dfc60" providerId="LiveId" clId="{8EE40D29-B2DA-4058-9911-A5F5D0C096F2}" dt="2025-06-30T11:00:08.180" v="20" actId="6549"/>
          <ac:spMkLst>
            <pc:docMk/>
            <pc:sldMk cId="2383361607" sldId="324"/>
            <ac:spMk id="14" creationId="{897BC5DC-07A6-AA1C-1EBF-73E1EF844760}"/>
          </ac:spMkLst>
        </pc:spChg>
      </pc:sldChg>
      <pc:sldChg chg="addSp modSp add mod">
        <pc:chgData name="Sinan Eraslan" userId="421a04b2fa6dfc60" providerId="LiveId" clId="{8EE40D29-B2DA-4058-9911-A5F5D0C096F2}" dt="2025-06-30T11:18:24.993" v="22" actId="1076"/>
        <pc:sldMkLst>
          <pc:docMk/>
          <pc:sldMk cId="48209865" sldId="366"/>
        </pc:sldMkLst>
        <pc:spChg chg="add mod">
          <ac:chgData name="Sinan Eraslan" userId="421a04b2fa6dfc60" providerId="LiveId" clId="{8EE40D29-B2DA-4058-9911-A5F5D0C096F2}" dt="2025-06-30T11:18:24.993" v="22" actId="1076"/>
          <ac:spMkLst>
            <pc:docMk/>
            <pc:sldMk cId="48209865" sldId="366"/>
            <ac:spMk id="3" creationId="{09F85A8D-0D55-DABC-103D-68875FE09DFC}"/>
          </ac:spMkLst>
        </pc:spChg>
      </pc:sldChg>
    </pc:docChg>
  </pc:docChgLst>
  <pc:docChgLst>
    <pc:chgData name="Sinan Eraslan" userId="421a04b2fa6dfc60" providerId="LiveId" clId="{8230AC90-CDD2-4362-BFD7-296B6419D326}"/>
    <pc:docChg chg="undo custSel addSld delSld modSld">
      <pc:chgData name="Sinan Eraslan" userId="421a04b2fa6dfc60" providerId="LiveId" clId="{8230AC90-CDD2-4362-BFD7-296B6419D326}" dt="2024-01-31T12:28:51.890" v="3822" actId="114"/>
      <pc:docMkLst>
        <pc:docMk/>
      </pc:docMkLst>
      <pc:sldChg chg="modSp mod">
        <pc:chgData name="Sinan Eraslan" userId="421a04b2fa6dfc60" providerId="LiveId" clId="{8230AC90-CDD2-4362-BFD7-296B6419D326}" dt="2024-01-30T10:07:48.717" v="16" actId="20577"/>
        <pc:sldMkLst>
          <pc:docMk/>
          <pc:sldMk cId="1872400943" sldId="256"/>
        </pc:sldMkLst>
      </pc:sldChg>
      <pc:sldChg chg="addSp delSp modSp mod setBg setClrOvrMap">
        <pc:chgData name="Sinan Eraslan" userId="421a04b2fa6dfc60" providerId="LiveId" clId="{8230AC90-CDD2-4362-BFD7-296B6419D326}" dt="2024-01-30T12:07:46.904" v="1056" actId="113"/>
        <pc:sldMkLst>
          <pc:docMk/>
          <pc:sldMk cId="3405452778" sldId="257"/>
        </pc:sldMkLst>
      </pc:sldChg>
      <pc:sldChg chg="addSp delSp modSp add mod setBg">
        <pc:chgData name="Sinan Eraslan" userId="421a04b2fa6dfc60" providerId="LiveId" clId="{8230AC90-CDD2-4362-BFD7-296B6419D326}" dt="2024-01-31T06:42:39.577" v="3015" actId="20577"/>
        <pc:sldMkLst>
          <pc:docMk/>
          <pc:sldMk cId="439745332" sldId="258"/>
        </pc:sldMkLst>
      </pc:sldChg>
      <pc:sldChg chg="del">
        <pc:chgData name="Sinan Eraslan" userId="421a04b2fa6dfc60" providerId="LiveId" clId="{8230AC90-CDD2-4362-BFD7-296B6419D326}" dt="2024-01-30T11:11:12.566" v="63" actId="47"/>
        <pc:sldMkLst>
          <pc:docMk/>
          <pc:sldMk cId="3654619200" sldId="258"/>
        </pc:sldMkLst>
      </pc:sldChg>
      <pc:sldChg chg="del">
        <pc:chgData name="Sinan Eraslan" userId="421a04b2fa6dfc60" providerId="LiveId" clId="{8230AC90-CDD2-4362-BFD7-296B6419D326}" dt="2024-01-30T11:11:13.653" v="64" actId="47"/>
        <pc:sldMkLst>
          <pc:docMk/>
          <pc:sldMk cId="2608212751" sldId="259"/>
        </pc:sldMkLst>
      </pc:sldChg>
      <pc:sldChg chg="addSp delSp modSp add mod">
        <pc:chgData name="Sinan Eraslan" userId="421a04b2fa6dfc60" providerId="LiveId" clId="{8230AC90-CDD2-4362-BFD7-296B6419D326}" dt="2024-01-30T13:51:56.487" v="3009" actId="20577"/>
        <pc:sldMkLst>
          <pc:docMk/>
          <pc:sldMk cId="4002701402" sldId="259"/>
        </pc:sldMkLst>
      </pc:sldChg>
      <pc:sldChg chg="del">
        <pc:chgData name="Sinan Eraslan" userId="421a04b2fa6dfc60" providerId="LiveId" clId="{8230AC90-CDD2-4362-BFD7-296B6419D326}" dt="2024-01-30T11:11:14.224" v="65" actId="47"/>
        <pc:sldMkLst>
          <pc:docMk/>
          <pc:sldMk cId="2050545100" sldId="260"/>
        </pc:sldMkLst>
      </pc:sldChg>
      <pc:sldChg chg="addSp delSp modSp add mod">
        <pc:chgData name="Sinan Eraslan" userId="421a04b2fa6dfc60" providerId="LiveId" clId="{8230AC90-CDD2-4362-BFD7-296B6419D326}" dt="2024-01-31T06:55:30.420" v="3021" actId="20577"/>
        <pc:sldMkLst>
          <pc:docMk/>
          <pc:sldMk cId="3359887442" sldId="260"/>
        </pc:sldMkLst>
      </pc:sldChg>
      <pc:sldChg chg="del">
        <pc:chgData name="Sinan Eraslan" userId="421a04b2fa6dfc60" providerId="LiveId" clId="{8230AC90-CDD2-4362-BFD7-296B6419D326}" dt="2024-01-30T11:11:16.195" v="67" actId="47"/>
        <pc:sldMkLst>
          <pc:docMk/>
          <pc:sldMk cId="962034803" sldId="261"/>
        </pc:sldMkLst>
      </pc:sldChg>
      <pc:sldChg chg="addSp delSp modSp add mod">
        <pc:chgData name="Sinan Eraslan" userId="421a04b2fa6dfc60" providerId="LiveId" clId="{8230AC90-CDD2-4362-BFD7-296B6419D326}" dt="2024-01-31T12:28:51.890" v="3822" actId="114"/>
        <pc:sldMkLst>
          <pc:docMk/>
          <pc:sldMk cId="2724503197" sldId="261"/>
        </pc:sldMkLst>
      </pc:sldChg>
      <pc:sldChg chg="del">
        <pc:chgData name="Sinan Eraslan" userId="421a04b2fa6dfc60" providerId="LiveId" clId="{8230AC90-CDD2-4362-BFD7-296B6419D326}" dt="2024-01-30T11:11:14.925" v="66" actId="47"/>
        <pc:sldMkLst>
          <pc:docMk/>
          <pc:sldMk cId="1181645173" sldId="262"/>
        </pc:sldMkLst>
      </pc:sldChg>
      <pc:sldChg chg="del">
        <pc:chgData name="Sinan Eraslan" userId="421a04b2fa6dfc60" providerId="LiveId" clId="{8230AC90-CDD2-4362-BFD7-296B6419D326}" dt="2024-01-30T11:11:16.759" v="68" actId="47"/>
        <pc:sldMkLst>
          <pc:docMk/>
          <pc:sldMk cId="3021289924" sldId="263"/>
        </pc:sldMkLst>
      </pc:sldChg>
      <pc:sldChg chg="del">
        <pc:chgData name="Sinan Eraslan" userId="421a04b2fa6dfc60" providerId="LiveId" clId="{8230AC90-CDD2-4362-BFD7-296B6419D326}" dt="2024-01-30T11:11:17.160" v="69" actId="47"/>
        <pc:sldMkLst>
          <pc:docMk/>
          <pc:sldMk cId="886428275" sldId="264"/>
        </pc:sldMkLst>
      </pc:sldChg>
      <pc:sldChg chg="del">
        <pc:chgData name="Sinan Eraslan" userId="421a04b2fa6dfc60" providerId="LiveId" clId="{8230AC90-CDD2-4362-BFD7-296B6419D326}" dt="2024-01-30T11:11:17.729" v="70" actId="47"/>
        <pc:sldMkLst>
          <pc:docMk/>
          <pc:sldMk cId="1371697397" sldId="265"/>
        </pc:sldMkLst>
      </pc:sldChg>
      <pc:sldChg chg="del">
        <pc:chgData name="Sinan Eraslan" userId="421a04b2fa6dfc60" providerId="LiveId" clId="{8230AC90-CDD2-4362-BFD7-296B6419D326}" dt="2024-01-30T11:11:18.630" v="71" actId="47"/>
        <pc:sldMkLst>
          <pc:docMk/>
          <pc:sldMk cId="4212203910" sldId="266"/>
        </pc:sldMkLst>
      </pc:sldChg>
      <pc:sldChg chg="del">
        <pc:chgData name="Sinan Eraslan" userId="421a04b2fa6dfc60" providerId="LiveId" clId="{8230AC90-CDD2-4362-BFD7-296B6419D326}" dt="2024-01-30T11:11:19.147" v="72" actId="47"/>
        <pc:sldMkLst>
          <pc:docMk/>
          <pc:sldMk cId="1950550884" sldId="267"/>
        </pc:sldMkLst>
      </pc:sldChg>
      <pc:sldChg chg="del">
        <pc:chgData name="Sinan Eraslan" userId="421a04b2fa6dfc60" providerId="LiveId" clId="{8230AC90-CDD2-4362-BFD7-296B6419D326}" dt="2024-01-30T11:11:19.833" v="73" actId="47"/>
        <pc:sldMkLst>
          <pc:docMk/>
          <pc:sldMk cId="1468560988" sldId="268"/>
        </pc:sldMkLst>
      </pc:sldChg>
      <pc:sldChg chg="del">
        <pc:chgData name="Sinan Eraslan" userId="421a04b2fa6dfc60" providerId="LiveId" clId="{8230AC90-CDD2-4362-BFD7-296B6419D326}" dt="2024-01-30T11:11:20.349" v="74" actId="47"/>
        <pc:sldMkLst>
          <pc:docMk/>
          <pc:sldMk cId="3151780948" sldId="269"/>
        </pc:sldMkLst>
      </pc:sldChg>
      <pc:sldChg chg="del">
        <pc:chgData name="Sinan Eraslan" userId="421a04b2fa6dfc60" providerId="LiveId" clId="{8230AC90-CDD2-4362-BFD7-296B6419D326}" dt="2024-01-30T11:11:20.888" v="75" actId="47"/>
        <pc:sldMkLst>
          <pc:docMk/>
          <pc:sldMk cId="3723960916" sldId="270"/>
        </pc:sldMkLst>
      </pc:sldChg>
      <pc:sldChg chg="del">
        <pc:chgData name="Sinan Eraslan" userId="421a04b2fa6dfc60" providerId="LiveId" clId="{8230AC90-CDD2-4362-BFD7-296B6419D326}" dt="2024-01-30T11:11:21.521" v="76" actId="47"/>
        <pc:sldMkLst>
          <pc:docMk/>
          <pc:sldMk cId="3633438340" sldId="271"/>
        </pc:sldMkLst>
      </pc:sldChg>
      <pc:sldChg chg="del">
        <pc:chgData name="Sinan Eraslan" userId="421a04b2fa6dfc60" providerId="LiveId" clId="{8230AC90-CDD2-4362-BFD7-296B6419D326}" dt="2024-01-30T11:11:22.592" v="77" actId="47"/>
        <pc:sldMkLst>
          <pc:docMk/>
          <pc:sldMk cId="4219742632" sldId="272"/>
        </pc:sldMkLst>
      </pc:sldChg>
      <pc:sldChg chg="del">
        <pc:chgData name="Sinan Eraslan" userId="421a04b2fa6dfc60" providerId="LiveId" clId="{8230AC90-CDD2-4362-BFD7-296B6419D326}" dt="2024-01-30T11:11:22.823" v="78" actId="47"/>
        <pc:sldMkLst>
          <pc:docMk/>
          <pc:sldMk cId="343112488" sldId="273"/>
        </pc:sldMkLst>
      </pc:sldChg>
      <pc:sldChg chg="del">
        <pc:chgData name="Sinan Eraslan" userId="421a04b2fa6dfc60" providerId="LiveId" clId="{8230AC90-CDD2-4362-BFD7-296B6419D326}" dt="2024-01-30T11:11:23.140" v="79" actId="47"/>
        <pc:sldMkLst>
          <pc:docMk/>
          <pc:sldMk cId="3932834637" sldId="2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7F1AC-F176-49A5-B79C-A0979F25E9E1}" type="datetimeFigureOut">
              <a:rPr lang="tr-TR" smtClean="0"/>
              <a:t>30.06.2025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CB4C7-843A-4257-AFF7-764C6CD666D2}" type="slidenum">
              <a:rPr lang="tr-TR" smtClean="0"/>
              <a:t>‹#›</a:t>
            </a:fld>
            <a:endParaRPr lang="tr-TR"/>
          </a:p>
        </p:txBody>
      </p:sp>
    </p:spTree>
    <p:extLst>
      <p:ext uri="{BB962C8B-B14F-4D97-AF65-F5344CB8AC3E}">
        <p14:creationId xmlns:p14="http://schemas.microsoft.com/office/powerpoint/2010/main" val="3288934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80068C8-D43C-4800-97B3-F2E0C90E4576}"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127500225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72F6A9-1DB5-41DC-BEDB-7A651B7E29C7}"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805988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F63BA3-E3A9-452D-90E6-E7DD2E972409}"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9100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AEE462-937B-4E33-9856-B647BF4A71AC}"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052723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7E4EE76-9698-4019-B9B9-92F5732AC5A8}"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3625865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8A13BFF-80E3-4623-ACC9-1E07B765F54A}" type="datetime1">
              <a:rPr lang="en-US" smtClean="0"/>
              <a:t>6/30/2025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775362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5596E4-E445-4E40-B43C-F747CCD1464E}"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578570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A31218-8401-4B1C-A637-E264C74C4EF6}" type="datetime1">
              <a:rPr lang="en-US" smtClean="0"/>
              <a:t>6/30/2025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664650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46473-01CC-4182-B7A3-AC580FB8D463}" type="datetime1">
              <a:rPr lang="en-US" smtClean="0"/>
              <a:t>6/30/2025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724655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503C1D80-0B73-4A92-8D26-961273B49BB2}" type="datetime1">
              <a:rPr lang="en-US" smtClean="0"/>
              <a:t>6/30/2025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203802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DDCABF49-0AD7-4DEF-931E-3D2368A70BCC}" type="datetime1">
              <a:rPr lang="en-US" smtClean="0"/>
              <a:t>6/30/2025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485724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0DD0C85-4A37-472A-BCC2-6A54BA19D883}" type="datetime1">
              <a:rPr lang="en-US" smtClean="0"/>
              <a:t>6/30/2025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414773408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7.png"/><Relationship Id="rId7" Type="http://schemas.openxmlformats.org/officeDocument/2006/relationships/image" Target="../media/image49.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9.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48.png"/><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3.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69.png"/><Relationship Id="rId4" Type="http://schemas.openxmlformats.org/officeDocument/2006/relationships/image" Target="../media/image60.png"/></Relationships>
</file>

<file path=ppt/slides/_rels/slide1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1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74.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76.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68.png"/></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78.png"/><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71.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7.png"/><Relationship Id="rId7" Type="http://schemas.openxmlformats.org/officeDocument/2006/relationships/image" Target="../media/image28.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0.png"/><Relationship Id="rId7" Type="http://schemas.openxmlformats.org/officeDocument/2006/relationships/image" Target="../media/image3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14.png"/><Relationship Id="rId10" Type="http://schemas.openxmlformats.org/officeDocument/2006/relationships/image" Target="../media/image36.png"/><Relationship Id="rId4" Type="http://schemas.openxmlformats.org/officeDocument/2006/relationships/image" Target="../media/image23.png"/><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twork Technology Background">
            <a:extLst>
              <a:ext uri="{FF2B5EF4-FFF2-40B4-BE49-F238E27FC236}">
                <a16:creationId xmlns:a16="http://schemas.microsoft.com/office/drawing/2014/main" id="{82A44B67-B0B8-C336-E18C-11987CE1830D}"/>
              </a:ext>
            </a:extLst>
          </p:cNvPr>
          <p:cNvPicPr>
            <a:picLocks noChangeAspect="1"/>
          </p:cNvPicPr>
          <p:nvPr/>
        </p:nvPicPr>
        <p:blipFill rotWithShape="1">
          <a:blip r:embed="rId2"/>
          <a:srcRect l="34533" r="215"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 name="Title 1">
            <a:extLst>
              <a:ext uri="{FF2B5EF4-FFF2-40B4-BE49-F238E27FC236}">
                <a16:creationId xmlns:a16="http://schemas.microsoft.com/office/drawing/2014/main" id="{C5EC4466-02A8-F8C9-82D6-247EC1ED4060}"/>
              </a:ext>
            </a:extLst>
          </p:cNvPr>
          <p:cNvSpPr>
            <a:spLocks noGrp="1"/>
          </p:cNvSpPr>
          <p:nvPr>
            <p:ph type="ctrTitle"/>
          </p:nvPr>
        </p:nvSpPr>
        <p:spPr>
          <a:xfrm>
            <a:off x="754600" y="3027299"/>
            <a:ext cx="4869173" cy="993918"/>
          </a:xfrm>
        </p:spPr>
        <p:txBody>
          <a:bodyPr anchor="b">
            <a:normAutofit/>
          </a:bodyPr>
          <a:lstStyle/>
          <a:p>
            <a:pPr algn="ctr"/>
            <a:r>
              <a:rPr lang="tr-TR" sz="4400" dirty="0"/>
              <a:t>Mukavemet</a:t>
            </a:r>
          </a:p>
        </p:txBody>
      </p:sp>
      <p:sp>
        <p:nvSpPr>
          <p:cNvPr id="3" name="Subtitle 2">
            <a:extLst>
              <a:ext uri="{FF2B5EF4-FFF2-40B4-BE49-F238E27FC236}">
                <a16:creationId xmlns:a16="http://schemas.microsoft.com/office/drawing/2014/main" id="{8F4053BD-421A-5E3E-D38C-637895FBABED}"/>
              </a:ext>
            </a:extLst>
          </p:cNvPr>
          <p:cNvSpPr>
            <a:spLocks noGrp="1"/>
          </p:cNvSpPr>
          <p:nvPr>
            <p:ph type="subTitle" idx="1"/>
          </p:nvPr>
        </p:nvSpPr>
        <p:spPr>
          <a:xfrm>
            <a:off x="1201212" y="4412974"/>
            <a:ext cx="4162357" cy="1576188"/>
          </a:xfrm>
        </p:spPr>
        <p:txBody>
          <a:bodyPr anchor="t">
            <a:normAutofit/>
          </a:bodyPr>
          <a:lstStyle/>
          <a:p>
            <a:r>
              <a:rPr lang="tr-TR" dirty="0">
                <a:solidFill>
                  <a:schemeClr val="bg1"/>
                </a:solidFill>
              </a:rPr>
              <a:t>Dr. Öğr. Üyesi Sinan Eraslan</a:t>
            </a:r>
          </a:p>
          <a:p>
            <a:r>
              <a:rPr lang="tr-TR" dirty="0">
                <a:solidFill>
                  <a:schemeClr val="bg1"/>
                </a:solidFill>
              </a:rPr>
              <a:t>İnşaat Mühendisliği</a:t>
            </a:r>
          </a:p>
        </p:txBody>
      </p:sp>
      <p:sp>
        <p:nvSpPr>
          <p:cNvPr id="5" name="Slide Number Placeholder 4">
            <a:extLst>
              <a:ext uri="{FF2B5EF4-FFF2-40B4-BE49-F238E27FC236}">
                <a16:creationId xmlns:a16="http://schemas.microsoft.com/office/drawing/2014/main" id="{AB9F353D-2B93-18DD-58FD-0487C6E6E928}"/>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814805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D53142-FE52-6212-E681-C76ADFB2CCD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CD73BC-CD42-4E15-5C5A-FD69561F13FD}"/>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10</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6190159D-F74B-BC94-0589-2148DD9E0A96}"/>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772569B3-B9CA-4077-7BCB-EEB4A90AF257}"/>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Dairesel Kesitlerin </a:t>
            </a:r>
            <a:r>
              <a:rPr lang="en-US" sz="4400" dirty="0" err="1">
                <a:solidFill>
                  <a:schemeClr val="tx2"/>
                </a:solidFill>
                <a:latin typeface="+mj-lt"/>
                <a:ea typeface="+mj-ea"/>
                <a:cs typeface="+mj-cs"/>
              </a:rPr>
              <a:t>Burulma</a:t>
            </a:r>
            <a:r>
              <a:rPr lang="tr-TR" sz="4400" dirty="0" err="1">
                <a:solidFill>
                  <a:schemeClr val="tx2"/>
                </a:solidFill>
                <a:latin typeface="+mj-lt"/>
                <a:ea typeface="+mj-ea"/>
                <a:cs typeface="+mj-cs"/>
              </a:rPr>
              <a:t>sı</a:t>
            </a:r>
            <a:endParaRPr lang="en-US" sz="36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E0C7F42B-620C-4734-0260-534C46E87712}"/>
              </a:ext>
            </a:extLst>
          </p:cNvPr>
          <p:cNvPicPr>
            <a:picLocks noChangeAspect="1"/>
          </p:cNvPicPr>
          <p:nvPr/>
        </p:nvPicPr>
        <p:blipFill rotWithShape="1">
          <a:blip r:embed="rId2"/>
          <a:srcRect l="22614" t="36893" r="16459" b="25307"/>
          <a:stretch/>
        </p:blipFill>
        <p:spPr>
          <a:xfrm>
            <a:off x="6505058" y="1580253"/>
            <a:ext cx="3133817" cy="2592280"/>
          </a:xfrm>
          <a:prstGeom prst="rect">
            <a:avLst/>
          </a:prstGeom>
          <a:ln>
            <a:solidFill>
              <a:schemeClr val="tx1"/>
            </a:solidFill>
          </a:ln>
        </p:spPr>
      </p:pic>
      <p:pic>
        <p:nvPicPr>
          <p:cNvPr id="9" name="Picture 8">
            <a:extLst>
              <a:ext uri="{FF2B5EF4-FFF2-40B4-BE49-F238E27FC236}">
                <a16:creationId xmlns:a16="http://schemas.microsoft.com/office/drawing/2014/main" id="{7D254026-844C-0C90-4F4A-4403CA77B1CC}"/>
              </a:ext>
            </a:extLst>
          </p:cNvPr>
          <p:cNvPicPr>
            <a:picLocks noChangeAspect="1"/>
          </p:cNvPicPr>
          <p:nvPr/>
        </p:nvPicPr>
        <p:blipFill>
          <a:blip r:embed="rId3"/>
          <a:stretch>
            <a:fillRect/>
          </a:stretch>
        </p:blipFill>
        <p:spPr>
          <a:xfrm>
            <a:off x="3514370" y="5274151"/>
            <a:ext cx="5476875" cy="847725"/>
          </a:xfrm>
          <a:prstGeom prst="rect">
            <a:avLst/>
          </a:prstGeom>
          <a:ln>
            <a:solidFill>
              <a:schemeClr val="tx1"/>
            </a:solidFill>
          </a:ln>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8F0FBCB-28A3-860A-98C0-BEA730221E25}"/>
                  </a:ext>
                </a:extLst>
              </p:cNvPr>
              <p:cNvSpPr txBox="1"/>
              <p:nvPr/>
            </p:nvSpPr>
            <p:spPr>
              <a:xfrm>
                <a:off x="113899" y="821849"/>
                <a:ext cx="11825840" cy="646331"/>
              </a:xfrm>
              <a:prstGeom prst="rect">
                <a:avLst/>
              </a:prstGeom>
              <a:noFill/>
            </p:spPr>
            <p:txBody>
              <a:bodyPr wrap="square">
                <a:spAutoFit/>
              </a:bodyPr>
              <a:lstStyle/>
              <a:p>
                <a:pPr algn="just"/>
                <a:r>
                  <a:rPr lang="tr-TR" sz="1800" dirty="0"/>
                  <a:t>Burulmada gerilme hali basit kayma olduğundan asal gerilmeler çubuk eksenine göre </a:t>
                </a:r>
                <a14:m>
                  <m:oMath xmlns:m="http://schemas.openxmlformats.org/officeDocument/2006/math">
                    <m:r>
                      <a:rPr lang="tr-TR" sz="1800" i="1" smtClean="0">
                        <a:latin typeface="Cambria Math" panose="02040503050406030204" pitchFamily="18" charset="0"/>
                        <a:ea typeface="Cambria Math" panose="02040503050406030204" pitchFamily="18" charset="0"/>
                      </a:rPr>
                      <m:t>∓</m:t>
                    </m:r>
                    <m:r>
                      <a:rPr lang="tr-TR" sz="1800" b="0" i="1" smtClean="0">
                        <a:latin typeface="Cambria Math" panose="02040503050406030204" pitchFamily="18" charset="0"/>
                        <a:ea typeface="Cambria Math" panose="02040503050406030204" pitchFamily="18" charset="0"/>
                      </a:rPr>
                      <m:t>45°</m:t>
                    </m:r>
                  </m:oMath>
                </a14:m>
                <a:r>
                  <a:rPr lang="tr-TR" sz="1800" dirty="0"/>
                  <a:t> </a:t>
                </a:r>
                <a:r>
                  <a:rPr lang="tr-TR" sz="1800" dirty="0" err="1"/>
                  <a:t>lik</a:t>
                </a:r>
                <a:r>
                  <a:rPr lang="tr-TR" sz="1800" dirty="0"/>
                  <a:t> bir eğimde bulunacaktır. Bu sebeple asal gerilmeler </a:t>
                </a:r>
                <a14:m>
                  <m:oMath xmlns:m="http://schemas.openxmlformats.org/officeDocument/2006/math">
                    <m:sSub>
                      <m:sSubPr>
                        <m:ctrlPr>
                          <a:rPr lang="tr-TR" sz="1800" i="1" smtClean="0">
                            <a:latin typeface="Cambria Math" panose="02040503050406030204" pitchFamily="18" charset="0"/>
                          </a:rPr>
                        </m:ctrlPr>
                      </m:sSubPr>
                      <m:e>
                        <m:r>
                          <m:rPr>
                            <m:sty m:val="p"/>
                          </m:rPr>
                          <a:rPr lang="tr-TR" sz="1800" i="0" smtClean="0">
                            <a:latin typeface="Cambria Math" panose="02040503050406030204" pitchFamily="18" charset="0"/>
                            <a:ea typeface="Cambria Math" panose="02040503050406030204" pitchFamily="18" charset="0"/>
                          </a:rPr>
                          <m:t>σ</m:t>
                        </m:r>
                      </m:e>
                      <m:sub>
                        <m:r>
                          <a:rPr lang="tr-TR" sz="1800" b="0" i="0" smtClean="0">
                            <a:latin typeface="Cambria Math" panose="02040503050406030204" pitchFamily="18" charset="0"/>
                          </a:rPr>
                          <m:t>1</m:t>
                        </m:r>
                      </m:sub>
                    </m:sSub>
                    <m:r>
                      <a:rPr lang="tr-TR" sz="1800" b="0" i="0" smtClean="0">
                        <a:latin typeface="Cambria Math" panose="02040503050406030204" pitchFamily="18" charset="0"/>
                      </a:rPr>
                      <m:t>=</m:t>
                    </m:r>
                    <m:sSub>
                      <m:sSubPr>
                        <m:ctrlPr>
                          <a:rPr lang="tr-TR" sz="1800" i="1" smtClean="0">
                            <a:latin typeface="Cambria Math" panose="02040503050406030204" pitchFamily="18" charset="0"/>
                          </a:rPr>
                        </m:ctrlPr>
                      </m:sSubPr>
                      <m:e>
                        <m:r>
                          <m:rPr>
                            <m:sty m:val="p"/>
                          </m:rPr>
                          <a:rPr lang="tr-TR" sz="1800" i="0">
                            <a:latin typeface="Cambria Math" panose="02040503050406030204" pitchFamily="18" charset="0"/>
                            <a:ea typeface="Cambria Math" panose="02040503050406030204" pitchFamily="18" charset="0"/>
                          </a:rPr>
                          <m:t>σ</m:t>
                        </m:r>
                      </m:e>
                      <m:sub>
                        <m:r>
                          <a:rPr lang="tr-TR" sz="1800" b="0" i="0" smtClean="0">
                            <a:latin typeface="Cambria Math" panose="02040503050406030204" pitchFamily="18" charset="0"/>
                            <a:ea typeface="Cambria Math" panose="02040503050406030204" pitchFamily="18" charset="0"/>
                          </a:rPr>
                          <m:t>2</m:t>
                        </m:r>
                      </m:sub>
                    </m:sSub>
                    <m:r>
                      <a:rPr lang="tr-TR" sz="1800" b="0" i="0" smtClean="0">
                        <a:latin typeface="Cambria Math" panose="02040503050406030204" pitchFamily="18" charset="0"/>
                      </a:rPr>
                      <m:t>=</m:t>
                    </m:r>
                    <m:r>
                      <m:rPr>
                        <m:sty m:val="p"/>
                      </m:rPr>
                      <a:rPr lang="tr-TR" sz="1800" b="0" i="0" smtClean="0">
                        <a:latin typeface="Cambria Math" panose="02040503050406030204" pitchFamily="18" charset="0"/>
                        <a:ea typeface="Cambria Math" panose="02040503050406030204" pitchFamily="18" charset="0"/>
                      </a:rPr>
                      <m:t>τ</m:t>
                    </m:r>
                  </m:oMath>
                </a14:m>
                <a:r>
                  <a:rPr lang="tr-TR" sz="1800" dirty="0"/>
                  <a:t>  olacaktır.</a:t>
                </a:r>
              </a:p>
            </p:txBody>
          </p:sp>
        </mc:Choice>
        <mc:Fallback xmlns="">
          <p:sp>
            <p:nvSpPr>
              <p:cNvPr id="7" name="TextBox 6">
                <a:extLst>
                  <a:ext uri="{FF2B5EF4-FFF2-40B4-BE49-F238E27FC236}">
                    <a16:creationId xmlns:a16="http://schemas.microsoft.com/office/drawing/2014/main" id="{E8F0FBCB-28A3-860A-98C0-BEA730221E25}"/>
                  </a:ext>
                </a:extLst>
              </p:cNvPr>
              <p:cNvSpPr txBox="1">
                <a:spLocks noRot="1" noChangeAspect="1" noMove="1" noResize="1" noEditPoints="1" noAdjustHandles="1" noChangeArrowheads="1" noChangeShapeType="1" noTextEdit="1"/>
              </p:cNvSpPr>
              <p:nvPr/>
            </p:nvSpPr>
            <p:spPr>
              <a:xfrm>
                <a:off x="113899" y="821849"/>
                <a:ext cx="11825840" cy="646331"/>
              </a:xfrm>
              <a:prstGeom prst="rect">
                <a:avLst/>
              </a:prstGeom>
              <a:blipFill>
                <a:blip r:embed="rId4"/>
                <a:stretch>
                  <a:fillRect l="-464" t="-6604" r="-412" b="-14151"/>
                </a:stretch>
              </a:blipFill>
            </p:spPr>
            <p:txBody>
              <a:bodyPr/>
              <a:lstStyle/>
              <a:p>
                <a:r>
                  <a:rPr lang="tr-TR">
                    <a:noFill/>
                  </a:rPr>
                  <a:t> </a:t>
                </a:r>
              </a:p>
            </p:txBody>
          </p:sp>
        </mc:Fallback>
      </mc:AlternateContent>
      <p:sp>
        <p:nvSpPr>
          <p:cNvPr id="11" name="TextBox 10">
            <a:extLst>
              <a:ext uri="{FF2B5EF4-FFF2-40B4-BE49-F238E27FC236}">
                <a16:creationId xmlns:a16="http://schemas.microsoft.com/office/drawing/2014/main" id="{424A8A1C-91FC-C178-A831-B1D32AE48664}"/>
              </a:ext>
            </a:extLst>
          </p:cNvPr>
          <p:cNvSpPr txBox="1"/>
          <p:nvPr/>
        </p:nvSpPr>
        <p:spPr>
          <a:xfrm>
            <a:off x="113899" y="4577541"/>
            <a:ext cx="9411841" cy="369332"/>
          </a:xfrm>
          <a:prstGeom prst="rect">
            <a:avLst/>
          </a:prstGeom>
          <a:noFill/>
        </p:spPr>
        <p:txBody>
          <a:bodyPr wrap="square">
            <a:spAutoFit/>
          </a:bodyPr>
          <a:lstStyle/>
          <a:p>
            <a:pPr algn="just"/>
            <a:r>
              <a:rPr lang="tr-TR" sz="1800" dirty="0"/>
              <a:t>Çekme mukavemeti düşük betonun burulma altında kırılması şekildeki gibi olacaktır.</a:t>
            </a:r>
          </a:p>
        </p:txBody>
      </p:sp>
      <p:pic>
        <p:nvPicPr>
          <p:cNvPr id="12" name="Picture 11">
            <a:extLst>
              <a:ext uri="{FF2B5EF4-FFF2-40B4-BE49-F238E27FC236}">
                <a16:creationId xmlns:a16="http://schemas.microsoft.com/office/drawing/2014/main" id="{742A62A7-896F-58D8-37CE-7F1A643005AB}"/>
              </a:ext>
            </a:extLst>
          </p:cNvPr>
          <p:cNvPicPr>
            <a:picLocks noChangeAspect="1"/>
          </p:cNvPicPr>
          <p:nvPr/>
        </p:nvPicPr>
        <p:blipFill rotWithShape="1">
          <a:blip r:embed="rId5"/>
          <a:srcRect b="47371"/>
          <a:stretch/>
        </p:blipFill>
        <p:spPr>
          <a:xfrm>
            <a:off x="2257101" y="2259701"/>
            <a:ext cx="3429842" cy="1338053"/>
          </a:xfrm>
          <a:prstGeom prst="rect">
            <a:avLst/>
          </a:prstGeom>
          <a:ln>
            <a:solidFill>
              <a:schemeClr val="tx1"/>
            </a:solidFill>
          </a:ln>
        </p:spPr>
      </p:pic>
    </p:spTree>
    <p:extLst>
      <p:ext uri="{BB962C8B-B14F-4D97-AF65-F5344CB8AC3E}">
        <p14:creationId xmlns:p14="http://schemas.microsoft.com/office/powerpoint/2010/main" val="3907619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50F54-07F0-D97E-434B-AF2ED6FBADC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C1A438-45C1-981E-C3DE-17E415BFDBF1}"/>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7AE2CC86-6614-D18C-D72A-56DA259895FA}"/>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28E46F7E-4859-000F-647F-110EF55F8FC0}"/>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Dairesel Kesitlerin </a:t>
            </a:r>
            <a:r>
              <a:rPr lang="en-US" sz="4400" dirty="0" err="1">
                <a:solidFill>
                  <a:schemeClr val="tx2"/>
                </a:solidFill>
                <a:latin typeface="+mj-lt"/>
                <a:ea typeface="+mj-ea"/>
                <a:cs typeface="+mj-cs"/>
              </a:rPr>
              <a:t>Burulma</a:t>
            </a:r>
            <a:r>
              <a:rPr lang="tr-TR" sz="4400" dirty="0" err="1">
                <a:solidFill>
                  <a:schemeClr val="tx2"/>
                </a:solidFill>
                <a:latin typeface="+mj-lt"/>
                <a:ea typeface="+mj-ea"/>
                <a:cs typeface="+mj-cs"/>
              </a:rPr>
              <a:t>sı</a:t>
            </a:r>
            <a:endParaRPr lang="en-US" sz="36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617EDE16-2C41-4E1E-8E04-91E8854A74F7}"/>
              </a:ext>
            </a:extLst>
          </p:cNvPr>
          <p:cNvPicPr>
            <a:picLocks noChangeAspect="1"/>
          </p:cNvPicPr>
          <p:nvPr/>
        </p:nvPicPr>
        <p:blipFill rotWithShape="1">
          <a:blip r:embed="rId2"/>
          <a:srcRect l="29108" t="43945" r="33141" b="48844"/>
          <a:stretch/>
        </p:blipFill>
        <p:spPr>
          <a:xfrm>
            <a:off x="8242275" y="2189649"/>
            <a:ext cx="1455577" cy="494522"/>
          </a:xfrm>
          <a:prstGeom prst="rect">
            <a:avLst/>
          </a:prstGeom>
          <a:ln>
            <a:solidFill>
              <a:schemeClr val="tx1"/>
            </a:solidFill>
          </a:ln>
        </p:spPr>
      </p:pic>
      <p:pic>
        <p:nvPicPr>
          <p:cNvPr id="7" name="Picture 6">
            <a:extLst>
              <a:ext uri="{FF2B5EF4-FFF2-40B4-BE49-F238E27FC236}">
                <a16:creationId xmlns:a16="http://schemas.microsoft.com/office/drawing/2014/main" id="{D9A5EA6F-E6EF-CD3E-BCE5-D2A5F59537DD}"/>
              </a:ext>
            </a:extLst>
          </p:cNvPr>
          <p:cNvPicPr>
            <a:picLocks noChangeAspect="1"/>
          </p:cNvPicPr>
          <p:nvPr/>
        </p:nvPicPr>
        <p:blipFill rotWithShape="1">
          <a:blip r:embed="rId3"/>
          <a:srcRect l="70696" t="46913" r="12625" b="45568"/>
          <a:stretch/>
        </p:blipFill>
        <p:spPr>
          <a:xfrm>
            <a:off x="6634762" y="2031461"/>
            <a:ext cx="1165826" cy="937027"/>
          </a:xfrm>
          <a:prstGeom prst="rect">
            <a:avLst/>
          </a:prstGeom>
          <a:ln>
            <a:solidFill>
              <a:schemeClr val="tx1"/>
            </a:solidFill>
          </a:ln>
        </p:spPr>
      </p:pic>
      <p:pic>
        <p:nvPicPr>
          <p:cNvPr id="11" name="Picture 10">
            <a:extLst>
              <a:ext uri="{FF2B5EF4-FFF2-40B4-BE49-F238E27FC236}">
                <a16:creationId xmlns:a16="http://schemas.microsoft.com/office/drawing/2014/main" id="{B90E9E70-D67E-B827-825F-E6C2806ABF1D}"/>
              </a:ext>
            </a:extLst>
          </p:cNvPr>
          <p:cNvPicPr>
            <a:picLocks noChangeAspect="1"/>
          </p:cNvPicPr>
          <p:nvPr/>
        </p:nvPicPr>
        <p:blipFill rotWithShape="1">
          <a:blip r:embed="rId4"/>
          <a:srcRect t="27270" r="5486" b="46020"/>
          <a:stretch/>
        </p:blipFill>
        <p:spPr>
          <a:xfrm>
            <a:off x="6217512" y="3257909"/>
            <a:ext cx="3644225" cy="1831842"/>
          </a:xfrm>
          <a:prstGeom prst="rect">
            <a:avLst/>
          </a:prstGeom>
          <a:ln>
            <a:solidFill>
              <a:schemeClr val="tx1"/>
            </a:solidFill>
          </a:ln>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2531C96-9A8B-7DFB-EB6C-31C5B6E3CDB4}"/>
                  </a:ext>
                </a:extLst>
              </p:cNvPr>
              <p:cNvSpPr txBox="1"/>
              <p:nvPr/>
            </p:nvSpPr>
            <p:spPr>
              <a:xfrm>
                <a:off x="4719695" y="5693865"/>
                <a:ext cx="2109389" cy="753861"/>
              </a:xfrm>
              <a:prstGeom prst="rect">
                <a:avLst/>
              </a:prstGeom>
              <a:solidFill>
                <a:srgbClr val="A9A7AC"/>
              </a:solidFill>
              <a:ln>
                <a:solidFill>
                  <a:schemeClr val="tx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tr-TR" sz="2400" i="1" smtClean="0">
                              <a:latin typeface="Cambria Math" panose="02040503050406030204" pitchFamily="18" charset="0"/>
                            </a:rPr>
                          </m:ctrlPr>
                        </m:sSubPr>
                        <m:e>
                          <m:r>
                            <m:rPr>
                              <m:sty m:val="p"/>
                            </m:rPr>
                            <a:rPr lang="el-GR" sz="2400" i="0" smtClean="0">
                              <a:latin typeface="Cambria Math" panose="02040503050406030204" pitchFamily="18" charset="0"/>
                              <a:ea typeface="Cambria Math" panose="02040503050406030204" pitchFamily="18" charset="0"/>
                            </a:rPr>
                            <m:t>Ω</m:t>
                          </m:r>
                        </m:e>
                        <m:sub>
                          <m:r>
                            <m:rPr>
                              <m:sty m:val="p"/>
                            </m:rPr>
                            <a:rPr lang="tr-TR" sz="2400" b="0" i="0" smtClean="0">
                              <a:latin typeface="Cambria Math" panose="02040503050406030204" pitchFamily="18" charset="0"/>
                            </a:rPr>
                            <m:t>BA</m:t>
                          </m:r>
                        </m:sub>
                      </m:sSub>
                      <m:r>
                        <a:rPr lang="tr-TR" sz="2400" b="0" i="0" smtClean="0">
                          <a:latin typeface="Cambria Math" panose="02040503050406030204" pitchFamily="18" charset="0"/>
                        </a:rPr>
                        <m:t>=</m:t>
                      </m:r>
                      <m:f>
                        <m:fPr>
                          <m:ctrlPr>
                            <a:rPr lang="tr-TR" sz="2400" b="0" i="1" smtClean="0">
                              <a:latin typeface="Cambria Math" panose="02040503050406030204" pitchFamily="18" charset="0"/>
                            </a:rPr>
                          </m:ctrlPr>
                        </m:fPr>
                        <m:num>
                          <m:sSub>
                            <m:sSubPr>
                              <m:ctrlPr>
                                <a:rPr lang="tr-TR" sz="2400" b="0" i="1" smtClean="0">
                                  <a:latin typeface="Cambria Math" panose="02040503050406030204" pitchFamily="18" charset="0"/>
                                </a:rPr>
                              </m:ctrlPr>
                            </m:sSubPr>
                            <m:e>
                              <m:r>
                                <m:rPr>
                                  <m:sty m:val="p"/>
                                </m:rPr>
                                <a:rPr lang="tr-TR" sz="2400" b="0" i="0" smtClean="0">
                                  <a:latin typeface="Cambria Math" panose="02040503050406030204" pitchFamily="18" charset="0"/>
                                </a:rPr>
                                <m:t>M</m:t>
                              </m:r>
                            </m:e>
                            <m:sub>
                              <m:r>
                                <m:rPr>
                                  <m:sty m:val="p"/>
                                </m:rPr>
                                <a:rPr lang="tr-TR" sz="2400" b="0" i="0" smtClean="0">
                                  <a:latin typeface="Cambria Math" panose="02040503050406030204" pitchFamily="18" charset="0"/>
                                </a:rPr>
                                <m:t>b</m:t>
                              </m:r>
                            </m:sub>
                          </m:sSub>
                          <m:r>
                            <m:rPr>
                              <m:sty m:val="p"/>
                            </m:rPr>
                            <a:rPr lang="tr-TR" sz="2400" b="0" i="0" smtClean="0">
                              <a:latin typeface="Cambria Math" panose="02040503050406030204" pitchFamily="18" charset="0"/>
                            </a:rPr>
                            <m:t>L</m:t>
                          </m:r>
                        </m:num>
                        <m:den>
                          <m:sSub>
                            <m:sSubPr>
                              <m:ctrlPr>
                                <a:rPr lang="tr-TR" sz="2400" b="0" i="1" smtClean="0">
                                  <a:latin typeface="Cambria Math" panose="02040503050406030204" pitchFamily="18" charset="0"/>
                                </a:rPr>
                              </m:ctrlPr>
                            </m:sSubPr>
                            <m:e>
                              <m:r>
                                <m:rPr>
                                  <m:sty m:val="p"/>
                                </m:rPr>
                                <a:rPr lang="tr-TR" sz="2400" b="0" i="0" smtClean="0">
                                  <a:latin typeface="Cambria Math" panose="02040503050406030204" pitchFamily="18" charset="0"/>
                                </a:rPr>
                                <m:t>GI</m:t>
                              </m:r>
                            </m:e>
                            <m:sub>
                              <m:r>
                                <m:rPr>
                                  <m:sty m:val="p"/>
                                </m:rPr>
                                <a:rPr lang="tr-TR" sz="2400" b="0" i="0" smtClean="0">
                                  <a:latin typeface="Cambria Math" panose="02040503050406030204" pitchFamily="18" charset="0"/>
                                </a:rPr>
                                <m:t>o</m:t>
                              </m:r>
                            </m:sub>
                          </m:sSub>
                        </m:den>
                      </m:f>
                    </m:oMath>
                  </m:oMathPara>
                </a14:m>
                <a:endParaRPr lang="tr-TR" sz="2400" dirty="0"/>
              </a:p>
            </p:txBody>
          </p:sp>
        </mc:Choice>
        <mc:Fallback xmlns="">
          <p:sp>
            <p:nvSpPr>
              <p:cNvPr id="3" name="TextBox 2">
                <a:extLst>
                  <a:ext uri="{FF2B5EF4-FFF2-40B4-BE49-F238E27FC236}">
                    <a16:creationId xmlns:a16="http://schemas.microsoft.com/office/drawing/2014/main" id="{92531C96-9A8B-7DFB-EB6C-31C5B6E3CDB4}"/>
                  </a:ext>
                </a:extLst>
              </p:cNvPr>
              <p:cNvSpPr txBox="1">
                <a:spLocks noRot="1" noChangeAspect="1" noMove="1" noResize="1" noEditPoints="1" noAdjustHandles="1" noChangeArrowheads="1" noChangeShapeType="1" noTextEdit="1"/>
              </p:cNvSpPr>
              <p:nvPr/>
            </p:nvSpPr>
            <p:spPr>
              <a:xfrm>
                <a:off x="4719695" y="5693865"/>
                <a:ext cx="2109389" cy="753861"/>
              </a:xfrm>
              <a:prstGeom prst="rect">
                <a:avLst/>
              </a:prstGeom>
              <a:blipFill>
                <a:blip r:embed="rId5"/>
                <a:stretch>
                  <a:fillRect/>
                </a:stretch>
              </a:blipFill>
              <a:ln>
                <a:solidFill>
                  <a:schemeClr val="tx1"/>
                </a:solidFill>
              </a:ln>
            </p:spPr>
            <p:txBody>
              <a:bodyPr/>
              <a:lstStyle/>
              <a:p>
                <a:r>
                  <a:rPr lang="tr-TR">
                    <a:noFill/>
                  </a:rPr>
                  <a:t> </a:t>
                </a:r>
              </a:p>
            </p:txBody>
          </p:sp>
        </mc:Fallback>
      </mc:AlternateContent>
      <p:grpSp>
        <p:nvGrpSpPr>
          <p:cNvPr id="17" name="Group 16">
            <a:extLst>
              <a:ext uri="{FF2B5EF4-FFF2-40B4-BE49-F238E27FC236}">
                <a16:creationId xmlns:a16="http://schemas.microsoft.com/office/drawing/2014/main" id="{DD369021-9D14-4222-09CA-1AEDEACD77F5}"/>
              </a:ext>
            </a:extLst>
          </p:cNvPr>
          <p:cNvGrpSpPr/>
          <p:nvPr/>
        </p:nvGrpSpPr>
        <p:grpSpPr>
          <a:xfrm>
            <a:off x="168252" y="2094713"/>
            <a:ext cx="4912418" cy="3119484"/>
            <a:chOff x="0" y="2083136"/>
            <a:chExt cx="4912418" cy="3119484"/>
          </a:xfrm>
        </p:grpSpPr>
        <p:pic>
          <p:nvPicPr>
            <p:cNvPr id="10" name="Picture 9">
              <a:extLst>
                <a:ext uri="{FF2B5EF4-FFF2-40B4-BE49-F238E27FC236}">
                  <a16:creationId xmlns:a16="http://schemas.microsoft.com/office/drawing/2014/main" id="{D8009E02-50F5-6E99-F58E-928702D39D34}"/>
                </a:ext>
              </a:extLst>
            </p:cNvPr>
            <p:cNvPicPr>
              <a:picLocks noChangeAspect="1"/>
            </p:cNvPicPr>
            <p:nvPr/>
          </p:nvPicPr>
          <p:blipFill rotWithShape="1">
            <a:blip r:embed="rId6"/>
            <a:srcRect t="36116" r="4493" b="18397"/>
            <a:stretch/>
          </p:blipFill>
          <p:spPr>
            <a:xfrm>
              <a:off x="0" y="2083136"/>
              <a:ext cx="4912418" cy="3119484"/>
            </a:xfrm>
            <a:prstGeom prst="rect">
              <a:avLst/>
            </a:prstGeom>
            <a:ln>
              <a:solidFill>
                <a:schemeClr val="tx1"/>
              </a:solidFill>
            </a:ln>
          </p:spPr>
        </p:pic>
        <p:sp>
          <p:nvSpPr>
            <p:cNvPr id="12" name="Rectangle 11">
              <a:extLst>
                <a:ext uri="{FF2B5EF4-FFF2-40B4-BE49-F238E27FC236}">
                  <a16:creationId xmlns:a16="http://schemas.microsoft.com/office/drawing/2014/main" id="{315CA3C1-E06E-F24E-E2F1-E0878D57B191}"/>
                </a:ext>
              </a:extLst>
            </p:cNvPr>
            <p:cNvSpPr/>
            <p:nvPr/>
          </p:nvSpPr>
          <p:spPr>
            <a:xfrm>
              <a:off x="3333749" y="2235991"/>
              <a:ext cx="1406525" cy="1312712"/>
            </a:xfrm>
            <a:prstGeom prst="rect">
              <a:avLst/>
            </a:prstGeom>
            <a:solidFill>
              <a:srgbClr val="ACAA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B86848D1-6BF6-2735-1E16-C40926E5FC58}"/>
                  </a:ext>
                </a:extLst>
              </p:cNvPr>
              <p:cNvSpPr txBox="1"/>
              <p:nvPr/>
            </p:nvSpPr>
            <p:spPr>
              <a:xfrm>
                <a:off x="124657" y="852035"/>
                <a:ext cx="11942685" cy="673005"/>
              </a:xfrm>
              <a:prstGeom prst="rect">
                <a:avLst/>
              </a:prstGeom>
              <a:noFill/>
            </p:spPr>
            <p:txBody>
              <a:bodyPr wrap="square">
                <a:spAutoFit/>
              </a:bodyPr>
              <a:lstStyle/>
              <a:p>
                <a:pPr algn="just"/>
                <a:r>
                  <a:rPr lang="tr-TR" sz="1800" dirty="0"/>
                  <a:t>Burulmada halinde kesitte oluşacak gerilmeler ifade edildi. Kesitin şekil değiştirmesi </a:t>
                </a:r>
                <a14:m>
                  <m:oMath xmlns:m="http://schemas.openxmlformats.org/officeDocument/2006/math">
                    <m:sSub>
                      <m:sSubPr>
                        <m:ctrlPr>
                          <a:rPr lang="el-GR" sz="1800" i="1" smtClean="0">
                            <a:latin typeface="Cambria Math" panose="02040503050406030204" pitchFamily="18" charset="0"/>
                            <a:ea typeface="Cambria Math" panose="02040503050406030204" pitchFamily="18" charset="0"/>
                          </a:rPr>
                        </m:ctrlPr>
                      </m:sSubPr>
                      <m:e>
                        <m:r>
                          <m:rPr>
                            <m:sty m:val="p"/>
                          </m:rPr>
                          <a:rPr lang="el-GR" sz="1800" i="1">
                            <a:latin typeface="Cambria Math" panose="02040503050406030204" pitchFamily="18" charset="0"/>
                            <a:ea typeface="Cambria Math" panose="02040503050406030204" pitchFamily="18" charset="0"/>
                          </a:rPr>
                          <m:t>Ω</m:t>
                        </m:r>
                      </m:e>
                      <m:sub>
                        <m:r>
                          <a:rPr lang="tr-TR" sz="1800" i="1">
                            <a:latin typeface="Cambria Math" panose="02040503050406030204" pitchFamily="18" charset="0"/>
                            <a:ea typeface="Cambria Math" panose="02040503050406030204" pitchFamily="18" charset="0"/>
                          </a:rPr>
                          <m:t>(</m:t>
                        </m:r>
                        <m:r>
                          <a:rPr lang="tr-TR" sz="1800" i="1">
                            <a:latin typeface="Cambria Math" panose="02040503050406030204" pitchFamily="18" charset="0"/>
                            <a:ea typeface="Cambria Math" panose="02040503050406030204" pitchFamily="18" charset="0"/>
                          </a:rPr>
                          <m:t>𝑧</m:t>
                        </m:r>
                        <m:r>
                          <a:rPr lang="tr-TR" sz="1800" i="1">
                            <a:latin typeface="Cambria Math" panose="02040503050406030204" pitchFamily="18" charset="0"/>
                            <a:ea typeface="Cambria Math" panose="02040503050406030204" pitchFamily="18" charset="0"/>
                          </a:rPr>
                          <m:t>)</m:t>
                        </m:r>
                      </m:sub>
                    </m:sSub>
                  </m:oMath>
                </a14:m>
                <a:r>
                  <a:rPr lang="tr-TR" sz="1800" dirty="0"/>
                  <a:t> ise birbirlerine L kadar uzaklıkta bulunan iki kesitten birinin öbürüne göre dönmesi olarak hesaplanabilir.  </a:t>
                </a:r>
              </a:p>
            </p:txBody>
          </p:sp>
        </mc:Choice>
        <mc:Fallback xmlns="">
          <p:sp>
            <p:nvSpPr>
              <p:cNvPr id="16" name="TextBox 15">
                <a:extLst>
                  <a:ext uri="{FF2B5EF4-FFF2-40B4-BE49-F238E27FC236}">
                    <a16:creationId xmlns:a16="http://schemas.microsoft.com/office/drawing/2014/main" id="{B86848D1-6BF6-2735-1E16-C40926E5FC58}"/>
                  </a:ext>
                </a:extLst>
              </p:cNvPr>
              <p:cNvSpPr txBox="1">
                <a:spLocks noRot="1" noChangeAspect="1" noMove="1" noResize="1" noEditPoints="1" noAdjustHandles="1" noChangeArrowheads="1" noChangeShapeType="1" noTextEdit="1"/>
              </p:cNvSpPr>
              <p:nvPr/>
            </p:nvSpPr>
            <p:spPr>
              <a:xfrm>
                <a:off x="124657" y="852035"/>
                <a:ext cx="11942685" cy="673005"/>
              </a:xfrm>
              <a:prstGeom prst="rect">
                <a:avLst/>
              </a:prstGeom>
              <a:blipFill>
                <a:blip r:embed="rId7"/>
                <a:stretch>
                  <a:fillRect l="-408" t="-5455" r="-408" b="-13636"/>
                </a:stretch>
              </a:blipFill>
            </p:spPr>
            <p:txBody>
              <a:bodyPr/>
              <a:lstStyle/>
              <a:p>
                <a:r>
                  <a:rPr lang="tr-TR">
                    <a:noFill/>
                  </a:rPr>
                  <a:t> </a:t>
                </a:r>
              </a:p>
            </p:txBody>
          </p:sp>
        </mc:Fallback>
      </mc:AlternateContent>
      <p:sp>
        <p:nvSpPr>
          <p:cNvPr id="19" name="TextBox 18">
            <a:extLst>
              <a:ext uri="{FF2B5EF4-FFF2-40B4-BE49-F238E27FC236}">
                <a16:creationId xmlns:a16="http://schemas.microsoft.com/office/drawing/2014/main" id="{FBDCCF9A-6DCD-A837-6231-53B29EC8E56E}"/>
              </a:ext>
            </a:extLst>
          </p:cNvPr>
          <p:cNvSpPr txBox="1"/>
          <p:nvPr/>
        </p:nvSpPr>
        <p:spPr>
          <a:xfrm>
            <a:off x="2446792" y="5891323"/>
            <a:ext cx="2272903" cy="369332"/>
          </a:xfrm>
          <a:prstGeom prst="rect">
            <a:avLst/>
          </a:prstGeom>
          <a:noFill/>
        </p:spPr>
        <p:txBody>
          <a:bodyPr wrap="square">
            <a:spAutoFit/>
          </a:bodyPr>
          <a:lstStyle/>
          <a:p>
            <a:pPr algn="just"/>
            <a:r>
              <a:rPr lang="tr-TR" sz="1800" dirty="0" err="1"/>
              <a:t>M</a:t>
            </a:r>
            <a:r>
              <a:rPr lang="tr-TR" sz="1800" baseline="-25000" dirty="0" err="1"/>
              <a:t>z</a:t>
            </a:r>
            <a:r>
              <a:rPr lang="tr-TR" sz="1800" dirty="0"/>
              <a:t> (</a:t>
            </a:r>
            <a:r>
              <a:rPr lang="tr-TR" sz="1800" dirty="0" err="1"/>
              <a:t>M</a:t>
            </a:r>
            <a:r>
              <a:rPr lang="tr-TR" sz="1800" baseline="-25000" dirty="0" err="1"/>
              <a:t>b</a:t>
            </a:r>
            <a:r>
              <a:rPr lang="tr-TR" sz="1800" dirty="0"/>
              <a:t>) ve R sabit ise;  </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5CC255A1-2805-88E1-470E-3699DFA750BF}"/>
                  </a:ext>
                </a:extLst>
              </p:cNvPr>
              <p:cNvSpPr txBox="1"/>
              <p:nvPr/>
            </p:nvSpPr>
            <p:spPr>
              <a:xfrm>
                <a:off x="7333424" y="6004721"/>
                <a:ext cx="2740243" cy="365760"/>
              </a:xfrm>
              <a:prstGeom prst="rect">
                <a:avLst/>
              </a:prstGeom>
              <a:solidFill>
                <a:srgbClr val="FFC000"/>
              </a:solidFill>
              <a:ln>
                <a:solidFill>
                  <a:schemeClr val="tx1"/>
                </a:solidFill>
              </a:ln>
            </p:spPr>
            <p:txBody>
              <a:bodyPr wrap="square">
                <a:spAutoFit/>
              </a:bodyPr>
              <a:lstStyle/>
              <a:p>
                <a:pPr algn="just"/>
                <a14:m>
                  <m:oMath xmlns:m="http://schemas.openxmlformats.org/officeDocument/2006/math">
                    <m:sSub>
                      <m:sSubPr>
                        <m:ctrlPr>
                          <a:rPr lang="tr-TR" sz="1800" b="0" i="1" smtClean="0">
                            <a:latin typeface="Cambria Math" panose="02040503050406030204" pitchFamily="18" charset="0"/>
                          </a:rPr>
                        </m:ctrlPr>
                      </m:sSubPr>
                      <m:e>
                        <m:r>
                          <m:rPr>
                            <m:sty m:val="p"/>
                          </m:rPr>
                          <a:rPr lang="tr-TR" sz="1800" b="0" i="0" smtClean="0">
                            <a:latin typeface="Cambria Math" panose="02040503050406030204" pitchFamily="18" charset="0"/>
                          </a:rPr>
                          <m:t>GI</m:t>
                        </m:r>
                      </m:e>
                      <m:sub>
                        <m:r>
                          <m:rPr>
                            <m:sty m:val="p"/>
                          </m:rPr>
                          <a:rPr lang="tr-TR" sz="1800" b="0" i="0" smtClean="0">
                            <a:latin typeface="Cambria Math" panose="02040503050406030204" pitchFamily="18" charset="0"/>
                          </a:rPr>
                          <m:t>o</m:t>
                        </m:r>
                      </m:sub>
                    </m:sSub>
                  </m:oMath>
                </a14:m>
                <a:r>
                  <a:rPr lang="tr-TR" sz="1800" dirty="0"/>
                  <a:t> : Burulma rijitliği.</a:t>
                </a:r>
              </a:p>
            </p:txBody>
          </p:sp>
        </mc:Choice>
        <mc:Fallback xmlns="">
          <p:sp>
            <p:nvSpPr>
              <p:cNvPr id="21" name="TextBox 20">
                <a:extLst>
                  <a:ext uri="{FF2B5EF4-FFF2-40B4-BE49-F238E27FC236}">
                    <a16:creationId xmlns:a16="http://schemas.microsoft.com/office/drawing/2014/main" id="{5CC255A1-2805-88E1-470E-3699DFA750BF}"/>
                  </a:ext>
                </a:extLst>
              </p:cNvPr>
              <p:cNvSpPr txBox="1">
                <a:spLocks noRot="1" noChangeAspect="1" noMove="1" noResize="1" noEditPoints="1" noAdjustHandles="1" noChangeArrowheads="1" noChangeShapeType="1" noTextEdit="1"/>
              </p:cNvSpPr>
              <p:nvPr/>
            </p:nvSpPr>
            <p:spPr>
              <a:xfrm>
                <a:off x="7333424" y="6004721"/>
                <a:ext cx="2740243" cy="365760"/>
              </a:xfrm>
              <a:prstGeom prst="rect">
                <a:avLst/>
              </a:prstGeom>
              <a:blipFill>
                <a:blip r:embed="rId8"/>
                <a:stretch>
                  <a:fillRect t="-8065" b="-24194"/>
                </a:stretch>
              </a:blipFill>
              <a:ln>
                <a:solidFill>
                  <a:schemeClr val="tx1"/>
                </a:solidFill>
              </a:ln>
            </p:spPr>
            <p:txBody>
              <a:bodyPr/>
              <a:lstStyle/>
              <a:p>
                <a:r>
                  <a:rPr lang="tr-TR">
                    <a:noFill/>
                  </a:rPr>
                  <a:t> </a:t>
                </a:r>
              </a:p>
            </p:txBody>
          </p:sp>
        </mc:Fallback>
      </mc:AlternateContent>
    </p:spTree>
    <p:extLst>
      <p:ext uri="{BB962C8B-B14F-4D97-AF65-F5344CB8AC3E}">
        <p14:creationId xmlns:p14="http://schemas.microsoft.com/office/powerpoint/2010/main" val="2144468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A81199-5A83-EEFE-C67E-D5BC315F37A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10AFFB-7494-2E58-CC40-D5A25C7AC533}"/>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087E5C2D-4366-D2E8-3657-2AED4356002F}"/>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3DA12BBA-666D-954F-94FE-E25269D0010B}"/>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Dairesel Kesitlerin </a:t>
            </a:r>
            <a:r>
              <a:rPr lang="en-US" sz="4400" dirty="0" err="1">
                <a:solidFill>
                  <a:schemeClr val="tx2"/>
                </a:solidFill>
                <a:latin typeface="+mj-lt"/>
                <a:ea typeface="+mj-ea"/>
                <a:cs typeface="+mj-cs"/>
              </a:rPr>
              <a:t>Burulma</a:t>
            </a:r>
            <a:r>
              <a:rPr lang="tr-TR" sz="4400" dirty="0" err="1">
                <a:solidFill>
                  <a:schemeClr val="tx2"/>
                </a:solidFill>
                <a:latin typeface="+mj-lt"/>
                <a:ea typeface="+mj-ea"/>
                <a:cs typeface="+mj-cs"/>
              </a:rPr>
              <a:t>sı</a:t>
            </a:r>
            <a:endParaRPr lang="en-US" sz="36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B1849FA5-B2D8-F565-CF4A-6DD10DE79F29}"/>
              </a:ext>
            </a:extLst>
          </p:cNvPr>
          <p:cNvPicPr>
            <a:picLocks noChangeAspect="1"/>
          </p:cNvPicPr>
          <p:nvPr/>
        </p:nvPicPr>
        <p:blipFill rotWithShape="1">
          <a:blip r:embed="rId2"/>
          <a:srcRect l="25913" t="37412" r="27370" b="35404"/>
          <a:stretch/>
        </p:blipFill>
        <p:spPr>
          <a:xfrm>
            <a:off x="1636765" y="2648861"/>
            <a:ext cx="2379215" cy="2461256"/>
          </a:xfrm>
          <a:prstGeom prst="rect">
            <a:avLst/>
          </a:prstGeom>
          <a:ln>
            <a:solidFill>
              <a:schemeClr val="tx1"/>
            </a:solidFill>
          </a:ln>
        </p:spPr>
      </p:pic>
      <p:pic>
        <p:nvPicPr>
          <p:cNvPr id="4" name="Picture 3">
            <a:extLst>
              <a:ext uri="{FF2B5EF4-FFF2-40B4-BE49-F238E27FC236}">
                <a16:creationId xmlns:a16="http://schemas.microsoft.com/office/drawing/2014/main" id="{8395A38F-BA11-7698-5CA4-8D07EBFA8AA1}"/>
              </a:ext>
            </a:extLst>
          </p:cNvPr>
          <p:cNvPicPr>
            <a:picLocks noChangeAspect="1"/>
          </p:cNvPicPr>
          <p:nvPr/>
        </p:nvPicPr>
        <p:blipFill rotWithShape="1">
          <a:blip r:embed="rId3"/>
          <a:srcRect r="1682" b="51579"/>
          <a:stretch/>
        </p:blipFill>
        <p:spPr>
          <a:xfrm>
            <a:off x="6666818" y="2605390"/>
            <a:ext cx="1594402" cy="823610"/>
          </a:xfrm>
          <a:prstGeom prst="rect">
            <a:avLst/>
          </a:prstGeom>
          <a:ln>
            <a:solidFill>
              <a:schemeClr val="tx1"/>
            </a:solidFill>
          </a:ln>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811374F-32C1-44E9-3CC8-58070F135790}"/>
                  </a:ext>
                </a:extLst>
              </p:cNvPr>
              <p:cNvSpPr txBox="1"/>
              <p:nvPr/>
            </p:nvSpPr>
            <p:spPr>
              <a:xfrm>
                <a:off x="6291939" y="3566230"/>
                <a:ext cx="2379214" cy="626518"/>
              </a:xfrm>
              <a:prstGeom prst="rect">
                <a:avLst/>
              </a:prstGeom>
              <a:solidFill>
                <a:srgbClr val="97989C"/>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tr-TR" sz="2000" i="1" smtClean="0">
                              <a:latin typeface="Cambria Math" panose="02040503050406030204" pitchFamily="18" charset="0"/>
                            </a:rPr>
                          </m:ctrlPr>
                        </m:sSubPr>
                        <m:e>
                          <m:r>
                            <m:rPr>
                              <m:sty m:val="p"/>
                            </m:rPr>
                            <a:rPr lang="tr-TR" sz="2000" i="0" smtClean="0">
                              <a:latin typeface="Cambria Math" panose="02040503050406030204" pitchFamily="18" charset="0"/>
                              <a:ea typeface="Cambria Math" panose="02040503050406030204" pitchFamily="18" charset="0"/>
                            </a:rPr>
                            <m:t>τ</m:t>
                          </m:r>
                        </m:e>
                        <m:sub>
                          <m:r>
                            <m:rPr>
                              <m:sty m:val="p"/>
                            </m:rPr>
                            <a:rPr lang="tr-TR" sz="2000" b="0" i="0" smtClean="0">
                              <a:latin typeface="Cambria Math" panose="02040503050406030204" pitchFamily="18" charset="0"/>
                            </a:rPr>
                            <m:t>min</m:t>
                          </m:r>
                        </m:sub>
                      </m:sSub>
                      <m:r>
                        <a:rPr lang="tr-TR" sz="2000" b="0" i="0" smtClean="0">
                          <a:latin typeface="Cambria Math" panose="02040503050406030204" pitchFamily="18" charset="0"/>
                        </a:rPr>
                        <m:t>=</m:t>
                      </m:r>
                      <m:f>
                        <m:fPr>
                          <m:ctrlPr>
                            <a:rPr lang="tr-TR" sz="2000" b="0" i="1" smtClean="0">
                              <a:latin typeface="Cambria Math" panose="02040503050406030204" pitchFamily="18" charset="0"/>
                            </a:rPr>
                          </m:ctrlPr>
                        </m:fPr>
                        <m:num>
                          <m:sSub>
                            <m:sSubPr>
                              <m:ctrlPr>
                                <a:rPr lang="tr-TR" sz="2000" b="0" i="1" smtClean="0">
                                  <a:latin typeface="Cambria Math" panose="02040503050406030204" pitchFamily="18" charset="0"/>
                                </a:rPr>
                              </m:ctrlPr>
                            </m:sSubPr>
                            <m:e>
                              <m:r>
                                <m:rPr>
                                  <m:sty m:val="p"/>
                                </m:rPr>
                                <a:rPr lang="tr-TR" sz="2000" b="0" i="0" smtClean="0">
                                  <a:latin typeface="Cambria Math" panose="02040503050406030204" pitchFamily="18" charset="0"/>
                                </a:rPr>
                                <m:t>M</m:t>
                              </m:r>
                            </m:e>
                            <m:sub>
                              <m:r>
                                <m:rPr>
                                  <m:sty m:val="p"/>
                                </m:rPr>
                                <a:rPr lang="tr-TR" sz="2000" b="0" i="0" smtClean="0">
                                  <a:latin typeface="Cambria Math" panose="02040503050406030204" pitchFamily="18" charset="0"/>
                                </a:rPr>
                                <m:t>b</m:t>
                              </m:r>
                            </m:sub>
                          </m:sSub>
                        </m:num>
                        <m:den>
                          <m:sSub>
                            <m:sSubPr>
                              <m:ctrlPr>
                                <a:rPr lang="tr-TR" sz="2000" b="0" i="1" smtClean="0">
                                  <a:latin typeface="Cambria Math" panose="02040503050406030204" pitchFamily="18" charset="0"/>
                                </a:rPr>
                              </m:ctrlPr>
                            </m:sSubPr>
                            <m:e>
                              <m:r>
                                <m:rPr>
                                  <m:sty m:val="p"/>
                                </m:rPr>
                                <a:rPr lang="tr-TR" sz="2000" b="0" i="0" smtClean="0">
                                  <a:latin typeface="Cambria Math" panose="02040503050406030204" pitchFamily="18" charset="0"/>
                                </a:rPr>
                                <m:t>I</m:t>
                              </m:r>
                            </m:e>
                            <m:sub>
                              <m:r>
                                <m:rPr>
                                  <m:sty m:val="p"/>
                                </m:rPr>
                                <a:rPr lang="tr-TR" sz="2000" b="0" i="0" smtClean="0">
                                  <a:latin typeface="Cambria Math" panose="02040503050406030204" pitchFamily="18" charset="0"/>
                                </a:rPr>
                                <m:t>o</m:t>
                              </m:r>
                            </m:sub>
                          </m:sSub>
                        </m:den>
                      </m:f>
                      <m:sSub>
                        <m:sSubPr>
                          <m:ctrlPr>
                            <a:rPr lang="tr-TR" sz="2000" b="0" i="1" smtClean="0">
                              <a:latin typeface="Cambria Math" panose="02040503050406030204" pitchFamily="18" charset="0"/>
                            </a:rPr>
                          </m:ctrlPr>
                        </m:sSubPr>
                        <m:e>
                          <m:r>
                            <m:rPr>
                              <m:sty m:val="p"/>
                            </m:rPr>
                            <a:rPr lang="tr-TR" sz="2000" b="0" i="0" smtClean="0">
                              <a:latin typeface="Cambria Math" panose="02040503050406030204" pitchFamily="18" charset="0"/>
                            </a:rPr>
                            <m:t>R</m:t>
                          </m:r>
                        </m:e>
                        <m:sub>
                          <m:r>
                            <m:rPr>
                              <m:sty m:val="p"/>
                            </m:rPr>
                            <a:rPr lang="tr-TR" sz="2000" b="0" i="0" smtClean="0">
                              <a:latin typeface="Cambria Math" panose="02040503050406030204" pitchFamily="18" charset="0"/>
                            </a:rPr>
                            <m:t>i</m:t>
                          </m:r>
                        </m:sub>
                      </m:sSub>
                    </m:oMath>
                  </m:oMathPara>
                </a14:m>
                <a:endParaRPr lang="tr-TR" sz="2000" dirty="0"/>
              </a:p>
            </p:txBody>
          </p:sp>
        </mc:Choice>
        <mc:Fallback xmlns="">
          <p:sp>
            <p:nvSpPr>
              <p:cNvPr id="8" name="TextBox 7">
                <a:extLst>
                  <a:ext uri="{FF2B5EF4-FFF2-40B4-BE49-F238E27FC236}">
                    <a16:creationId xmlns:a16="http://schemas.microsoft.com/office/drawing/2014/main" id="{6811374F-32C1-44E9-3CC8-58070F135790}"/>
                  </a:ext>
                </a:extLst>
              </p:cNvPr>
              <p:cNvSpPr txBox="1">
                <a:spLocks noRot="1" noChangeAspect="1" noMove="1" noResize="1" noEditPoints="1" noAdjustHandles="1" noChangeArrowheads="1" noChangeShapeType="1" noTextEdit="1"/>
              </p:cNvSpPr>
              <p:nvPr/>
            </p:nvSpPr>
            <p:spPr>
              <a:xfrm>
                <a:off x="6291939" y="3566230"/>
                <a:ext cx="2379214" cy="626518"/>
              </a:xfrm>
              <a:prstGeom prst="rect">
                <a:avLst/>
              </a:prstGeom>
              <a:blipFill>
                <a:blip r:embed="rId4"/>
                <a:stretch>
                  <a:fillRect/>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B0B4560-D56F-BB50-A76D-6E213EABBBB7}"/>
                  </a:ext>
                </a:extLst>
              </p:cNvPr>
              <p:cNvSpPr txBox="1"/>
              <p:nvPr/>
            </p:nvSpPr>
            <p:spPr>
              <a:xfrm>
                <a:off x="6291939" y="4483599"/>
                <a:ext cx="2379214" cy="626518"/>
              </a:xfrm>
              <a:prstGeom prst="rect">
                <a:avLst/>
              </a:prstGeom>
              <a:solidFill>
                <a:srgbClr val="97989C"/>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tr-TR" sz="2000" i="1" smtClean="0">
                              <a:latin typeface="Cambria Math" panose="02040503050406030204" pitchFamily="18" charset="0"/>
                            </a:rPr>
                          </m:ctrlPr>
                        </m:sSubPr>
                        <m:e>
                          <m:r>
                            <m:rPr>
                              <m:sty m:val="p"/>
                            </m:rPr>
                            <a:rPr lang="tr-TR" sz="2000" i="0" smtClean="0">
                              <a:latin typeface="Cambria Math" panose="02040503050406030204" pitchFamily="18" charset="0"/>
                              <a:ea typeface="Cambria Math" panose="02040503050406030204" pitchFamily="18" charset="0"/>
                            </a:rPr>
                            <m:t>τ</m:t>
                          </m:r>
                        </m:e>
                        <m:sub>
                          <m:r>
                            <m:rPr>
                              <m:sty m:val="p"/>
                            </m:rPr>
                            <a:rPr lang="tr-TR" sz="2000" b="0" i="0" smtClean="0">
                              <a:latin typeface="Cambria Math" panose="02040503050406030204" pitchFamily="18" charset="0"/>
                            </a:rPr>
                            <m:t>max</m:t>
                          </m:r>
                        </m:sub>
                      </m:sSub>
                      <m:r>
                        <a:rPr lang="tr-TR" sz="2000" b="0" i="0" smtClean="0">
                          <a:latin typeface="Cambria Math" panose="02040503050406030204" pitchFamily="18" charset="0"/>
                        </a:rPr>
                        <m:t>=</m:t>
                      </m:r>
                      <m:f>
                        <m:fPr>
                          <m:ctrlPr>
                            <a:rPr lang="tr-TR" sz="2000" b="0" i="1" smtClean="0">
                              <a:latin typeface="Cambria Math" panose="02040503050406030204" pitchFamily="18" charset="0"/>
                            </a:rPr>
                          </m:ctrlPr>
                        </m:fPr>
                        <m:num>
                          <m:sSub>
                            <m:sSubPr>
                              <m:ctrlPr>
                                <a:rPr lang="tr-TR" sz="2000" b="0" i="1" smtClean="0">
                                  <a:latin typeface="Cambria Math" panose="02040503050406030204" pitchFamily="18" charset="0"/>
                                </a:rPr>
                              </m:ctrlPr>
                            </m:sSubPr>
                            <m:e>
                              <m:r>
                                <m:rPr>
                                  <m:sty m:val="p"/>
                                </m:rPr>
                                <a:rPr lang="tr-TR" sz="2000" b="0" i="0" smtClean="0">
                                  <a:latin typeface="Cambria Math" panose="02040503050406030204" pitchFamily="18" charset="0"/>
                                </a:rPr>
                                <m:t>M</m:t>
                              </m:r>
                            </m:e>
                            <m:sub>
                              <m:r>
                                <m:rPr>
                                  <m:sty m:val="p"/>
                                </m:rPr>
                                <a:rPr lang="tr-TR" sz="2000" b="0" i="0" smtClean="0">
                                  <a:latin typeface="Cambria Math" panose="02040503050406030204" pitchFamily="18" charset="0"/>
                                </a:rPr>
                                <m:t>b</m:t>
                              </m:r>
                            </m:sub>
                          </m:sSub>
                        </m:num>
                        <m:den>
                          <m:sSub>
                            <m:sSubPr>
                              <m:ctrlPr>
                                <a:rPr lang="tr-TR" sz="2000" b="0" i="1" smtClean="0">
                                  <a:latin typeface="Cambria Math" panose="02040503050406030204" pitchFamily="18" charset="0"/>
                                </a:rPr>
                              </m:ctrlPr>
                            </m:sSubPr>
                            <m:e>
                              <m:r>
                                <m:rPr>
                                  <m:sty m:val="p"/>
                                </m:rPr>
                                <a:rPr lang="tr-TR" sz="2000" b="0" i="0" smtClean="0">
                                  <a:latin typeface="Cambria Math" panose="02040503050406030204" pitchFamily="18" charset="0"/>
                                </a:rPr>
                                <m:t>I</m:t>
                              </m:r>
                            </m:e>
                            <m:sub>
                              <m:r>
                                <m:rPr>
                                  <m:sty m:val="p"/>
                                </m:rPr>
                                <a:rPr lang="tr-TR" sz="2000" b="0" i="0" smtClean="0">
                                  <a:latin typeface="Cambria Math" panose="02040503050406030204" pitchFamily="18" charset="0"/>
                                </a:rPr>
                                <m:t>o</m:t>
                              </m:r>
                            </m:sub>
                          </m:sSub>
                        </m:den>
                      </m:f>
                      <m:sSub>
                        <m:sSubPr>
                          <m:ctrlPr>
                            <a:rPr lang="tr-TR" sz="2000" b="0" i="1" smtClean="0">
                              <a:latin typeface="Cambria Math" panose="02040503050406030204" pitchFamily="18" charset="0"/>
                            </a:rPr>
                          </m:ctrlPr>
                        </m:sSubPr>
                        <m:e>
                          <m:r>
                            <m:rPr>
                              <m:sty m:val="p"/>
                            </m:rPr>
                            <a:rPr lang="tr-TR" sz="2000" b="0" i="0" smtClean="0">
                              <a:latin typeface="Cambria Math" panose="02040503050406030204" pitchFamily="18" charset="0"/>
                            </a:rPr>
                            <m:t>R</m:t>
                          </m:r>
                        </m:e>
                        <m:sub>
                          <m:r>
                            <m:rPr>
                              <m:sty m:val="p"/>
                            </m:rPr>
                            <a:rPr lang="tr-TR" sz="2000" b="0" i="0" smtClean="0">
                              <a:latin typeface="Cambria Math" panose="02040503050406030204" pitchFamily="18" charset="0"/>
                            </a:rPr>
                            <m:t>d</m:t>
                          </m:r>
                        </m:sub>
                      </m:sSub>
                    </m:oMath>
                  </m:oMathPara>
                </a14:m>
                <a:endParaRPr lang="tr-TR" sz="2000" dirty="0"/>
              </a:p>
            </p:txBody>
          </p:sp>
        </mc:Choice>
        <mc:Fallback xmlns="">
          <p:sp>
            <p:nvSpPr>
              <p:cNvPr id="9" name="TextBox 8">
                <a:extLst>
                  <a:ext uri="{FF2B5EF4-FFF2-40B4-BE49-F238E27FC236}">
                    <a16:creationId xmlns:a16="http://schemas.microsoft.com/office/drawing/2014/main" id="{8B0B4560-D56F-BB50-A76D-6E213EABBBB7}"/>
                  </a:ext>
                </a:extLst>
              </p:cNvPr>
              <p:cNvSpPr txBox="1">
                <a:spLocks noRot="1" noChangeAspect="1" noMove="1" noResize="1" noEditPoints="1" noAdjustHandles="1" noChangeArrowheads="1" noChangeShapeType="1" noTextEdit="1"/>
              </p:cNvSpPr>
              <p:nvPr/>
            </p:nvSpPr>
            <p:spPr>
              <a:xfrm>
                <a:off x="6291939" y="4483599"/>
                <a:ext cx="2379214" cy="626518"/>
              </a:xfrm>
              <a:prstGeom prst="rect">
                <a:avLst/>
              </a:prstGeom>
              <a:blipFill>
                <a:blip r:embed="rId5"/>
                <a:stretch>
                  <a:fillRect/>
                </a:stretch>
              </a:blipFill>
            </p:spPr>
            <p:txBody>
              <a:bodyPr/>
              <a:lstStyle/>
              <a:p>
                <a:r>
                  <a:rPr lang="tr-TR">
                    <a:noFill/>
                  </a:rPr>
                  <a:t> </a:t>
                </a:r>
              </a:p>
            </p:txBody>
          </p:sp>
        </mc:Fallback>
      </mc:AlternateContent>
      <p:sp>
        <p:nvSpPr>
          <p:cNvPr id="10" name="TextBox 9">
            <a:extLst>
              <a:ext uri="{FF2B5EF4-FFF2-40B4-BE49-F238E27FC236}">
                <a16:creationId xmlns:a16="http://schemas.microsoft.com/office/drawing/2014/main" id="{9085A3D5-78C9-2DA4-7500-30A0B7E21AFC}"/>
              </a:ext>
            </a:extLst>
          </p:cNvPr>
          <p:cNvSpPr txBox="1"/>
          <p:nvPr/>
        </p:nvSpPr>
        <p:spPr>
          <a:xfrm>
            <a:off x="255233" y="1101553"/>
            <a:ext cx="11684506" cy="646331"/>
          </a:xfrm>
          <a:prstGeom prst="rect">
            <a:avLst/>
          </a:prstGeom>
          <a:noFill/>
        </p:spPr>
        <p:txBody>
          <a:bodyPr wrap="square">
            <a:spAutoFit/>
          </a:bodyPr>
          <a:lstStyle/>
          <a:p>
            <a:pPr algn="just"/>
            <a:r>
              <a:rPr lang="tr-TR" sz="1800" dirty="0"/>
              <a:t>Halka kesitler dolu kesitlerden, malzeme tasarrufu yönünden, daha elverişlidir. Çünkü malzeme halkada üniforma yakın bir şekilde zorlanmaktadır.</a:t>
            </a:r>
          </a:p>
        </p:txBody>
      </p:sp>
    </p:spTree>
    <p:extLst>
      <p:ext uri="{BB962C8B-B14F-4D97-AF65-F5344CB8AC3E}">
        <p14:creationId xmlns:p14="http://schemas.microsoft.com/office/powerpoint/2010/main" val="655920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9AFCA-D968-7591-D4B0-06C04B635A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468FF84-21E8-2CF0-D48E-C3B69A5D97EA}"/>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13</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2375862-1C64-6E30-BE9A-4B3838925339}"/>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102E0B7E-DA80-B70E-DB1A-A11BF16003C1}"/>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BOYUTLANDIRMA</a:t>
            </a:r>
            <a:endParaRPr lang="en-US" sz="3600" dirty="0">
              <a:solidFill>
                <a:schemeClr val="tx2"/>
              </a:solidFill>
              <a:latin typeface="+mj-lt"/>
              <a:ea typeface="+mj-ea"/>
              <a:cs typeface="+mj-cs"/>
            </a:endParaRPr>
          </a:p>
        </p:txBody>
      </p:sp>
      <p:pic>
        <p:nvPicPr>
          <p:cNvPr id="7" name="Picture 6">
            <a:extLst>
              <a:ext uri="{FF2B5EF4-FFF2-40B4-BE49-F238E27FC236}">
                <a16:creationId xmlns:a16="http://schemas.microsoft.com/office/drawing/2014/main" id="{0A2F49F1-CFFC-954A-63ED-2C69E8C0A226}"/>
              </a:ext>
            </a:extLst>
          </p:cNvPr>
          <p:cNvPicPr>
            <a:picLocks noChangeAspect="1"/>
          </p:cNvPicPr>
          <p:nvPr/>
        </p:nvPicPr>
        <p:blipFill rotWithShape="1">
          <a:blip r:embed="rId2"/>
          <a:srcRect b="46790"/>
          <a:stretch/>
        </p:blipFill>
        <p:spPr>
          <a:xfrm>
            <a:off x="3888929" y="3367455"/>
            <a:ext cx="1621677" cy="905069"/>
          </a:xfrm>
          <a:prstGeom prst="rect">
            <a:avLst/>
          </a:prstGeom>
          <a:ln>
            <a:solidFill>
              <a:schemeClr val="tx1"/>
            </a:solidFill>
          </a:ln>
        </p:spPr>
      </p:pic>
      <p:pic>
        <p:nvPicPr>
          <p:cNvPr id="12" name="Picture 11">
            <a:extLst>
              <a:ext uri="{FF2B5EF4-FFF2-40B4-BE49-F238E27FC236}">
                <a16:creationId xmlns:a16="http://schemas.microsoft.com/office/drawing/2014/main" id="{3CAC36F2-DE74-F964-8984-3199B72A7A41}"/>
              </a:ext>
            </a:extLst>
          </p:cNvPr>
          <p:cNvPicPr>
            <a:picLocks noChangeAspect="1"/>
          </p:cNvPicPr>
          <p:nvPr/>
        </p:nvPicPr>
        <p:blipFill rotWithShape="1">
          <a:blip r:embed="rId3"/>
          <a:srcRect r="44828" b="1178"/>
          <a:stretch/>
        </p:blipFill>
        <p:spPr>
          <a:xfrm>
            <a:off x="5953205" y="3356569"/>
            <a:ext cx="1456382" cy="884097"/>
          </a:xfrm>
          <a:prstGeom prst="rect">
            <a:avLst/>
          </a:prstGeom>
          <a:ln>
            <a:solidFill>
              <a:schemeClr val="tx1"/>
            </a:solidFill>
          </a:ln>
        </p:spPr>
      </p:pic>
      <p:pic>
        <p:nvPicPr>
          <p:cNvPr id="3" name="Picture 2">
            <a:extLst>
              <a:ext uri="{FF2B5EF4-FFF2-40B4-BE49-F238E27FC236}">
                <a16:creationId xmlns:a16="http://schemas.microsoft.com/office/drawing/2014/main" id="{2E2F06EA-5A48-83FD-9DB3-FD6234B3FBD1}"/>
              </a:ext>
            </a:extLst>
          </p:cNvPr>
          <p:cNvPicPr>
            <a:picLocks noChangeAspect="1"/>
          </p:cNvPicPr>
          <p:nvPr/>
        </p:nvPicPr>
        <p:blipFill>
          <a:blip r:embed="rId4"/>
          <a:stretch>
            <a:fillRect/>
          </a:stretch>
        </p:blipFill>
        <p:spPr>
          <a:xfrm>
            <a:off x="500688" y="5255349"/>
            <a:ext cx="4000500" cy="1514475"/>
          </a:xfrm>
          <a:prstGeom prst="rect">
            <a:avLst/>
          </a:prstGeom>
          <a:ln>
            <a:solidFill>
              <a:schemeClr val="tx1"/>
            </a:solidFill>
          </a:ln>
        </p:spPr>
      </p:pic>
      <p:sp>
        <p:nvSpPr>
          <p:cNvPr id="15" name="TextBox 14">
            <a:extLst>
              <a:ext uri="{FF2B5EF4-FFF2-40B4-BE49-F238E27FC236}">
                <a16:creationId xmlns:a16="http://schemas.microsoft.com/office/drawing/2014/main" id="{7982E57F-0580-E0EE-643C-BD1054386167}"/>
              </a:ext>
            </a:extLst>
          </p:cNvPr>
          <p:cNvSpPr txBox="1"/>
          <p:nvPr/>
        </p:nvSpPr>
        <p:spPr>
          <a:xfrm>
            <a:off x="1822989" y="4797058"/>
            <a:ext cx="1355897" cy="338554"/>
          </a:xfrm>
          <a:prstGeom prst="rect">
            <a:avLst/>
          </a:prstGeom>
          <a:solidFill>
            <a:schemeClr val="accent1"/>
          </a:solidFill>
        </p:spPr>
        <p:txBody>
          <a:bodyPr wrap="square" rtlCol="0">
            <a:spAutoFit/>
          </a:bodyPr>
          <a:lstStyle/>
          <a:p>
            <a:pPr algn="ctr"/>
            <a:r>
              <a:rPr lang="tr-TR" sz="1600" dirty="0"/>
              <a:t>Hatırlatma</a:t>
            </a:r>
          </a:p>
        </p:txBody>
      </p:sp>
      <p:sp>
        <p:nvSpPr>
          <p:cNvPr id="16" name="Arrow: Right 15">
            <a:extLst>
              <a:ext uri="{FF2B5EF4-FFF2-40B4-BE49-F238E27FC236}">
                <a16:creationId xmlns:a16="http://schemas.microsoft.com/office/drawing/2014/main" id="{8B334482-E8F5-B265-78D0-A2035395B49D}"/>
              </a:ext>
            </a:extLst>
          </p:cNvPr>
          <p:cNvSpPr/>
          <p:nvPr/>
        </p:nvSpPr>
        <p:spPr>
          <a:xfrm>
            <a:off x="4732255" y="5790487"/>
            <a:ext cx="1735494" cy="444198"/>
          </a:xfrm>
          <a:prstGeom prst="righ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17" name="Picture 16">
            <a:extLst>
              <a:ext uri="{FF2B5EF4-FFF2-40B4-BE49-F238E27FC236}">
                <a16:creationId xmlns:a16="http://schemas.microsoft.com/office/drawing/2014/main" id="{BDE9F091-929B-29C2-91EE-65F20BCC2EAE}"/>
              </a:ext>
            </a:extLst>
          </p:cNvPr>
          <p:cNvPicPr>
            <a:picLocks noChangeAspect="1"/>
          </p:cNvPicPr>
          <p:nvPr/>
        </p:nvPicPr>
        <p:blipFill rotWithShape="1">
          <a:blip r:embed="rId5"/>
          <a:srcRect l="32357" t="44790" r="32206" b="47896"/>
          <a:stretch/>
        </p:blipFill>
        <p:spPr>
          <a:xfrm>
            <a:off x="6596035" y="5535080"/>
            <a:ext cx="2009843" cy="737437"/>
          </a:xfrm>
          <a:prstGeom prst="rect">
            <a:avLst/>
          </a:prstGeom>
          <a:ln>
            <a:solidFill>
              <a:schemeClr val="tx1"/>
            </a:solidFill>
          </a:ln>
        </p:spPr>
      </p:pic>
      <p:pic>
        <p:nvPicPr>
          <p:cNvPr id="18" name="Picture 17">
            <a:extLst>
              <a:ext uri="{FF2B5EF4-FFF2-40B4-BE49-F238E27FC236}">
                <a16:creationId xmlns:a16="http://schemas.microsoft.com/office/drawing/2014/main" id="{F4ADD934-500C-0E1E-A6C0-A72574BF51FC}"/>
              </a:ext>
            </a:extLst>
          </p:cNvPr>
          <p:cNvPicPr>
            <a:picLocks noChangeAspect="1"/>
          </p:cNvPicPr>
          <p:nvPr/>
        </p:nvPicPr>
        <p:blipFill rotWithShape="1">
          <a:blip r:embed="rId6"/>
          <a:srcRect l="35387" t="45130" r="38618" b="46343"/>
          <a:stretch/>
        </p:blipFill>
        <p:spPr>
          <a:xfrm>
            <a:off x="8978458" y="5611410"/>
            <a:ext cx="1337040" cy="584775"/>
          </a:xfrm>
          <a:prstGeom prst="rect">
            <a:avLst/>
          </a:prstGeom>
          <a:ln>
            <a:solidFill>
              <a:schemeClr val="tx1"/>
            </a:solidFill>
          </a:ln>
        </p:spPr>
      </p:pic>
      <p:sp>
        <p:nvSpPr>
          <p:cNvPr id="9" name="TextBox 8">
            <a:extLst>
              <a:ext uri="{FF2B5EF4-FFF2-40B4-BE49-F238E27FC236}">
                <a16:creationId xmlns:a16="http://schemas.microsoft.com/office/drawing/2014/main" id="{E7F6BBDC-6951-0AB9-A17C-0A0328584B2F}"/>
              </a:ext>
            </a:extLst>
          </p:cNvPr>
          <p:cNvSpPr txBox="1"/>
          <p:nvPr/>
        </p:nvSpPr>
        <p:spPr>
          <a:xfrm>
            <a:off x="175728" y="1192275"/>
            <a:ext cx="11812552" cy="646331"/>
          </a:xfrm>
          <a:prstGeom prst="rect">
            <a:avLst/>
          </a:prstGeom>
          <a:noFill/>
        </p:spPr>
        <p:txBody>
          <a:bodyPr wrap="square">
            <a:spAutoFit/>
          </a:bodyPr>
          <a:lstStyle/>
          <a:p>
            <a:pPr algn="just"/>
            <a:r>
              <a:rPr lang="tr-TR" sz="1800" dirty="0"/>
              <a:t>Burulmada boyutlandırma  hesabı gerilme esaslı olabileceği gibi, bazı durumlarda buna ilave olarak şekil  değiştirme esaslı  denetleme de gerekebilir.</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5D9BB9A-D40B-3EAF-F625-D6D8F1D8EECA}"/>
                  </a:ext>
                </a:extLst>
              </p:cNvPr>
              <p:cNvSpPr txBox="1"/>
              <p:nvPr/>
            </p:nvSpPr>
            <p:spPr>
              <a:xfrm>
                <a:off x="3009530" y="2258493"/>
                <a:ext cx="6448083" cy="646331"/>
              </a:xfrm>
              <a:prstGeom prst="rect">
                <a:avLst/>
              </a:prstGeom>
              <a:noFill/>
            </p:spPr>
            <p:txBody>
              <a:bodyPr wrap="square">
                <a:spAutoFit/>
              </a:bodyPr>
              <a:lstStyle/>
              <a:p>
                <a:pPr algn="just"/>
                <a:r>
                  <a:rPr lang="tr-TR" sz="1800" dirty="0"/>
                  <a:t>a) Gerilmeler sınırlanır ve </a:t>
                </a:r>
                <a14:m>
                  <m:oMath xmlns:m="http://schemas.openxmlformats.org/officeDocument/2006/math">
                    <m:sSub>
                      <m:sSubPr>
                        <m:ctrlPr>
                          <a:rPr lang="tr-TR" sz="1800" i="1" smtClean="0">
                            <a:latin typeface="Cambria Math" panose="02040503050406030204" pitchFamily="18" charset="0"/>
                          </a:rPr>
                        </m:ctrlPr>
                      </m:sSubPr>
                      <m:e>
                        <m:r>
                          <a:rPr lang="tr-TR" sz="1800" i="1" smtClean="0">
                            <a:latin typeface="Cambria Math" panose="02040503050406030204" pitchFamily="18" charset="0"/>
                            <a:ea typeface="Cambria Math" panose="02040503050406030204" pitchFamily="18" charset="0"/>
                          </a:rPr>
                          <m:t>𝜏</m:t>
                        </m:r>
                      </m:e>
                      <m:sub>
                        <m:r>
                          <a:rPr lang="tr-TR" sz="1800" b="0" i="1" smtClean="0">
                            <a:latin typeface="Cambria Math" panose="02040503050406030204" pitchFamily="18" charset="0"/>
                          </a:rPr>
                          <m:t>𝑚𝑎𝑥</m:t>
                        </m:r>
                      </m:sub>
                    </m:sSub>
                    <m:r>
                      <a:rPr lang="tr-TR" sz="1800" i="1" smtClean="0">
                        <a:latin typeface="Cambria Math" panose="02040503050406030204" pitchFamily="18" charset="0"/>
                        <a:ea typeface="Cambria Math" panose="02040503050406030204" pitchFamily="18" charset="0"/>
                      </a:rPr>
                      <m:t>≤</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a:rPr lang="tr-TR" b="0" i="1" smtClean="0">
                            <a:latin typeface="Cambria Math" panose="02040503050406030204" pitchFamily="18" charset="0"/>
                          </a:rPr>
                          <m:t>𝑒𝑚</m:t>
                        </m:r>
                      </m:sub>
                    </m:sSub>
                  </m:oMath>
                </a14:m>
                <a:r>
                  <a:rPr lang="tr-TR" sz="1800" dirty="0"/>
                  <a:t> şartı istenir.</a:t>
                </a:r>
              </a:p>
              <a:p>
                <a:pPr algn="just"/>
                <a:r>
                  <a:rPr lang="tr-TR" dirty="0"/>
                  <a:t>b) Şekil değiştirmeler sınırlanır ve </a:t>
                </a:r>
                <a14:m>
                  <m:oMath xmlns:m="http://schemas.openxmlformats.org/officeDocument/2006/math">
                    <m:sSub>
                      <m:sSubPr>
                        <m:ctrlPr>
                          <a:rPr lang="tr-TR" sz="1800" i="1" smtClean="0">
                            <a:latin typeface="Cambria Math" panose="02040503050406030204" pitchFamily="18" charset="0"/>
                          </a:rPr>
                        </m:ctrlPr>
                      </m:sSubPr>
                      <m:e>
                        <m:r>
                          <a:rPr lang="tr-TR" sz="1800" i="1" smtClean="0">
                            <a:latin typeface="Cambria Math" panose="02040503050406030204" pitchFamily="18" charset="0"/>
                            <a:ea typeface="Cambria Math" panose="02040503050406030204" pitchFamily="18" charset="0"/>
                          </a:rPr>
                          <m:t>𝜔</m:t>
                        </m:r>
                      </m:e>
                      <m:sub>
                        <m:r>
                          <a:rPr lang="tr-TR" sz="1800" b="0" i="1" smtClean="0">
                            <a:latin typeface="Cambria Math" panose="02040503050406030204" pitchFamily="18" charset="0"/>
                          </a:rPr>
                          <m:t>𝑚𝑎𝑥</m:t>
                        </m:r>
                      </m:sub>
                    </m:sSub>
                    <m:r>
                      <a:rPr lang="tr-TR" sz="1800" i="1" smtClean="0">
                        <a:latin typeface="Cambria Math" panose="02040503050406030204" pitchFamily="18" charset="0"/>
                        <a:ea typeface="Cambria Math" panose="02040503050406030204" pitchFamily="18" charset="0"/>
                      </a:rPr>
                      <m:t>≤</m:t>
                    </m:r>
                    <m:sSub>
                      <m:sSubPr>
                        <m:ctrlPr>
                          <a:rPr lang="tr-TR" i="1">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𝜔</m:t>
                        </m:r>
                      </m:e>
                      <m:sub>
                        <m:r>
                          <a:rPr lang="tr-TR" b="0" i="1" smtClean="0">
                            <a:latin typeface="Cambria Math" panose="02040503050406030204" pitchFamily="18" charset="0"/>
                          </a:rPr>
                          <m:t>𝑒𝑚</m:t>
                        </m:r>
                      </m:sub>
                    </m:sSub>
                  </m:oMath>
                </a14:m>
                <a:r>
                  <a:rPr lang="tr-TR" sz="1800" dirty="0"/>
                  <a:t> istenir.</a:t>
                </a:r>
              </a:p>
            </p:txBody>
          </p:sp>
        </mc:Choice>
        <mc:Fallback xmlns="">
          <p:sp>
            <p:nvSpPr>
              <p:cNvPr id="10" name="TextBox 9">
                <a:extLst>
                  <a:ext uri="{FF2B5EF4-FFF2-40B4-BE49-F238E27FC236}">
                    <a16:creationId xmlns:a16="http://schemas.microsoft.com/office/drawing/2014/main" id="{A5D9BB9A-D40B-3EAF-F625-D6D8F1D8EECA}"/>
                  </a:ext>
                </a:extLst>
              </p:cNvPr>
              <p:cNvSpPr txBox="1">
                <a:spLocks noRot="1" noChangeAspect="1" noMove="1" noResize="1" noEditPoints="1" noAdjustHandles="1" noChangeArrowheads="1" noChangeShapeType="1" noTextEdit="1"/>
              </p:cNvSpPr>
              <p:nvPr/>
            </p:nvSpPr>
            <p:spPr>
              <a:xfrm>
                <a:off x="3009530" y="2258493"/>
                <a:ext cx="6448083" cy="646331"/>
              </a:xfrm>
              <a:prstGeom prst="rect">
                <a:avLst/>
              </a:prstGeom>
              <a:blipFill>
                <a:blip r:embed="rId7"/>
                <a:stretch>
                  <a:fillRect l="-851" t="-4673" b="-13084"/>
                </a:stretch>
              </a:blipFill>
            </p:spPr>
            <p:txBody>
              <a:bodyPr/>
              <a:lstStyle/>
              <a:p>
                <a:r>
                  <a:rPr lang="tr-TR">
                    <a:noFill/>
                  </a:rPr>
                  <a:t> </a:t>
                </a:r>
              </a:p>
            </p:txBody>
          </p:sp>
        </mc:Fallback>
      </mc:AlternateContent>
    </p:spTree>
    <p:extLst>
      <p:ext uri="{BB962C8B-B14F-4D97-AF65-F5344CB8AC3E}">
        <p14:creationId xmlns:p14="http://schemas.microsoft.com/office/powerpoint/2010/main" val="17048317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B2EAF4-C896-8117-5FC0-BBDC4F83613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CFEFC4-81E9-6FC7-D7FB-D5DC8CA0481D}"/>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14</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8D078824-70D7-BFD8-57E9-4E5B5F32DA0C}"/>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53F1BB7D-542F-9CB3-F2EA-D97C63E17B6E}"/>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54A5FC84-DB76-96F7-C32E-FE5FB748582B}"/>
              </a:ext>
            </a:extLst>
          </p:cNvPr>
          <p:cNvPicPr>
            <a:picLocks noChangeAspect="1"/>
          </p:cNvPicPr>
          <p:nvPr/>
        </p:nvPicPr>
        <p:blipFill rotWithShape="1">
          <a:blip r:embed="rId2"/>
          <a:srcRect l="60455" t="12798" r="17021" b="65257"/>
          <a:stretch/>
        </p:blipFill>
        <p:spPr>
          <a:xfrm rot="16200000">
            <a:off x="927947" y="277248"/>
            <a:ext cx="1835827" cy="3179595"/>
          </a:xfrm>
          <a:prstGeom prst="rect">
            <a:avLst/>
          </a:prstGeom>
          <a:ln>
            <a:solidFill>
              <a:schemeClr val="tx1"/>
            </a:solidFill>
          </a:ln>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62F5242-A25E-FADE-2216-868DFEAA6C91}"/>
                  </a:ext>
                </a:extLst>
              </p:cNvPr>
              <p:cNvSpPr txBox="1"/>
              <p:nvPr/>
            </p:nvSpPr>
            <p:spPr>
              <a:xfrm>
                <a:off x="3879541" y="949131"/>
                <a:ext cx="7772311" cy="1599284"/>
              </a:xfrm>
              <a:prstGeom prst="rect">
                <a:avLst/>
              </a:prstGeom>
              <a:noFill/>
            </p:spPr>
            <p:txBody>
              <a:bodyPr wrap="square">
                <a:spAutoFit/>
              </a:bodyPr>
              <a:lstStyle/>
              <a:p>
                <a:pPr algn="just"/>
                <a:r>
                  <a:rPr lang="tr-TR" sz="1800" dirty="0"/>
                  <a:t>Şekildeki daire kesitli çubukta </a:t>
                </a:r>
                <a14:m>
                  <m:oMath xmlns:m="http://schemas.openxmlformats.org/officeDocument/2006/math">
                    <m:sSub>
                      <m:sSubPr>
                        <m:ctrlPr>
                          <a:rPr lang="tr-TR" sz="1800" i="1" smtClean="0">
                            <a:latin typeface="Cambria Math" panose="02040503050406030204" pitchFamily="18" charset="0"/>
                          </a:rPr>
                        </m:ctrlPr>
                      </m:sSubPr>
                      <m:e>
                        <m:r>
                          <a:rPr lang="tr-TR" sz="1800" i="1" smtClean="0">
                            <a:latin typeface="Cambria Math" panose="02040503050406030204" pitchFamily="18" charset="0"/>
                            <a:ea typeface="Cambria Math" panose="02040503050406030204" pitchFamily="18" charset="0"/>
                          </a:rPr>
                          <m:t>𝜏</m:t>
                        </m:r>
                      </m:e>
                      <m:sub>
                        <m:r>
                          <a:rPr lang="tr-TR" sz="1800" b="0" i="1" smtClean="0">
                            <a:latin typeface="Cambria Math" panose="02040503050406030204" pitchFamily="18" charset="0"/>
                          </a:rPr>
                          <m:t>𝑒𝑚</m:t>
                        </m:r>
                      </m:sub>
                    </m:sSub>
                    <m:r>
                      <a:rPr lang="tr-TR" sz="1800" b="0" i="1" smtClean="0">
                        <a:latin typeface="Cambria Math" panose="02040503050406030204" pitchFamily="18" charset="0"/>
                      </a:rPr>
                      <m:t>=1000</m:t>
                    </m:r>
                    <m:f>
                      <m:fPr>
                        <m:ctrlPr>
                          <a:rPr lang="tr-TR" sz="1800" b="0" i="1" smtClean="0">
                            <a:latin typeface="Cambria Math" panose="02040503050406030204" pitchFamily="18" charset="0"/>
                          </a:rPr>
                        </m:ctrlPr>
                      </m:fPr>
                      <m:num>
                        <m:r>
                          <a:rPr lang="tr-TR" sz="1800" b="0" i="1" smtClean="0">
                            <a:latin typeface="Cambria Math" panose="02040503050406030204" pitchFamily="18" charset="0"/>
                          </a:rPr>
                          <m:t>𝑘𝑔</m:t>
                        </m:r>
                      </m:num>
                      <m:den>
                        <m:r>
                          <a:rPr lang="tr-TR" sz="1800" b="0" i="1" smtClean="0">
                            <a:latin typeface="Cambria Math" panose="02040503050406030204" pitchFamily="18" charset="0"/>
                          </a:rPr>
                          <m:t>𝑐𝑚</m:t>
                        </m:r>
                        <m:r>
                          <a:rPr lang="tr-TR" sz="1800" b="0" i="1" smtClean="0">
                            <a:latin typeface="Cambria Math" panose="02040503050406030204" pitchFamily="18" charset="0"/>
                          </a:rPr>
                          <m:t>2</m:t>
                        </m:r>
                      </m:den>
                    </m:f>
                    <m:r>
                      <a:rPr lang="tr-TR" sz="1800" b="0" i="1" smtClean="0">
                        <a:latin typeface="Cambria Math" panose="02040503050406030204" pitchFamily="18" charset="0"/>
                      </a:rPr>
                      <m:t>  </m:t>
                    </m:r>
                    <m:r>
                      <a:rPr lang="tr-TR" sz="1800" b="0" i="1" smtClean="0">
                        <a:latin typeface="Cambria Math" panose="02040503050406030204" pitchFamily="18" charset="0"/>
                      </a:rPr>
                      <m:t>𝑅</m:t>
                    </m:r>
                    <m:r>
                      <a:rPr lang="tr-TR" sz="1800" b="0" i="1" smtClean="0">
                        <a:latin typeface="Cambria Math" panose="02040503050406030204" pitchFamily="18" charset="0"/>
                      </a:rPr>
                      <m:t>=8 </m:t>
                    </m:r>
                    <m:r>
                      <a:rPr lang="tr-TR" sz="1800" b="0" i="1" smtClean="0">
                        <a:latin typeface="Cambria Math" panose="02040503050406030204" pitchFamily="18" charset="0"/>
                      </a:rPr>
                      <m:t>𝑐𝑚</m:t>
                    </m:r>
                    <m:r>
                      <a:rPr lang="tr-TR" sz="1800" b="0" i="1" smtClean="0">
                        <a:latin typeface="Cambria Math" panose="02040503050406030204" pitchFamily="18" charset="0"/>
                      </a:rPr>
                      <m:t>, </m:t>
                    </m:r>
                    <m:r>
                      <a:rPr lang="tr-TR" sz="1800" b="0" i="1" smtClean="0">
                        <a:latin typeface="Cambria Math" panose="02040503050406030204" pitchFamily="18" charset="0"/>
                      </a:rPr>
                      <m:t>𝐺</m:t>
                    </m:r>
                    <m:r>
                      <a:rPr lang="tr-TR" sz="1800" b="0" i="1" smtClean="0">
                        <a:latin typeface="Cambria Math" panose="02040503050406030204" pitchFamily="18" charset="0"/>
                      </a:rPr>
                      <m:t>=8</m:t>
                    </m:r>
                    <m:r>
                      <a:rPr lang="tr-TR" sz="1800" b="0" i="1" smtClean="0">
                        <a:latin typeface="Cambria Math" panose="02040503050406030204" pitchFamily="18" charset="0"/>
                      </a:rPr>
                      <m:t>𝑥</m:t>
                    </m:r>
                    <m:sSup>
                      <m:sSupPr>
                        <m:ctrlPr>
                          <a:rPr lang="tr-TR" sz="1800" b="0" i="1" smtClean="0">
                            <a:latin typeface="Cambria Math" panose="02040503050406030204" pitchFamily="18" charset="0"/>
                          </a:rPr>
                        </m:ctrlPr>
                      </m:sSupPr>
                      <m:e>
                        <m:r>
                          <a:rPr lang="tr-TR" sz="1800" b="0" i="1" smtClean="0">
                            <a:latin typeface="Cambria Math" panose="02040503050406030204" pitchFamily="18" charset="0"/>
                          </a:rPr>
                          <m:t>10</m:t>
                        </m:r>
                      </m:e>
                      <m:sup>
                        <m:r>
                          <a:rPr lang="tr-TR" sz="1800" b="0" i="1" smtClean="0">
                            <a:latin typeface="Cambria Math" panose="02040503050406030204" pitchFamily="18" charset="0"/>
                          </a:rPr>
                          <m:t>5</m:t>
                        </m:r>
                      </m:sup>
                    </m:sSup>
                    <m:f>
                      <m:fPr>
                        <m:ctrlPr>
                          <a:rPr lang="tr-TR" sz="1800" b="0" i="1" smtClean="0">
                            <a:latin typeface="Cambria Math" panose="02040503050406030204" pitchFamily="18" charset="0"/>
                          </a:rPr>
                        </m:ctrlPr>
                      </m:fPr>
                      <m:num>
                        <m:r>
                          <a:rPr lang="tr-TR" sz="1800" b="0" i="1" smtClean="0">
                            <a:latin typeface="Cambria Math" panose="02040503050406030204" pitchFamily="18" charset="0"/>
                          </a:rPr>
                          <m:t>𝑘𝑔</m:t>
                        </m:r>
                      </m:num>
                      <m:den>
                        <m:r>
                          <a:rPr lang="tr-TR" sz="1800" b="0" i="1" smtClean="0">
                            <a:latin typeface="Cambria Math" panose="02040503050406030204" pitchFamily="18" charset="0"/>
                          </a:rPr>
                          <m:t>𝑐</m:t>
                        </m:r>
                        <m:sSup>
                          <m:sSupPr>
                            <m:ctrlPr>
                              <a:rPr lang="tr-TR" sz="1800" b="0" i="1" smtClean="0">
                                <a:latin typeface="Cambria Math" panose="02040503050406030204" pitchFamily="18" charset="0"/>
                              </a:rPr>
                            </m:ctrlPr>
                          </m:sSupPr>
                          <m:e>
                            <m:r>
                              <a:rPr lang="tr-TR" sz="1800" b="0" i="1" smtClean="0">
                                <a:latin typeface="Cambria Math" panose="02040503050406030204" pitchFamily="18" charset="0"/>
                              </a:rPr>
                              <m:t>𝑚</m:t>
                            </m:r>
                          </m:e>
                          <m:sup>
                            <m:r>
                              <a:rPr lang="tr-TR" sz="1800" b="0" i="1" smtClean="0">
                                <a:latin typeface="Cambria Math" panose="02040503050406030204" pitchFamily="18" charset="0"/>
                              </a:rPr>
                              <m:t>2</m:t>
                            </m:r>
                          </m:sup>
                        </m:sSup>
                      </m:den>
                    </m:f>
                  </m:oMath>
                </a14:m>
                <a:r>
                  <a:rPr lang="tr-TR" sz="1800" dirty="0"/>
                  <a:t> olarak verildiğine göre;</a:t>
                </a:r>
              </a:p>
              <a:p>
                <a:pPr algn="just"/>
                <a:endParaRPr lang="tr-TR" sz="1800" dirty="0"/>
              </a:p>
              <a:p>
                <a:pPr marL="342900" indent="-342900" algn="just">
                  <a:buAutoNum type="alphaLcParenR"/>
                </a:pPr>
                <a:r>
                  <a:rPr lang="tr-TR" sz="1800" dirty="0"/>
                  <a:t>Çubuğun taşıyabileceği burulma momentini hesaplayınız.</a:t>
                </a:r>
              </a:p>
              <a:p>
                <a:pPr marL="342900" indent="-342900" algn="just">
                  <a:buAutoNum type="alphaLcParenR"/>
                </a:pPr>
                <a:r>
                  <a:rPr lang="tr-TR" dirty="0"/>
                  <a:t>B kesitinin A kesitine göre dönmesini hesaplayınız.</a:t>
                </a:r>
                <a:endParaRPr lang="tr-TR" sz="1800" dirty="0"/>
              </a:p>
            </p:txBody>
          </p:sp>
        </mc:Choice>
        <mc:Fallback xmlns="">
          <p:sp>
            <p:nvSpPr>
              <p:cNvPr id="3" name="TextBox 2">
                <a:extLst>
                  <a:ext uri="{FF2B5EF4-FFF2-40B4-BE49-F238E27FC236}">
                    <a16:creationId xmlns:a16="http://schemas.microsoft.com/office/drawing/2014/main" id="{D62F5242-A25E-FADE-2216-868DFEAA6C91}"/>
                  </a:ext>
                </a:extLst>
              </p:cNvPr>
              <p:cNvSpPr txBox="1">
                <a:spLocks noRot="1" noChangeAspect="1" noMove="1" noResize="1" noEditPoints="1" noAdjustHandles="1" noChangeArrowheads="1" noChangeShapeType="1" noTextEdit="1"/>
              </p:cNvSpPr>
              <p:nvPr/>
            </p:nvSpPr>
            <p:spPr>
              <a:xfrm>
                <a:off x="3879541" y="949131"/>
                <a:ext cx="7772311" cy="1599284"/>
              </a:xfrm>
              <a:prstGeom prst="rect">
                <a:avLst/>
              </a:prstGeom>
              <a:blipFill>
                <a:blip r:embed="rId3"/>
                <a:stretch>
                  <a:fillRect l="-627" r="-706" b="-5344"/>
                </a:stretch>
              </a:blipFill>
            </p:spPr>
            <p:txBody>
              <a:bodyPr/>
              <a:lstStyle/>
              <a:p>
                <a:r>
                  <a:rPr lang="tr-TR">
                    <a:noFill/>
                  </a:rPr>
                  <a:t> </a:t>
                </a:r>
              </a:p>
            </p:txBody>
          </p:sp>
        </mc:Fallback>
      </mc:AlternateContent>
    </p:spTree>
    <p:extLst>
      <p:ext uri="{BB962C8B-B14F-4D97-AF65-F5344CB8AC3E}">
        <p14:creationId xmlns:p14="http://schemas.microsoft.com/office/powerpoint/2010/main" val="2181402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33C11C-FE54-92F8-1F9D-DC9974342B3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466032A-11AE-12BD-80F0-8D0C5F5981C3}"/>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15</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542D1753-BEEB-653C-31E3-EC7223C2B1EE}"/>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04807AD3-922E-7B1F-0992-AF9DA30C25BF}"/>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9441D10-6A01-522B-00F8-9D3EA704C0E8}"/>
                  </a:ext>
                </a:extLst>
              </p:cNvPr>
              <p:cNvSpPr txBox="1"/>
              <p:nvPr/>
            </p:nvSpPr>
            <p:spPr>
              <a:xfrm>
                <a:off x="3364637" y="949131"/>
                <a:ext cx="8575102" cy="1600438"/>
              </a:xfrm>
              <a:prstGeom prst="rect">
                <a:avLst/>
              </a:prstGeom>
              <a:noFill/>
            </p:spPr>
            <p:txBody>
              <a:bodyPr wrap="square">
                <a:spAutoFit/>
              </a:bodyPr>
              <a:lstStyle/>
              <a:p>
                <a:pPr algn="just"/>
                <a:r>
                  <a:rPr lang="tr-TR" sz="1400" dirty="0"/>
                  <a:t>Şekildeki daire halkası kesitli boruyu çeviren su anahtarı, boru üstünde sadece basit burulma etkisine sebep olduğu varsayılıyor. Borunun dış ve iç çapları  </a:t>
                </a:r>
                <a14:m>
                  <m:oMath xmlns:m="http://schemas.openxmlformats.org/officeDocument/2006/math">
                    <m:sSub>
                      <m:sSubPr>
                        <m:ctrlPr>
                          <a:rPr lang="tr-TR" sz="1400" b="0" i="1" smtClean="0">
                            <a:latin typeface="Cambria Math" panose="02040503050406030204" pitchFamily="18" charset="0"/>
                          </a:rPr>
                        </m:ctrlPr>
                      </m:sSubPr>
                      <m:e>
                        <m:r>
                          <m:rPr>
                            <m:sty m:val="p"/>
                          </m:rPr>
                          <a:rPr lang="tr-TR" sz="1400" b="0" i="0" smtClean="0">
                            <a:latin typeface="Cambria Math" panose="02040503050406030204" pitchFamily="18" charset="0"/>
                          </a:rPr>
                          <m:t>d</m:t>
                        </m:r>
                      </m:e>
                      <m:sub>
                        <m:r>
                          <m:rPr>
                            <m:sty m:val="p"/>
                          </m:rPr>
                          <a:rPr lang="tr-TR" sz="1400" b="0" i="0" smtClean="0">
                            <a:latin typeface="Cambria Math" panose="02040503050406030204" pitchFamily="18" charset="0"/>
                          </a:rPr>
                          <m:t>d</m:t>
                        </m:r>
                      </m:sub>
                    </m:sSub>
                    <m:r>
                      <a:rPr lang="tr-TR" sz="1400" b="0" i="0" smtClean="0">
                        <a:latin typeface="Cambria Math" panose="02040503050406030204" pitchFamily="18" charset="0"/>
                      </a:rPr>
                      <m:t>=50</m:t>
                    </m:r>
                    <m:r>
                      <m:rPr>
                        <m:sty m:val="p"/>
                      </m:rPr>
                      <a:rPr lang="tr-TR" sz="1400" b="0" i="0" smtClean="0">
                        <a:latin typeface="Cambria Math" panose="02040503050406030204" pitchFamily="18" charset="0"/>
                      </a:rPr>
                      <m:t>mm</m:t>
                    </m:r>
                    <m:r>
                      <a:rPr lang="tr-TR" sz="1400" b="0" i="0" smtClean="0">
                        <a:latin typeface="Cambria Math" panose="02040503050406030204" pitchFamily="18" charset="0"/>
                      </a:rPr>
                      <m:t>,  </m:t>
                    </m:r>
                    <m:sSub>
                      <m:sSubPr>
                        <m:ctrlPr>
                          <a:rPr lang="tr-TR" sz="1400" b="0" i="1" smtClean="0">
                            <a:latin typeface="Cambria Math" panose="02040503050406030204" pitchFamily="18" charset="0"/>
                          </a:rPr>
                        </m:ctrlPr>
                      </m:sSubPr>
                      <m:e>
                        <m:r>
                          <m:rPr>
                            <m:sty m:val="p"/>
                          </m:rPr>
                          <a:rPr lang="tr-TR" sz="1400" b="0" i="0" smtClean="0">
                            <a:latin typeface="Cambria Math" panose="02040503050406030204" pitchFamily="18" charset="0"/>
                          </a:rPr>
                          <m:t>d</m:t>
                        </m:r>
                      </m:e>
                      <m:sub>
                        <m:r>
                          <m:rPr>
                            <m:sty m:val="p"/>
                          </m:rPr>
                          <a:rPr lang="tr-TR" sz="1400" b="0" i="0" smtClean="0">
                            <a:latin typeface="Cambria Math" panose="02040503050406030204" pitchFamily="18" charset="0"/>
                          </a:rPr>
                          <m:t>i</m:t>
                        </m:r>
                      </m:sub>
                    </m:sSub>
                    <m:r>
                      <a:rPr lang="tr-TR" sz="1400" b="0" i="0" smtClean="0">
                        <a:latin typeface="Cambria Math" panose="02040503050406030204" pitchFamily="18" charset="0"/>
                      </a:rPr>
                      <m:t>=25</m:t>
                    </m:r>
                    <m:r>
                      <m:rPr>
                        <m:sty m:val="p"/>
                      </m:rPr>
                      <a:rPr lang="tr-TR" sz="1400" b="0" i="0" smtClean="0">
                        <a:latin typeface="Cambria Math" panose="02040503050406030204" pitchFamily="18" charset="0"/>
                      </a:rPr>
                      <m:t>mm</m:t>
                    </m:r>
                  </m:oMath>
                </a14:m>
                <a:r>
                  <a:rPr lang="tr-TR" sz="1400" dirty="0"/>
                  <a:t> olup kayma emniyet gerilmesi ve kayma modülü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r>
                          <a:rPr lang="tr-TR" sz="1400" i="1">
                            <a:latin typeface="Cambria Math" panose="02040503050406030204" pitchFamily="18" charset="0"/>
                          </a:rPr>
                          <m:t>𝑒𝑚</m:t>
                        </m:r>
                      </m:sub>
                    </m:sSub>
                    <m:r>
                      <a:rPr lang="tr-TR" sz="1400" i="1">
                        <a:latin typeface="Cambria Math" panose="02040503050406030204" pitchFamily="18" charset="0"/>
                      </a:rPr>
                      <m:t>=1</m:t>
                    </m:r>
                    <m:r>
                      <a:rPr lang="tr-TR" sz="1400" b="0" i="1" smtClean="0">
                        <a:latin typeface="Cambria Math" panose="02040503050406030204" pitchFamily="18" charset="0"/>
                      </a:rPr>
                      <m:t>50 </m:t>
                    </m:r>
                    <m:r>
                      <a:rPr lang="tr-TR" sz="1400" b="0" i="1" smtClean="0">
                        <a:latin typeface="Cambria Math" panose="02040503050406030204" pitchFamily="18" charset="0"/>
                      </a:rPr>
                      <m:t>𝑀𝑃𝑎</m:t>
                    </m:r>
                    <m:r>
                      <a:rPr lang="tr-TR" sz="1400" i="1">
                        <a:latin typeface="Cambria Math" panose="02040503050406030204" pitchFamily="18" charset="0"/>
                      </a:rPr>
                      <m:t>  </m:t>
                    </m:r>
                    <m:r>
                      <a:rPr lang="tr-TR" sz="1400" i="1">
                        <a:latin typeface="Cambria Math" panose="02040503050406030204" pitchFamily="18" charset="0"/>
                      </a:rPr>
                      <m:t>𝐺</m:t>
                    </m:r>
                    <m:r>
                      <a:rPr lang="tr-TR" sz="1400" i="1">
                        <a:latin typeface="Cambria Math" panose="02040503050406030204" pitchFamily="18" charset="0"/>
                      </a:rPr>
                      <m:t>=80 </m:t>
                    </m:r>
                    <m:r>
                      <a:rPr lang="tr-TR" sz="1400" b="0" i="1" smtClean="0">
                        <a:latin typeface="Cambria Math" panose="02040503050406030204" pitchFamily="18" charset="0"/>
                      </a:rPr>
                      <m:t>𝐺𝑃𝑎</m:t>
                    </m:r>
                  </m:oMath>
                </a14:m>
                <a:r>
                  <a:rPr lang="tr-TR" sz="1400" dirty="0"/>
                  <a:t> </a:t>
                </a:r>
                <a:r>
                  <a:rPr lang="tr-TR" sz="1400" dirty="0" err="1"/>
                  <a:t>dır</a:t>
                </a:r>
                <a:r>
                  <a:rPr lang="tr-TR" sz="1400" dirty="0"/>
                  <a:t>. L=0.5 m olduğuna göre;</a:t>
                </a:r>
              </a:p>
              <a:p>
                <a:pPr algn="just"/>
                <a:endParaRPr lang="tr-TR" sz="1400" dirty="0"/>
              </a:p>
              <a:p>
                <a:pPr marL="342900" indent="-342900" algn="just">
                  <a:buAutoNum type="alphaLcParenR"/>
                </a:pPr>
                <a:r>
                  <a:rPr lang="tr-TR" sz="1400" dirty="0"/>
                  <a:t>Çubuğun emniyetle taşıyabileceği burulma momentini ve bu durumda halka kesitteki en küçük kayma gerilmesini hesaplayınız.</a:t>
                </a:r>
              </a:p>
              <a:p>
                <a:pPr marL="342900" indent="-342900" algn="just">
                  <a:buAutoNum type="alphaLcParenR"/>
                </a:pPr>
                <a:r>
                  <a:rPr lang="tr-TR" sz="1400" dirty="0"/>
                  <a:t>B kesitinin A kesitine göre toplam dönmesini bulunuz.</a:t>
                </a:r>
              </a:p>
            </p:txBody>
          </p:sp>
        </mc:Choice>
        <mc:Fallback xmlns="">
          <p:sp>
            <p:nvSpPr>
              <p:cNvPr id="3" name="TextBox 2">
                <a:extLst>
                  <a:ext uri="{FF2B5EF4-FFF2-40B4-BE49-F238E27FC236}">
                    <a16:creationId xmlns:a16="http://schemas.microsoft.com/office/drawing/2014/main" id="{B9441D10-6A01-522B-00F8-9D3EA704C0E8}"/>
                  </a:ext>
                </a:extLst>
              </p:cNvPr>
              <p:cNvSpPr txBox="1">
                <a:spLocks noRot="1" noChangeAspect="1" noMove="1" noResize="1" noEditPoints="1" noAdjustHandles="1" noChangeArrowheads="1" noChangeShapeType="1" noTextEdit="1"/>
              </p:cNvSpPr>
              <p:nvPr/>
            </p:nvSpPr>
            <p:spPr>
              <a:xfrm>
                <a:off x="3364637" y="949131"/>
                <a:ext cx="8575102" cy="1600438"/>
              </a:xfrm>
              <a:prstGeom prst="rect">
                <a:avLst/>
              </a:prstGeom>
              <a:blipFill>
                <a:blip r:embed="rId2"/>
                <a:stretch>
                  <a:fillRect l="-213" t="-1145" r="-213" b="-3053"/>
                </a:stretch>
              </a:blipFill>
            </p:spPr>
            <p:txBody>
              <a:bodyPr/>
              <a:lstStyle/>
              <a:p>
                <a:r>
                  <a:rPr lang="tr-TR">
                    <a:noFill/>
                  </a:rPr>
                  <a:t> </a:t>
                </a:r>
              </a:p>
            </p:txBody>
          </p:sp>
        </mc:Fallback>
      </mc:AlternateContent>
      <p:pic>
        <p:nvPicPr>
          <p:cNvPr id="7" name="Picture 6">
            <a:extLst>
              <a:ext uri="{FF2B5EF4-FFF2-40B4-BE49-F238E27FC236}">
                <a16:creationId xmlns:a16="http://schemas.microsoft.com/office/drawing/2014/main" id="{4592F4A8-420E-1542-FE7C-1D0F993EAC1F}"/>
              </a:ext>
            </a:extLst>
          </p:cNvPr>
          <p:cNvPicPr>
            <a:picLocks noChangeAspect="1"/>
          </p:cNvPicPr>
          <p:nvPr/>
        </p:nvPicPr>
        <p:blipFill rotWithShape="1">
          <a:blip r:embed="rId3"/>
          <a:srcRect l="22110" t="26444" r="33626" b="43830"/>
          <a:stretch/>
        </p:blipFill>
        <p:spPr>
          <a:xfrm>
            <a:off x="387842" y="821849"/>
            <a:ext cx="2798459" cy="3341169"/>
          </a:xfrm>
          <a:prstGeom prst="rect">
            <a:avLst/>
          </a:prstGeom>
          <a:ln>
            <a:solidFill>
              <a:schemeClr val="tx1"/>
            </a:solidFill>
          </a:ln>
        </p:spPr>
      </p:pic>
      <p:pic>
        <p:nvPicPr>
          <p:cNvPr id="9" name="Picture 8">
            <a:extLst>
              <a:ext uri="{FF2B5EF4-FFF2-40B4-BE49-F238E27FC236}">
                <a16:creationId xmlns:a16="http://schemas.microsoft.com/office/drawing/2014/main" id="{6F714F95-C05F-E90F-1ACC-0023F58391CA}"/>
              </a:ext>
            </a:extLst>
          </p:cNvPr>
          <p:cNvPicPr>
            <a:picLocks noChangeAspect="1"/>
          </p:cNvPicPr>
          <p:nvPr/>
        </p:nvPicPr>
        <p:blipFill rotWithShape="1">
          <a:blip r:embed="rId3"/>
          <a:srcRect l="22991" t="58476" r="32745" b="11798"/>
          <a:stretch/>
        </p:blipFill>
        <p:spPr>
          <a:xfrm>
            <a:off x="822848" y="4372308"/>
            <a:ext cx="1787187" cy="2133779"/>
          </a:xfrm>
          <a:prstGeom prst="rect">
            <a:avLst/>
          </a:prstGeom>
          <a:ln>
            <a:solidFill>
              <a:schemeClr val="tx1"/>
            </a:solidFill>
          </a:ln>
        </p:spPr>
      </p:pic>
    </p:spTree>
    <p:extLst>
      <p:ext uri="{BB962C8B-B14F-4D97-AF65-F5344CB8AC3E}">
        <p14:creationId xmlns:p14="http://schemas.microsoft.com/office/powerpoint/2010/main" val="3904324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955E6-869F-ECA9-118A-865A3BAD641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123FAE-4355-D345-7E23-9EAE5B618F04}"/>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229E1A09-9B9C-95F7-4E17-F3450468004A}"/>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013035BE-A259-8134-DB74-EAC94530FD9F}"/>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912A0FA-D81F-F4FF-3B6B-0D06A04D2A4F}"/>
                  </a:ext>
                </a:extLst>
              </p:cNvPr>
              <p:cNvSpPr txBox="1"/>
              <p:nvPr/>
            </p:nvSpPr>
            <p:spPr>
              <a:xfrm>
                <a:off x="3364637" y="949131"/>
                <a:ext cx="8575102" cy="1384995"/>
              </a:xfrm>
              <a:prstGeom prst="rect">
                <a:avLst/>
              </a:prstGeom>
              <a:noFill/>
            </p:spPr>
            <p:txBody>
              <a:bodyPr wrap="square">
                <a:spAutoFit/>
              </a:bodyPr>
              <a:lstStyle/>
              <a:p>
                <a:pPr algn="just"/>
                <a:r>
                  <a:rPr lang="tr-TR" sz="1400" dirty="0"/>
                  <a:t>Şekildeki daire halkası kesitli borunun sadece basit burulma etkisine sebep olduğu varsayılıyor. Borunun dış ve iç çapları  </a:t>
                </a:r>
                <a14:m>
                  <m:oMath xmlns:m="http://schemas.openxmlformats.org/officeDocument/2006/math">
                    <m:sSub>
                      <m:sSubPr>
                        <m:ctrlPr>
                          <a:rPr lang="tr-TR" sz="1400" b="0" i="1" smtClean="0">
                            <a:latin typeface="Cambria Math" panose="02040503050406030204" pitchFamily="18" charset="0"/>
                          </a:rPr>
                        </m:ctrlPr>
                      </m:sSubPr>
                      <m:e>
                        <m:r>
                          <m:rPr>
                            <m:sty m:val="p"/>
                          </m:rPr>
                          <a:rPr lang="tr-TR" sz="1400" b="0" i="0" smtClean="0">
                            <a:latin typeface="Cambria Math" panose="02040503050406030204" pitchFamily="18" charset="0"/>
                          </a:rPr>
                          <m:t>d</m:t>
                        </m:r>
                      </m:e>
                      <m:sub>
                        <m:r>
                          <m:rPr>
                            <m:sty m:val="p"/>
                          </m:rPr>
                          <a:rPr lang="tr-TR" sz="1400" b="0" i="0" smtClean="0">
                            <a:latin typeface="Cambria Math" panose="02040503050406030204" pitchFamily="18" charset="0"/>
                          </a:rPr>
                          <m:t>d</m:t>
                        </m:r>
                      </m:sub>
                    </m:sSub>
                    <m:r>
                      <a:rPr lang="tr-TR" sz="1400" b="0" i="0" smtClean="0">
                        <a:latin typeface="Cambria Math" panose="02040503050406030204" pitchFamily="18" charset="0"/>
                      </a:rPr>
                      <m:t>=60</m:t>
                    </m:r>
                    <m:r>
                      <m:rPr>
                        <m:sty m:val="p"/>
                      </m:rPr>
                      <a:rPr lang="tr-TR" sz="1400" b="0" i="0" smtClean="0">
                        <a:latin typeface="Cambria Math" panose="02040503050406030204" pitchFamily="18" charset="0"/>
                      </a:rPr>
                      <m:t>mm</m:t>
                    </m:r>
                    <m:r>
                      <a:rPr lang="tr-TR" sz="1400" b="0" i="0" smtClean="0">
                        <a:latin typeface="Cambria Math" panose="02040503050406030204" pitchFamily="18" charset="0"/>
                      </a:rPr>
                      <m:t>,  </m:t>
                    </m:r>
                    <m:sSub>
                      <m:sSubPr>
                        <m:ctrlPr>
                          <a:rPr lang="tr-TR" sz="1400" b="0" i="1" smtClean="0">
                            <a:latin typeface="Cambria Math" panose="02040503050406030204" pitchFamily="18" charset="0"/>
                          </a:rPr>
                        </m:ctrlPr>
                      </m:sSubPr>
                      <m:e>
                        <m:r>
                          <m:rPr>
                            <m:sty m:val="p"/>
                          </m:rPr>
                          <a:rPr lang="tr-TR" sz="1400" b="0" i="0" smtClean="0">
                            <a:latin typeface="Cambria Math" panose="02040503050406030204" pitchFamily="18" charset="0"/>
                          </a:rPr>
                          <m:t>d</m:t>
                        </m:r>
                      </m:e>
                      <m:sub>
                        <m:r>
                          <m:rPr>
                            <m:sty m:val="p"/>
                          </m:rPr>
                          <a:rPr lang="tr-TR" sz="1400" b="0" i="0" smtClean="0">
                            <a:latin typeface="Cambria Math" panose="02040503050406030204" pitchFamily="18" charset="0"/>
                          </a:rPr>
                          <m:t>i</m:t>
                        </m:r>
                      </m:sub>
                    </m:sSub>
                    <m:r>
                      <a:rPr lang="tr-TR" sz="1400" b="0" i="0" smtClean="0">
                        <a:latin typeface="Cambria Math" panose="02040503050406030204" pitchFamily="18" charset="0"/>
                      </a:rPr>
                      <m:t>=40</m:t>
                    </m:r>
                    <m:r>
                      <m:rPr>
                        <m:sty m:val="p"/>
                      </m:rPr>
                      <a:rPr lang="tr-TR" sz="1400" b="0" i="0" smtClean="0">
                        <a:latin typeface="Cambria Math" panose="02040503050406030204" pitchFamily="18" charset="0"/>
                      </a:rPr>
                      <m:t>mm</m:t>
                    </m:r>
                  </m:oMath>
                </a14:m>
                <a:r>
                  <a:rPr lang="tr-TR" sz="1400" dirty="0"/>
                  <a:t> olup kayma emniyet gerilmesi ve kayma modülü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r>
                          <a:rPr lang="tr-TR" sz="1400" i="1">
                            <a:latin typeface="Cambria Math" panose="02040503050406030204" pitchFamily="18" charset="0"/>
                          </a:rPr>
                          <m:t>𝑒𝑚</m:t>
                        </m:r>
                      </m:sub>
                    </m:sSub>
                    <m:r>
                      <a:rPr lang="tr-TR" sz="1400" i="1">
                        <a:latin typeface="Cambria Math" panose="02040503050406030204" pitchFamily="18" charset="0"/>
                      </a:rPr>
                      <m:t>=1</m:t>
                    </m:r>
                    <m:r>
                      <a:rPr lang="tr-TR" sz="1400" b="0" i="1" smtClean="0">
                        <a:latin typeface="Cambria Math" panose="02040503050406030204" pitchFamily="18" charset="0"/>
                      </a:rPr>
                      <m:t>20 </m:t>
                    </m:r>
                    <m:r>
                      <a:rPr lang="tr-TR" sz="1400" b="0" i="1" smtClean="0">
                        <a:latin typeface="Cambria Math" panose="02040503050406030204" pitchFamily="18" charset="0"/>
                      </a:rPr>
                      <m:t>𝑀𝑃𝑎</m:t>
                    </m:r>
                    <m:r>
                      <a:rPr lang="tr-TR" sz="1400" i="1">
                        <a:latin typeface="Cambria Math" panose="02040503050406030204" pitchFamily="18" charset="0"/>
                      </a:rPr>
                      <m:t>  </m:t>
                    </m:r>
                    <m:r>
                      <a:rPr lang="tr-TR" sz="1400" i="1">
                        <a:latin typeface="Cambria Math" panose="02040503050406030204" pitchFamily="18" charset="0"/>
                      </a:rPr>
                      <m:t>𝐺</m:t>
                    </m:r>
                    <m:r>
                      <a:rPr lang="tr-TR" sz="1400" i="1">
                        <a:latin typeface="Cambria Math" panose="02040503050406030204" pitchFamily="18" charset="0"/>
                      </a:rPr>
                      <m:t>=80 </m:t>
                    </m:r>
                    <m:r>
                      <a:rPr lang="tr-TR" sz="1400" b="0" i="1" smtClean="0">
                        <a:latin typeface="Cambria Math" panose="02040503050406030204" pitchFamily="18" charset="0"/>
                      </a:rPr>
                      <m:t>𝐺𝑃𝑎</m:t>
                    </m:r>
                  </m:oMath>
                </a14:m>
                <a:r>
                  <a:rPr lang="tr-TR" sz="1400" dirty="0"/>
                  <a:t> </a:t>
                </a:r>
                <a:r>
                  <a:rPr lang="tr-TR" sz="1400" dirty="0" err="1"/>
                  <a:t>dır</a:t>
                </a:r>
                <a:r>
                  <a:rPr lang="tr-TR" sz="1400" dirty="0"/>
                  <a:t>. L=1.5 m olduğuna göre;</a:t>
                </a:r>
              </a:p>
              <a:p>
                <a:pPr algn="just"/>
                <a:endParaRPr lang="tr-TR" sz="1400" dirty="0"/>
              </a:p>
              <a:p>
                <a:pPr marL="342900" indent="-342900" algn="just">
                  <a:buAutoNum type="alphaLcParenR"/>
                </a:pPr>
                <a:r>
                  <a:rPr lang="tr-TR" sz="1400" dirty="0"/>
                  <a:t>Çubuğun emniyetle taşıyabileceği burulma momentini ve bu durumda halka kesitteki en küçük kayma gerilmesini hesaplayınız.</a:t>
                </a:r>
              </a:p>
            </p:txBody>
          </p:sp>
        </mc:Choice>
        <mc:Fallback xmlns="">
          <p:sp>
            <p:nvSpPr>
              <p:cNvPr id="3" name="TextBox 2">
                <a:extLst>
                  <a:ext uri="{FF2B5EF4-FFF2-40B4-BE49-F238E27FC236}">
                    <a16:creationId xmlns:a16="http://schemas.microsoft.com/office/drawing/2014/main" id="{8912A0FA-D81F-F4FF-3B6B-0D06A04D2A4F}"/>
                  </a:ext>
                </a:extLst>
              </p:cNvPr>
              <p:cNvSpPr txBox="1">
                <a:spLocks noRot="1" noChangeAspect="1" noMove="1" noResize="1" noEditPoints="1" noAdjustHandles="1" noChangeArrowheads="1" noChangeShapeType="1" noTextEdit="1"/>
              </p:cNvSpPr>
              <p:nvPr/>
            </p:nvSpPr>
            <p:spPr>
              <a:xfrm>
                <a:off x="3364637" y="949131"/>
                <a:ext cx="8575102" cy="1384995"/>
              </a:xfrm>
              <a:prstGeom prst="rect">
                <a:avLst/>
              </a:prstGeom>
              <a:blipFill>
                <a:blip r:embed="rId2"/>
                <a:stretch>
                  <a:fillRect l="-213" t="-1322" r="-213" b="-3524"/>
                </a:stretch>
              </a:blipFill>
            </p:spPr>
            <p:txBody>
              <a:bodyPr/>
              <a:lstStyle/>
              <a:p>
                <a:r>
                  <a:rPr lang="tr-TR">
                    <a:noFill/>
                  </a:rPr>
                  <a:t> </a:t>
                </a:r>
              </a:p>
            </p:txBody>
          </p:sp>
        </mc:Fallback>
      </mc:AlternateContent>
      <p:pic>
        <p:nvPicPr>
          <p:cNvPr id="4" name="Picture 3">
            <a:extLst>
              <a:ext uri="{FF2B5EF4-FFF2-40B4-BE49-F238E27FC236}">
                <a16:creationId xmlns:a16="http://schemas.microsoft.com/office/drawing/2014/main" id="{889DF406-CCB7-7780-A1FC-BB0A6115C883}"/>
              </a:ext>
            </a:extLst>
          </p:cNvPr>
          <p:cNvPicPr>
            <a:picLocks noChangeAspect="1"/>
          </p:cNvPicPr>
          <p:nvPr/>
        </p:nvPicPr>
        <p:blipFill rotWithShape="1">
          <a:blip r:embed="rId3"/>
          <a:srcRect t="19343" b="11628"/>
          <a:stretch/>
        </p:blipFill>
        <p:spPr>
          <a:xfrm>
            <a:off x="252261" y="949131"/>
            <a:ext cx="2809875" cy="1637171"/>
          </a:xfrm>
          <a:prstGeom prst="rect">
            <a:avLst/>
          </a:prstGeom>
          <a:ln>
            <a:solidFill>
              <a:schemeClr val="tx1"/>
            </a:solidFill>
          </a:ln>
        </p:spPr>
      </p:pic>
    </p:spTree>
    <p:extLst>
      <p:ext uri="{BB962C8B-B14F-4D97-AF65-F5344CB8AC3E}">
        <p14:creationId xmlns:p14="http://schemas.microsoft.com/office/powerpoint/2010/main" val="2306871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36FF73-9D6B-9758-991C-3E364F6DDFD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4B678E-0DD5-5486-0752-A1487AB2D291}"/>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17</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1128B815-B944-61F1-B5CA-C485E6CA86FF}"/>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4A39753F-ACCB-696F-86B7-66B8C515ECCD}"/>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Düzgün Olmayan Burulma</a:t>
            </a:r>
            <a:endParaRPr lang="en-US" sz="3600" dirty="0">
              <a:solidFill>
                <a:schemeClr val="tx2"/>
              </a:solidFill>
              <a:latin typeface="+mj-lt"/>
              <a:ea typeface="+mj-ea"/>
              <a:cs typeface="+mj-cs"/>
            </a:endParaRPr>
          </a:p>
        </p:txBody>
      </p:sp>
      <p:sp>
        <p:nvSpPr>
          <p:cNvPr id="29" name="TextBox 28">
            <a:extLst>
              <a:ext uri="{FF2B5EF4-FFF2-40B4-BE49-F238E27FC236}">
                <a16:creationId xmlns:a16="http://schemas.microsoft.com/office/drawing/2014/main" id="{4C491416-9145-A1A5-B53F-F798BC438343}"/>
              </a:ext>
            </a:extLst>
          </p:cNvPr>
          <p:cNvSpPr txBox="1"/>
          <p:nvPr/>
        </p:nvSpPr>
        <p:spPr>
          <a:xfrm>
            <a:off x="0" y="0"/>
            <a:ext cx="6081204" cy="814366"/>
          </a:xfrm>
          <a:prstGeom prst="rect">
            <a:avLst/>
          </a:prstGeom>
        </p:spPr>
        <p:txBody>
          <a:bodyPr vert="horz" lIns="91440" tIns="45720" rIns="91440" bIns="45720" rtlCol="0" anchor="b">
            <a:normAutofit/>
          </a:bodyPr>
          <a:lstStyle/>
          <a:p>
            <a:pPr lvl="0">
              <a:spcBef>
                <a:spcPct val="0"/>
              </a:spcBef>
              <a:spcAft>
                <a:spcPts val="600"/>
              </a:spcAft>
            </a:pPr>
            <a:endParaRPr lang="en-US" sz="3200" u="sng" dirty="0">
              <a:solidFill>
                <a:schemeClr val="tx2"/>
              </a:solidFill>
              <a:latin typeface="+mj-lt"/>
              <a:ea typeface="+mj-ea"/>
              <a:cs typeface="+mj-cs"/>
            </a:endParaRPr>
          </a:p>
        </p:txBody>
      </p:sp>
      <p:pic>
        <p:nvPicPr>
          <p:cNvPr id="31" name="Picture 30">
            <a:extLst>
              <a:ext uri="{FF2B5EF4-FFF2-40B4-BE49-F238E27FC236}">
                <a16:creationId xmlns:a16="http://schemas.microsoft.com/office/drawing/2014/main" id="{3C4F65D1-FC7D-6E9C-1ACB-C1A7B970B951}"/>
              </a:ext>
            </a:extLst>
          </p:cNvPr>
          <p:cNvPicPr>
            <a:picLocks noChangeAspect="1"/>
          </p:cNvPicPr>
          <p:nvPr/>
        </p:nvPicPr>
        <p:blipFill>
          <a:blip r:embed="rId2"/>
          <a:stretch>
            <a:fillRect/>
          </a:stretch>
        </p:blipFill>
        <p:spPr>
          <a:xfrm>
            <a:off x="5563282" y="2843111"/>
            <a:ext cx="3109717" cy="1495931"/>
          </a:xfrm>
          <a:prstGeom prst="rect">
            <a:avLst/>
          </a:prstGeom>
          <a:ln>
            <a:solidFill>
              <a:schemeClr val="tx1">
                <a:lumMod val="95000"/>
                <a:lumOff val="5000"/>
              </a:schemeClr>
            </a:solidFill>
          </a:ln>
        </p:spPr>
      </p:pic>
      <p:pic>
        <p:nvPicPr>
          <p:cNvPr id="32" name="Picture 31">
            <a:extLst>
              <a:ext uri="{FF2B5EF4-FFF2-40B4-BE49-F238E27FC236}">
                <a16:creationId xmlns:a16="http://schemas.microsoft.com/office/drawing/2014/main" id="{3AC5465A-283B-ED04-4B57-59723CB07E4B}"/>
              </a:ext>
            </a:extLst>
          </p:cNvPr>
          <p:cNvPicPr>
            <a:picLocks noChangeAspect="1"/>
          </p:cNvPicPr>
          <p:nvPr/>
        </p:nvPicPr>
        <p:blipFill>
          <a:blip r:embed="rId3"/>
          <a:stretch>
            <a:fillRect/>
          </a:stretch>
        </p:blipFill>
        <p:spPr>
          <a:xfrm>
            <a:off x="2853235" y="2859779"/>
            <a:ext cx="2558180" cy="1457324"/>
          </a:xfrm>
          <a:prstGeom prst="rect">
            <a:avLst/>
          </a:prstGeom>
          <a:ln>
            <a:solidFill>
              <a:schemeClr val="tx1">
                <a:lumMod val="95000"/>
                <a:lumOff val="5000"/>
              </a:schemeClr>
            </a:solidFill>
          </a:ln>
        </p:spPr>
      </p:pic>
      <p:pic>
        <p:nvPicPr>
          <p:cNvPr id="33" name="Picture 32">
            <a:extLst>
              <a:ext uri="{FF2B5EF4-FFF2-40B4-BE49-F238E27FC236}">
                <a16:creationId xmlns:a16="http://schemas.microsoft.com/office/drawing/2014/main" id="{8D72F053-5DAB-B5D1-46CB-640E4F43191A}"/>
              </a:ext>
            </a:extLst>
          </p:cNvPr>
          <p:cNvPicPr>
            <a:picLocks noChangeAspect="1"/>
          </p:cNvPicPr>
          <p:nvPr/>
        </p:nvPicPr>
        <p:blipFill>
          <a:blip r:embed="rId4"/>
          <a:stretch>
            <a:fillRect/>
          </a:stretch>
        </p:blipFill>
        <p:spPr>
          <a:xfrm>
            <a:off x="8824866" y="2843111"/>
            <a:ext cx="2867025" cy="1490661"/>
          </a:xfrm>
          <a:prstGeom prst="rect">
            <a:avLst/>
          </a:prstGeom>
          <a:ln>
            <a:solidFill>
              <a:schemeClr val="tx1">
                <a:lumMod val="95000"/>
                <a:lumOff val="5000"/>
              </a:schemeClr>
            </a:solidFill>
          </a:ln>
        </p:spPr>
      </p:pic>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E5A21510-7659-06BF-5B05-9291F810396F}"/>
                  </a:ext>
                </a:extLst>
              </p:cNvPr>
              <p:cNvSpPr txBox="1"/>
              <p:nvPr/>
            </p:nvSpPr>
            <p:spPr>
              <a:xfrm>
                <a:off x="175334" y="1111159"/>
                <a:ext cx="11516557" cy="1477328"/>
              </a:xfrm>
              <a:prstGeom prst="rect">
                <a:avLst/>
              </a:prstGeom>
              <a:noFill/>
            </p:spPr>
            <p:txBody>
              <a:bodyPr wrap="square">
                <a:spAutoFit/>
              </a:bodyPr>
              <a:lstStyle/>
              <a:p>
                <a:pPr algn="just"/>
                <a:r>
                  <a:rPr lang="tr-TR" sz="1800" dirty="0"/>
                  <a:t>Düzgün burulma durumunda çubuk ekseni boyunca birim dönme açısı </a:t>
                </a:r>
                <a14:m>
                  <m:oMath xmlns:m="http://schemas.openxmlformats.org/officeDocument/2006/math">
                    <m:r>
                      <m:rPr>
                        <m:sty m:val="p"/>
                      </m:rPr>
                      <a:rPr lang="tr-TR" sz="1800" b="0" i="0" smtClean="0">
                        <a:latin typeface="Cambria Math" panose="02040503050406030204" pitchFamily="18" charset="0"/>
                        <a:ea typeface="Cambria Math" panose="02040503050406030204" pitchFamily="18" charset="0"/>
                      </a:rPr>
                      <m:t>ω</m:t>
                    </m:r>
                  </m:oMath>
                </a14:m>
                <a:r>
                  <a:rPr lang="tr-TR" sz="1800" dirty="0"/>
                  <a:t> sabittir. Fakat bu durumun gerçekleşmesi için şu ana kadar üretilen formüllere bakılırsa, burulma halinde momentin ve burulma rijitliğinin sabit olması gerekmektedir. Ayrıca uç kesitlerin serbestçe çarpılmasına izin verilmelidir. Düzgün olmayan burulmada moment </a:t>
                </a:r>
                <a:r>
                  <a:rPr lang="tr-TR" sz="1800" dirty="0" err="1"/>
                  <a:t>M</a:t>
                </a:r>
                <a:r>
                  <a:rPr lang="tr-TR" sz="1800" baseline="-25000" dirty="0" err="1"/>
                  <a:t>b</a:t>
                </a:r>
                <a:r>
                  <a:rPr lang="tr-TR" sz="1800" dirty="0"/>
                  <a:t>(z) kesitten kesite değişebileceği gibi, çubuk değişken kesitli </a:t>
                </a:r>
                <a:r>
                  <a:rPr lang="tr-TR" sz="1800" dirty="0" err="1"/>
                  <a:t>I</a:t>
                </a:r>
                <a:r>
                  <a:rPr lang="tr-TR" sz="1800" baseline="-25000" dirty="0" err="1"/>
                  <a:t>o</a:t>
                </a:r>
                <a:r>
                  <a:rPr lang="tr-TR" sz="1800" dirty="0"/>
                  <a:t>(z) veya farklı malzemelerden oluşmuş olabilir. Bu durumda basit burulma denklemleri kullanılırken aşağıdaki hususlara dikkat edilmelidir.</a:t>
                </a:r>
              </a:p>
            </p:txBody>
          </p:sp>
        </mc:Choice>
        <mc:Fallback xmlns="">
          <p:sp>
            <p:nvSpPr>
              <p:cNvPr id="35" name="TextBox 34">
                <a:extLst>
                  <a:ext uri="{FF2B5EF4-FFF2-40B4-BE49-F238E27FC236}">
                    <a16:creationId xmlns:a16="http://schemas.microsoft.com/office/drawing/2014/main" id="{E5A21510-7659-06BF-5B05-9291F810396F}"/>
                  </a:ext>
                </a:extLst>
              </p:cNvPr>
              <p:cNvSpPr txBox="1">
                <a:spLocks noRot="1" noChangeAspect="1" noMove="1" noResize="1" noEditPoints="1" noAdjustHandles="1" noChangeArrowheads="1" noChangeShapeType="1" noTextEdit="1"/>
              </p:cNvSpPr>
              <p:nvPr/>
            </p:nvSpPr>
            <p:spPr>
              <a:xfrm>
                <a:off x="175334" y="1111159"/>
                <a:ext cx="11516557" cy="1477328"/>
              </a:xfrm>
              <a:prstGeom prst="rect">
                <a:avLst/>
              </a:prstGeom>
              <a:blipFill>
                <a:blip r:embed="rId5"/>
                <a:stretch>
                  <a:fillRect l="-476" t="-2058" r="-424" b="-5350"/>
                </a:stretch>
              </a:blipFill>
            </p:spPr>
            <p:txBody>
              <a:bodyPr/>
              <a:lstStyle/>
              <a:p>
                <a:r>
                  <a:rPr lang="tr-TR">
                    <a:noFill/>
                  </a:rPr>
                  <a:t> </a:t>
                </a:r>
              </a:p>
            </p:txBody>
          </p:sp>
        </mc:Fallback>
      </mc:AlternateContent>
      <p:pic>
        <p:nvPicPr>
          <p:cNvPr id="36" name="Picture 35">
            <a:extLst>
              <a:ext uri="{FF2B5EF4-FFF2-40B4-BE49-F238E27FC236}">
                <a16:creationId xmlns:a16="http://schemas.microsoft.com/office/drawing/2014/main" id="{0913839D-9B5D-4C9B-769E-2DE7FE3F8463}"/>
              </a:ext>
            </a:extLst>
          </p:cNvPr>
          <p:cNvPicPr>
            <a:picLocks noChangeAspect="1"/>
          </p:cNvPicPr>
          <p:nvPr/>
        </p:nvPicPr>
        <p:blipFill rotWithShape="1">
          <a:blip r:embed="rId6"/>
          <a:srcRect l="29108" t="43945" r="33141" b="48844"/>
          <a:stretch/>
        </p:blipFill>
        <p:spPr>
          <a:xfrm>
            <a:off x="4539648" y="5061401"/>
            <a:ext cx="2461744" cy="836360"/>
          </a:xfrm>
          <a:prstGeom prst="rect">
            <a:avLst/>
          </a:prstGeom>
          <a:ln>
            <a:solidFill>
              <a:schemeClr val="tx1"/>
            </a:solidFill>
          </a:ln>
        </p:spPr>
      </p:pic>
      <p:pic>
        <p:nvPicPr>
          <p:cNvPr id="38" name="Picture 37">
            <a:extLst>
              <a:ext uri="{FF2B5EF4-FFF2-40B4-BE49-F238E27FC236}">
                <a16:creationId xmlns:a16="http://schemas.microsoft.com/office/drawing/2014/main" id="{6FDF3D25-80EC-1638-BD79-B53F075C6A31}"/>
              </a:ext>
            </a:extLst>
          </p:cNvPr>
          <p:cNvPicPr>
            <a:picLocks noChangeAspect="1"/>
          </p:cNvPicPr>
          <p:nvPr/>
        </p:nvPicPr>
        <p:blipFill rotWithShape="1">
          <a:blip r:embed="rId7"/>
          <a:srcRect l="7481" t="35470" r="14235" b="32427"/>
          <a:stretch/>
        </p:blipFill>
        <p:spPr>
          <a:xfrm>
            <a:off x="387843" y="2863911"/>
            <a:ext cx="2313525" cy="1491384"/>
          </a:xfrm>
          <a:prstGeom prst="rect">
            <a:avLst/>
          </a:prstGeom>
          <a:ln>
            <a:solidFill>
              <a:schemeClr val="tx1"/>
            </a:solidFill>
          </a:ln>
        </p:spPr>
      </p:pic>
      <p:cxnSp>
        <p:nvCxnSpPr>
          <p:cNvPr id="41" name="Straight Connector 40">
            <a:extLst>
              <a:ext uri="{FF2B5EF4-FFF2-40B4-BE49-F238E27FC236}">
                <a16:creationId xmlns:a16="http://schemas.microsoft.com/office/drawing/2014/main" id="{19276FAA-80C6-67F7-379F-6BBEB97239E2}"/>
              </a:ext>
            </a:extLst>
          </p:cNvPr>
          <p:cNvCxnSpPr>
            <a:cxnSpLocks/>
          </p:cNvCxnSpPr>
          <p:nvPr/>
        </p:nvCxnSpPr>
        <p:spPr>
          <a:xfrm>
            <a:off x="6223247" y="5202315"/>
            <a:ext cx="541537" cy="452836"/>
          </a:xfrm>
          <a:prstGeom prst="line">
            <a:avLst/>
          </a:prstGeom>
          <a:ln>
            <a:solidFill>
              <a:srgbClr val="C00000"/>
            </a:solidFill>
          </a:ln>
        </p:spPr>
        <p:style>
          <a:lnRef idx="3">
            <a:schemeClr val="accent1"/>
          </a:lnRef>
          <a:fillRef idx="0">
            <a:schemeClr val="accent1"/>
          </a:fillRef>
          <a:effectRef idx="2">
            <a:schemeClr val="accent1"/>
          </a:effectRef>
          <a:fontRef idx="minor">
            <a:schemeClr val="tx1"/>
          </a:fontRef>
        </p:style>
      </p:cxnSp>
      <p:cxnSp>
        <p:nvCxnSpPr>
          <p:cNvPr id="42" name="Straight Connector 41">
            <a:extLst>
              <a:ext uri="{FF2B5EF4-FFF2-40B4-BE49-F238E27FC236}">
                <a16:creationId xmlns:a16="http://schemas.microsoft.com/office/drawing/2014/main" id="{134799CA-CB09-8ACA-67B9-54A05D2A49CB}"/>
              </a:ext>
            </a:extLst>
          </p:cNvPr>
          <p:cNvCxnSpPr>
            <a:cxnSpLocks/>
          </p:cNvCxnSpPr>
          <p:nvPr/>
        </p:nvCxnSpPr>
        <p:spPr>
          <a:xfrm flipH="1">
            <a:off x="6223247" y="5202315"/>
            <a:ext cx="541537" cy="452836"/>
          </a:xfrm>
          <a:prstGeom prst="line">
            <a:avLst/>
          </a:prstGeom>
          <a:ln>
            <a:solidFill>
              <a:srgbClr val="C00000"/>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45707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9A1938-0842-45E9-1229-CAF3C821C49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DEA4B26-64B3-79E3-8C52-300BC4D463C1}"/>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18</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5AE8754A-15A4-72F3-F831-64111A58C302}"/>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44576602-8707-098B-8964-52955B2B901B}"/>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Düzgün Olmayan Burulma</a:t>
            </a:r>
            <a:endParaRPr lang="en-US" sz="36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62469AD3-9D1E-BD84-7DA2-43AC1ECEC68A}"/>
              </a:ext>
            </a:extLst>
          </p:cNvPr>
          <p:cNvPicPr>
            <a:picLocks noChangeAspect="1"/>
          </p:cNvPicPr>
          <p:nvPr/>
        </p:nvPicPr>
        <p:blipFill rotWithShape="1">
          <a:blip r:embed="rId2"/>
          <a:srcRect l="29062" t="28347" r="21814" b="30470"/>
          <a:stretch/>
        </p:blipFill>
        <p:spPr>
          <a:xfrm>
            <a:off x="8539840" y="2119180"/>
            <a:ext cx="2819400" cy="4203994"/>
          </a:xfrm>
          <a:prstGeom prst="rect">
            <a:avLst/>
          </a:prstGeom>
          <a:ln>
            <a:solidFill>
              <a:schemeClr val="tx1"/>
            </a:solidFill>
          </a:ln>
        </p:spPr>
      </p:pic>
      <p:pic>
        <p:nvPicPr>
          <p:cNvPr id="5" name="Picture 4">
            <a:extLst>
              <a:ext uri="{FF2B5EF4-FFF2-40B4-BE49-F238E27FC236}">
                <a16:creationId xmlns:a16="http://schemas.microsoft.com/office/drawing/2014/main" id="{B5EFFF04-7F5A-D7FD-F24E-68CE6250291A}"/>
              </a:ext>
            </a:extLst>
          </p:cNvPr>
          <p:cNvPicPr>
            <a:picLocks noChangeAspect="1"/>
          </p:cNvPicPr>
          <p:nvPr/>
        </p:nvPicPr>
        <p:blipFill rotWithShape="1">
          <a:blip r:embed="rId3"/>
          <a:srcRect l="21848" t="42175" r="39171" b="47211"/>
          <a:stretch/>
        </p:blipFill>
        <p:spPr>
          <a:xfrm>
            <a:off x="3294900" y="2579389"/>
            <a:ext cx="1502973" cy="727932"/>
          </a:xfrm>
          <a:prstGeom prst="rect">
            <a:avLst/>
          </a:prstGeom>
          <a:ln>
            <a:solidFill>
              <a:schemeClr val="tx1"/>
            </a:solidFill>
          </a:ln>
        </p:spPr>
      </p:pic>
      <p:pic>
        <p:nvPicPr>
          <p:cNvPr id="7" name="Picture 6">
            <a:extLst>
              <a:ext uri="{FF2B5EF4-FFF2-40B4-BE49-F238E27FC236}">
                <a16:creationId xmlns:a16="http://schemas.microsoft.com/office/drawing/2014/main" id="{5B00082B-7AEF-799A-5BAC-5B97E7E67D0F}"/>
              </a:ext>
            </a:extLst>
          </p:cNvPr>
          <p:cNvPicPr>
            <a:picLocks noChangeAspect="1"/>
          </p:cNvPicPr>
          <p:nvPr/>
        </p:nvPicPr>
        <p:blipFill rotWithShape="1">
          <a:blip r:embed="rId3"/>
          <a:srcRect l="21066" t="60841" r="36109" b="29062"/>
          <a:stretch/>
        </p:blipFill>
        <p:spPr>
          <a:xfrm>
            <a:off x="3294900" y="4581692"/>
            <a:ext cx="1502973" cy="692459"/>
          </a:xfrm>
          <a:prstGeom prst="rect">
            <a:avLst/>
          </a:prstGeom>
          <a:ln>
            <a:solidFill>
              <a:schemeClr val="tx1"/>
            </a:solidFill>
          </a:ln>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E0EFC47-B075-89BC-9D56-8D7BAB90BEEC}"/>
                  </a:ext>
                </a:extLst>
              </p:cNvPr>
              <p:cNvSpPr txBox="1"/>
              <p:nvPr/>
            </p:nvSpPr>
            <p:spPr>
              <a:xfrm>
                <a:off x="243112" y="821849"/>
                <a:ext cx="11551896" cy="923330"/>
              </a:xfrm>
              <a:prstGeom prst="rect">
                <a:avLst/>
              </a:prstGeom>
              <a:noFill/>
            </p:spPr>
            <p:txBody>
              <a:bodyPr wrap="square">
                <a:spAutoFit/>
              </a:bodyPr>
              <a:lstStyle/>
              <a:p>
                <a:pPr algn="just"/>
                <a:r>
                  <a:rPr lang="tr-TR" sz="1800" dirty="0"/>
                  <a:t>Eğer çubuk eksenine çeşitli noktalardan tekil burulma momentleri etki ediyorsa, bölgelerin her birinde moment sabit olacağından  her bir bölge için dönme açısı </a:t>
                </a:r>
                <a14:m>
                  <m:oMath xmlns:m="http://schemas.openxmlformats.org/officeDocument/2006/math">
                    <m:sSub>
                      <m:sSubPr>
                        <m:ctrlPr>
                          <a:rPr lang="tr-TR" sz="1800" i="1" smtClean="0">
                            <a:latin typeface="Cambria Math" panose="02040503050406030204" pitchFamily="18" charset="0"/>
                            <a:ea typeface="Cambria Math" panose="02040503050406030204" pitchFamily="18" charset="0"/>
                          </a:rPr>
                        </m:ctrlPr>
                      </m:sSubPr>
                      <m:e>
                        <m:sSub>
                          <m:sSubPr>
                            <m:ctrlPr>
                              <a:rPr lang="el-GR" sz="1800" i="1">
                                <a:latin typeface="Cambria Math" panose="02040503050406030204" pitchFamily="18" charset="0"/>
                                <a:ea typeface="Cambria Math" panose="02040503050406030204" pitchFamily="18" charset="0"/>
                              </a:rPr>
                            </m:ctrlPr>
                          </m:sSubPr>
                          <m:e>
                            <m:r>
                              <a:rPr lang="tr-TR" sz="1800" b="0" i="0" smtClean="0">
                                <a:latin typeface="Cambria Math" panose="02040503050406030204" pitchFamily="18" charset="0"/>
                                <a:ea typeface="Cambria Math" panose="02040503050406030204" pitchFamily="18" charset="0"/>
                              </a:rPr>
                              <m:t>(</m:t>
                            </m:r>
                            <m:r>
                              <m:rPr>
                                <m:sty m:val="p"/>
                              </m:rPr>
                              <a:rPr lang="el-GR" sz="1800" i="0">
                                <a:latin typeface="Cambria Math" panose="02040503050406030204" pitchFamily="18" charset="0"/>
                                <a:ea typeface="Cambria Math" panose="02040503050406030204" pitchFamily="18" charset="0"/>
                              </a:rPr>
                              <m:t>Ω</m:t>
                            </m:r>
                          </m:e>
                          <m:sub>
                            <m:r>
                              <m:rPr>
                                <m:sty m:val="p"/>
                              </m:rPr>
                              <a:rPr lang="tr-TR" sz="1800" i="0">
                                <a:latin typeface="Cambria Math" panose="02040503050406030204" pitchFamily="18" charset="0"/>
                                <a:ea typeface="Cambria Math" panose="02040503050406030204" pitchFamily="18" charset="0"/>
                              </a:rPr>
                              <m:t>z</m:t>
                            </m:r>
                          </m:sub>
                        </m:sSub>
                        <m:r>
                          <a:rPr lang="tr-TR" sz="1800" b="0" i="0" smtClean="0">
                            <a:latin typeface="Cambria Math" panose="02040503050406030204" pitchFamily="18" charset="0"/>
                            <a:ea typeface="Cambria Math" panose="02040503050406030204" pitchFamily="18" charset="0"/>
                          </a:rPr>
                          <m:t>)</m:t>
                        </m:r>
                      </m:e>
                      <m:sub>
                        <m:r>
                          <m:rPr>
                            <m:sty m:val="p"/>
                          </m:rPr>
                          <a:rPr lang="tr-TR" sz="1800" b="0" i="0" smtClean="0">
                            <a:latin typeface="Cambria Math" panose="02040503050406030204" pitchFamily="18" charset="0"/>
                            <a:ea typeface="Cambria Math" panose="02040503050406030204" pitchFamily="18" charset="0"/>
                          </a:rPr>
                          <m:t>i</m:t>
                        </m:r>
                      </m:sub>
                    </m:sSub>
                  </m:oMath>
                </a14:m>
                <a:r>
                  <a:rPr lang="tr-TR" sz="1800" dirty="0"/>
                  <a:t>  ve maksimum kayma gerilmesi </a:t>
                </a:r>
                <a14:m>
                  <m:oMath xmlns:m="http://schemas.openxmlformats.org/officeDocument/2006/math">
                    <m:sSub>
                      <m:sSubPr>
                        <m:ctrlPr>
                          <a:rPr lang="tr-TR" sz="1800" i="1">
                            <a:latin typeface="Cambria Math" panose="02040503050406030204" pitchFamily="18" charset="0"/>
                            <a:ea typeface="Cambria Math" panose="02040503050406030204" pitchFamily="18" charset="0"/>
                          </a:rPr>
                        </m:ctrlPr>
                      </m:sSubPr>
                      <m:e>
                        <m:sSub>
                          <m:sSubPr>
                            <m:ctrlPr>
                              <a:rPr lang="el-GR" sz="1800" i="1">
                                <a:latin typeface="Cambria Math" panose="02040503050406030204" pitchFamily="18" charset="0"/>
                                <a:ea typeface="Cambria Math" panose="02040503050406030204" pitchFamily="18" charset="0"/>
                              </a:rPr>
                            </m:ctrlPr>
                          </m:sSubPr>
                          <m:e>
                            <m:r>
                              <a:rPr lang="tr-TR" sz="1800" i="0">
                                <a:latin typeface="Cambria Math" panose="02040503050406030204" pitchFamily="18" charset="0"/>
                                <a:ea typeface="Cambria Math" panose="02040503050406030204" pitchFamily="18" charset="0"/>
                              </a:rPr>
                              <m:t>(</m:t>
                            </m:r>
                            <m:r>
                              <m:rPr>
                                <m:sty m:val="p"/>
                              </m:rPr>
                              <a:rPr lang="el-GR" sz="1800" i="0" smtClean="0">
                                <a:latin typeface="Cambria Math" panose="02040503050406030204" pitchFamily="18" charset="0"/>
                                <a:ea typeface="Cambria Math" panose="02040503050406030204" pitchFamily="18" charset="0"/>
                              </a:rPr>
                              <m:t>τ</m:t>
                            </m:r>
                          </m:e>
                          <m:sub>
                            <m:r>
                              <m:rPr>
                                <m:sty m:val="p"/>
                              </m:rPr>
                              <a:rPr lang="tr-TR" sz="1800" b="0" i="0" smtClean="0">
                                <a:latin typeface="Cambria Math" panose="02040503050406030204" pitchFamily="18" charset="0"/>
                                <a:ea typeface="Cambria Math" panose="02040503050406030204" pitchFamily="18" charset="0"/>
                              </a:rPr>
                              <m:t>max</m:t>
                            </m:r>
                          </m:sub>
                        </m:sSub>
                        <m:r>
                          <a:rPr lang="tr-TR" sz="1800" i="0">
                            <a:latin typeface="Cambria Math" panose="02040503050406030204" pitchFamily="18" charset="0"/>
                            <a:ea typeface="Cambria Math" panose="02040503050406030204" pitchFamily="18" charset="0"/>
                          </a:rPr>
                          <m:t>)</m:t>
                        </m:r>
                      </m:e>
                      <m:sub>
                        <m:r>
                          <m:rPr>
                            <m:sty m:val="p"/>
                          </m:rPr>
                          <a:rPr lang="tr-TR" sz="1800" i="0">
                            <a:latin typeface="Cambria Math" panose="02040503050406030204" pitchFamily="18" charset="0"/>
                            <a:ea typeface="Cambria Math" panose="02040503050406030204" pitchFamily="18" charset="0"/>
                          </a:rPr>
                          <m:t>i</m:t>
                        </m:r>
                      </m:sub>
                    </m:sSub>
                  </m:oMath>
                </a14:m>
                <a:r>
                  <a:rPr lang="tr-TR" sz="1800" dirty="0"/>
                  <a:t> bulunur. Örneğin i. bölgede kayma modülü </a:t>
                </a:r>
                <a14:m>
                  <m:oMath xmlns:m="http://schemas.openxmlformats.org/officeDocument/2006/math">
                    <m:sSub>
                      <m:sSubPr>
                        <m:ctrlPr>
                          <a:rPr lang="tr-TR" sz="1800" i="1">
                            <a:latin typeface="Cambria Math" panose="02040503050406030204" pitchFamily="18" charset="0"/>
                            <a:ea typeface="Cambria Math" panose="02040503050406030204" pitchFamily="18" charset="0"/>
                          </a:rPr>
                        </m:ctrlPr>
                      </m:sSubPr>
                      <m:e>
                        <m:r>
                          <m:rPr>
                            <m:sty m:val="p"/>
                          </m:rPr>
                          <a:rPr lang="tr-TR" sz="1800" b="0" i="0" smtClean="0">
                            <a:latin typeface="Cambria Math" panose="02040503050406030204" pitchFamily="18" charset="0"/>
                            <a:ea typeface="Cambria Math" panose="02040503050406030204" pitchFamily="18" charset="0"/>
                          </a:rPr>
                          <m:t>G</m:t>
                        </m:r>
                      </m:e>
                      <m:sub>
                        <m:r>
                          <m:rPr>
                            <m:sty m:val="p"/>
                          </m:rPr>
                          <a:rPr lang="tr-TR" sz="1800" i="0">
                            <a:latin typeface="Cambria Math" panose="02040503050406030204" pitchFamily="18" charset="0"/>
                            <a:ea typeface="Cambria Math" panose="02040503050406030204" pitchFamily="18" charset="0"/>
                          </a:rPr>
                          <m:t>i</m:t>
                        </m:r>
                      </m:sub>
                    </m:sSub>
                    <m:r>
                      <a:rPr lang="tr-TR" sz="1800" b="0" i="0" smtClean="0">
                        <a:latin typeface="Cambria Math" panose="02040503050406030204" pitchFamily="18" charset="0"/>
                        <a:ea typeface="Cambria Math" panose="02040503050406030204" pitchFamily="18" charset="0"/>
                      </a:rPr>
                      <m:t>, </m:t>
                    </m:r>
                    <m:r>
                      <m:rPr>
                        <m:sty m:val="p"/>
                      </m:rPr>
                      <a:rPr lang="tr-TR" sz="1800" b="0" i="0" smtClean="0">
                        <a:latin typeface="Cambria Math" panose="02040503050406030204" pitchFamily="18" charset="0"/>
                        <a:ea typeface="Cambria Math" panose="02040503050406030204" pitchFamily="18" charset="0"/>
                      </a:rPr>
                      <m:t>boy</m:t>
                    </m:r>
                    <m:r>
                      <a:rPr lang="tr-TR" sz="1800" b="0" i="0" smtClean="0">
                        <a:latin typeface="Cambria Math" panose="02040503050406030204" pitchFamily="18" charset="0"/>
                        <a:ea typeface="Cambria Math" panose="02040503050406030204" pitchFamily="18" charset="0"/>
                      </a:rPr>
                      <m:t> </m:t>
                    </m:r>
                    <m:sSub>
                      <m:sSubPr>
                        <m:ctrlPr>
                          <a:rPr lang="tr-TR" sz="1800" i="1">
                            <a:latin typeface="Cambria Math" panose="02040503050406030204" pitchFamily="18" charset="0"/>
                            <a:ea typeface="Cambria Math" panose="02040503050406030204" pitchFamily="18" charset="0"/>
                          </a:rPr>
                        </m:ctrlPr>
                      </m:sSubPr>
                      <m:e>
                        <m:r>
                          <m:rPr>
                            <m:sty m:val="p"/>
                          </m:rPr>
                          <a:rPr lang="tr-TR" sz="1800" b="0" i="0" smtClean="0">
                            <a:latin typeface="Cambria Math" panose="02040503050406030204" pitchFamily="18" charset="0"/>
                            <a:ea typeface="Cambria Math" panose="02040503050406030204" pitchFamily="18" charset="0"/>
                          </a:rPr>
                          <m:t>L</m:t>
                        </m:r>
                      </m:e>
                      <m:sub>
                        <m:r>
                          <m:rPr>
                            <m:sty m:val="p"/>
                          </m:rPr>
                          <a:rPr lang="tr-TR" sz="1800" i="0">
                            <a:latin typeface="Cambria Math" panose="02040503050406030204" pitchFamily="18" charset="0"/>
                            <a:ea typeface="Cambria Math" panose="02040503050406030204" pitchFamily="18" charset="0"/>
                          </a:rPr>
                          <m:t>i</m:t>
                        </m:r>
                      </m:sub>
                    </m:sSub>
                  </m:oMath>
                </a14:m>
                <a:r>
                  <a:rPr lang="tr-TR" sz="1800" dirty="0"/>
                  <a:t>, polar atalet momenti </a:t>
                </a:r>
                <a14:m>
                  <m:oMath xmlns:m="http://schemas.openxmlformats.org/officeDocument/2006/math">
                    <m:sSub>
                      <m:sSubPr>
                        <m:ctrlPr>
                          <a:rPr lang="tr-TR" sz="1800" i="1">
                            <a:latin typeface="Cambria Math" panose="02040503050406030204" pitchFamily="18" charset="0"/>
                            <a:ea typeface="Cambria Math" panose="02040503050406030204" pitchFamily="18" charset="0"/>
                          </a:rPr>
                        </m:ctrlPr>
                      </m:sSubPr>
                      <m:e>
                        <m:sSub>
                          <m:sSubPr>
                            <m:ctrlPr>
                              <a:rPr lang="el-GR" sz="1800" i="1" smtClean="0">
                                <a:latin typeface="Cambria Math" panose="02040503050406030204" pitchFamily="18" charset="0"/>
                                <a:ea typeface="Cambria Math" panose="02040503050406030204" pitchFamily="18" charset="0"/>
                              </a:rPr>
                            </m:ctrlPr>
                          </m:sSubPr>
                          <m:e>
                            <m:r>
                              <a:rPr lang="tr-TR" sz="1800" i="0">
                                <a:latin typeface="Cambria Math" panose="02040503050406030204" pitchFamily="18" charset="0"/>
                                <a:ea typeface="Cambria Math" panose="02040503050406030204" pitchFamily="18" charset="0"/>
                              </a:rPr>
                              <m:t>(</m:t>
                            </m:r>
                            <m:r>
                              <m:rPr>
                                <m:sty m:val="p"/>
                              </m:rPr>
                              <a:rPr lang="tr-TR" sz="1800" b="0" i="0" smtClean="0">
                                <a:latin typeface="Cambria Math" panose="02040503050406030204" pitchFamily="18" charset="0"/>
                                <a:ea typeface="Cambria Math" panose="02040503050406030204" pitchFamily="18" charset="0"/>
                              </a:rPr>
                              <m:t>I</m:t>
                            </m:r>
                          </m:e>
                          <m:sub>
                            <m:r>
                              <m:rPr>
                                <m:sty m:val="p"/>
                              </m:rPr>
                              <a:rPr lang="tr-TR" sz="1800" b="0" i="0" smtClean="0">
                                <a:latin typeface="Cambria Math" panose="02040503050406030204" pitchFamily="18" charset="0"/>
                                <a:ea typeface="Cambria Math" panose="02040503050406030204" pitchFamily="18" charset="0"/>
                              </a:rPr>
                              <m:t>o</m:t>
                            </m:r>
                          </m:sub>
                        </m:sSub>
                        <m:r>
                          <a:rPr lang="tr-TR" sz="1800" i="0">
                            <a:latin typeface="Cambria Math" panose="02040503050406030204" pitchFamily="18" charset="0"/>
                            <a:ea typeface="Cambria Math" panose="02040503050406030204" pitchFamily="18" charset="0"/>
                          </a:rPr>
                          <m:t>)</m:t>
                        </m:r>
                      </m:e>
                      <m:sub>
                        <m:r>
                          <m:rPr>
                            <m:sty m:val="p"/>
                          </m:rPr>
                          <a:rPr lang="tr-TR" sz="1800" i="0">
                            <a:latin typeface="Cambria Math" panose="02040503050406030204" pitchFamily="18" charset="0"/>
                            <a:ea typeface="Cambria Math" panose="02040503050406030204" pitchFamily="18" charset="0"/>
                          </a:rPr>
                          <m:t>i</m:t>
                        </m:r>
                      </m:sub>
                    </m:sSub>
                  </m:oMath>
                </a14:m>
                <a:r>
                  <a:rPr lang="tr-TR" sz="1800" dirty="0"/>
                  <a:t>  ise bu bölgenin başlangıcı ve bitişi arasındaki dönme açısı;</a:t>
                </a:r>
              </a:p>
            </p:txBody>
          </p:sp>
        </mc:Choice>
        <mc:Fallback xmlns="">
          <p:sp>
            <p:nvSpPr>
              <p:cNvPr id="10" name="TextBox 9">
                <a:extLst>
                  <a:ext uri="{FF2B5EF4-FFF2-40B4-BE49-F238E27FC236}">
                    <a16:creationId xmlns:a16="http://schemas.microsoft.com/office/drawing/2014/main" id="{EE0EFC47-B075-89BC-9D56-8D7BAB90BEEC}"/>
                  </a:ext>
                </a:extLst>
              </p:cNvPr>
              <p:cNvSpPr txBox="1">
                <a:spLocks noRot="1" noChangeAspect="1" noMove="1" noResize="1" noEditPoints="1" noAdjustHandles="1" noChangeArrowheads="1" noChangeShapeType="1" noTextEdit="1"/>
              </p:cNvSpPr>
              <p:nvPr/>
            </p:nvSpPr>
            <p:spPr>
              <a:xfrm>
                <a:off x="243112" y="821849"/>
                <a:ext cx="11551896" cy="923330"/>
              </a:xfrm>
              <a:prstGeom prst="rect">
                <a:avLst/>
              </a:prstGeom>
              <a:blipFill>
                <a:blip r:embed="rId4"/>
                <a:stretch>
                  <a:fillRect l="-475" t="-4636" r="-422" b="-9934"/>
                </a:stretch>
              </a:blipFill>
            </p:spPr>
            <p:txBody>
              <a:bodyPr/>
              <a:lstStyle/>
              <a:p>
                <a:r>
                  <a:rPr lang="tr-TR">
                    <a:noFill/>
                  </a:rPr>
                  <a:t> </a:t>
                </a:r>
              </a:p>
            </p:txBody>
          </p:sp>
        </mc:Fallback>
      </mc:AlternateContent>
      <p:sp>
        <p:nvSpPr>
          <p:cNvPr id="12" name="TextBox 11">
            <a:extLst>
              <a:ext uri="{FF2B5EF4-FFF2-40B4-BE49-F238E27FC236}">
                <a16:creationId xmlns:a16="http://schemas.microsoft.com/office/drawing/2014/main" id="{12BD8ECD-E868-4221-5D12-4EF5731699DD}"/>
              </a:ext>
            </a:extLst>
          </p:cNvPr>
          <p:cNvSpPr txBox="1"/>
          <p:nvPr/>
        </p:nvSpPr>
        <p:spPr>
          <a:xfrm>
            <a:off x="387843" y="3808880"/>
            <a:ext cx="6103398" cy="369332"/>
          </a:xfrm>
          <a:prstGeom prst="rect">
            <a:avLst/>
          </a:prstGeom>
          <a:noFill/>
        </p:spPr>
        <p:txBody>
          <a:bodyPr wrap="square">
            <a:spAutoFit/>
          </a:bodyPr>
          <a:lstStyle/>
          <a:p>
            <a:pPr algn="just"/>
            <a:r>
              <a:rPr lang="tr-TR" sz="1800" dirty="0"/>
              <a:t>Böylece tüm çubuk üzerindeki toplam dönme açısı;</a:t>
            </a:r>
          </a:p>
        </p:txBody>
      </p:sp>
    </p:spTree>
    <p:extLst>
      <p:ext uri="{BB962C8B-B14F-4D97-AF65-F5344CB8AC3E}">
        <p14:creationId xmlns:p14="http://schemas.microsoft.com/office/powerpoint/2010/main" val="963549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A40EEF-F6CC-132B-8DB0-A7E9B4322D5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CEEC76-1E26-F775-295A-D6E2B47AB618}"/>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8A3D2411-641D-CC91-30C9-45B8F4CE864C}"/>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6FC9F729-BBA0-9588-1501-93888426A4E8}"/>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07AF9D3-A789-604F-57EA-D69AA270D214}"/>
                  </a:ext>
                </a:extLst>
              </p:cNvPr>
              <p:cNvSpPr txBox="1"/>
              <p:nvPr/>
            </p:nvSpPr>
            <p:spPr>
              <a:xfrm>
                <a:off x="5392434" y="779461"/>
                <a:ext cx="6799566" cy="1405706"/>
              </a:xfrm>
              <a:prstGeom prst="rect">
                <a:avLst/>
              </a:prstGeom>
              <a:noFill/>
            </p:spPr>
            <p:txBody>
              <a:bodyPr wrap="square">
                <a:spAutoFit/>
              </a:bodyPr>
              <a:lstStyle/>
              <a:p>
                <a:pPr algn="just"/>
                <a:r>
                  <a:rPr lang="tr-TR" sz="1400" dirty="0"/>
                  <a:t>Şekildeki gibi burulma momenti etkisi altında bulunan çubuğun;</a:t>
                </a:r>
              </a:p>
              <a:p>
                <a:pPr algn="just"/>
                <a:r>
                  <a:rPr lang="tr-TR" sz="1400" dirty="0"/>
                  <a:t>a) Burulma momenti diyagramını çiziniz.</a:t>
                </a:r>
              </a:p>
              <a:p>
                <a:pPr algn="just"/>
                <a:r>
                  <a:rPr lang="tr-TR" sz="1400" dirty="0"/>
                  <a:t>b) A kesitindeki dış yüzeyde meydana gelen kayma gerilmesi </a:t>
                </a:r>
                <a14:m>
                  <m:oMath xmlns:m="http://schemas.openxmlformats.org/officeDocument/2006/math">
                    <m:sSub>
                      <m:sSubPr>
                        <m:ctrlPr>
                          <a:rPr lang="tr-TR" sz="1400" i="1" smtClean="0">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𝐴</m:t>
                        </m:r>
                        <m:r>
                          <a:rPr lang="tr-TR" sz="1400" b="0" i="1" smtClean="0">
                            <a:latin typeface="Cambria Math" panose="02040503050406030204" pitchFamily="18" charset="0"/>
                            <a:ea typeface="Cambria Math" panose="02040503050406030204" pitchFamily="18" charset="0"/>
                          </a:rPr>
                          <m:t>(</m:t>
                        </m:r>
                        <m:r>
                          <m:rPr>
                            <m:sty m:val="p"/>
                          </m:rPr>
                          <a:rPr lang="tr-TR" sz="1400">
                            <a:latin typeface="Cambria Math" panose="02040503050406030204" pitchFamily="18" charset="0"/>
                            <a:ea typeface="Cambria Math" panose="02040503050406030204" pitchFamily="18" charset="0"/>
                          </a:rPr>
                          <m:t>max</m:t>
                        </m:r>
                        <m:r>
                          <a:rPr lang="tr-TR" sz="1400" b="0" i="1" smtClean="0">
                            <a:latin typeface="Cambria Math" panose="02040503050406030204" pitchFamily="18" charset="0"/>
                            <a:ea typeface="Cambria Math" panose="02040503050406030204" pitchFamily="18" charset="0"/>
                          </a:rPr>
                          <m:t>)</m:t>
                        </m:r>
                      </m:sub>
                    </m:sSub>
                    <m:r>
                      <a:rPr lang="tr-TR" sz="1400" b="0" i="1" smtClean="0">
                        <a:latin typeface="Cambria Math" panose="02040503050406030204" pitchFamily="18" charset="0"/>
                      </a:rPr>
                      <m:t>=60 </m:t>
                    </m:r>
                    <m:r>
                      <a:rPr lang="tr-TR" sz="1400" b="0" i="1" smtClean="0">
                        <a:latin typeface="Cambria Math" panose="02040503050406030204" pitchFamily="18" charset="0"/>
                      </a:rPr>
                      <m:t>𝑀𝑃𝑎</m:t>
                    </m:r>
                  </m:oMath>
                </a14:m>
                <a:r>
                  <a:rPr lang="tr-TR" sz="1400" dirty="0"/>
                  <a:t> olduğuna göre emniyetle taşınabilecek </a:t>
                </a:r>
                <a:r>
                  <a:rPr lang="tr-TR" sz="1400" dirty="0" err="1"/>
                  <a:t>M</a:t>
                </a:r>
                <a:r>
                  <a:rPr lang="tr-TR" sz="1400" baseline="-25000" dirty="0" err="1"/>
                  <a:t>b</a:t>
                </a:r>
                <a:r>
                  <a:rPr lang="tr-TR" sz="1400" dirty="0"/>
                  <a:t> nedir.</a:t>
                </a:r>
              </a:p>
              <a:p>
                <a:pPr algn="just"/>
                <a:r>
                  <a:rPr lang="tr-TR" sz="1400" dirty="0"/>
                  <a:t>c) B kesitinin A kesitine göre dönme açısını bulunuz.</a:t>
                </a:r>
              </a:p>
              <a:p>
                <a:pPr algn="just"/>
                <a:r>
                  <a:rPr lang="tr-TR" sz="1400" dirty="0"/>
                  <a:t>(</a:t>
                </a:r>
                <a14:m>
                  <m:oMath xmlns:m="http://schemas.openxmlformats.org/officeDocument/2006/math">
                    <m:sSub>
                      <m:sSubPr>
                        <m:ctrlPr>
                          <a:rPr lang="tr-TR" sz="1400" b="0" i="1" smtClean="0">
                            <a:latin typeface="Cambria Math" panose="02040503050406030204" pitchFamily="18" charset="0"/>
                          </a:rPr>
                        </m:ctrlPr>
                      </m:sSubPr>
                      <m:e>
                        <m:r>
                          <m:rPr>
                            <m:sty m:val="p"/>
                          </m:rPr>
                          <a:rPr lang="tr-TR" sz="1400" b="0" i="0" smtClean="0">
                            <a:latin typeface="Cambria Math" panose="02040503050406030204" pitchFamily="18" charset="0"/>
                          </a:rPr>
                          <m:t>d</m:t>
                        </m:r>
                      </m:e>
                      <m:sub>
                        <m:r>
                          <m:rPr>
                            <m:sty m:val="p"/>
                          </m:rPr>
                          <a:rPr lang="tr-TR" sz="1400" b="0" i="0" smtClean="0">
                            <a:latin typeface="Cambria Math" panose="02040503050406030204" pitchFamily="18" charset="0"/>
                          </a:rPr>
                          <m:t>d</m:t>
                        </m:r>
                      </m:sub>
                    </m:sSub>
                    <m:r>
                      <a:rPr lang="tr-TR" sz="1400" b="0" i="0" smtClean="0">
                        <a:latin typeface="Cambria Math" panose="02040503050406030204" pitchFamily="18" charset="0"/>
                      </a:rPr>
                      <m:t>=16 </m:t>
                    </m:r>
                    <m:r>
                      <m:rPr>
                        <m:sty m:val="p"/>
                      </m:rPr>
                      <a:rPr lang="tr-TR" sz="1400" b="0" i="0" smtClean="0">
                        <a:latin typeface="Cambria Math" panose="02040503050406030204" pitchFamily="18" charset="0"/>
                      </a:rPr>
                      <m:t>cm</m:t>
                    </m:r>
                    <m:r>
                      <a:rPr lang="tr-TR" sz="1400" b="0" i="0" smtClean="0">
                        <a:latin typeface="Cambria Math" panose="02040503050406030204" pitchFamily="18" charset="0"/>
                      </a:rPr>
                      <m:t>,  </m:t>
                    </m:r>
                    <m:sSub>
                      <m:sSubPr>
                        <m:ctrlPr>
                          <a:rPr lang="tr-TR" sz="1400" b="0" i="1" smtClean="0">
                            <a:latin typeface="Cambria Math" panose="02040503050406030204" pitchFamily="18" charset="0"/>
                          </a:rPr>
                        </m:ctrlPr>
                      </m:sSubPr>
                      <m:e>
                        <m:r>
                          <m:rPr>
                            <m:sty m:val="p"/>
                          </m:rPr>
                          <a:rPr lang="tr-TR" sz="1400" b="0" i="0" smtClean="0">
                            <a:latin typeface="Cambria Math" panose="02040503050406030204" pitchFamily="18" charset="0"/>
                          </a:rPr>
                          <m:t>d</m:t>
                        </m:r>
                      </m:e>
                      <m:sub>
                        <m:r>
                          <m:rPr>
                            <m:sty m:val="p"/>
                          </m:rPr>
                          <a:rPr lang="tr-TR" sz="1400" b="0" i="0" smtClean="0">
                            <a:latin typeface="Cambria Math" panose="02040503050406030204" pitchFamily="18" charset="0"/>
                          </a:rPr>
                          <m:t>i</m:t>
                        </m:r>
                      </m:sub>
                    </m:sSub>
                    <m:r>
                      <a:rPr lang="tr-TR" sz="1400" b="0" i="0" smtClean="0">
                        <a:latin typeface="Cambria Math" panose="02040503050406030204" pitchFamily="18" charset="0"/>
                      </a:rPr>
                      <m:t>=10</m:t>
                    </m:r>
                    <m:r>
                      <m:rPr>
                        <m:sty m:val="p"/>
                      </m:rPr>
                      <a:rPr lang="tr-TR" sz="1400" b="0" i="0" smtClean="0">
                        <a:latin typeface="Cambria Math" panose="02040503050406030204" pitchFamily="18" charset="0"/>
                      </a:rPr>
                      <m:t>cm</m:t>
                    </m:r>
                  </m:oMath>
                </a14:m>
                <a:r>
                  <a:rPr lang="tr-TR" sz="1400" dirty="0"/>
                  <a:t> </a:t>
                </a:r>
                <a14:m>
                  <m:oMath xmlns:m="http://schemas.openxmlformats.org/officeDocument/2006/math">
                    <m:r>
                      <a:rPr lang="tr-TR" sz="1400" i="1">
                        <a:latin typeface="Cambria Math" panose="02040503050406030204" pitchFamily="18" charset="0"/>
                      </a:rPr>
                      <m:t>𝐺</m:t>
                    </m:r>
                    <m:r>
                      <a:rPr lang="tr-TR" sz="1400" i="1">
                        <a:latin typeface="Cambria Math" panose="02040503050406030204" pitchFamily="18" charset="0"/>
                      </a:rPr>
                      <m:t>=80 </m:t>
                    </m:r>
                    <m:r>
                      <a:rPr lang="tr-TR" sz="1400" b="0" i="1" smtClean="0">
                        <a:latin typeface="Cambria Math" panose="02040503050406030204" pitchFamily="18" charset="0"/>
                      </a:rPr>
                      <m:t>𝐺𝑃𝑎</m:t>
                    </m:r>
                    <m:r>
                      <a:rPr lang="tr-TR" sz="1400" b="0" i="1" smtClean="0">
                        <a:latin typeface="Cambria Math" panose="02040503050406030204" pitchFamily="18" charset="0"/>
                      </a:rPr>
                      <m:t>,</m:t>
                    </m:r>
                  </m:oMath>
                </a14:m>
                <a:r>
                  <a:rPr lang="tr-TR" sz="1400" dirty="0"/>
                  <a:t> L=3m)</a:t>
                </a:r>
              </a:p>
            </p:txBody>
          </p:sp>
        </mc:Choice>
        <mc:Fallback xmlns="">
          <p:sp>
            <p:nvSpPr>
              <p:cNvPr id="3" name="TextBox 2">
                <a:extLst>
                  <a:ext uri="{FF2B5EF4-FFF2-40B4-BE49-F238E27FC236}">
                    <a16:creationId xmlns:a16="http://schemas.microsoft.com/office/drawing/2014/main" id="{907AF9D3-A789-604F-57EA-D69AA270D214}"/>
                  </a:ext>
                </a:extLst>
              </p:cNvPr>
              <p:cNvSpPr txBox="1">
                <a:spLocks noRot="1" noChangeAspect="1" noMove="1" noResize="1" noEditPoints="1" noAdjustHandles="1" noChangeArrowheads="1" noChangeShapeType="1" noTextEdit="1"/>
              </p:cNvSpPr>
              <p:nvPr/>
            </p:nvSpPr>
            <p:spPr>
              <a:xfrm>
                <a:off x="5392434" y="779461"/>
                <a:ext cx="6799566" cy="1405706"/>
              </a:xfrm>
              <a:prstGeom prst="rect">
                <a:avLst/>
              </a:prstGeom>
              <a:blipFill>
                <a:blip r:embed="rId2"/>
                <a:stretch>
                  <a:fillRect l="-269" t="-1304" r="-269" b="-3478"/>
                </a:stretch>
              </a:blipFill>
            </p:spPr>
            <p:txBody>
              <a:bodyPr/>
              <a:lstStyle/>
              <a:p>
                <a:r>
                  <a:rPr lang="tr-TR">
                    <a:noFill/>
                  </a:rPr>
                  <a:t> </a:t>
                </a:r>
              </a:p>
            </p:txBody>
          </p:sp>
        </mc:Fallback>
      </mc:AlternateContent>
      <p:pic>
        <p:nvPicPr>
          <p:cNvPr id="11" name="Picture 10">
            <a:extLst>
              <a:ext uri="{FF2B5EF4-FFF2-40B4-BE49-F238E27FC236}">
                <a16:creationId xmlns:a16="http://schemas.microsoft.com/office/drawing/2014/main" id="{3858C044-6AB0-3B3E-BCB4-77A01D38A3A0}"/>
              </a:ext>
            </a:extLst>
          </p:cNvPr>
          <p:cNvPicPr>
            <a:picLocks noChangeAspect="1"/>
          </p:cNvPicPr>
          <p:nvPr/>
        </p:nvPicPr>
        <p:blipFill rotWithShape="1">
          <a:blip r:embed="rId3"/>
          <a:srcRect l="21066" t="60841" r="36109" b="29062"/>
          <a:stretch/>
        </p:blipFill>
        <p:spPr>
          <a:xfrm>
            <a:off x="10288492" y="1659610"/>
            <a:ext cx="1651247" cy="692459"/>
          </a:xfrm>
          <a:prstGeom prst="rect">
            <a:avLst/>
          </a:prstGeom>
          <a:ln>
            <a:solidFill>
              <a:schemeClr val="tx1"/>
            </a:solidFill>
          </a:ln>
        </p:spPr>
      </p:pic>
      <p:pic>
        <p:nvPicPr>
          <p:cNvPr id="8" name="Picture 7">
            <a:extLst>
              <a:ext uri="{FF2B5EF4-FFF2-40B4-BE49-F238E27FC236}">
                <a16:creationId xmlns:a16="http://schemas.microsoft.com/office/drawing/2014/main" id="{894711CA-849F-90C3-FA05-1B2A8E72DAA1}"/>
              </a:ext>
            </a:extLst>
          </p:cNvPr>
          <p:cNvPicPr>
            <a:picLocks noChangeAspect="1"/>
          </p:cNvPicPr>
          <p:nvPr/>
        </p:nvPicPr>
        <p:blipFill rotWithShape="1">
          <a:blip r:embed="rId4"/>
          <a:srcRect l="42478" t="41422" r="23906" b="49209"/>
          <a:stretch/>
        </p:blipFill>
        <p:spPr>
          <a:xfrm>
            <a:off x="10288492" y="2420212"/>
            <a:ext cx="1651247" cy="805348"/>
          </a:xfrm>
          <a:prstGeom prst="rect">
            <a:avLst/>
          </a:prstGeom>
          <a:ln>
            <a:solidFill>
              <a:schemeClr val="tx1"/>
            </a:solidFill>
          </a:ln>
        </p:spPr>
      </p:pic>
      <p:pic>
        <p:nvPicPr>
          <p:cNvPr id="13" name="Picture 12">
            <a:extLst>
              <a:ext uri="{FF2B5EF4-FFF2-40B4-BE49-F238E27FC236}">
                <a16:creationId xmlns:a16="http://schemas.microsoft.com/office/drawing/2014/main" id="{8B288461-68D1-B0BB-7A43-886C1D239F71}"/>
              </a:ext>
            </a:extLst>
          </p:cNvPr>
          <p:cNvPicPr>
            <a:picLocks noChangeAspect="1"/>
          </p:cNvPicPr>
          <p:nvPr/>
        </p:nvPicPr>
        <p:blipFill>
          <a:blip r:embed="rId5"/>
          <a:stretch>
            <a:fillRect/>
          </a:stretch>
        </p:blipFill>
        <p:spPr>
          <a:xfrm>
            <a:off x="96534" y="867601"/>
            <a:ext cx="5295900" cy="2276475"/>
          </a:xfrm>
          <a:prstGeom prst="rect">
            <a:avLst/>
          </a:prstGeom>
          <a:ln>
            <a:solidFill>
              <a:schemeClr val="tx1"/>
            </a:solidFill>
          </a:ln>
        </p:spPr>
      </p:pic>
    </p:spTree>
    <p:extLst>
      <p:ext uri="{BB962C8B-B14F-4D97-AF65-F5344CB8AC3E}">
        <p14:creationId xmlns:p14="http://schemas.microsoft.com/office/powerpoint/2010/main" val="4270672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3326-44FC-D53E-261D-9F6961120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C79A7-636C-55B7-6FB9-E26D9429A986}"/>
              </a:ext>
            </a:extLst>
          </p:cNvPr>
          <p:cNvSpPr>
            <a:spLocks noGrp="1"/>
          </p:cNvSpPr>
          <p:nvPr>
            <p:ph type="title"/>
          </p:nvPr>
        </p:nvSpPr>
        <p:spPr>
          <a:xfrm>
            <a:off x="0" y="1"/>
            <a:ext cx="6491335" cy="632433"/>
          </a:xfrm>
        </p:spPr>
        <p:txBody>
          <a:bodyPr>
            <a:normAutofit fontScale="90000"/>
          </a:bodyPr>
          <a:lstStyle/>
          <a:p>
            <a:r>
              <a:rPr lang="tr-TR" sz="2000" u="sng" dirty="0">
                <a:solidFill>
                  <a:schemeClr val="bg2">
                    <a:lumMod val="50000"/>
                  </a:schemeClr>
                </a:solidFill>
              </a:rPr>
              <a:t>KAYNAKLAR</a:t>
            </a:r>
          </a:p>
        </p:txBody>
      </p:sp>
      <p:sp>
        <p:nvSpPr>
          <p:cNvPr id="14" name="TextBox 13">
            <a:extLst>
              <a:ext uri="{FF2B5EF4-FFF2-40B4-BE49-F238E27FC236}">
                <a16:creationId xmlns:a16="http://schemas.microsoft.com/office/drawing/2014/main" id="{F5928182-F369-0717-45A5-78DF0760E832}"/>
              </a:ext>
            </a:extLst>
          </p:cNvPr>
          <p:cNvSpPr txBox="1"/>
          <p:nvPr/>
        </p:nvSpPr>
        <p:spPr>
          <a:xfrm>
            <a:off x="135507" y="875381"/>
            <a:ext cx="11689547" cy="2308324"/>
          </a:xfrm>
          <a:prstGeom prst="rect">
            <a:avLst/>
          </a:prstGeom>
          <a:noFill/>
        </p:spPr>
        <p:txBody>
          <a:bodyPr wrap="square">
            <a:spAutoFit/>
          </a:bodyPr>
          <a:lstStyle/>
          <a:p>
            <a:pPr marL="285750" indent="-285750" algn="just">
              <a:buFont typeface="Arial" panose="020B0604020202020204" pitchFamily="34" charset="0"/>
              <a:buChar char="•"/>
            </a:pPr>
            <a:r>
              <a:rPr lang="tr-TR" dirty="0" err="1"/>
              <a:t>Beer</a:t>
            </a:r>
            <a:r>
              <a:rPr lang="tr-TR" dirty="0"/>
              <a:t>, F. P., </a:t>
            </a:r>
            <a:r>
              <a:rPr lang="tr-TR" dirty="0" err="1"/>
              <a:t>DeWolf</a:t>
            </a:r>
            <a:r>
              <a:rPr lang="tr-TR" dirty="0"/>
              <a:t>, J. T., </a:t>
            </a:r>
            <a:r>
              <a:rPr lang="tr-TR" dirty="0" err="1"/>
              <a:t>Mazurek</a:t>
            </a:r>
            <a:r>
              <a:rPr lang="tr-TR" dirty="0"/>
              <a:t> D.F., Johnston R.E. </a:t>
            </a:r>
            <a:r>
              <a:rPr lang="tr-TR" dirty="0" err="1"/>
              <a:t>Jr</a:t>
            </a:r>
            <a:r>
              <a:rPr lang="tr-TR" dirty="0"/>
              <a:t>., 2012, </a:t>
            </a:r>
            <a:r>
              <a:rPr lang="tr-TR" dirty="0" err="1"/>
              <a:t>Mechanics</a:t>
            </a:r>
            <a:r>
              <a:rPr lang="tr-TR" dirty="0"/>
              <a:t> of </a:t>
            </a:r>
            <a:r>
              <a:rPr lang="tr-TR" dirty="0" err="1"/>
              <a:t>Materials</a:t>
            </a:r>
            <a:r>
              <a:rPr lang="tr-TR" dirty="0"/>
              <a:t>, </a:t>
            </a:r>
            <a:r>
              <a:rPr lang="tr-TR" dirty="0" err="1"/>
              <a:t>Sixth</a:t>
            </a:r>
            <a:r>
              <a:rPr lang="tr-TR" dirty="0"/>
              <a:t> Edition, McGraw-Hill </a:t>
            </a:r>
            <a:r>
              <a:rPr lang="tr-TR" dirty="0" err="1"/>
              <a:t>Companies</a:t>
            </a:r>
            <a:endParaRPr lang="tr-TR" dirty="0"/>
          </a:p>
          <a:p>
            <a:pPr marL="285750" indent="-285750" algn="just">
              <a:buFont typeface="Arial" panose="020B0604020202020204" pitchFamily="34" charset="0"/>
              <a:buChar char="•"/>
            </a:pPr>
            <a:r>
              <a:rPr lang="tr-TR" dirty="0" err="1"/>
              <a:t>Hibbeler</a:t>
            </a:r>
            <a:r>
              <a:rPr lang="tr-TR" dirty="0"/>
              <a:t>, R. C. 2009, </a:t>
            </a:r>
            <a:r>
              <a:rPr lang="tr-TR" dirty="0" err="1"/>
              <a:t>Mechanics</a:t>
            </a:r>
            <a:r>
              <a:rPr lang="tr-TR" dirty="0"/>
              <a:t> of </a:t>
            </a:r>
            <a:r>
              <a:rPr lang="tr-TR" dirty="0" err="1"/>
              <a:t>Materials</a:t>
            </a:r>
            <a:r>
              <a:rPr lang="tr-TR" dirty="0"/>
              <a:t>, </a:t>
            </a:r>
            <a:r>
              <a:rPr lang="tr-TR" dirty="0" err="1"/>
              <a:t>Seventh</a:t>
            </a:r>
            <a:r>
              <a:rPr lang="tr-TR" dirty="0"/>
              <a:t> Edition.</a:t>
            </a:r>
          </a:p>
          <a:p>
            <a:pPr marL="285750" indent="-285750" algn="just">
              <a:buFont typeface="Arial" panose="020B0604020202020204" pitchFamily="34" charset="0"/>
              <a:buChar char="•"/>
            </a:pPr>
            <a:r>
              <a:rPr lang="tr-TR" dirty="0" err="1"/>
              <a:t>Hibbeler</a:t>
            </a:r>
            <a:r>
              <a:rPr lang="tr-TR" dirty="0"/>
              <a:t>, R. C. 2016, </a:t>
            </a:r>
            <a:r>
              <a:rPr lang="tr-TR" dirty="0" err="1"/>
              <a:t>Engineering</a:t>
            </a:r>
            <a:r>
              <a:rPr lang="tr-TR" dirty="0"/>
              <a:t> </a:t>
            </a:r>
            <a:r>
              <a:rPr lang="tr-TR" dirty="0" err="1"/>
              <a:t>Mechanics</a:t>
            </a:r>
            <a:r>
              <a:rPr lang="tr-TR" dirty="0"/>
              <a:t>, </a:t>
            </a:r>
            <a:r>
              <a:rPr lang="tr-TR" dirty="0" err="1"/>
              <a:t>Fourteenth</a:t>
            </a:r>
            <a:r>
              <a:rPr lang="tr-TR" dirty="0"/>
              <a:t> Edition.</a:t>
            </a:r>
          </a:p>
          <a:p>
            <a:pPr marL="285750" indent="-285750" algn="just">
              <a:buFont typeface="Arial" panose="020B0604020202020204" pitchFamily="34" charset="0"/>
              <a:buChar char="•"/>
            </a:pPr>
            <a:r>
              <a:rPr lang="tr-TR" dirty="0" err="1"/>
              <a:t>Omurtag</a:t>
            </a:r>
            <a:r>
              <a:rPr lang="tr-TR" dirty="0"/>
              <a:t>, M. H. 2005; Mukavemet II, Birsen Yayınevi, İstanbul</a:t>
            </a:r>
          </a:p>
          <a:p>
            <a:pPr marL="285750" indent="-285750" algn="just">
              <a:buFont typeface="Arial" panose="020B0604020202020204" pitchFamily="34" charset="0"/>
              <a:buChar char="•"/>
            </a:pPr>
            <a:r>
              <a:rPr lang="tr-TR" dirty="0" err="1"/>
              <a:t>Omurtag</a:t>
            </a:r>
            <a:r>
              <a:rPr lang="tr-TR" dirty="0"/>
              <a:t>, M. H. 2011; Mukavemet, 3. Baskı, Birsen Yayınevi, İstanbul</a:t>
            </a:r>
          </a:p>
          <a:p>
            <a:pPr marL="285750" indent="-285750" algn="just">
              <a:buFont typeface="Arial" panose="020B0604020202020204" pitchFamily="34" charset="0"/>
              <a:buChar char="•"/>
            </a:pPr>
            <a:r>
              <a:rPr lang="tr-TR" dirty="0"/>
              <a:t>Bakioğlu, M. 2009; Cisimlerin Mukavemeti Cilt 2, Beta Basım Yayım Dağıtım A. Ş.,</a:t>
            </a:r>
            <a:r>
              <a:rPr lang="tr-TR" dirty="0" err="1"/>
              <a:t>Çağaloğlu</a:t>
            </a:r>
            <a:r>
              <a:rPr lang="tr-TR" dirty="0"/>
              <a:t>-İstanbul.</a:t>
            </a:r>
          </a:p>
          <a:p>
            <a:pPr marL="285750" indent="-285750" algn="just">
              <a:buFont typeface="Arial" panose="020B0604020202020204" pitchFamily="34" charset="0"/>
              <a:buChar char="•"/>
            </a:pPr>
            <a:r>
              <a:rPr lang="tr-TR" dirty="0"/>
              <a:t>Zor M., Mukavemet Ders Notları, Dokuz Eylül Üniversitesi, Makine Mühendisliği Bölümü</a:t>
            </a:r>
          </a:p>
          <a:p>
            <a:pPr marL="285750" indent="-285750" algn="just">
              <a:buFont typeface="Arial" panose="020B0604020202020204" pitchFamily="34" charset="0"/>
              <a:buChar char="•"/>
            </a:pPr>
            <a:r>
              <a:rPr lang="tr-TR" dirty="0" err="1"/>
              <a:t>Alchalabi</a:t>
            </a:r>
            <a:r>
              <a:rPr lang="tr-TR" dirty="0"/>
              <a:t> N., </a:t>
            </a:r>
            <a:r>
              <a:rPr lang="tr-TR" dirty="0" err="1"/>
              <a:t>Lecture</a:t>
            </a:r>
            <a:r>
              <a:rPr lang="tr-TR" dirty="0"/>
              <a:t> </a:t>
            </a:r>
            <a:r>
              <a:rPr lang="tr-TR" dirty="0" err="1"/>
              <a:t>Notes</a:t>
            </a:r>
            <a:r>
              <a:rPr lang="tr-TR" dirty="0"/>
              <a:t>, </a:t>
            </a:r>
            <a:r>
              <a:rPr lang="tr-TR" dirty="0" err="1"/>
              <a:t>Strength</a:t>
            </a:r>
            <a:r>
              <a:rPr lang="tr-TR" dirty="0"/>
              <a:t> of </a:t>
            </a:r>
            <a:r>
              <a:rPr lang="tr-TR" dirty="0" err="1"/>
              <a:t>Materials</a:t>
            </a:r>
            <a:endParaRPr lang="tr-TR" dirty="0"/>
          </a:p>
        </p:txBody>
      </p:sp>
      <p:sp>
        <p:nvSpPr>
          <p:cNvPr id="4" name="Slide Number Placeholder 3">
            <a:extLst>
              <a:ext uri="{FF2B5EF4-FFF2-40B4-BE49-F238E27FC236}">
                <a16:creationId xmlns:a16="http://schemas.microsoft.com/office/drawing/2014/main" id="{457A6CDB-8234-5CD8-3164-E98478FFFB17}"/>
              </a:ext>
            </a:extLst>
          </p:cNvPr>
          <p:cNvSpPr>
            <a:spLocks noGrp="1"/>
          </p:cNvSpPr>
          <p:nvPr>
            <p:ph type="sldNum" sz="quarter" idx="12"/>
          </p:nvPr>
        </p:nvSpPr>
        <p:spPr>
          <a:xfrm>
            <a:off x="11825055" y="6492240"/>
            <a:ext cx="365760" cy="365760"/>
          </a:xfrm>
        </p:spPr>
        <p:txBody>
          <a:bodyPr/>
          <a:lstStyle/>
          <a:p>
            <a:pPr algn="l"/>
            <a:fld id="{FAEF9944-A4F6-4C59-AEBD-678D6480B8EA}" type="slidenum">
              <a:rPr lang="en-US" smtClean="0"/>
              <a:pPr algn="l"/>
              <a:t>2</a:t>
            </a:fld>
            <a:endParaRPr lang="en-US" dirty="0"/>
          </a:p>
        </p:txBody>
      </p:sp>
      <p:sp>
        <p:nvSpPr>
          <p:cNvPr id="3" name="TextBox 4">
            <a:extLst>
              <a:ext uri="{FF2B5EF4-FFF2-40B4-BE49-F238E27FC236}">
                <a16:creationId xmlns:a16="http://schemas.microsoft.com/office/drawing/2014/main" id="{09F85A8D-0D55-DABC-103D-68875FE09DFC}"/>
              </a:ext>
            </a:extLst>
          </p:cNvPr>
          <p:cNvSpPr txBox="1"/>
          <p:nvPr/>
        </p:nvSpPr>
        <p:spPr>
          <a:xfrm>
            <a:off x="135507" y="3868476"/>
            <a:ext cx="11689547" cy="193899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u="sng" dirty="0" err="1">
                <a:solidFill>
                  <a:srgbClr val="C00000"/>
                </a:solidFill>
              </a:rPr>
              <a:t>Uyarı</a:t>
            </a:r>
            <a:r>
              <a:rPr lang="en-GB" b="1" u="sng" dirty="0">
                <a:solidFill>
                  <a:srgbClr val="C00000"/>
                </a:solidFill>
              </a:rPr>
              <a:t>:</a:t>
            </a:r>
            <a:endParaRPr lang="tr-TR" b="1" u="sng" dirty="0">
              <a:solidFill>
                <a:srgbClr val="C00000"/>
              </a:solidFill>
            </a:endParaRPr>
          </a:p>
          <a:p>
            <a:br>
              <a:rPr lang="en-GB" dirty="0"/>
            </a:br>
            <a:r>
              <a:rPr lang="en-GB" sz="1200" dirty="0"/>
              <a:t>Bu </a:t>
            </a:r>
            <a:r>
              <a:rPr lang="en-GB" sz="1200" dirty="0" err="1"/>
              <a:t>ders</a:t>
            </a:r>
            <a:r>
              <a:rPr lang="en-GB" sz="1200" dirty="0"/>
              <a:t> </a:t>
            </a:r>
            <a:r>
              <a:rPr lang="en-GB" sz="1200" dirty="0" err="1"/>
              <a:t>notu</a:t>
            </a:r>
            <a:r>
              <a:rPr lang="en-GB" sz="1200" dirty="0"/>
              <a:t>; </a:t>
            </a:r>
            <a:r>
              <a:rPr lang="en-GB" sz="1200" dirty="0" err="1"/>
              <a:t>figürler</a:t>
            </a:r>
            <a:r>
              <a:rPr lang="en-GB" sz="1200" dirty="0"/>
              <a:t>, </a:t>
            </a:r>
            <a:r>
              <a:rPr lang="en-GB" sz="1200" dirty="0" err="1"/>
              <a:t>örnek</a:t>
            </a:r>
            <a:r>
              <a:rPr lang="en-GB" sz="1200" dirty="0"/>
              <a:t> </a:t>
            </a:r>
            <a:r>
              <a:rPr lang="en-GB" sz="1200" dirty="0" err="1"/>
              <a:t>problemler</a:t>
            </a:r>
            <a:r>
              <a:rPr lang="en-GB" sz="1200" dirty="0"/>
              <a:t> </a:t>
            </a:r>
            <a:r>
              <a:rPr lang="en-GB" sz="1200" dirty="0" err="1"/>
              <a:t>ve</a:t>
            </a:r>
            <a:r>
              <a:rPr lang="en-GB" sz="1200" dirty="0"/>
              <a:t> </a:t>
            </a:r>
            <a:r>
              <a:rPr lang="en-GB" sz="1200" dirty="0" err="1"/>
              <a:t>açıklamalar</a:t>
            </a:r>
            <a:r>
              <a:rPr lang="en-GB" sz="1200" dirty="0"/>
              <a:t> </a:t>
            </a:r>
            <a:r>
              <a:rPr lang="en-GB" sz="1200" dirty="0" err="1"/>
              <a:t>bakımından</a:t>
            </a:r>
            <a:r>
              <a:rPr lang="en-GB" sz="1200" dirty="0"/>
              <a:t> </a:t>
            </a:r>
            <a:r>
              <a:rPr lang="en-GB" sz="1200" dirty="0" err="1"/>
              <a:t>ağırlıklı</a:t>
            </a:r>
            <a:r>
              <a:rPr lang="en-GB" sz="1200" dirty="0"/>
              <a:t> </a:t>
            </a:r>
            <a:r>
              <a:rPr lang="en-GB" sz="1200" dirty="0" err="1"/>
              <a:t>olarak</a:t>
            </a:r>
            <a:r>
              <a:rPr lang="en-GB" sz="1200" dirty="0"/>
              <a:t> </a:t>
            </a:r>
            <a:r>
              <a:rPr lang="en-GB" sz="1200" dirty="0" err="1"/>
              <a:t>aşağıdaki</a:t>
            </a:r>
            <a:r>
              <a:rPr lang="en-GB" sz="1200" dirty="0"/>
              <a:t> </a:t>
            </a:r>
            <a:r>
              <a:rPr lang="en-GB" sz="1200" dirty="0" err="1"/>
              <a:t>temel</a:t>
            </a:r>
            <a:r>
              <a:rPr lang="en-GB" sz="1200" dirty="0"/>
              <a:t> </a:t>
            </a:r>
            <a:r>
              <a:rPr lang="en-GB" sz="1200" dirty="0" err="1"/>
              <a:t>kaynaklardan</a:t>
            </a:r>
            <a:r>
              <a:rPr lang="en-GB" sz="1200" dirty="0"/>
              <a:t> </a:t>
            </a:r>
            <a:r>
              <a:rPr lang="en-GB" sz="1200" dirty="0" err="1"/>
              <a:t>derlenmiştir</a:t>
            </a:r>
            <a:r>
              <a:rPr lang="en-GB" sz="1200" dirty="0"/>
              <a:t>:</a:t>
            </a:r>
            <a:endParaRPr lang="tr-TR" sz="1200" dirty="0"/>
          </a:p>
          <a:p>
            <a:endParaRPr lang="en-GB" sz="1200" dirty="0"/>
          </a:p>
          <a:p>
            <a:r>
              <a:rPr lang="en-GB" sz="1200" dirty="0"/>
              <a:t>Beer, F. P., DeWolf, J. T., Mazurek, D. F., Johnston, R. E. Jr. (2012), </a:t>
            </a:r>
            <a:r>
              <a:rPr lang="en-GB" sz="1200" i="1" dirty="0"/>
              <a:t>Mechanics of Materials</a:t>
            </a:r>
            <a:r>
              <a:rPr lang="en-GB" sz="1200" dirty="0"/>
              <a:t>, Sixth Edition, McGraw-Hill.</a:t>
            </a:r>
          </a:p>
          <a:p>
            <a:r>
              <a:rPr lang="en-GB" sz="1200" dirty="0"/>
              <a:t>Hibbeler, R. C. (2016), </a:t>
            </a:r>
            <a:r>
              <a:rPr lang="en-GB" sz="1200" i="1" dirty="0"/>
              <a:t>Engineering Mechanics</a:t>
            </a:r>
            <a:r>
              <a:rPr lang="en-GB" sz="1200" dirty="0"/>
              <a:t>, Fourteenth Edition.</a:t>
            </a:r>
          </a:p>
          <a:p>
            <a:r>
              <a:rPr lang="en-GB" sz="1200" dirty="0" err="1"/>
              <a:t>Omurtag</a:t>
            </a:r>
            <a:r>
              <a:rPr lang="en-GB" sz="1200" dirty="0"/>
              <a:t>, M. H. (2011), </a:t>
            </a:r>
            <a:r>
              <a:rPr lang="en-GB" sz="1200" i="1" dirty="0" err="1"/>
              <a:t>Mukavemet</a:t>
            </a:r>
            <a:r>
              <a:rPr lang="en-GB" sz="1200" dirty="0"/>
              <a:t>, 3. </a:t>
            </a:r>
            <a:r>
              <a:rPr lang="en-GB" sz="1200" dirty="0" err="1"/>
              <a:t>Baskı</a:t>
            </a:r>
            <a:r>
              <a:rPr lang="en-GB" sz="1200" dirty="0"/>
              <a:t>, Birsen Yayınevi, İstanbul.</a:t>
            </a:r>
            <a:endParaRPr lang="tr-TR" sz="1200" dirty="0"/>
          </a:p>
          <a:p>
            <a:endParaRPr lang="en-GB" sz="1200" dirty="0"/>
          </a:p>
          <a:p>
            <a:r>
              <a:rPr lang="en-GB" sz="1200" dirty="0" err="1"/>
              <a:t>Tüm</a:t>
            </a:r>
            <a:r>
              <a:rPr lang="en-GB" sz="1200" dirty="0"/>
              <a:t> </a:t>
            </a:r>
            <a:r>
              <a:rPr lang="en-GB" sz="1200" dirty="0" err="1"/>
              <a:t>içerikler</a:t>
            </a:r>
            <a:r>
              <a:rPr lang="en-GB" sz="1200" dirty="0"/>
              <a:t> </a:t>
            </a:r>
            <a:r>
              <a:rPr lang="en-GB" sz="1200" dirty="0" err="1"/>
              <a:t>yalnızca</a:t>
            </a:r>
            <a:r>
              <a:rPr lang="en-GB" sz="1200" dirty="0"/>
              <a:t> </a:t>
            </a:r>
            <a:r>
              <a:rPr lang="en-GB" sz="1200" dirty="0" err="1"/>
              <a:t>eğitim</a:t>
            </a:r>
            <a:r>
              <a:rPr lang="en-GB" sz="1200" dirty="0"/>
              <a:t> </a:t>
            </a:r>
            <a:r>
              <a:rPr lang="en-GB" sz="1200" dirty="0" err="1"/>
              <a:t>ve</a:t>
            </a:r>
            <a:r>
              <a:rPr lang="en-GB" sz="1200" dirty="0"/>
              <a:t> </a:t>
            </a:r>
            <a:r>
              <a:rPr lang="en-GB" sz="1200" dirty="0" err="1"/>
              <a:t>öğretim</a:t>
            </a:r>
            <a:r>
              <a:rPr lang="en-GB" sz="1200" dirty="0"/>
              <a:t> </a:t>
            </a:r>
            <a:r>
              <a:rPr lang="en-GB" sz="1200" dirty="0" err="1"/>
              <a:t>amaçlı</a:t>
            </a:r>
            <a:r>
              <a:rPr lang="en-GB" sz="1200" dirty="0"/>
              <a:t> </a:t>
            </a:r>
            <a:r>
              <a:rPr lang="en-GB" sz="1200" dirty="0" err="1"/>
              <a:t>kullanılmakta</a:t>
            </a:r>
            <a:r>
              <a:rPr lang="en-GB" sz="1200" dirty="0"/>
              <a:t> </a:t>
            </a:r>
            <a:r>
              <a:rPr lang="en-GB" sz="1200" dirty="0" err="1"/>
              <a:t>olup</a:t>
            </a:r>
            <a:r>
              <a:rPr lang="en-GB" sz="1200" dirty="0"/>
              <a:t>, </a:t>
            </a:r>
            <a:r>
              <a:rPr lang="en-GB" sz="1200" dirty="0" err="1"/>
              <a:t>ilgili</a:t>
            </a:r>
            <a:r>
              <a:rPr lang="en-GB" sz="1200" dirty="0"/>
              <a:t> </a:t>
            </a:r>
            <a:r>
              <a:rPr lang="en-GB" sz="1200" dirty="0" err="1"/>
              <a:t>telif</a:t>
            </a:r>
            <a:r>
              <a:rPr lang="en-GB" sz="1200" dirty="0"/>
              <a:t> </a:t>
            </a:r>
            <a:r>
              <a:rPr lang="en-GB" sz="1200" dirty="0" err="1"/>
              <a:t>hakları</a:t>
            </a:r>
            <a:r>
              <a:rPr lang="en-GB" sz="1200" dirty="0"/>
              <a:t> </a:t>
            </a:r>
            <a:r>
              <a:rPr lang="en-GB" sz="1200" dirty="0" err="1"/>
              <a:t>kaynak</a:t>
            </a:r>
            <a:r>
              <a:rPr lang="en-GB" sz="1200" dirty="0"/>
              <a:t> </a:t>
            </a:r>
            <a:r>
              <a:rPr lang="en-GB" sz="1200" dirty="0" err="1"/>
              <a:t>sahiplerine</a:t>
            </a:r>
            <a:r>
              <a:rPr lang="en-GB" sz="1200" dirty="0"/>
              <a:t> </a:t>
            </a:r>
            <a:r>
              <a:rPr lang="en-GB" sz="1200" dirty="0" err="1"/>
              <a:t>aittir</a:t>
            </a:r>
            <a:r>
              <a:rPr lang="en-GB" sz="1200" dirty="0"/>
              <a:t>. </a:t>
            </a:r>
          </a:p>
        </p:txBody>
      </p:sp>
    </p:spTree>
    <p:extLst>
      <p:ext uri="{BB962C8B-B14F-4D97-AF65-F5344CB8AC3E}">
        <p14:creationId xmlns:p14="http://schemas.microsoft.com/office/powerpoint/2010/main" val="482098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34341B-20C1-2A87-1CC7-679077ADB2C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5297641-201E-D180-FDDC-8C6B2843132C}"/>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20</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F78CA602-F70A-D262-DE5C-41E753B06169}"/>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CE87F2F2-5A17-0A2F-1A85-809B46FB73D0}"/>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78CF29A-A703-A4CD-6A0B-BCB0C3EABDA1}"/>
                  </a:ext>
                </a:extLst>
              </p:cNvPr>
              <p:cNvSpPr txBox="1"/>
              <p:nvPr/>
            </p:nvSpPr>
            <p:spPr>
              <a:xfrm>
                <a:off x="4376691" y="915450"/>
                <a:ext cx="7563048" cy="1354858"/>
              </a:xfrm>
              <a:prstGeom prst="rect">
                <a:avLst/>
              </a:prstGeom>
              <a:noFill/>
            </p:spPr>
            <p:txBody>
              <a:bodyPr wrap="square">
                <a:spAutoFit/>
              </a:bodyPr>
              <a:lstStyle/>
              <a:p>
                <a:pPr algn="just"/>
                <a:r>
                  <a:rPr lang="tr-TR" sz="1400" dirty="0"/>
                  <a:t>Şekildeki gibi burulma momenti etkisi altında bulunan çubukta, </a:t>
                </a:r>
                <a14:m>
                  <m:oMath xmlns:m="http://schemas.openxmlformats.org/officeDocument/2006/math">
                    <m:sSub>
                      <m:sSubPr>
                        <m:ctrlPr>
                          <a:rPr lang="tr-TR" sz="1400" i="1" smtClean="0">
                            <a:latin typeface="Cambria Math" panose="02040503050406030204" pitchFamily="18" charset="0"/>
                          </a:rPr>
                        </m:ctrlPr>
                      </m:sSubPr>
                      <m:e>
                        <m:r>
                          <a:rPr lang="tr-TR" sz="1400" b="0" i="1" smtClean="0">
                            <a:latin typeface="Cambria Math" panose="02040503050406030204" pitchFamily="18" charset="0"/>
                          </a:rPr>
                          <m:t>𝑀𝑧</m:t>
                        </m:r>
                        <m:r>
                          <a:rPr lang="tr-TR" sz="1400" i="1">
                            <a:latin typeface="Cambria Math" panose="02040503050406030204" pitchFamily="18" charset="0"/>
                          </a:rPr>
                          <m:t>=</m:t>
                        </m:r>
                        <m:r>
                          <a:rPr lang="tr-TR" sz="1400" b="0" i="1" smtClean="0">
                            <a:latin typeface="Cambria Math" panose="02040503050406030204" pitchFamily="18" charset="0"/>
                          </a:rPr>
                          <m:t>4</m:t>
                        </m:r>
                        <m:r>
                          <a:rPr lang="tr-TR" sz="1400" b="0" i="1" smtClean="0">
                            <a:latin typeface="Cambria Math" panose="02040503050406030204" pitchFamily="18" charset="0"/>
                          </a:rPr>
                          <m:t>𝑘𝑁𝑚</m:t>
                        </m:r>
                        <m:r>
                          <a:rPr lang="tr-TR" sz="1400" b="0" i="1" smtClean="0">
                            <a:latin typeface="Cambria Math" panose="02040503050406030204" pitchFamily="18" charset="0"/>
                          </a:rPr>
                          <m:t>  , </m:t>
                        </m:r>
                        <m:r>
                          <a:rPr lang="tr-TR" sz="140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𝑒𝑚</m:t>
                        </m:r>
                      </m:sub>
                    </m:sSub>
                    <m:r>
                      <a:rPr lang="tr-TR" sz="1400" b="0" i="1" smtClean="0">
                        <a:latin typeface="Cambria Math" panose="02040503050406030204" pitchFamily="18" charset="0"/>
                      </a:rPr>
                      <m:t>=800</m:t>
                    </m:r>
                    <m:f>
                      <m:fPr>
                        <m:ctrlPr>
                          <a:rPr lang="tr-TR" sz="1400" b="0" i="1" smtClean="0">
                            <a:latin typeface="Cambria Math" panose="02040503050406030204" pitchFamily="18" charset="0"/>
                          </a:rPr>
                        </m:ctrlPr>
                      </m:fPr>
                      <m:num>
                        <m:r>
                          <a:rPr lang="tr-TR" sz="1400" b="0" i="1" smtClean="0">
                            <a:latin typeface="Cambria Math" panose="02040503050406030204" pitchFamily="18" charset="0"/>
                          </a:rPr>
                          <m:t>𝑁</m:t>
                        </m:r>
                      </m:num>
                      <m:den>
                        <m:r>
                          <a:rPr lang="tr-TR" sz="1400" b="0" i="1" smtClean="0">
                            <a:latin typeface="Cambria Math" panose="02040503050406030204" pitchFamily="18" charset="0"/>
                          </a:rPr>
                          <m:t>𝑐</m:t>
                        </m:r>
                        <m:sSup>
                          <m:sSupPr>
                            <m:ctrlPr>
                              <a:rPr lang="tr-TR" sz="1400" b="0" i="1" smtClean="0">
                                <a:latin typeface="Cambria Math" panose="02040503050406030204" pitchFamily="18" charset="0"/>
                              </a:rPr>
                            </m:ctrlPr>
                          </m:sSupPr>
                          <m:e>
                            <m:r>
                              <a:rPr lang="tr-TR" sz="1400" b="0" i="1" smtClean="0">
                                <a:latin typeface="Cambria Math" panose="02040503050406030204" pitchFamily="18" charset="0"/>
                              </a:rPr>
                              <m:t>𝑚</m:t>
                            </m:r>
                          </m:e>
                          <m:sup>
                            <m:r>
                              <a:rPr lang="tr-TR" sz="1400" b="0" i="1" smtClean="0">
                                <a:latin typeface="Cambria Math" panose="02040503050406030204" pitchFamily="18" charset="0"/>
                              </a:rPr>
                              <m:t>2</m:t>
                            </m:r>
                          </m:sup>
                        </m:sSup>
                      </m:den>
                    </m:f>
                    <m:r>
                      <a:rPr lang="tr-TR" sz="1400" b="0" i="1" smtClean="0">
                        <a:latin typeface="Cambria Math" panose="02040503050406030204" pitchFamily="18" charset="0"/>
                      </a:rPr>
                      <m:t> ,  </m:t>
                    </m:r>
                    <m:sSub>
                      <m:sSubPr>
                        <m:ctrlPr>
                          <a:rPr lang="tr-TR" sz="1400" i="1">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𝜔</m:t>
                        </m:r>
                      </m:e>
                      <m:sub>
                        <m:r>
                          <a:rPr lang="tr-TR" sz="1400" i="1">
                            <a:latin typeface="Cambria Math" panose="02040503050406030204" pitchFamily="18" charset="0"/>
                            <a:ea typeface="Cambria Math" panose="02040503050406030204" pitchFamily="18" charset="0"/>
                          </a:rPr>
                          <m:t>𝑒𝑚</m:t>
                        </m:r>
                      </m:sub>
                    </m:sSub>
                    <m:r>
                      <a:rPr lang="tr-TR" sz="1400" i="1">
                        <a:latin typeface="Cambria Math" panose="02040503050406030204" pitchFamily="18" charset="0"/>
                      </a:rPr>
                      <m:t>=</m:t>
                    </m:r>
                    <m:r>
                      <a:rPr lang="tr-TR" sz="1400" b="0" i="1" smtClean="0">
                        <a:latin typeface="Cambria Math" panose="02040503050406030204" pitchFamily="18" charset="0"/>
                      </a:rPr>
                      <m:t>1.5</m:t>
                    </m:r>
                    <m:r>
                      <a:rPr lang="tr-TR" sz="1400" b="0" i="1" smtClean="0">
                        <a:latin typeface="Cambria Math" panose="02040503050406030204" pitchFamily="18" charset="0"/>
                      </a:rPr>
                      <m:t>𝑥</m:t>
                    </m:r>
                    <m:sSup>
                      <m:sSupPr>
                        <m:ctrlPr>
                          <a:rPr lang="tr-TR" sz="1400" b="0" i="1" smtClean="0">
                            <a:latin typeface="Cambria Math" panose="02040503050406030204" pitchFamily="18" charset="0"/>
                          </a:rPr>
                        </m:ctrlPr>
                      </m:sSupPr>
                      <m:e>
                        <m:r>
                          <a:rPr lang="tr-TR" sz="1400" b="0" i="1" smtClean="0">
                            <a:latin typeface="Cambria Math" panose="02040503050406030204" pitchFamily="18" charset="0"/>
                          </a:rPr>
                          <m:t>10</m:t>
                        </m:r>
                      </m:e>
                      <m:sup>
                        <m:r>
                          <a:rPr lang="tr-TR" sz="1400" b="0" i="1" smtClean="0">
                            <a:latin typeface="Cambria Math" panose="02040503050406030204" pitchFamily="18" charset="0"/>
                          </a:rPr>
                          <m:t>−4</m:t>
                        </m:r>
                      </m:sup>
                    </m:sSup>
                    <m:f>
                      <m:fPr>
                        <m:ctrlPr>
                          <a:rPr lang="tr-TR" sz="1400" b="0" i="1" smtClean="0">
                            <a:latin typeface="Cambria Math" panose="02040503050406030204" pitchFamily="18" charset="0"/>
                          </a:rPr>
                        </m:ctrlPr>
                      </m:fPr>
                      <m:num>
                        <m:r>
                          <a:rPr lang="tr-TR" sz="1400" b="0" i="1" smtClean="0">
                            <a:latin typeface="Cambria Math" panose="02040503050406030204" pitchFamily="18" charset="0"/>
                          </a:rPr>
                          <m:t>𝑟𝑎𝑑</m:t>
                        </m:r>
                      </m:num>
                      <m:den>
                        <m:r>
                          <a:rPr lang="tr-TR" sz="1400" b="0" i="1" smtClean="0">
                            <a:latin typeface="Cambria Math" panose="02040503050406030204" pitchFamily="18" charset="0"/>
                          </a:rPr>
                          <m:t>𝑐𝑚</m:t>
                        </m:r>
                      </m:den>
                    </m:f>
                  </m:oMath>
                </a14:m>
                <a:r>
                  <a:rPr lang="tr-TR" sz="1400" dirty="0"/>
                  <a:t> ve </a:t>
                </a:r>
                <a14:m>
                  <m:oMath xmlns:m="http://schemas.openxmlformats.org/officeDocument/2006/math">
                    <m:r>
                      <a:rPr lang="tr-TR" sz="1400" i="1">
                        <a:latin typeface="Cambria Math" panose="02040503050406030204" pitchFamily="18" charset="0"/>
                      </a:rPr>
                      <m:t>𝐺</m:t>
                    </m:r>
                    <m:r>
                      <a:rPr lang="tr-TR" sz="1400" i="1">
                        <a:latin typeface="Cambria Math" panose="02040503050406030204" pitchFamily="18" charset="0"/>
                      </a:rPr>
                      <m:t>=80 </m:t>
                    </m:r>
                    <m:r>
                      <a:rPr lang="tr-TR" sz="1400" i="1">
                        <a:latin typeface="Cambria Math" panose="02040503050406030204" pitchFamily="18" charset="0"/>
                      </a:rPr>
                      <m:t>𝐺𝑃𝑎</m:t>
                    </m:r>
                  </m:oMath>
                </a14:m>
                <a:r>
                  <a:rPr lang="tr-TR" sz="1400" dirty="0"/>
                  <a:t>;</a:t>
                </a:r>
              </a:p>
              <a:p>
                <a:pPr algn="just"/>
                <a:endParaRPr lang="tr-TR" sz="1400" dirty="0"/>
              </a:p>
              <a:p>
                <a:pPr algn="just"/>
                <a:r>
                  <a:rPr lang="tr-TR" sz="1400" dirty="0"/>
                  <a:t>a) Çubuğun verilen yüklemeyi güvenle taşıyabilmesi için R yarıçapının en küçük değerini</a:t>
                </a:r>
              </a:p>
              <a:p>
                <a:pPr algn="just"/>
                <a:r>
                  <a:rPr lang="tr-TR" sz="1400" dirty="0"/>
                  <a:t>b) D kesitinin A kesitine göre dönme miktarını hesaplayınız.</a:t>
                </a:r>
              </a:p>
            </p:txBody>
          </p:sp>
        </mc:Choice>
        <mc:Fallback xmlns="">
          <p:sp>
            <p:nvSpPr>
              <p:cNvPr id="3" name="TextBox 2">
                <a:extLst>
                  <a:ext uri="{FF2B5EF4-FFF2-40B4-BE49-F238E27FC236}">
                    <a16:creationId xmlns:a16="http://schemas.microsoft.com/office/drawing/2014/main" id="{C78CF29A-A703-A4CD-6A0B-BCB0C3EABDA1}"/>
                  </a:ext>
                </a:extLst>
              </p:cNvPr>
              <p:cNvSpPr txBox="1">
                <a:spLocks noRot="1" noChangeAspect="1" noMove="1" noResize="1" noEditPoints="1" noAdjustHandles="1" noChangeArrowheads="1" noChangeShapeType="1" noTextEdit="1"/>
              </p:cNvSpPr>
              <p:nvPr/>
            </p:nvSpPr>
            <p:spPr>
              <a:xfrm>
                <a:off x="4376691" y="915450"/>
                <a:ext cx="7563048" cy="1354858"/>
              </a:xfrm>
              <a:prstGeom prst="rect">
                <a:avLst/>
              </a:prstGeom>
              <a:blipFill>
                <a:blip r:embed="rId2"/>
                <a:stretch>
                  <a:fillRect l="-242" b="-4054"/>
                </a:stretch>
              </a:blipFill>
            </p:spPr>
            <p:txBody>
              <a:bodyPr/>
              <a:lstStyle/>
              <a:p>
                <a:r>
                  <a:rPr lang="tr-TR">
                    <a:noFill/>
                  </a:rPr>
                  <a:t> </a:t>
                </a:r>
              </a:p>
            </p:txBody>
          </p:sp>
        </mc:Fallback>
      </mc:AlternateContent>
      <p:pic>
        <p:nvPicPr>
          <p:cNvPr id="11" name="Picture 10">
            <a:extLst>
              <a:ext uri="{FF2B5EF4-FFF2-40B4-BE49-F238E27FC236}">
                <a16:creationId xmlns:a16="http://schemas.microsoft.com/office/drawing/2014/main" id="{BE2BC8DE-4AC1-273A-1C78-12A586C77DA8}"/>
              </a:ext>
            </a:extLst>
          </p:cNvPr>
          <p:cNvPicPr>
            <a:picLocks noChangeAspect="1"/>
          </p:cNvPicPr>
          <p:nvPr/>
        </p:nvPicPr>
        <p:blipFill rotWithShape="1">
          <a:blip r:embed="rId3"/>
          <a:srcRect l="21066" t="60841" r="36109" b="29062"/>
          <a:stretch/>
        </p:blipFill>
        <p:spPr>
          <a:xfrm>
            <a:off x="10173446" y="2092425"/>
            <a:ext cx="1651247" cy="692459"/>
          </a:xfrm>
          <a:prstGeom prst="rect">
            <a:avLst/>
          </a:prstGeom>
          <a:ln>
            <a:solidFill>
              <a:schemeClr val="tx1"/>
            </a:solidFill>
          </a:ln>
        </p:spPr>
      </p:pic>
      <p:pic>
        <p:nvPicPr>
          <p:cNvPr id="7" name="Picture 6">
            <a:extLst>
              <a:ext uri="{FF2B5EF4-FFF2-40B4-BE49-F238E27FC236}">
                <a16:creationId xmlns:a16="http://schemas.microsoft.com/office/drawing/2014/main" id="{E52C39DD-F58B-AAD9-B1F5-077CFBD68190}"/>
              </a:ext>
            </a:extLst>
          </p:cNvPr>
          <p:cNvPicPr>
            <a:picLocks noChangeAspect="1"/>
          </p:cNvPicPr>
          <p:nvPr/>
        </p:nvPicPr>
        <p:blipFill rotWithShape="1">
          <a:blip r:embed="rId4"/>
          <a:srcRect l="42017" t="60335" r="32857" b="9093"/>
          <a:stretch/>
        </p:blipFill>
        <p:spPr>
          <a:xfrm rot="16200000">
            <a:off x="1228786" y="412779"/>
            <a:ext cx="1809144" cy="2935065"/>
          </a:xfrm>
          <a:prstGeom prst="rect">
            <a:avLst/>
          </a:prstGeom>
          <a:ln>
            <a:solidFill>
              <a:schemeClr val="tx1"/>
            </a:solidFill>
          </a:ln>
        </p:spPr>
      </p:pic>
      <p:pic>
        <p:nvPicPr>
          <p:cNvPr id="4" name="Picture 3">
            <a:extLst>
              <a:ext uri="{FF2B5EF4-FFF2-40B4-BE49-F238E27FC236}">
                <a16:creationId xmlns:a16="http://schemas.microsoft.com/office/drawing/2014/main" id="{309A49CE-6207-7FD4-D9F9-D7F866A10A66}"/>
              </a:ext>
            </a:extLst>
          </p:cNvPr>
          <p:cNvPicPr>
            <a:picLocks noChangeAspect="1"/>
          </p:cNvPicPr>
          <p:nvPr/>
        </p:nvPicPr>
        <p:blipFill rotWithShape="1">
          <a:blip r:embed="rId5"/>
          <a:srcRect l="42478" t="41422" r="23906" b="49209"/>
          <a:stretch/>
        </p:blipFill>
        <p:spPr>
          <a:xfrm>
            <a:off x="10173445" y="2872973"/>
            <a:ext cx="1651247" cy="805348"/>
          </a:xfrm>
          <a:prstGeom prst="rect">
            <a:avLst/>
          </a:prstGeom>
          <a:ln>
            <a:solidFill>
              <a:schemeClr val="tx1"/>
            </a:solidFill>
          </a:ln>
        </p:spPr>
      </p:pic>
    </p:spTree>
    <p:extLst>
      <p:ext uri="{BB962C8B-B14F-4D97-AF65-F5344CB8AC3E}">
        <p14:creationId xmlns:p14="http://schemas.microsoft.com/office/powerpoint/2010/main" val="1970446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4CB235-AFA3-E2AB-9C5C-F9D62C99EFE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4961F1C-C5F5-CC84-8BDA-B163A79A9306}"/>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09F35CE5-E037-1991-4671-3AF77926D1E1}"/>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6E08E95B-FF1C-D89F-B0E1-51E8DF5969F4}"/>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86D96B7-A32B-206B-4175-86F1B401DF7D}"/>
                  </a:ext>
                </a:extLst>
              </p:cNvPr>
              <p:cNvSpPr txBox="1"/>
              <p:nvPr/>
            </p:nvSpPr>
            <p:spPr>
              <a:xfrm>
                <a:off x="5681709" y="915450"/>
                <a:ext cx="6258030" cy="1600438"/>
              </a:xfrm>
              <a:prstGeom prst="rect">
                <a:avLst/>
              </a:prstGeom>
              <a:noFill/>
            </p:spPr>
            <p:txBody>
              <a:bodyPr wrap="square">
                <a:spAutoFit/>
              </a:bodyPr>
              <a:lstStyle/>
              <a:p>
                <a:pPr algn="just"/>
                <a:r>
                  <a:rPr lang="tr-TR" sz="1400" dirty="0"/>
                  <a:t>Şekildeki gibi burulma momenti etkisi altında bulunan çubukta AC kısmı daire halkası kesitli, CD kısmı ise dolu dairesel kesitlidir.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ea typeface="Cambria Math" panose="02040503050406030204" pitchFamily="18" charset="0"/>
                          </a:rPr>
                          <m:t>𝑒𝑚</m:t>
                        </m:r>
                      </m:sub>
                    </m:sSub>
                    <m:r>
                      <a:rPr lang="tr-TR" sz="1400" b="0" i="1" smtClean="0">
                        <a:latin typeface="Cambria Math" panose="02040503050406030204" pitchFamily="18" charset="0"/>
                      </a:rPr>
                      <m:t>=100</m:t>
                    </m:r>
                    <m:r>
                      <a:rPr lang="tr-TR" sz="1400" b="0" i="1" smtClean="0">
                        <a:latin typeface="Cambria Math" panose="02040503050406030204" pitchFamily="18" charset="0"/>
                      </a:rPr>
                      <m:t>𝑀𝑃𝑎</m:t>
                    </m:r>
                    <m:r>
                      <a:rPr lang="tr-TR" sz="1400" b="0" i="1" smtClean="0">
                        <a:latin typeface="Cambria Math" panose="02040503050406030204" pitchFamily="18" charset="0"/>
                      </a:rPr>
                      <m:t> , </m:t>
                    </m:r>
                  </m:oMath>
                </a14:m>
                <a:r>
                  <a:rPr lang="tr-TR" sz="1400" dirty="0"/>
                  <a:t>ve </a:t>
                </a:r>
                <a14:m>
                  <m:oMath xmlns:m="http://schemas.openxmlformats.org/officeDocument/2006/math">
                    <m:r>
                      <a:rPr lang="tr-TR" sz="1400" i="1">
                        <a:latin typeface="Cambria Math" panose="02040503050406030204" pitchFamily="18" charset="0"/>
                      </a:rPr>
                      <m:t>𝐺</m:t>
                    </m:r>
                    <m:r>
                      <a:rPr lang="tr-TR" sz="1400" i="1">
                        <a:latin typeface="Cambria Math" panose="02040503050406030204" pitchFamily="18" charset="0"/>
                      </a:rPr>
                      <m:t>=80 </m:t>
                    </m:r>
                    <m:r>
                      <a:rPr lang="tr-TR" sz="1400" i="1">
                        <a:latin typeface="Cambria Math" panose="02040503050406030204" pitchFamily="18" charset="0"/>
                      </a:rPr>
                      <m:t>𝐺𝑃𝑎</m:t>
                    </m:r>
                  </m:oMath>
                </a14:m>
                <a:r>
                  <a:rPr lang="tr-TR" sz="1400" dirty="0"/>
                  <a:t> olmak üzere;</a:t>
                </a:r>
              </a:p>
              <a:p>
                <a:pPr algn="just"/>
                <a:endParaRPr lang="tr-TR" sz="1400" dirty="0"/>
              </a:p>
              <a:p>
                <a:pPr algn="just"/>
                <a:r>
                  <a:rPr lang="tr-TR" sz="1400" dirty="0"/>
                  <a:t>a) Çubuğun emniyetle taşıyabileceği </a:t>
                </a:r>
                <a:r>
                  <a:rPr lang="tr-TR" sz="1400" dirty="0" err="1"/>
                  <a:t>M</a:t>
                </a:r>
                <a:r>
                  <a:rPr lang="tr-TR" sz="1400" baseline="-25000" dirty="0" err="1"/>
                  <a:t>b</a:t>
                </a:r>
                <a:r>
                  <a:rPr lang="tr-TR" sz="1400" baseline="-25000" dirty="0"/>
                  <a:t> </a:t>
                </a:r>
                <a:r>
                  <a:rPr lang="tr-TR" sz="1400" dirty="0"/>
                  <a:t> momentini</a:t>
                </a:r>
                <a:endParaRPr lang="tr-TR" sz="1400" baseline="-25000" dirty="0"/>
              </a:p>
              <a:p>
                <a:pPr algn="just"/>
                <a:r>
                  <a:rPr lang="tr-TR" sz="1400" dirty="0"/>
                  <a:t>b) Bulacağınız </a:t>
                </a:r>
                <a:r>
                  <a:rPr lang="tr-TR" sz="1400" dirty="0" err="1"/>
                  <a:t>M</a:t>
                </a:r>
                <a:r>
                  <a:rPr lang="tr-TR" sz="1400" baseline="-25000" dirty="0" err="1"/>
                  <a:t>b</a:t>
                </a:r>
                <a:r>
                  <a:rPr lang="tr-TR" sz="1400" baseline="-25000" dirty="0"/>
                  <a:t> </a:t>
                </a:r>
                <a:r>
                  <a:rPr lang="tr-TR" sz="1400" dirty="0"/>
                  <a:t>momentine göre D kesitinin A kesitine göre dönmesini bulunuz.</a:t>
                </a:r>
              </a:p>
              <a:p>
                <a:pPr algn="just"/>
                <a:r>
                  <a:rPr lang="tr-TR" sz="1400" dirty="0"/>
                  <a:t>c) A kesitindeki kayma gerilmesi dağılımını çiziniz.</a:t>
                </a:r>
              </a:p>
            </p:txBody>
          </p:sp>
        </mc:Choice>
        <mc:Fallback xmlns="">
          <p:sp>
            <p:nvSpPr>
              <p:cNvPr id="3" name="TextBox 2">
                <a:extLst>
                  <a:ext uri="{FF2B5EF4-FFF2-40B4-BE49-F238E27FC236}">
                    <a16:creationId xmlns:a16="http://schemas.microsoft.com/office/drawing/2014/main" id="{A86D96B7-A32B-206B-4175-86F1B401DF7D}"/>
                  </a:ext>
                </a:extLst>
              </p:cNvPr>
              <p:cNvSpPr txBox="1">
                <a:spLocks noRot="1" noChangeAspect="1" noMove="1" noResize="1" noEditPoints="1" noAdjustHandles="1" noChangeArrowheads="1" noChangeShapeType="1" noTextEdit="1"/>
              </p:cNvSpPr>
              <p:nvPr/>
            </p:nvSpPr>
            <p:spPr>
              <a:xfrm>
                <a:off x="5681709" y="915450"/>
                <a:ext cx="6258030" cy="1600438"/>
              </a:xfrm>
              <a:prstGeom prst="rect">
                <a:avLst/>
              </a:prstGeom>
              <a:blipFill>
                <a:blip r:embed="rId2"/>
                <a:stretch>
                  <a:fillRect l="-292" t="-760" r="-195" b="-3042"/>
                </a:stretch>
              </a:blipFill>
            </p:spPr>
            <p:txBody>
              <a:bodyPr/>
              <a:lstStyle/>
              <a:p>
                <a:r>
                  <a:rPr lang="tr-TR">
                    <a:noFill/>
                  </a:rPr>
                  <a:t> </a:t>
                </a:r>
              </a:p>
            </p:txBody>
          </p:sp>
        </mc:Fallback>
      </mc:AlternateContent>
      <p:pic>
        <p:nvPicPr>
          <p:cNvPr id="11" name="Picture 10">
            <a:extLst>
              <a:ext uri="{FF2B5EF4-FFF2-40B4-BE49-F238E27FC236}">
                <a16:creationId xmlns:a16="http://schemas.microsoft.com/office/drawing/2014/main" id="{A7249F95-24A6-6AE9-512F-4DF1B7C7284E}"/>
              </a:ext>
            </a:extLst>
          </p:cNvPr>
          <p:cNvPicPr>
            <a:picLocks noChangeAspect="1"/>
          </p:cNvPicPr>
          <p:nvPr/>
        </p:nvPicPr>
        <p:blipFill rotWithShape="1">
          <a:blip r:embed="rId3"/>
          <a:srcRect l="21066" t="60841" r="36109" b="29062"/>
          <a:stretch/>
        </p:blipFill>
        <p:spPr>
          <a:xfrm>
            <a:off x="10416331" y="2257106"/>
            <a:ext cx="1651247" cy="692459"/>
          </a:xfrm>
          <a:prstGeom prst="rect">
            <a:avLst/>
          </a:prstGeom>
          <a:ln>
            <a:solidFill>
              <a:schemeClr val="tx1"/>
            </a:solidFill>
          </a:ln>
        </p:spPr>
      </p:pic>
      <p:pic>
        <p:nvPicPr>
          <p:cNvPr id="5" name="Picture 4">
            <a:extLst>
              <a:ext uri="{FF2B5EF4-FFF2-40B4-BE49-F238E27FC236}">
                <a16:creationId xmlns:a16="http://schemas.microsoft.com/office/drawing/2014/main" id="{9D20CBA2-3D56-2CF5-6145-699294AC1862}"/>
              </a:ext>
            </a:extLst>
          </p:cNvPr>
          <p:cNvPicPr>
            <a:picLocks noChangeAspect="1"/>
          </p:cNvPicPr>
          <p:nvPr/>
        </p:nvPicPr>
        <p:blipFill rotWithShape="1">
          <a:blip r:embed="rId4"/>
          <a:srcRect l="42478" t="41422" r="23906" b="49209"/>
          <a:stretch/>
        </p:blipFill>
        <p:spPr>
          <a:xfrm>
            <a:off x="10416331" y="3026326"/>
            <a:ext cx="1651247" cy="805348"/>
          </a:xfrm>
          <a:prstGeom prst="rect">
            <a:avLst/>
          </a:prstGeom>
          <a:ln>
            <a:solidFill>
              <a:schemeClr val="tx1"/>
            </a:solidFill>
          </a:ln>
        </p:spPr>
      </p:pic>
      <p:pic>
        <p:nvPicPr>
          <p:cNvPr id="8" name="Picture 7">
            <a:extLst>
              <a:ext uri="{FF2B5EF4-FFF2-40B4-BE49-F238E27FC236}">
                <a16:creationId xmlns:a16="http://schemas.microsoft.com/office/drawing/2014/main" id="{9E789C96-6147-46F9-CFFF-3AAADE07BCAD}"/>
              </a:ext>
            </a:extLst>
          </p:cNvPr>
          <p:cNvPicPr>
            <a:picLocks noChangeAspect="1"/>
          </p:cNvPicPr>
          <p:nvPr/>
        </p:nvPicPr>
        <p:blipFill>
          <a:blip r:embed="rId5"/>
          <a:stretch>
            <a:fillRect/>
          </a:stretch>
        </p:blipFill>
        <p:spPr>
          <a:xfrm>
            <a:off x="181770" y="1041235"/>
            <a:ext cx="5372100" cy="1562100"/>
          </a:xfrm>
          <a:prstGeom prst="rect">
            <a:avLst/>
          </a:prstGeom>
          <a:ln>
            <a:solidFill>
              <a:schemeClr val="tx1"/>
            </a:solidFill>
          </a:ln>
        </p:spPr>
      </p:pic>
    </p:spTree>
    <p:extLst>
      <p:ext uri="{BB962C8B-B14F-4D97-AF65-F5344CB8AC3E}">
        <p14:creationId xmlns:p14="http://schemas.microsoft.com/office/powerpoint/2010/main" val="25779948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0E9CA-9879-54B1-277E-1877944AD1D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9E5E93-7F61-4380-95E2-FCAEAC5DD6BD}"/>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22</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C5D0E561-44B7-AA9D-8F32-8EDF612C4F0C}"/>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897BC5DC-07A6-AA1C-1EBF-73E1EF844760}"/>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a:t>
            </a:r>
            <a:endParaRPr lang="en-US" sz="36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C03905F-093F-42B0-0326-833A3C2C20A2}"/>
                  </a:ext>
                </a:extLst>
              </p:cNvPr>
              <p:cNvSpPr txBox="1"/>
              <p:nvPr/>
            </p:nvSpPr>
            <p:spPr>
              <a:xfrm>
                <a:off x="3773010" y="915450"/>
                <a:ext cx="8166729" cy="829138"/>
              </a:xfrm>
              <a:prstGeom prst="rect">
                <a:avLst/>
              </a:prstGeom>
              <a:noFill/>
            </p:spPr>
            <p:txBody>
              <a:bodyPr wrap="square">
                <a:spAutoFit/>
              </a:bodyPr>
              <a:lstStyle/>
              <a:p>
                <a:pPr algn="just"/>
                <a:r>
                  <a:rPr lang="tr-TR" sz="1400" dirty="0"/>
                  <a:t>Şekildeki görülen milin D ucuna etkiyen burulma momenti etkisinde milde ölçüden en büyük kayma gerilmesi </a:t>
                </a:r>
                <a14:m>
                  <m:oMath xmlns:m="http://schemas.openxmlformats.org/officeDocument/2006/math">
                    <m:r>
                      <a:rPr lang="tr-TR" sz="1400" b="0" i="1" smtClean="0">
                        <a:latin typeface="Cambria Math" panose="02040503050406030204" pitchFamily="18" charset="0"/>
                      </a:rPr>
                      <m:t>6</m:t>
                    </m:r>
                    <m:r>
                      <a:rPr lang="tr-TR" sz="1400" i="1">
                        <a:latin typeface="Cambria Math" panose="02040503050406030204" pitchFamily="18" charset="0"/>
                      </a:rPr>
                      <m:t>00</m:t>
                    </m:r>
                    <m:f>
                      <m:fPr>
                        <m:ctrlPr>
                          <a:rPr lang="tr-TR" sz="1400" i="1">
                            <a:latin typeface="Cambria Math" panose="02040503050406030204" pitchFamily="18" charset="0"/>
                          </a:rPr>
                        </m:ctrlPr>
                      </m:fPr>
                      <m:num>
                        <m:r>
                          <a:rPr lang="tr-TR" sz="1400" i="1">
                            <a:latin typeface="Cambria Math" panose="02040503050406030204" pitchFamily="18" charset="0"/>
                          </a:rPr>
                          <m:t>𝑁</m:t>
                        </m:r>
                      </m:num>
                      <m:den>
                        <m:r>
                          <a:rPr lang="tr-TR" sz="1400" i="1">
                            <a:latin typeface="Cambria Math" panose="02040503050406030204" pitchFamily="18" charset="0"/>
                          </a:rPr>
                          <m:t>𝑐</m:t>
                        </m:r>
                        <m:sSup>
                          <m:sSupPr>
                            <m:ctrlPr>
                              <a:rPr lang="tr-TR" sz="1400" i="1">
                                <a:latin typeface="Cambria Math" panose="02040503050406030204" pitchFamily="18" charset="0"/>
                              </a:rPr>
                            </m:ctrlPr>
                          </m:sSupPr>
                          <m:e>
                            <m:r>
                              <a:rPr lang="tr-TR" sz="1400" i="1">
                                <a:latin typeface="Cambria Math" panose="02040503050406030204" pitchFamily="18" charset="0"/>
                              </a:rPr>
                              <m:t>𝑚</m:t>
                            </m:r>
                          </m:e>
                          <m:sup>
                            <m:r>
                              <a:rPr lang="tr-TR" sz="1400" i="1">
                                <a:latin typeface="Cambria Math" panose="02040503050406030204" pitchFamily="18" charset="0"/>
                              </a:rPr>
                              <m:t>2</m:t>
                            </m:r>
                          </m:sup>
                        </m:sSup>
                      </m:den>
                    </m:f>
                  </m:oMath>
                </a14:m>
                <a:r>
                  <a:rPr lang="tr-TR" sz="1400" dirty="0"/>
                  <a:t> </a:t>
                </a:r>
                <a:r>
                  <a:rPr lang="tr-TR" sz="1400" dirty="0" err="1"/>
                  <a:t>dir</a:t>
                </a:r>
                <a:r>
                  <a:rPr lang="tr-TR" sz="1400" dirty="0"/>
                  <a:t>. Kayma modülü </a:t>
                </a:r>
                <a14:m>
                  <m:oMath xmlns:m="http://schemas.openxmlformats.org/officeDocument/2006/math">
                    <m:r>
                      <a:rPr lang="tr-TR" sz="1400" i="1">
                        <a:latin typeface="Cambria Math" panose="02040503050406030204" pitchFamily="18" charset="0"/>
                      </a:rPr>
                      <m:t>𝐺</m:t>
                    </m:r>
                    <m:r>
                      <a:rPr lang="en-US" sz="1400" b="0" i="1" smtClean="0">
                        <a:latin typeface="Cambria Math" panose="02040503050406030204" pitchFamily="18" charset="0"/>
                      </a:rPr>
                      <m:t>𝑎𝑐</m:t>
                    </m:r>
                    <m:r>
                      <a:rPr lang="tr-TR" sz="1400" i="1">
                        <a:latin typeface="Cambria Math" panose="02040503050406030204" pitchFamily="18" charset="0"/>
                      </a:rPr>
                      <m:t>=80 </m:t>
                    </m:r>
                    <m:r>
                      <a:rPr lang="tr-TR" sz="1400" i="1">
                        <a:latin typeface="Cambria Math" panose="02040503050406030204" pitchFamily="18" charset="0"/>
                      </a:rPr>
                      <m:t>𝐺𝑃𝑎</m:t>
                    </m:r>
                  </m:oMath>
                </a14:m>
                <a:r>
                  <a:rPr lang="tr-TR" sz="1400" dirty="0"/>
                  <a:t> </a:t>
                </a:r>
                <a14:m>
                  <m:oMath xmlns:m="http://schemas.openxmlformats.org/officeDocument/2006/math">
                    <m:r>
                      <a:rPr lang="tr-TR" sz="1400" i="1">
                        <a:latin typeface="Cambria Math" panose="02040503050406030204" pitchFamily="18" charset="0"/>
                      </a:rPr>
                      <m:t>𝐺</m:t>
                    </m:r>
                    <m:r>
                      <a:rPr lang="en-US" sz="1400" b="0" i="1" smtClean="0">
                        <a:latin typeface="Cambria Math" panose="02040503050406030204" pitchFamily="18" charset="0"/>
                      </a:rPr>
                      <m:t>𝑑</m:t>
                    </m:r>
                    <m:r>
                      <a:rPr lang="en-US" sz="1400" i="1">
                        <a:latin typeface="Cambria Math" panose="02040503050406030204" pitchFamily="18" charset="0"/>
                      </a:rPr>
                      <m:t>𝑐</m:t>
                    </m:r>
                    <m:r>
                      <a:rPr lang="tr-TR" sz="1400" i="1">
                        <a:latin typeface="Cambria Math" panose="02040503050406030204" pitchFamily="18" charset="0"/>
                      </a:rPr>
                      <m:t>=</m:t>
                    </m:r>
                    <m:r>
                      <a:rPr lang="en-US" sz="1400" b="0" i="1" smtClean="0">
                        <a:latin typeface="Cambria Math" panose="02040503050406030204" pitchFamily="18" charset="0"/>
                      </a:rPr>
                      <m:t>6</m:t>
                    </m:r>
                    <m:r>
                      <a:rPr lang="tr-TR" sz="1400" i="1">
                        <a:latin typeface="Cambria Math" panose="02040503050406030204" pitchFamily="18" charset="0"/>
                      </a:rPr>
                      <m:t>0 </m:t>
                    </m:r>
                    <m:r>
                      <a:rPr lang="tr-TR" sz="1400" i="1">
                        <a:latin typeface="Cambria Math" panose="02040503050406030204" pitchFamily="18" charset="0"/>
                      </a:rPr>
                      <m:t>𝐺𝑃𝑎</m:t>
                    </m:r>
                  </m:oMath>
                </a14:m>
                <a:r>
                  <a:rPr lang="tr-TR" sz="1400" dirty="0"/>
                  <a:t> olduğuna göre D ucunun A ucuna göre dönmesini bulunuz.  </a:t>
                </a:r>
              </a:p>
            </p:txBody>
          </p:sp>
        </mc:Choice>
        <mc:Fallback xmlns="">
          <p:sp>
            <p:nvSpPr>
              <p:cNvPr id="3" name="TextBox 2">
                <a:extLst>
                  <a:ext uri="{FF2B5EF4-FFF2-40B4-BE49-F238E27FC236}">
                    <a16:creationId xmlns:a16="http://schemas.microsoft.com/office/drawing/2014/main" id="{BC03905F-093F-42B0-0326-833A3C2C20A2}"/>
                  </a:ext>
                </a:extLst>
              </p:cNvPr>
              <p:cNvSpPr txBox="1">
                <a:spLocks noRot="1" noChangeAspect="1" noMove="1" noResize="1" noEditPoints="1" noAdjustHandles="1" noChangeArrowheads="1" noChangeShapeType="1" noTextEdit="1"/>
              </p:cNvSpPr>
              <p:nvPr/>
            </p:nvSpPr>
            <p:spPr>
              <a:xfrm>
                <a:off x="3773010" y="915450"/>
                <a:ext cx="8166729" cy="829138"/>
              </a:xfrm>
              <a:prstGeom prst="rect">
                <a:avLst/>
              </a:prstGeom>
              <a:blipFill>
                <a:blip r:embed="rId2"/>
                <a:stretch>
                  <a:fillRect l="-224" t="-1471" r="-224" b="-7353"/>
                </a:stretch>
              </a:blipFill>
            </p:spPr>
            <p:txBody>
              <a:bodyPr/>
              <a:lstStyle/>
              <a:p>
                <a:r>
                  <a:rPr lang="en-GB">
                    <a:noFill/>
                  </a:rPr>
                  <a:t> </a:t>
                </a:r>
              </a:p>
            </p:txBody>
          </p:sp>
        </mc:Fallback>
      </mc:AlternateContent>
      <p:pic>
        <p:nvPicPr>
          <p:cNvPr id="11" name="Picture 10">
            <a:extLst>
              <a:ext uri="{FF2B5EF4-FFF2-40B4-BE49-F238E27FC236}">
                <a16:creationId xmlns:a16="http://schemas.microsoft.com/office/drawing/2014/main" id="{D05FA87E-34D0-700F-88AD-0109A04CAB98}"/>
              </a:ext>
            </a:extLst>
          </p:cNvPr>
          <p:cNvPicPr>
            <a:picLocks noChangeAspect="1"/>
          </p:cNvPicPr>
          <p:nvPr/>
        </p:nvPicPr>
        <p:blipFill rotWithShape="1">
          <a:blip r:embed="rId3"/>
          <a:srcRect l="21066" t="60841" r="36109" b="29062"/>
          <a:stretch/>
        </p:blipFill>
        <p:spPr>
          <a:xfrm>
            <a:off x="10288492" y="1628448"/>
            <a:ext cx="1651247" cy="692459"/>
          </a:xfrm>
          <a:prstGeom prst="rect">
            <a:avLst/>
          </a:prstGeom>
          <a:ln>
            <a:solidFill>
              <a:schemeClr val="tx1"/>
            </a:solidFill>
          </a:ln>
        </p:spPr>
      </p:pic>
      <p:pic>
        <p:nvPicPr>
          <p:cNvPr id="5" name="Picture 4">
            <a:extLst>
              <a:ext uri="{FF2B5EF4-FFF2-40B4-BE49-F238E27FC236}">
                <a16:creationId xmlns:a16="http://schemas.microsoft.com/office/drawing/2014/main" id="{A1916050-4C87-912D-34FB-A7CB9E22E98A}"/>
              </a:ext>
            </a:extLst>
          </p:cNvPr>
          <p:cNvPicPr>
            <a:picLocks noChangeAspect="1"/>
          </p:cNvPicPr>
          <p:nvPr/>
        </p:nvPicPr>
        <p:blipFill rotWithShape="1">
          <a:blip r:embed="rId4"/>
          <a:srcRect l="22879" t="19977" r="40825" b="50220"/>
          <a:stretch/>
        </p:blipFill>
        <p:spPr>
          <a:xfrm rot="16200000">
            <a:off x="669683" y="731692"/>
            <a:ext cx="2575216" cy="2819400"/>
          </a:xfrm>
          <a:prstGeom prst="rect">
            <a:avLst/>
          </a:prstGeom>
          <a:ln>
            <a:solidFill>
              <a:schemeClr val="tx1"/>
            </a:solidFill>
          </a:ln>
        </p:spPr>
      </p:pic>
      <p:pic>
        <p:nvPicPr>
          <p:cNvPr id="4" name="Picture 3">
            <a:extLst>
              <a:ext uri="{FF2B5EF4-FFF2-40B4-BE49-F238E27FC236}">
                <a16:creationId xmlns:a16="http://schemas.microsoft.com/office/drawing/2014/main" id="{F76A1A70-5336-59E9-9E3E-A95A8DD5B444}"/>
              </a:ext>
            </a:extLst>
          </p:cNvPr>
          <p:cNvPicPr>
            <a:picLocks noChangeAspect="1"/>
          </p:cNvPicPr>
          <p:nvPr/>
        </p:nvPicPr>
        <p:blipFill rotWithShape="1">
          <a:blip r:embed="rId5"/>
          <a:srcRect l="42478" t="41422" r="23906" b="49209"/>
          <a:stretch/>
        </p:blipFill>
        <p:spPr>
          <a:xfrm>
            <a:off x="10288492" y="2420212"/>
            <a:ext cx="1651247" cy="805348"/>
          </a:xfrm>
          <a:prstGeom prst="rect">
            <a:avLst/>
          </a:prstGeom>
          <a:ln>
            <a:solidFill>
              <a:schemeClr val="tx1"/>
            </a:solidFill>
          </a:ln>
        </p:spPr>
      </p:pic>
    </p:spTree>
    <p:extLst>
      <p:ext uri="{BB962C8B-B14F-4D97-AF65-F5344CB8AC3E}">
        <p14:creationId xmlns:p14="http://schemas.microsoft.com/office/powerpoint/2010/main" val="2383361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88AF84-2E17-B78B-DD1F-916B6637CCA1}"/>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DDBEFD71-E50B-55DE-00FB-2DE48ABBC8FA}"/>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pic>
        <p:nvPicPr>
          <p:cNvPr id="5" name="Picture 4">
            <a:extLst>
              <a:ext uri="{FF2B5EF4-FFF2-40B4-BE49-F238E27FC236}">
                <a16:creationId xmlns:a16="http://schemas.microsoft.com/office/drawing/2014/main" id="{D5ECF9BF-A5B3-2868-882B-0B54F82FB7A0}"/>
              </a:ext>
            </a:extLst>
          </p:cNvPr>
          <p:cNvPicPr>
            <a:picLocks noChangeAspect="1"/>
          </p:cNvPicPr>
          <p:nvPr/>
        </p:nvPicPr>
        <p:blipFill rotWithShape="1">
          <a:blip r:embed="rId2"/>
          <a:srcRect t="2364" r="-2" b="-2"/>
          <a:stretch/>
        </p:blipFill>
        <p:spPr>
          <a:xfrm>
            <a:off x="3537115" y="339762"/>
            <a:ext cx="3231845" cy="3375526"/>
          </a:xfrm>
          <a:prstGeom prst="rect">
            <a:avLst/>
          </a:prstGeom>
          <a:ln>
            <a:solidFill>
              <a:schemeClr val="tx1"/>
            </a:solidFill>
          </a:ln>
          <a:effectLst>
            <a:outerShdw blurRad="50800" dist="38100" dir="5400000" algn="t" rotWithShape="0">
              <a:prstClr val="black">
                <a:alpha val="43000"/>
              </a:prstClr>
            </a:outerShdw>
          </a:effectLst>
        </p:spPr>
      </p:pic>
      <p:pic>
        <p:nvPicPr>
          <p:cNvPr id="15" name="Picture 14">
            <a:extLst>
              <a:ext uri="{FF2B5EF4-FFF2-40B4-BE49-F238E27FC236}">
                <a16:creationId xmlns:a16="http://schemas.microsoft.com/office/drawing/2014/main" id="{62C25142-213F-4AF6-44A2-05C6505F5786}"/>
              </a:ext>
            </a:extLst>
          </p:cNvPr>
          <p:cNvPicPr>
            <a:picLocks noChangeAspect="1"/>
          </p:cNvPicPr>
          <p:nvPr/>
        </p:nvPicPr>
        <p:blipFill rotWithShape="1">
          <a:blip r:embed="rId3"/>
          <a:srcRect l="17507" t="33916" r="29562" b="30874"/>
          <a:stretch/>
        </p:blipFill>
        <p:spPr>
          <a:xfrm>
            <a:off x="82330" y="333378"/>
            <a:ext cx="3291185" cy="3375526"/>
          </a:xfrm>
          <a:prstGeom prst="rect">
            <a:avLst/>
          </a:prstGeom>
          <a:ln>
            <a:solidFill>
              <a:schemeClr val="tx1"/>
            </a:solidFill>
          </a:ln>
        </p:spPr>
      </p:pic>
      <p:pic>
        <p:nvPicPr>
          <p:cNvPr id="7" name="Picture 6">
            <a:extLst>
              <a:ext uri="{FF2B5EF4-FFF2-40B4-BE49-F238E27FC236}">
                <a16:creationId xmlns:a16="http://schemas.microsoft.com/office/drawing/2014/main" id="{B219320D-8151-2BDC-3FA6-34AF16DB9555}"/>
              </a:ext>
            </a:extLst>
          </p:cNvPr>
          <p:cNvPicPr>
            <a:picLocks noChangeAspect="1"/>
          </p:cNvPicPr>
          <p:nvPr/>
        </p:nvPicPr>
        <p:blipFill>
          <a:blip r:embed="rId4"/>
          <a:stretch>
            <a:fillRect/>
          </a:stretch>
        </p:blipFill>
        <p:spPr>
          <a:xfrm>
            <a:off x="6923247" y="333378"/>
            <a:ext cx="5181777" cy="3381910"/>
          </a:xfrm>
          <a:prstGeom prst="rect">
            <a:avLst/>
          </a:prstGeom>
          <a:ln>
            <a:solidFill>
              <a:schemeClr val="tx1"/>
            </a:solidFill>
          </a:ln>
        </p:spPr>
      </p:pic>
      <p:sp>
        <p:nvSpPr>
          <p:cNvPr id="14" name="Title 1">
            <a:extLst>
              <a:ext uri="{FF2B5EF4-FFF2-40B4-BE49-F238E27FC236}">
                <a16:creationId xmlns:a16="http://schemas.microsoft.com/office/drawing/2014/main" id="{ABD90FA5-8A94-4817-2C50-76F8CD3611E9}"/>
              </a:ext>
            </a:extLst>
          </p:cNvPr>
          <p:cNvSpPr txBox="1">
            <a:spLocks/>
          </p:cNvSpPr>
          <p:nvPr/>
        </p:nvSpPr>
        <p:spPr bwMode="black">
          <a:xfrm>
            <a:off x="204186" y="4463261"/>
            <a:ext cx="2844658" cy="993918"/>
          </a:xfrm>
          <a:prstGeom prst="rect">
            <a:avLst/>
          </a:prstGeom>
          <a:solidFill>
            <a:srgbClr val="FFFFFF"/>
          </a:solidFill>
          <a:ln w="31750" cap="sq">
            <a:solidFill>
              <a:srgbClr val="404040"/>
            </a:solidFill>
            <a:miter lim="800000"/>
          </a:ln>
        </p:spPr>
        <p:txBody>
          <a:bodyPr vert="horz" lIns="182880" tIns="182880" rIns="182880" bIns="182880" rtlCol="0" anchor="b">
            <a:normAutofit fontScale="850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en-US" sz="4400" dirty="0" err="1">
                <a:solidFill>
                  <a:schemeClr val="tx2"/>
                </a:solidFill>
                <a:latin typeface="+mj-lt"/>
                <a:ea typeface="+mj-ea"/>
                <a:cs typeface="+mj-cs"/>
              </a:rPr>
              <a:t>Burulma</a:t>
            </a:r>
            <a:endParaRPr lang="en-US" sz="3600" dirty="0">
              <a:solidFill>
                <a:schemeClr val="tx2"/>
              </a:solidFill>
              <a:latin typeface="+mj-lt"/>
              <a:ea typeface="+mj-ea"/>
              <a:cs typeface="+mj-cs"/>
            </a:endParaRPr>
          </a:p>
        </p:txBody>
      </p:sp>
      <p:sp>
        <p:nvSpPr>
          <p:cNvPr id="17" name="TextBox 16">
            <a:extLst>
              <a:ext uri="{FF2B5EF4-FFF2-40B4-BE49-F238E27FC236}">
                <a16:creationId xmlns:a16="http://schemas.microsoft.com/office/drawing/2014/main" id="{FAFC8EFD-E61F-7106-B0DC-3017BA746935}"/>
              </a:ext>
            </a:extLst>
          </p:cNvPr>
          <p:cNvSpPr txBox="1"/>
          <p:nvPr/>
        </p:nvSpPr>
        <p:spPr>
          <a:xfrm>
            <a:off x="3232501" y="4089441"/>
            <a:ext cx="8868347" cy="1754326"/>
          </a:xfrm>
          <a:prstGeom prst="rect">
            <a:avLst/>
          </a:prstGeom>
          <a:noFill/>
        </p:spPr>
        <p:txBody>
          <a:bodyPr wrap="square">
            <a:spAutoFit/>
          </a:bodyPr>
          <a:lstStyle/>
          <a:p>
            <a:pPr algn="just"/>
            <a:r>
              <a:rPr lang="tr-TR" dirty="0"/>
              <a:t>Burulma bir kesitte, kesitin normal vektörü doğrultusunda etki eden momentlerden dolayı oluşan bir davranıştır. Mühendislik uygulamalarında çok sıkça karşılaşılan bir ‘basit’ mukavemet halidir. Burulma özellikle şaft veya diğer çeşit aktarım elemanlarında sıkça görülür (buhar türbinleri, jeneratörler, araçlar, gemiler vb.). Burulmada elemanın geometrisi birinci dereceden etkili bir parametredir. Örneğin dairesel alanlar burulma etkisinde düzlem kalmaya devam ederken, dikdörtgen bir kesit çarpılır.</a:t>
            </a:r>
          </a:p>
        </p:txBody>
      </p:sp>
    </p:spTree>
    <p:extLst>
      <p:ext uri="{BB962C8B-B14F-4D97-AF65-F5344CB8AC3E}">
        <p14:creationId xmlns:p14="http://schemas.microsoft.com/office/powerpoint/2010/main" val="515408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A1077-7CE7-BAE5-1C1C-7CA6AED606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2C24984-C741-CDE3-07DE-FBF12C23442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78F46B01-C7F9-6DE6-2F6B-8C6BF2407EBB}"/>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82608428-3978-F02B-A03D-52928E03182D}"/>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Dairesel Kesitlerin </a:t>
            </a:r>
            <a:r>
              <a:rPr lang="en-US" sz="4400" dirty="0" err="1">
                <a:solidFill>
                  <a:schemeClr val="tx2"/>
                </a:solidFill>
                <a:latin typeface="+mj-lt"/>
                <a:ea typeface="+mj-ea"/>
                <a:cs typeface="+mj-cs"/>
              </a:rPr>
              <a:t>Burulma</a:t>
            </a:r>
            <a:r>
              <a:rPr lang="tr-TR" sz="4400" dirty="0" err="1">
                <a:solidFill>
                  <a:schemeClr val="tx2"/>
                </a:solidFill>
                <a:latin typeface="+mj-lt"/>
                <a:ea typeface="+mj-ea"/>
                <a:cs typeface="+mj-cs"/>
              </a:rPr>
              <a:t>sı</a:t>
            </a:r>
            <a:endParaRPr lang="en-US" sz="36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FB8EB8A2-2045-F65D-BFF8-1A7760B019C4}"/>
              </a:ext>
            </a:extLst>
          </p:cNvPr>
          <p:cNvPicPr>
            <a:picLocks noChangeAspect="1"/>
          </p:cNvPicPr>
          <p:nvPr/>
        </p:nvPicPr>
        <p:blipFill rotWithShape="1">
          <a:blip r:embed="rId2"/>
          <a:srcRect r="7818" b="51491"/>
          <a:stretch/>
        </p:blipFill>
        <p:spPr>
          <a:xfrm>
            <a:off x="391645" y="906615"/>
            <a:ext cx="2037034" cy="1233665"/>
          </a:xfrm>
          <a:prstGeom prst="rect">
            <a:avLst/>
          </a:prstGeom>
          <a:ln>
            <a:solidFill>
              <a:schemeClr val="tx1"/>
            </a:solidFill>
          </a:ln>
        </p:spPr>
      </p:pic>
      <p:pic>
        <p:nvPicPr>
          <p:cNvPr id="4" name="Picture 3">
            <a:extLst>
              <a:ext uri="{FF2B5EF4-FFF2-40B4-BE49-F238E27FC236}">
                <a16:creationId xmlns:a16="http://schemas.microsoft.com/office/drawing/2014/main" id="{CA2FB489-2051-D1A6-2B3E-DAF0193BE6DB}"/>
              </a:ext>
            </a:extLst>
          </p:cNvPr>
          <p:cNvPicPr>
            <a:picLocks noChangeAspect="1"/>
          </p:cNvPicPr>
          <p:nvPr/>
        </p:nvPicPr>
        <p:blipFill rotWithShape="1">
          <a:blip r:embed="rId3"/>
          <a:srcRect l="14363" t="16644" r="21256" b="28707"/>
          <a:stretch/>
        </p:blipFill>
        <p:spPr>
          <a:xfrm>
            <a:off x="1337109" y="2459115"/>
            <a:ext cx="2788857" cy="4208571"/>
          </a:xfrm>
          <a:prstGeom prst="rect">
            <a:avLst/>
          </a:prstGeom>
          <a:ln>
            <a:solidFill>
              <a:schemeClr val="tx1"/>
            </a:solidFill>
          </a:ln>
        </p:spPr>
      </p:pic>
      <p:pic>
        <p:nvPicPr>
          <p:cNvPr id="8" name="Picture 7">
            <a:extLst>
              <a:ext uri="{FF2B5EF4-FFF2-40B4-BE49-F238E27FC236}">
                <a16:creationId xmlns:a16="http://schemas.microsoft.com/office/drawing/2014/main" id="{5FB568BA-89D5-720B-190C-8681BC541031}"/>
              </a:ext>
            </a:extLst>
          </p:cNvPr>
          <p:cNvPicPr>
            <a:picLocks noChangeAspect="1"/>
          </p:cNvPicPr>
          <p:nvPr/>
        </p:nvPicPr>
        <p:blipFill rotWithShape="1">
          <a:blip r:embed="rId2"/>
          <a:srcRect t="45915" r="-756"/>
          <a:stretch/>
        </p:blipFill>
        <p:spPr>
          <a:xfrm>
            <a:off x="2816664" y="906615"/>
            <a:ext cx="2037035" cy="1233665"/>
          </a:xfrm>
          <a:prstGeom prst="rect">
            <a:avLst/>
          </a:prstGeom>
          <a:ln>
            <a:solidFill>
              <a:schemeClr val="tx1"/>
            </a:solidFill>
          </a:ln>
        </p:spPr>
      </p:pic>
      <p:pic>
        <p:nvPicPr>
          <p:cNvPr id="11" name="Picture 10">
            <a:extLst>
              <a:ext uri="{FF2B5EF4-FFF2-40B4-BE49-F238E27FC236}">
                <a16:creationId xmlns:a16="http://schemas.microsoft.com/office/drawing/2014/main" id="{F25F43CF-556F-5697-2A0F-40597246E02C}"/>
              </a:ext>
            </a:extLst>
          </p:cNvPr>
          <p:cNvPicPr>
            <a:picLocks noChangeAspect="1"/>
          </p:cNvPicPr>
          <p:nvPr/>
        </p:nvPicPr>
        <p:blipFill rotWithShape="1">
          <a:blip r:embed="rId4"/>
          <a:srcRect l="35966" t="45825" r="33200" b="47467"/>
          <a:stretch/>
        </p:blipFill>
        <p:spPr>
          <a:xfrm>
            <a:off x="8476169" y="2644438"/>
            <a:ext cx="1585972" cy="460078"/>
          </a:xfrm>
          <a:prstGeom prst="rect">
            <a:avLst/>
          </a:prstGeom>
          <a:ln>
            <a:solidFill>
              <a:schemeClr val="tx1"/>
            </a:solidFill>
          </a:ln>
        </p:spPr>
      </p:pic>
      <p:pic>
        <p:nvPicPr>
          <p:cNvPr id="12" name="Picture 11">
            <a:extLst>
              <a:ext uri="{FF2B5EF4-FFF2-40B4-BE49-F238E27FC236}">
                <a16:creationId xmlns:a16="http://schemas.microsoft.com/office/drawing/2014/main" id="{A91E716E-EE03-D46C-D868-B9A4C39DA0D5}"/>
              </a:ext>
            </a:extLst>
          </p:cNvPr>
          <p:cNvPicPr>
            <a:picLocks noChangeAspect="1"/>
          </p:cNvPicPr>
          <p:nvPr/>
        </p:nvPicPr>
        <p:blipFill rotWithShape="1">
          <a:blip r:embed="rId4"/>
          <a:srcRect l="35966" t="51285" r="33200" b="42007"/>
          <a:stretch/>
        </p:blipFill>
        <p:spPr>
          <a:xfrm>
            <a:off x="8476169" y="3481514"/>
            <a:ext cx="1585972" cy="460078"/>
          </a:xfrm>
          <a:prstGeom prst="rect">
            <a:avLst/>
          </a:prstGeom>
          <a:ln>
            <a:solidFill>
              <a:schemeClr val="tx1"/>
            </a:solidFill>
          </a:ln>
        </p:spPr>
      </p:pic>
      <p:pic>
        <p:nvPicPr>
          <p:cNvPr id="18" name="Picture 17">
            <a:extLst>
              <a:ext uri="{FF2B5EF4-FFF2-40B4-BE49-F238E27FC236}">
                <a16:creationId xmlns:a16="http://schemas.microsoft.com/office/drawing/2014/main" id="{EA3356D6-7ECC-9265-37C5-5303CF40447F}"/>
              </a:ext>
            </a:extLst>
          </p:cNvPr>
          <p:cNvPicPr>
            <a:picLocks noChangeAspect="1"/>
          </p:cNvPicPr>
          <p:nvPr/>
        </p:nvPicPr>
        <p:blipFill rotWithShape="1">
          <a:blip r:embed="rId5"/>
          <a:srcRect b="60781"/>
          <a:stretch/>
        </p:blipFill>
        <p:spPr>
          <a:xfrm>
            <a:off x="7921367" y="4905531"/>
            <a:ext cx="2695575" cy="664938"/>
          </a:xfrm>
          <a:prstGeom prst="rect">
            <a:avLst/>
          </a:prstGeom>
          <a:ln>
            <a:solidFill>
              <a:schemeClr val="tx1"/>
            </a:solidFill>
          </a:ln>
        </p:spPr>
      </p:pic>
      <p:pic>
        <p:nvPicPr>
          <p:cNvPr id="19" name="Picture 18">
            <a:extLst>
              <a:ext uri="{FF2B5EF4-FFF2-40B4-BE49-F238E27FC236}">
                <a16:creationId xmlns:a16="http://schemas.microsoft.com/office/drawing/2014/main" id="{B250DD26-EE14-F49F-5577-BC71DE4AE8FB}"/>
              </a:ext>
            </a:extLst>
          </p:cNvPr>
          <p:cNvPicPr>
            <a:picLocks noChangeAspect="1"/>
          </p:cNvPicPr>
          <p:nvPr/>
        </p:nvPicPr>
        <p:blipFill rotWithShape="1">
          <a:blip r:embed="rId5"/>
          <a:srcRect t="62818"/>
          <a:stretch/>
        </p:blipFill>
        <p:spPr>
          <a:xfrm>
            <a:off x="7921366" y="5770403"/>
            <a:ext cx="2695575" cy="630397"/>
          </a:xfrm>
          <a:prstGeom prst="rect">
            <a:avLst/>
          </a:prstGeom>
          <a:ln>
            <a:solidFill>
              <a:schemeClr val="tx1"/>
            </a:solidFill>
          </a:ln>
        </p:spPr>
      </p:pic>
      <p:sp>
        <p:nvSpPr>
          <p:cNvPr id="22" name="TextBox 21">
            <a:extLst>
              <a:ext uri="{FF2B5EF4-FFF2-40B4-BE49-F238E27FC236}">
                <a16:creationId xmlns:a16="http://schemas.microsoft.com/office/drawing/2014/main" id="{5C4C6CA5-DAE9-9284-FC9C-7BE0C5BCC806}"/>
              </a:ext>
            </a:extLst>
          </p:cNvPr>
          <p:cNvSpPr txBox="1"/>
          <p:nvPr/>
        </p:nvSpPr>
        <p:spPr>
          <a:xfrm>
            <a:off x="5224570" y="825813"/>
            <a:ext cx="6769162" cy="1200329"/>
          </a:xfrm>
          <a:prstGeom prst="rect">
            <a:avLst/>
          </a:prstGeom>
          <a:noFill/>
        </p:spPr>
        <p:txBody>
          <a:bodyPr wrap="square">
            <a:spAutoFit/>
          </a:bodyPr>
          <a:lstStyle/>
          <a:p>
            <a:pPr algn="just"/>
            <a:r>
              <a:rPr lang="tr-TR" sz="1800" dirty="0"/>
              <a:t>Şekilde görüldüğü gibi R yarıçaplı dairesel kesitli bir eleman iki ucuna etkiyen sabit </a:t>
            </a:r>
            <a:r>
              <a:rPr lang="tr-TR" sz="1800" dirty="0" err="1"/>
              <a:t>M</a:t>
            </a:r>
            <a:r>
              <a:rPr lang="tr-TR" sz="1800" baseline="-25000" dirty="0" err="1"/>
              <a:t>b</a:t>
            </a:r>
            <a:r>
              <a:rPr lang="tr-TR" sz="1800" dirty="0"/>
              <a:t> burulma momenti ile dengededir. Bu etkiden dolayı kesitin bir (</a:t>
            </a:r>
            <a:r>
              <a:rPr lang="tr-TR" sz="1800" dirty="0" err="1"/>
              <a:t>x,y</a:t>
            </a:r>
            <a:r>
              <a:rPr lang="tr-TR" sz="1800" dirty="0"/>
              <a:t>) noktasındaki diferansiyel eleman </a:t>
            </a:r>
            <a:r>
              <a:rPr lang="tr-TR" sz="1800" dirty="0" err="1"/>
              <a:t>dA’ya</a:t>
            </a:r>
            <a:r>
              <a:rPr lang="tr-TR" sz="1800" dirty="0"/>
              <a:t> sadece kayma gerilmelerinin etkidiği kabul edilebilir. Bu durumda alan elemanı için;</a:t>
            </a:r>
          </a:p>
        </p:txBody>
      </p:sp>
      <p:sp>
        <p:nvSpPr>
          <p:cNvPr id="24" name="TextBox 23">
            <a:extLst>
              <a:ext uri="{FF2B5EF4-FFF2-40B4-BE49-F238E27FC236}">
                <a16:creationId xmlns:a16="http://schemas.microsoft.com/office/drawing/2014/main" id="{6E6222B9-5E2E-1AB3-5A9D-5E98E93D4B07}"/>
              </a:ext>
            </a:extLst>
          </p:cNvPr>
          <p:cNvSpPr txBox="1"/>
          <p:nvPr/>
        </p:nvSpPr>
        <p:spPr>
          <a:xfrm>
            <a:off x="5653461" y="2687309"/>
            <a:ext cx="2170664" cy="369332"/>
          </a:xfrm>
          <a:prstGeom prst="rect">
            <a:avLst/>
          </a:prstGeom>
          <a:noFill/>
        </p:spPr>
        <p:txBody>
          <a:bodyPr wrap="square">
            <a:spAutoFit/>
          </a:bodyPr>
          <a:lstStyle/>
          <a:p>
            <a:pPr algn="just"/>
            <a:r>
              <a:rPr lang="tr-TR" sz="1800" dirty="0"/>
              <a:t>Konum vektörü:</a:t>
            </a:r>
          </a:p>
        </p:txBody>
      </p:sp>
      <p:sp>
        <p:nvSpPr>
          <p:cNvPr id="26" name="TextBox 25">
            <a:extLst>
              <a:ext uri="{FF2B5EF4-FFF2-40B4-BE49-F238E27FC236}">
                <a16:creationId xmlns:a16="http://schemas.microsoft.com/office/drawing/2014/main" id="{C6E03951-0CEF-4085-3894-656B9084DD05}"/>
              </a:ext>
            </a:extLst>
          </p:cNvPr>
          <p:cNvSpPr txBox="1"/>
          <p:nvPr/>
        </p:nvSpPr>
        <p:spPr>
          <a:xfrm>
            <a:off x="5654329" y="3513662"/>
            <a:ext cx="2788857" cy="369332"/>
          </a:xfrm>
          <a:prstGeom prst="rect">
            <a:avLst/>
          </a:prstGeom>
          <a:noFill/>
        </p:spPr>
        <p:txBody>
          <a:bodyPr wrap="square">
            <a:spAutoFit/>
          </a:bodyPr>
          <a:lstStyle/>
          <a:p>
            <a:pPr algn="just"/>
            <a:r>
              <a:rPr lang="tr-TR" sz="1800" dirty="0"/>
              <a:t>Kayma gerilmesi vektörü:</a:t>
            </a:r>
          </a:p>
        </p:txBody>
      </p:sp>
      <p:sp>
        <p:nvSpPr>
          <p:cNvPr id="28" name="TextBox 27">
            <a:extLst>
              <a:ext uri="{FF2B5EF4-FFF2-40B4-BE49-F238E27FC236}">
                <a16:creationId xmlns:a16="http://schemas.microsoft.com/office/drawing/2014/main" id="{E63F8C10-9FC4-A6D8-446A-4FE94525C479}"/>
              </a:ext>
            </a:extLst>
          </p:cNvPr>
          <p:cNvSpPr txBox="1"/>
          <p:nvPr/>
        </p:nvSpPr>
        <p:spPr>
          <a:xfrm>
            <a:off x="5653461" y="4294474"/>
            <a:ext cx="6103398" cy="369332"/>
          </a:xfrm>
          <a:prstGeom prst="rect">
            <a:avLst/>
          </a:prstGeom>
          <a:noFill/>
        </p:spPr>
        <p:txBody>
          <a:bodyPr wrap="square">
            <a:spAutoFit/>
          </a:bodyPr>
          <a:lstStyle/>
          <a:p>
            <a:pPr algn="just"/>
            <a:r>
              <a:rPr lang="tr-TR" sz="1800" dirty="0"/>
              <a:t>Burulma momenti </a:t>
            </a:r>
            <a:r>
              <a:rPr lang="tr-TR" sz="1800" b="1" dirty="0" err="1"/>
              <a:t>M</a:t>
            </a:r>
            <a:r>
              <a:rPr lang="tr-TR" sz="1800" b="1" baseline="-25000" dirty="0" err="1"/>
              <a:t>z</a:t>
            </a:r>
            <a:r>
              <a:rPr lang="tr-TR" sz="1800" dirty="0"/>
              <a:t>=</a:t>
            </a:r>
            <a:r>
              <a:rPr lang="tr-TR" sz="1800" dirty="0" err="1"/>
              <a:t>M</a:t>
            </a:r>
            <a:r>
              <a:rPr lang="tr-TR" sz="1800" baseline="-25000" dirty="0" err="1"/>
              <a:t>b</a:t>
            </a:r>
            <a:r>
              <a:rPr lang="tr-TR" sz="1800" b="1" dirty="0" err="1"/>
              <a:t>k</a:t>
            </a:r>
            <a:r>
              <a:rPr lang="tr-TR" sz="1800" dirty="0"/>
              <a:t> ya eşdeğer gerilme dağılımı;</a:t>
            </a:r>
          </a:p>
        </p:txBody>
      </p:sp>
      <p:sp>
        <p:nvSpPr>
          <p:cNvPr id="30" name="TextBox 29">
            <a:extLst>
              <a:ext uri="{FF2B5EF4-FFF2-40B4-BE49-F238E27FC236}">
                <a16:creationId xmlns:a16="http://schemas.microsoft.com/office/drawing/2014/main" id="{162C2B0D-1D7B-C0D9-201C-9815B5B1CEB4}"/>
              </a:ext>
            </a:extLst>
          </p:cNvPr>
          <p:cNvSpPr txBox="1"/>
          <p:nvPr/>
        </p:nvSpPr>
        <p:spPr>
          <a:xfrm>
            <a:off x="5693206" y="5985068"/>
            <a:ext cx="1562923" cy="369332"/>
          </a:xfrm>
          <a:prstGeom prst="rect">
            <a:avLst/>
          </a:prstGeom>
          <a:noFill/>
        </p:spPr>
        <p:txBody>
          <a:bodyPr wrap="square">
            <a:spAutoFit/>
          </a:bodyPr>
          <a:lstStyle/>
          <a:p>
            <a:pPr algn="just"/>
            <a:r>
              <a:rPr lang="tr-TR" sz="1800" dirty="0" err="1"/>
              <a:t>Skaler</a:t>
            </a:r>
            <a:r>
              <a:rPr lang="tr-TR" sz="1800" dirty="0"/>
              <a:t> olarak</a:t>
            </a:r>
          </a:p>
        </p:txBody>
      </p:sp>
    </p:spTree>
    <p:extLst>
      <p:ext uri="{BB962C8B-B14F-4D97-AF65-F5344CB8AC3E}">
        <p14:creationId xmlns:p14="http://schemas.microsoft.com/office/powerpoint/2010/main" val="1916999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79492-EBDF-EA84-5EF3-B69EFE703A5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1AE093A-4224-29AB-93CC-F105A8771F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C992C1D7-F00F-8A96-9471-4922E2D691C3}"/>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25E64B15-239D-E21A-28D3-489D95CFED2A}"/>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Dairesel Kesitlerin </a:t>
            </a:r>
            <a:r>
              <a:rPr lang="en-US" sz="4400" dirty="0" err="1">
                <a:solidFill>
                  <a:schemeClr val="tx2"/>
                </a:solidFill>
                <a:latin typeface="+mj-lt"/>
                <a:ea typeface="+mj-ea"/>
                <a:cs typeface="+mj-cs"/>
              </a:rPr>
              <a:t>Burulma</a:t>
            </a:r>
            <a:r>
              <a:rPr lang="tr-TR" sz="4400" dirty="0" err="1">
                <a:solidFill>
                  <a:schemeClr val="tx2"/>
                </a:solidFill>
                <a:latin typeface="+mj-lt"/>
                <a:ea typeface="+mj-ea"/>
                <a:cs typeface="+mj-cs"/>
              </a:rPr>
              <a:t>sı</a:t>
            </a:r>
            <a:endParaRPr lang="en-US" sz="3600" dirty="0">
              <a:solidFill>
                <a:schemeClr val="tx2"/>
              </a:solidFill>
              <a:latin typeface="+mj-lt"/>
              <a:ea typeface="+mj-ea"/>
              <a:cs typeface="+mj-cs"/>
            </a:endParaRPr>
          </a:p>
        </p:txBody>
      </p:sp>
      <p:pic>
        <p:nvPicPr>
          <p:cNvPr id="7" name="Picture 6">
            <a:extLst>
              <a:ext uri="{FF2B5EF4-FFF2-40B4-BE49-F238E27FC236}">
                <a16:creationId xmlns:a16="http://schemas.microsoft.com/office/drawing/2014/main" id="{482F0D2D-4742-56F4-016A-BC3F310E2786}"/>
              </a:ext>
            </a:extLst>
          </p:cNvPr>
          <p:cNvPicPr>
            <a:picLocks noChangeAspect="1"/>
          </p:cNvPicPr>
          <p:nvPr/>
        </p:nvPicPr>
        <p:blipFill rotWithShape="1">
          <a:blip r:embed="rId2"/>
          <a:srcRect l="14363" t="40577" r="21256" b="32800"/>
          <a:stretch/>
        </p:blipFill>
        <p:spPr>
          <a:xfrm>
            <a:off x="327069" y="1232172"/>
            <a:ext cx="2788857" cy="2050255"/>
          </a:xfrm>
          <a:prstGeom prst="rect">
            <a:avLst/>
          </a:prstGeom>
          <a:ln>
            <a:solidFill>
              <a:schemeClr val="tx1"/>
            </a:solidFill>
          </a:ln>
        </p:spPr>
      </p:pic>
      <p:pic>
        <p:nvPicPr>
          <p:cNvPr id="9" name="Picture 8">
            <a:extLst>
              <a:ext uri="{FF2B5EF4-FFF2-40B4-BE49-F238E27FC236}">
                <a16:creationId xmlns:a16="http://schemas.microsoft.com/office/drawing/2014/main" id="{35E602A6-47E4-8008-3434-FADEE67E4FDE}"/>
              </a:ext>
            </a:extLst>
          </p:cNvPr>
          <p:cNvPicPr>
            <a:picLocks noChangeAspect="1"/>
          </p:cNvPicPr>
          <p:nvPr/>
        </p:nvPicPr>
        <p:blipFill rotWithShape="1">
          <a:blip r:embed="rId3"/>
          <a:srcRect l="17710" t="42175" r="25026" b="13061"/>
          <a:stretch/>
        </p:blipFill>
        <p:spPr>
          <a:xfrm>
            <a:off x="327069" y="3616803"/>
            <a:ext cx="2788857" cy="2757364"/>
          </a:xfrm>
          <a:prstGeom prst="rect">
            <a:avLst/>
          </a:prstGeom>
          <a:ln>
            <a:solidFill>
              <a:schemeClr val="tx1"/>
            </a:solidFill>
          </a:ln>
        </p:spPr>
      </p:pic>
      <p:pic>
        <p:nvPicPr>
          <p:cNvPr id="13" name="Picture 12">
            <a:extLst>
              <a:ext uri="{FF2B5EF4-FFF2-40B4-BE49-F238E27FC236}">
                <a16:creationId xmlns:a16="http://schemas.microsoft.com/office/drawing/2014/main" id="{6AF809AE-4000-9A33-7696-37B213AA8E48}"/>
              </a:ext>
            </a:extLst>
          </p:cNvPr>
          <p:cNvPicPr>
            <a:picLocks noChangeAspect="1"/>
          </p:cNvPicPr>
          <p:nvPr/>
        </p:nvPicPr>
        <p:blipFill rotWithShape="1">
          <a:blip r:embed="rId4"/>
          <a:srcRect l="15096" t="38928" r="20696" b="55192"/>
          <a:stretch/>
        </p:blipFill>
        <p:spPr>
          <a:xfrm>
            <a:off x="6383956" y="5274151"/>
            <a:ext cx="3173182" cy="516646"/>
          </a:xfrm>
          <a:prstGeom prst="rect">
            <a:avLst/>
          </a:prstGeom>
          <a:ln>
            <a:solidFill>
              <a:schemeClr val="tx1"/>
            </a:solidFill>
          </a:ln>
        </p:spPr>
      </p:pic>
      <p:pic>
        <p:nvPicPr>
          <p:cNvPr id="15" name="Picture 14">
            <a:extLst>
              <a:ext uri="{FF2B5EF4-FFF2-40B4-BE49-F238E27FC236}">
                <a16:creationId xmlns:a16="http://schemas.microsoft.com/office/drawing/2014/main" id="{92ECE60C-28A7-158D-0013-6604DC799B09}"/>
              </a:ext>
            </a:extLst>
          </p:cNvPr>
          <p:cNvPicPr>
            <a:picLocks noChangeAspect="1"/>
          </p:cNvPicPr>
          <p:nvPr/>
        </p:nvPicPr>
        <p:blipFill rotWithShape="1">
          <a:blip r:embed="rId5"/>
          <a:srcRect t="62818"/>
          <a:stretch/>
        </p:blipFill>
        <p:spPr>
          <a:xfrm>
            <a:off x="6622759" y="4489956"/>
            <a:ext cx="2695575" cy="630397"/>
          </a:xfrm>
          <a:prstGeom prst="rect">
            <a:avLst/>
          </a:prstGeom>
          <a:ln>
            <a:solidFill>
              <a:schemeClr val="tx1"/>
            </a:solidFill>
          </a:ln>
        </p:spPr>
      </p:pic>
      <p:pic>
        <p:nvPicPr>
          <p:cNvPr id="16" name="Picture 15">
            <a:extLst>
              <a:ext uri="{FF2B5EF4-FFF2-40B4-BE49-F238E27FC236}">
                <a16:creationId xmlns:a16="http://schemas.microsoft.com/office/drawing/2014/main" id="{28A70783-5CAA-B88B-641B-438BB83BA5E4}"/>
              </a:ext>
            </a:extLst>
          </p:cNvPr>
          <p:cNvPicPr>
            <a:picLocks noChangeAspect="1"/>
          </p:cNvPicPr>
          <p:nvPr/>
        </p:nvPicPr>
        <p:blipFill rotWithShape="1">
          <a:blip r:embed="rId6"/>
          <a:srcRect t="33269" b="56893"/>
          <a:stretch/>
        </p:blipFill>
        <p:spPr>
          <a:xfrm>
            <a:off x="6499103" y="5944595"/>
            <a:ext cx="2942889" cy="514966"/>
          </a:xfrm>
          <a:prstGeom prst="rect">
            <a:avLst/>
          </a:prstGeom>
          <a:ln>
            <a:solidFill>
              <a:schemeClr val="tx1"/>
            </a:solidFill>
          </a:ln>
        </p:spPr>
      </p:pic>
      <p:sp>
        <p:nvSpPr>
          <p:cNvPr id="20" name="TextBox 19">
            <a:extLst>
              <a:ext uri="{FF2B5EF4-FFF2-40B4-BE49-F238E27FC236}">
                <a16:creationId xmlns:a16="http://schemas.microsoft.com/office/drawing/2014/main" id="{E29CC3C7-618A-82FC-0553-51DD68810E7E}"/>
              </a:ext>
            </a:extLst>
          </p:cNvPr>
          <p:cNvSpPr txBox="1"/>
          <p:nvPr/>
        </p:nvSpPr>
        <p:spPr>
          <a:xfrm>
            <a:off x="3229987" y="1232172"/>
            <a:ext cx="8709752" cy="2031325"/>
          </a:xfrm>
          <a:prstGeom prst="rect">
            <a:avLst/>
          </a:prstGeom>
          <a:noFill/>
        </p:spPr>
        <p:txBody>
          <a:bodyPr wrap="square">
            <a:spAutoFit/>
          </a:bodyPr>
          <a:lstStyle/>
          <a:p>
            <a:pPr algn="just"/>
            <a:r>
              <a:rPr lang="tr-TR" sz="1800" dirty="0"/>
              <a:t>Şekilde görüldüğü gibi kayma gerilmesi kesitin sınırında kesite teğet bir şekilde var olur. Kayma gerilmelerinin ve şekil değiştirmelerin kesitteki dağılışını elde etmek için bir takım varsayımlar yapmak gerekmektedir. </a:t>
            </a:r>
            <a:r>
              <a:rPr lang="tr-TR" sz="1800" dirty="0" err="1"/>
              <a:t>Bernoulli-Euler</a:t>
            </a:r>
            <a:r>
              <a:rPr lang="tr-TR" sz="1800" dirty="0"/>
              <a:t> kabulü (veya teorisi) olarak karşımıza mukavemette sıkça çıkan bu varsayımlar şu şekildedir;</a:t>
            </a:r>
          </a:p>
          <a:p>
            <a:pPr marL="342900" indent="-342900" algn="just">
              <a:buFont typeface="+mj-lt"/>
              <a:buAutoNum type="arabicPeriod"/>
            </a:pPr>
            <a:r>
              <a:rPr lang="tr-TR" sz="1800" dirty="0"/>
              <a:t>Çubuk eksenine </a:t>
            </a:r>
            <a:r>
              <a:rPr lang="tr-TR" sz="1800" dirty="0" err="1"/>
              <a:t>di</a:t>
            </a:r>
            <a:r>
              <a:rPr lang="en-GB" sz="1800" dirty="0"/>
              <a:t>k </a:t>
            </a:r>
            <a:r>
              <a:rPr lang="en-GB" sz="1800" dirty="0" err="1"/>
              <a:t>ve</a:t>
            </a:r>
            <a:r>
              <a:rPr lang="en-GB" sz="1800" dirty="0"/>
              <a:t> d</a:t>
            </a:r>
            <a:r>
              <a:rPr lang="tr-TR" sz="1800" dirty="0"/>
              <a:t>ü</a:t>
            </a:r>
            <a:r>
              <a:rPr lang="en-GB" sz="1800" dirty="0" err="1"/>
              <a:t>zlem</a:t>
            </a:r>
            <a:r>
              <a:rPr lang="tr-TR" sz="1800" dirty="0"/>
              <a:t> kesitler, burulma sonrası düzlem kalırlar ve rijit bir levha gibi dönerler.</a:t>
            </a:r>
          </a:p>
          <a:p>
            <a:pPr marL="342900" indent="-342900" algn="just">
              <a:buFont typeface="+mj-lt"/>
              <a:buAutoNum type="arabicPeriod"/>
            </a:pPr>
            <a:r>
              <a:rPr lang="tr-TR" sz="1800" dirty="0"/>
              <a:t>Kesitlerin dönme açıları z koordinatının doğrusal bir fonksiyonudur.</a:t>
            </a:r>
          </a:p>
        </p:txBody>
      </p:sp>
      <p:sp>
        <p:nvSpPr>
          <p:cNvPr id="23" name="TextBox 22">
            <a:extLst>
              <a:ext uri="{FF2B5EF4-FFF2-40B4-BE49-F238E27FC236}">
                <a16:creationId xmlns:a16="http://schemas.microsoft.com/office/drawing/2014/main" id="{56F4DFD9-824B-8B9D-4B8C-74E514821CFC}"/>
              </a:ext>
            </a:extLst>
          </p:cNvPr>
          <p:cNvSpPr txBox="1"/>
          <p:nvPr/>
        </p:nvSpPr>
        <p:spPr>
          <a:xfrm>
            <a:off x="3229987" y="3532458"/>
            <a:ext cx="8709752" cy="923330"/>
          </a:xfrm>
          <a:prstGeom prst="rect">
            <a:avLst/>
          </a:prstGeom>
          <a:noFill/>
        </p:spPr>
        <p:txBody>
          <a:bodyPr wrap="square">
            <a:spAutoFit/>
          </a:bodyPr>
          <a:lstStyle/>
          <a:p>
            <a:pPr algn="just"/>
            <a:r>
              <a:rPr lang="tr-TR" sz="1800" dirty="0"/>
              <a:t>Gerilme dağılımlarını incelemek için kesitte kartezyen koordinatlardan polar koordinatlara geçmek hem matematiksel avantaj sağlayacaktır hem de gerilme analizinin anlaşılmasını kolaylaştıracaktır. Bu kapsamda</a:t>
            </a:r>
          </a:p>
        </p:txBody>
      </p:sp>
    </p:spTree>
    <p:extLst>
      <p:ext uri="{BB962C8B-B14F-4D97-AF65-F5344CB8AC3E}">
        <p14:creationId xmlns:p14="http://schemas.microsoft.com/office/powerpoint/2010/main" val="541057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C64644-09F0-BF86-BF60-0B418E506F7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ABC498-CB45-A1F0-772C-E24F48D6ED71}"/>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6</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24116441-AC71-6F8B-311B-85E08E130B8E}"/>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0097A7F9-B5E8-A528-4DB0-2C4012FB3A82}"/>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Dairesel Kesitlerin </a:t>
            </a:r>
            <a:r>
              <a:rPr lang="en-US" sz="4400" dirty="0" err="1">
                <a:solidFill>
                  <a:schemeClr val="tx2"/>
                </a:solidFill>
                <a:latin typeface="+mj-lt"/>
                <a:ea typeface="+mj-ea"/>
                <a:cs typeface="+mj-cs"/>
              </a:rPr>
              <a:t>Burulma</a:t>
            </a:r>
            <a:r>
              <a:rPr lang="tr-TR" sz="4400" dirty="0" err="1">
                <a:solidFill>
                  <a:schemeClr val="tx2"/>
                </a:solidFill>
                <a:latin typeface="+mj-lt"/>
                <a:ea typeface="+mj-ea"/>
                <a:cs typeface="+mj-cs"/>
              </a:rPr>
              <a:t>sı</a:t>
            </a:r>
            <a:endParaRPr lang="en-US" sz="36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C9D98F9E-3095-5C73-CCB7-16813CF041A3}"/>
              </a:ext>
            </a:extLst>
          </p:cNvPr>
          <p:cNvPicPr>
            <a:picLocks noChangeAspect="1"/>
          </p:cNvPicPr>
          <p:nvPr/>
        </p:nvPicPr>
        <p:blipFill rotWithShape="1">
          <a:blip r:embed="rId2"/>
          <a:srcRect l="17710" t="42175" r="25026" b="13061"/>
          <a:stretch/>
        </p:blipFill>
        <p:spPr>
          <a:xfrm>
            <a:off x="205439" y="1198226"/>
            <a:ext cx="2945332" cy="3069915"/>
          </a:xfrm>
          <a:prstGeom prst="rect">
            <a:avLst/>
          </a:prstGeom>
          <a:ln>
            <a:solidFill>
              <a:schemeClr val="tx1"/>
            </a:solidFill>
          </a:ln>
        </p:spPr>
      </p:pic>
      <p:pic>
        <p:nvPicPr>
          <p:cNvPr id="26" name="Picture 25">
            <a:extLst>
              <a:ext uri="{FF2B5EF4-FFF2-40B4-BE49-F238E27FC236}">
                <a16:creationId xmlns:a16="http://schemas.microsoft.com/office/drawing/2014/main" id="{A21E8E9C-A2DD-3A1A-BDBF-2CEAEC4DDC80}"/>
              </a:ext>
            </a:extLst>
          </p:cNvPr>
          <p:cNvPicPr>
            <a:picLocks noChangeAspect="1"/>
          </p:cNvPicPr>
          <p:nvPr/>
        </p:nvPicPr>
        <p:blipFill rotWithShape="1">
          <a:blip r:embed="rId3"/>
          <a:srcRect l="7767" t="28257" r="11647" b="60906"/>
          <a:stretch/>
        </p:blipFill>
        <p:spPr>
          <a:xfrm>
            <a:off x="5081934" y="1204518"/>
            <a:ext cx="3107185" cy="743231"/>
          </a:xfrm>
          <a:prstGeom prst="rect">
            <a:avLst/>
          </a:prstGeom>
          <a:ln>
            <a:solidFill>
              <a:schemeClr val="tx1"/>
            </a:solidFill>
          </a:ln>
        </p:spPr>
      </p:pic>
      <p:pic>
        <p:nvPicPr>
          <p:cNvPr id="27" name="Picture 26">
            <a:extLst>
              <a:ext uri="{FF2B5EF4-FFF2-40B4-BE49-F238E27FC236}">
                <a16:creationId xmlns:a16="http://schemas.microsoft.com/office/drawing/2014/main" id="{10E1BDA1-D2BE-06A9-72DA-4F37395C1AC7}"/>
              </a:ext>
            </a:extLst>
          </p:cNvPr>
          <p:cNvPicPr>
            <a:picLocks noChangeAspect="1"/>
          </p:cNvPicPr>
          <p:nvPr/>
        </p:nvPicPr>
        <p:blipFill rotWithShape="1">
          <a:blip r:embed="rId3"/>
          <a:srcRect l="8502" t="47988" r="52014" b="41328"/>
          <a:stretch/>
        </p:blipFill>
        <p:spPr>
          <a:xfrm>
            <a:off x="8717502" y="1198226"/>
            <a:ext cx="1522412" cy="732667"/>
          </a:xfrm>
          <a:prstGeom prst="rect">
            <a:avLst/>
          </a:prstGeom>
          <a:ln>
            <a:solidFill>
              <a:schemeClr val="tx1"/>
            </a:solidFill>
          </a:ln>
        </p:spPr>
      </p:pic>
      <p:pic>
        <p:nvPicPr>
          <p:cNvPr id="4" name="Picture 3">
            <a:extLst>
              <a:ext uri="{FF2B5EF4-FFF2-40B4-BE49-F238E27FC236}">
                <a16:creationId xmlns:a16="http://schemas.microsoft.com/office/drawing/2014/main" id="{597F4E3C-7672-A02B-5AC9-34FDE6C01759}"/>
              </a:ext>
            </a:extLst>
          </p:cNvPr>
          <p:cNvPicPr>
            <a:picLocks noChangeAspect="1"/>
          </p:cNvPicPr>
          <p:nvPr/>
        </p:nvPicPr>
        <p:blipFill rotWithShape="1">
          <a:blip r:embed="rId4"/>
          <a:srcRect t="33764" r="3377" b="61072"/>
          <a:stretch/>
        </p:blipFill>
        <p:spPr>
          <a:xfrm>
            <a:off x="5784579" y="2833362"/>
            <a:ext cx="3725573" cy="354139"/>
          </a:xfrm>
          <a:prstGeom prst="rect">
            <a:avLst/>
          </a:prstGeom>
          <a:ln>
            <a:solidFill>
              <a:schemeClr val="tx1"/>
            </a:solidFill>
          </a:ln>
        </p:spPr>
      </p:pic>
      <p:pic>
        <p:nvPicPr>
          <p:cNvPr id="10" name="Picture 9">
            <a:extLst>
              <a:ext uri="{FF2B5EF4-FFF2-40B4-BE49-F238E27FC236}">
                <a16:creationId xmlns:a16="http://schemas.microsoft.com/office/drawing/2014/main" id="{19AEDAE4-6B36-93E2-B057-9CBD3495FE90}"/>
              </a:ext>
            </a:extLst>
          </p:cNvPr>
          <p:cNvPicPr>
            <a:picLocks noChangeAspect="1"/>
          </p:cNvPicPr>
          <p:nvPr/>
        </p:nvPicPr>
        <p:blipFill rotWithShape="1">
          <a:blip r:embed="rId5"/>
          <a:srcRect l="26783" t="37429" r="35675" b="36811"/>
          <a:stretch/>
        </p:blipFill>
        <p:spPr>
          <a:xfrm>
            <a:off x="712575" y="4618301"/>
            <a:ext cx="1931060" cy="1766657"/>
          </a:xfrm>
          <a:prstGeom prst="rect">
            <a:avLst/>
          </a:prstGeom>
          <a:ln>
            <a:solidFill>
              <a:schemeClr val="tx1"/>
            </a:solidFill>
          </a:ln>
        </p:spPr>
      </p:pic>
      <p:pic>
        <p:nvPicPr>
          <p:cNvPr id="11" name="Picture 10">
            <a:extLst>
              <a:ext uri="{FF2B5EF4-FFF2-40B4-BE49-F238E27FC236}">
                <a16:creationId xmlns:a16="http://schemas.microsoft.com/office/drawing/2014/main" id="{B8586323-2321-6264-DC50-146ABC4FF445}"/>
              </a:ext>
            </a:extLst>
          </p:cNvPr>
          <p:cNvPicPr>
            <a:picLocks noChangeAspect="1"/>
          </p:cNvPicPr>
          <p:nvPr/>
        </p:nvPicPr>
        <p:blipFill rotWithShape="1">
          <a:blip r:embed="rId6"/>
          <a:srcRect l="26929" t="49092" r="37516" b="38507"/>
          <a:stretch/>
        </p:blipFill>
        <p:spPr>
          <a:xfrm>
            <a:off x="6995075" y="4765196"/>
            <a:ext cx="1828800" cy="850449"/>
          </a:xfrm>
          <a:prstGeom prst="rect">
            <a:avLst/>
          </a:prstGeom>
          <a:ln>
            <a:solidFill>
              <a:schemeClr val="tx1"/>
            </a:solidFill>
          </a:ln>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BF9BDBE-DE48-7468-943D-B5803CFCB9BB}"/>
                  </a:ext>
                </a:extLst>
              </p:cNvPr>
              <p:cNvSpPr txBox="1"/>
              <p:nvPr/>
            </p:nvSpPr>
            <p:spPr>
              <a:xfrm>
                <a:off x="3417798" y="2203887"/>
                <a:ext cx="8568763" cy="369332"/>
              </a:xfrm>
              <a:prstGeom prst="rect">
                <a:avLst/>
              </a:prstGeom>
              <a:noFill/>
            </p:spPr>
            <p:txBody>
              <a:bodyPr wrap="square">
                <a:spAutoFit/>
              </a:bodyPr>
              <a:lstStyle/>
              <a:p>
                <a:pPr algn="just"/>
                <a:r>
                  <a:rPr lang="tr-TR" sz="1800" dirty="0"/>
                  <a:t>İntegral ifadesinde parantez içinin </a:t>
                </a:r>
                <a14:m>
                  <m:oMath xmlns:m="http://schemas.openxmlformats.org/officeDocument/2006/math">
                    <m:sSub>
                      <m:sSubPr>
                        <m:ctrlPr>
                          <a:rPr lang="tr-TR" sz="1800" i="1" smtClean="0">
                            <a:latin typeface="Cambria Math" panose="02040503050406030204" pitchFamily="18" charset="0"/>
                            <a:ea typeface="Cambria Math" panose="02040503050406030204" pitchFamily="18" charset="0"/>
                          </a:rPr>
                        </m:ctrlPr>
                      </m:sSubPr>
                      <m:e>
                        <m:r>
                          <a:rPr lang="tr-TR" sz="1800" i="1">
                            <a:latin typeface="Cambria Math" panose="02040503050406030204" pitchFamily="18" charset="0"/>
                            <a:ea typeface="Cambria Math" panose="02040503050406030204" pitchFamily="18" charset="0"/>
                          </a:rPr>
                          <m:t>𝜏</m:t>
                        </m:r>
                      </m:e>
                      <m:sub>
                        <m:r>
                          <a:rPr lang="tr-TR" sz="1800" b="0" i="1" smtClean="0">
                            <a:latin typeface="Cambria Math" panose="02040503050406030204" pitchFamily="18" charset="0"/>
                            <a:ea typeface="Cambria Math" panose="02040503050406030204" pitchFamily="18" charset="0"/>
                          </a:rPr>
                          <m:t>𝑡</m:t>
                        </m:r>
                      </m:sub>
                    </m:sSub>
                  </m:oMath>
                </a14:m>
                <a:r>
                  <a:rPr lang="tr-TR" sz="1800" dirty="0"/>
                  <a:t> ye eşit olduğu kesitten de faydalanılarak görülebilir.</a:t>
                </a:r>
              </a:p>
            </p:txBody>
          </p:sp>
        </mc:Choice>
        <mc:Fallback xmlns="">
          <p:sp>
            <p:nvSpPr>
              <p:cNvPr id="17" name="TextBox 16">
                <a:extLst>
                  <a:ext uri="{FF2B5EF4-FFF2-40B4-BE49-F238E27FC236}">
                    <a16:creationId xmlns:a16="http://schemas.microsoft.com/office/drawing/2014/main" id="{1BF9BDBE-DE48-7468-943D-B5803CFCB9BB}"/>
                  </a:ext>
                </a:extLst>
              </p:cNvPr>
              <p:cNvSpPr txBox="1">
                <a:spLocks noRot="1" noChangeAspect="1" noMove="1" noResize="1" noEditPoints="1" noAdjustHandles="1" noChangeArrowheads="1" noChangeShapeType="1" noTextEdit="1"/>
              </p:cNvSpPr>
              <p:nvPr/>
            </p:nvSpPr>
            <p:spPr>
              <a:xfrm>
                <a:off x="3417798" y="2203887"/>
                <a:ext cx="8568763" cy="369332"/>
              </a:xfrm>
              <a:prstGeom prst="rect">
                <a:avLst/>
              </a:prstGeom>
              <a:blipFill>
                <a:blip r:embed="rId7"/>
                <a:stretch>
                  <a:fillRect l="-641" t="-11667" b="-26667"/>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83739F0A-24FB-A026-C363-2603EA750A71}"/>
                  </a:ext>
                </a:extLst>
              </p:cNvPr>
              <p:cNvSpPr txBox="1"/>
              <p:nvPr/>
            </p:nvSpPr>
            <p:spPr>
              <a:xfrm>
                <a:off x="3417798" y="3420155"/>
                <a:ext cx="8521941" cy="923330"/>
              </a:xfrm>
              <a:prstGeom prst="rect">
                <a:avLst/>
              </a:prstGeom>
              <a:noFill/>
            </p:spPr>
            <p:txBody>
              <a:bodyPr wrap="square">
                <a:spAutoFit/>
              </a:bodyPr>
              <a:lstStyle/>
              <a:p>
                <a:pPr algn="just"/>
                <a:r>
                  <a:rPr lang="tr-TR" sz="1800" dirty="0"/>
                  <a:t>Radyal kayma gerilmesi </a:t>
                </a:r>
                <a14:m>
                  <m:oMath xmlns:m="http://schemas.openxmlformats.org/officeDocument/2006/math">
                    <m:sSub>
                      <m:sSubPr>
                        <m:ctrlPr>
                          <a:rPr lang="tr-TR" sz="1800" i="1" smtClean="0">
                            <a:latin typeface="Cambria Math" panose="02040503050406030204" pitchFamily="18" charset="0"/>
                            <a:ea typeface="Cambria Math" panose="02040503050406030204" pitchFamily="18" charset="0"/>
                          </a:rPr>
                        </m:ctrlPr>
                      </m:sSubPr>
                      <m:e>
                        <m:r>
                          <a:rPr lang="tr-TR" sz="1800" i="1">
                            <a:latin typeface="Cambria Math" panose="02040503050406030204" pitchFamily="18" charset="0"/>
                            <a:ea typeface="Cambria Math" panose="02040503050406030204" pitchFamily="18" charset="0"/>
                          </a:rPr>
                          <m:t>𝜏</m:t>
                        </m:r>
                      </m:e>
                      <m:sub>
                        <m:r>
                          <a:rPr lang="tr-TR" sz="1800" b="0" i="1" smtClean="0">
                            <a:latin typeface="Cambria Math" panose="02040503050406030204" pitchFamily="18" charset="0"/>
                            <a:ea typeface="Cambria Math" panose="02040503050406030204" pitchFamily="18" charset="0"/>
                          </a:rPr>
                          <m:t>𝑟</m:t>
                        </m:r>
                      </m:sub>
                    </m:sSub>
                  </m:oMath>
                </a14:m>
                <a:r>
                  <a:rPr lang="tr-TR" sz="1800" dirty="0"/>
                  <a:t> nin burulma momenti üzerinde bir katkısı olmadığı gibi sıfıra eşit olduğu ispatlanabilir. Bu sebeple burulma konusu içerisinde kayma gerilmesi </a:t>
                </a:r>
                <a14:m>
                  <m:oMath xmlns:m="http://schemas.openxmlformats.org/officeDocument/2006/math">
                    <m:r>
                      <a:rPr lang="tr-TR" sz="1800" i="1">
                        <a:latin typeface="Cambria Math" panose="02040503050406030204" pitchFamily="18" charset="0"/>
                        <a:ea typeface="Cambria Math" panose="02040503050406030204" pitchFamily="18" charset="0"/>
                      </a:rPr>
                      <m:t>𝜏</m:t>
                    </m:r>
                  </m:oMath>
                </a14:m>
                <a:r>
                  <a:rPr lang="tr-TR" sz="1800" dirty="0"/>
                  <a:t> kesit içindeki teğet yönlü gerilmeyi ifade eder.   </a:t>
                </a:r>
              </a:p>
            </p:txBody>
          </p:sp>
        </mc:Choice>
        <mc:Fallback xmlns="">
          <p:sp>
            <p:nvSpPr>
              <p:cNvPr id="19" name="TextBox 18">
                <a:extLst>
                  <a:ext uri="{FF2B5EF4-FFF2-40B4-BE49-F238E27FC236}">
                    <a16:creationId xmlns:a16="http://schemas.microsoft.com/office/drawing/2014/main" id="{83739F0A-24FB-A026-C363-2603EA750A71}"/>
                  </a:ext>
                </a:extLst>
              </p:cNvPr>
              <p:cNvSpPr txBox="1">
                <a:spLocks noRot="1" noChangeAspect="1" noMove="1" noResize="1" noEditPoints="1" noAdjustHandles="1" noChangeArrowheads="1" noChangeShapeType="1" noTextEdit="1"/>
              </p:cNvSpPr>
              <p:nvPr/>
            </p:nvSpPr>
            <p:spPr>
              <a:xfrm>
                <a:off x="3417798" y="3420155"/>
                <a:ext cx="8521941" cy="923330"/>
              </a:xfrm>
              <a:prstGeom prst="rect">
                <a:avLst/>
              </a:prstGeom>
              <a:blipFill>
                <a:blip r:embed="rId8"/>
                <a:stretch>
                  <a:fillRect l="-644" t="-3947" r="-572" b="-9211"/>
                </a:stretch>
              </a:blipFill>
            </p:spPr>
            <p:txBody>
              <a:bodyPr/>
              <a:lstStyle/>
              <a:p>
                <a:r>
                  <a:rPr lang="tr-TR">
                    <a:noFill/>
                  </a:rPr>
                  <a:t> </a:t>
                </a:r>
              </a:p>
            </p:txBody>
          </p:sp>
        </mc:Fallback>
      </mc:AlternateContent>
    </p:spTree>
    <p:extLst>
      <p:ext uri="{BB962C8B-B14F-4D97-AF65-F5344CB8AC3E}">
        <p14:creationId xmlns:p14="http://schemas.microsoft.com/office/powerpoint/2010/main" val="3498359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82A1E8-E5A5-C79B-A663-07FA1FB4CCB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06F968-1EC8-9121-D852-0B35A9FEE453}"/>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622F4CD0-6AD7-28E3-B0C1-638007D47F92}"/>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AFE34332-CF0F-97B1-9BD4-70BCD4B73C80}"/>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Dairesel Kesitlerin </a:t>
            </a:r>
            <a:r>
              <a:rPr lang="en-US" sz="4400" dirty="0" err="1">
                <a:solidFill>
                  <a:schemeClr val="tx2"/>
                </a:solidFill>
                <a:latin typeface="+mj-lt"/>
                <a:ea typeface="+mj-ea"/>
                <a:cs typeface="+mj-cs"/>
              </a:rPr>
              <a:t>Burulma</a:t>
            </a:r>
            <a:r>
              <a:rPr lang="tr-TR" sz="4400" dirty="0" err="1">
                <a:solidFill>
                  <a:schemeClr val="tx2"/>
                </a:solidFill>
                <a:latin typeface="+mj-lt"/>
                <a:ea typeface="+mj-ea"/>
                <a:cs typeface="+mj-cs"/>
              </a:rPr>
              <a:t>sı</a:t>
            </a:r>
            <a:endParaRPr lang="en-US" sz="3600" dirty="0">
              <a:solidFill>
                <a:schemeClr val="tx2"/>
              </a:solidFill>
              <a:latin typeface="+mj-lt"/>
              <a:ea typeface="+mj-ea"/>
              <a:cs typeface="+mj-cs"/>
            </a:endParaRPr>
          </a:p>
        </p:txBody>
      </p:sp>
      <p:pic>
        <p:nvPicPr>
          <p:cNvPr id="12" name="Picture 11">
            <a:extLst>
              <a:ext uri="{FF2B5EF4-FFF2-40B4-BE49-F238E27FC236}">
                <a16:creationId xmlns:a16="http://schemas.microsoft.com/office/drawing/2014/main" id="{121AD6F3-7061-0F0D-2772-FBBA3F92D248}"/>
              </a:ext>
            </a:extLst>
          </p:cNvPr>
          <p:cNvPicPr>
            <a:picLocks noChangeAspect="1"/>
          </p:cNvPicPr>
          <p:nvPr/>
        </p:nvPicPr>
        <p:blipFill rotWithShape="1">
          <a:blip r:embed="rId2"/>
          <a:srcRect l="5858" t="34345" r="4891" b="34443"/>
          <a:stretch/>
        </p:blipFill>
        <p:spPr>
          <a:xfrm>
            <a:off x="1614660" y="731343"/>
            <a:ext cx="4587618" cy="2139111"/>
          </a:xfrm>
          <a:prstGeom prst="rect">
            <a:avLst/>
          </a:prstGeom>
          <a:ln>
            <a:solidFill>
              <a:schemeClr val="tx1"/>
            </a:solidFill>
          </a:ln>
        </p:spPr>
      </p:pic>
      <p:pic>
        <p:nvPicPr>
          <p:cNvPr id="3" name="Picture 2">
            <a:extLst>
              <a:ext uri="{FF2B5EF4-FFF2-40B4-BE49-F238E27FC236}">
                <a16:creationId xmlns:a16="http://schemas.microsoft.com/office/drawing/2014/main" id="{15093BA3-038E-627D-3B2B-83E275335B09}"/>
              </a:ext>
            </a:extLst>
          </p:cNvPr>
          <p:cNvPicPr>
            <a:picLocks noChangeAspect="1"/>
          </p:cNvPicPr>
          <p:nvPr/>
        </p:nvPicPr>
        <p:blipFill rotWithShape="1">
          <a:blip r:embed="rId3"/>
          <a:srcRect t="37415" r="72828" b="57826"/>
          <a:stretch/>
        </p:blipFill>
        <p:spPr>
          <a:xfrm>
            <a:off x="5009893" y="3087094"/>
            <a:ext cx="1467917" cy="457361"/>
          </a:xfrm>
          <a:prstGeom prst="rect">
            <a:avLst/>
          </a:prstGeom>
          <a:ln>
            <a:solidFill>
              <a:schemeClr val="tx1"/>
            </a:solidFill>
          </a:ln>
        </p:spPr>
      </p:pic>
      <p:pic>
        <p:nvPicPr>
          <p:cNvPr id="16" name="Picture 15">
            <a:extLst>
              <a:ext uri="{FF2B5EF4-FFF2-40B4-BE49-F238E27FC236}">
                <a16:creationId xmlns:a16="http://schemas.microsoft.com/office/drawing/2014/main" id="{A8500553-BC06-F668-790D-D05EA196A90A}"/>
              </a:ext>
            </a:extLst>
          </p:cNvPr>
          <p:cNvPicPr>
            <a:picLocks noChangeAspect="1"/>
          </p:cNvPicPr>
          <p:nvPr/>
        </p:nvPicPr>
        <p:blipFill rotWithShape="1">
          <a:blip r:embed="rId3"/>
          <a:srcRect l="6119" t="48125" r="634" b="46128"/>
          <a:stretch/>
        </p:blipFill>
        <p:spPr>
          <a:xfrm>
            <a:off x="3340367" y="4011362"/>
            <a:ext cx="5777001" cy="634777"/>
          </a:xfrm>
          <a:prstGeom prst="rect">
            <a:avLst/>
          </a:prstGeom>
          <a:ln>
            <a:solidFill>
              <a:schemeClr val="tx1"/>
            </a:solidFill>
          </a:ln>
        </p:spPr>
      </p:pic>
      <p:pic>
        <p:nvPicPr>
          <p:cNvPr id="19" name="Picture 18">
            <a:extLst>
              <a:ext uri="{FF2B5EF4-FFF2-40B4-BE49-F238E27FC236}">
                <a16:creationId xmlns:a16="http://schemas.microsoft.com/office/drawing/2014/main" id="{3DE0AF1E-E7F2-4A9B-D112-7C74E21ACE84}"/>
              </a:ext>
            </a:extLst>
          </p:cNvPr>
          <p:cNvPicPr>
            <a:picLocks noChangeAspect="1"/>
          </p:cNvPicPr>
          <p:nvPr/>
        </p:nvPicPr>
        <p:blipFill rotWithShape="1">
          <a:blip r:embed="rId4"/>
          <a:srcRect l="25408" t="35728" r="15730" b="33167"/>
          <a:stretch/>
        </p:blipFill>
        <p:spPr>
          <a:xfrm>
            <a:off x="6614889" y="731343"/>
            <a:ext cx="2269555" cy="2133213"/>
          </a:xfrm>
          <a:prstGeom prst="rect">
            <a:avLst/>
          </a:prstGeom>
          <a:ln>
            <a:solidFill>
              <a:schemeClr val="tx1"/>
            </a:solidFill>
          </a:ln>
        </p:spPr>
      </p:pic>
      <p:pic>
        <p:nvPicPr>
          <p:cNvPr id="20" name="Picture 19">
            <a:extLst>
              <a:ext uri="{FF2B5EF4-FFF2-40B4-BE49-F238E27FC236}">
                <a16:creationId xmlns:a16="http://schemas.microsoft.com/office/drawing/2014/main" id="{5F5B28A4-4FB3-C473-743A-B19D3F28F0BC}"/>
              </a:ext>
            </a:extLst>
          </p:cNvPr>
          <p:cNvPicPr>
            <a:picLocks noChangeAspect="1"/>
          </p:cNvPicPr>
          <p:nvPr/>
        </p:nvPicPr>
        <p:blipFill rotWithShape="1">
          <a:blip r:embed="rId5"/>
          <a:srcRect l="8651" t="46921" r="4570" b="42834"/>
          <a:stretch/>
        </p:blipFill>
        <p:spPr>
          <a:xfrm>
            <a:off x="4097416" y="5910260"/>
            <a:ext cx="4256471" cy="893753"/>
          </a:xfrm>
          <a:prstGeom prst="rect">
            <a:avLst/>
          </a:prstGeom>
          <a:ln>
            <a:solidFill>
              <a:schemeClr val="tx1"/>
            </a:solidFill>
          </a:ln>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070832B-F3BE-0AAB-3350-BD543FB5A8D3}"/>
                  </a:ext>
                </a:extLst>
              </p:cNvPr>
              <p:cNvSpPr txBox="1"/>
              <p:nvPr/>
            </p:nvSpPr>
            <p:spPr>
              <a:xfrm>
                <a:off x="107982" y="3573368"/>
                <a:ext cx="11761463" cy="396006"/>
              </a:xfrm>
              <a:prstGeom prst="rect">
                <a:avLst/>
              </a:prstGeom>
              <a:noFill/>
            </p:spPr>
            <p:txBody>
              <a:bodyPr wrap="square">
                <a:spAutoFit/>
              </a:bodyPr>
              <a:lstStyle/>
              <a:p>
                <a:pPr algn="just"/>
                <a:r>
                  <a:rPr lang="tr-TR" sz="1800" dirty="0"/>
                  <a:t>Şekil değiştirme hipotezine göre (Kesitlerin dönme açıları z koordinatının doğrusal bir fonksiyonudur.) </a:t>
                </a:r>
                <a14:m>
                  <m:oMath xmlns:m="http://schemas.openxmlformats.org/officeDocument/2006/math">
                    <m:sSub>
                      <m:sSubPr>
                        <m:ctrlPr>
                          <a:rPr lang="el-GR" sz="1800" i="1" smtClean="0">
                            <a:latin typeface="Cambria Math" panose="02040503050406030204" pitchFamily="18" charset="0"/>
                            <a:ea typeface="Cambria Math" panose="02040503050406030204" pitchFamily="18" charset="0"/>
                          </a:rPr>
                        </m:ctrlPr>
                      </m:sSubPr>
                      <m:e>
                        <m:r>
                          <m:rPr>
                            <m:sty m:val="p"/>
                          </m:rPr>
                          <a:rPr lang="el-GR" sz="1800" i="1">
                            <a:latin typeface="Cambria Math" panose="02040503050406030204" pitchFamily="18" charset="0"/>
                            <a:ea typeface="Cambria Math" panose="02040503050406030204" pitchFamily="18" charset="0"/>
                          </a:rPr>
                          <m:t>Ω</m:t>
                        </m:r>
                      </m:e>
                      <m:sub>
                        <m:r>
                          <a:rPr lang="tr-TR" sz="1800" b="0" i="1" smtClean="0">
                            <a:latin typeface="Cambria Math" panose="02040503050406030204" pitchFamily="18" charset="0"/>
                            <a:ea typeface="Cambria Math" panose="02040503050406030204" pitchFamily="18" charset="0"/>
                          </a:rPr>
                          <m:t>(</m:t>
                        </m:r>
                        <m:r>
                          <a:rPr lang="tr-TR" sz="1800" b="0" i="1" smtClean="0">
                            <a:latin typeface="Cambria Math" panose="02040503050406030204" pitchFamily="18" charset="0"/>
                            <a:ea typeface="Cambria Math" panose="02040503050406030204" pitchFamily="18" charset="0"/>
                          </a:rPr>
                          <m:t>𝑧</m:t>
                        </m:r>
                        <m:r>
                          <a:rPr lang="tr-TR" sz="1800" b="0" i="1" smtClean="0">
                            <a:latin typeface="Cambria Math" panose="02040503050406030204" pitchFamily="18" charset="0"/>
                            <a:ea typeface="Cambria Math" panose="02040503050406030204" pitchFamily="18" charset="0"/>
                          </a:rPr>
                          <m:t>)</m:t>
                        </m:r>
                      </m:sub>
                    </m:sSub>
                  </m:oMath>
                </a14:m>
                <a:r>
                  <a:rPr lang="tr-TR" sz="1800" dirty="0"/>
                  <a:t> dönme vektörü</a:t>
                </a:r>
              </a:p>
            </p:txBody>
          </p:sp>
        </mc:Choice>
        <mc:Fallback xmlns="">
          <p:sp>
            <p:nvSpPr>
              <p:cNvPr id="7" name="TextBox 6">
                <a:extLst>
                  <a:ext uri="{FF2B5EF4-FFF2-40B4-BE49-F238E27FC236}">
                    <a16:creationId xmlns:a16="http://schemas.microsoft.com/office/drawing/2014/main" id="{B070832B-F3BE-0AAB-3350-BD543FB5A8D3}"/>
                  </a:ext>
                </a:extLst>
              </p:cNvPr>
              <p:cNvSpPr txBox="1">
                <a:spLocks noRot="1" noChangeAspect="1" noMove="1" noResize="1" noEditPoints="1" noAdjustHandles="1" noChangeArrowheads="1" noChangeShapeType="1" noTextEdit="1"/>
              </p:cNvSpPr>
              <p:nvPr/>
            </p:nvSpPr>
            <p:spPr>
              <a:xfrm>
                <a:off x="107982" y="3573368"/>
                <a:ext cx="11761463" cy="396006"/>
              </a:xfrm>
              <a:prstGeom prst="rect">
                <a:avLst/>
              </a:prstGeom>
              <a:blipFill>
                <a:blip r:embed="rId6"/>
                <a:stretch>
                  <a:fillRect l="-467" t="-7692" b="-18462"/>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51DB169-2101-3E50-BAA1-3F1EDE412496}"/>
                  </a:ext>
                </a:extLst>
              </p:cNvPr>
              <p:cNvSpPr txBox="1"/>
              <p:nvPr/>
            </p:nvSpPr>
            <p:spPr>
              <a:xfrm>
                <a:off x="4331344" y="4685027"/>
                <a:ext cx="4127588" cy="294824"/>
              </a:xfrm>
              <a:prstGeom prst="rect">
                <a:avLst/>
              </a:prstGeom>
              <a:noFill/>
            </p:spPr>
            <p:txBody>
              <a:bodyPr wrap="square">
                <a:spAutoFit/>
              </a:bodyPr>
              <a:lstStyle/>
              <a:p>
                <a:pPr algn="just"/>
                <a:r>
                  <a:rPr lang="tr-TR" sz="1200" dirty="0"/>
                  <a:t>Birim dönme açısı (</a:t>
                </a:r>
                <a14:m>
                  <m:oMath xmlns:m="http://schemas.openxmlformats.org/officeDocument/2006/math">
                    <m:r>
                      <a:rPr lang="tr-TR" sz="1200" i="1" smtClean="0">
                        <a:latin typeface="Cambria Math" panose="02040503050406030204" pitchFamily="18" charset="0"/>
                        <a:ea typeface="Cambria Math" panose="02040503050406030204" pitchFamily="18" charset="0"/>
                      </a:rPr>
                      <m:t>𝜔</m:t>
                    </m:r>
                  </m:oMath>
                </a14:m>
                <a:r>
                  <a:rPr lang="tr-TR" sz="1200" dirty="0"/>
                  <a:t>) x mesafe = Dönme vektörü (açısı </a:t>
                </a:r>
                <a14:m>
                  <m:oMath xmlns:m="http://schemas.openxmlformats.org/officeDocument/2006/math">
                    <m:sSub>
                      <m:sSubPr>
                        <m:ctrlPr>
                          <a:rPr lang="el-GR" sz="1200" i="1">
                            <a:latin typeface="Cambria Math" panose="02040503050406030204" pitchFamily="18" charset="0"/>
                            <a:ea typeface="Cambria Math" panose="02040503050406030204" pitchFamily="18" charset="0"/>
                          </a:rPr>
                        </m:ctrlPr>
                      </m:sSubPr>
                      <m:e>
                        <m:r>
                          <m:rPr>
                            <m:sty m:val="p"/>
                          </m:rPr>
                          <a:rPr lang="el-GR" sz="1200" i="1">
                            <a:latin typeface="Cambria Math" panose="02040503050406030204" pitchFamily="18" charset="0"/>
                            <a:ea typeface="Cambria Math" panose="02040503050406030204" pitchFamily="18" charset="0"/>
                          </a:rPr>
                          <m:t>Ω</m:t>
                        </m:r>
                      </m:e>
                      <m:sub>
                        <m:r>
                          <a:rPr lang="tr-TR" sz="1200" i="1">
                            <a:latin typeface="Cambria Math" panose="02040503050406030204" pitchFamily="18" charset="0"/>
                            <a:ea typeface="Cambria Math" panose="02040503050406030204" pitchFamily="18" charset="0"/>
                          </a:rPr>
                          <m:t>(</m:t>
                        </m:r>
                        <m:r>
                          <a:rPr lang="tr-TR" sz="1200" i="1">
                            <a:latin typeface="Cambria Math" panose="02040503050406030204" pitchFamily="18" charset="0"/>
                            <a:ea typeface="Cambria Math" panose="02040503050406030204" pitchFamily="18" charset="0"/>
                          </a:rPr>
                          <m:t>𝑧</m:t>
                        </m:r>
                        <m:r>
                          <a:rPr lang="tr-TR" sz="1200" i="1">
                            <a:latin typeface="Cambria Math" panose="02040503050406030204" pitchFamily="18" charset="0"/>
                            <a:ea typeface="Cambria Math" panose="02040503050406030204" pitchFamily="18" charset="0"/>
                          </a:rPr>
                          <m:t>)</m:t>
                        </m:r>
                      </m:sub>
                    </m:sSub>
                  </m:oMath>
                </a14:m>
                <a:r>
                  <a:rPr lang="tr-TR" sz="1200" dirty="0"/>
                  <a:t>) </a:t>
                </a:r>
              </a:p>
            </p:txBody>
          </p:sp>
        </mc:Choice>
        <mc:Fallback xmlns="">
          <p:sp>
            <p:nvSpPr>
              <p:cNvPr id="9" name="TextBox 8">
                <a:extLst>
                  <a:ext uri="{FF2B5EF4-FFF2-40B4-BE49-F238E27FC236}">
                    <a16:creationId xmlns:a16="http://schemas.microsoft.com/office/drawing/2014/main" id="{D51DB169-2101-3E50-BAA1-3F1EDE412496}"/>
                  </a:ext>
                </a:extLst>
              </p:cNvPr>
              <p:cNvSpPr txBox="1">
                <a:spLocks noRot="1" noChangeAspect="1" noMove="1" noResize="1" noEditPoints="1" noAdjustHandles="1" noChangeArrowheads="1" noChangeShapeType="1" noTextEdit="1"/>
              </p:cNvSpPr>
              <p:nvPr/>
            </p:nvSpPr>
            <p:spPr>
              <a:xfrm>
                <a:off x="4331344" y="4685027"/>
                <a:ext cx="4127588" cy="294824"/>
              </a:xfrm>
              <a:prstGeom prst="rect">
                <a:avLst/>
              </a:prstGeom>
              <a:blipFill>
                <a:blip r:embed="rId7"/>
                <a:stretch>
                  <a:fillRect l="-148" t="-2083" b="-10417"/>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280B03A-BD03-AC1C-4990-CCA36A9C07A3}"/>
                  </a:ext>
                </a:extLst>
              </p:cNvPr>
              <p:cNvSpPr txBox="1"/>
              <p:nvPr/>
            </p:nvSpPr>
            <p:spPr>
              <a:xfrm>
                <a:off x="107982" y="4978247"/>
                <a:ext cx="11976036" cy="923330"/>
              </a:xfrm>
              <a:prstGeom prst="rect">
                <a:avLst/>
              </a:prstGeom>
              <a:noFill/>
            </p:spPr>
            <p:txBody>
              <a:bodyPr wrap="square">
                <a:spAutoFit/>
              </a:bodyPr>
              <a:lstStyle/>
              <a:p>
                <a:pPr algn="just"/>
                <a:r>
                  <a:rPr lang="tr-TR" sz="1800" dirty="0"/>
                  <a:t>Birim dönme açısı (</a:t>
                </a:r>
                <a14:m>
                  <m:oMath xmlns:m="http://schemas.openxmlformats.org/officeDocument/2006/math">
                    <m:r>
                      <a:rPr lang="tr-TR" sz="1800" i="1" smtClean="0">
                        <a:latin typeface="Cambria Math" panose="02040503050406030204" pitchFamily="18" charset="0"/>
                        <a:ea typeface="Cambria Math" panose="02040503050406030204" pitchFamily="18" charset="0"/>
                      </a:rPr>
                      <m:t>𝜔</m:t>
                    </m:r>
                  </m:oMath>
                </a14:m>
                <a:r>
                  <a:rPr lang="tr-TR" sz="1800" dirty="0"/>
                  <a:t>) </a:t>
                </a:r>
                <a:r>
                  <a:rPr lang="tr-TR" sz="1800" dirty="0" err="1"/>
                  <a:t>rad</a:t>
                </a:r>
                <a:r>
                  <a:rPr lang="tr-TR" sz="1800" dirty="0"/>
                  <a:t>/m biriminde bir büyüklüktür. Bu hipoteze göre, silindir üzerindeki ‘</a:t>
                </a:r>
                <a:r>
                  <a:rPr lang="tr-TR" sz="1800" dirty="0" err="1"/>
                  <a:t>sabf</a:t>
                </a:r>
                <a:r>
                  <a:rPr lang="tr-TR" sz="1800" dirty="0"/>
                  <a:t>’ ile gösterilen ve çubuk eksenine paralel doğru, şekil değiştirmeden sonra, kesitlerin farklı dönemsinden ötürü  </a:t>
                </a:r>
                <a:r>
                  <a:rPr lang="tr-TR" sz="1800" dirty="0" err="1"/>
                  <a:t>sa’b’f</a:t>
                </a:r>
                <a:r>
                  <a:rPr lang="tr-TR" sz="1800" dirty="0"/>
                  <a:t>’ ile gösterilen bir helezon olacaktır. (Helezonun eğimi en genel haliyle  ‘</a:t>
                </a:r>
                <a14:m>
                  <m:oMath xmlns:m="http://schemas.openxmlformats.org/officeDocument/2006/math">
                    <m:r>
                      <a:rPr lang="tr-TR" sz="1800" i="1">
                        <a:latin typeface="Cambria Math" panose="02040503050406030204" pitchFamily="18" charset="0"/>
                        <a:ea typeface="Cambria Math" panose="02040503050406030204" pitchFamily="18" charset="0"/>
                      </a:rPr>
                      <m:t>𝜔</m:t>
                    </m:r>
                  </m:oMath>
                </a14:m>
                <a:r>
                  <a:rPr lang="tr-TR" sz="1800" dirty="0"/>
                  <a:t>r’ olur)</a:t>
                </a:r>
              </a:p>
            </p:txBody>
          </p:sp>
        </mc:Choice>
        <mc:Fallback xmlns="">
          <p:sp>
            <p:nvSpPr>
              <p:cNvPr id="11" name="TextBox 10">
                <a:extLst>
                  <a:ext uri="{FF2B5EF4-FFF2-40B4-BE49-F238E27FC236}">
                    <a16:creationId xmlns:a16="http://schemas.microsoft.com/office/drawing/2014/main" id="{E280B03A-BD03-AC1C-4990-CCA36A9C07A3}"/>
                  </a:ext>
                </a:extLst>
              </p:cNvPr>
              <p:cNvSpPr txBox="1">
                <a:spLocks noRot="1" noChangeAspect="1" noMove="1" noResize="1" noEditPoints="1" noAdjustHandles="1" noChangeArrowheads="1" noChangeShapeType="1" noTextEdit="1"/>
              </p:cNvSpPr>
              <p:nvPr/>
            </p:nvSpPr>
            <p:spPr>
              <a:xfrm>
                <a:off x="107982" y="4978247"/>
                <a:ext cx="11976036" cy="923330"/>
              </a:xfrm>
              <a:prstGeom prst="rect">
                <a:avLst/>
              </a:prstGeom>
              <a:blipFill>
                <a:blip r:embed="rId8"/>
                <a:stretch>
                  <a:fillRect l="-458" t="-3974" r="-407" b="-9934"/>
                </a:stretch>
              </a:blipFill>
            </p:spPr>
            <p:txBody>
              <a:bodyPr/>
              <a:lstStyle/>
              <a:p>
                <a:r>
                  <a:rPr lang="tr-TR">
                    <a:noFill/>
                  </a:rPr>
                  <a:t> </a:t>
                </a:r>
              </a:p>
            </p:txBody>
          </p:sp>
        </mc:Fallback>
      </mc:AlternateContent>
    </p:spTree>
    <p:extLst>
      <p:ext uri="{BB962C8B-B14F-4D97-AF65-F5344CB8AC3E}">
        <p14:creationId xmlns:p14="http://schemas.microsoft.com/office/powerpoint/2010/main" val="2054936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B631FD-AB94-6BAA-1A6A-A077E6B43E2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488381-5213-89CC-93EE-307C6CF6A336}"/>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F70B0254-0FE3-E40A-B29E-88A8A20E534A}"/>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4392F44C-A32A-8671-AD39-D374F94AFDB8}"/>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Dairesel Kesitlerin </a:t>
            </a:r>
            <a:r>
              <a:rPr lang="en-US" sz="4400" dirty="0" err="1">
                <a:solidFill>
                  <a:schemeClr val="tx2"/>
                </a:solidFill>
                <a:latin typeface="+mj-lt"/>
                <a:ea typeface="+mj-ea"/>
                <a:cs typeface="+mj-cs"/>
              </a:rPr>
              <a:t>Burulma</a:t>
            </a:r>
            <a:r>
              <a:rPr lang="tr-TR" sz="4400" dirty="0" err="1">
                <a:solidFill>
                  <a:schemeClr val="tx2"/>
                </a:solidFill>
                <a:latin typeface="+mj-lt"/>
                <a:ea typeface="+mj-ea"/>
                <a:cs typeface="+mj-cs"/>
              </a:rPr>
              <a:t>sı</a:t>
            </a:r>
            <a:endParaRPr lang="en-US" sz="3600" dirty="0">
              <a:solidFill>
                <a:schemeClr val="tx2"/>
              </a:solidFill>
              <a:latin typeface="+mj-lt"/>
              <a:ea typeface="+mj-ea"/>
              <a:cs typeface="+mj-cs"/>
            </a:endParaRPr>
          </a:p>
        </p:txBody>
      </p:sp>
      <p:pic>
        <p:nvPicPr>
          <p:cNvPr id="19" name="Picture 18">
            <a:extLst>
              <a:ext uri="{FF2B5EF4-FFF2-40B4-BE49-F238E27FC236}">
                <a16:creationId xmlns:a16="http://schemas.microsoft.com/office/drawing/2014/main" id="{3DE0AF1E-E7F2-4A9B-D112-7C74E21ACE84}"/>
              </a:ext>
            </a:extLst>
          </p:cNvPr>
          <p:cNvPicPr>
            <a:picLocks noChangeAspect="1"/>
          </p:cNvPicPr>
          <p:nvPr/>
        </p:nvPicPr>
        <p:blipFill rotWithShape="1">
          <a:blip r:embed="rId2"/>
          <a:srcRect l="25408" t="35728" r="15730" b="33167"/>
          <a:stretch/>
        </p:blipFill>
        <p:spPr>
          <a:xfrm>
            <a:off x="501932" y="830074"/>
            <a:ext cx="2058260" cy="1934611"/>
          </a:xfrm>
          <a:prstGeom prst="rect">
            <a:avLst/>
          </a:prstGeom>
          <a:ln>
            <a:solidFill>
              <a:schemeClr val="tx1"/>
            </a:solidFill>
          </a:ln>
        </p:spPr>
      </p:pic>
      <p:pic>
        <p:nvPicPr>
          <p:cNvPr id="3" name="Picture 2">
            <a:extLst>
              <a:ext uri="{FF2B5EF4-FFF2-40B4-BE49-F238E27FC236}">
                <a16:creationId xmlns:a16="http://schemas.microsoft.com/office/drawing/2014/main" id="{46B4DDF7-F3D4-41F3-E4B8-74B78AAADE47}"/>
              </a:ext>
            </a:extLst>
          </p:cNvPr>
          <p:cNvPicPr>
            <a:picLocks noChangeAspect="1"/>
          </p:cNvPicPr>
          <p:nvPr/>
        </p:nvPicPr>
        <p:blipFill rotWithShape="1">
          <a:blip r:embed="rId3"/>
          <a:srcRect l="20241" t="25890" r="24597" b="39669"/>
          <a:stretch/>
        </p:blipFill>
        <p:spPr>
          <a:xfrm>
            <a:off x="208874" y="3045980"/>
            <a:ext cx="2644376" cy="2936613"/>
          </a:xfrm>
          <a:prstGeom prst="rect">
            <a:avLst/>
          </a:prstGeom>
          <a:ln>
            <a:solidFill>
              <a:schemeClr val="tx1"/>
            </a:solidFill>
          </a:ln>
        </p:spPr>
      </p:pic>
      <p:pic>
        <p:nvPicPr>
          <p:cNvPr id="4" name="Picture 3">
            <a:extLst>
              <a:ext uri="{FF2B5EF4-FFF2-40B4-BE49-F238E27FC236}">
                <a16:creationId xmlns:a16="http://schemas.microsoft.com/office/drawing/2014/main" id="{65A38AB8-EAAB-A0BF-23A2-943C998A2991}"/>
              </a:ext>
            </a:extLst>
          </p:cNvPr>
          <p:cNvPicPr>
            <a:picLocks noChangeAspect="1"/>
          </p:cNvPicPr>
          <p:nvPr/>
        </p:nvPicPr>
        <p:blipFill rotWithShape="1">
          <a:blip r:embed="rId4"/>
          <a:srcRect l="28435" t="38928" r="37028" b="53527"/>
          <a:stretch/>
        </p:blipFill>
        <p:spPr>
          <a:xfrm>
            <a:off x="6936874" y="1879103"/>
            <a:ext cx="1331651" cy="517399"/>
          </a:xfrm>
          <a:prstGeom prst="rect">
            <a:avLst/>
          </a:prstGeom>
          <a:ln>
            <a:solidFill>
              <a:schemeClr val="tx1"/>
            </a:solidFill>
          </a:ln>
        </p:spPr>
      </p:pic>
      <p:pic>
        <p:nvPicPr>
          <p:cNvPr id="13" name="Picture 12">
            <a:extLst>
              <a:ext uri="{FF2B5EF4-FFF2-40B4-BE49-F238E27FC236}">
                <a16:creationId xmlns:a16="http://schemas.microsoft.com/office/drawing/2014/main" id="{E1FD2506-12D4-B02E-D8F4-D42E8D54EC57}"/>
              </a:ext>
            </a:extLst>
          </p:cNvPr>
          <p:cNvPicPr>
            <a:picLocks noChangeAspect="1"/>
          </p:cNvPicPr>
          <p:nvPr/>
        </p:nvPicPr>
        <p:blipFill rotWithShape="1">
          <a:blip r:embed="rId5"/>
          <a:srcRect l="26270" t="37637" r="36104" b="36795"/>
          <a:stretch/>
        </p:blipFill>
        <p:spPr>
          <a:xfrm>
            <a:off x="9821527" y="3216693"/>
            <a:ext cx="1935332" cy="1753439"/>
          </a:xfrm>
          <a:prstGeom prst="rect">
            <a:avLst/>
          </a:prstGeom>
          <a:ln>
            <a:solidFill>
              <a:schemeClr val="tx1"/>
            </a:solidFill>
          </a:ln>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2A7F340-E787-89DD-D967-A71306A7A32E}"/>
                  </a:ext>
                </a:extLst>
              </p:cNvPr>
              <p:cNvSpPr txBox="1"/>
              <p:nvPr/>
            </p:nvSpPr>
            <p:spPr>
              <a:xfrm>
                <a:off x="3353539" y="791501"/>
                <a:ext cx="8498329" cy="950004"/>
              </a:xfrm>
              <a:prstGeom prst="rect">
                <a:avLst/>
              </a:prstGeom>
              <a:noFill/>
            </p:spPr>
            <p:txBody>
              <a:bodyPr wrap="square">
                <a:spAutoFit/>
              </a:bodyPr>
              <a:lstStyle/>
              <a:p>
                <a:pPr algn="just"/>
                <a:r>
                  <a:rPr lang="tr-TR" sz="1800" dirty="0"/>
                  <a:t>Burulma sonrası şekil değişimine dikkat edilirse iki önemli açı söz konusudur. Bir tanesi ab ile ab’ doğrultuları arasındaki </a:t>
                </a:r>
                <a14:m>
                  <m:oMath xmlns:m="http://schemas.openxmlformats.org/officeDocument/2006/math">
                    <m:r>
                      <a:rPr lang="tr-TR" sz="1800" i="1" smtClean="0">
                        <a:latin typeface="Cambria Math" panose="02040503050406030204" pitchFamily="18" charset="0"/>
                        <a:ea typeface="Cambria Math" panose="02040503050406030204" pitchFamily="18" charset="0"/>
                      </a:rPr>
                      <m:t>𝛾</m:t>
                    </m:r>
                    <m:r>
                      <a:rPr lang="tr-TR" sz="1800" b="0" i="0" smtClean="0">
                        <a:latin typeface="Cambria Math" panose="02040503050406030204" pitchFamily="18" charset="0"/>
                        <a:ea typeface="Cambria Math" panose="02040503050406030204" pitchFamily="18" charset="0"/>
                      </a:rPr>
                      <m:t>,</m:t>
                    </m:r>
                  </m:oMath>
                </a14:m>
                <a:r>
                  <a:rPr lang="tr-TR" sz="1800" dirty="0"/>
                  <a:t> diğeri ise sağ ve sol kesitler arasındaki bağıl kesit dönmesi </a:t>
                </a:r>
                <a14:m>
                  <m:oMath xmlns:m="http://schemas.openxmlformats.org/officeDocument/2006/math">
                    <m:sSub>
                      <m:sSubPr>
                        <m:ctrlPr>
                          <a:rPr lang="el-GR" sz="1800" i="1">
                            <a:latin typeface="Cambria Math" panose="02040503050406030204" pitchFamily="18" charset="0"/>
                            <a:ea typeface="Cambria Math" panose="02040503050406030204" pitchFamily="18" charset="0"/>
                          </a:rPr>
                        </m:ctrlPr>
                      </m:sSubPr>
                      <m:e>
                        <m:r>
                          <a:rPr lang="el-GR" sz="1800" i="1" smtClean="0">
                            <a:latin typeface="Cambria Math" panose="02040503050406030204" pitchFamily="18" charset="0"/>
                            <a:ea typeface="Cambria Math" panose="02040503050406030204" pitchFamily="18" charset="0"/>
                          </a:rPr>
                          <m:t>∆</m:t>
                        </m:r>
                        <m:r>
                          <m:rPr>
                            <m:sty m:val="p"/>
                          </m:rPr>
                          <a:rPr lang="el-GR" sz="1800" i="1">
                            <a:latin typeface="Cambria Math" panose="02040503050406030204" pitchFamily="18" charset="0"/>
                            <a:ea typeface="Cambria Math" panose="02040503050406030204" pitchFamily="18" charset="0"/>
                          </a:rPr>
                          <m:t>Ω</m:t>
                        </m:r>
                      </m:e>
                      <m:sub>
                        <m:r>
                          <a:rPr lang="tr-TR" sz="1800" i="1">
                            <a:latin typeface="Cambria Math" panose="02040503050406030204" pitchFamily="18" charset="0"/>
                            <a:ea typeface="Cambria Math" panose="02040503050406030204" pitchFamily="18" charset="0"/>
                          </a:rPr>
                          <m:t>(</m:t>
                        </m:r>
                        <m:r>
                          <a:rPr lang="tr-TR" sz="1800" i="1">
                            <a:latin typeface="Cambria Math" panose="02040503050406030204" pitchFamily="18" charset="0"/>
                            <a:ea typeface="Cambria Math" panose="02040503050406030204" pitchFamily="18" charset="0"/>
                          </a:rPr>
                          <m:t>𝑧</m:t>
                        </m:r>
                        <m:r>
                          <a:rPr lang="tr-TR" sz="1800" i="1">
                            <a:latin typeface="Cambria Math" panose="02040503050406030204" pitchFamily="18" charset="0"/>
                            <a:ea typeface="Cambria Math" panose="02040503050406030204" pitchFamily="18" charset="0"/>
                          </a:rPr>
                          <m:t>)</m:t>
                        </m:r>
                      </m:sub>
                    </m:sSub>
                  </m:oMath>
                </a14:m>
                <a:r>
                  <a:rPr lang="tr-TR" sz="1800" dirty="0"/>
                  <a:t> </a:t>
                </a:r>
                <a:r>
                  <a:rPr lang="tr-TR" sz="1800" dirty="0" err="1"/>
                  <a:t>dir</a:t>
                </a:r>
                <a:r>
                  <a:rPr lang="tr-TR" sz="1800" dirty="0"/>
                  <a:t>. Bu durumda </a:t>
                </a:r>
                <a:r>
                  <a:rPr lang="tr-TR" sz="1800" dirty="0" err="1"/>
                  <a:t>bb</a:t>
                </a:r>
                <a:r>
                  <a:rPr lang="tr-TR" sz="1800" dirty="0"/>
                  <a:t>’ yayı yaklaşık olarak </a:t>
                </a:r>
              </a:p>
            </p:txBody>
          </p:sp>
        </mc:Choice>
        <mc:Fallback xmlns="">
          <p:sp>
            <p:nvSpPr>
              <p:cNvPr id="8" name="TextBox 7">
                <a:extLst>
                  <a:ext uri="{FF2B5EF4-FFF2-40B4-BE49-F238E27FC236}">
                    <a16:creationId xmlns:a16="http://schemas.microsoft.com/office/drawing/2014/main" id="{E2A7F340-E787-89DD-D967-A71306A7A32E}"/>
                  </a:ext>
                </a:extLst>
              </p:cNvPr>
              <p:cNvSpPr txBox="1">
                <a:spLocks noRot="1" noChangeAspect="1" noMove="1" noResize="1" noEditPoints="1" noAdjustHandles="1" noChangeArrowheads="1" noChangeShapeType="1" noTextEdit="1"/>
              </p:cNvSpPr>
              <p:nvPr/>
            </p:nvSpPr>
            <p:spPr>
              <a:xfrm>
                <a:off x="3353539" y="791501"/>
                <a:ext cx="8498329" cy="950004"/>
              </a:xfrm>
              <a:prstGeom prst="rect">
                <a:avLst/>
              </a:prstGeom>
              <a:blipFill>
                <a:blip r:embed="rId6"/>
                <a:stretch>
                  <a:fillRect l="-574" t="-4487" r="-646" b="-6410"/>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99EE169-4151-ED28-380E-FC2919599E04}"/>
                  </a:ext>
                </a:extLst>
              </p:cNvPr>
              <p:cNvSpPr txBox="1"/>
              <p:nvPr/>
            </p:nvSpPr>
            <p:spPr>
              <a:xfrm>
                <a:off x="3353537" y="2566682"/>
                <a:ext cx="6103398" cy="396006"/>
              </a:xfrm>
              <a:prstGeom prst="rect">
                <a:avLst/>
              </a:prstGeom>
              <a:noFill/>
            </p:spPr>
            <p:txBody>
              <a:bodyPr wrap="square">
                <a:spAutoFit/>
              </a:bodyPr>
              <a:lstStyle/>
              <a:p>
                <a:pPr algn="just"/>
                <a:r>
                  <a:rPr lang="tr-TR" sz="1800" dirty="0"/>
                  <a:t>Eğer daha önce ifade edilen </a:t>
                </a:r>
                <a14:m>
                  <m:oMath xmlns:m="http://schemas.openxmlformats.org/officeDocument/2006/math">
                    <m:sSub>
                      <m:sSubPr>
                        <m:ctrlPr>
                          <a:rPr lang="el-GR" sz="1800" i="1">
                            <a:latin typeface="Cambria Math" panose="02040503050406030204" pitchFamily="18" charset="0"/>
                            <a:ea typeface="Cambria Math" panose="02040503050406030204" pitchFamily="18" charset="0"/>
                          </a:rPr>
                        </m:ctrlPr>
                      </m:sSubPr>
                      <m:e>
                        <m:r>
                          <a:rPr lang="el-GR" sz="1800" i="1">
                            <a:latin typeface="Cambria Math" panose="02040503050406030204" pitchFamily="18" charset="0"/>
                            <a:ea typeface="Cambria Math" panose="02040503050406030204" pitchFamily="18" charset="0"/>
                          </a:rPr>
                          <m:t>∆</m:t>
                        </m:r>
                        <m:r>
                          <m:rPr>
                            <m:sty m:val="p"/>
                          </m:rPr>
                          <a:rPr lang="el-GR" sz="1800" i="1">
                            <a:latin typeface="Cambria Math" panose="02040503050406030204" pitchFamily="18" charset="0"/>
                            <a:ea typeface="Cambria Math" panose="02040503050406030204" pitchFamily="18" charset="0"/>
                          </a:rPr>
                          <m:t>Ω</m:t>
                        </m:r>
                      </m:e>
                      <m:sub>
                        <m:r>
                          <a:rPr lang="tr-TR" sz="1800" i="1">
                            <a:latin typeface="Cambria Math" panose="02040503050406030204" pitchFamily="18" charset="0"/>
                            <a:ea typeface="Cambria Math" panose="02040503050406030204" pitchFamily="18" charset="0"/>
                          </a:rPr>
                          <m:t>(</m:t>
                        </m:r>
                        <m:r>
                          <a:rPr lang="tr-TR" sz="1800" i="1">
                            <a:latin typeface="Cambria Math" panose="02040503050406030204" pitchFamily="18" charset="0"/>
                            <a:ea typeface="Cambria Math" panose="02040503050406030204" pitchFamily="18" charset="0"/>
                          </a:rPr>
                          <m:t>𝑧</m:t>
                        </m:r>
                        <m:r>
                          <a:rPr lang="tr-TR" sz="1800" i="1">
                            <a:latin typeface="Cambria Math" panose="02040503050406030204" pitchFamily="18" charset="0"/>
                            <a:ea typeface="Cambria Math" panose="02040503050406030204" pitchFamily="18" charset="0"/>
                          </a:rPr>
                          <m:t>)</m:t>
                        </m:r>
                      </m:sub>
                    </m:sSub>
                    <m:r>
                      <a:rPr lang="tr-TR" sz="1800" i="1">
                        <a:latin typeface="Cambria Math" panose="02040503050406030204" pitchFamily="18" charset="0"/>
                        <a:ea typeface="Cambria Math" panose="02040503050406030204" pitchFamily="18" charset="0"/>
                      </a:rPr>
                      <m:t> </m:t>
                    </m:r>
                  </m:oMath>
                </a14:m>
                <a:r>
                  <a:rPr lang="tr-TR" sz="1800" dirty="0"/>
                  <a:t>=</a:t>
                </a:r>
                <a:r>
                  <a:rPr lang="tr-TR" sz="1800" dirty="0">
                    <a:ea typeface="Cambria Math" panose="02040503050406030204" pitchFamily="18" charset="0"/>
                  </a:rPr>
                  <a:t> </a:t>
                </a:r>
                <a14:m>
                  <m:oMath xmlns:m="http://schemas.openxmlformats.org/officeDocument/2006/math">
                    <m:r>
                      <a:rPr lang="tr-TR" sz="1800" i="1">
                        <a:latin typeface="Cambria Math" panose="02040503050406030204" pitchFamily="18" charset="0"/>
                        <a:ea typeface="Cambria Math" panose="02040503050406030204" pitchFamily="18" charset="0"/>
                      </a:rPr>
                      <m:t>𝜔</m:t>
                    </m:r>
                    <m:r>
                      <a:rPr lang="el-GR" sz="1800" i="1">
                        <a:latin typeface="Cambria Math" panose="02040503050406030204" pitchFamily="18" charset="0"/>
                        <a:ea typeface="Cambria Math" panose="02040503050406030204" pitchFamily="18" charset="0"/>
                      </a:rPr>
                      <m:t>∆</m:t>
                    </m:r>
                  </m:oMath>
                </a14:m>
                <a:r>
                  <a:rPr lang="tr-TR" sz="1800" dirty="0"/>
                  <a:t>z burada kullanılırsa;</a:t>
                </a:r>
              </a:p>
            </p:txBody>
          </p:sp>
        </mc:Choice>
        <mc:Fallback xmlns="">
          <p:sp>
            <p:nvSpPr>
              <p:cNvPr id="11" name="TextBox 10">
                <a:extLst>
                  <a:ext uri="{FF2B5EF4-FFF2-40B4-BE49-F238E27FC236}">
                    <a16:creationId xmlns:a16="http://schemas.microsoft.com/office/drawing/2014/main" id="{B99EE169-4151-ED28-380E-FC2919599E04}"/>
                  </a:ext>
                </a:extLst>
              </p:cNvPr>
              <p:cNvSpPr txBox="1">
                <a:spLocks noRot="1" noChangeAspect="1" noMove="1" noResize="1" noEditPoints="1" noAdjustHandles="1" noChangeArrowheads="1" noChangeShapeType="1" noTextEdit="1"/>
              </p:cNvSpPr>
              <p:nvPr/>
            </p:nvSpPr>
            <p:spPr>
              <a:xfrm>
                <a:off x="3353537" y="2566682"/>
                <a:ext cx="6103398" cy="396006"/>
              </a:xfrm>
              <a:prstGeom prst="rect">
                <a:avLst/>
              </a:prstGeom>
              <a:blipFill>
                <a:blip r:embed="rId7"/>
                <a:stretch>
                  <a:fillRect l="-799" t="-7692" b="-18462"/>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BC561D3-FF8A-F5AB-E447-32F440F96BC8}"/>
                  </a:ext>
                </a:extLst>
              </p:cNvPr>
              <p:cNvSpPr txBox="1"/>
              <p:nvPr/>
            </p:nvSpPr>
            <p:spPr>
              <a:xfrm>
                <a:off x="6892857" y="3244334"/>
                <a:ext cx="1419687" cy="369332"/>
              </a:xfrm>
              <a:prstGeom prst="rect">
                <a:avLst/>
              </a:prstGeom>
              <a:solidFill>
                <a:srgbClr val="B2B2B4"/>
              </a:solidFill>
              <a:ln>
                <a:solidFill>
                  <a:schemeClr val="tx1"/>
                </a:solidFill>
              </a:ln>
            </p:spPr>
            <p:txBody>
              <a:bodyPr wrap="square">
                <a:spAutoFit/>
              </a:bodyPr>
              <a:lstStyle/>
              <a:p>
                <a:pPr algn="ctr"/>
                <a14:m>
                  <m:oMath xmlns:m="http://schemas.openxmlformats.org/officeDocument/2006/math">
                    <m:r>
                      <a:rPr lang="tr-TR" sz="1800" i="1" smtClean="0">
                        <a:latin typeface="Cambria Math" panose="02040503050406030204" pitchFamily="18" charset="0"/>
                        <a:ea typeface="Cambria Math" panose="02040503050406030204" pitchFamily="18" charset="0"/>
                      </a:rPr>
                      <m:t>𝛾</m:t>
                    </m:r>
                  </m:oMath>
                </a14:m>
                <a:r>
                  <a:rPr lang="tr-TR" sz="1800" dirty="0"/>
                  <a:t> =</a:t>
                </a:r>
                <a:r>
                  <a:rPr lang="tr-TR" sz="1800" dirty="0">
                    <a:ea typeface="Cambria Math" panose="02040503050406030204" pitchFamily="18" charset="0"/>
                  </a:rPr>
                  <a:t> </a:t>
                </a:r>
                <a14:m>
                  <m:oMath xmlns:m="http://schemas.openxmlformats.org/officeDocument/2006/math">
                    <m:r>
                      <a:rPr lang="tr-TR" sz="1800" i="1">
                        <a:latin typeface="Cambria Math" panose="02040503050406030204" pitchFamily="18" charset="0"/>
                        <a:ea typeface="Cambria Math" panose="02040503050406030204" pitchFamily="18" charset="0"/>
                      </a:rPr>
                      <m:t>𝜔</m:t>
                    </m:r>
                    <m:r>
                      <a:rPr lang="tr-TR" sz="1800" b="0" i="1" smtClean="0">
                        <a:latin typeface="Cambria Math" panose="02040503050406030204" pitchFamily="18" charset="0"/>
                        <a:ea typeface="Cambria Math" panose="02040503050406030204" pitchFamily="18" charset="0"/>
                      </a:rPr>
                      <m:t>𝑟</m:t>
                    </m:r>
                  </m:oMath>
                </a14:m>
                <a:endParaRPr lang="tr-TR" sz="1800" dirty="0"/>
              </a:p>
            </p:txBody>
          </p:sp>
        </mc:Choice>
        <mc:Fallback xmlns="">
          <p:sp>
            <p:nvSpPr>
              <p:cNvPr id="15" name="TextBox 14">
                <a:extLst>
                  <a:ext uri="{FF2B5EF4-FFF2-40B4-BE49-F238E27FC236}">
                    <a16:creationId xmlns:a16="http://schemas.microsoft.com/office/drawing/2014/main" id="{EBC561D3-FF8A-F5AB-E447-32F440F96BC8}"/>
                  </a:ext>
                </a:extLst>
              </p:cNvPr>
              <p:cNvSpPr txBox="1">
                <a:spLocks noRot="1" noChangeAspect="1" noMove="1" noResize="1" noEditPoints="1" noAdjustHandles="1" noChangeArrowheads="1" noChangeShapeType="1" noTextEdit="1"/>
              </p:cNvSpPr>
              <p:nvPr/>
            </p:nvSpPr>
            <p:spPr>
              <a:xfrm>
                <a:off x="6892857" y="3244334"/>
                <a:ext cx="1419687" cy="369332"/>
              </a:xfrm>
              <a:prstGeom prst="rect">
                <a:avLst/>
              </a:prstGeom>
              <a:blipFill>
                <a:blip r:embed="rId8"/>
                <a:stretch>
                  <a:fillRect t="-6349" b="-22222"/>
                </a:stretch>
              </a:blipFill>
              <a:ln>
                <a:solidFill>
                  <a:schemeClr val="tx1"/>
                </a:solidFill>
              </a:ln>
            </p:spPr>
            <p:txBody>
              <a:bodyPr/>
              <a:lstStyle/>
              <a:p>
                <a:r>
                  <a:rPr lang="tr-TR">
                    <a:noFill/>
                  </a:rPr>
                  <a:t> </a:t>
                </a:r>
              </a:p>
            </p:txBody>
          </p:sp>
        </mc:Fallback>
      </mc:AlternateContent>
      <p:sp>
        <p:nvSpPr>
          <p:cNvPr id="18" name="TextBox 17">
            <a:extLst>
              <a:ext uri="{FF2B5EF4-FFF2-40B4-BE49-F238E27FC236}">
                <a16:creationId xmlns:a16="http://schemas.microsoft.com/office/drawing/2014/main" id="{E45F5E41-BD87-A0FD-BA5F-A764148081BD}"/>
              </a:ext>
            </a:extLst>
          </p:cNvPr>
          <p:cNvSpPr txBox="1"/>
          <p:nvPr/>
        </p:nvSpPr>
        <p:spPr>
          <a:xfrm>
            <a:off x="3353537" y="3908747"/>
            <a:ext cx="6103398" cy="369332"/>
          </a:xfrm>
          <a:prstGeom prst="rect">
            <a:avLst/>
          </a:prstGeom>
          <a:noFill/>
        </p:spPr>
        <p:txBody>
          <a:bodyPr wrap="square">
            <a:spAutoFit/>
          </a:bodyPr>
          <a:lstStyle/>
          <a:p>
            <a:pPr algn="just"/>
            <a:r>
              <a:rPr lang="tr-TR" sz="1800" dirty="0"/>
              <a:t>Böylece bu açı değişimini oluşturan gerilme; </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3A52876-105E-16A4-AD2A-C2CED26D09AE}"/>
                  </a:ext>
                </a:extLst>
              </p:cNvPr>
              <p:cNvSpPr txBox="1"/>
              <p:nvPr/>
            </p:nvSpPr>
            <p:spPr>
              <a:xfrm>
                <a:off x="6506778" y="4698757"/>
                <a:ext cx="2458176" cy="369332"/>
              </a:xfrm>
              <a:prstGeom prst="rect">
                <a:avLst/>
              </a:prstGeom>
              <a:solidFill>
                <a:srgbClr val="B2B2B4"/>
              </a:solidFill>
              <a:ln>
                <a:solidFill>
                  <a:schemeClr val="tx1"/>
                </a:solidFill>
              </a:ln>
            </p:spPr>
            <p:txBody>
              <a:bodyPr wrap="square">
                <a:spAutoFit/>
              </a:bodyPr>
              <a:lstStyle/>
              <a:p>
                <a:pPr algn="ctr"/>
                <a14:m>
                  <m:oMath xmlns:m="http://schemas.openxmlformats.org/officeDocument/2006/math">
                    <m:r>
                      <m:rPr>
                        <m:sty m:val="p"/>
                      </m:rPr>
                      <a:rPr lang="tr-TR" sz="1800" i="0" smtClean="0">
                        <a:latin typeface="Cambria Math" panose="02040503050406030204" pitchFamily="18" charset="0"/>
                        <a:ea typeface="Cambria Math" panose="02040503050406030204" pitchFamily="18" charset="0"/>
                      </a:rPr>
                      <m:t>τ</m:t>
                    </m:r>
                    <m:r>
                      <a:rPr lang="tr-TR" sz="1800" b="0" i="0" smtClean="0">
                        <a:latin typeface="Cambria Math" panose="02040503050406030204" pitchFamily="18" charset="0"/>
                        <a:ea typeface="Cambria Math" panose="02040503050406030204" pitchFamily="18" charset="0"/>
                      </a:rPr>
                      <m:t>=</m:t>
                    </m:r>
                    <m:r>
                      <m:rPr>
                        <m:sty m:val="p"/>
                      </m:rPr>
                      <a:rPr lang="tr-TR" sz="1800" b="0" i="0" smtClean="0">
                        <a:latin typeface="Cambria Math" panose="02040503050406030204" pitchFamily="18" charset="0"/>
                        <a:ea typeface="Cambria Math" panose="02040503050406030204" pitchFamily="18" charset="0"/>
                      </a:rPr>
                      <m:t>Gγ</m:t>
                    </m:r>
                  </m:oMath>
                </a14:m>
                <a:r>
                  <a:rPr lang="tr-TR" sz="1800" dirty="0"/>
                  <a:t> =</a:t>
                </a:r>
                <a:r>
                  <a:rPr lang="tr-TR" sz="1800" dirty="0">
                    <a:ea typeface="Cambria Math" panose="02040503050406030204" pitchFamily="18" charset="0"/>
                  </a:rPr>
                  <a:t> </a:t>
                </a:r>
                <a14:m>
                  <m:oMath xmlns:m="http://schemas.openxmlformats.org/officeDocument/2006/math">
                    <m:r>
                      <m:rPr>
                        <m:sty m:val="p"/>
                      </m:rPr>
                      <a:rPr lang="tr-TR" sz="1800" b="0" i="0" smtClean="0">
                        <a:latin typeface="Cambria Math" panose="02040503050406030204" pitchFamily="18" charset="0"/>
                        <a:ea typeface="Cambria Math" panose="02040503050406030204" pitchFamily="18" charset="0"/>
                      </a:rPr>
                      <m:t>G</m:t>
                    </m:r>
                    <m:r>
                      <m:rPr>
                        <m:sty m:val="p"/>
                      </m:rPr>
                      <a:rPr lang="tr-TR" sz="1800" i="0">
                        <a:latin typeface="Cambria Math" panose="02040503050406030204" pitchFamily="18" charset="0"/>
                        <a:ea typeface="Cambria Math" panose="02040503050406030204" pitchFamily="18" charset="0"/>
                      </a:rPr>
                      <m:t>ω</m:t>
                    </m:r>
                    <m:r>
                      <m:rPr>
                        <m:sty m:val="p"/>
                      </m:rPr>
                      <a:rPr lang="tr-TR" sz="1800" b="0" i="0" smtClean="0">
                        <a:latin typeface="Cambria Math" panose="02040503050406030204" pitchFamily="18" charset="0"/>
                        <a:ea typeface="Cambria Math" panose="02040503050406030204" pitchFamily="18" charset="0"/>
                      </a:rPr>
                      <m:t>r</m:t>
                    </m:r>
                  </m:oMath>
                </a14:m>
                <a:endParaRPr lang="tr-TR" sz="1800" dirty="0"/>
              </a:p>
            </p:txBody>
          </p:sp>
        </mc:Choice>
        <mc:Fallback xmlns="">
          <p:sp>
            <p:nvSpPr>
              <p:cNvPr id="21" name="TextBox 20">
                <a:extLst>
                  <a:ext uri="{FF2B5EF4-FFF2-40B4-BE49-F238E27FC236}">
                    <a16:creationId xmlns:a16="http://schemas.microsoft.com/office/drawing/2014/main" id="{13A52876-105E-16A4-AD2A-C2CED26D09AE}"/>
                  </a:ext>
                </a:extLst>
              </p:cNvPr>
              <p:cNvSpPr txBox="1">
                <a:spLocks noRot="1" noChangeAspect="1" noMove="1" noResize="1" noEditPoints="1" noAdjustHandles="1" noChangeArrowheads="1" noChangeShapeType="1" noTextEdit="1"/>
              </p:cNvSpPr>
              <p:nvPr/>
            </p:nvSpPr>
            <p:spPr>
              <a:xfrm>
                <a:off x="6506778" y="4698757"/>
                <a:ext cx="2458176" cy="369332"/>
              </a:xfrm>
              <a:prstGeom prst="rect">
                <a:avLst/>
              </a:prstGeom>
              <a:blipFill>
                <a:blip r:embed="rId9"/>
                <a:stretch>
                  <a:fillRect t="-8065" b="-24194"/>
                </a:stretch>
              </a:blipFill>
              <a:ln>
                <a:solidFill>
                  <a:schemeClr val="tx1"/>
                </a:solidFill>
              </a:ln>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0153206-B15F-A115-7814-961E55700EDF}"/>
                  </a:ext>
                </a:extLst>
              </p:cNvPr>
              <p:cNvSpPr txBox="1"/>
              <p:nvPr/>
            </p:nvSpPr>
            <p:spPr>
              <a:xfrm>
                <a:off x="3353537" y="5420168"/>
                <a:ext cx="8498328" cy="646331"/>
              </a:xfrm>
              <a:prstGeom prst="rect">
                <a:avLst/>
              </a:prstGeom>
              <a:noFill/>
            </p:spPr>
            <p:txBody>
              <a:bodyPr wrap="square">
                <a:spAutoFit/>
              </a:bodyPr>
              <a:lstStyle/>
              <a:p>
                <a:pPr algn="just"/>
                <a:r>
                  <a:rPr lang="tr-TR" sz="1800" dirty="0"/>
                  <a:t>olmaktadır. Buna göre kesitteki kayma gerilmesi r ile orantılıdır ve maksimum değerini kesitin en dış çevresi üzerinde alır. (</a:t>
                </a:r>
                <a14:m>
                  <m:oMath xmlns:m="http://schemas.openxmlformats.org/officeDocument/2006/math">
                    <m:r>
                      <m:rPr>
                        <m:sty m:val="p"/>
                      </m:rPr>
                      <a:rPr lang="tr-TR" sz="1800" b="0" i="0" smtClean="0">
                        <a:latin typeface="Cambria Math" panose="02040503050406030204" pitchFamily="18" charset="0"/>
                        <a:ea typeface="Cambria Math" panose="02040503050406030204" pitchFamily="18" charset="0"/>
                      </a:rPr>
                      <m:t>G</m:t>
                    </m:r>
                    <m:r>
                      <m:rPr>
                        <m:sty m:val="p"/>
                      </m:rPr>
                      <a:rPr lang="tr-TR" sz="1800" i="0">
                        <a:latin typeface="Cambria Math" panose="02040503050406030204" pitchFamily="18" charset="0"/>
                        <a:ea typeface="Cambria Math" panose="02040503050406030204" pitchFamily="18" charset="0"/>
                      </a:rPr>
                      <m:t>ω</m:t>
                    </m:r>
                    <m:r>
                      <m:rPr>
                        <m:sty m:val="p"/>
                      </m:rPr>
                      <a:rPr lang="tr-TR" sz="1800" b="0" i="0" smtClean="0">
                        <a:latin typeface="Cambria Math" panose="02040503050406030204" pitchFamily="18" charset="0"/>
                        <a:ea typeface="Cambria Math" panose="02040503050406030204" pitchFamily="18" charset="0"/>
                      </a:rPr>
                      <m:t>R</m:t>
                    </m:r>
                  </m:oMath>
                </a14:m>
                <a:r>
                  <a:rPr lang="tr-TR" sz="1800" dirty="0"/>
                  <a:t>)</a:t>
                </a:r>
              </a:p>
            </p:txBody>
          </p:sp>
        </mc:Choice>
        <mc:Fallback xmlns="">
          <p:sp>
            <p:nvSpPr>
              <p:cNvPr id="23" name="TextBox 22">
                <a:extLst>
                  <a:ext uri="{FF2B5EF4-FFF2-40B4-BE49-F238E27FC236}">
                    <a16:creationId xmlns:a16="http://schemas.microsoft.com/office/drawing/2014/main" id="{80153206-B15F-A115-7814-961E55700EDF}"/>
                  </a:ext>
                </a:extLst>
              </p:cNvPr>
              <p:cNvSpPr txBox="1">
                <a:spLocks noRot="1" noChangeAspect="1" noMove="1" noResize="1" noEditPoints="1" noAdjustHandles="1" noChangeArrowheads="1" noChangeShapeType="1" noTextEdit="1"/>
              </p:cNvSpPr>
              <p:nvPr/>
            </p:nvSpPr>
            <p:spPr>
              <a:xfrm>
                <a:off x="3353537" y="5420168"/>
                <a:ext cx="8498328" cy="646331"/>
              </a:xfrm>
              <a:prstGeom prst="rect">
                <a:avLst/>
              </a:prstGeom>
              <a:blipFill>
                <a:blip r:embed="rId10"/>
                <a:stretch>
                  <a:fillRect l="-574" t="-5660" r="-646" b="-14151"/>
                </a:stretch>
              </a:blipFill>
            </p:spPr>
            <p:txBody>
              <a:bodyPr/>
              <a:lstStyle/>
              <a:p>
                <a:r>
                  <a:rPr lang="tr-TR">
                    <a:noFill/>
                  </a:rPr>
                  <a:t> </a:t>
                </a:r>
              </a:p>
            </p:txBody>
          </p:sp>
        </mc:Fallback>
      </mc:AlternateContent>
    </p:spTree>
    <p:extLst>
      <p:ext uri="{BB962C8B-B14F-4D97-AF65-F5344CB8AC3E}">
        <p14:creationId xmlns:p14="http://schemas.microsoft.com/office/powerpoint/2010/main" val="2027848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48F7D4-565C-B2A4-96E7-B610FF547FC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41BBD4-754A-53BF-DB1E-AD63B92583FD}"/>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E314C530-4D03-A9AA-B58D-6C2055E812E5}"/>
              </a:ext>
            </a:extLst>
          </p:cNvPr>
          <p:cNvSpPr txBox="1"/>
          <p:nvPr/>
        </p:nvSpPr>
        <p:spPr>
          <a:xfrm>
            <a:off x="387843" y="5274151"/>
            <a:ext cx="2044639" cy="762000"/>
          </a:xfrm>
          <a:prstGeom prst="rect">
            <a:avLst/>
          </a:prstGeom>
        </p:spPr>
        <p:txBody>
          <a:bodyPr vert="horz" lIns="91440" tIns="45720" rIns="91440" bIns="45720" rtlCol="0" anchor="b">
            <a:normAutofit/>
          </a:bodyPr>
          <a:lstStyle/>
          <a:p>
            <a:pPr lvl="0">
              <a:spcBef>
                <a:spcPct val="0"/>
              </a:spcBef>
              <a:spcAft>
                <a:spcPts val="600"/>
              </a:spcAft>
            </a:pPr>
            <a:endParaRPr lang="en-US" sz="3200" dirty="0">
              <a:solidFill>
                <a:schemeClr val="tx2"/>
              </a:solidFill>
              <a:latin typeface="+mj-lt"/>
              <a:ea typeface="+mj-ea"/>
              <a:cs typeface="+mj-cs"/>
            </a:endParaRPr>
          </a:p>
        </p:txBody>
      </p:sp>
      <p:sp>
        <p:nvSpPr>
          <p:cNvPr id="14" name="Title 1">
            <a:extLst>
              <a:ext uri="{FF2B5EF4-FFF2-40B4-BE49-F238E27FC236}">
                <a16:creationId xmlns:a16="http://schemas.microsoft.com/office/drawing/2014/main" id="{405CDE9E-FD0A-6AC0-13B8-750D38E3F302}"/>
              </a:ext>
            </a:extLst>
          </p:cNvPr>
          <p:cNvSpPr txBox="1">
            <a:spLocks/>
          </p:cNvSpPr>
          <p:nvPr/>
        </p:nvSpPr>
        <p:spPr bwMode="black">
          <a:xfrm>
            <a:off x="0" y="0"/>
            <a:ext cx="6019060"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Dairesel Kesitlerin </a:t>
            </a:r>
            <a:r>
              <a:rPr lang="en-US" sz="4400" dirty="0" err="1">
                <a:solidFill>
                  <a:schemeClr val="tx2"/>
                </a:solidFill>
                <a:latin typeface="+mj-lt"/>
                <a:ea typeface="+mj-ea"/>
                <a:cs typeface="+mj-cs"/>
              </a:rPr>
              <a:t>Burulma</a:t>
            </a:r>
            <a:r>
              <a:rPr lang="tr-TR" sz="4400" dirty="0" err="1">
                <a:solidFill>
                  <a:schemeClr val="tx2"/>
                </a:solidFill>
                <a:latin typeface="+mj-lt"/>
                <a:ea typeface="+mj-ea"/>
                <a:cs typeface="+mj-cs"/>
              </a:rPr>
              <a:t>sı</a:t>
            </a:r>
            <a:endParaRPr lang="en-US" sz="3600" dirty="0">
              <a:solidFill>
                <a:schemeClr val="tx2"/>
              </a:solidFill>
              <a:latin typeface="+mj-lt"/>
              <a:ea typeface="+mj-ea"/>
              <a:cs typeface="+mj-cs"/>
            </a:endParaRPr>
          </a:p>
        </p:txBody>
      </p:sp>
      <p:pic>
        <p:nvPicPr>
          <p:cNvPr id="4" name="Picture 3">
            <a:extLst>
              <a:ext uri="{FF2B5EF4-FFF2-40B4-BE49-F238E27FC236}">
                <a16:creationId xmlns:a16="http://schemas.microsoft.com/office/drawing/2014/main" id="{FEAD9A56-36A5-0E48-BB12-AF2CA8611EDA}"/>
              </a:ext>
            </a:extLst>
          </p:cNvPr>
          <p:cNvPicPr>
            <a:picLocks noChangeAspect="1"/>
          </p:cNvPicPr>
          <p:nvPr/>
        </p:nvPicPr>
        <p:blipFill rotWithShape="1">
          <a:blip r:embed="rId2"/>
          <a:srcRect l="8863" t="41165" r="6407" b="50000"/>
          <a:stretch/>
        </p:blipFill>
        <p:spPr>
          <a:xfrm>
            <a:off x="4368879" y="2725221"/>
            <a:ext cx="4649345" cy="862278"/>
          </a:xfrm>
          <a:prstGeom prst="rect">
            <a:avLst/>
          </a:prstGeom>
          <a:ln>
            <a:solidFill>
              <a:schemeClr val="tx1"/>
            </a:solidFill>
          </a:ln>
        </p:spPr>
      </p:pic>
      <p:pic>
        <p:nvPicPr>
          <p:cNvPr id="7" name="Picture 6">
            <a:extLst>
              <a:ext uri="{FF2B5EF4-FFF2-40B4-BE49-F238E27FC236}">
                <a16:creationId xmlns:a16="http://schemas.microsoft.com/office/drawing/2014/main" id="{732F4A19-9727-14DF-62F1-3BAB82079CD7}"/>
              </a:ext>
            </a:extLst>
          </p:cNvPr>
          <p:cNvPicPr>
            <a:picLocks noChangeAspect="1"/>
          </p:cNvPicPr>
          <p:nvPr/>
        </p:nvPicPr>
        <p:blipFill rotWithShape="1">
          <a:blip r:embed="rId3"/>
          <a:srcRect l="29108" t="43945" r="33141" b="48844"/>
          <a:stretch/>
        </p:blipFill>
        <p:spPr>
          <a:xfrm>
            <a:off x="5965764" y="3925059"/>
            <a:ext cx="1455577" cy="494522"/>
          </a:xfrm>
          <a:prstGeom prst="rect">
            <a:avLst/>
          </a:prstGeom>
          <a:ln>
            <a:solidFill>
              <a:schemeClr val="tx1"/>
            </a:solidFill>
          </a:ln>
        </p:spPr>
      </p:pic>
      <p:pic>
        <p:nvPicPr>
          <p:cNvPr id="10" name="Picture 9">
            <a:extLst>
              <a:ext uri="{FF2B5EF4-FFF2-40B4-BE49-F238E27FC236}">
                <a16:creationId xmlns:a16="http://schemas.microsoft.com/office/drawing/2014/main" id="{6B94BD96-0210-B91B-DB3A-587EDC7877FF}"/>
              </a:ext>
            </a:extLst>
          </p:cNvPr>
          <p:cNvPicPr>
            <a:picLocks noChangeAspect="1"/>
          </p:cNvPicPr>
          <p:nvPr/>
        </p:nvPicPr>
        <p:blipFill rotWithShape="1">
          <a:blip r:embed="rId4"/>
          <a:srcRect l="42478" t="41422" r="23906" b="40981"/>
          <a:stretch/>
        </p:blipFill>
        <p:spPr>
          <a:xfrm>
            <a:off x="5881246" y="5171124"/>
            <a:ext cx="1624614" cy="1512645"/>
          </a:xfrm>
          <a:prstGeom prst="rect">
            <a:avLst/>
          </a:prstGeom>
          <a:ln>
            <a:solidFill>
              <a:schemeClr val="tx1"/>
            </a:solidFill>
          </a:ln>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AEB23F7-0C30-FEB5-8C94-097A43717D98}"/>
                  </a:ext>
                </a:extLst>
              </p:cNvPr>
              <p:cNvSpPr txBox="1"/>
              <p:nvPr/>
            </p:nvSpPr>
            <p:spPr>
              <a:xfrm>
                <a:off x="404026" y="1464331"/>
                <a:ext cx="11383947" cy="923330"/>
              </a:xfrm>
              <a:prstGeom prst="rect">
                <a:avLst/>
              </a:prstGeom>
              <a:noFill/>
            </p:spPr>
            <p:txBody>
              <a:bodyPr wrap="square">
                <a:spAutoFit/>
              </a:bodyPr>
              <a:lstStyle/>
              <a:p>
                <a:pPr algn="just"/>
                <a:r>
                  <a:rPr lang="tr-TR" sz="1800" dirty="0"/>
                  <a:t>Kayma gerilmesi ifade edildiği üzere </a:t>
                </a:r>
                <a14:m>
                  <m:oMath xmlns:m="http://schemas.openxmlformats.org/officeDocument/2006/math">
                    <m:r>
                      <m:rPr>
                        <m:sty m:val="p"/>
                      </m:rPr>
                      <a:rPr lang="tr-TR" sz="1800" i="0" smtClean="0">
                        <a:latin typeface="Cambria Math" panose="02040503050406030204" pitchFamily="18" charset="0"/>
                        <a:ea typeface="Cambria Math" panose="02040503050406030204" pitchFamily="18" charset="0"/>
                      </a:rPr>
                      <m:t>ω</m:t>
                    </m:r>
                  </m:oMath>
                </a14:m>
                <a:r>
                  <a:rPr lang="tr-TR" sz="1800" dirty="0"/>
                  <a:t> biliniyorsa herhangi bir r uzunluğunda kolayca bulunabilir. Fakat mühendislik uygulamalarında genel olarak kesit tesirleri bilinmektedir. Bu sebeple dış kesit tesiri olan burulma momenti </a:t>
                </a:r>
                <a:r>
                  <a:rPr lang="tr-TR" sz="1800" dirty="0" err="1"/>
                  <a:t>M</a:t>
                </a:r>
                <a:r>
                  <a:rPr lang="tr-TR" sz="1800" baseline="-25000" dirty="0" err="1"/>
                  <a:t>b</a:t>
                </a:r>
                <a:r>
                  <a:rPr lang="tr-TR" sz="1800" dirty="0"/>
                  <a:t> ile </a:t>
                </a:r>
                <a14:m>
                  <m:oMath xmlns:m="http://schemas.openxmlformats.org/officeDocument/2006/math">
                    <m:r>
                      <m:rPr>
                        <m:sty m:val="p"/>
                      </m:rPr>
                      <a:rPr lang="tr-TR" sz="1800">
                        <a:latin typeface="Cambria Math" panose="02040503050406030204" pitchFamily="18" charset="0"/>
                        <a:ea typeface="Cambria Math" panose="02040503050406030204" pitchFamily="18" charset="0"/>
                      </a:rPr>
                      <m:t>ω</m:t>
                    </m:r>
                  </m:oMath>
                </a14:m>
                <a:r>
                  <a:rPr lang="tr-TR" sz="1800" dirty="0"/>
                  <a:t> arasında bir ilişki kurulabilirse, kayma gerilmesi </a:t>
                </a:r>
                <a:r>
                  <a:rPr lang="tr-TR" sz="1800" dirty="0" err="1"/>
                  <a:t>M</a:t>
                </a:r>
                <a:r>
                  <a:rPr lang="tr-TR" sz="1800" baseline="-25000" dirty="0" err="1"/>
                  <a:t>b</a:t>
                </a:r>
                <a:r>
                  <a:rPr lang="tr-TR" sz="1800" dirty="0"/>
                  <a:t> ile de hesaplanabilir. Bu amaçla;</a:t>
                </a:r>
              </a:p>
            </p:txBody>
          </p:sp>
        </mc:Choice>
        <mc:Fallback xmlns="">
          <p:sp>
            <p:nvSpPr>
              <p:cNvPr id="9" name="TextBox 8">
                <a:extLst>
                  <a:ext uri="{FF2B5EF4-FFF2-40B4-BE49-F238E27FC236}">
                    <a16:creationId xmlns:a16="http://schemas.microsoft.com/office/drawing/2014/main" id="{BAEB23F7-0C30-FEB5-8C94-097A43717D98}"/>
                  </a:ext>
                </a:extLst>
              </p:cNvPr>
              <p:cNvSpPr txBox="1">
                <a:spLocks noRot="1" noChangeAspect="1" noMove="1" noResize="1" noEditPoints="1" noAdjustHandles="1" noChangeArrowheads="1" noChangeShapeType="1" noTextEdit="1"/>
              </p:cNvSpPr>
              <p:nvPr/>
            </p:nvSpPr>
            <p:spPr>
              <a:xfrm>
                <a:off x="404026" y="1464331"/>
                <a:ext cx="11383947" cy="923330"/>
              </a:xfrm>
              <a:prstGeom prst="rect">
                <a:avLst/>
              </a:prstGeom>
              <a:blipFill>
                <a:blip r:embed="rId5"/>
                <a:stretch>
                  <a:fillRect l="-428" t="-3947" r="-428" b="-9211"/>
                </a:stretch>
              </a:blipFill>
            </p:spPr>
            <p:txBody>
              <a:bodyPr/>
              <a:lstStyle/>
              <a:p>
                <a:r>
                  <a:rPr lang="tr-TR">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5E83B43-5FC0-C4C4-6F2F-A4F437174C1F}"/>
                  </a:ext>
                </a:extLst>
              </p:cNvPr>
              <p:cNvSpPr txBox="1"/>
              <p:nvPr/>
            </p:nvSpPr>
            <p:spPr>
              <a:xfrm>
                <a:off x="387842" y="4610686"/>
                <a:ext cx="7433384" cy="369332"/>
              </a:xfrm>
              <a:prstGeom prst="rect">
                <a:avLst/>
              </a:prstGeom>
              <a:noFill/>
            </p:spPr>
            <p:txBody>
              <a:bodyPr wrap="square">
                <a:spAutoFit/>
              </a:bodyPr>
              <a:lstStyle/>
              <a:p>
                <a:pPr algn="just"/>
                <a:r>
                  <a:rPr lang="tr-TR" sz="1800" dirty="0"/>
                  <a:t>olarak ifade edilebilir. Burada </a:t>
                </a:r>
                <a14:m>
                  <m:oMath xmlns:m="http://schemas.openxmlformats.org/officeDocument/2006/math">
                    <m:r>
                      <m:rPr>
                        <m:sty m:val="p"/>
                      </m:rPr>
                      <a:rPr lang="tr-TR" sz="1800" i="0" smtClean="0">
                        <a:latin typeface="Cambria Math" panose="02040503050406030204" pitchFamily="18" charset="0"/>
                        <a:ea typeface="Cambria Math" panose="02040503050406030204" pitchFamily="18" charset="0"/>
                      </a:rPr>
                      <m:t>τ</m:t>
                    </m:r>
                    <m:r>
                      <a:rPr lang="tr-TR" sz="1800" b="0" i="0" smtClean="0">
                        <a:latin typeface="Cambria Math" panose="02040503050406030204" pitchFamily="18" charset="0"/>
                        <a:ea typeface="Cambria Math" panose="02040503050406030204" pitchFamily="18" charset="0"/>
                      </a:rPr>
                      <m:t>=</m:t>
                    </m:r>
                    <m:r>
                      <m:rPr>
                        <m:sty m:val="p"/>
                      </m:rPr>
                      <a:rPr lang="tr-TR" sz="1800" b="0" i="0" smtClean="0">
                        <a:latin typeface="Cambria Math" panose="02040503050406030204" pitchFamily="18" charset="0"/>
                        <a:ea typeface="Cambria Math" panose="02040503050406030204" pitchFamily="18" charset="0"/>
                      </a:rPr>
                      <m:t>Gωr</m:t>
                    </m:r>
                  </m:oMath>
                </a14:m>
                <a:r>
                  <a:rPr lang="tr-TR" sz="1800" dirty="0"/>
                  <a:t> denkleminde ifadeler yerine yazılırsa;</a:t>
                </a:r>
              </a:p>
            </p:txBody>
          </p:sp>
        </mc:Choice>
        <mc:Fallback xmlns="">
          <p:sp>
            <p:nvSpPr>
              <p:cNvPr id="12" name="TextBox 11">
                <a:extLst>
                  <a:ext uri="{FF2B5EF4-FFF2-40B4-BE49-F238E27FC236}">
                    <a16:creationId xmlns:a16="http://schemas.microsoft.com/office/drawing/2014/main" id="{C5E83B43-5FC0-C4C4-6F2F-A4F437174C1F}"/>
                  </a:ext>
                </a:extLst>
              </p:cNvPr>
              <p:cNvSpPr txBox="1">
                <a:spLocks noRot="1" noChangeAspect="1" noMove="1" noResize="1" noEditPoints="1" noAdjustHandles="1" noChangeArrowheads="1" noChangeShapeType="1" noTextEdit="1"/>
              </p:cNvSpPr>
              <p:nvPr/>
            </p:nvSpPr>
            <p:spPr>
              <a:xfrm>
                <a:off x="387842" y="4610686"/>
                <a:ext cx="7433384" cy="369332"/>
              </a:xfrm>
              <a:prstGeom prst="rect">
                <a:avLst/>
              </a:prstGeom>
              <a:blipFill>
                <a:blip r:embed="rId6"/>
                <a:stretch>
                  <a:fillRect l="-738" t="-8197" b="-24590"/>
                </a:stretch>
              </a:blipFill>
            </p:spPr>
            <p:txBody>
              <a:bodyPr/>
              <a:lstStyle/>
              <a:p>
                <a:r>
                  <a:rPr lang="tr-TR">
                    <a:noFill/>
                  </a:rPr>
                  <a:t> </a:t>
                </a:r>
              </a:p>
            </p:txBody>
          </p:sp>
        </mc:Fallback>
      </mc:AlternateContent>
    </p:spTree>
    <p:extLst>
      <p:ext uri="{BB962C8B-B14F-4D97-AF65-F5344CB8AC3E}">
        <p14:creationId xmlns:p14="http://schemas.microsoft.com/office/powerpoint/2010/main" val="61813417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2033</TotalTime>
  <Words>1568</Words>
  <Application>Microsoft Office PowerPoint</Application>
  <PresentationFormat>Widescreen</PresentationFormat>
  <Paragraphs>127</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Cambria Math</vt:lpstr>
      <vt:lpstr>Gill Sans MT</vt:lpstr>
      <vt:lpstr>Parcel</vt:lpstr>
      <vt:lpstr>Mukavemet</vt:lpstr>
      <vt:lpstr>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MEKANİĞİ STATİK</dc:title>
  <dc:creator>sinan.eraslan@erdogan.edu.tr</dc:creator>
  <cp:lastModifiedBy>Sinan Eraslan</cp:lastModifiedBy>
  <cp:revision>13</cp:revision>
  <dcterms:created xsi:type="dcterms:W3CDTF">2024-01-15T12:01:04Z</dcterms:created>
  <dcterms:modified xsi:type="dcterms:W3CDTF">2025-06-30T11:18:29Z</dcterms:modified>
</cp:coreProperties>
</file>