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7"/>
  </p:notesMasterIdLst>
  <p:sldIdLst>
    <p:sldId id="301" r:id="rId2"/>
    <p:sldId id="366" r:id="rId3"/>
    <p:sldId id="314" r:id="rId4"/>
    <p:sldId id="315" r:id="rId5"/>
    <p:sldId id="316" r:id="rId6"/>
    <p:sldId id="317" r:id="rId7"/>
    <p:sldId id="318" r:id="rId8"/>
    <p:sldId id="319" r:id="rId9"/>
    <p:sldId id="320" r:id="rId10"/>
    <p:sldId id="334" r:id="rId11"/>
    <p:sldId id="335" r:id="rId12"/>
    <p:sldId id="336" r:id="rId13"/>
    <p:sldId id="337" r:id="rId14"/>
    <p:sldId id="338" r:id="rId15"/>
    <p:sldId id="339" r:id="rId16"/>
    <p:sldId id="340" r:id="rId17"/>
    <p:sldId id="341" r:id="rId18"/>
    <p:sldId id="345" r:id="rId19"/>
    <p:sldId id="342" r:id="rId20"/>
    <p:sldId id="343" r:id="rId21"/>
    <p:sldId id="344" r:id="rId22"/>
    <p:sldId id="347" r:id="rId23"/>
    <p:sldId id="348" r:id="rId24"/>
    <p:sldId id="349" r:id="rId25"/>
    <p:sldId id="350" r:id="rId26"/>
    <p:sldId id="346" r:id="rId27"/>
    <p:sldId id="351" r:id="rId28"/>
    <p:sldId id="352" r:id="rId29"/>
    <p:sldId id="353" r:id="rId30"/>
    <p:sldId id="354" r:id="rId31"/>
    <p:sldId id="355" r:id="rId32"/>
    <p:sldId id="356" r:id="rId33"/>
    <p:sldId id="357" r:id="rId34"/>
    <p:sldId id="359" r:id="rId35"/>
    <p:sldId id="358"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9599"/>
    <a:srgbClr val="B0151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DA584C-6BE0-4394-A1FC-1BD346B3F5CE}" v="13" dt="2025-06-30T11:22:57.4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an Eraslan" userId="421a04b2fa6dfc60" providerId="LiveId" clId="{05DA584C-6BE0-4394-A1FC-1BD346B3F5CE}"/>
    <pc:docChg chg="custSel addSld delSld modSld">
      <pc:chgData name="Sinan Eraslan" userId="421a04b2fa6dfc60" providerId="LiveId" clId="{05DA584C-6BE0-4394-A1FC-1BD346B3F5CE}" dt="2025-06-30T11:23:00.393" v="124" actId="1076"/>
      <pc:docMkLst>
        <pc:docMk/>
      </pc:docMkLst>
      <pc:sldChg chg="modSp mod">
        <pc:chgData name="Sinan Eraslan" userId="421a04b2fa6dfc60" providerId="LiveId" clId="{05DA584C-6BE0-4394-A1FC-1BD346B3F5CE}" dt="2025-06-30T10:38:26.969" v="2" actId="6549"/>
        <pc:sldMkLst>
          <pc:docMk/>
          <pc:sldMk cId="2814805914" sldId="301"/>
        </pc:sldMkLst>
        <pc:spChg chg="mod">
          <ac:chgData name="Sinan Eraslan" userId="421a04b2fa6dfc60" providerId="LiveId" clId="{05DA584C-6BE0-4394-A1FC-1BD346B3F5CE}" dt="2025-06-30T10:38:26.969" v="2" actId="6549"/>
          <ac:spMkLst>
            <pc:docMk/>
            <pc:sldMk cId="2814805914" sldId="301"/>
            <ac:spMk id="2" creationId="{C5EC4466-02A8-F8C9-82D6-247EC1ED4060}"/>
          </ac:spMkLst>
        </pc:spChg>
      </pc:sldChg>
      <pc:sldChg chg="addSp modSp add mod">
        <pc:chgData name="Sinan Eraslan" userId="421a04b2fa6dfc60" providerId="LiveId" clId="{05DA584C-6BE0-4394-A1FC-1BD346B3F5CE}" dt="2025-06-30T11:05:42.730" v="122" actId="1076"/>
        <pc:sldMkLst>
          <pc:docMk/>
          <pc:sldMk cId="3646827160" sldId="314"/>
        </pc:sldMkLst>
        <pc:spChg chg="mod">
          <ac:chgData name="Sinan Eraslan" userId="421a04b2fa6dfc60" providerId="LiveId" clId="{05DA584C-6BE0-4394-A1FC-1BD346B3F5CE}" dt="2025-06-30T11:04:50.450" v="98" actId="6549"/>
          <ac:spMkLst>
            <pc:docMk/>
            <pc:sldMk cId="3646827160" sldId="314"/>
            <ac:spMk id="2" creationId="{640BA21F-6564-DFAC-58FB-AB655F5487B8}"/>
          </ac:spMkLst>
        </pc:spChg>
        <pc:spChg chg="add mod">
          <ac:chgData name="Sinan Eraslan" userId="421a04b2fa6dfc60" providerId="LiveId" clId="{05DA584C-6BE0-4394-A1FC-1BD346B3F5CE}" dt="2025-06-30T11:05:42.730" v="122" actId="1076"/>
          <ac:spMkLst>
            <pc:docMk/>
            <pc:sldMk cId="3646827160" sldId="314"/>
            <ac:spMk id="6" creationId="{DD3A5601-7C7C-0D53-BDD3-E384D745D52A}"/>
          </ac:spMkLst>
        </pc:spChg>
      </pc:sldChg>
      <pc:sldChg chg="add">
        <pc:chgData name="Sinan Eraslan" userId="421a04b2fa6dfc60" providerId="LiveId" clId="{05DA584C-6BE0-4394-A1FC-1BD346B3F5CE}" dt="2025-06-30T11:04:15.570" v="46"/>
        <pc:sldMkLst>
          <pc:docMk/>
          <pc:sldMk cId="2240119892" sldId="315"/>
        </pc:sldMkLst>
      </pc:sldChg>
      <pc:sldChg chg="add">
        <pc:chgData name="Sinan Eraslan" userId="421a04b2fa6dfc60" providerId="LiveId" clId="{05DA584C-6BE0-4394-A1FC-1BD346B3F5CE}" dt="2025-06-30T11:04:15.570" v="46"/>
        <pc:sldMkLst>
          <pc:docMk/>
          <pc:sldMk cId="481133245" sldId="316"/>
        </pc:sldMkLst>
      </pc:sldChg>
      <pc:sldChg chg="modSp add mod">
        <pc:chgData name="Sinan Eraslan" userId="421a04b2fa6dfc60" providerId="LiveId" clId="{05DA584C-6BE0-4394-A1FC-1BD346B3F5CE}" dt="2025-06-30T11:05:09.571" v="100" actId="6549"/>
        <pc:sldMkLst>
          <pc:docMk/>
          <pc:sldMk cId="4172807813" sldId="317"/>
        </pc:sldMkLst>
        <pc:spChg chg="mod">
          <ac:chgData name="Sinan Eraslan" userId="421a04b2fa6dfc60" providerId="LiveId" clId="{05DA584C-6BE0-4394-A1FC-1BD346B3F5CE}" dt="2025-06-30T11:05:09.571" v="100" actId="6549"/>
          <ac:spMkLst>
            <pc:docMk/>
            <pc:sldMk cId="4172807813" sldId="317"/>
            <ac:spMk id="2" creationId="{640BA21F-6564-DFAC-58FB-AB655F5487B8}"/>
          </ac:spMkLst>
        </pc:spChg>
      </pc:sldChg>
      <pc:sldChg chg="modSp add mod">
        <pc:chgData name="Sinan Eraslan" userId="421a04b2fa6dfc60" providerId="LiveId" clId="{05DA584C-6BE0-4394-A1FC-1BD346B3F5CE}" dt="2025-06-30T11:05:12.531" v="102" actId="6549"/>
        <pc:sldMkLst>
          <pc:docMk/>
          <pc:sldMk cId="2437039749" sldId="318"/>
        </pc:sldMkLst>
        <pc:spChg chg="mod">
          <ac:chgData name="Sinan Eraslan" userId="421a04b2fa6dfc60" providerId="LiveId" clId="{05DA584C-6BE0-4394-A1FC-1BD346B3F5CE}" dt="2025-06-30T11:05:12.531" v="102" actId="6549"/>
          <ac:spMkLst>
            <pc:docMk/>
            <pc:sldMk cId="2437039749" sldId="318"/>
            <ac:spMk id="2" creationId="{640BA21F-6564-DFAC-58FB-AB655F5487B8}"/>
          </ac:spMkLst>
        </pc:spChg>
      </pc:sldChg>
      <pc:sldChg chg="modSp add mod">
        <pc:chgData name="Sinan Eraslan" userId="421a04b2fa6dfc60" providerId="LiveId" clId="{05DA584C-6BE0-4394-A1FC-1BD346B3F5CE}" dt="2025-06-30T11:05:15.280" v="104" actId="6549"/>
        <pc:sldMkLst>
          <pc:docMk/>
          <pc:sldMk cId="4022217682" sldId="319"/>
        </pc:sldMkLst>
        <pc:spChg chg="mod">
          <ac:chgData name="Sinan Eraslan" userId="421a04b2fa6dfc60" providerId="LiveId" clId="{05DA584C-6BE0-4394-A1FC-1BD346B3F5CE}" dt="2025-06-30T11:05:15.280" v="104" actId="6549"/>
          <ac:spMkLst>
            <pc:docMk/>
            <pc:sldMk cId="4022217682" sldId="319"/>
            <ac:spMk id="2" creationId="{640BA21F-6564-DFAC-58FB-AB655F5487B8}"/>
          </ac:spMkLst>
        </pc:spChg>
      </pc:sldChg>
      <pc:sldChg chg="modSp add mod">
        <pc:chgData name="Sinan Eraslan" userId="421a04b2fa6dfc60" providerId="LiveId" clId="{05DA584C-6BE0-4394-A1FC-1BD346B3F5CE}" dt="2025-06-30T11:05:17.281" v="106" actId="6549"/>
        <pc:sldMkLst>
          <pc:docMk/>
          <pc:sldMk cId="1693887291" sldId="320"/>
        </pc:sldMkLst>
        <pc:spChg chg="mod">
          <ac:chgData name="Sinan Eraslan" userId="421a04b2fa6dfc60" providerId="LiveId" clId="{05DA584C-6BE0-4394-A1FC-1BD346B3F5CE}" dt="2025-06-30T11:05:17.281" v="106" actId="6549"/>
          <ac:spMkLst>
            <pc:docMk/>
            <pc:sldMk cId="1693887291" sldId="320"/>
            <ac:spMk id="2" creationId="{640BA21F-6564-DFAC-58FB-AB655F5487B8}"/>
          </ac:spMkLst>
        </pc:spChg>
      </pc:sldChg>
      <pc:sldChg chg="add del">
        <pc:chgData name="Sinan Eraslan" userId="421a04b2fa6dfc60" providerId="LiveId" clId="{05DA584C-6BE0-4394-A1FC-1BD346B3F5CE}" dt="2025-06-30T11:05:22.250" v="107" actId="47"/>
        <pc:sldMkLst>
          <pc:docMk/>
          <pc:sldMk cId="2398607381" sldId="321"/>
        </pc:sldMkLst>
      </pc:sldChg>
      <pc:sldChg chg="modSp mod">
        <pc:chgData name="Sinan Eraslan" userId="421a04b2fa6dfc60" providerId="LiveId" clId="{05DA584C-6BE0-4394-A1FC-1BD346B3F5CE}" dt="2025-06-30T10:40:30.549" v="5" actId="20577"/>
        <pc:sldMkLst>
          <pc:docMk/>
          <pc:sldMk cId="646575614" sldId="345"/>
        </pc:sldMkLst>
        <pc:spChg chg="mod">
          <ac:chgData name="Sinan Eraslan" userId="421a04b2fa6dfc60" providerId="LiveId" clId="{05DA584C-6BE0-4394-A1FC-1BD346B3F5CE}" dt="2025-06-30T10:40:30.549" v="5" actId="20577"/>
          <ac:spMkLst>
            <pc:docMk/>
            <pc:sldMk cId="646575614" sldId="345"/>
            <ac:spMk id="14" creationId="{069477C0-92BF-DCCD-B2C6-3187E0292107}"/>
          </ac:spMkLst>
        </pc:spChg>
      </pc:sldChg>
      <pc:sldChg chg="delSp modSp mod">
        <pc:chgData name="Sinan Eraslan" userId="421a04b2fa6dfc60" providerId="LiveId" clId="{05DA584C-6BE0-4394-A1FC-1BD346B3F5CE}" dt="2025-06-30T10:41:58.419" v="21" actId="20577"/>
        <pc:sldMkLst>
          <pc:docMk/>
          <pc:sldMk cId="4214885283" sldId="347"/>
        </pc:sldMkLst>
        <pc:spChg chg="mod">
          <ac:chgData name="Sinan Eraslan" userId="421a04b2fa6dfc60" providerId="LiveId" clId="{05DA584C-6BE0-4394-A1FC-1BD346B3F5CE}" dt="2025-06-30T10:41:58.419" v="21" actId="20577"/>
          <ac:spMkLst>
            <pc:docMk/>
            <pc:sldMk cId="4214885283" sldId="347"/>
            <ac:spMk id="5" creationId="{C3ECBACB-5DDA-2D5C-9ECA-6461781161F5}"/>
          </ac:spMkLst>
        </pc:spChg>
        <pc:spChg chg="mod">
          <ac:chgData name="Sinan Eraslan" userId="421a04b2fa6dfc60" providerId="LiveId" clId="{05DA584C-6BE0-4394-A1FC-1BD346B3F5CE}" dt="2025-06-30T10:40:57.989" v="11" actId="20577"/>
          <ac:spMkLst>
            <pc:docMk/>
            <pc:sldMk cId="4214885283" sldId="347"/>
            <ac:spMk id="14" creationId="{069477C0-92BF-DCCD-B2C6-3187E0292107}"/>
          </ac:spMkLst>
        </pc:spChg>
        <pc:picChg chg="mod modCrop">
          <ac:chgData name="Sinan Eraslan" userId="421a04b2fa6dfc60" providerId="LiveId" clId="{05DA584C-6BE0-4394-A1FC-1BD346B3F5CE}" dt="2025-06-30T10:41:11.954" v="12" actId="732"/>
          <ac:picMkLst>
            <pc:docMk/>
            <pc:sldMk cId="4214885283" sldId="347"/>
            <ac:picMk id="4" creationId="{8ED3A60D-5D3C-FED9-0F39-497E0BDF2825}"/>
          </ac:picMkLst>
        </pc:picChg>
        <pc:picChg chg="del mod">
          <ac:chgData name="Sinan Eraslan" userId="421a04b2fa6dfc60" providerId="LiveId" clId="{05DA584C-6BE0-4394-A1FC-1BD346B3F5CE}" dt="2025-06-30T10:41:20.629" v="14" actId="478"/>
          <ac:picMkLst>
            <pc:docMk/>
            <pc:sldMk cId="4214885283" sldId="347"/>
            <ac:picMk id="8" creationId="{D6F99BEA-BB14-334C-A5FE-C4A8FAC978DF}"/>
          </ac:picMkLst>
        </pc:picChg>
      </pc:sldChg>
      <pc:sldChg chg="delSp modSp mod">
        <pc:chgData name="Sinan Eraslan" userId="421a04b2fa6dfc60" providerId="LiveId" clId="{05DA584C-6BE0-4394-A1FC-1BD346B3F5CE}" dt="2025-06-30T10:42:56.359" v="22" actId="478"/>
        <pc:sldMkLst>
          <pc:docMk/>
          <pc:sldMk cId="524191333" sldId="348"/>
        </pc:sldMkLst>
        <pc:spChg chg="mod">
          <ac:chgData name="Sinan Eraslan" userId="421a04b2fa6dfc60" providerId="LiveId" clId="{05DA584C-6BE0-4394-A1FC-1BD346B3F5CE}" dt="2025-06-30T10:40:54.119" v="10" actId="6549"/>
          <ac:spMkLst>
            <pc:docMk/>
            <pc:sldMk cId="524191333" sldId="348"/>
            <ac:spMk id="14" creationId="{069477C0-92BF-DCCD-B2C6-3187E0292107}"/>
          </ac:spMkLst>
        </pc:spChg>
        <pc:picChg chg="del">
          <ac:chgData name="Sinan Eraslan" userId="421a04b2fa6dfc60" providerId="LiveId" clId="{05DA584C-6BE0-4394-A1FC-1BD346B3F5CE}" dt="2025-06-30T10:42:56.359" v="22" actId="478"/>
          <ac:picMkLst>
            <pc:docMk/>
            <pc:sldMk cId="524191333" sldId="348"/>
            <ac:picMk id="10" creationId="{F16F239C-221B-A991-4CE0-1E1C1A2F84EB}"/>
          </ac:picMkLst>
        </pc:picChg>
      </pc:sldChg>
      <pc:sldChg chg="modSp mod">
        <pc:chgData name="Sinan Eraslan" userId="421a04b2fa6dfc60" providerId="LiveId" clId="{05DA584C-6BE0-4394-A1FC-1BD346B3F5CE}" dt="2025-06-30T10:43:11.689" v="25" actId="6549"/>
        <pc:sldMkLst>
          <pc:docMk/>
          <pc:sldMk cId="2061409963" sldId="349"/>
        </pc:sldMkLst>
        <pc:spChg chg="mod">
          <ac:chgData name="Sinan Eraslan" userId="421a04b2fa6dfc60" providerId="LiveId" clId="{05DA584C-6BE0-4394-A1FC-1BD346B3F5CE}" dt="2025-06-30T10:43:11.689" v="25" actId="6549"/>
          <ac:spMkLst>
            <pc:docMk/>
            <pc:sldMk cId="2061409963" sldId="349"/>
            <ac:spMk id="5" creationId="{C3ECBACB-5DDA-2D5C-9ECA-6461781161F5}"/>
          </ac:spMkLst>
        </pc:spChg>
        <pc:spChg chg="mod">
          <ac:chgData name="Sinan Eraslan" userId="421a04b2fa6dfc60" providerId="LiveId" clId="{05DA584C-6BE0-4394-A1FC-1BD346B3F5CE}" dt="2025-06-30T10:42:59.704" v="24" actId="6549"/>
          <ac:spMkLst>
            <pc:docMk/>
            <pc:sldMk cId="2061409963" sldId="349"/>
            <ac:spMk id="14" creationId="{069477C0-92BF-DCCD-B2C6-3187E0292107}"/>
          </ac:spMkLst>
        </pc:spChg>
      </pc:sldChg>
      <pc:sldChg chg="modSp mod">
        <pc:chgData name="Sinan Eraslan" userId="421a04b2fa6dfc60" providerId="LiveId" clId="{05DA584C-6BE0-4394-A1FC-1BD346B3F5CE}" dt="2025-06-30T10:43:31.539" v="28" actId="20577"/>
        <pc:sldMkLst>
          <pc:docMk/>
          <pc:sldMk cId="2248598964" sldId="350"/>
        </pc:sldMkLst>
        <pc:spChg chg="mod">
          <ac:chgData name="Sinan Eraslan" userId="421a04b2fa6dfc60" providerId="LiveId" clId="{05DA584C-6BE0-4394-A1FC-1BD346B3F5CE}" dt="2025-06-30T10:43:22.579" v="26"/>
          <ac:spMkLst>
            <pc:docMk/>
            <pc:sldMk cId="2248598964" sldId="350"/>
            <ac:spMk id="5" creationId="{C3ECBACB-5DDA-2D5C-9ECA-6461781161F5}"/>
          </ac:spMkLst>
        </pc:spChg>
        <pc:spChg chg="mod">
          <ac:chgData name="Sinan Eraslan" userId="421a04b2fa6dfc60" providerId="LiveId" clId="{05DA584C-6BE0-4394-A1FC-1BD346B3F5CE}" dt="2025-06-30T10:43:31.539" v="28" actId="20577"/>
          <ac:spMkLst>
            <pc:docMk/>
            <pc:sldMk cId="2248598964" sldId="350"/>
            <ac:spMk id="14" creationId="{069477C0-92BF-DCCD-B2C6-3187E0292107}"/>
          </ac:spMkLst>
        </pc:spChg>
      </pc:sldChg>
      <pc:sldChg chg="delSp modSp mod">
        <pc:chgData name="Sinan Eraslan" userId="421a04b2fa6dfc60" providerId="LiveId" clId="{05DA584C-6BE0-4394-A1FC-1BD346B3F5CE}" dt="2025-06-30T10:44:51.949" v="38"/>
        <pc:sldMkLst>
          <pc:docMk/>
          <pc:sldMk cId="4212303326" sldId="353"/>
        </pc:sldMkLst>
        <pc:spChg chg="mod">
          <ac:chgData name="Sinan Eraslan" userId="421a04b2fa6dfc60" providerId="LiveId" clId="{05DA584C-6BE0-4394-A1FC-1BD346B3F5CE}" dt="2025-06-30T10:44:51.949" v="38"/>
          <ac:spMkLst>
            <pc:docMk/>
            <pc:sldMk cId="4212303326" sldId="353"/>
            <ac:spMk id="4" creationId="{BE4ED635-D9D9-5F95-3847-62ECCDC9D198}"/>
          </ac:spMkLst>
        </pc:spChg>
        <pc:spChg chg="mod">
          <ac:chgData name="Sinan Eraslan" userId="421a04b2fa6dfc60" providerId="LiveId" clId="{05DA584C-6BE0-4394-A1FC-1BD346B3F5CE}" dt="2025-06-30T10:44:25.299" v="34" actId="20577"/>
          <ac:spMkLst>
            <pc:docMk/>
            <pc:sldMk cId="4212303326" sldId="353"/>
            <ac:spMk id="14" creationId="{069477C0-92BF-DCCD-B2C6-3187E0292107}"/>
          </ac:spMkLst>
        </pc:spChg>
        <pc:picChg chg="del">
          <ac:chgData name="Sinan Eraslan" userId="421a04b2fa6dfc60" providerId="LiveId" clId="{05DA584C-6BE0-4394-A1FC-1BD346B3F5CE}" dt="2025-06-30T10:44:12.646" v="29" actId="478"/>
          <ac:picMkLst>
            <pc:docMk/>
            <pc:sldMk cId="4212303326" sldId="353"/>
            <ac:picMk id="7" creationId="{0018BC51-FA64-40FD-AC1C-052B29500F74}"/>
          </ac:picMkLst>
        </pc:picChg>
      </pc:sldChg>
      <pc:sldChg chg="delSp modSp mod">
        <pc:chgData name="Sinan Eraslan" userId="421a04b2fa6dfc60" providerId="LiveId" clId="{05DA584C-6BE0-4394-A1FC-1BD346B3F5CE}" dt="2025-06-30T10:44:22.242" v="32" actId="20577"/>
        <pc:sldMkLst>
          <pc:docMk/>
          <pc:sldMk cId="1897629352" sldId="354"/>
        </pc:sldMkLst>
        <pc:spChg chg="mod">
          <ac:chgData name="Sinan Eraslan" userId="421a04b2fa6dfc60" providerId="LiveId" clId="{05DA584C-6BE0-4394-A1FC-1BD346B3F5CE}" dt="2025-06-30T10:44:22.242" v="32" actId="20577"/>
          <ac:spMkLst>
            <pc:docMk/>
            <pc:sldMk cId="1897629352" sldId="354"/>
            <ac:spMk id="14" creationId="{069477C0-92BF-DCCD-B2C6-3187E0292107}"/>
          </ac:spMkLst>
        </pc:spChg>
        <pc:picChg chg="del">
          <ac:chgData name="Sinan Eraslan" userId="421a04b2fa6dfc60" providerId="LiveId" clId="{05DA584C-6BE0-4394-A1FC-1BD346B3F5CE}" dt="2025-06-30T10:44:15.749" v="30" actId="478"/>
          <ac:picMkLst>
            <pc:docMk/>
            <pc:sldMk cId="1897629352" sldId="354"/>
            <ac:picMk id="7" creationId="{39C785B0-F7C7-2B65-85BA-1155696C12D7}"/>
          </ac:picMkLst>
        </pc:picChg>
      </pc:sldChg>
      <pc:sldChg chg="modSp mod">
        <pc:chgData name="Sinan Eraslan" userId="421a04b2fa6dfc60" providerId="LiveId" clId="{05DA584C-6BE0-4394-A1FC-1BD346B3F5CE}" dt="2025-06-30T10:45:28.249" v="40" actId="20577"/>
        <pc:sldMkLst>
          <pc:docMk/>
          <pc:sldMk cId="4141956122" sldId="355"/>
        </pc:sldMkLst>
        <pc:spChg chg="mod">
          <ac:chgData name="Sinan Eraslan" userId="421a04b2fa6dfc60" providerId="LiveId" clId="{05DA584C-6BE0-4394-A1FC-1BD346B3F5CE}" dt="2025-06-30T10:45:28.249" v="40" actId="20577"/>
          <ac:spMkLst>
            <pc:docMk/>
            <pc:sldMk cId="4141956122" sldId="355"/>
            <ac:spMk id="14" creationId="{069477C0-92BF-DCCD-B2C6-3187E0292107}"/>
          </ac:spMkLst>
        </pc:spChg>
      </pc:sldChg>
      <pc:sldChg chg="modSp mod">
        <pc:chgData name="Sinan Eraslan" userId="421a04b2fa6dfc60" providerId="LiveId" clId="{05DA584C-6BE0-4394-A1FC-1BD346B3F5CE}" dt="2025-06-30T10:45:44.259" v="45" actId="6549"/>
        <pc:sldMkLst>
          <pc:docMk/>
          <pc:sldMk cId="426723003" sldId="358"/>
        </pc:sldMkLst>
        <pc:spChg chg="mod">
          <ac:chgData name="Sinan Eraslan" userId="421a04b2fa6dfc60" providerId="LiveId" clId="{05DA584C-6BE0-4394-A1FC-1BD346B3F5CE}" dt="2025-06-30T10:45:44.259" v="45" actId="6549"/>
          <ac:spMkLst>
            <pc:docMk/>
            <pc:sldMk cId="426723003" sldId="358"/>
            <ac:spMk id="14" creationId="{069477C0-92BF-DCCD-B2C6-3187E0292107}"/>
          </ac:spMkLst>
        </pc:spChg>
      </pc:sldChg>
      <pc:sldChg chg="modSp mod">
        <pc:chgData name="Sinan Eraslan" userId="421a04b2fa6dfc60" providerId="LiveId" clId="{05DA584C-6BE0-4394-A1FC-1BD346B3F5CE}" dt="2025-06-30T10:45:40.759" v="42" actId="6549"/>
        <pc:sldMkLst>
          <pc:docMk/>
          <pc:sldMk cId="3855209308" sldId="359"/>
        </pc:sldMkLst>
        <pc:spChg chg="mod">
          <ac:chgData name="Sinan Eraslan" userId="421a04b2fa6dfc60" providerId="LiveId" clId="{05DA584C-6BE0-4394-A1FC-1BD346B3F5CE}" dt="2025-06-30T10:45:40.759" v="42" actId="6549"/>
          <ac:spMkLst>
            <pc:docMk/>
            <pc:sldMk cId="3855209308" sldId="359"/>
            <ac:spMk id="14" creationId="{069477C0-92BF-DCCD-B2C6-3187E0292107}"/>
          </ac:spMkLst>
        </pc:spChg>
      </pc:sldChg>
      <pc:sldChg chg="addSp modSp add mod">
        <pc:chgData name="Sinan Eraslan" userId="421a04b2fa6dfc60" providerId="LiveId" clId="{05DA584C-6BE0-4394-A1FC-1BD346B3F5CE}" dt="2025-06-30T11:23:00.393" v="124" actId="1076"/>
        <pc:sldMkLst>
          <pc:docMk/>
          <pc:sldMk cId="48209865" sldId="366"/>
        </pc:sldMkLst>
        <pc:spChg chg="add mod">
          <ac:chgData name="Sinan Eraslan" userId="421a04b2fa6dfc60" providerId="LiveId" clId="{05DA584C-6BE0-4394-A1FC-1BD346B3F5CE}" dt="2025-06-30T11:23:00.393" v="124" actId="1076"/>
          <ac:spMkLst>
            <pc:docMk/>
            <pc:sldMk cId="48209865" sldId="366"/>
            <ac:spMk id="3" creationId="{09F85A8D-0D55-DABC-103D-68875FE09DFC}"/>
          </ac:spMkLst>
        </pc:spChg>
      </pc:sldChg>
    </pc:docChg>
  </pc:docChgLst>
  <pc:docChgLst>
    <pc:chgData name="Sinan Eraslan" userId="421a04b2fa6dfc60" providerId="LiveId" clId="{FD705759-8D9A-430F-9413-58FD4294364E}"/>
    <pc:docChg chg="modSld">
      <pc:chgData name="Sinan Eraslan" userId="421a04b2fa6dfc60" providerId="LiveId" clId="{FD705759-8D9A-430F-9413-58FD4294364E}" dt="2024-05-02T08:15:53.639" v="5" actId="20577"/>
      <pc:docMkLst>
        <pc:docMk/>
      </pc:docMkLst>
      <pc:sldChg chg="modSp mod">
        <pc:chgData name="Sinan Eraslan" userId="421a04b2fa6dfc60" providerId="LiveId" clId="{FD705759-8D9A-430F-9413-58FD4294364E}" dt="2024-05-02T06:21:17.348" v="2" actId="20577"/>
        <pc:sldMkLst>
          <pc:docMk/>
          <pc:sldMk cId="646575614" sldId="345"/>
        </pc:sldMkLst>
      </pc:sldChg>
      <pc:sldChg chg="modSp mod">
        <pc:chgData name="Sinan Eraslan" userId="421a04b2fa6dfc60" providerId="LiveId" clId="{FD705759-8D9A-430F-9413-58FD4294364E}" dt="2024-05-02T08:15:53.639" v="5" actId="20577"/>
        <pc:sldMkLst>
          <pc:docMk/>
          <pc:sldMk cId="2248598964" sldId="350"/>
        </pc:sldMkLst>
      </pc:sldChg>
    </pc:docChg>
  </pc:docChgLst>
  <pc:docChgLst>
    <pc:chgData name="Sinan Eraslan" userId="421a04b2fa6dfc60" providerId="LiveId" clId="{8230AC90-CDD2-4362-BFD7-296B6419D326}"/>
    <pc:docChg chg="undo custSel addSld delSld modSld">
      <pc:chgData name="Sinan Eraslan" userId="421a04b2fa6dfc60" providerId="LiveId" clId="{8230AC90-CDD2-4362-BFD7-296B6419D326}" dt="2024-01-31T12:28:51.890" v="3822" actId="114"/>
      <pc:docMkLst>
        <pc:docMk/>
      </pc:docMkLst>
      <pc:sldChg chg="modSp mod">
        <pc:chgData name="Sinan Eraslan" userId="421a04b2fa6dfc60" providerId="LiveId" clId="{8230AC90-CDD2-4362-BFD7-296B6419D326}" dt="2024-01-30T10:07:48.717" v="16" actId="20577"/>
        <pc:sldMkLst>
          <pc:docMk/>
          <pc:sldMk cId="1872400943" sldId="256"/>
        </pc:sldMkLst>
      </pc:sldChg>
      <pc:sldChg chg="addSp delSp modSp mod setBg setClrOvrMap">
        <pc:chgData name="Sinan Eraslan" userId="421a04b2fa6dfc60" providerId="LiveId" clId="{8230AC90-CDD2-4362-BFD7-296B6419D326}" dt="2024-01-30T12:07:46.904" v="1056" actId="113"/>
        <pc:sldMkLst>
          <pc:docMk/>
          <pc:sldMk cId="3405452778" sldId="257"/>
        </pc:sldMkLst>
      </pc:sldChg>
      <pc:sldChg chg="addSp delSp modSp add mod setBg">
        <pc:chgData name="Sinan Eraslan" userId="421a04b2fa6dfc60" providerId="LiveId" clId="{8230AC90-CDD2-4362-BFD7-296B6419D326}" dt="2024-01-31T06:42:39.577" v="3015" actId="20577"/>
        <pc:sldMkLst>
          <pc:docMk/>
          <pc:sldMk cId="439745332" sldId="258"/>
        </pc:sldMkLst>
      </pc:sldChg>
      <pc:sldChg chg="del">
        <pc:chgData name="Sinan Eraslan" userId="421a04b2fa6dfc60" providerId="LiveId" clId="{8230AC90-CDD2-4362-BFD7-296B6419D326}" dt="2024-01-30T11:11:12.566" v="63" actId="47"/>
        <pc:sldMkLst>
          <pc:docMk/>
          <pc:sldMk cId="3654619200" sldId="258"/>
        </pc:sldMkLst>
      </pc:sldChg>
      <pc:sldChg chg="del">
        <pc:chgData name="Sinan Eraslan" userId="421a04b2fa6dfc60" providerId="LiveId" clId="{8230AC90-CDD2-4362-BFD7-296B6419D326}" dt="2024-01-30T11:11:13.653" v="64" actId="47"/>
        <pc:sldMkLst>
          <pc:docMk/>
          <pc:sldMk cId="2608212751" sldId="259"/>
        </pc:sldMkLst>
      </pc:sldChg>
      <pc:sldChg chg="addSp delSp modSp add mod">
        <pc:chgData name="Sinan Eraslan" userId="421a04b2fa6dfc60" providerId="LiveId" clId="{8230AC90-CDD2-4362-BFD7-296B6419D326}" dt="2024-01-30T13:51:56.487" v="3009" actId="20577"/>
        <pc:sldMkLst>
          <pc:docMk/>
          <pc:sldMk cId="4002701402" sldId="259"/>
        </pc:sldMkLst>
      </pc:sldChg>
      <pc:sldChg chg="del">
        <pc:chgData name="Sinan Eraslan" userId="421a04b2fa6dfc60" providerId="LiveId" clId="{8230AC90-CDD2-4362-BFD7-296B6419D326}" dt="2024-01-30T11:11:14.224" v="65" actId="47"/>
        <pc:sldMkLst>
          <pc:docMk/>
          <pc:sldMk cId="2050545100" sldId="260"/>
        </pc:sldMkLst>
      </pc:sldChg>
      <pc:sldChg chg="addSp delSp modSp add mod">
        <pc:chgData name="Sinan Eraslan" userId="421a04b2fa6dfc60" providerId="LiveId" clId="{8230AC90-CDD2-4362-BFD7-296B6419D326}" dt="2024-01-31T06:55:30.420" v="3021" actId="20577"/>
        <pc:sldMkLst>
          <pc:docMk/>
          <pc:sldMk cId="3359887442" sldId="260"/>
        </pc:sldMkLst>
      </pc:sldChg>
      <pc:sldChg chg="del">
        <pc:chgData name="Sinan Eraslan" userId="421a04b2fa6dfc60" providerId="LiveId" clId="{8230AC90-CDD2-4362-BFD7-296B6419D326}" dt="2024-01-30T11:11:16.195" v="67" actId="47"/>
        <pc:sldMkLst>
          <pc:docMk/>
          <pc:sldMk cId="962034803" sldId="261"/>
        </pc:sldMkLst>
      </pc:sldChg>
      <pc:sldChg chg="addSp delSp modSp add mod">
        <pc:chgData name="Sinan Eraslan" userId="421a04b2fa6dfc60" providerId="LiveId" clId="{8230AC90-CDD2-4362-BFD7-296B6419D326}" dt="2024-01-31T12:28:51.890" v="3822" actId="114"/>
        <pc:sldMkLst>
          <pc:docMk/>
          <pc:sldMk cId="2724503197" sldId="261"/>
        </pc:sldMkLst>
      </pc:sldChg>
      <pc:sldChg chg="del">
        <pc:chgData name="Sinan Eraslan" userId="421a04b2fa6dfc60" providerId="LiveId" clId="{8230AC90-CDD2-4362-BFD7-296B6419D326}" dt="2024-01-30T11:11:14.925" v="66" actId="47"/>
        <pc:sldMkLst>
          <pc:docMk/>
          <pc:sldMk cId="1181645173" sldId="262"/>
        </pc:sldMkLst>
      </pc:sldChg>
      <pc:sldChg chg="del">
        <pc:chgData name="Sinan Eraslan" userId="421a04b2fa6dfc60" providerId="LiveId" clId="{8230AC90-CDD2-4362-BFD7-296B6419D326}" dt="2024-01-30T11:11:16.759" v="68" actId="47"/>
        <pc:sldMkLst>
          <pc:docMk/>
          <pc:sldMk cId="3021289924" sldId="263"/>
        </pc:sldMkLst>
      </pc:sldChg>
      <pc:sldChg chg="del">
        <pc:chgData name="Sinan Eraslan" userId="421a04b2fa6dfc60" providerId="LiveId" clId="{8230AC90-CDD2-4362-BFD7-296B6419D326}" dt="2024-01-30T11:11:17.160" v="69" actId="47"/>
        <pc:sldMkLst>
          <pc:docMk/>
          <pc:sldMk cId="886428275" sldId="264"/>
        </pc:sldMkLst>
      </pc:sldChg>
      <pc:sldChg chg="del">
        <pc:chgData name="Sinan Eraslan" userId="421a04b2fa6dfc60" providerId="LiveId" clId="{8230AC90-CDD2-4362-BFD7-296B6419D326}" dt="2024-01-30T11:11:17.729" v="70" actId="47"/>
        <pc:sldMkLst>
          <pc:docMk/>
          <pc:sldMk cId="1371697397" sldId="265"/>
        </pc:sldMkLst>
      </pc:sldChg>
      <pc:sldChg chg="del">
        <pc:chgData name="Sinan Eraslan" userId="421a04b2fa6dfc60" providerId="LiveId" clId="{8230AC90-CDD2-4362-BFD7-296B6419D326}" dt="2024-01-30T11:11:18.630" v="71" actId="47"/>
        <pc:sldMkLst>
          <pc:docMk/>
          <pc:sldMk cId="4212203910" sldId="266"/>
        </pc:sldMkLst>
      </pc:sldChg>
      <pc:sldChg chg="del">
        <pc:chgData name="Sinan Eraslan" userId="421a04b2fa6dfc60" providerId="LiveId" clId="{8230AC90-CDD2-4362-BFD7-296B6419D326}" dt="2024-01-30T11:11:19.147" v="72" actId="47"/>
        <pc:sldMkLst>
          <pc:docMk/>
          <pc:sldMk cId="1950550884" sldId="267"/>
        </pc:sldMkLst>
      </pc:sldChg>
      <pc:sldChg chg="del">
        <pc:chgData name="Sinan Eraslan" userId="421a04b2fa6dfc60" providerId="LiveId" clId="{8230AC90-CDD2-4362-BFD7-296B6419D326}" dt="2024-01-30T11:11:19.833" v="73" actId="47"/>
        <pc:sldMkLst>
          <pc:docMk/>
          <pc:sldMk cId="1468560988" sldId="268"/>
        </pc:sldMkLst>
      </pc:sldChg>
      <pc:sldChg chg="del">
        <pc:chgData name="Sinan Eraslan" userId="421a04b2fa6dfc60" providerId="LiveId" clId="{8230AC90-CDD2-4362-BFD7-296B6419D326}" dt="2024-01-30T11:11:20.349" v="74" actId="47"/>
        <pc:sldMkLst>
          <pc:docMk/>
          <pc:sldMk cId="3151780948" sldId="269"/>
        </pc:sldMkLst>
      </pc:sldChg>
      <pc:sldChg chg="del">
        <pc:chgData name="Sinan Eraslan" userId="421a04b2fa6dfc60" providerId="LiveId" clId="{8230AC90-CDD2-4362-BFD7-296B6419D326}" dt="2024-01-30T11:11:20.888" v="75" actId="47"/>
        <pc:sldMkLst>
          <pc:docMk/>
          <pc:sldMk cId="3723960916" sldId="270"/>
        </pc:sldMkLst>
      </pc:sldChg>
      <pc:sldChg chg="del">
        <pc:chgData name="Sinan Eraslan" userId="421a04b2fa6dfc60" providerId="LiveId" clId="{8230AC90-CDD2-4362-BFD7-296B6419D326}" dt="2024-01-30T11:11:21.521" v="76" actId="47"/>
        <pc:sldMkLst>
          <pc:docMk/>
          <pc:sldMk cId="3633438340" sldId="271"/>
        </pc:sldMkLst>
      </pc:sldChg>
      <pc:sldChg chg="del">
        <pc:chgData name="Sinan Eraslan" userId="421a04b2fa6dfc60" providerId="LiveId" clId="{8230AC90-CDD2-4362-BFD7-296B6419D326}" dt="2024-01-30T11:11:22.592" v="77" actId="47"/>
        <pc:sldMkLst>
          <pc:docMk/>
          <pc:sldMk cId="4219742632" sldId="272"/>
        </pc:sldMkLst>
      </pc:sldChg>
      <pc:sldChg chg="del">
        <pc:chgData name="Sinan Eraslan" userId="421a04b2fa6dfc60" providerId="LiveId" clId="{8230AC90-CDD2-4362-BFD7-296B6419D326}" dt="2024-01-30T11:11:22.823" v="78" actId="47"/>
        <pc:sldMkLst>
          <pc:docMk/>
          <pc:sldMk cId="343112488" sldId="273"/>
        </pc:sldMkLst>
      </pc:sldChg>
      <pc:sldChg chg="del">
        <pc:chgData name="Sinan Eraslan" userId="421a04b2fa6dfc60" providerId="LiveId" clId="{8230AC90-CDD2-4362-BFD7-296B6419D326}" dt="2024-01-30T11:11:23.140" v="79" actId="47"/>
        <pc:sldMkLst>
          <pc:docMk/>
          <pc:sldMk cId="3932834637" sldId="274"/>
        </pc:sldMkLst>
      </pc:sldChg>
    </pc:docChg>
  </pc:docChgLst>
  <pc:docChgLst>
    <pc:chgData name="Sinan Eraslan" userId="421a04b2fa6dfc60" providerId="LiveId" clId="{16FA3E06-8FDF-453B-8E22-BD47D2322087}"/>
    <pc:docChg chg="undo redo custSel addSld delSld modSld sldOrd delMainMaster">
      <pc:chgData name="Sinan Eraslan" userId="421a04b2fa6dfc60" providerId="LiveId" clId="{16FA3E06-8FDF-453B-8E22-BD47D2322087}" dt="2024-05-17T06:34:34.511" v="15851" actId="1076"/>
      <pc:docMkLst>
        <pc:docMk/>
      </pc:docMkLst>
      <pc:sldChg chg="del">
        <pc:chgData name="Sinan Eraslan" userId="421a04b2fa6dfc60" providerId="LiveId" clId="{16FA3E06-8FDF-453B-8E22-BD47D2322087}" dt="2024-04-01T09:45:04.156" v="12343" actId="47"/>
        <pc:sldMkLst>
          <pc:docMk/>
          <pc:sldMk cId="1872400943" sldId="256"/>
        </pc:sldMkLst>
      </pc:sldChg>
      <pc:sldChg chg="del">
        <pc:chgData name="Sinan Eraslan" userId="421a04b2fa6dfc60" providerId="LiveId" clId="{16FA3E06-8FDF-453B-8E22-BD47D2322087}" dt="2024-02-06T06:31:54.007" v="0" actId="2696"/>
        <pc:sldMkLst>
          <pc:docMk/>
          <pc:sldMk cId="3405452778" sldId="257"/>
        </pc:sldMkLst>
      </pc:sldChg>
      <pc:sldChg chg="addSp delSp modSp del mod">
        <pc:chgData name="Sinan Eraslan" userId="421a04b2fa6dfc60" providerId="LiveId" clId="{16FA3E06-8FDF-453B-8E22-BD47D2322087}" dt="2024-04-01T09:50:34.144" v="12377" actId="47"/>
        <pc:sldMkLst>
          <pc:docMk/>
          <pc:sldMk cId="439745332" sldId="258"/>
        </pc:sldMkLst>
      </pc:sldChg>
      <pc:sldChg chg="addSp delSp modSp add del mod">
        <pc:chgData name="Sinan Eraslan" userId="421a04b2fa6dfc60" providerId="LiveId" clId="{16FA3E06-8FDF-453B-8E22-BD47D2322087}" dt="2024-04-01T09:59:19.810" v="12423" actId="2696"/>
        <pc:sldMkLst>
          <pc:docMk/>
          <pc:sldMk cId="4002701402" sldId="259"/>
        </pc:sldMkLst>
      </pc:sldChg>
      <pc:sldChg chg="addSp delSp modSp add del mod">
        <pc:chgData name="Sinan Eraslan" userId="421a04b2fa6dfc60" providerId="LiveId" clId="{16FA3E06-8FDF-453B-8E22-BD47D2322087}" dt="2024-04-01T10:11:15.520" v="12463" actId="2696"/>
        <pc:sldMkLst>
          <pc:docMk/>
          <pc:sldMk cId="576309458" sldId="260"/>
        </pc:sldMkLst>
      </pc:sldChg>
      <pc:sldChg chg="del">
        <pc:chgData name="Sinan Eraslan" userId="421a04b2fa6dfc60" providerId="LiveId" clId="{16FA3E06-8FDF-453B-8E22-BD47D2322087}" dt="2024-02-06T09:36:07.669" v="636" actId="47"/>
        <pc:sldMkLst>
          <pc:docMk/>
          <pc:sldMk cId="3359887442" sldId="260"/>
        </pc:sldMkLst>
      </pc:sldChg>
      <pc:sldChg chg="addSp delSp modSp add del mod">
        <pc:chgData name="Sinan Eraslan" userId="421a04b2fa6dfc60" providerId="LiveId" clId="{16FA3E06-8FDF-453B-8E22-BD47D2322087}" dt="2024-04-01T10:17:46.516" v="12486" actId="2696"/>
        <pc:sldMkLst>
          <pc:docMk/>
          <pc:sldMk cId="2564041668" sldId="261"/>
        </pc:sldMkLst>
      </pc:sldChg>
      <pc:sldChg chg="del">
        <pc:chgData name="Sinan Eraslan" userId="421a04b2fa6dfc60" providerId="LiveId" clId="{16FA3E06-8FDF-453B-8E22-BD47D2322087}" dt="2024-02-06T09:36:08.302" v="637" actId="47"/>
        <pc:sldMkLst>
          <pc:docMk/>
          <pc:sldMk cId="2724503197" sldId="261"/>
        </pc:sldMkLst>
      </pc:sldChg>
      <pc:sldChg chg="addSp delSp modSp add del mod">
        <pc:chgData name="Sinan Eraslan" userId="421a04b2fa6dfc60" providerId="LiveId" clId="{16FA3E06-8FDF-453B-8E22-BD47D2322087}" dt="2024-04-01T10:37:20.174" v="12504" actId="2696"/>
        <pc:sldMkLst>
          <pc:docMk/>
          <pc:sldMk cId="495369944" sldId="262"/>
        </pc:sldMkLst>
      </pc:sldChg>
      <pc:sldChg chg="del">
        <pc:chgData name="Sinan Eraslan" userId="421a04b2fa6dfc60" providerId="LiveId" clId="{16FA3E06-8FDF-453B-8E22-BD47D2322087}" dt="2024-02-06T09:36:08.471" v="638" actId="47"/>
        <pc:sldMkLst>
          <pc:docMk/>
          <pc:sldMk cId="1392632567" sldId="262"/>
        </pc:sldMkLst>
      </pc:sldChg>
      <pc:sldChg chg="addSp delSp modSp add del mod">
        <pc:chgData name="Sinan Eraslan" userId="421a04b2fa6dfc60" providerId="LiveId" clId="{16FA3E06-8FDF-453B-8E22-BD47D2322087}" dt="2024-04-01T10:39:46.805" v="12540" actId="2696"/>
        <pc:sldMkLst>
          <pc:docMk/>
          <pc:sldMk cId="1431200935" sldId="263"/>
        </pc:sldMkLst>
      </pc:sldChg>
      <pc:sldChg chg="del">
        <pc:chgData name="Sinan Eraslan" userId="421a04b2fa6dfc60" providerId="LiveId" clId="{16FA3E06-8FDF-453B-8E22-BD47D2322087}" dt="2024-02-06T09:36:08.656" v="639" actId="47"/>
        <pc:sldMkLst>
          <pc:docMk/>
          <pc:sldMk cId="3393693042" sldId="263"/>
        </pc:sldMkLst>
      </pc:sldChg>
      <pc:sldChg chg="del">
        <pc:chgData name="Sinan Eraslan" userId="421a04b2fa6dfc60" providerId="LiveId" clId="{16FA3E06-8FDF-453B-8E22-BD47D2322087}" dt="2024-02-06T09:36:08.772" v="640" actId="47"/>
        <pc:sldMkLst>
          <pc:docMk/>
          <pc:sldMk cId="325185666" sldId="264"/>
        </pc:sldMkLst>
      </pc:sldChg>
      <pc:sldChg chg="addSp delSp modSp add del mod">
        <pc:chgData name="Sinan Eraslan" userId="421a04b2fa6dfc60" providerId="LiveId" clId="{16FA3E06-8FDF-453B-8E22-BD47D2322087}" dt="2024-04-01T11:02:19.014" v="12588" actId="2696"/>
        <pc:sldMkLst>
          <pc:docMk/>
          <pc:sldMk cId="2734233309" sldId="264"/>
        </pc:sldMkLst>
      </pc:sldChg>
      <pc:sldChg chg="del">
        <pc:chgData name="Sinan Eraslan" userId="421a04b2fa6dfc60" providerId="LiveId" clId="{16FA3E06-8FDF-453B-8E22-BD47D2322087}" dt="2024-02-06T09:36:08.957" v="641" actId="47"/>
        <pc:sldMkLst>
          <pc:docMk/>
          <pc:sldMk cId="1256254781" sldId="265"/>
        </pc:sldMkLst>
      </pc:sldChg>
      <pc:sldChg chg="addSp delSp modSp add del mod">
        <pc:chgData name="Sinan Eraslan" userId="421a04b2fa6dfc60" providerId="LiveId" clId="{16FA3E06-8FDF-453B-8E22-BD47D2322087}" dt="2024-04-01T11:23:41.547" v="12666" actId="2696"/>
        <pc:sldMkLst>
          <pc:docMk/>
          <pc:sldMk cId="3778583999" sldId="265"/>
        </pc:sldMkLst>
      </pc:sldChg>
      <pc:sldChg chg="del">
        <pc:chgData name="Sinan Eraslan" userId="421a04b2fa6dfc60" providerId="LiveId" clId="{16FA3E06-8FDF-453B-8E22-BD47D2322087}" dt="2024-02-06T09:36:09.126" v="642" actId="47"/>
        <pc:sldMkLst>
          <pc:docMk/>
          <pc:sldMk cId="1480277520" sldId="266"/>
        </pc:sldMkLst>
      </pc:sldChg>
      <pc:sldChg chg="addSp delSp modSp add del mod">
        <pc:chgData name="Sinan Eraslan" userId="421a04b2fa6dfc60" providerId="LiveId" clId="{16FA3E06-8FDF-453B-8E22-BD47D2322087}" dt="2024-02-07T07:20:29.082" v="6095" actId="47"/>
        <pc:sldMkLst>
          <pc:docMk/>
          <pc:sldMk cId="1536953111" sldId="266"/>
        </pc:sldMkLst>
      </pc:sldChg>
      <pc:sldChg chg="addSp delSp modSp add del mod">
        <pc:chgData name="Sinan Eraslan" userId="421a04b2fa6dfc60" providerId="LiveId" clId="{16FA3E06-8FDF-453B-8E22-BD47D2322087}" dt="2024-04-01T11:47:12.750" v="12738" actId="2696"/>
        <pc:sldMkLst>
          <pc:docMk/>
          <pc:sldMk cId="1391680920" sldId="267"/>
        </pc:sldMkLst>
      </pc:sldChg>
      <pc:sldChg chg="del">
        <pc:chgData name="Sinan Eraslan" userId="421a04b2fa6dfc60" providerId="LiveId" clId="{16FA3E06-8FDF-453B-8E22-BD47D2322087}" dt="2024-02-06T09:36:09.289" v="643" actId="47"/>
        <pc:sldMkLst>
          <pc:docMk/>
          <pc:sldMk cId="1569020201" sldId="267"/>
        </pc:sldMkLst>
      </pc:sldChg>
      <pc:sldChg chg="del">
        <pc:chgData name="Sinan Eraslan" userId="421a04b2fa6dfc60" providerId="LiveId" clId="{16FA3E06-8FDF-453B-8E22-BD47D2322087}" dt="2024-02-06T09:36:09.442" v="644" actId="47"/>
        <pc:sldMkLst>
          <pc:docMk/>
          <pc:sldMk cId="1472886039" sldId="268"/>
        </pc:sldMkLst>
      </pc:sldChg>
      <pc:sldChg chg="addSp delSp modSp add del mod">
        <pc:chgData name="Sinan Eraslan" userId="421a04b2fa6dfc60" providerId="LiveId" clId="{16FA3E06-8FDF-453B-8E22-BD47D2322087}" dt="2024-04-01T11:51:28.562" v="12864" actId="47"/>
        <pc:sldMkLst>
          <pc:docMk/>
          <pc:sldMk cId="2873344126" sldId="268"/>
        </pc:sldMkLst>
      </pc:sldChg>
      <pc:sldChg chg="addSp delSp modSp add del mod">
        <pc:chgData name="Sinan Eraslan" userId="421a04b2fa6dfc60" providerId="LiveId" clId="{16FA3E06-8FDF-453B-8E22-BD47D2322087}" dt="2024-04-01T11:54:37.135" v="12896" actId="2696"/>
        <pc:sldMkLst>
          <pc:docMk/>
          <pc:sldMk cId="2018128347" sldId="269"/>
        </pc:sldMkLst>
      </pc:sldChg>
      <pc:sldChg chg="del">
        <pc:chgData name="Sinan Eraslan" userId="421a04b2fa6dfc60" providerId="LiveId" clId="{16FA3E06-8FDF-453B-8E22-BD47D2322087}" dt="2024-02-06T09:36:09.621" v="645" actId="47"/>
        <pc:sldMkLst>
          <pc:docMk/>
          <pc:sldMk cId="4013147559" sldId="269"/>
        </pc:sldMkLst>
      </pc:sldChg>
      <pc:sldChg chg="del">
        <pc:chgData name="Sinan Eraslan" userId="421a04b2fa6dfc60" providerId="LiveId" clId="{16FA3E06-8FDF-453B-8E22-BD47D2322087}" dt="2024-02-06T09:36:09.828" v="646" actId="47"/>
        <pc:sldMkLst>
          <pc:docMk/>
          <pc:sldMk cId="499485218" sldId="270"/>
        </pc:sldMkLst>
      </pc:sldChg>
      <pc:sldChg chg="addSp delSp modSp add del mod">
        <pc:chgData name="Sinan Eraslan" userId="421a04b2fa6dfc60" providerId="LiveId" clId="{16FA3E06-8FDF-453B-8E22-BD47D2322087}" dt="2024-04-01T11:59:11.254" v="13103" actId="47"/>
        <pc:sldMkLst>
          <pc:docMk/>
          <pc:sldMk cId="2505415295" sldId="270"/>
        </pc:sldMkLst>
      </pc:sldChg>
      <pc:sldChg chg="addSp delSp modSp add del mod">
        <pc:chgData name="Sinan Eraslan" userId="421a04b2fa6dfc60" providerId="LiveId" clId="{16FA3E06-8FDF-453B-8E22-BD47D2322087}" dt="2024-04-01T12:18:09.911" v="13488" actId="47"/>
        <pc:sldMkLst>
          <pc:docMk/>
          <pc:sldMk cId="2770673032" sldId="271"/>
        </pc:sldMkLst>
      </pc:sldChg>
      <pc:sldChg chg="del">
        <pc:chgData name="Sinan Eraslan" userId="421a04b2fa6dfc60" providerId="LiveId" clId="{16FA3E06-8FDF-453B-8E22-BD47D2322087}" dt="2024-02-06T09:36:09.921" v="647" actId="47"/>
        <pc:sldMkLst>
          <pc:docMk/>
          <pc:sldMk cId="3840800334" sldId="271"/>
        </pc:sldMkLst>
      </pc:sldChg>
      <pc:sldChg chg="del">
        <pc:chgData name="Sinan Eraslan" userId="421a04b2fa6dfc60" providerId="LiveId" clId="{16FA3E06-8FDF-453B-8E22-BD47D2322087}" dt="2024-02-06T09:36:10.091" v="648" actId="47"/>
        <pc:sldMkLst>
          <pc:docMk/>
          <pc:sldMk cId="3415466246" sldId="272"/>
        </pc:sldMkLst>
      </pc:sldChg>
      <pc:sldChg chg="addSp delSp modSp add del mod">
        <pc:chgData name="Sinan Eraslan" userId="421a04b2fa6dfc60" providerId="LiveId" clId="{16FA3E06-8FDF-453B-8E22-BD47D2322087}" dt="2024-04-01T13:41:34.218" v="13705" actId="2696"/>
        <pc:sldMkLst>
          <pc:docMk/>
          <pc:sldMk cId="3598273384" sldId="272"/>
        </pc:sldMkLst>
      </pc:sldChg>
      <pc:sldChg chg="del">
        <pc:chgData name="Sinan Eraslan" userId="421a04b2fa6dfc60" providerId="LiveId" clId="{16FA3E06-8FDF-453B-8E22-BD47D2322087}" dt="2024-02-06T09:36:10.291" v="649" actId="47"/>
        <pc:sldMkLst>
          <pc:docMk/>
          <pc:sldMk cId="693982107" sldId="273"/>
        </pc:sldMkLst>
      </pc:sldChg>
      <pc:sldChg chg="addSp delSp modSp add del mod">
        <pc:chgData name="Sinan Eraslan" userId="421a04b2fa6dfc60" providerId="LiveId" clId="{16FA3E06-8FDF-453B-8E22-BD47D2322087}" dt="2024-04-01T13:45:31.607" v="13903" actId="2696"/>
        <pc:sldMkLst>
          <pc:docMk/>
          <pc:sldMk cId="3668103894" sldId="273"/>
        </pc:sldMkLst>
      </pc:sldChg>
      <pc:sldChg chg="addSp delSp modSp add del mod">
        <pc:chgData name="Sinan Eraslan" userId="421a04b2fa6dfc60" providerId="LiveId" clId="{16FA3E06-8FDF-453B-8E22-BD47D2322087}" dt="2024-04-01T13:53:45.568" v="14126" actId="2696"/>
        <pc:sldMkLst>
          <pc:docMk/>
          <pc:sldMk cId="409649315" sldId="274"/>
        </pc:sldMkLst>
      </pc:sldChg>
      <pc:sldChg chg="addSp delSp modSp add del mod setBg">
        <pc:chgData name="Sinan Eraslan" userId="421a04b2fa6dfc60" providerId="LiveId" clId="{16FA3E06-8FDF-453B-8E22-BD47D2322087}" dt="2024-04-02T08:47:22.348" v="14146" actId="2696"/>
        <pc:sldMkLst>
          <pc:docMk/>
          <pc:sldMk cId="88741984" sldId="275"/>
        </pc:sldMkLst>
      </pc:sldChg>
      <pc:sldChg chg="addSp delSp modSp add del mod">
        <pc:chgData name="Sinan Eraslan" userId="421a04b2fa6dfc60" providerId="LiveId" clId="{16FA3E06-8FDF-453B-8E22-BD47D2322087}" dt="2024-04-02T09:00:10.132" v="14187" actId="2696"/>
        <pc:sldMkLst>
          <pc:docMk/>
          <pc:sldMk cId="2436245419" sldId="276"/>
        </pc:sldMkLst>
      </pc:sldChg>
      <pc:sldChg chg="addSp delSp modSp add del mod">
        <pc:chgData name="Sinan Eraslan" userId="421a04b2fa6dfc60" providerId="LiveId" clId="{16FA3E06-8FDF-453B-8E22-BD47D2322087}" dt="2024-04-02T09:12:45.869" v="14214" actId="2696"/>
        <pc:sldMkLst>
          <pc:docMk/>
          <pc:sldMk cId="3471248715" sldId="277"/>
        </pc:sldMkLst>
      </pc:sldChg>
      <pc:sldChg chg="addSp delSp modSp add del mod">
        <pc:chgData name="Sinan Eraslan" userId="421a04b2fa6dfc60" providerId="LiveId" clId="{16FA3E06-8FDF-453B-8E22-BD47D2322087}" dt="2024-04-02T09:55:19.068" v="14636" actId="2696"/>
        <pc:sldMkLst>
          <pc:docMk/>
          <pc:sldMk cId="1971920197" sldId="278"/>
        </pc:sldMkLst>
      </pc:sldChg>
      <pc:sldChg chg="addSp delSp modSp add del mod">
        <pc:chgData name="Sinan Eraslan" userId="421a04b2fa6dfc60" providerId="LiveId" clId="{16FA3E06-8FDF-453B-8E22-BD47D2322087}" dt="2024-04-02T09:58:29.970" v="14643" actId="2696"/>
        <pc:sldMkLst>
          <pc:docMk/>
          <pc:sldMk cId="4175386996" sldId="279"/>
        </pc:sldMkLst>
      </pc:sldChg>
      <pc:sldChg chg="addSp delSp modSp add del mod">
        <pc:chgData name="Sinan Eraslan" userId="421a04b2fa6dfc60" providerId="LiveId" clId="{16FA3E06-8FDF-453B-8E22-BD47D2322087}" dt="2024-04-02T10:39:56.102" v="14806" actId="2696"/>
        <pc:sldMkLst>
          <pc:docMk/>
          <pc:sldMk cId="1063394260" sldId="280"/>
        </pc:sldMkLst>
      </pc:sldChg>
      <pc:sldChg chg="addSp delSp modSp add del mod">
        <pc:chgData name="Sinan Eraslan" userId="421a04b2fa6dfc60" providerId="LiveId" clId="{16FA3E06-8FDF-453B-8E22-BD47D2322087}" dt="2024-04-02T10:59:21.926" v="15293" actId="2696"/>
        <pc:sldMkLst>
          <pc:docMk/>
          <pc:sldMk cId="3045641834" sldId="281"/>
        </pc:sldMkLst>
      </pc:sldChg>
      <pc:sldChg chg="addSp delSp modSp add del mod">
        <pc:chgData name="Sinan Eraslan" userId="421a04b2fa6dfc60" providerId="LiveId" clId="{16FA3E06-8FDF-453B-8E22-BD47D2322087}" dt="2024-04-02T11:00:50.686" v="15305" actId="2696"/>
        <pc:sldMkLst>
          <pc:docMk/>
          <pc:sldMk cId="659667885" sldId="282"/>
        </pc:sldMkLst>
      </pc:sldChg>
      <pc:sldChg chg="addSp delSp modSp add del mod">
        <pc:chgData name="Sinan Eraslan" userId="421a04b2fa6dfc60" providerId="LiveId" clId="{16FA3E06-8FDF-453B-8E22-BD47D2322087}" dt="2024-04-02T11:33:06.882" v="15612" actId="2696"/>
        <pc:sldMkLst>
          <pc:docMk/>
          <pc:sldMk cId="713385945" sldId="283"/>
        </pc:sldMkLst>
      </pc:sldChg>
      <pc:sldChg chg="addSp delSp modSp add del mod">
        <pc:chgData name="Sinan Eraslan" userId="421a04b2fa6dfc60" providerId="LiveId" clId="{16FA3E06-8FDF-453B-8E22-BD47D2322087}" dt="2024-04-02T11:43:39.900" v="15814" actId="2696"/>
        <pc:sldMkLst>
          <pc:docMk/>
          <pc:sldMk cId="3644153438" sldId="284"/>
        </pc:sldMkLst>
      </pc:sldChg>
      <pc:sldChg chg="addSp delSp modSp add del mod">
        <pc:chgData name="Sinan Eraslan" userId="421a04b2fa6dfc60" providerId="LiveId" clId="{16FA3E06-8FDF-453B-8E22-BD47D2322087}" dt="2024-04-02T11:45:39.663" v="15816" actId="47"/>
        <pc:sldMkLst>
          <pc:docMk/>
          <pc:sldMk cId="3178463622" sldId="285"/>
        </pc:sldMkLst>
      </pc:sldChg>
      <pc:sldChg chg="addSp delSp modSp add del mod">
        <pc:chgData name="Sinan Eraslan" userId="421a04b2fa6dfc60" providerId="LiveId" clId="{16FA3E06-8FDF-453B-8E22-BD47D2322087}" dt="2024-04-02T11:45:40.888" v="15817" actId="47"/>
        <pc:sldMkLst>
          <pc:docMk/>
          <pc:sldMk cId="3212970551" sldId="286"/>
        </pc:sldMkLst>
      </pc:sldChg>
      <pc:sldChg chg="addSp delSp modSp add del mod">
        <pc:chgData name="Sinan Eraslan" userId="421a04b2fa6dfc60" providerId="LiveId" clId="{16FA3E06-8FDF-453B-8E22-BD47D2322087}" dt="2024-04-02T11:45:42.268" v="15818" actId="47"/>
        <pc:sldMkLst>
          <pc:docMk/>
          <pc:sldMk cId="24890853" sldId="287"/>
        </pc:sldMkLst>
      </pc:sldChg>
      <pc:sldChg chg="addSp delSp modSp add del mod">
        <pc:chgData name="Sinan Eraslan" userId="421a04b2fa6dfc60" providerId="LiveId" clId="{16FA3E06-8FDF-453B-8E22-BD47D2322087}" dt="2024-04-02T11:45:42.868" v="15819" actId="47"/>
        <pc:sldMkLst>
          <pc:docMk/>
          <pc:sldMk cId="1836812744" sldId="288"/>
        </pc:sldMkLst>
      </pc:sldChg>
      <pc:sldChg chg="addSp delSp modSp add del mod">
        <pc:chgData name="Sinan Eraslan" userId="421a04b2fa6dfc60" providerId="LiveId" clId="{16FA3E06-8FDF-453B-8E22-BD47D2322087}" dt="2024-04-02T11:45:43.426" v="15820" actId="47"/>
        <pc:sldMkLst>
          <pc:docMk/>
          <pc:sldMk cId="3678821390" sldId="289"/>
        </pc:sldMkLst>
      </pc:sldChg>
      <pc:sldChg chg="addSp delSp modSp add del mod">
        <pc:chgData name="Sinan Eraslan" userId="421a04b2fa6dfc60" providerId="LiveId" clId="{16FA3E06-8FDF-453B-8E22-BD47D2322087}" dt="2024-04-02T11:45:44.613" v="15822" actId="47"/>
        <pc:sldMkLst>
          <pc:docMk/>
          <pc:sldMk cId="948803280" sldId="290"/>
        </pc:sldMkLst>
      </pc:sldChg>
      <pc:sldChg chg="add del">
        <pc:chgData name="Sinan Eraslan" userId="421a04b2fa6dfc60" providerId="LiveId" clId="{16FA3E06-8FDF-453B-8E22-BD47D2322087}" dt="2024-02-09T08:13:43.457" v="11785" actId="2696"/>
        <pc:sldMkLst>
          <pc:docMk/>
          <pc:sldMk cId="2925959772" sldId="291"/>
        </pc:sldMkLst>
      </pc:sldChg>
      <pc:sldChg chg="addSp delSp modSp add del mod">
        <pc:chgData name="Sinan Eraslan" userId="421a04b2fa6dfc60" providerId="LiveId" clId="{16FA3E06-8FDF-453B-8E22-BD47D2322087}" dt="2024-04-02T11:45:45.263" v="15823" actId="47"/>
        <pc:sldMkLst>
          <pc:docMk/>
          <pc:sldMk cId="1441746276" sldId="292"/>
        </pc:sldMkLst>
      </pc:sldChg>
      <pc:sldChg chg="addSp delSp modSp add del mod">
        <pc:chgData name="Sinan Eraslan" userId="421a04b2fa6dfc60" providerId="LiveId" clId="{16FA3E06-8FDF-453B-8E22-BD47D2322087}" dt="2024-04-02T11:45:45.864" v="15824" actId="47"/>
        <pc:sldMkLst>
          <pc:docMk/>
          <pc:sldMk cId="278557305" sldId="293"/>
        </pc:sldMkLst>
      </pc:sldChg>
      <pc:sldChg chg="addSp delSp modSp add del mod">
        <pc:chgData name="Sinan Eraslan" userId="421a04b2fa6dfc60" providerId="LiveId" clId="{16FA3E06-8FDF-453B-8E22-BD47D2322087}" dt="2024-04-02T11:45:46.465" v="15825" actId="47"/>
        <pc:sldMkLst>
          <pc:docMk/>
          <pc:sldMk cId="3535983593" sldId="294"/>
        </pc:sldMkLst>
      </pc:sldChg>
      <pc:sldChg chg="addSp delSp modSp add del mod">
        <pc:chgData name="Sinan Eraslan" userId="421a04b2fa6dfc60" providerId="LiveId" clId="{16FA3E06-8FDF-453B-8E22-BD47D2322087}" dt="2024-04-02T11:45:47.579" v="15826" actId="47"/>
        <pc:sldMkLst>
          <pc:docMk/>
          <pc:sldMk cId="2258955442" sldId="295"/>
        </pc:sldMkLst>
      </pc:sldChg>
      <pc:sldChg chg="addSp delSp add del mod">
        <pc:chgData name="Sinan Eraslan" userId="421a04b2fa6dfc60" providerId="LiveId" clId="{16FA3E06-8FDF-453B-8E22-BD47D2322087}" dt="2024-04-02T11:45:48.163" v="15827" actId="47"/>
        <pc:sldMkLst>
          <pc:docMk/>
          <pc:sldMk cId="3012341849" sldId="296"/>
        </pc:sldMkLst>
      </pc:sldChg>
      <pc:sldChg chg="delSp modSp add del mod">
        <pc:chgData name="Sinan Eraslan" userId="421a04b2fa6dfc60" providerId="LiveId" clId="{16FA3E06-8FDF-453B-8E22-BD47D2322087}" dt="2024-04-02T11:45:48.894" v="15828" actId="47"/>
        <pc:sldMkLst>
          <pc:docMk/>
          <pc:sldMk cId="2667928565" sldId="297"/>
        </pc:sldMkLst>
      </pc:sldChg>
      <pc:sldChg chg="new del">
        <pc:chgData name="Sinan Eraslan" userId="421a04b2fa6dfc60" providerId="LiveId" clId="{16FA3E06-8FDF-453B-8E22-BD47D2322087}" dt="2024-02-09T08:16:27.022" v="11787" actId="680"/>
        <pc:sldMkLst>
          <pc:docMk/>
          <pc:sldMk cId="3336791496" sldId="298"/>
        </pc:sldMkLst>
      </pc:sldChg>
      <pc:sldChg chg="addSp delSp modSp add del mod">
        <pc:chgData name="Sinan Eraslan" userId="421a04b2fa6dfc60" providerId="LiveId" clId="{16FA3E06-8FDF-453B-8E22-BD47D2322087}" dt="2024-04-02T11:45:44.028" v="15821" actId="47"/>
        <pc:sldMkLst>
          <pc:docMk/>
          <pc:sldMk cId="3532353401" sldId="298"/>
        </pc:sldMkLst>
      </pc:sldChg>
      <pc:sldChg chg="add del ord">
        <pc:chgData name="Sinan Eraslan" userId="421a04b2fa6dfc60" providerId="LiveId" clId="{16FA3E06-8FDF-453B-8E22-BD47D2322087}" dt="2024-04-24T06:01:57.380" v="15830"/>
        <pc:sldMkLst>
          <pc:docMk/>
          <pc:sldMk cId="2814805914" sldId="301"/>
        </pc:sldMkLst>
      </pc:sldChg>
      <pc:sldChg chg="addSp delSp modSp add del mod">
        <pc:chgData name="Sinan Eraslan" userId="421a04b2fa6dfc60" providerId="LiveId" clId="{16FA3E06-8FDF-453B-8E22-BD47D2322087}" dt="2024-04-01T09:50:24.389" v="12376" actId="1076"/>
        <pc:sldMkLst>
          <pc:docMk/>
          <pc:sldMk cId="3664157500" sldId="334"/>
        </pc:sldMkLst>
      </pc:sldChg>
      <pc:sldChg chg="addSp delSp modSp add mod">
        <pc:chgData name="Sinan Eraslan" userId="421a04b2fa6dfc60" providerId="LiveId" clId="{16FA3E06-8FDF-453B-8E22-BD47D2322087}" dt="2024-04-01T09:58:18.629" v="12422" actId="1076"/>
        <pc:sldMkLst>
          <pc:docMk/>
          <pc:sldMk cId="3009998422" sldId="335"/>
        </pc:sldMkLst>
      </pc:sldChg>
      <pc:sldChg chg="addSp modSp add mod">
        <pc:chgData name="Sinan Eraslan" userId="421a04b2fa6dfc60" providerId="LiveId" clId="{16FA3E06-8FDF-453B-8E22-BD47D2322087}" dt="2024-05-17T06:34:34.511" v="15851" actId="1076"/>
        <pc:sldMkLst>
          <pc:docMk/>
          <pc:sldMk cId="1092903244" sldId="336"/>
        </pc:sldMkLst>
      </pc:sldChg>
      <pc:sldChg chg="addSp modSp add mod">
        <pc:chgData name="Sinan Eraslan" userId="421a04b2fa6dfc60" providerId="LiveId" clId="{16FA3E06-8FDF-453B-8E22-BD47D2322087}" dt="2024-04-01T10:17:38.963" v="12485" actId="21"/>
        <pc:sldMkLst>
          <pc:docMk/>
          <pc:sldMk cId="2435961077" sldId="337"/>
        </pc:sldMkLst>
      </pc:sldChg>
      <pc:sldChg chg="addSp modSp add mod">
        <pc:chgData name="Sinan Eraslan" userId="421a04b2fa6dfc60" providerId="LiveId" clId="{16FA3E06-8FDF-453B-8E22-BD47D2322087}" dt="2024-04-01T10:37:16.008" v="12503" actId="115"/>
        <pc:sldMkLst>
          <pc:docMk/>
          <pc:sldMk cId="2689631818" sldId="338"/>
        </pc:sldMkLst>
      </pc:sldChg>
      <pc:sldChg chg="addSp modSp add mod">
        <pc:chgData name="Sinan Eraslan" userId="421a04b2fa6dfc60" providerId="LiveId" clId="{16FA3E06-8FDF-453B-8E22-BD47D2322087}" dt="2024-04-01T11:00:44.676" v="12554" actId="1076"/>
        <pc:sldMkLst>
          <pc:docMk/>
          <pc:sldMk cId="3358446412" sldId="339"/>
        </pc:sldMkLst>
      </pc:sldChg>
      <pc:sldChg chg="addSp delSp modSp add mod">
        <pc:chgData name="Sinan Eraslan" userId="421a04b2fa6dfc60" providerId="LiveId" clId="{16FA3E06-8FDF-453B-8E22-BD47D2322087}" dt="2024-04-01T13:52:26.216" v="14122" actId="1076"/>
        <pc:sldMkLst>
          <pc:docMk/>
          <pc:sldMk cId="806897226" sldId="340"/>
        </pc:sldMkLst>
      </pc:sldChg>
      <pc:sldChg chg="addSp delSp modSp add mod">
        <pc:chgData name="Sinan Eraslan" userId="421a04b2fa6dfc60" providerId="LiveId" clId="{16FA3E06-8FDF-453B-8E22-BD47D2322087}" dt="2024-04-01T11:19:46.763" v="12665" actId="1076"/>
        <pc:sldMkLst>
          <pc:docMk/>
          <pc:sldMk cId="2151373421" sldId="341"/>
        </pc:sldMkLst>
      </pc:sldChg>
      <pc:sldChg chg="addSp delSp modSp add mod">
        <pc:chgData name="Sinan Eraslan" userId="421a04b2fa6dfc60" providerId="LiveId" clId="{16FA3E06-8FDF-453B-8E22-BD47D2322087}" dt="2024-04-01T11:46:51.707" v="12737" actId="208"/>
        <pc:sldMkLst>
          <pc:docMk/>
          <pc:sldMk cId="1295130149" sldId="342"/>
        </pc:sldMkLst>
      </pc:sldChg>
      <pc:sldChg chg="addSp delSp modSp add mod">
        <pc:chgData name="Sinan Eraslan" userId="421a04b2fa6dfc60" providerId="LiveId" clId="{16FA3E06-8FDF-453B-8E22-BD47D2322087}" dt="2024-04-01T11:51:22.843" v="12862" actId="1076"/>
        <pc:sldMkLst>
          <pc:docMk/>
          <pc:sldMk cId="606113234" sldId="343"/>
        </pc:sldMkLst>
      </pc:sldChg>
      <pc:sldChg chg="addSp modSp add mod">
        <pc:chgData name="Sinan Eraslan" userId="421a04b2fa6dfc60" providerId="LiveId" clId="{16FA3E06-8FDF-453B-8E22-BD47D2322087}" dt="2024-04-01T11:58:59.483" v="13099"/>
        <pc:sldMkLst>
          <pc:docMk/>
          <pc:sldMk cId="1798245510" sldId="344"/>
        </pc:sldMkLst>
      </pc:sldChg>
      <pc:sldChg chg="addSp delSp modSp add mod">
        <pc:chgData name="Sinan Eraslan" userId="421a04b2fa6dfc60" providerId="LiveId" clId="{16FA3E06-8FDF-453B-8E22-BD47D2322087}" dt="2024-04-01T11:58:53.928" v="13098" actId="20577"/>
        <pc:sldMkLst>
          <pc:docMk/>
          <pc:sldMk cId="646575614" sldId="345"/>
        </pc:sldMkLst>
      </pc:sldChg>
      <pc:sldChg chg="addSp delSp modSp add del mod">
        <pc:chgData name="Sinan Eraslan" userId="421a04b2fa6dfc60" providerId="LiveId" clId="{16FA3E06-8FDF-453B-8E22-BD47D2322087}" dt="2024-04-01T11:55:58.345" v="12909" actId="2696"/>
        <pc:sldMkLst>
          <pc:docMk/>
          <pc:sldMk cId="3182637486" sldId="345"/>
        </pc:sldMkLst>
      </pc:sldChg>
      <pc:sldChg chg="addSp modSp add mod">
        <pc:chgData name="Sinan Eraslan" userId="421a04b2fa6dfc60" providerId="LiveId" clId="{16FA3E06-8FDF-453B-8E22-BD47D2322087}" dt="2024-04-02T08:45:11.541" v="14145" actId="20577"/>
        <pc:sldMkLst>
          <pc:docMk/>
          <pc:sldMk cId="2180168621" sldId="346"/>
        </pc:sldMkLst>
      </pc:sldChg>
      <pc:sldChg chg="addSp delSp modSp add mod">
        <pc:chgData name="Sinan Eraslan" userId="421a04b2fa6dfc60" providerId="LiveId" clId="{16FA3E06-8FDF-453B-8E22-BD47D2322087}" dt="2024-05-14T07:09:05.753" v="15834" actId="20577"/>
        <pc:sldMkLst>
          <pc:docMk/>
          <pc:sldMk cId="4214885283" sldId="347"/>
        </pc:sldMkLst>
      </pc:sldChg>
      <pc:sldChg chg="addSp delSp modSp add mod">
        <pc:chgData name="Sinan Eraslan" userId="421a04b2fa6dfc60" providerId="LiveId" clId="{16FA3E06-8FDF-453B-8E22-BD47D2322087}" dt="2024-04-02T09:55:01.094" v="14634" actId="478"/>
        <pc:sldMkLst>
          <pc:docMk/>
          <pc:sldMk cId="524191333" sldId="348"/>
        </pc:sldMkLst>
      </pc:sldChg>
      <pc:sldChg chg="addSp delSp modSp add mod">
        <pc:chgData name="Sinan Eraslan" userId="421a04b2fa6dfc60" providerId="LiveId" clId="{16FA3E06-8FDF-453B-8E22-BD47D2322087}" dt="2024-05-14T07:06:51.189" v="15833" actId="20577"/>
        <pc:sldMkLst>
          <pc:docMk/>
          <pc:sldMk cId="2061409963" sldId="349"/>
        </pc:sldMkLst>
      </pc:sldChg>
      <pc:sldChg chg="addSp delSp modSp add mod">
        <pc:chgData name="Sinan Eraslan" userId="421a04b2fa6dfc60" providerId="LiveId" clId="{16FA3E06-8FDF-453B-8E22-BD47D2322087}" dt="2024-04-02T09:22:03.369" v="14270" actId="947"/>
        <pc:sldMkLst>
          <pc:docMk/>
          <pc:sldMk cId="2248598964" sldId="350"/>
        </pc:sldMkLst>
      </pc:sldChg>
      <pc:sldChg chg="addSp modSp add mod">
        <pc:chgData name="Sinan Eraslan" userId="421a04b2fa6dfc60" providerId="LiveId" clId="{16FA3E06-8FDF-453B-8E22-BD47D2322087}" dt="2024-04-02T08:59:01.177" v="14185" actId="208"/>
        <pc:sldMkLst>
          <pc:docMk/>
          <pc:sldMk cId="3229760893" sldId="351"/>
        </pc:sldMkLst>
      </pc:sldChg>
      <pc:sldChg chg="addSp modSp add mod">
        <pc:chgData name="Sinan Eraslan" userId="421a04b2fa6dfc60" providerId="LiveId" clId="{16FA3E06-8FDF-453B-8E22-BD47D2322087}" dt="2024-04-02T09:47:06.278" v="14626" actId="1076"/>
        <pc:sldMkLst>
          <pc:docMk/>
          <pc:sldMk cId="3528592445" sldId="352"/>
        </pc:sldMkLst>
      </pc:sldChg>
      <pc:sldChg chg="addSp delSp modSp add mod">
        <pc:chgData name="Sinan Eraslan" userId="421a04b2fa6dfc60" providerId="LiveId" clId="{16FA3E06-8FDF-453B-8E22-BD47D2322087}" dt="2024-04-02T09:54:43.721" v="14633" actId="1076"/>
        <pc:sldMkLst>
          <pc:docMk/>
          <pc:sldMk cId="4212303326" sldId="353"/>
        </pc:sldMkLst>
      </pc:sldChg>
      <pc:sldChg chg="addSp delSp modSp add mod">
        <pc:chgData name="Sinan Eraslan" userId="421a04b2fa6dfc60" providerId="LiveId" clId="{16FA3E06-8FDF-453B-8E22-BD47D2322087}" dt="2024-04-02T10:33:06.358" v="14801" actId="208"/>
        <pc:sldMkLst>
          <pc:docMk/>
          <pc:sldMk cId="1897629352" sldId="354"/>
        </pc:sldMkLst>
      </pc:sldChg>
      <pc:sldChg chg="addSp delSp modSp add mod">
        <pc:chgData name="Sinan Eraslan" userId="421a04b2fa6dfc60" providerId="LiveId" clId="{16FA3E06-8FDF-453B-8E22-BD47D2322087}" dt="2024-04-02T10:47:20.732" v="15271" actId="20577"/>
        <pc:sldMkLst>
          <pc:docMk/>
          <pc:sldMk cId="4141956122" sldId="355"/>
        </pc:sldMkLst>
      </pc:sldChg>
      <pc:sldChg chg="addSp modSp add mod">
        <pc:chgData name="Sinan Eraslan" userId="421a04b2fa6dfc60" providerId="LiveId" clId="{16FA3E06-8FDF-453B-8E22-BD47D2322087}" dt="2024-04-02T10:59:12.315" v="15292" actId="14100"/>
        <pc:sldMkLst>
          <pc:docMk/>
          <pc:sldMk cId="1797369883" sldId="356"/>
        </pc:sldMkLst>
      </pc:sldChg>
      <pc:sldChg chg="addSp modSp add mod">
        <pc:chgData name="Sinan Eraslan" userId="421a04b2fa6dfc60" providerId="LiveId" clId="{16FA3E06-8FDF-453B-8E22-BD47D2322087}" dt="2024-05-15T11:03:12.010" v="15842" actId="20577"/>
        <pc:sldMkLst>
          <pc:docMk/>
          <pc:sldMk cId="4062028273" sldId="357"/>
        </pc:sldMkLst>
      </pc:sldChg>
      <pc:sldChg chg="addSp modSp add mod">
        <pc:chgData name="Sinan Eraslan" userId="421a04b2fa6dfc60" providerId="LiveId" clId="{16FA3E06-8FDF-453B-8E22-BD47D2322087}" dt="2024-05-17T06:23:48.759" v="15849" actId="20577"/>
        <pc:sldMkLst>
          <pc:docMk/>
          <pc:sldMk cId="426723003" sldId="358"/>
        </pc:sldMkLst>
      </pc:sldChg>
      <pc:sldChg chg="addSp modSp add mod">
        <pc:chgData name="Sinan Eraslan" userId="421a04b2fa6dfc60" providerId="LiveId" clId="{16FA3E06-8FDF-453B-8E22-BD47D2322087}" dt="2024-04-02T11:31:06.110" v="15605" actId="1076"/>
        <pc:sldMkLst>
          <pc:docMk/>
          <pc:sldMk cId="3855209308" sldId="359"/>
        </pc:sldMkLst>
      </pc:sldChg>
      <pc:sldChg chg="add del">
        <pc:chgData name="Sinan Eraslan" userId="421a04b2fa6dfc60" providerId="LiveId" clId="{16FA3E06-8FDF-453B-8E22-BD47D2322087}" dt="2024-04-02T11:45:37.834" v="15815" actId="47"/>
        <pc:sldMkLst>
          <pc:docMk/>
          <pc:sldMk cId="4091744972" sldId="360"/>
        </pc:sldMkLst>
      </pc:sldChg>
      <pc:sldMasterChg chg="del delSldLayout">
        <pc:chgData name="Sinan Eraslan" userId="421a04b2fa6dfc60" providerId="LiveId" clId="{16FA3E06-8FDF-453B-8E22-BD47D2322087}" dt="2024-04-02T11:45:48.894" v="15828" actId="47"/>
        <pc:sldMasterMkLst>
          <pc:docMk/>
          <pc:sldMasterMk cId="3449830827" sldId="2147483762"/>
        </pc:sldMasterMkLst>
        <pc:sldLayoutChg chg="del">
          <pc:chgData name="Sinan Eraslan" userId="421a04b2fa6dfc60" providerId="LiveId" clId="{16FA3E06-8FDF-453B-8E22-BD47D2322087}" dt="2024-04-02T11:45:48.894" v="15828" actId="47"/>
          <pc:sldLayoutMkLst>
            <pc:docMk/>
            <pc:sldMasterMk cId="3449830827" sldId="2147483762"/>
            <pc:sldLayoutMk cId="980630219" sldId="2147483763"/>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975479036" sldId="2147483764"/>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1699395177" sldId="2147483765"/>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1018393022" sldId="2147483766"/>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1151483215" sldId="2147483767"/>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490845325" sldId="2147483768"/>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4029589334" sldId="2147483769"/>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4101425521" sldId="2147483770"/>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1333726317" sldId="2147483771"/>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3753540728" sldId="2147483772"/>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2229511852" sldId="2147483773"/>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614984649" sldId="2147483774"/>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3216132226" sldId="2147483775"/>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2393152629" sldId="2147483776"/>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2658248739" sldId="2147483777"/>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3974291268" sldId="2147483778"/>
          </pc:sldLayoutMkLst>
        </pc:sldLayoutChg>
        <pc:sldLayoutChg chg="del">
          <pc:chgData name="Sinan Eraslan" userId="421a04b2fa6dfc60" providerId="LiveId" clId="{16FA3E06-8FDF-453B-8E22-BD47D2322087}" dt="2024-04-02T11:45:48.894" v="15828" actId="47"/>
          <pc:sldLayoutMkLst>
            <pc:docMk/>
            <pc:sldMasterMk cId="3449830827" sldId="2147483762"/>
            <pc:sldLayoutMk cId="2372378716" sldId="2147483779"/>
          </pc:sldLayoutMkLst>
        </pc:sldLayoutChg>
      </pc:sldMasterChg>
    </pc:docChg>
  </pc:docChgLst>
  <pc:docChgLst>
    <pc:chgData name="Sinan Eraslan" userId="421a04b2fa6dfc60" providerId="LiveId" clId="{06BB11D2-8334-470D-AE9E-CC89BD90FBCF}"/>
    <pc:docChg chg="undo redo custSel addSld modSld modMainMaster">
      <pc:chgData name="Sinan Eraslan" userId="421a04b2fa6dfc60" providerId="LiveId" clId="{06BB11D2-8334-470D-AE9E-CC89BD90FBCF}" dt="2024-01-17T06:46:47.378" v="9650" actId="20577"/>
      <pc:docMkLst>
        <pc:docMk/>
      </pc:docMkLst>
      <pc:sldChg chg="delSp modSp setBg">
        <pc:chgData name="Sinan Eraslan" userId="421a04b2fa6dfc60" providerId="LiveId" clId="{06BB11D2-8334-470D-AE9E-CC89BD90FBCF}" dt="2024-01-15T12:10:05.939" v="8" actId="16037"/>
        <pc:sldMkLst>
          <pc:docMk/>
          <pc:sldMk cId="1872400943" sldId="256"/>
        </pc:sldMkLst>
      </pc:sldChg>
      <pc:sldChg chg="modSp">
        <pc:chgData name="Sinan Eraslan" userId="421a04b2fa6dfc60" providerId="LiveId" clId="{06BB11D2-8334-470D-AE9E-CC89BD90FBCF}" dt="2024-01-15T12:26:31.505" v="414" actId="20577"/>
        <pc:sldMkLst>
          <pc:docMk/>
          <pc:sldMk cId="3405452778" sldId="257"/>
        </pc:sldMkLst>
      </pc:sldChg>
      <pc:sldChg chg="addSp modSp mod setBg">
        <pc:chgData name="Sinan Eraslan" userId="421a04b2fa6dfc60" providerId="LiveId" clId="{06BB11D2-8334-470D-AE9E-CC89BD90FBCF}" dt="2024-01-15T13:01:43.079" v="635" actId="123"/>
        <pc:sldMkLst>
          <pc:docMk/>
          <pc:sldMk cId="3654619200" sldId="258"/>
        </pc:sldMkLst>
      </pc:sldChg>
      <pc:sldChg chg="addSp delSp modSp new mod">
        <pc:chgData name="Sinan Eraslan" userId="421a04b2fa6dfc60" providerId="LiveId" clId="{06BB11D2-8334-470D-AE9E-CC89BD90FBCF}" dt="2024-01-15T13:22:58.580" v="1188" actId="1076"/>
        <pc:sldMkLst>
          <pc:docMk/>
          <pc:sldMk cId="2608212751" sldId="259"/>
        </pc:sldMkLst>
      </pc:sldChg>
      <pc:sldChg chg="addSp delSp modSp new mod">
        <pc:chgData name="Sinan Eraslan" userId="421a04b2fa6dfc60" providerId="LiveId" clId="{06BB11D2-8334-470D-AE9E-CC89BD90FBCF}" dt="2024-01-16T06:04:16.752" v="2448" actId="1076"/>
        <pc:sldMkLst>
          <pc:docMk/>
          <pc:sldMk cId="2050545100" sldId="260"/>
        </pc:sldMkLst>
      </pc:sldChg>
      <pc:sldChg chg="addSp delSp modSp new mod">
        <pc:chgData name="Sinan Eraslan" userId="421a04b2fa6dfc60" providerId="LiveId" clId="{06BB11D2-8334-470D-AE9E-CC89BD90FBCF}" dt="2024-01-16T07:13:28.237" v="4152" actId="1076"/>
        <pc:sldMkLst>
          <pc:docMk/>
          <pc:sldMk cId="962034803" sldId="261"/>
        </pc:sldMkLst>
      </pc:sldChg>
      <pc:sldChg chg="addSp delSp modSp new mod setBg setClrOvrMap">
        <pc:chgData name="Sinan Eraslan" userId="421a04b2fa6dfc60" providerId="LiveId" clId="{06BB11D2-8334-470D-AE9E-CC89BD90FBCF}" dt="2024-01-16T06:46:32.671" v="3298" actId="14861"/>
        <pc:sldMkLst>
          <pc:docMk/>
          <pc:sldMk cId="1181645173" sldId="262"/>
        </pc:sldMkLst>
      </pc:sldChg>
      <pc:sldChg chg="addSp delSp modSp new mod">
        <pc:chgData name="Sinan Eraslan" userId="421a04b2fa6dfc60" providerId="LiveId" clId="{06BB11D2-8334-470D-AE9E-CC89BD90FBCF}" dt="2024-01-16T07:49:42.039" v="4649" actId="1076"/>
        <pc:sldMkLst>
          <pc:docMk/>
          <pc:sldMk cId="3021289924" sldId="263"/>
        </pc:sldMkLst>
      </pc:sldChg>
      <pc:sldChg chg="addSp delSp modSp new mod">
        <pc:chgData name="Sinan Eraslan" userId="421a04b2fa6dfc60" providerId="LiveId" clId="{06BB11D2-8334-470D-AE9E-CC89BD90FBCF}" dt="2024-01-16T08:10:08.134" v="5031"/>
        <pc:sldMkLst>
          <pc:docMk/>
          <pc:sldMk cId="886428275" sldId="264"/>
        </pc:sldMkLst>
      </pc:sldChg>
      <pc:sldChg chg="addSp delSp modSp new mod">
        <pc:chgData name="Sinan Eraslan" userId="421a04b2fa6dfc60" providerId="LiveId" clId="{06BB11D2-8334-470D-AE9E-CC89BD90FBCF}" dt="2024-01-16T08:43:49.660" v="5468" actId="1076"/>
        <pc:sldMkLst>
          <pc:docMk/>
          <pc:sldMk cId="1371697397" sldId="265"/>
        </pc:sldMkLst>
      </pc:sldChg>
      <pc:sldChg chg="addSp delSp modSp new mod">
        <pc:chgData name="Sinan Eraslan" userId="421a04b2fa6dfc60" providerId="LiveId" clId="{06BB11D2-8334-470D-AE9E-CC89BD90FBCF}" dt="2024-01-16T12:42:50.156" v="8008"/>
        <pc:sldMkLst>
          <pc:docMk/>
          <pc:sldMk cId="4212203910" sldId="266"/>
        </pc:sldMkLst>
      </pc:sldChg>
      <pc:sldChg chg="addSp delSp modSp new mod">
        <pc:chgData name="Sinan Eraslan" userId="421a04b2fa6dfc60" providerId="LiveId" clId="{06BB11D2-8334-470D-AE9E-CC89BD90FBCF}" dt="2024-01-16T10:42:13.261" v="6460" actId="1440"/>
        <pc:sldMkLst>
          <pc:docMk/>
          <pc:sldMk cId="1950550884" sldId="267"/>
        </pc:sldMkLst>
      </pc:sldChg>
      <pc:sldChg chg="addSp delSp modSp new mod">
        <pc:chgData name="Sinan Eraslan" userId="421a04b2fa6dfc60" providerId="LiveId" clId="{06BB11D2-8334-470D-AE9E-CC89BD90FBCF}" dt="2024-01-16T11:13:06.659" v="7031" actId="20577"/>
        <pc:sldMkLst>
          <pc:docMk/>
          <pc:sldMk cId="1468560988" sldId="268"/>
        </pc:sldMkLst>
      </pc:sldChg>
      <pc:sldChg chg="addSp delSp modSp new mod">
        <pc:chgData name="Sinan Eraslan" userId="421a04b2fa6dfc60" providerId="LiveId" clId="{06BB11D2-8334-470D-AE9E-CC89BD90FBCF}" dt="2024-01-16T11:14:44.563" v="7214" actId="14861"/>
        <pc:sldMkLst>
          <pc:docMk/>
          <pc:sldMk cId="3151780948" sldId="269"/>
        </pc:sldMkLst>
      </pc:sldChg>
      <pc:sldChg chg="addSp delSp modSp new mod">
        <pc:chgData name="Sinan Eraslan" userId="421a04b2fa6dfc60" providerId="LiveId" clId="{06BB11D2-8334-470D-AE9E-CC89BD90FBCF}" dt="2024-01-16T13:32:26.308" v="8660" actId="20577"/>
        <pc:sldMkLst>
          <pc:docMk/>
          <pc:sldMk cId="3723960916" sldId="270"/>
        </pc:sldMkLst>
      </pc:sldChg>
      <pc:sldChg chg="addSp delSp modSp new mod">
        <pc:chgData name="Sinan Eraslan" userId="421a04b2fa6dfc60" providerId="LiveId" clId="{06BB11D2-8334-470D-AE9E-CC89BD90FBCF}" dt="2024-01-16T13:08:39.328" v="8086" actId="20577"/>
        <pc:sldMkLst>
          <pc:docMk/>
          <pc:sldMk cId="3633438340" sldId="271"/>
        </pc:sldMkLst>
      </pc:sldChg>
      <pc:sldChg chg="addSp delSp modSp new mod">
        <pc:chgData name="Sinan Eraslan" userId="421a04b2fa6dfc60" providerId="LiveId" clId="{06BB11D2-8334-470D-AE9E-CC89BD90FBCF}" dt="2024-01-16T13:40:49.744" v="8971" actId="20577"/>
        <pc:sldMkLst>
          <pc:docMk/>
          <pc:sldMk cId="4219742632" sldId="272"/>
        </pc:sldMkLst>
      </pc:sldChg>
      <pc:sldChg chg="addSp delSp modSp new mod">
        <pc:chgData name="Sinan Eraslan" userId="421a04b2fa6dfc60" providerId="LiveId" clId="{06BB11D2-8334-470D-AE9E-CC89BD90FBCF}" dt="2024-01-17T06:46:21.407" v="9637" actId="20577"/>
        <pc:sldMkLst>
          <pc:docMk/>
          <pc:sldMk cId="343112488" sldId="273"/>
        </pc:sldMkLst>
      </pc:sldChg>
      <pc:sldChg chg="addSp delSp modSp new mod">
        <pc:chgData name="Sinan Eraslan" userId="421a04b2fa6dfc60" providerId="LiveId" clId="{06BB11D2-8334-470D-AE9E-CC89BD90FBCF}" dt="2024-01-17T06:46:47.378" v="9650" actId="20577"/>
        <pc:sldMkLst>
          <pc:docMk/>
          <pc:sldMk cId="3932834637" sldId="274"/>
        </pc:sldMkLst>
      </pc:sldChg>
      <pc:sldMasterChg chg="setBg">
        <pc:chgData name="Sinan Eraslan" userId="421a04b2fa6dfc60" providerId="LiveId" clId="{06BB11D2-8334-470D-AE9E-CC89BD90FBCF}" dt="2024-01-15T12:08:58.839" v="7"/>
        <pc:sldMasterMkLst>
          <pc:docMk/>
          <pc:sldMasterMk cId="2716288435" sldId="2147483744"/>
        </pc:sldMasterMkLst>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E7F1AC-F176-49A5-B79C-A0979F25E9E1}" type="datetimeFigureOut">
              <a:rPr lang="tr-TR" smtClean="0"/>
              <a:t>30.06.2025</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ACB4C7-843A-4257-AFF7-764C6CD666D2}" type="slidenum">
              <a:rPr lang="tr-TR" smtClean="0"/>
              <a:t>‹#›</a:t>
            </a:fld>
            <a:endParaRPr lang="tr-TR"/>
          </a:p>
        </p:txBody>
      </p:sp>
    </p:spTree>
    <p:extLst>
      <p:ext uri="{BB962C8B-B14F-4D97-AF65-F5344CB8AC3E}">
        <p14:creationId xmlns:p14="http://schemas.microsoft.com/office/powerpoint/2010/main" val="3288934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3ACB4C7-843A-4257-AFF7-764C6CD666D2}" type="slidenum">
              <a:rPr lang="tr-TR" smtClean="0"/>
              <a:t>16</a:t>
            </a:fld>
            <a:endParaRPr lang="tr-TR"/>
          </a:p>
        </p:txBody>
      </p:sp>
    </p:spTree>
    <p:extLst>
      <p:ext uri="{BB962C8B-B14F-4D97-AF65-F5344CB8AC3E}">
        <p14:creationId xmlns:p14="http://schemas.microsoft.com/office/powerpoint/2010/main" val="822622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3ACB4C7-843A-4257-AFF7-764C6CD666D2}" type="slidenum">
              <a:rPr lang="tr-TR" smtClean="0"/>
              <a:t>31</a:t>
            </a:fld>
            <a:endParaRPr lang="tr-TR"/>
          </a:p>
        </p:txBody>
      </p:sp>
    </p:spTree>
    <p:extLst>
      <p:ext uri="{BB962C8B-B14F-4D97-AF65-F5344CB8AC3E}">
        <p14:creationId xmlns:p14="http://schemas.microsoft.com/office/powerpoint/2010/main" val="652482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p:cNvSpPr>
            <a:spLocks noGrp="1"/>
          </p:cNvSpPr>
          <p:nvPr>
            <p:ph type="dt" sz="half" idx="10"/>
          </p:nvPr>
        </p:nvSpPr>
        <p:spPr/>
        <p:txBody>
          <a:bodyPr/>
          <a:lstStyle/>
          <a:p>
            <a:fld id="{780068C8-D43C-4800-97B3-F2E0C90E4576}" type="datetime1">
              <a:rPr lang="en-US" smtClean="0"/>
              <a:t>6/30/2025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EF9944-A4F6-4C59-AEBD-678D6480B8EA}" type="slidenum">
              <a:rPr lang="en-US" smtClean="0"/>
              <a:pPr/>
              <a:t>‹#›</a:t>
            </a:fld>
            <a:endParaRPr lang="en-US"/>
          </a:p>
        </p:txBody>
      </p:sp>
    </p:spTree>
    <p:extLst>
      <p:ext uri="{BB962C8B-B14F-4D97-AF65-F5344CB8AC3E}">
        <p14:creationId xmlns:p14="http://schemas.microsoft.com/office/powerpoint/2010/main" val="251892969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D72F6A9-1DB5-41DC-BEDB-7A651B7E29C7}" type="datetime1">
              <a:rPr lang="en-US" smtClean="0"/>
              <a:t>6/30/2025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544585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4F63BA3-E3A9-452D-90E6-E7DD2E972409}" type="datetime1">
              <a:rPr lang="en-US" smtClean="0"/>
              <a:t>6/30/2025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a:p>
        </p:txBody>
      </p:sp>
    </p:spTree>
    <p:extLst>
      <p:ext uri="{BB962C8B-B14F-4D97-AF65-F5344CB8AC3E}">
        <p14:creationId xmlns:p14="http://schemas.microsoft.com/office/powerpoint/2010/main" val="721582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4AEE462-937B-4E33-9856-B647BF4A71AC}" type="datetime1">
              <a:rPr lang="en-US" smtClean="0"/>
              <a:t>6/30/2025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1177915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D7E4EE76-9698-4019-B9B9-92F5732AC5A8}" type="datetime1">
              <a:rPr lang="en-US" smtClean="0"/>
              <a:t>6/30/2025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9519878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fld id="{18A13BFF-80E3-4623-ACC9-1E07B765F54A}" type="datetime1">
              <a:rPr lang="en-US" smtClean="0"/>
              <a:t>6/30/2025</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456097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65596E4-E445-4E40-B43C-F747CCD1464E}" type="datetime1">
              <a:rPr lang="en-US" smtClean="0"/>
              <a:t>6/30/2025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17903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FA31218-8401-4B1C-A637-E264C74C4EF6}" type="datetime1">
              <a:rPr lang="en-US" smtClean="0"/>
              <a:t>6/30/2025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494745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46473-01CC-4182-B7A3-AC580FB8D463}" type="datetime1">
              <a:rPr lang="en-US" smtClean="0"/>
              <a:t>6/30/2025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2332912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503C1D80-0B73-4A92-8D26-961273B49BB2}" type="datetime1">
              <a:rPr lang="en-US" smtClean="0"/>
              <a:t>6/30/2025</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3105534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DDCABF49-0AD7-4DEF-931E-3D2368A70BCC}" type="datetime1">
              <a:rPr lang="en-US" smtClean="0"/>
              <a:t>6/30/2025</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2149841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0DD0C85-4A37-472A-BCC2-6A54BA19D883}" type="datetime1">
              <a:rPr lang="en-US" smtClean="0"/>
              <a:t>6/30/2025</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38276214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30.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70.png"/><Relationship Id="rId7" Type="http://schemas.openxmlformats.org/officeDocument/2006/relationships/image" Target="../media/image29.png"/><Relationship Id="rId2" Type="http://schemas.openxmlformats.org/officeDocument/2006/relationships/image" Target="../media/image160.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230.png"/></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40.png"/><Relationship Id="rId7" Type="http://schemas.openxmlformats.org/officeDocument/2006/relationships/image" Target="../media/image28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70.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6.png"/><Relationship Id="rId7" Type="http://schemas.openxmlformats.org/officeDocument/2006/relationships/image" Target="../media/image41.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5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9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8.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2.png"/><Relationship Id="rId7" Type="http://schemas.openxmlformats.org/officeDocument/2006/relationships/image" Target="../media/image65.pn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630.png"/><Relationship Id="rId5" Type="http://schemas.openxmlformats.org/officeDocument/2006/relationships/image" Target="../media/image64.png"/><Relationship Id="rId4" Type="http://schemas.openxmlformats.org/officeDocument/2006/relationships/image" Target="../media/image63.png"/></Relationships>
</file>

<file path=ppt/slides/_rels/slide29.xml.rels><?xml version="1.0" encoding="UTF-8" standalone="yes"?>
<Relationships xmlns="http://schemas.openxmlformats.org/package/2006/relationships"><Relationship Id="rId3" Type="http://schemas.openxmlformats.org/officeDocument/2006/relationships/image" Target="../media/image670.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3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2.png"/><Relationship Id="rId7" Type="http://schemas.openxmlformats.org/officeDocument/2006/relationships/image" Target="../media/image77.png"/><Relationship Id="rId2"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3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twork Technology Background">
            <a:extLst>
              <a:ext uri="{FF2B5EF4-FFF2-40B4-BE49-F238E27FC236}">
                <a16:creationId xmlns:a16="http://schemas.microsoft.com/office/drawing/2014/main" id="{82A44B67-B0B8-C336-E18C-11987CE1830D}"/>
              </a:ext>
            </a:extLst>
          </p:cNvPr>
          <p:cNvPicPr>
            <a:picLocks noChangeAspect="1"/>
          </p:cNvPicPr>
          <p:nvPr/>
        </p:nvPicPr>
        <p:blipFill rotWithShape="1">
          <a:blip r:embed="rId2"/>
          <a:srcRect l="34533" r="215" b="1"/>
          <a:stretch/>
        </p:blipFill>
        <p:spPr>
          <a:xfrm>
            <a:off x="4487333" y="10"/>
            <a:ext cx="7704667" cy="6877868"/>
          </a:xfrm>
          <a:custGeom>
            <a:avLst/>
            <a:gdLst/>
            <a:ahLst/>
            <a:cxnLst/>
            <a:rect l="l" t="t" r="r" b="b"/>
            <a:pathLst>
              <a:path w="7704667" h="6877878">
                <a:moveTo>
                  <a:pt x="0" y="0"/>
                </a:moveTo>
                <a:lnTo>
                  <a:pt x="7704667" y="0"/>
                </a:lnTo>
                <a:lnTo>
                  <a:pt x="7704667" y="6877878"/>
                </a:lnTo>
                <a:lnTo>
                  <a:pt x="0" y="6877878"/>
                </a:lnTo>
                <a:lnTo>
                  <a:pt x="0" y="6867939"/>
                </a:lnTo>
                <a:lnTo>
                  <a:pt x="146217" y="6867939"/>
                </a:lnTo>
                <a:lnTo>
                  <a:pt x="252811" y="6795007"/>
                </a:lnTo>
                <a:cubicBezTo>
                  <a:pt x="428996" y="6667346"/>
                  <a:pt x="601946" y="6529451"/>
                  <a:pt x="776494" y="6388681"/>
                </a:cubicBezTo>
                <a:cubicBezTo>
                  <a:pt x="1734992" y="5615677"/>
                  <a:pt x="2676361" y="4981124"/>
                  <a:pt x="2676361" y="3631852"/>
                </a:cubicBezTo>
                <a:cubicBezTo>
                  <a:pt x="2676361" y="2101350"/>
                  <a:pt x="2094814" y="761014"/>
                  <a:pt x="1053668" y="20384"/>
                </a:cubicBezTo>
                <a:lnTo>
                  <a:pt x="1038069" y="9939"/>
                </a:lnTo>
                <a:lnTo>
                  <a:pt x="0" y="9939"/>
                </a:lnTo>
                <a:close/>
              </a:path>
            </a:pathLst>
          </a:custGeom>
        </p:spPr>
      </p:pic>
      <p:sp>
        <p:nvSpPr>
          <p:cNvPr id="2" name="Title 1">
            <a:extLst>
              <a:ext uri="{FF2B5EF4-FFF2-40B4-BE49-F238E27FC236}">
                <a16:creationId xmlns:a16="http://schemas.microsoft.com/office/drawing/2014/main" id="{C5EC4466-02A8-F8C9-82D6-247EC1ED4060}"/>
              </a:ext>
            </a:extLst>
          </p:cNvPr>
          <p:cNvSpPr>
            <a:spLocks noGrp="1"/>
          </p:cNvSpPr>
          <p:nvPr>
            <p:ph type="ctrTitle"/>
          </p:nvPr>
        </p:nvSpPr>
        <p:spPr>
          <a:xfrm>
            <a:off x="754600" y="3027299"/>
            <a:ext cx="4869173" cy="993918"/>
          </a:xfrm>
        </p:spPr>
        <p:txBody>
          <a:bodyPr anchor="b">
            <a:normAutofit/>
          </a:bodyPr>
          <a:lstStyle/>
          <a:p>
            <a:pPr algn="ctr"/>
            <a:r>
              <a:rPr lang="tr-TR" sz="4400" dirty="0"/>
              <a:t>Mukavemet</a:t>
            </a:r>
          </a:p>
        </p:txBody>
      </p:sp>
      <p:sp>
        <p:nvSpPr>
          <p:cNvPr id="3" name="Subtitle 2">
            <a:extLst>
              <a:ext uri="{FF2B5EF4-FFF2-40B4-BE49-F238E27FC236}">
                <a16:creationId xmlns:a16="http://schemas.microsoft.com/office/drawing/2014/main" id="{8F4053BD-421A-5E3E-D38C-637895FBABED}"/>
              </a:ext>
            </a:extLst>
          </p:cNvPr>
          <p:cNvSpPr>
            <a:spLocks noGrp="1"/>
          </p:cNvSpPr>
          <p:nvPr>
            <p:ph type="subTitle" idx="1"/>
          </p:nvPr>
        </p:nvSpPr>
        <p:spPr>
          <a:xfrm>
            <a:off x="1201212" y="4412974"/>
            <a:ext cx="4162357" cy="1576188"/>
          </a:xfrm>
        </p:spPr>
        <p:txBody>
          <a:bodyPr anchor="t">
            <a:normAutofit/>
          </a:bodyPr>
          <a:lstStyle/>
          <a:p>
            <a:r>
              <a:rPr lang="tr-TR">
                <a:solidFill>
                  <a:schemeClr val="bg1"/>
                </a:solidFill>
              </a:rPr>
              <a:t>Dr. Öğr. Üyesi Sinan Eraslan</a:t>
            </a:r>
          </a:p>
          <a:p>
            <a:r>
              <a:rPr lang="tr-TR">
                <a:solidFill>
                  <a:schemeClr val="bg1"/>
                </a:solidFill>
              </a:rPr>
              <a:t>İnşaat Mühendisliği</a:t>
            </a:r>
          </a:p>
        </p:txBody>
      </p:sp>
      <p:sp>
        <p:nvSpPr>
          <p:cNvPr id="5" name="Slide Number Placeholder 4">
            <a:extLst>
              <a:ext uri="{FF2B5EF4-FFF2-40B4-BE49-F238E27FC236}">
                <a16:creationId xmlns:a16="http://schemas.microsoft.com/office/drawing/2014/main" id="{AB9F353D-2B93-18DD-58FD-0487C6E6E928}"/>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814805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10</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5554919"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en-US" sz="4400">
                <a:solidFill>
                  <a:schemeClr val="tx2"/>
                </a:solidFill>
                <a:latin typeface="+mj-lt"/>
                <a:ea typeface="+mj-ea"/>
                <a:cs typeface="+mj-cs"/>
              </a:rPr>
              <a:t>Bas</a:t>
            </a:r>
            <a:r>
              <a:rPr lang="tr-TR" sz="4400">
                <a:solidFill>
                  <a:schemeClr val="tx2"/>
                </a:solidFill>
                <a:latin typeface="+mj-lt"/>
                <a:ea typeface="+mj-ea"/>
                <a:cs typeface="+mj-cs"/>
              </a:rPr>
              <a:t>İ</a:t>
            </a:r>
            <a:r>
              <a:rPr lang="en-US" sz="4400">
                <a:solidFill>
                  <a:schemeClr val="tx2"/>
                </a:solidFill>
                <a:latin typeface="+mj-lt"/>
                <a:ea typeface="+mj-ea"/>
                <a:cs typeface="+mj-cs"/>
              </a:rPr>
              <a:t>t </a:t>
            </a:r>
            <a:r>
              <a:rPr lang="en-US" sz="4400" err="1">
                <a:solidFill>
                  <a:schemeClr val="tx2"/>
                </a:solidFill>
                <a:latin typeface="+mj-lt"/>
                <a:ea typeface="+mj-ea"/>
                <a:cs typeface="+mj-cs"/>
              </a:rPr>
              <a:t>Eğ</a:t>
            </a:r>
            <a:r>
              <a:rPr lang="tr-TR" sz="4400">
                <a:solidFill>
                  <a:schemeClr val="tx2"/>
                </a:solidFill>
                <a:latin typeface="+mj-lt"/>
                <a:ea typeface="+mj-ea"/>
                <a:cs typeface="+mj-cs"/>
              </a:rPr>
              <a:t>İ</a:t>
            </a:r>
            <a:r>
              <a:rPr lang="en-US" sz="4400" err="1">
                <a:solidFill>
                  <a:schemeClr val="tx2"/>
                </a:solidFill>
                <a:latin typeface="+mj-lt"/>
                <a:ea typeface="+mj-ea"/>
                <a:cs typeface="+mj-cs"/>
              </a:rPr>
              <a:t>lme</a:t>
            </a:r>
            <a:endParaRPr lang="en-US" sz="4400">
              <a:solidFill>
                <a:schemeClr val="tx2"/>
              </a:solidFill>
              <a:latin typeface="+mj-lt"/>
              <a:ea typeface="+mj-ea"/>
              <a:cs typeface="+mj-cs"/>
            </a:endParaRPr>
          </a:p>
        </p:txBody>
      </p:sp>
      <p:pic>
        <p:nvPicPr>
          <p:cNvPr id="3" name="Picture 2" descr="Diagram of a sheared beam with a blue arrow pointing at the end&#10;&#10;Description automatically generated">
            <a:extLst>
              <a:ext uri="{FF2B5EF4-FFF2-40B4-BE49-F238E27FC236}">
                <a16:creationId xmlns:a16="http://schemas.microsoft.com/office/drawing/2014/main" id="{B8688105-3E3B-F5A1-3531-F6D9473EFC51}"/>
              </a:ext>
            </a:extLst>
          </p:cNvPr>
          <p:cNvPicPr>
            <a:picLocks noChangeAspect="1"/>
          </p:cNvPicPr>
          <p:nvPr/>
        </p:nvPicPr>
        <p:blipFill rotWithShape="1">
          <a:blip r:embed="rId2"/>
          <a:srcRect t="1545" r="3" b="9998"/>
          <a:stretch/>
        </p:blipFill>
        <p:spPr>
          <a:xfrm>
            <a:off x="-1" y="10"/>
            <a:ext cx="4634681" cy="2623856"/>
          </a:xfrm>
          <a:prstGeom prst="rect">
            <a:avLst/>
          </a:prstGeom>
          <a:ln>
            <a:solidFill>
              <a:schemeClr val="tx1"/>
            </a:solidFill>
          </a:ln>
        </p:spPr>
      </p:pic>
      <p:pic>
        <p:nvPicPr>
          <p:cNvPr id="13" name="Picture 12" descr="A living room with a wood beam ceiling and a couch&#10;&#10;Description automatically generated">
            <a:extLst>
              <a:ext uri="{FF2B5EF4-FFF2-40B4-BE49-F238E27FC236}">
                <a16:creationId xmlns:a16="http://schemas.microsoft.com/office/drawing/2014/main" id="{4C40B748-4194-43D0-6A9F-275F643A8106}"/>
              </a:ext>
            </a:extLst>
          </p:cNvPr>
          <p:cNvPicPr>
            <a:picLocks noChangeAspect="1"/>
          </p:cNvPicPr>
          <p:nvPr/>
        </p:nvPicPr>
        <p:blipFill rotWithShape="1">
          <a:blip r:embed="rId3"/>
          <a:srcRect t="6919" r="-2" b="21143"/>
          <a:stretch/>
        </p:blipFill>
        <p:spPr>
          <a:xfrm>
            <a:off x="3222" y="2623866"/>
            <a:ext cx="4634681" cy="4233673"/>
          </a:xfrm>
          <a:prstGeom prst="rect">
            <a:avLst/>
          </a:prstGeom>
          <a:ln>
            <a:solidFill>
              <a:schemeClr val="tx1"/>
            </a:solidFill>
          </a:ln>
        </p:spPr>
      </p:pic>
      <p:sp>
        <p:nvSpPr>
          <p:cNvPr id="16" name="TextBox 15">
            <a:extLst>
              <a:ext uri="{FF2B5EF4-FFF2-40B4-BE49-F238E27FC236}">
                <a16:creationId xmlns:a16="http://schemas.microsoft.com/office/drawing/2014/main" id="{B83668B6-E46F-189C-9B07-6748D22A2E1A}"/>
              </a:ext>
            </a:extLst>
          </p:cNvPr>
          <p:cNvSpPr txBox="1"/>
          <p:nvPr/>
        </p:nvSpPr>
        <p:spPr>
          <a:xfrm>
            <a:off x="4948518" y="1198487"/>
            <a:ext cx="6991221" cy="3139321"/>
          </a:xfrm>
          <a:prstGeom prst="rect">
            <a:avLst/>
          </a:prstGeom>
          <a:noFill/>
        </p:spPr>
        <p:txBody>
          <a:bodyPr wrap="square">
            <a:spAutoFit/>
          </a:bodyPr>
          <a:lstStyle/>
          <a:p>
            <a:pPr algn="just"/>
            <a:r>
              <a:rPr lang="tr-TR"/>
              <a:t>Bir taşıyıcı sisteme yalnızca eğilme momentinin etki etmesi haline ‘basit eğilme’ adı verilir. Özellikle kiriş elemanlarının analizinde eğilme davranışı önemli olmaktadır. </a:t>
            </a:r>
          </a:p>
          <a:p>
            <a:pPr algn="just"/>
            <a:endParaRPr lang="tr-TR"/>
          </a:p>
          <a:p>
            <a:pPr algn="just"/>
            <a:r>
              <a:rPr lang="tr-TR"/>
              <a:t>Aslında basit eğilmenin tek başına oluştuğu problemler oldukça az olup, genellikle eğilme davranışı burulma, kesme ya da normal kuvvetle birlikte karşımıza çıkmaktadır. Fakat bileşik mukavemet hallerini incelemeye geçmeden önce basit mukavemet hallerinin öğrenilmesi gerekmektedir.</a:t>
            </a:r>
          </a:p>
          <a:p>
            <a:pPr algn="just"/>
            <a:endParaRPr lang="tr-TR"/>
          </a:p>
          <a:p>
            <a:pPr algn="just"/>
            <a:r>
              <a:rPr lang="tr-TR"/>
              <a:t>Bu bölümde eğilme momentinin sebep olduğu gerilmeler ile birim şekil değiştirmelerin hesap esasları anlatılacaktır. </a:t>
            </a:r>
          </a:p>
        </p:txBody>
      </p:sp>
    </p:spTree>
    <p:extLst>
      <p:ext uri="{BB962C8B-B14F-4D97-AF65-F5344CB8AC3E}">
        <p14:creationId xmlns:p14="http://schemas.microsoft.com/office/powerpoint/2010/main" val="3664157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Tanımlar</a:t>
            </a:r>
            <a:endParaRPr lang="en-US" sz="4400">
              <a:solidFill>
                <a:schemeClr val="tx2"/>
              </a:solidFill>
              <a:latin typeface="+mj-lt"/>
              <a:ea typeface="+mj-ea"/>
              <a:cs typeface="+mj-cs"/>
            </a:endParaRPr>
          </a:p>
        </p:txBody>
      </p:sp>
      <p:sp>
        <p:nvSpPr>
          <p:cNvPr id="5" name="TextBox 4">
            <a:extLst>
              <a:ext uri="{FF2B5EF4-FFF2-40B4-BE49-F238E27FC236}">
                <a16:creationId xmlns:a16="http://schemas.microsoft.com/office/drawing/2014/main" id="{30D26EF6-6DB5-EB31-BED6-BE8CD6531A83}"/>
              </a:ext>
            </a:extLst>
          </p:cNvPr>
          <p:cNvSpPr txBox="1"/>
          <p:nvPr/>
        </p:nvSpPr>
        <p:spPr>
          <a:xfrm>
            <a:off x="387843" y="913431"/>
            <a:ext cx="11670798" cy="3139321"/>
          </a:xfrm>
          <a:prstGeom prst="rect">
            <a:avLst/>
          </a:prstGeom>
          <a:noFill/>
        </p:spPr>
        <p:txBody>
          <a:bodyPr wrap="square">
            <a:spAutoFit/>
          </a:bodyPr>
          <a:lstStyle/>
          <a:p>
            <a:pPr marL="285750" indent="-285750" algn="just">
              <a:buFont typeface="Arial" panose="020B0604020202020204" pitchFamily="34" charset="0"/>
              <a:buChar char="•"/>
            </a:pPr>
            <a:r>
              <a:rPr lang="tr-TR" sz="1800">
                <a:solidFill>
                  <a:srgbClr val="C00000"/>
                </a:solidFill>
              </a:rPr>
              <a:t>Dik Kesit: </a:t>
            </a:r>
            <a:r>
              <a:rPr lang="tr-TR" sz="1800"/>
              <a:t>Çubuk ekseni doğrultusuna dik olan ( burada </a:t>
            </a:r>
            <a:r>
              <a:rPr lang="tr-TR" sz="1800" err="1"/>
              <a:t>xy</a:t>
            </a:r>
            <a:r>
              <a:rPr lang="tr-TR" sz="1800"/>
              <a:t> düzlemi ) kesit alanına dik kesit denir.</a:t>
            </a:r>
          </a:p>
          <a:p>
            <a:pPr marL="285750" indent="-285750" algn="just">
              <a:buFont typeface="Arial" panose="020B0604020202020204" pitchFamily="34" charset="0"/>
              <a:buChar char="•"/>
            </a:pPr>
            <a:r>
              <a:rPr lang="tr-TR" sz="1800">
                <a:solidFill>
                  <a:srgbClr val="C00000"/>
                </a:solidFill>
              </a:rPr>
              <a:t>Kuvvetler Çifti: </a:t>
            </a:r>
            <a:r>
              <a:rPr lang="tr-TR" sz="1800"/>
              <a:t>Aynı düzlemde eşit ve zıt yönlü etki eden iki kuvvete kuvvet çifti denir. Bir çubuğa şekildeki gibi etkiyen kuvvet çiftleri eşdeğer bir eğilme momenti ile de gösterilebilir.</a:t>
            </a:r>
          </a:p>
          <a:p>
            <a:pPr marL="285750" indent="-285750" algn="just">
              <a:buFont typeface="Arial" panose="020B0604020202020204" pitchFamily="34" charset="0"/>
              <a:buChar char="•"/>
            </a:pPr>
            <a:r>
              <a:rPr lang="tr-TR" sz="1800">
                <a:solidFill>
                  <a:srgbClr val="C00000"/>
                </a:solidFill>
              </a:rPr>
              <a:t>Basit Eğilme: </a:t>
            </a:r>
            <a:r>
              <a:rPr lang="tr-TR" sz="1800"/>
              <a:t>Çubuk ekseni boyunca kesme kuvveti sıfır  ve yalnızca sabit bir eğilme momentinin etki ettiği hale basit eğilme denir.</a:t>
            </a:r>
          </a:p>
          <a:p>
            <a:pPr marL="285750" indent="-285750" algn="just">
              <a:buFont typeface="Arial" panose="020B0604020202020204" pitchFamily="34" charset="0"/>
              <a:buChar char="•"/>
            </a:pPr>
            <a:r>
              <a:rPr lang="tr-TR" sz="1800">
                <a:solidFill>
                  <a:srgbClr val="C00000"/>
                </a:solidFill>
              </a:rPr>
              <a:t>Kuvvetler Düzlemi: </a:t>
            </a:r>
            <a:r>
              <a:rPr lang="tr-TR" sz="1800"/>
              <a:t>Kuvvetlerin içinde bulunduğu düzleme (burada </a:t>
            </a:r>
            <a:r>
              <a:rPr lang="tr-TR" sz="1800" err="1"/>
              <a:t>yz</a:t>
            </a:r>
            <a:r>
              <a:rPr lang="tr-TR" sz="1800"/>
              <a:t> )kuvvetler düzlemi denir.</a:t>
            </a:r>
          </a:p>
          <a:p>
            <a:pPr marL="285750" indent="-285750" algn="just">
              <a:buFont typeface="Arial" panose="020B0604020202020204" pitchFamily="34" charset="0"/>
              <a:buChar char="•"/>
            </a:pPr>
            <a:r>
              <a:rPr lang="tr-TR" sz="1800">
                <a:solidFill>
                  <a:srgbClr val="C00000"/>
                </a:solidFill>
              </a:rPr>
              <a:t>Eğilme Düzlemi: </a:t>
            </a:r>
            <a:r>
              <a:rPr lang="tr-TR" sz="1800"/>
              <a:t>Eğik çubuğun çubuk eksenini (elastik eğri) kapsayan düzlemdir (burada </a:t>
            </a:r>
            <a:r>
              <a:rPr lang="tr-TR" sz="1800" err="1"/>
              <a:t>yz</a:t>
            </a:r>
            <a:r>
              <a:rPr lang="tr-TR" sz="1800"/>
              <a:t>)</a:t>
            </a:r>
          </a:p>
          <a:p>
            <a:pPr marL="285750" indent="-285750" algn="just">
              <a:buFont typeface="Arial" panose="020B0604020202020204" pitchFamily="34" charset="0"/>
              <a:buChar char="•"/>
            </a:pPr>
            <a:r>
              <a:rPr lang="tr-TR" sz="1800">
                <a:solidFill>
                  <a:srgbClr val="C00000"/>
                </a:solidFill>
              </a:rPr>
              <a:t>Elastik eğri: </a:t>
            </a:r>
            <a:r>
              <a:rPr lang="tr-TR" sz="1800"/>
              <a:t>Yükleme öncesi z eksenine paralel olan çubuk ekseni, eğilmeden sonra çubuk ekseni (</a:t>
            </a:r>
            <a:r>
              <a:rPr lang="tr-TR" sz="1800" err="1"/>
              <a:t>yz</a:t>
            </a:r>
            <a:r>
              <a:rPr lang="tr-TR" sz="1800"/>
              <a:t>) düzlemi içinde bir eğri halini alır ve buna elastik eğri denir.</a:t>
            </a:r>
          </a:p>
          <a:p>
            <a:pPr marL="285750" indent="-285750" algn="just">
              <a:buFont typeface="Arial" panose="020B0604020202020204" pitchFamily="34" charset="0"/>
              <a:buChar char="•"/>
            </a:pPr>
            <a:r>
              <a:rPr lang="tr-TR" sz="1800">
                <a:solidFill>
                  <a:srgbClr val="C00000"/>
                </a:solidFill>
              </a:rPr>
              <a:t>Düz Eğilme: </a:t>
            </a:r>
            <a:r>
              <a:rPr lang="tr-TR" sz="1800"/>
              <a:t>Kuvvetler düzlemi ile eğilme düzleminin çakıştığı eğilme durumudur.</a:t>
            </a:r>
          </a:p>
          <a:p>
            <a:pPr marL="285750" indent="-285750" algn="just">
              <a:buFont typeface="Arial" panose="020B0604020202020204" pitchFamily="34" charset="0"/>
              <a:buChar char="•"/>
            </a:pPr>
            <a:r>
              <a:rPr lang="tr-TR" sz="1800">
                <a:solidFill>
                  <a:srgbClr val="C00000"/>
                </a:solidFill>
              </a:rPr>
              <a:t>Eğik Eğilme: </a:t>
            </a:r>
            <a:r>
              <a:rPr lang="tr-TR" sz="1800"/>
              <a:t>Kuvvetler düzlemi ile eğilme düzleminin aynı olmadığı durumdur.</a:t>
            </a:r>
          </a:p>
        </p:txBody>
      </p:sp>
      <p:grpSp>
        <p:nvGrpSpPr>
          <p:cNvPr id="17" name="Group 16">
            <a:extLst>
              <a:ext uri="{FF2B5EF4-FFF2-40B4-BE49-F238E27FC236}">
                <a16:creationId xmlns:a16="http://schemas.microsoft.com/office/drawing/2014/main" id="{E5051F7F-8F62-452B-64A9-1459352D8DE8}"/>
              </a:ext>
            </a:extLst>
          </p:cNvPr>
          <p:cNvGrpSpPr/>
          <p:nvPr/>
        </p:nvGrpSpPr>
        <p:grpSpPr>
          <a:xfrm>
            <a:off x="96680" y="4157661"/>
            <a:ext cx="11998640" cy="2410177"/>
            <a:chOff x="83417" y="4408896"/>
            <a:chExt cx="11998640" cy="2410177"/>
          </a:xfrm>
        </p:grpSpPr>
        <p:pic>
          <p:nvPicPr>
            <p:cNvPr id="9" name="Picture 8">
              <a:extLst>
                <a:ext uri="{FF2B5EF4-FFF2-40B4-BE49-F238E27FC236}">
                  <a16:creationId xmlns:a16="http://schemas.microsoft.com/office/drawing/2014/main" id="{76DE2F67-3AE4-AED4-90B5-DD910F3EF675}"/>
                </a:ext>
              </a:extLst>
            </p:cNvPr>
            <p:cNvPicPr>
              <a:picLocks noChangeAspect="1"/>
            </p:cNvPicPr>
            <p:nvPr/>
          </p:nvPicPr>
          <p:blipFill rotWithShape="1">
            <a:blip r:embed="rId2"/>
            <a:srcRect l="15315" t="33469" r="16224" b="39320"/>
            <a:stretch/>
          </p:blipFill>
          <p:spPr>
            <a:xfrm>
              <a:off x="83417" y="4408896"/>
              <a:ext cx="3409243" cy="2410177"/>
            </a:xfrm>
            <a:prstGeom prst="rect">
              <a:avLst/>
            </a:prstGeom>
            <a:ln>
              <a:solidFill>
                <a:schemeClr val="tx1"/>
              </a:solidFill>
            </a:ln>
          </p:spPr>
        </p:pic>
        <p:grpSp>
          <p:nvGrpSpPr>
            <p:cNvPr id="10" name="Group 9">
              <a:extLst>
                <a:ext uri="{FF2B5EF4-FFF2-40B4-BE49-F238E27FC236}">
                  <a16:creationId xmlns:a16="http://schemas.microsoft.com/office/drawing/2014/main" id="{10910721-FAA4-8F66-77F8-3D7F6E009877}"/>
                </a:ext>
              </a:extLst>
            </p:cNvPr>
            <p:cNvGrpSpPr/>
            <p:nvPr/>
          </p:nvGrpSpPr>
          <p:grpSpPr>
            <a:xfrm>
              <a:off x="5520153" y="4416321"/>
              <a:ext cx="6561904" cy="2398298"/>
              <a:chOff x="4504573" y="4356789"/>
              <a:chExt cx="6561904" cy="2398298"/>
            </a:xfrm>
          </p:grpSpPr>
          <p:pic>
            <p:nvPicPr>
              <p:cNvPr id="11" name="Picture 10">
                <a:extLst>
                  <a:ext uri="{FF2B5EF4-FFF2-40B4-BE49-F238E27FC236}">
                    <a16:creationId xmlns:a16="http://schemas.microsoft.com/office/drawing/2014/main" id="{7C17D890-E4F9-1A75-BD78-0C9A02805259}"/>
                  </a:ext>
                </a:extLst>
              </p:cNvPr>
              <p:cNvPicPr>
                <a:picLocks noChangeAspect="1"/>
              </p:cNvPicPr>
              <p:nvPr/>
            </p:nvPicPr>
            <p:blipFill rotWithShape="1">
              <a:blip r:embed="rId3"/>
              <a:srcRect l="15557" t="38928" r="3134" b="36190"/>
              <a:stretch/>
            </p:blipFill>
            <p:spPr>
              <a:xfrm>
                <a:off x="4504573" y="4356789"/>
                <a:ext cx="3639902" cy="2398298"/>
              </a:xfrm>
              <a:prstGeom prst="rect">
                <a:avLst/>
              </a:prstGeom>
              <a:ln>
                <a:solidFill>
                  <a:schemeClr val="tx1"/>
                </a:solidFill>
              </a:ln>
            </p:spPr>
          </p:pic>
          <p:pic>
            <p:nvPicPr>
              <p:cNvPr id="12" name="Picture 11">
                <a:extLst>
                  <a:ext uri="{FF2B5EF4-FFF2-40B4-BE49-F238E27FC236}">
                    <a16:creationId xmlns:a16="http://schemas.microsoft.com/office/drawing/2014/main" id="{7B64C595-0A02-1E48-420B-990F38B77E9D}"/>
                  </a:ext>
                </a:extLst>
              </p:cNvPr>
              <p:cNvPicPr>
                <a:picLocks noChangeAspect="1"/>
              </p:cNvPicPr>
              <p:nvPr/>
            </p:nvPicPr>
            <p:blipFill rotWithShape="1">
              <a:blip r:embed="rId4"/>
              <a:srcRect l="23431" t="31818" r="26878" b="46667"/>
              <a:stretch/>
            </p:blipFill>
            <p:spPr>
              <a:xfrm>
                <a:off x="8132746" y="4356789"/>
                <a:ext cx="2933731" cy="2398298"/>
              </a:xfrm>
              <a:prstGeom prst="rect">
                <a:avLst/>
              </a:prstGeom>
              <a:ln>
                <a:solidFill>
                  <a:schemeClr val="tx1"/>
                </a:solidFill>
              </a:ln>
            </p:spPr>
          </p:pic>
        </p:grpSp>
        <p:pic>
          <p:nvPicPr>
            <p:cNvPr id="15" name="Picture 14">
              <a:extLst>
                <a:ext uri="{FF2B5EF4-FFF2-40B4-BE49-F238E27FC236}">
                  <a16:creationId xmlns:a16="http://schemas.microsoft.com/office/drawing/2014/main" id="{9E29C9C8-CE48-6527-45CC-5CF570F04B1E}"/>
                </a:ext>
              </a:extLst>
            </p:cNvPr>
            <p:cNvPicPr>
              <a:picLocks noChangeAspect="1"/>
            </p:cNvPicPr>
            <p:nvPr/>
          </p:nvPicPr>
          <p:blipFill rotWithShape="1">
            <a:blip r:embed="rId5"/>
            <a:srcRect l="27974" t="24444" r="32336" b="47046"/>
            <a:stretch/>
          </p:blipFill>
          <p:spPr>
            <a:xfrm>
              <a:off x="3576077" y="4408896"/>
              <a:ext cx="1882912" cy="2405622"/>
            </a:xfrm>
            <a:prstGeom prst="rect">
              <a:avLst/>
            </a:prstGeom>
            <a:ln>
              <a:solidFill>
                <a:schemeClr val="tx1"/>
              </a:solidFill>
            </a:ln>
          </p:spPr>
        </p:pic>
      </p:grpSp>
    </p:spTree>
    <p:extLst>
      <p:ext uri="{BB962C8B-B14F-4D97-AF65-F5344CB8AC3E}">
        <p14:creationId xmlns:p14="http://schemas.microsoft.com/office/powerpoint/2010/main" val="3009998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Tanımlar</a:t>
            </a:r>
            <a:endParaRPr lang="en-US" sz="4400">
              <a:solidFill>
                <a:schemeClr val="tx2"/>
              </a:solidFill>
              <a:latin typeface="+mj-lt"/>
              <a:ea typeface="+mj-ea"/>
              <a:cs typeface="+mj-cs"/>
            </a:endParaRPr>
          </a:p>
        </p:txBody>
      </p:sp>
      <p:sp>
        <p:nvSpPr>
          <p:cNvPr id="4" name="TextBox 3">
            <a:extLst>
              <a:ext uri="{FF2B5EF4-FFF2-40B4-BE49-F238E27FC236}">
                <a16:creationId xmlns:a16="http://schemas.microsoft.com/office/drawing/2014/main" id="{C4815091-458F-8473-432D-3168CACB08A5}"/>
              </a:ext>
            </a:extLst>
          </p:cNvPr>
          <p:cNvSpPr txBox="1"/>
          <p:nvPr/>
        </p:nvSpPr>
        <p:spPr>
          <a:xfrm>
            <a:off x="387843" y="924289"/>
            <a:ext cx="11551896" cy="923330"/>
          </a:xfrm>
          <a:prstGeom prst="rect">
            <a:avLst/>
          </a:prstGeom>
          <a:noFill/>
        </p:spPr>
        <p:txBody>
          <a:bodyPr wrap="square">
            <a:spAutoFit/>
          </a:bodyPr>
          <a:lstStyle/>
          <a:p>
            <a:pPr marL="285750" indent="-285750" algn="just">
              <a:buFont typeface="Arial" panose="020B0604020202020204" pitchFamily="34" charset="0"/>
              <a:buChar char="•"/>
            </a:pPr>
            <a:r>
              <a:rPr lang="tr-TR" sz="1800">
                <a:solidFill>
                  <a:srgbClr val="C00000"/>
                </a:solidFill>
              </a:rPr>
              <a:t>Tarafsız Eksen: </a:t>
            </a:r>
            <a:r>
              <a:rPr lang="tr-TR" sz="1800"/>
              <a:t>Eğilme sonrası, çubuk ekseni boyunca bazı ipçiklerin boyu uzar, bazılarının kısalır ve bazıları ise aynı kalır. Boy değişimi olmayan lifler eğilme düzleminde ‘tarafsız eksen veya tarafsız ipçik’ olarak adlandırılır.</a:t>
            </a:r>
          </a:p>
          <a:p>
            <a:pPr marL="285750" indent="-285750" algn="just">
              <a:buFont typeface="Arial" panose="020B0604020202020204" pitchFamily="34" charset="0"/>
              <a:buChar char="•"/>
            </a:pPr>
            <a:r>
              <a:rPr lang="tr-TR" sz="1800">
                <a:solidFill>
                  <a:srgbClr val="C00000"/>
                </a:solidFill>
              </a:rPr>
              <a:t>Tarafsız düzlem: </a:t>
            </a:r>
            <a:r>
              <a:rPr lang="tr-TR" sz="1800"/>
              <a:t>Tarafsız ipçiklerin oluşturduğu düzlemdir.</a:t>
            </a:r>
          </a:p>
        </p:txBody>
      </p:sp>
      <p:grpSp>
        <p:nvGrpSpPr>
          <p:cNvPr id="7" name="Group 6">
            <a:extLst>
              <a:ext uri="{FF2B5EF4-FFF2-40B4-BE49-F238E27FC236}">
                <a16:creationId xmlns:a16="http://schemas.microsoft.com/office/drawing/2014/main" id="{374D2A93-AEEC-516B-3E9F-E29046271B00}"/>
              </a:ext>
            </a:extLst>
          </p:cNvPr>
          <p:cNvGrpSpPr/>
          <p:nvPr/>
        </p:nvGrpSpPr>
        <p:grpSpPr>
          <a:xfrm>
            <a:off x="2564033" y="4329953"/>
            <a:ext cx="7403128" cy="2468326"/>
            <a:chOff x="2564033" y="4329953"/>
            <a:chExt cx="7403128" cy="2468326"/>
          </a:xfrm>
        </p:grpSpPr>
        <p:pic>
          <p:nvPicPr>
            <p:cNvPr id="5" name="Picture 4">
              <a:extLst>
                <a:ext uri="{FF2B5EF4-FFF2-40B4-BE49-F238E27FC236}">
                  <a16:creationId xmlns:a16="http://schemas.microsoft.com/office/drawing/2014/main" id="{58CE7215-24BF-696D-7522-575BEC2DB360}"/>
                </a:ext>
              </a:extLst>
            </p:cNvPr>
            <p:cNvPicPr>
              <a:picLocks noChangeAspect="1"/>
            </p:cNvPicPr>
            <p:nvPr/>
          </p:nvPicPr>
          <p:blipFill>
            <a:blip r:embed="rId2"/>
            <a:stretch>
              <a:fillRect/>
            </a:stretch>
          </p:blipFill>
          <p:spPr>
            <a:xfrm>
              <a:off x="2564033" y="4329953"/>
              <a:ext cx="3701564" cy="2468326"/>
            </a:xfrm>
            <a:prstGeom prst="rect">
              <a:avLst/>
            </a:prstGeom>
            <a:ln>
              <a:solidFill>
                <a:schemeClr val="tx1"/>
              </a:solidFill>
            </a:ln>
          </p:spPr>
        </p:pic>
        <p:pic>
          <p:nvPicPr>
            <p:cNvPr id="8" name="Picture 7">
              <a:extLst>
                <a:ext uri="{FF2B5EF4-FFF2-40B4-BE49-F238E27FC236}">
                  <a16:creationId xmlns:a16="http://schemas.microsoft.com/office/drawing/2014/main" id="{0EB3501C-954E-59C7-F805-D2A57E359FF4}"/>
                </a:ext>
              </a:extLst>
            </p:cNvPr>
            <p:cNvPicPr>
              <a:picLocks noChangeAspect="1"/>
            </p:cNvPicPr>
            <p:nvPr/>
          </p:nvPicPr>
          <p:blipFill>
            <a:blip r:embed="rId3"/>
            <a:stretch>
              <a:fillRect/>
            </a:stretch>
          </p:blipFill>
          <p:spPr>
            <a:xfrm>
              <a:off x="6265597" y="4329953"/>
              <a:ext cx="3701564" cy="2468326"/>
            </a:xfrm>
            <a:prstGeom prst="rect">
              <a:avLst/>
            </a:prstGeom>
            <a:ln>
              <a:solidFill>
                <a:schemeClr val="tx1"/>
              </a:solidFill>
            </a:ln>
          </p:spPr>
        </p:pic>
      </p:grpSp>
      <p:grpSp>
        <p:nvGrpSpPr>
          <p:cNvPr id="9" name="Group 8">
            <a:extLst>
              <a:ext uri="{FF2B5EF4-FFF2-40B4-BE49-F238E27FC236}">
                <a16:creationId xmlns:a16="http://schemas.microsoft.com/office/drawing/2014/main" id="{E5254A11-F0E9-ECC2-9971-6923A879E202}"/>
              </a:ext>
            </a:extLst>
          </p:cNvPr>
          <p:cNvGrpSpPr/>
          <p:nvPr/>
        </p:nvGrpSpPr>
        <p:grpSpPr>
          <a:xfrm>
            <a:off x="3776956" y="2003176"/>
            <a:ext cx="4484208" cy="2171220"/>
            <a:chOff x="4435674" y="2007235"/>
            <a:chExt cx="4484208" cy="2171220"/>
          </a:xfrm>
        </p:grpSpPr>
        <p:pic>
          <p:nvPicPr>
            <p:cNvPr id="16" name="Picture 15">
              <a:extLst>
                <a:ext uri="{FF2B5EF4-FFF2-40B4-BE49-F238E27FC236}">
                  <a16:creationId xmlns:a16="http://schemas.microsoft.com/office/drawing/2014/main" id="{8E5E5E1F-A3AF-8396-2398-B6CFA762886C}"/>
                </a:ext>
              </a:extLst>
            </p:cNvPr>
            <p:cNvPicPr>
              <a:picLocks noChangeAspect="1"/>
            </p:cNvPicPr>
            <p:nvPr/>
          </p:nvPicPr>
          <p:blipFill rotWithShape="1">
            <a:blip r:embed="rId4"/>
            <a:srcRect l="23431" t="31818" r="26878" b="46667"/>
            <a:stretch/>
          </p:blipFill>
          <p:spPr>
            <a:xfrm>
              <a:off x="6265597" y="2007235"/>
              <a:ext cx="2654285" cy="2171219"/>
            </a:xfrm>
            <a:prstGeom prst="rect">
              <a:avLst/>
            </a:prstGeom>
            <a:ln>
              <a:solidFill>
                <a:schemeClr val="tx1"/>
              </a:solidFill>
            </a:ln>
          </p:spPr>
        </p:pic>
        <p:pic>
          <p:nvPicPr>
            <p:cNvPr id="17" name="Picture 16">
              <a:extLst>
                <a:ext uri="{FF2B5EF4-FFF2-40B4-BE49-F238E27FC236}">
                  <a16:creationId xmlns:a16="http://schemas.microsoft.com/office/drawing/2014/main" id="{677A20C7-D3F8-23F5-53C0-C4AA8EC868C9}"/>
                </a:ext>
              </a:extLst>
            </p:cNvPr>
            <p:cNvPicPr>
              <a:picLocks noChangeAspect="1"/>
            </p:cNvPicPr>
            <p:nvPr/>
          </p:nvPicPr>
          <p:blipFill rotWithShape="1">
            <a:blip r:embed="rId5"/>
            <a:srcRect l="25210" t="28738" r="16768" b="32557"/>
            <a:stretch/>
          </p:blipFill>
          <p:spPr>
            <a:xfrm>
              <a:off x="4435674" y="2008601"/>
              <a:ext cx="1829923" cy="2169854"/>
            </a:xfrm>
            <a:prstGeom prst="rect">
              <a:avLst/>
            </a:prstGeom>
            <a:ln>
              <a:solidFill>
                <a:schemeClr val="tx1"/>
              </a:solidFill>
            </a:ln>
          </p:spPr>
        </p:pic>
      </p:grpSp>
    </p:spTree>
    <p:extLst>
      <p:ext uri="{BB962C8B-B14F-4D97-AF65-F5344CB8AC3E}">
        <p14:creationId xmlns:p14="http://schemas.microsoft.com/office/powerpoint/2010/main" val="1092903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13</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Tanımlar</a:t>
            </a:r>
            <a:endParaRPr lang="en-US" sz="4400">
              <a:solidFill>
                <a:schemeClr val="tx2"/>
              </a:solidFill>
              <a:latin typeface="+mj-lt"/>
              <a:ea typeface="+mj-ea"/>
              <a:cs typeface="+mj-cs"/>
            </a:endParaRPr>
          </a:p>
        </p:txBody>
      </p:sp>
      <p:sp>
        <p:nvSpPr>
          <p:cNvPr id="4" name="TextBox 3">
            <a:extLst>
              <a:ext uri="{FF2B5EF4-FFF2-40B4-BE49-F238E27FC236}">
                <a16:creationId xmlns:a16="http://schemas.microsoft.com/office/drawing/2014/main" id="{C4E524F7-CCCC-B1ED-6321-8E408BDD3714}"/>
              </a:ext>
            </a:extLst>
          </p:cNvPr>
          <p:cNvSpPr txBox="1"/>
          <p:nvPr/>
        </p:nvSpPr>
        <p:spPr>
          <a:xfrm>
            <a:off x="123264" y="821849"/>
            <a:ext cx="11945471" cy="1754326"/>
          </a:xfrm>
          <a:prstGeom prst="rect">
            <a:avLst/>
          </a:prstGeom>
          <a:noFill/>
        </p:spPr>
        <p:txBody>
          <a:bodyPr wrap="square">
            <a:spAutoFit/>
          </a:bodyPr>
          <a:lstStyle/>
          <a:p>
            <a:pPr algn="just"/>
            <a:r>
              <a:rPr lang="tr-TR" sz="1800"/>
              <a:t>Eğilme davranışının matematiksel formülasyonu için eğilme sonrası çubuğun şekil değiştirmesi üzerine bazı varsayımlar yapılır. Bu sayede gerçeğe yakın bir sonuç veren analiz denklemleri elde edilebilirken, matematiksel süreç basitleştirilebilir. İncelenen probleme göre bu varsayımlar değişkenlik gösterebilir. Örneğin, bir kuvvet çifti veya tekil moment etkisi altında bir çubuk için genellikle Bernoulli-Euler varsayımı (hipotezi) kullanılabilir. Fakat eğilmenin kuvvet çifti veya tekil momentler değil de düşey kuvvetler sebebiyle meydana geldiği durumlarda, kesme kuvvetinden dolayı ortaya çıkacak kayma etkileri önem kazanacağından Timoshenko varsayımını kullanmak daha doğrudur.   </a:t>
            </a:r>
          </a:p>
        </p:txBody>
      </p:sp>
      <p:sp>
        <p:nvSpPr>
          <p:cNvPr id="7" name="TextBox 6">
            <a:extLst>
              <a:ext uri="{FF2B5EF4-FFF2-40B4-BE49-F238E27FC236}">
                <a16:creationId xmlns:a16="http://schemas.microsoft.com/office/drawing/2014/main" id="{0C461861-9093-7237-D603-513B6A17D374}"/>
              </a:ext>
            </a:extLst>
          </p:cNvPr>
          <p:cNvSpPr txBox="1"/>
          <p:nvPr/>
        </p:nvSpPr>
        <p:spPr>
          <a:xfrm>
            <a:off x="123264" y="2681371"/>
            <a:ext cx="11816475" cy="923330"/>
          </a:xfrm>
          <a:prstGeom prst="rect">
            <a:avLst/>
          </a:prstGeom>
          <a:noFill/>
        </p:spPr>
        <p:txBody>
          <a:bodyPr wrap="square">
            <a:spAutoFit/>
          </a:bodyPr>
          <a:lstStyle/>
          <a:p>
            <a:pPr algn="just"/>
            <a:r>
              <a:rPr lang="tr-TR" sz="1800"/>
              <a:t>Basit eğilme kapsamında Bernoulli-Euler varsayımı kullanılmaktadır. Bu hipotezin varsayımı:</a:t>
            </a:r>
          </a:p>
          <a:p>
            <a:pPr algn="just"/>
            <a:endParaRPr lang="tr-TR" sz="1800"/>
          </a:p>
          <a:p>
            <a:pPr marL="342900" indent="-342900" algn="just">
              <a:buFont typeface="+mj-lt"/>
              <a:buAutoNum type="arabicPeriod"/>
            </a:pPr>
            <a:r>
              <a:rPr lang="tr-TR" sz="1800"/>
              <a:t>Elastik eğriye dik ve düzlem kesitler, şekil değişimi olduktan sonra da dik ve düzlem kalırlar. </a:t>
            </a:r>
          </a:p>
        </p:txBody>
      </p:sp>
      <p:pic>
        <p:nvPicPr>
          <p:cNvPr id="8" name="Picture 7">
            <a:extLst>
              <a:ext uri="{FF2B5EF4-FFF2-40B4-BE49-F238E27FC236}">
                <a16:creationId xmlns:a16="http://schemas.microsoft.com/office/drawing/2014/main" id="{F7B4E98F-13B4-D430-D1F5-802531DE2535}"/>
              </a:ext>
            </a:extLst>
          </p:cNvPr>
          <p:cNvPicPr>
            <a:picLocks noChangeAspect="1"/>
          </p:cNvPicPr>
          <p:nvPr/>
        </p:nvPicPr>
        <p:blipFill>
          <a:blip r:embed="rId2"/>
          <a:stretch>
            <a:fillRect/>
          </a:stretch>
        </p:blipFill>
        <p:spPr>
          <a:xfrm>
            <a:off x="123264" y="4040663"/>
            <a:ext cx="5605565" cy="2728911"/>
          </a:xfrm>
          <a:prstGeom prst="rect">
            <a:avLst/>
          </a:prstGeom>
          <a:ln>
            <a:solidFill>
              <a:schemeClr val="tx1"/>
            </a:solidFill>
          </a:ln>
        </p:spPr>
      </p:pic>
      <p:pic>
        <p:nvPicPr>
          <p:cNvPr id="9" name="Picture 8">
            <a:extLst>
              <a:ext uri="{FF2B5EF4-FFF2-40B4-BE49-F238E27FC236}">
                <a16:creationId xmlns:a16="http://schemas.microsoft.com/office/drawing/2014/main" id="{820DCDEB-38DB-2422-938E-636331722C91}"/>
              </a:ext>
            </a:extLst>
          </p:cNvPr>
          <p:cNvPicPr>
            <a:picLocks noChangeAspect="1"/>
          </p:cNvPicPr>
          <p:nvPr/>
        </p:nvPicPr>
        <p:blipFill>
          <a:blip r:embed="rId3"/>
          <a:stretch>
            <a:fillRect/>
          </a:stretch>
        </p:blipFill>
        <p:spPr>
          <a:xfrm>
            <a:off x="5843047" y="4040663"/>
            <a:ext cx="5913812" cy="2740031"/>
          </a:xfrm>
          <a:prstGeom prst="rect">
            <a:avLst/>
          </a:prstGeom>
          <a:ln>
            <a:solidFill>
              <a:schemeClr val="tx1"/>
            </a:solidFill>
          </a:ln>
        </p:spPr>
      </p:pic>
    </p:spTree>
    <p:extLst>
      <p:ext uri="{BB962C8B-B14F-4D97-AF65-F5344CB8AC3E}">
        <p14:creationId xmlns:p14="http://schemas.microsoft.com/office/powerpoint/2010/main" val="2435961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14</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Eğilmeden Dolayı Gerilme Hali</a:t>
            </a:r>
            <a:endParaRPr lang="en-US" sz="440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279C7A2-4E3A-7DAF-E0B1-B26A24E867AE}"/>
                  </a:ext>
                </a:extLst>
              </p:cNvPr>
              <p:cNvSpPr txBox="1"/>
              <p:nvPr/>
            </p:nvSpPr>
            <p:spPr>
              <a:xfrm>
                <a:off x="268941" y="821849"/>
                <a:ext cx="11670798" cy="1754326"/>
              </a:xfrm>
              <a:prstGeom prst="rect">
                <a:avLst/>
              </a:prstGeom>
              <a:noFill/>
            </p:spPr>
            <p:txBody>
              <a:bodyPr wrap="square">
                <a:spAutoFit/>
              </a:bodyPr>
              <a:lstStyle/>
              <a:p>
                <a:pPr algn="just"/>
                <a:r>
                  <a:rPr lang="tr-TR" sz="1800"/>
                  <a:t>Basit eğilme durumunda eğer malzeme orantılılık sınırlar içinde zorlanırsa, </a:t>
                </a:r>
                <a:r>
                  <a:rPr lang="tr-TR" sz="1800" err="1"/>
                  <a:t>Hooke</a:t>
                </a:r>
                <a:r>
                  <a:rPr lang="tr-TR" sz="1800"/>
                  <a:t> yasası geçerliliğini korur ve yalnızca kesit düzlemine dik olan </a:t>
                </a:r>
                <a14:m>
                  <m:oMath xmlns:m="http://schemas.openxmlformats.org/officeDocument/2006/math">
                    <m:sSub>
                      <m:sSubPr>
                        <m:ctrlPr>
                          <a:rPr lang="tr-TR" sz="1800" i="1" smtClean="0">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σ</m:t>
                        </m:r>
                      </m:e>
                      <m:sub>
                        <m:r>
                          <m:rPr>
                            <m:sty m:val="p"/>
                          </m:rPr>
                          <a:rPr lang="tr-TR" sz="1800" b="0" i="0" smtClean="0">
                            <a:latin typeface="Cambria Math" panose="02040503050406030204" pitchFamily="18" charset="0"/>
                          </a:rPr>
                          <m:t>z</m:t>
                        </m:r>
                      </m:sub>
                    </m:sSub>
                    <m:r>
                      <a:rPr lang="tr-TR" sz="1800" b="0" i="0" smtClean="0">
                        <a:latin typeface="Cambria Math" panose="02040503050406030204" pitchFamily="18" charset="0"/>
                      </a:rPr>
                      <m:t>=</m:t>
                    </m:r>
                    <m:r>
                      <m:rPr>
                        <m:sty m:val="p"/>
                      </m:rPr>
                      <a:rPr lang="tr-TR" sz="1800" b="0" i="0" smtClean="0">
                        <a:latin typeface="Cambria Math" panose="02040503050406030204" pitchFamily="18" charset="0"/>
                      </a:rPr>
                      <m:t>E</m:t>
                    </m:r>
                    <m:sSub>
                      <m:sSubPr>
                        <m:ctrlPr>
                          <a:rPr lang="tr-TR" sz="1800" i="1">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ε</m:t>
                        </m:r>
                      </m:e>
                      <m:sub>
                        <m:r>
                          <m:rPr>
                            <m:sty m:val="p"/>
                          </m:rPr>
                          <a:rPr lang="tr-TR" sz="1800" i="0">
                            <a:latin typeface="Cambria Math" panose="02040503050406030204" pitchFamily="18" charset="0"/>
                          </a:rPr>
                          <m:t>z</m:t>
                        </m:r>
                      </m:sub>
                    </m:sSub>
                  </m:oMath>
                </a14:m>
                <a:r>
                  <a:rPr lang="tr-TR" sz="1800"/>
                  <a:t> normal gerilmeleri ve şekil değiştirmeleri ortaya çıkar.</a:t>
                </a:r>
              </a:p>
              <a:p>
                <a:pPr algn="just"/>
                <a:endParaRPr lang="tr-TR" sz="1800"/>
              </a:p>
              <a:p>
                <a:pPr algn="just"/>
                <a:r>
                  <a:rPr lang="tr-TR" sz="1800"/>
                  <a:t>Normal gerilme </a:t>
                </a:r>
                <a14:m>
                  <m:oMath xmlns:m="http://schemas.openxmlformats.org/officeDocument/2006/math">
                    <m:sSub>
                      <m:sSubPr>
                        <m:ctrlPr>
                          <a:rPr lang="tr-TR" sz="1800" i="1" smtClean="0">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σ</m:t>
                        </m:r>
                      </m:e>
                      <m:sub>
                        <m:r>
                          <m:rPr>
                            <m:sty m:val="p"/>
                          </m:rPr>
                          <a:rPr lang="tr-TR" sz="1800" b="0" i="0" smtClean="0">
                            <a:latin typeface="Cambria Math" panose="02040503050406030204" pitchFamily="18" charset="0"/>
                          </a:rPr>
                          <m:t>z</m:t>
                        </m:r>
                      </m:sub>
                    </m:sSub>
                  </m:oMath>
                </a14:m>
                <a:r>
                  <a:rPr lang="tr-TR" sz="1800"/>
                  <a:t> </a:t>
                </a:r>
                <a:r>
                  <a:rPr lang="tr-TR" sz="1800" err="1"/>
                  <a:t>nin</a:t>
                </a:r>
                <a:r>
                  <a:rPr lang="tr-TR" sz="1800"/>
                  <a:t> kesit üstündeki dağılımı, şekilde görüldüğü gibi doğrusal olup tarafsız eksenden en uzak üst ve alt bölgelerde maksimum değere ulaşır. Burada çubuk üzerindeki momentler ile ortaya çıkan gerilmeler arasındaki ilişkiyi formüle edilebilirse basit eğilme problemi çözülmüş olur. </a:t>
                </a:r>
              </a:p>
            </p:txBody>
          </p:sp>
        </mc:Choice>
        <mc:Fallback xmlns="">
          <p:sp>
            <p:nvSpPr>
              <p:cNvPr id="4" name="TextBox 3">
                <a:extLst>
                  <a:ext uri="{FF2B5EF4-FFF2-40B4-BE49-F238E27FC236}">
                    <a16:creationId xmlns:a16="http://schemas.microsoft.com/office/drawing/2014/main" id="{A279C7A2-4E3A-7DAF-E0B1-B26A24E867AE}"/>
                  </a:ext>
                </a:extLst>
              </p:cNvPr>
              <p:cNvSpPr txBox="1">
                <a:spLocks noRot="1" noChangeAspect="1" noMove="1" noResize="1" noEditPoints="1" noAdjustHandles="1" noChangeArrowheads="1" noChangeShapeType="1" noTextEdit="1"/>
              </p:cNvSpPr>
              <p:nvPr/>
            </p:nvSpPr>
            <p:spPr>
              <a:xfrm>
                <a:off x="268941" y="821849"/>
                <a:ext cx="11670798" cy="1754326"/>
              </a:xfrm>
              <a:prstGeom prst="rect">
                <a:avLst/>
              </a:prstGeom>
              <a:blipFill>
                <a:blip r:embed="rId2"/>
                <a:stretch>
                  <a:fillRect l="-418" t="-2083" r="-418" b="-4514"/>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7CFECC53-5ED6-665D-995D-B916B3C6A6D2}"/>
              </a:ext>
            </a:extLst>
          </p:cNvPr>
          <p:cNvPicPr>
            <a:picLocks noChangeAspect="1"/>
          </p:cNvPicPr>
          <p:nvPr/>
        </p:nvPicPr>
        <p:blipFill>
          <a:blip r:embed="rId3"/>
          <a:stretch>
            <a:fillRect/>
          </a:stretch>
        </p:blipFill>
        <p:spPr>
          <a:xfrm>
            <a:off x="1746445" y="3414644"/>
            <a:ext cx="4633362" cy="2621507"/>
          </a:xfrm>
          <a:prstGeom prst="rect">
            <a:avLst/>
          </a:prstGeom>
          <a:ln>
            <a:solidFill>
              <a:schemeClr val="tx1"/>
            </a:solidFill>
          </a:ln>
        </p:spPr>
      </p:pic>
      <p:pic>
        <p:nvPicPr>
          <p:cNvPr id="8" name="Picture 7">
            <a:extLst>
              <a:ext uri="{FF2B5EF4-FFF2-40B4-BE49-F238E27FC236}">
                <a16:creationId xmlns:a16="http://schemas.microsoft.com/office/drawing/2014/main" id="{F0DDFA6B-DEDF-64BE-147C-ECC24C3A2584}"/>
              </a:ext>
            </a:extLst>
          </p:cNvPr>
          <p:cNvPicPr>
            <a:picLocks noChangeAspect="1"/>
          </p:cNvPicPr>
          <p:nvPr/>
        </p:nvPicPr>
        <p:blipFill rotWithShape="1">
          <a:blip r:embed="rId4"/>
          <a:srcRect l="24075" t="24444" r="17169" b="25110"/>
          <a:stretch/>
        </p:blipFill>
        <p:spPr>
          <a:xfrm>
            <a:off x="6949409" y="2748507"/>
            <a:ext cx="2501064" cy="3819331"/>
          </a:xfrm>
          <a:prstGeom prst="rect">
            <a:avLst/>
          </a:prstGeom>
          <a:ln>
            <a:solidFill>
              <a:schemeClr val="tx1"/>
            </a:solidFill>
          </a:ln>
        </p:spPr>
      </p:pic>
    </p:spTree>
    <p:extLst>
      <p:ext uri="{BB962C8B-B14F-4D97-AF65-F5344CB8AC3E}">
        <p14:creationId xmlns:p14="http://schemas.microsoft.com/office/powerpoint/2010/main" val="2689631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15</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Eğrilik Moment İlişkisi</a:t>
            </a:r>
            <a:endParaRPr lang="en-US" sz="4400">
              <a:solidFill>
                <a:schemeClr val="tx2"/>
              </a:solidFill>
              <a:latin typeface="+mj-lt"/>
              <a:ea typeface="+mj-ea"/>
              <a:cs typeface="+mj-cs"/>
            </a:endParaRPr>
          </a:p>
        </p:txBody>
      </p:sp>
      <p:sp>
        <p:nvSpPr>
          <p:cNvPr id="4" name="TextBox 3">
            <a:extLst>
              <a:ext uri="{FF2B5EF4-FFF2-40B4-BE49-F238E27FC236}">
                <a16:creationId xmlns:a16="http://schemas.microsoft.com/office/drawing/2014/main" id="{750C2C1B-E2B0-7748-ADF9-7652CD7FC8FD}"/>
              </a:ext>
            </a:extLst>
          </p:cNvPr>
          <p:cNvSpPr txBox="1"/>
          <p:nvPr/>
        </p:nvSpPr>
        <p:spPr>
          <a:xfrm>
            <a:off x="579952" y="909874"/>
            <a:ext cx="8574741" cy="369332"/>
          </a:xfrm>
          <a:prstGeom prst="rect">
            <a:avLst/>
          </a:prstGeom>
          <a:noFill/>
        </p:spPr>
        <p:txBody>
          <a:bodyPr wrap="square">
            <a:spAutoFit/>
          </a:bodyPr>
          <a:lstStyle/>
          <a:p>
            <a:r>
              <a:rPr lang="tr-TR" sz="1800"/>
              <a:t>Şekilde görüldüğü gibi 1-1 ve 2-2 kesitlerinin ilk ve son halini inceleyelim.</a:t>
            </a:r>
            <a:endParaRPr lang="en-GB"/>
          </a:p>
        </p:txBody>
      </p:sp>
      <p:sp>
        <p:nvSpPr>
          <p:cNvPr id="7" name="TextBox 6">
            <a:extLst>
              <a:ext uri="{FF2B5EF4-FFF2-40B4-BE49-F238E27FC236}">
                <a16:creationId xmlns:a16="http://schemas.microsoft.com/office/drawing/2014/main" id="{7A0AEDC0-9FAE-71A1-5A3C-DA3607466998}"/>
              </a:ext>
            </a:extLst>
          </p:cNvPr>
          <p:cNvSpPr txBox="1"/>
          <p:nvPr/>
        </p:nvSpPr>
        <p:spPr>
          <a:xfrm>
            <a:off x="582085" y="1832323"/>
            <a:ext cx="2281919" cy="369332"/>
          </a:xfrm>
          <a:prstGeom prst="rect">
            <a:avLst/>
          </a:prstGeom>
          <a:noFill/>
        </p:spPr>
        <p:txBody>
          <a:bodyPr wrap="square">
            <a:spAutoFit/>
          </a:bodyPr>
          <a:lstStyle/>
          <a:p>
            <a:pPr algn="just"/>
            <a:r>
              <a:rPr lang="tr-TR" sz="1800" err="1"/>
              <a:t>Hooke</a:t>
            </a:r>
            <a:r>
              <a:rPr lang="tr-TR" sz="1800"/>
              <a:t> kanunundan;</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14C5850-A81B-D4A0-2C24-4043701205EC}"/>
                  </a:ext>
                </a:extLst>
              </p:cNvPr>
              <p:cNvSpPr txBox="1"/>
              <p:nvPr/>
            </p:nvSpPr>
            <p:spPr>
              <a:xfrm>
                <a:off x="2541532" y="2143300"/>
                <a:ext cx="6104964" cy="369332"/>
              </a:xfrm>
              <a:prstGeom prst="rect">
                <a:avLst/>
              </a:prstGeom>
              <a:noFill/>
            </p:spPr>
            <p:txBody>
              <a:bodyPr wrap="square">
                <a:spAutoFit/>
              </a:bodyPr>
              <a:lstStyle/>
              <a:p>
                <a14:m>
                  <m:oMath xmlns:m="http://schemas.openxmlformats.org/officeDocument/2006/math">
                    <m:sSub>
                      <m:sSubPr>
                        <m:ctrlPr>
                          <a:rPr lang="tr-TR" sz="1800" i="1" smtClean="0">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σ</m:t>
                        </m:r>
                      </m:e>
                      <m:sub>
                        <m:r>
                          <m:rPr>
                            <m:sty m:val="p"/>
                          </m:rPr>
                          <a:rPr lang="tr-TR" sz="1800" b="0" i="0" smtClean="0">
                            <a:latin typeface="Cambria Math" panose="02040503050406030204" pitchFamily="18" charset="0"/>
                          </a:rPr>
                          <m:t>z</m:t>
                        </m:r>
                      </m:sub>
                    </m:sSub>
                    <m:r>
                      <a:rPr lang="tr-TR" sz="1800" b="0" i="0" smtClean="0">
                        <a:latin typeface="Cambria Math" panose="02040503050406030204" pitchFamily="18" charset="0"/>
                      </a:rPr>
                      <m:t>=</m:t>
                    </m:r>
                    <m:r>
                      <m:rPr>
                        <m:sty m:val="p"/>
                      </m:rPr>
                      <a:rPr lang="tr-TR" sz="1800" b="0" i="0" smtClean="0">
                        <a:latin typeface="Cambria Math" panose="02040503050406030204" pitchFamily="18" charset="0"/>
                      </a:rPr>
                      <m:t>E</m:t>
                    </m:r>
                    <m:sSub>
                      <m:sSubPr>
                        <m:ctrlPr>
                          <a:rPr lang="tr-TR" sz="1800" i="1">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ε</m:t>
                        </m:r>
                      </m:e>
                      <m:sub>
                        <m:r>
                          <m:rPr>
                            <m:sty m:val="p"/>
                          </m:rPr>
                          <a:rPr lang="tr-TR" sz="1800" i="0">
                            <a:latin typeface="Cambria Math" panose="02040503050406030204" pitchFamily="18" charset="0"/>
                          </a:rPr>
                          <m:t>z</m:t>
                        </m:r>
                      </m:sub>
                    </m:sSub>
                  </m:oMath>
                </a14:m>
                <a:r>
                  <a:rPr lang="tr-TR" sz="1800"/>
                  <a:t> </a:t>
                </a:r>
                <a:endParaRPr lang="en-GB"/>
              </a:p>
            </p:txBody>
          </p:sp>
        </mc:Choice>
        <mc:Fallback xmlns="">
          <p:sp>
            <p:nvSpPr>
              <p:cNvPr id="9" name="TextBox 8">
                <a:extLst>
                  <a:ext uri="{FF2B5EF4-FFF2-40B4-BE49-F238E27FC236}">
                    <a16:creationId xmlns:a16="http://schemas.microsoft.com/office/drawing/2014/main" id="{314C5850-A81B-D4A0-2C24-4043701205EC}"/>
                  </a:ext>
                </a:extLst>
              </p:cNvPr>
              <p:cNvSpPr txBox="1">
                <a:spLocks noRot="1" noChangeAspect="1" noMove="1" noResize="1" noEditPoints="1" noAdjustHandles="1" noChangeArrowheads="1" noChangeShapeType="1" noTextEdit="1"/>
              </p:cNvSpPr>
              <p:nvPr/>
            </p:nvSpPr>
            <p:spPr>
              <a:xfrm>
                <a:off x="2541532" y="2143300"/>
                <a:ext cx="6104964" cy="369332"/>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BB6F93D-C211-186B-6392-5624FA203259}"/>
                  </a:ext>
                </a:extLst>
              </p:cNvPr>
              <p:cNvSpPr txBox="1"/>
              <p:nvPr/>
            </p:nvSpPr>
            <p:spPr>
              <a:xfrm>
                <a:off x="579952" y="2543080"/>
                <a:ext cx="6104964" cy="646331"/>
              </a:xfrm>
              <a:prstGeom prst="rect">
                <a:avLst/>
              </a:prstGeom>
              <a:noFill/>
            </p:spPr>
            <p:txBody>
              <a:bodyPr wrap="square">
                <a:spAutoFit/>
              </a:bodyPr>
              <a:lstStyle/>
              <a:p>
                <a:pPr algn="just"/>
                <a:r>
                  <a:rPr lang="tr-TR" sz="1800"/>
                  <a:t>Şekil değiştirme </a:t>
                </a:r>
                <a14:m>
                  <m:oMath xmlns:m="http://schemas.openxmlformats.org/officeDocument/2006/math">
                    <m:sSub>
                      <m:sSubPr>
                        <m:ctrlPr>
                          <a:rPr lang="tr-TR" sz="1800" i="1" smtClean="0">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ε</m:t>
                        </m:r>
                      </m:e>
                      <m:sub>
                        <m:r>
                          <m:rPr>
                            <m:sty m:val="p"/>
                          </m:rPr>
                          <a:rPr lang="tr-TR" sz="1800" i="0">
                            <a:latin typeface="Cambria Math" panose="02040503050406030204" pitchFamily="18" charset="0"/>
                          </a:rPr>
                          <m:t>z</m:t>
                        </m:r>
                      </m:sub>
                    </m:sSub>
                  </m:oMath>
                </a14:m>
                <a:r>
                  <a:rPr lang="tr-TR" sz="1800"/>
                  <a:t>  şekil değiştirmiş hal üzerinden incelenerek eğrilik cinsinden ifade edilebilir: </a:t>
                </a:r>
              </a:p>
            </p:txBody>
          </p:sp>
        </mc:Choice>
        <mc:Fallback xmlns="">
          <p:sp>
            <p:nvSpPr>
              <p:cNvPr id="11" name="TextBox 10">
                <a:extLst>
                  <a:ext uri="{FF2B5EF4-FFF2-40B4-BE49-F238E27FC236}">
                    <a16:creationId xmlns:a16="http://schemas.microsoft.com/office/drawing/2014/main" id="{9BB6F93D-C211-186B-6392-5624FA203259}"/>
                  </a:ext>
                </a:extLst>
              </p:cNvPr>
              <p:cNvSpPr txBox="1">
                <a:spLocks noRot="1" noChangeAspect="1" noMove="1" noResize="1" noEditPoints="1" noAdjustHandles="1" noChangeArrowheads="1" noChangeShapeType="1" noTextEdit="1"/>
              </p:cNvSpPr>
              <p:nvPr/>
            </p:nvSpPr>
            <p:spPr>
              <a:xfrm>
                <a:off x="579952" y="2543080"/>
                <a:ext cx="6104964" cy="646331"/>
              </a:xfrm>
              <a:prstGeom prst="rect">
                <a:avLst/>
              </a:prstGeom>
              <a:blipFill>
                <a:blip r:embed="rId3"/>
                <a:stretch>
                  <a:fillRect l="-798" t="-4717" r="-798" b="-14151"/>
                </a:stretch>
              </a:blipFill>
            </p:spPr>
            <p:txBody>
              <a:bodyPr/>
              <a:lstStyle/>
              <a:p>
                <a:r>
                  <a:rPr lang="en-US">
                    <a:noFill/>
                  </a:rPr>
                  <a:t> </a:t>
                </a:r>
              </a:p>
            </p:txBody>
          </p:sp>
        </mc:Fallback>
      </mc:AlternateContent>
      <p:grpSp>
        <p:nvGrpSpPr>
          <p:cNvPr id="16" name="Group 15">
            <a:extLst>
              <a:ext uri="{FF2B5EF4-FFF2-40B4-BE49-F238E27FC236}">
                <a16:creationId xmlns:a16="http://schemas.microsoft.com/office/drawing/2014/main" id="{65F02114-1215-B033-B344-0D617EDF2CD7}"/>
              </a:ext>
            </a:extLst>
          </p:cNvPr>
          <p:cNvGrpSpPr/>
          <p:nvPr/>
        </p:nvGrpSpPr>
        <p:grpSpPr>
          <a:xfrm>
            <a:off x="7480644" y="1544804"/>
            <a:ext cx="3834207" cy="1884286"/>
            <a:chOff x="414291" y="2270361"/>
            <a:chExt cx="3834207" cy="1884286"/>
          </a:xfrm>
        </p:grpSpPr>
        <p:pic>
          <p:nvPicPr>
            <p:cNvPr id="13" name="Picture 12">
              <a:extLst>
                <a:ext uri="{FF2B5EF4-FFF2-40B4-BE49-F238E27FC236}">
                  <a16:creationId xmlns:a16="http://schemas.microsoft.com/office/drawing/2014/main" id="{F492873F-9249-6E80-E79A-CE37F811866F}"/>
                </a:ext>
              </a:extLst>
            </p:cNvPr>
            <p:cNvPicPr>
              <a:picLocks noChangeAspect="1"/>
            </p:cNvPicPr>
            <p:nvPr/>
          </p:nvPicPr>
          <p:blipFill rotWithShape="1">
            <a:blip r:embed="rId4"/>
            <a:srcRect l="4258" t="45566" r="634" b="28156"/>
            <a:stretch/>
          </p:blipFill>
          <p:spPr>
            <a:xfrm>
              <a:off x="414291" y="2270361"/>
              <a:ext cx="3834207" cy="1884286"/>
            </a:xfrm>
            <a:prstGeom prst="rect">
              <a:avLst/>
            </a:prstGeom>
            <a:ln>
              <a:solidFill>
                <a:schemeClr val="tx1"/>
              </a:solidFill>
            </a:ln>
          </p:spPr>
        </p:pic>
        <p:sp>
          <p:nvSpPr>
            <p:cNvPr id="12" name="Rectangle 11">
              <a:extLst>
                <a:ext uri="{FF2B5EF4-FFF2-40B4-BE49-F238E27FC236}">
                  <a16:creationId xmlns:a16="http://schemas.microsoft.com/office/drawing/2014/main" id="{AC574297-8355-18BC-3316-8F37F54C0E38}"/>
                </a:ext>
              </a:extLst>
            </p:cNvPr>
            <p:cNvSpPr/>
            <p:nvPr/>
          </p:nvSpPr>
          <p:spPr>
            <a:xfrm>
              <a:off x="4105706" y="3429000"/>
              <a:ext cx="142792" cy="716872"/>
            </a:xfrm>
            <a:prstGeom prst="rect">
              <a:avLst/>
            </a:prstGeom>
            <a:solidFill>
              <a:srgbClr val="9495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grpSp>
      <p:pic>
        <p:nvPicPr>
          <p:cNvPr id="17" name="Picture 16">
            <a:extLst>
              <a:ext uri="{FF2B5EF4-FFF2-40B4-BE49-F238E27FC236}">
                <a16:creationId xmlns:a16="http://schemas.microsoft.com/office/drawing/2014/main" id="{51591F17-59E5-1452-CE5C-C2292B9AE960}"/>
              </a:ext>
            </a:extLst>
          </p:cNvPr>
          <p:cNvPicPr>
            <a:picLocks noChangeAspect="1"/>
          </p:cNvPicPr>
          <p:nvPr/>
        </p:nvPicPr>
        <p:blipFill rotWithShape="1">
          <a:blip r:embed="rId5"/>
          <a:srcRect l="22677" t="23468" r="17689" b="36440"/>
          <a:stretch/>
        </p:blipFill>
        <p:spPr>
          <a:xfrm>
            <a:off x="8278505" y="3550400"/>
            <a:ext cx="2642216" cy="3159585"/>
          </a:xfrm>
          <a:prstGeom prst="rect">
            <a:avLst/>
          </a:prstGeom>
          <a:ln>
            <a:solidFill>
              <a:schemeClr val="tx1"/>
            </a:solidFill>
          </a:ln>
        </p:spPr>
      </p:pic>
      <p:pic>
        <p:nvPicPr>
          <p:cNvPr id="18" name="Picture 17">
            <a:extLst>
              <a:ext uri="{FF2B5EF4-FFF2-40B4-BE49-F238E27FC236}">
                <a16:creationId xmlns:a16="http://schemas.microsoft.com/office/drawing/2014/main" id="{3100E818-6A66-726B-1B3B-6BF131E7D2A9}"/>
              </a:ext>
            </a:extLst>
          </p:cNvPr>
          <p:cNvPicPr>
            <a:picLocks noChangeAspect="1"/>
          </p:cNvPicPr>
          <p:nvPr/>
        </p:nvPicPr>
        <p:blipFill rotWithShape="1">
          <a:blip r:embed="rId6"/>
          <a:srcRect l="31473" t="37950" r="14089" b="42266"/>
          <a:stretch/>
        </p:blipFill>
        <p:spPr>
          <a:xfrm>
            <a:off x="2675660" y="3409758"/>
            <a:ext cx="2098986" cy="1356743"/>
          </a:xfrm>
          <a:prstGeom prst="rect">
            <a:avLst/>
          </a:prstGeom>
          <a:ln>
            <a:solidFill>
              <a:schemeClr val="tx1"/>
            </a:solidFill>
          </a:ln>
        </p:spPr>
      </p:pic>
      <p:pic>
        <p:nvPicPr>
          <p:cNvPr id="19" name="Picture 18">
            <a:extLst>
              <a:ext uri="{FF2B5EF4-FFF2-40B4-BE49-F238E27FC236}">
                <a16:creationId xmlns:a16="http://schemas.microsoft.com/office/drawing/2014/main" id="{6091C965-2898-AC1B-9AD4-9CA5060B3D45}"/>
              </a:ext>
            </a:extLst>
          </p:cNvPr>
          <p:cNvPicPr>
            <a:picLocks noChangeAspect="1"/>
          </p:cNvPicPr>
          <p:nvPr/>
        </p:nvPicPr>
        <p:blipFill rotWithShape="1">
          <a:blip r:embed="rId7"/>
          <a:srcRect l="38345" t="22396" r="49801" b="38011"/>
          <a:stretch/>
        </p:blipFill>
        <p:spPr>
          <a:xfrm rot="16200000">
            <a:off x="2192698" y="3082918"/>
            <a:ext cx="770693" cy="4578555"/>
          </a:xfrm>
          <a:prstGeom prst="rect">
            <a:avLst/>
          </a:prstGeom>
          <a:ln>
            <a:solidFill>
              <a:schemeClr val="tx1"/>
            </a:solidFill>
          </a:ln>
        </p:spPr>
      </p:pic>
      <p:pic>
        <p:nvPicPr>
          <p:cNvPr id="20" name="Picture 19">
            <a:extLst>
              <a:ext uri="{FF2B5EF4-FFF2-40B4-BE49-F238E27FC236}">
                <a16:creationId xmlns:a16="http://schemas.microsoft.com/office/drawing/2014/main" id="{88DD852A-0460-47AC-A262-12C559799137}"/>
              </a:ext>
            </a:extLst>
          </p:cNvPr>
          <p:cNvPicPr>
            <a:picLocks noChangeAspect="1"/>
          </p:cNvPicPr>
          <p:nvPr/>
        </p:nvPicPr>
        <p:blipFill rotWithShape="1">
          <a:blip r:embed="rId8"/>
          <a:srcRect l="15682" t="42054" r="28030" b="46708"/>
          <a:stretch/>
        </p:blipFill>
        <p:spPr>
          <a:xfrm>
            <a:off x="4867322" y="4986848"/>
            <a:ext cx="2170360" cy="770694"/>
          </a:xfrm>
          <a:prstGeom prst="rect">
            <a:avLst/>
          </a:prstGeom>
          <a:ln>
            <a:solidFill>
              <a:schemeClr val="tx1"/>
            </a:solidFill>
          </a:ln>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B235B1DA-3C0C-1BDE-54A6-4083CC70FBB9}"/>
                  </a:ext>
                </a:extLst>
              </p:cNvPr>
              <p:cNvSpPr txBox="1"/>
              <p:nvPr/>
            </p:nvSpPr>
            <p:spPr>
              <a:xfrm>
                <a:off x="2813357" y="6122450"/>
                <a:ext cx="1823592" cy="525016"/>
              </a:xfrm>
              <a:prstGeom prst="rect">
                <a:avLst/>
              </a:prstGeom>
              <a:noFill/>
            </p:spPr>
            <p:txBody>
              <a:bodyPr wrap="square">
                <a:spAutoFit/>
              </a:bodyPr>
              <a:lstStyle/>
              <a:p>
                <a14:m>
                  <m:oMath xmlns:m="http://schemas.openxmlformats.org/officeDocument/2006/math">
                    <m:sSub>
                      <m:sSubPr>
                        <m:ctrlPr>
                          <a:rPr lang="tr-TR" sz="1800" i="1" smtClean="0">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σ</m:t>
                        </m:r>
                      </m:e>
                      <m:sub>
                        <m:r>
                          <m:rPr>
                            <m:sty m:val="p"/>
                          </m:rPr>
                          <a:rPr lang="tr-TR" sz="1800" b="0" i="0" smtClean="0">
                            <a:latin typeface="Cambria Math" panose="02040503050406030204" pitchFamily="18" charset="0"/>
                          </a:rPr>
                          <m:t>z</m:t>
                        </m:r>
                      </m:sub>
                    </m:sSub>
                    <m:r>
                      <a:rPr lang="tr-TR" sz="1800" b="0" i="0" smtClean="0">
                        <a:latin typeface="Cambria Math" panose="02040503050406030204" pitchFamily="18" charset="0"/>
                      </a:rPr>
                      <m:t>=</m:t>
                    </m:r>
                    <m:r>
                      <m:rPr>
                        <m:sty m:val="p"/>
                      </m:rPr>
                      <a:rPr lang="tr-TR" sz="1800" b="0" i="0" smtClean="0">
                        <a:latin typeface="Cambria Math" panose="02040503050406030204" pitchFamily="18" charset="0"/>
                      </a:rPr>
                      <m:t>E</m:t>
                    </m:r>
                    <m:sSub>
                      <m:sSubPr>
                        <m:ctrlPr>
                          <a:rPr lang="tr-TR" sz="1800" i="1">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ε</m:t>
                        </m:r>
                      </m:e>
                      <m:sub>
                        <m:r>
                          <m:rPr>
                            <m:sty m:val="p"/>
                          </m:rPr>
                          <a:rPr lang="tr-TR" sz="1800" i="0">
                            <a:latin typeface="Cambria Math" panose="02040503050406030204" pitchFamily="18" charset="0"/>
                          </a:rPr>
                          <m:t>z</m:t>
                        </m:r>
                      </m:sub>
                    </m:sSub>
                    <m:r>
                      <a:rPr lang="tr-TR" sz="1800" b="0" i="0" smtClean="0">
                        <a:latin typeface="Cambria Math" panose="02040503050406030204" pitchFamily="18" charset="0"/>
                      </a:rPr>
                      <m:t>=</m:t>
                    </m:r>
                    <m:f>
                      <m:fPr>
                        <m:ctrlPr>
                          <a:rPr lang="tr-TR" sz="1800" b="0" i="1" smtClean="0">
                            <a:latin typeface="Cambria Math" panose="02040503050406030204" pitchFamily="18" charset="0"/>
                          </a:rPr>
                        </m:ctrlPr>
                      </m:fPr>
                      <m:num>
                        <m:r>
                          <m:rPr>
                            <m:sty m:val="p"/>
                          </m:rPr>
                          <a:rPr lang="tr-TR" sz="1800" b="0" i="0" smtClean="0">
                            <a:latin typeface="Cambria Math" panose="02040503050406030204" pitchFamily="18" charset="0"/>
                          </a:rPr>
                          <m:t>Ey</m:t>
                        </m:r>
                      </m:num>
                      <m:den>
                        <m:sSub>
                          <m:sSubPr>
                            <m:ctrlPr>
                              <a:rPr lang="tr-TR" sz="1800" b="0" i="1" smtClean="0">
                                <a:latin typeface="Cambria Math" panose="02040503050406030204" pitchFamily="18" charset="0"/>
                              </a:rPr>
                            </m:ctrlPr>
                          </m:sSubPr>
                          <m:e>
                            <m:r>
                              <m:rPr>
                                <m:sty m:val="p"/>
                              </m:rPr>
                              <a:rPr lang="tr-TR" sz="1800" b="0" i="0" smtClean="0">
                                <a:latin typeface="Cambria Math" panose="02040503050406030204" pitchFamily="18" charset="0"/>
                                <a:ea typeface="Cambria Math" panose="02040503050406030204" pitchFamily="18" charset="0"/>
                              </a:rPr>
                              <m:t>ρ</m:t>
                            </m:r>
                          </m:e>
                          <m:sub>
                            <m:r>
                              <m:rPr>
                                <m:sty m:val="p"/>
                              </m:rPr>
                              <a:rPr lang="tr-TR" sz="1800" b="0" i="0" smtClean="0">
                                <a:latin typeface="Cambria Math" panose="02040503050406030204" pitchFamily="18" charset="0"/>
                              </a:rPr>
                              <m:t>x</m:t>
                            </m:r>
                          </m:sub>
                        </m:sSub>
                      </m:den>
                    </m:f>
                  </m:oMath>
                </a14:m>
                <a:r>
                  <a:rPr lang="tr-TR" sz="1600"/>
                  <a:t> </a:t>
                </a:r>
                <a:endParaRPr lang="en-GB"/>
              </a:p>
            </p:txBody>
          </p:sp>
        </mc:Choice>
        <mc:Fallback xmlns="">
          <p:sp>
            <p:nvSpPr>
              <p:cNvPr id="21" name="TextBox 20">
                <a:extLst>
                  <a:ext uri="{FF2B5EF4-FFF2-40B4-BE49-F238E27FC236}">
                    <a16:creationId xmlns:a16="http://schemas.microsoft.com/office/drawing/2014/main" id="{B235B1DA-3C0C-1BDE-54A6-4083CC70FBB9}"/>
                  </a:ext>
                </a:extLst>
              </p:cNvPr>
              <p:cNvSpPr txBox="1">
                <a:spLocks noRot="1" noChangeAspect="1" noMove="1" noResize="1" noEditPoints="1" noAdjustHandles="1" noChangeArrowheads="1" noChangeShapeType="1" noTextEdit="1"/>
              </p:cNvSpPr>
              <p:nvPr/>
            </p:nvSpPr>
            <p:spPr>
              <a:xfrm>
                <a:off x="2813357" y="6122450"/>
                <a:ext cx="1823592" cy="525016"/>
              </a:xfrm>
              <a:prstGeom prst="rect">
                <a:avLst/>
              </a:prstGeom>
              <a:blipFill>
                <a:blip r:embed="rId9"/>
                <a:stretch>
                  <a:fillRect b="-3488"/>
                </a:stretch>
              </a:blipFill>
            </p:spPr>
            <p:txBody>
              <a:bodyPr/>
              <a:lstStyle/>
              <a:p>
                <a:r>
                  <a:rPr lang="en-US">
                    <a:noFill/>
                  </a:rPr>
                  <a:t> </a:t>
                </a:r>
              </a:p>
            </p:txBody>
          </p:sp>
        </mc:Fallback>
      </mc:AlternateContent>
    </p:spTree>
    <p:extLst>
      <p:ext uri="{BB962C8B-B14F-4D97-AF65-F5344CB8AC3E}">
        <p14:creationId xmlns:p14="http://schemas.microsoft.com/office/powerpoint/2010/main" val="3358446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Eğrilik Moment İlişkisi (</a:t>
            </a:r>
            <a:r>
              <a:rPr lang="tr-TR" sz="3000">
                <a:solidFill>
                  <a:schemeClr val="tx2"/>
                </a:solidFill>
                <a:latin typeface="+mj-lt"/>
                <a:ea typeface="+mj-ea"/>
                <a:cs typeface="+mj-cs"/>
              </a:rPr>
              <a:t>Simetrik Kesitler</a:t>
            </a:r>
            <a:r>
              <a:rPr lang="tr-TR" sz="4400">
                <a:solidFill>
                  <a:schemeClr val="tx2"/>
                </a:solidFill>
                <a:latin typeface="+mj-lt"/>
                <a:ea typeface="+mj-ea"/>
                <a:cs typeface="+mj-cs"/>
              </a:rPr>
              <a:t>)</a:t>
            </a:r>
            <a:endParaRPr lang="en-US" sz="4400">
              <a:solidFill>
                <a:schemeClr val="tx2"/>
              </a:solidFill>
              <a:latin typeface="+mj-lt"/>
              <a:ea typeface="+mj-ea"/>
              <a:cs typeface="+mj-cs"/>
            </a:endParaRPr>
          </a:p>
        </p:txBody>
      </p:sp>
      <p:sp>
        <p:nvSpPr>
          <p:cNvPr id="4" name="TextBox 3">
            <a:extLst>
              <a:ext uri="{FF2B5EF4-FFF2-40B4-BE49-F238E27FC236}">
                <a16:creationId xmlns:a16="http://schemas.microsoft.com/office/drawing/2014/main" id="{34C096BF-3EE3-A6AB-E866-C7D8408FACE3}"/>
              </a:ext>
            </a:extLst>
          </p:cNvPr>
          <p:cNvSpPr txBox="1"/>
          <p:nvPr/>
        </p:nvSpPr>
        <p:spPr>
          <a:xfrm>
            <a:off x="479611" y="897395"/>
            <a:ext cx="11273117" cy="923330"/>
          </a:xfrm>
          <a:prstGeom prst="rect">
            <a:avLst/>
          </a:prstGeom>
          <a:noFill/>
        </p:spPr>
        <p:txBody>
          <a:bodyPr wrap="square">
            <a:spAutoFit/>
          </a:bodyPr>
          <a:lstStyle/>
          <a:p>
            <a:pPr algn="just"/>
            <a:r>
              <a:rPr lang="tr-TR" sz="1800"/>
              <a:t>Bulunduğu üzere eğrilik verildiği zaman, gerilme kolayca hesaplanabilir. Fakat, uygulamada eğrilik yerine eğilme momenti bilinir. Bu sebeple, son olarak moment ile eğrilik arasında bir ilişki kurulursa, gerilme ile moment arasında da ilişki bulunmuş olur.  </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0DED816-2C1C-370D-52A6-865F7A2E593C}"/>
                  </a:ext>
                </a:extLst>
              </p:cNvPr>
              <p:cNvSpPr txBox="1"/>
              <p:nvPr/>
            </p:nvSpPr>
            <p:spPr>
              <a:xfrm>
                <a:off x="479612" y="1939037"/>
                <a:ext cx="7113494" cy="369332"/>
              </a:xfrm>
              <a:prstGeom prst="rect">
                <a:avLst/>
              </a:prstGeom>
              <a:noFill/>
            </p:spPr>
            <p:txBody>
              <a:bodyPr wrap="square">
                <a:spAutoFit/>
              </a:bodyPr>
              <a:lstStyle/>
              <a:p>
                <a:pPr algn="just"/>
                <a14:m>
                  <m:oMath xmlns:m="http://schemas.openxmlformats.org/officeDocument/2006/math">
                    <m:sSub>
                      <m:sSubPr>
                        <m:ctrlPr>
                          <a:rPr lang="tr-TR" sz="1800" i="1" smtClean="0">
                            <a:latin typeface="Cambria Math" panose="02040503050406030204" pitchFamily="18" charset="0"/>
                          </a:rPr>
                        </m:ctrlPr>
                      </m:sSubPr>
                      <m:e>
                        <m:r>
                          <m:rPr>
                            <m:sty m:val="p"/>
                          </m:rPr>
                          <a:rPr lang="tr-TR" sz="1800">
                            <a:latin typeface="Cambria Math" panose="02040503050406030204" pitchFamily="18" charset="0"/>
                            <a:ea typeface="Cambria Math" panose="02040503050406030204" pitchFamily="18" charset="0"/>
                          </a:rPr>
                          <m:t>σ</m:t>
                        </m:r>
                      </m:e>
                      <m:sub>
                        <m:r>
                          <m:rPr>
                            <m:sty m:val="p"/>
                          </m:rPr>
                          <a:rPr lang="tr-TR" sz="1800">
                            <a:latin typeface="Cambria Math" panose="02040503050406030204" pitchFamily="18" charset="0"/>
                          </a:rPr>
                          <m:t>z</m:t>
                        </m:r>
                      </m:sub>
                    </m:sSub>
                  </m:oMath>
                </a14:m>
                <a:r>
                  <a:rPr lang="tr-TR" sz="1800"/>
                  <a:t> gerilme dağılımının statik yönden </a:t>
                </a:r>
                <a:r>
                  <a:rPr lang="tr-TR" sz="1800" err="1"/>
                  <a:t>M</a:t>
                </a:r>
                <a:r>
                  <a:rPr lang="tr-TR" sz="1800" baseline="-25000" err="1"/>
                  <a:t>x</a:t>
                </a:r>
                <a:r>
                  <a:rPr lang="tr-TR" sz="1800"/>
                  <a:t> momentine eşit olması gerekir.</a:t>
                </a:r>
              </a:p>
            </p:txBody>
          </p:sp>
        </mc:Choice>
        <mc:Fallback xmlns="">
          <p:sp>
            <p:nvSpPr>
              <p:cNvPr id="7" name="TextBox 6">
                <a:extLst>
                  <a:ext uri="{FF2B5EF4-FFF2-40B4-BE49-F238E27FC236}">
                    <a16:creationId xmlns:a16="http://schemas.microsoft.com/office/drawing/2014/main" id="{50DED816-2C1C-370D-52A6-865F7A2E593C}"/>
                  </a:ext>
                </a:extLst>
              </p:cNvPr>
              <p:cNvSpPr txBox="1">
                <a:spLocks noRot="1" noChangeAspect="1" noMove="1" noResize="1" noEditPoints="1" noAdjustHandles="1" noChangeArrowheads="1" noChangeShapeType="1" noTextEdit="1"/>
              </p:cNvSpPr>
              <p:nvPr/>
            </p:nvSpPr>
            <p:spPr>
              <a:xfrm>
                <a:off x="479612" y="1939037"/>
                <a:ext cx="7113494" cy="369332"/>
              </a:xfrm>
              <a:prstGeom prst="rect">
                <a:avLst/>
              </a:prstGeom>
              <a:blipFill>
                <a:blip r:embed="rId3"/>
                <a:stretch>
                  <a:fillRect t="-8197" b="-24590"/>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76CA41B4-0BB1-99FC-CD3B-C3FA2D345BEF}"/>
              </a:ext>
            </a:extLst>
          </p:cNvPr>
          <p:cNvPicPr>
            <a:picLocks noChangeAspect="1"/>
          </p:cNvPicPr>
          <p:nvPr/>
        </p:nvPicPr>
        <p:blipFill rotWithShape="1">
          <a:blip r:embed="rId4"/>
          <a:srcRect t="29340" b="53606"/>
          <a:stretch/>
        </p:blipFill>
        <p:spPr>
          <a:xfrm>
            <a:off x="649594" y="2591109"/>
            <a:ext cx="3855749" cy="1169551"/>
          </a:xfrm>
          <a:prstGeom prst="rect">
            <a:avLst/>
          </a:prstGeom>
          <a:ln>
            <a:solidFill>
              <a:schemeClr val="tx1"/>
            </a:solidFill>
          </a:ln>
        </p:spPr>
      </p:pic>
      <p:pic>
        <p:nvPicPr>
          <p:cNvPr id="9" name="Picture 8">
            <a:extLst>
              <a:ext uri="{FF2B5EF4-FFF2-40B4-BE49-F238E27FC236}">
                <a16:creationId xmlns:a16="http://schemas.microsoft.com/office/drawing/2014/main" id="{A83C4DE6-2A3B-77ED-3E13-EDD37A2FD7A1}"/>
              </a:ext>
            </a:extLst>
          </p:cNvPr>
          <p:cNvPicPr>
            <a:picLocks noChangeAspect="1"/>
          </p:cNvPicPr>
          <p:nvPr/>
        </p:nvPicPr>
        <p:blipFill rotWithShape="1">
          <a:blip r:embed="rId4"/>
          <a:srcRect l="2253" t="56106" b="29750"/>
          <a:stretch/>
        </p:blipFill>
        <p:spPr>
          <a:xfrm>
            <a:off x="649594" y="3970322"/>
            <a:ext cx="3855749" cy="992354"/>
          </a:xfrm>
          <a:prstGeom prst="rect">
            <a:avLst/>
          </a:prstGeom>
          <a:ln>
            <a:solidFill>
              <a:schemeClr val="tx1"/>
            </a:solidFill>
          </a:ln>
        </p:spPr>
      </p:pic>
      <p:pic>
        <p:nvPicPr>
          <p:cNvPr id="10" name="Picture 9">
            <a:extLst>
              <a:ext uri="{FF2B5EF4-FFF2-40B4-BE49-F238E27FC236}">
                <a16:creationId xmlns:a16="http://schemas.microsoft.com/office/drawing/2014/main" id="{4D64A63A-6955-BEE0-AB82-658C91BDE86D}"/>
              </a:ext>
            </a:extLst>
          </p:cNvPr>
          <p:cNvPicPr>
            <a:picLocks noChangeAspect="1"/>
          </p:cNvPicPr>
          <p:nvPr/>
        </p:nvPicPr>
        <p:blipFill rotWithShape="1">
          <a:blip r:embed="rId5"/>
          <a:srcRect l="4604" t="63527" b="25702"/>
          <a:stretch/>
        </p:blipFill>
        <p:spPr>
          <a:xfrm>
            <a:off x="649594" y="5193580"/>
            <a:ext cx="3855749" cy="774317"/>
          </a:xfrm>
          <a:prstGeom prst="rect">
            <a:avLst/>
          </a:prstGeom>
          <a:ln>
            <a:solidFill>
              <a:schemeClr val="tx1"/>
            </a:solidFill>
          </a:ln>
        </p:spPr>
      </p:pic>
      <p:sp>
        <p:nvSpPr>
          <p:cNvPr id="12" name="TextBox 11">
            <a:extLst>
              <a:ext uri="{FF2B5EF4-FFF2-40B4-BE49-F238E27FC236}">
                <a16:creationId xmlns:a16="http://schemas.microsoft.com/office/drawing/2014/main" id="{E8909AC5-CB5D-FC40-5B53-3FCD36FB1F0D}"/>
              </a:ext>
            </a:extLst>
          </p:cNvPr>
          <p:cNvSpPr txBox="1"/>
          <p:nvPr/>
        </p:nvSpPr>
        <p:spPr>
          <a:xfrm>
            <a:off x="4616955" y="2539181"/>
            <a:ext cx="3738151" cy="1200329"/>
          </a:xfrm>
          <a:prstGeom prst="rect">
            <a:avLst/>
          </a:prstGeom>
          <a:noFill/>
        </p:spPr>
        <p:txBody>
          <a:bodyPr wrap="square">
            <a:spAutoFit/>
          </a:bodyPr>
          <a:lstStyle/>
          <a:p>
            <a:pPr algn="just"/>
            <a:r>
              <a:rPr lang="tr-TR" sz="1800"/>
              <a:t>Buradan eşdeğer kesit tesirinin bir kuvvet çifti olduğu anlaşılabilir. Ayrıca Tarafsız Eksenin bu </a:t>
            </a:r>
            <a:r>
              <a:rPr lang="tr-TR" sz="1800">
                <a:solidFill>
                  <a:srgbClr val="C00000"/>
                </a:solidFill>
              </a:rPr>
              <a:t>şartlarda</a:t>
            </a:r>
            <a:r>
              <a:rPr lang="tr-TR" sz="1800"/>
              <a:t> ağırlık merkezinden geçeceği görülebilir.</a:t>
            </a:r>
          </a:p>
        </p:txBody>
      </p:sp>
      <p:sp>
        <p:nvSpPr>
          <p:cNvPr id="15" name="TextBox 14">
            <a:extLst>
              <a:ext uri="{FF2B5EF4-FFF2-40B4-BE49-F238E27FC236}">
                <a16:creationId xmlns:a16="http://schemas.microsoft.com/office/drawing/2014/main" id="{82217B81-9351-C859-5826-6BC535F9761F}"/>
              </a:ext>
            </a:extLst>
          </p:cNvPr>
          <p:cNvSpPr txBox="1"/>
          <p:nvPr/>
        </p:nvSpPr>
        <p:spPr>
          <a:xfrm>
            <a:off x="4616955" y="4041487"/>
            <a:ext cx="3375212" cy="646331"/>
          </a:xfrm>
          <a:prstGeom prst="rect">
            <a:avLst/>
          </a:prstGeom>
          <a:noFill/>
        </p:spPr>
        <p:txBody>
          <a:bodyPr wrap="square">
            <a:spAutoFit/>
          </a:bodyPr>
          <a:lstStyle/>
          <a:p>
            <a:pPr algn="just"/>
            <a:r>
              <a:rPr lang="tr-TR" sz="1800"/>
              <a:t>y eksenine göre simetrik kesitte çarpım atalet momenti sıfırdır.</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04E7828A-81C3-A505-7B12-D16C64525D67}"/>
                  </a:ext>
                </a:extLst>
              </p:cNvPr>
              <p:cNvSpPr txBox="1"/>
              <p:nvPr/>
            </p:nvSpPr>
            <p:spPr>
              <a:xfrm>
                <a:off x="1032457" y="6183738"/>
                <a:ext cx="1770529" cy="525016"/>
              </a:xfrm>
              <a:prstGeom prst="rect">
                <a:avLst/>
              </a:prstGeom>
              <a:noFill/>
            </p:spPr>
            <p:txBody>
              <a:bodyPr wrap="square">
                <a:spAutoFit/>
              </a:bodyPr>
              <a:lstStyle/>
              <a:p>
                <a14:m>
                  <m:oMath xmlns:m="http://schemas.openxmlformats.org/officeDocument/2006/math">
                    <m:sSub>
                      <m:sSubPr>
                        <m:ctrlPr>
                          <a:rPr lang="tr-TR" sz="1800" i="1" smtClean="0">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σ</m:t>
                        </m:r>
                      </m:e>
                      <m:sub>
                        <m:r>
                          <m:rPr>
                            <m:sty m:val="p"/>
                          </m:rPr>
                          <a:rPr lang="tr-TR" sz="1800" b="0" i="0" smtClean="0">
                            <a:latin typeface="Cambria Math" panose="02040503050406030204" pitchFamily="18" charset="0"/>
                          </a:rPr>
                          <m:t>z</m:t>
                        </m:r>
                      </m:sub>
                    </m:sSub>
                    <m:r>
                      <a:rPr lang="tr-TR" sz="1800" b="0" i="0" smtClean="0">
                        <a:latin typeface="Cambria Math" panose="02040503050406030204" pitchFamily="18" charset="0"/>
                      </a:rPr>
                      <m:t>=</m:t>
                    </m:r>
                    <m:r>
                      <m:rPr>
                        <m:sty m:val="p"/>
                      </m:rPr>
                      <a:rPr lang="tr-TR" sz="1800" b="0" i="0" smtClean="0">
                        <a:latin typeface="Cambria Math" panose="02040503050406030204" pitchFamily="18" charset="0"/>
                      </a:rPr>
                      <m:t>E</m:t>
                    </m:r>
                    <m:sSub>
                      <m:sSubPr>
                        <m:ctrlPr>
                          <a:rPr lang="tr-TR" sz="1800" i="1">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ε</m:t>
                        </m:r>
                      </m:e>
                      <m:sub>
                        <m:r>
                          <m:rPr>
                            <m:sty m:val="p"/>
                          </m:rPr>
                          <a:rPr lang="tr-TR" sz="1800" i="0">
                            <a:latin typeface="Cambria Math" panose="02040503050406030204" pitchFamily="18" charset="0"/>
                          </a:rPr>
                          <m:t>z</m:t>
                        </m:r>
                      </m:sub>
                    </m:sSub>
                    <m:r>
                      <a:rPr lang="tr-TR" sz="1800" b="0" i="0" smtClean="0">
                        <a:latin typeface="Cambria Math" panose="02040503050406030204" pitchFamily="18" charset="0"/>
                      </a:rPr>
                      <m:t>=</m:t>
                    </m:r>
                    <m:f>
                      <m:fPr>
                        <m:ctrlPr>
                          <a:rPr lang="tr-TR" sz="1800" b="0" i="1" smtClean="0">
                            <a:latin typeface="Cambria Math" panose="02040503050406030204" pitchFamily="18" charset="0"/>
                          </a:rPr>
                        </m:ctrlPr>
                      </m:fPr>
                      <m:num>
                        <m:r>
                          <m:rPr>
                            <m:sty m:val="p"/>
                          </m:rPr>
                          <a:rPr lang="tr-TR" sz="1800" b="0" i="0" smtClean="0">
                            <a:latin typeface="Cambria Math" panose="02040503050406030204" pitchFamily="18" charset="0"/>
                          </a:rPr>
                          <m:t>E</m:t>
                        </m:r>
                        <m:r>
                          <a:rPr lang="tr-TR" sz="1800" b="0" i="0" smtClean="0">
                            <a:latin typeface="Cambria Math" panose="02040503050406030204" pitchFamily="18" charset="0"/>
                          </a:rPr>
                          <m:t> </m:t>
                        </m:r>
                        <m:r>
                          <m:rPr>
                            <m:sty m:val="p"/>
                          </m:rPr>
                          <a:rPr lang="tr-TR" sz="1800" b="0" i="0" smtClean="0">
                            <a:latin typeface="Cambria Math" panose="02040503050406030204" pitchFamily="18" charset="0"/>
                          </a:rPr>
                          <m:t>y</m:t>
                        </m:r>
                      </m:num>
                      <m:den>
                        <m:sSub>
                          <m:sSubPr>
                            <m:ctrlPr>
                              <a:rPr lang="tr-TR" sz="1800" b="0" i="1" smtClean="0">
                                <a:latin typeface="Cambria Math" panose="02040503050406030204" pitchFamily="18" charset="0"/>
                              </a:rPr>
                            </m:ctrlPr>
                          </m:sSubPr>
                          <m:e>
                            <m:r>
                              <m:rPr>
                                <m:sty m:val="p"/>
                              </m:rPr>
                              <a:rPr lang="tr-TR" sz="1800" b="0" i="0" smtClean="0">
                                <a:latin typeface="Cambria Math" panose="02040503050406030204" pitchFamily="18" charset="0"/>
                                <a:ea typeface="Cambria Math" panose="02040503050406030204" pitchFamily="18" charset="0"/>
                              </a:rPr>
                              <m:t>ρ</m:t>
                            </m:r>
                          </m:e>
                          <m:sub>
                            <m:r>
                              <m:rPr>
                                <m:sty m:val="p"/>
                              </m:rPr>
                              <a:rPr lang="tr-TR" sz="1800" b="0" i="0" smtClean="0">
                                <a:latin typeface="Cambria Math" panose="02040503050406030204" pitchFamily="18" charset="0"/>
                              </a:rPr>
                              <m:t>x</m:t>
                            </m:r>
                          </m:sub>
                        </m:sSub>
                      </m:den>
                    </m:f>
                  </m:oMath>
                </a14:m>
                <a:r>
                  <a:rPr lang="tr-TR" sz="1600"/>
                  <a:t> </a:t>
                </a:r>
              </a:p>
            </p:txBody>
          </p:sp>
        </mc:Choice>
        <mc:Fallback xmlns="">
          <p:sp>
            <p:nvSpPr>
              <p:cNvPr id="17" name="TextBox 16">
                <a:extLst>
                  <a:ext uri="{FF2B5EF4-FFF2-40B4-BE49-F238E27FC236}">
                    <a16:creationId xmlns:a16="http://schemas.microsoft.com/office/drawing/2014/main" id="{04E7828A-81C3-A505-7B12-D16C64525D67}"/>
                  </a:ext>
                </a:extLst>
              </p:cNvPr>
              <p:cNvSpPr txBox="1">
                <a:spLocks noRot="1" noChangeAspect="1" noMove="1" noResize="1" noEditPoints="1" noAdjustHandles="1" noChangeArrowheads="1" noChangeShapeType="1" noTextEdit="1"/>
              </p:cNvSpPr>
              <p:nvPr/>
            </p:nvSpPr>
            <p:spPr>
              <a:xfrm>
                <a:off x="1032457" y="6183738"/>
                <a:ext cx="1770529" cy="525016"/>
              </a:xfrm>
              <a:prstGeom prst="rect">
                <a:avLst/>
              </a:prstGeom>
              <a:blipFill>
                <a:blip r:embed="rId6"/>
                <a:stretch>
                  <a:fillRect b="-229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E4481724-BE6D-4DF1-572C-41B19B226974}"/>
                  </a:ext>
                </a:extLst>
              </p:cNvPr>
              <p:cNvSpPr txBox="1"/>
              <p:nvPr/>
            </p:nvSpPr>
            <p:spPr>
              <a:xfrm>
                <a:off x="2966578" y="6203886"/>
                <a:ext cx="6104964" cy="519181"/>
              </a:xfrm>
              <a:prstGeom prst="rect">
                <a:avLst/>
              </a:prstGeom>
              <a:noFill/>
            </p:spPr>
            <p:txBody>
              <a:bodyPr wrap="square">
                <a:spAutoFit/>
              </a:bodyPr>
              <a:lstStyle/>
              <a:p>
                <a:pPr algn="just"/>
                <a14:m>
                  <m:oMath xmlns:m="http://schemas.openxmlformats.org/officeDocument/2006/math">
                    <m:f>
                      <m:fPr>
                        <m:ctrlPr>
                          <a:rPr lang="tr-TR" sz="1800" i="1" dirty="0" smtClean="0">
                            <a:latin typeface="Cambria Math" panose="02040503050406030204" pitchFamily="18" charset="0"/>
                          </a:rPr>
                        </m:ctrlPr>
                      </m:fPr>
                      <m:num>
                        <m:r>
                          <a:rPr lang="tr-TR" sz="1800" b="0" i="1" dirty="0" smtClean="0">
                            <a:latin typeface="Cambria Math" panose="02040503050406030204" pitchFamily="18" charset="0"/>
                          </a:rPr>
                          <m:t>1</m:t>
                        </m:r>
                      </m:num>
                      <m:den>
                        <m:sSub>
                          <m:sSubPr>
                            <m:ctrlPr>
                              <a:rPr lang="tr-TR" sz="1800" i="1" dirty="0" smtClean="0">
                                <a:latin typeface="Cambria Math" panose="02040503050406030204" pitchFamily="18" charset="0"/>
                              </a:rPr>
                            </m:ctrlPr>
                          </m:sSubPr>
                          <m:e>
                            <m:r>
                              <m:rPr>
                                <m:sty m:val="p"/>
                              </m:rPr>
                              <a:rPr lang="tr-TR" sz="1800">
                                <a:latin typeface="Cambria Math" panose="02040503050406030204" pitchFamily="18" charset="0"/>
                                <a:ea typeface="Cambria Math" panose="02040503050406030204" pitchFamily="18" charset="0"/>
                              </a:rPr>
                              <m:t>ρ</m:t>
                            </m:r>
                          </m:e>
                          <m:sub>
                            <m:r>
                              <a:rPr lang="tr-TR" sz="1800" b="0" i="1" dirty="0" smtClean="0">
                                <a:latin typeface="Cambria Math" panose="02040503050406030204" pitchFamily="18" charset="0"/>
                              </a:rPr>
                              <m:t>𝑥</m:t>
                            </m:r>
                          </m:sub>
                        </m:sSub>
                      </m:den>
                    </m:f>
                  </m:oMath>
                </a14:m>
                <a:r>
                  <a:rPr lang="tr-TR" sz="1800"/>
                  <a:t>   Mx cinsinden yerine yazılırsa:</a:t>
                </a:r>
              </a:p>
            </p:txBody>
          </p:sp>
        </mc:Choice>
        <mc:Fallback xmlns="">
          <p:sp>
            <p:nvSpPr>
              <p:cNvPr id="19" name="TextBox 18">
                <a:extLst>
                  <a:ext uri="{FF2B5EF4-FFF2-40B4-BE49-F238E27FC236}">
                    <a16:creationId xmlns:a16="http://schemas.microsoft.com/office/drawing/2014/main" id="{E4481724-BE6D-4DF1-572C-41B19B226974}"/>
                  </a:ext>
                </a:extLst>
              </p:cNvPr>
              <p:cNvSpPr txBox="1">
                <a:spLocks noRot="1" noChangeAspect="1" noMove="1" noResize="1" noEditPoints="1" noAdjustHandles="1" noChangeArrowheads="1" noChangeShapeType="1" noTextEdit="1"/>
              </p:cNvSpPr>
              <p:nvPr/>
            </p:nvSpPr>
            <p:spPr>
              <a:xfrm>
                <a:off x="2966578" y="6203886"/>
                <a:ext cx="6104964" cy="519181"/>
              </a:xfrm>
              <a:prstGeom prst="rect">
                <a:avLst/>
              </a:prstGeom>
              <a:blipFill>
                <a:blip r:embed="rId7"/>
                <a:stretch>
                  <a:fillRect b="-3529"/>
                </a:stretch>
              </a:blipFill>
            </p:spPr>
            <p:txBody>
              <a:bodyPr/>
              <a:lstStyle/>
              <a:p>
                <a:r>
                  <a:rPr lang="en-US">
                    <a:noFill/>
                  </a:rPr>
                  <a:t> </a:t>
                </a:r>
              </a:p>
            </p:txBody>
          </p:sp>
        </mc:Fallback>
      </mc:AlternateContent>
      <p:pic>
        <p:nvPicPr>
          <p:cNvPr id="20" name="Picture 19">
            <a:extLst>
              <a:ext uri="{FF2B5EF4-FFF2-40B4-BE49-F238E27FC236}">
                <a16:creationId xmlns:a16="http://schemas.microsoft.com/office/drawing/2014/main" id="{D35BF8ED-D1B3-EDC2-F1B3-780DDBF00DB1}"/>
              </a:ext>
            </a:extLst>
          </p:cNvPr>
          <p:cNvPicPr>
            <a:picLocks noChangeAspect="1"/>
          </p:cNvPicPr>
          <p:nvPr/>
        </p:nvPicPr>
        <p:blipFill rotWithShape="1">
          <a:blip r:embed="rId8"/>
          <a:srcRect l="24075" t="52867" r="17169" b="25110"/>
          <a:stretch/>
        </p:blipFill>
        <p:spPr>
          <a:xfrm>
            <a:off x="8608920" y="2712721"/>
            <a:ext cx="3143808" cy="2095877"/>
          </a:xfrm>
          <a:prstGeom prst="rect">
            <a:avLst/>
          </a:prstGeom>
          <a:ln>
            <a:solidFill>
              <a:schemeClr val="tx1"/>
            </a:solidFill>
          </a:ln>
        </p:spPr>
      </p:pic>
      <p:pic>
        <p:nvPicPr>
          <p:cNvPr id="22" name="Picture 21">
            <a:extLst>
              <a:ext uri="{FF2B5EF4-FFF2-40B4-BE49-F238E27FC236}">
                <a16:creationId xmlns:a16="http://schemas.microsoft.com/office/drawing/2014/main" id="{4C4CE615-4D62-84C5-BFC6-7B25FFFF6853}"/>
              </a:ext>
            </a:extLst>
          </p:cNvPr>
          <p:cNvPicPr>
            <a:picLocks noChangeAspect="1"/>
          </p:cNvPicPr>
          <p:nvPr/>
        </p:nvPicPr>
        <p:blipFill rotWithShape="1">
          <a:blip r:embed="rId9"/>
          <a:srcRect l="24217" t="39903" r="40371" b="50000"/>
          <a:stretch/>
        </p:blipFill>
        <p:spPr>
          <a:xfrm>
            <a:off x="6523824" y="6100036"/>
            <a:ext cx="1365440" cy="692419"/>
          </a:xfrm>
          <a:prstGeom prst="rect">
            <a:avLst/>
          </a:prstGeom>
          <a:ln>
            <a:solidFill>
              <a:schemeClr val="tx1"/>
            </a:solidFill>
          </a:ln>
        </p:spPr>
      </p:pic>
    </p:spTree>
    <p:extLst>
      <p:ext uri="{BB962C8B-B14F-4D97-AF65-F5344CB8AC3E}">
        <p14:creationId xmlns:p14="http://schemas.microsoft.com/office/powerpoint/2010/main" val="806897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17</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Eğrilik Moment İlişkisi (</a:t>
            </a:r>
            <a:r>
              <a:rPr lang="tr-TR" sz="3000">
                <a:solidFill>
                  <a:schemeClr val="tx2"/>
                </a:solidFill>
                <a:latin typeface="+mj-lt"/>
                <a:ea typeface="+mj-ea"/>
                <a:cs typeface="+mj-cs"/>
              </a:rPr>
              <a:t>Simetrik Kesitler</a:t>
            </a:r>
            <a:r>
              <a:rPr lang="tr-TR" sz="4400">
                <a:solidFill>
                  <a:schemeClr val="tx2"/>
                </a:solidFill>
                <a:latin typeface="+mj-lt"/>
                <a:ea typeface="+mj-ea"/>
                <a:cs typeface="+mj-cs"/>
              </a:rPr>
              <a:t>)</a:t>
            </a:r>
            <a:endParaRPr lang="en-US" sz="4400">
              <a:solidFill>
                <a:schemeClr val="tx2"/>
              </a:solidFill>
              <a:latin typeface="+mj-lt"/>
              <a:ea typeface="+mj-ea"/>
              <a:cs typeface="+mj-cs"/>
            </a:endParaRPr>
          </a:p>
        </p:txBody>
      </p:sp>
      <p:pic>
        <p:nvPicPr>
          <p:cNvPr id="22" name="Picture 21">
            <a:extLst>
              <a:ext uri="{FF2B5EF4-FFF2-40B4-BE49-F238E27FC236}">
                <a16:creationId xmlns:a16="http://schemas.microsoft.com/office/drawing/2014/main" id="{8B1CA57C-8587-BA53-9DB9-E8F5907F7A70}"/>
              </a:ext>
            </a:extLst>
          </p:cNvPr>
          <p:cNvPicPr>
            <a:picLocks noChangeAspect="1"/>
          </p:cNvPicPr>
          <p:nvPr/>
        </p:nvPicPr>
        <p:blipFill rotWithShape="1">
          <a:blip r:embed="rId2"/>
          <a:srcRect l="24217" t="39903" r="40371" b="50000"/>
          <a:stretch/>
        </p:blipFill>
        <p:spPr>
          <a:xfrm>
            <a:off x="7072159" y="1274605"/>
            <a:ext cx="1365440" cy="692419"/>
          </a:xfrm>
          <a:prstGeom prst="rect">
            <a:avLst/>
          </a:prstGeom>
          <a:ln>
            <a:solidFill>
              <a:schemeClr val="tx1"/>
            </a:solidFill>
          </a:ln>
        </p:spPr>
      </p:pic>
      <p:pic>
        <p:nvPicPr>
          <p:cNvPr id="12" name="Picture 11">
            <a:extLst>
              <a:ext uri="{FF2B5EF4-FFF2-40B4-BE49-F238E27FC236}">
                <a16:creationId xmlns:a16="http://schemas.microsoft.com/office/drawing/2014/main" id="{1283D35B-7F14-A949-3FBD-5FB4ABC83499}"/>
              </a:ext>
            </a:extLst>
          </p:cNvPr>
          <p:cNvPicPr>
            <a:picLocks noChangeAspect="1"/>
          </p:cNvPicPr>
          <p:nvPr/>
        </p:nvPicPr>
        <p:blipFill rotWithShape="1">
          <a:blip r:embed="rId3"/>
          <a:srcRect t="28069" r="1184" b="26485"/>
          <a:stretch/>
        </p:blipFill>
        <p:spPr>
          <a:xfrm>
            <a:off x="368173" y="1111357"/>
            <a:ext cx="3810089" cy="3116655"/>
          </a:xfrm>
          <a:prstGeom prst="rect">
            <a:avLst/>
          </a:prstGeom>
          <a:ln>
            <a:solidFill>
              <a:schemeClr val="tx1"/>
            </a:solidFill>
          </a:ln>
        </p:spPr>
      </p:pic>
      <p:pic>
        <p:nvPicPr>
          <p:cNvPr id="13" name="Picture 12">
            <a:extLst>
              <a:ext uri="{FF2B5EF4-FFF2-40B4-BE49-F238E27FC236}">
                <a16:creationId xmlns:a16="http://schemas.microsoft.com/office/drawing/2014/main" id="{5DB76B31-9E2F-E776-56EB-71EB51C107E8}"/>
              </a:ext>
            </a:extLst>
          </p:cNvPr>
          <p:cNvPicPr>
            <a:picLocks noChangeAspect="1"/>
          </p:cNvPicPr>
          <p:nvPr/>
        </p:nvPicPr>
        <p:blipFill rotWithShape="1">
          <a:blip r:embed="rId4"/>
          <a:srcRect t="46359" b="44209"/>
          <a:stretch/>
        </p:blipFill>
        <p:spPr>
          <a:xfrm>
            <a:off x="5827004" y="2483990"/>
            <a:ext cx="3855749" cy="646857"/>
          </a:xfrm>
          <a:prstGeom prst="rect">
            <a:avLst/>
          </a:prstGeom>
          <a:ln>
            <a:solidFill>
              <a:schemeClr val="tx1"/>
            </a:solidFill>
          </a:ln>
        </p:spPr>
      </p:pic>
      <p:pic>
        <p:nvPicPr>
          <p:cNvPr id="3" name="Picture 2">
            <a:extLst>
              <a:ext uri="{FF2B5EF4-FFF2-40B4-BE49-F238E27FC236}">
                <a16:creationId xmlns:a16="http://schemas.microsoft.com/office/drawing/2014/main" id="{5983FDA1-B6EC-1BB9-972A-0256B06BCC66}"/>
              </a:ext>
            </a:extLst>
          </p:cNvPr>
          <p:cNvPicPr>
            <a:picLocks noChangeAspect="1"/>
          </p:cNvPicPr>
          <p:nvPr/>
        </p:nvPicPr>
        <p:blipFill rotWithShape="1">
          <a:blip r:embed="rId5"/>
          <a:srcRect l="9849" t="35687" r="41547" b="56392"/>
          <a:stretch/>
        </p:blipFill>
        <p:spPr>
          <a:xfrm>
            <a:off x="5430934" y="3681508"/>
            <a:ext cx="2229840" cy="646331"/>
          </a:xfrm>
          <a:prstGeom prst="rect">
            <a:avLst/>
          </a:prstGeom>
          <a:ln>
            <a:solidFill>
              <a:schemeClr val="tx1"/>
            </a:solidFill>
          </a:ln>
        </p:spPr>
      </p:pic>
      <p:pic>
        <p:nvPicPr>
          <p:cNvPr id="16" name="Picture 15">
            <a:extLst>
              <a:ext uri="{FF2B5EF4-FFF2-40B4-BE49-F238E27FC236}">
                <a16:creationId xmlns:a16="http://schemas.microsoft.com/office/drawing/2014/main" id="{052EF6EB-73F7-D9F3-9A84-BC4BBAA74653}"/>
              </a:ext>
            </a:extLst>
          </p:cNvPr>
          <p:cNvPicPr>
            <a:picLocks noChangeAspect="1"/>
          </p:cNvPicPr>
          <p:nvPr/>
        </p:nvPicPr>
        <p:blipFill rotWithShape="1">
          <a:blip r:embed="rId5"/>
          <a:srcRect l="14584" t="46930" r="28593" b="43829"/>
          <a:stretch/>
        </p:blipFill>
        <p:spPr>
          <a:xfrm>
            <a:off x="5430934" y="5035973"/>
            <a:ext cx="2234456" cy="646331"/>
          </a:xfrm>
          <a:prstGeom prst="rect">
            <a:avLst/>
          </a:prstGeom>
          <a:ln>
            <a:solidFill>
              <a:schemeClr val="tx1"/>
            </a:solidFill>
          </a:ln>
        </p:spPr>
      </p:pic>
      <p:pic>
        <p:nvPicPr>
          <p:cNvPr id="18" name="Picture 17">
            <a:extLst>
              <a:ext uri="{FF2B5EF4-FFF2-40B4-BE49-F238E27FC236}">
                <a16:creationId xmlns:a16="http://schemas.microsoft.com/office/drawing/2014/main" id="{A949E05B-FF29-987F-E00E-25755555A828}"/>
              </a:ext>
            </a:extLst>
          </p:cNvPr>
          <p:cNvPicPr>
            <a:picLocks noChangeAspect="1"/>
          </p:cNvPicPr>
          <p:nvPr/>
        </p:nvPicPr>
        <p:blipFill rotWithShape="1">
          <a:blip r:embed="rId6"/>
          <a:srcRect l="24075" t="52867" r="17169" b="25110"/>
          <a:stretch/>
        </p:blipFill>
        <p:spPr>
          <a:xfrm>
            <a:off x="701313" y="4450674"/>
            <a:ext cx="3143808" cy="2095877"/>
          </a:xfrm>
          <a:prstGeom prst="rect">
            <a:avLst/>
          </a:prstGeom>
          <a:ln>
            <a:solidFill>
              <a:schemeClr val="tx1"/>
            </a:solidFill>
          </a:ln>
        </p:spPr>
      </p:pic>
      <p:sp>
        <p:nvSpPr>
          <p:cNvPr id="5" name="TextBox 4">
            <a:extLst>
              <a:ext uri="{FF2B5EF4-FFF2-40B4-BE49-F238E27FC236}">
                <a16:creationId xmlns:a16="http://schemas.microsoft.com/office/drawing/2014/main" id="{238D2FC5-C9DB-4415-9611-77C86A869CBA}"/>
              </a:ext>
            </a:extLst>
          </p:cNvPr>
          <p:cNvSpPr txBox="1"/>
          <p:nvPr/>
        </p:nvSpPr>
        <p:spPr>
          <a:xfrm>
            <a:off x="7754878" y="3681508"/>
            <a:ext cx="3882262" cy="646331"/>
          </a:xfrm>
          <a:prstGeom prst="rect">
            <a:avLst/>
          </a:prstGeom>
          <a:noFill/>
        </p:spPr>
        <p:txBody>
          <a:bodyPr wrap="square">
            <a:spAutoFit/>
          </a:bodyPr>
          <a:lstStyle/>
          <a:p>
            <a:pPr algn="just"/>
            <a:r>
              <a:rPr lang="tr-TR" sz="1800"/>
              <a:t>Kesitin x eksenine göre mukavemet momenti adı verilir.</a:t>
            </a:r>
          </a:p>
        </p:txBody>
      </p:sp>
    </p:spTree>
    <p:extLst>
      <p:ext uri="{BB962C8B-B14F-4D97-AF65-F5344CB8AC3E}">
        <p14:creationId xmlns:p14="http://schemas.microsoft.com/office/powerpoint/2010/main" val="21513734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18</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4400" dirty="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E87D6D24-7AF3-B3F3-AD89-958487865386}"/>
              </a:ext>
            </a:extLst>
          </p:cNvPr>
          <p:cNvPicPr>
            <a:picLocks noChangeAspect="1"/>
          </p:cNvPicPr>
          <p:nvPr/>
        </p:nvPicPr>
        <p:blipFill rotWithShape="1">
          <a:blip r:embed="rId2"/>
          <a:srcRect t="34118" b="36471"/>
          <a:stretch/>
        </p:blipFill>
        <p:spPr>
          <a:xfrm>
            <a:off x="316002" y="872679"/>
            <a:ext cx="3855749" cy="2017059"/>
          </a:xfrm>
          <a:prstGeom prst="rect">
            <a:avLst/>
          </a:prstGeom>
          <a:ln>
            <a:solidFill>
              <a:schemeClr val="tx1"/>
            </a:solidFill>
          </a:ln>
        </p:spPr>
      </p:pic>
      <p:sp>
        <p:nvSpPr>
          <p:cNvPr id="5" name="TextBox 4">
            <a:extLst>
              <a:ext uri="{FF2B5EF4-FFF2-40B4-BE49-F238E27FC236}">
                <a16:creationId xmlns:a16="http://schemas.microsoft.com/office/drawing/2014/main" id="{C3ECBACB-5DDA-2D5C-9ECA-6461781161F5}"/>
              </a:ext>
            </a:extLst>
          </p:cNvPr>
          <p:cNvSpPr txBox="1"/>
          <p:nvPr/>
        </p:nvSpPr>
        <p:spPr>
          <a:xfrm>
            <a:off x="4402077" y="872679"/>
            <a:ext cx="7537661" cy="923330"/>
          </a:xfrm>
          <a:prstGeom prst="rect">
            <a:avLst/>
          </a:prstGeom>
          <a:noFill/>
        </p:spPr>
        <p:txBody>
          <a:bodyPr wrap="square">
            <a:spAutoFit/>
          </a:bodyPr>
          <a:lstStyle/>
          <a:p>
            <a:pPr algn="just"/>
            <a:r>
              <a:rPr lang="tr-TR" sz="1800"/>
              <a:t>Şekildeki dikdörtgen kesit </a:t>
            </a:r>
            <a:r>
              <a:rPr lang="tr-TR" sz="1800" err="1"/>
              <a:t>M</a:t>
            </a:r>
            <a:r>
              <a:rPr lang="tr-TR" sz="1800" baseline="-25000" err="1"/>
              <a:t>x</a:t>
            </a:r>
            <a:r>
              <a:rPr lang="tr-TR" sz="1800"/>
              <a:t>=5.4 </a:t>
            </a:r>
            <a:r>
              <a:rPr lang="en-US" err="1"/>
              <a:t>kN</a:t>
            </a:r>
            <a:r>
              <a:rPr lang="tr-TR" sz="1800"/>
              <a:t>m’lik eğilme momenti etkisindedir. Kesitte meydana gelen </a:t>
            </a:r>
            <a:r>
              <a:rPr lang="tr-TR" sz="1800" err="1"/>
              <a:t>max</a:t>
            </a:r>
            <a:r>
              <a:rPr lang="tr-TR" sz="1800"/>
              <a:t>. ve min. Gerilmeleri hesaplayarak gerilme diyagramını çiziniz.</a:t>
            </a:r>
          </a:p>
        </p:txBody>
      </p:sp>
    </p:spTree>
    <p:extLst>
      <p:ext uri="{BB962C8B-B14F-4D97-AF65-F5344CB8AC3E}">
        <p14:creationId xmlns:p14="http://schemas.microsoft.com/office/powerpoint/2010/main" val="646575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Kesit Tayini</a:t>
            </a:r>
            <a:endParaRPr lang="en-US" sz="4400">
              <a:solidFill>
                <a:schemeClr val="tx2"/>
              </a:solidFill>
              <a:latin typeface="+mj-lt"/>
              <a:ea typeface="+mj-ea"/>
              <a:cs typeface="+mj-cs"/>
            </a:endParaRPr>
          </a:p>
        </p:txBody>
      </p:sp>
      <p:pic>
        <p:nvPicPr>
          <p:cNvPr id="13" name="Picture 12">
            <a:extLst>
              <a:ext uri="{FF2B5EF4-FFF2-40B4-BE49-F238E27FC236}">
                <a16:creationId xmlns:a16="http://schemas.microsoft.com/office/drawing/2014/main" id="{9FA43601-1FE0-D955-76DD-04EE41853F11}"/>
              </a:ext>
            </a:extLst>
          </p:cNvPr>
          <p:cNvPicPr>
            <a:picLocks noChangeAspect="1"/>
          </p:cNvPicPr>
          <p:nvPr/>
        </p:nvPicPr>
        <p:blipFill rotWithShape="1">
          <a:blip r:embed="rId2"/>
          <a:srcRect t="46359" b="44209"/>
          <a:stretch/>
        </p:blipFill>
        <p:spPr>
          <a:xfrm>
            <a:off x="2569118" y="1141407"/>
            <a:ext cx="3855749" cy="646857"/>
          </a:xfrm>
          <a:prstGeom prst="rect">
            <a:avLst/>
          </a:prstGeom>
          <a:ln>
            <a:solidFill>
              <a:schemeClr val="tx1"/>
            </a:solidFill>
          </a:ln>
        </p:spPr>
      </p:pic>
      <p:pic>
        <p:nvPicPr>
          <p:cNvPr id="4" name="Picture 3">
            <a:extLst>
              <a:ext uri="{FF2B5EF4-FFF2-40B4-BE49-F238E27FC236}">
                <a16:creationId xmlns:a16="http://schemas.microsoft.com/office/drawing/2014/main" id="{A00983C3-6ED5-195C-F262-5551B626FBC7}"/>
              </a:ext>
            </a:extLst>
          </p:cNvPr>
          <p:cNvPicPr>
            <a:picLocks noChangeAspect="1"/>
          </p:cNvPicPr>
          <p:nvPr/>
        </p:nvPicPr>
        <p:blipFill rotWithShape="1">
          <a:blip r:embed="rId3"/>
          <a:srcRect l="14584" t="46930" r="28593" b="43829"/>
          <a:stretch/>
        </p:blipFill>
        <p:spPr>
          <a:xfrm>
            <a:off x="6668368" y="1141407"/>
            <a:ext cx="2190938" cy="633743"/>
          </a:xfrm>
          <a:prstGeom prst="rect">
            <a:avLst/>
          </a:prstGeom>
          <a:ln>
            <a:solidFill>
              <a:schemeClr val="tx1"/>
            </a:solidFill>
          </a:ln>
        </p:spPr>
      </p:pic>
      <p:sp>
        <p:nvSpPr>
          <p:cNvPr id="7" name="TextBox 6">
            <a:extLst>
              <a:ext uri="{FF2B5EF4-FFF2-40B4-BE49-F238E27FC236}">
                <a16:creationId xmlns:a16="http://schemas.microsoft.com/office/drawing/2014/main" id="{30A149E4-94AC-7F6D-A5C8-8974056452C8}"/>
              </a:ext>
            </a:extLst>
          </p:cNvPr>
          <p:cNvSpPr txBox="1"/>
          <p:nvPr/>
        </p:nvSpPr>
        <p:spPr>
          <a:xfrm>
            <a:off x="387843" y="1951672"/>
            <a:ext cx="11551896" cy="923330"/>
          </a:xfrm>
          <a:prstGeom prst="rect">
            <a:avLst/>
          </a:prstGeom>
          <a:noFill/>
        </p:spPr>
        <p:txBody>
          <a:bodyPr wrap="square">
            <a:spAutoFit/>
          </a:bodyPr>
          <a:lstStyle/>
          <a:p>
            <a:pPr algn="just"/>
            <a:r>
              <a:rPr lang="tr-TR" sz="1800"/>
              <a:t>Kesitlerin boyutlandırılması veya güvenliğinin incelenmesi için, eğilme altında oluşacak maksimum ve minimum gerilmelerin malzemenin emniyet gerilmelerinden küçük ve/veya eşit olması gerekmektedir. Bu kapsamda malzemeleri gevrek ve sünek olarak gruplandırırsak;</a:t>
            </a:r>
          </a:p>
        </p:txBody>
      </p:sp>
      <p:sp>
        <p:nvSpPr>
          <p:cNvPr id="9" name="TextBox 8">
            <a:extLst>
              <a:ext uri="{FF2B5EF4-FFF2-40B4-BE49-F238E27FC236}">
                <a16:creationId xmlns:a16="http://schemas.microsoft.com/office/drawing/2014/main" id="{77E06013-0D81-3B63-4DFF-240994B40DBE}"/>
              </a:ext>
            </a:extLst>
          </p:cNvPr>
          <p:cNvSpPr txBox="1"/>
          <p:nvPr/>
        </p:nvSpPr>
        <p:spPr>
          <a:xfrm>
            <a:off x="387842" y="3195481"/>
            <a:ext cx="8471463" cy="369332"/>
          </a:xfrm>
          <a:prstGeom prst="rect">
            <a:avLst/>
          </a:prstGeom>
          <a:noFill/>
        </p:spPr>
        <p:txBody>
          <a:bodyPr wrap="square">
            <a:spAutoFit/>
          </a:bodyPr>
          <a:lstStyle/>
          <a:p>
            <a:pPr algn="just"/>
            <a:r>
              <a:rPr lang="tr-TR" sz="1800"/>
              <a:t>Gevrek malzeme için: çekme ve basınç emniyet gerilmeleri birbirinden farklı olacağı için;</a:t>
            </a:r>
          </a:p>
        </p:txBody>
      </p:sp>
      <p:pic>
        <p:nvPicPr>
          <p:cNvPr id="10" name="Picture 9">
            <a:extLst>
              <a:ext uri="{FF2B5EF4-FFF2-40B4-BE49-F238E27FC236}">
                <a16:creationId xmlns:a16="http://schemas.microsoft.com/office/drawing/2014/main" id="{4BB7D8DE-23A7-EBD3-E83B-BF4E51520EFC}"/>
              </a:ext>
            </a:extLst>
          </p:cNvPr>
          <p:cNvPicPr>
            <a:picLocks noChangeAspect="1"/>
          </p:cNvPicPr>
          <p:nvPr/>
        </p:nvPicPr>
        <p:blipFill rotWithShape="1">
          <a:blip r:embed="rId4"/>
          <a:srcRect l="21987" t="30291" r="47621" b="50906"/>
          <a:stretch/>
        </p:blipFill>
        <p:spPr>
          <a:xfrm>
            <a:off x="1056602" y="3774737"/>
            <a:ext cx="1171853" cy="1289490"/>
          </a:xfrm>
          <a:prstGeom prst="rect">
            <a:avLst/>
          </a:prstGeom>
          <a:ln>
            <a:solidFill>
              <a:schemeClr val="tx1"/>
            </a:solidFill>
          </a:ln>
        </p:spPr>
      </p:pic>
      <p:sp>
        <p:nvSpPr>
          <p:cNvPr id="12" name="TextBox 11">
            <a:extLst>
              <a:ext uri="{FF2B5EF4-FFF2-40B4-BE49-F238E27FC236}">
                <a16:creationId xmlns:a16="http://schemas.microsoft.com/office/drawing/2014/main" id="{AEE57BD2-D1D4-BD46-9568-CA7346891153}"/>
              </a:ext>
            </a:extLst>
          </p:cNvPr>
          <p:cNvSpPr txBox="1"/>
          <p:nvPr/>
        </p:nvSpPr>
        <p:spPr>
          <a:xfrm>
            <a:off x="2497944" y="4111705"/>
            <a:ext cx="9076035" cy="307777"/>
          </a:xfrm>
          <a:prstGeom prst="rect">
            <a:avLst/>
          </a:prstGeom>
          <a:noFill/>
        </p:spPr>
        <p:txBody>
          <a:bodyPr wrap="square">
            <a:spAutoFit/>
          </a:bodyPr>
          <a:lstStyle/>
          <a:p>
            <a:pPr algn="just"/>
            <a:r>
              <a:rPr lang="tr-TR" sz="1400"/>
              <a:t>Bu iki şart birden sağlanmalıdır. Genel olarak boyutlandırma yapılırken ortaya çıkan küçük moment, büyük kesit seçilir.</a:t>
            </a:r>
          </a:p>
        </p:txBody>
      </p:sp>
      <p:sp>
        <p:nvSpPr>
          <p:cNvPr id="16" name="TextBox 15">
            <a:extLst>
              <a:ext uri="{FF2B5EF4-FFF2-40B4-BE49-F238E27FC236}">
                <a16:creationId xmlns:a16="http://schemas.microsoft.com/office/drawing/2014/main" id="{B4DC5D46-691B-09D7-64BF-6A3C77D37C7F}"/>
              </a:ext>
            </a:extLst>
          </p:cNvPr>
          <p:cNvSpPr txBox="1"/>
          <p:nvPr/>
        </p:nvSpPr>
        <p:spPr>
          <a:xfrm>
            <a:off x="387842" y="5126114"/>
            <a:ext cx="6104964" cy="369332"/>
          </a:xfrm>
          <a:prstGeom prst="rect">
            <a:avLst/>
          </a:prstGeom>
          <a:noFill/>
        </p:spPr>
        <p:txBody>
          <a:bodyPr wrap="square">
            <a:spAutoFit/>
          </a:bodyPr>
          <a:lstStyle/>
          <a:p>
            <a:r>
              <a:rPr lang="tr-TR" sz="1800"/>
              <a:t>Ayrıca</a:t>
            </a:r>
            <a:endParaRPr lang="en-GB"/>
          </a:p>
        </p:txBody>
      </p:sp>
      <p:pic>
        <p:nvPicPr>
          <p:cNvPr id="17" name="Picture 16">
            <a:extLst>
              <a:ext uri="{FF2B5EF4-FFF2-40B4-BE49-F238E27FC236}">
                <a16:creationId xmlns:a16="http://schemas.microsoft.com/office/drawing/2014/main" id="{ABDA0892-F332-F3C6-254B-21432CFEB75B}"/>
              </a:ext>
            </a:extLst>
          </p:cNvPr>
          <p:cNvPicPr>
            <a:picLocks noChangeAspect="1"/>
          </p:cNvPicPr>
          <p:nvPr/>
        </p:nvPicPr>
        <p:blipFill rotWithShape="1">
          <a:blip r:embed="rId5"/>
          <a:srcRect l="11563" t="39088" r="7098" b="49698"/>
          <a:stretch/>
        </p:blipFill>
        <p:spPr>
          <a:xfrm>
            <a:off x="387842" y="5817560"/>
            <a:ext cx="3136210" cy="769036"/>
          </a:xfrm>
          <a:prstGeom prst="rect">
            <a:avLst/>
          </a:prstGeom>
          <a:ln>
            <a:solidFill>
              <a:schemeClr val="tx1"/>
            </a:solidFill>
          </a:ln>
        </p:spPr>
      </p:pic>
      <p:pic>
        <p:nvPicPr>
          <p:cNvPr id="18" name="Picture 17">
            <a:extLst>
              <a:ext uri="{FF2B5EF4-FFF2-40B4-BE49-F238E27FC236}">
                <a16:creationId xmlns:a16="http://schemas.microsoft.com/office/drawing/2014/main" id="{C66F0346-2E5C-C17C-5A4B-33BD51EF57D9}"/>
              </a:ext>
            </a:extLst>
          </p:cNvPr>
          <p:cNvPicPr>
            <a:picLocks noChangeAspect="1"/>
          </p:cNvPicPr>
          <p:nvPr/>
        </p:nvPicPr>
        <p:blipFill rotWithShape="1">
          <a:blip r:embed="rId6"/>
          <a:srcRect l="26878" t="29126" r="17689" b="50000"/>
          <a:stretch/>
        </p:blipFill>
        <p:spPr>
          <a:xfrm>
            <a:off x="5185472" y="5310780"/>
            <a:ext cx="2137359" cy="1495787"/>
          </a:xfrm>
          <a:prstGeom prst="rect">
            <a:avLst/>
          </a:prstGeom>
          <a:ln>
            <a:solidFill>
              <a:schemeClr val="tx1"/>
            </a:solidFill>
          </a:ln>
        </p:spPr>
      </p:pic>
      <p:pic>
        <p:nvPicPr>
          <p:cNvPr id="19" name="Picture 18">
            <a:extLst>
              <a:ext uri="{FF2B5EF4-FFF2-40B4-BE49-F238E27FC236}">
                <a16:creationId xmlns:a16="http://schemas.microsoft.com/office/drawing/2014/main" id="{EA86274E-1CCA-2E0B-8452-F4C0B802CF74}"/>
              </a:ext>
            </a:extLst>
          </p:cNvPr>
          <p:cNvPicPr>
            <a:picLocks noChangeAspect="1"/>
          </p:cNvPicPr>
          <p:nvPr/>
        </p:nvPicPr>
        <p:blipFill rotWithShape="1">
          <a:blip r:embed="rId7"/>
          <a:srcRect l="16938" t="43995" r="17459" b="51670"/>
          <a:stretch/>
        </p:blipFill>
        <p:spPr>
          <a:xfrm>
            <a:off x="3920876" y="4699431"/>
            <a:ext cx="4196368" cy="473033"/>
          </a:xfrm>
          <a:prstGeom prst="rect">
            <a:avLst/>
          </a:prstGeom>
          <a:ln>
            <a:solidFill>
              <a:schemeClr val="tx1"/>
            </a:solidFill>
          </a:ln>
        </p:spPr>
      </p:pic>
      <p:grpSp>
        <p:nvGrpSpPr>
          <p:cNvPr id="24" name="Group 23">
            <a:extLst>
              <a:ext uri="{FF2B5EF4-FFF2-40B4-BE49-F238E27FC236}">
                <a16:creationId xmlns:a16="http://schemas.microsoft.com/office/drawing/2014/main" id="{60B697A1-F359-CAB6-791A-3BEC17BB34D6}"/>
              </a:ext>
            </a:extLst>
          </p:cNvPr>
          <p:cNvGrpSpPr/>
          <p:nvPr/>
        </p:nvGrpSpPr>
        <p:grpSpPr>
          <a:xfrm>
            <a:off x="8185226" y="4684825"/>
            <a:ext cx="3868733" cy="487639"/>
            <a:chOff x="4352392" y="6040599"/>
            <a:chExt cx="4196368" cy="563098"/>
          </a:xfrm>
        </p:grpSpPr>
        <p:pic>
          <p:nvPicPr>
            <p:cNvPr id="20" name="Picture 19">
              <a:extLst>
                <a:ext uri="{FF2B5EF4-FFF2-40B4-BE49-F238E27FC236}">
                  <a16:creationId xmlns:a16="http://schemas.microsoft.com/office/drawing/2014/main" id="{AF1A9D9C-83A0-C049-A16D-5CFE39898DF7}"/>
                </a:ext>
              </a:extLst>
            </p:cNvPr>
            <p:cNvPicPr>
              <a:picLocks noChangeAspect="1"/>
            </p:cNvPicPr>
            <p:nvPr/>
          </p:nvPicPr>
          <p:blipFill rotWithShape="1">
            <a:blip r:embed="rId8"/>
            <a:srcRect l="28568" t="42363" r="31096" b="51606"/>
            <a:stretch/>
          </p:blipFill>
          <p:spPr>
            <a:xfrm>
              <a:off x="4352392" y="6040600"/>
              <a:ext cx="2117523" cy="563097"/>
            </a:xfrm>
            <a:prstGeom prst="rect">
              <a:avLst/>
            </a:prstGeom>
            <a:ln>
              <a:solidFill>
                <a:schemeClr val="tx1"/>
              </a:solidFill>
            </a:ln>
          </p:spPr>
        </p:pic>
        <p:pic>
          <p:nvPicPr>
            <p:cNvPr id="21" name="Picture 20">
              <a:extLst>
                <a:ext uri="{FF2B5EF4-FFF2-40B4-BE49-F238E27FC236}">
                  <a16:creationId xmlns:a16="http://schemas.microsoft.com/office/drawing/2014/main" id="{C742F6C5-88B3-0510-7F01-E59726A57065}"/>
                </a:ext>
              </a:extLst>
            </p:cNvPr>
            <p:cNvPicPr>
              <a:picLocks noChangeAspect="1"/>
            </p:cNvPicPr>
            <p:nvPr/>
          </p:nvPicPr>
          <p:blipFill rotWithShape="1">
            <a:blip r:embed="rId8"/>
            <a:srcRect l="28568" t="47315" r="31096" b="47618"/>
            <a:stretch/>
          </p:blipFill>
          <p:spPr>
            <a:xfrm>
              <a:off x="6469690" y="6040599"/>
              <a:ext cx="2079070" cy="563098"/>
            </a:xfrm>
            <a:prstGeom prst="rect">
              <a:avLst/>
            </a:prstGeom>
            <a:ln>
              <a:solidFill>
                <a:schemeClr val="tx1"/>
              </a:solidFill>
            </a:ln>
          </p:spPr>
        </p:pic>
      </p:grpSp>
      <p:pic>
        <p:nvPicPr>
          <p:cNvPr id="23" name="Picture 22">
            <a:extLst>
              <a:ext uri="{FF2B5EF4-FFF2-40B4-BE49-F238E27FC236}">
                <a16:creationId xmlns:a16="http://schemas.microsoft.com/office/drawing/2014/main" id="{F674A431-60FF-2752-48A0-29C17382F3F7}"/>
              </a:ext>
            </a:extLst>
          </p:cNvPr>
          <p:cNvPicPr>
            <a:picLocks noChangeAspect="1"/>
          </p:cNvPicPr>
          <p:nvPr/>
        </p:nvPicPr>
        <p:blipFill rotWithShape="1">
          <a:blip r:embed="rId9"/>
          <a:srcRect l="20254" t="33787" r="13980" b="44750"/>
          <a:stretch/>
        </p:blipFill>
        <p:spPr>
          <a:xfrm>
            <a:off x="8593655" y="5310780"/>
            <a:ext cx="2537011" cy="1471913"/>
          </a:xfrm>
          <a:prstGeom prst="rect">
            <a:avLst/>
          </a:prstGeom>
          <a:ln>
            <a:solidFill>
              <a:schemeClr val="tx1"/>
            </a:solidFill>
          </a:ln>
        </p:spPr>
      </p:pic>
    </p:spTree>
    <p:extLst>
      <p:ext uri="{BB962C8B-B14F-4D97-AF65-F5344CB8AC3E}">
        <p14:creationId xmlns:p14="http://schemas.microsoft.com/office/powerpoint/2010/main" val="1295130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93326-44FC-D53E-261D-9F6961120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C79A7-636C-55B7-6FB9-E26D9429A986}"/>
              </a:ext>
            </a:extLst>
          </p:cNvPr>
          <p:cNvSpPr>
            <a:spLocks noGrp="1"/>
          </p:cNvSpPr>
          <p:nvPr>
            <p:ph type="title"/>
          </p:nvPr>
        </p:nvSpPr>
        <p:spPr>
          <a:xfrm>
            <a:off x="0" y="1"/>
            <a:ext cx="6491335" cy="632433"/>
          </a:xfrm>
        </p:spPr>
        <p:txBody>
          <a:bodyPr>
            <a:normAutofit fontScale="90000"/>
          </a:bodyPr>
          <a:lstStyle/>
          <a:p>
            <a:r>
              <a:rPr lang="tr-TR" sz="2000" u="sng" dirty="0">
                <a:solidFill>
                  <a:schemeClr val="bg2">
                    <a:lumMod val="50000"/>
                  </a:schemeClr>
                </a:solidFill>
              </a:rPr>
              <a:t>KAYNAKLAR</a:t>
            </a:r>
          </a:p>
        </p:txBody>
      </p:sp>
      <p:sp>
        <p:nvSpPr>
          <p:cNvPr id="14" name="TextBox 13">
            <a:extLst>
              <a:ext uri="{FF2B5EF4-FFF2-40B4-BE49-F238E27FC236}">
                <a16:creationId xmlns:a16="http://schemas.microsoft.com/office/drawing/2014/main" id="{F5928182-F369-0717-45A5-78DF0760E832}"/>
              </a:ext>
            </a:extLst>
          </p:cNvPr>
          <p:cNvSpPr txBox="1"/>
          <p:nvPr/>
        </p:nvSpPr>
        <p:spPr>
          <a:xfrm>
            <a:off x="135507" y="875381"/>
            <a:ext cx="11689547" cy="2308324"/>
          </a:xfrm>
          <a:prstGeom prst="rect">
            <a:avLst/>
          </a:prstGeom>
          <a:noFill/>
        </p:spPr>
        <p:txBody>
          <a:bodyPr wrap="square">
            <a:spAutoFit/>
          </a:bodyPr>
          <a:lstStyle/>
          <a:p>
            <a:pPr marL="285750" indent="-285750" algn="just">
              <a:buFont typeface="Arial" panose="020B0604020202020204" pitchFamily="34" charset="0"/>
              <a:buChar char="•"/>
            </a:pPr>
            <a:r>
              <a:rPr lang="tr-TR" dirty="0" err="1"/>
              <a:t>Beer</a:t>
            </a:r>
            <a:r>
              <a:rPr lang="tr-TR" dirty="0"/>
              <a:t>, F. P., </a:t>
            </a:r>
            <a:r>
              <a:rPr lang="tr-TR" dirty="0" err="1"/>
              <a:t>DeWolf</a:t>
            </a:r>
            <a:r>
              <a:rPr lang="tr-TR" dirty="0"/>
              <a:t>, J. T., </a:t>
            </a:r>
            <a:r>
              <a:rPr lang="tr-TR" dirty="0" err="1"/>
              <a:t>Mazurek</a:t>
            </a:r>
            <a:r>
              <a:rPr lang="tr-TR" dirty="0"/>
              <a:t> D.F., Johnston R.E. </a:t>
            </a:r>
            <a:r>
              <a:rPr lang="tr-TR" dirty="0" err="1"/>
              <a:t>Jr</a:t>
            </a:r>
            <a:r>
              <a:rPr lang="tr-TR" dirty="0"/>
              <a:t>., 2012, </a:t>
            </a:r>
            <a:r>
              <a:rPr lang="tr-TR" dirty="0" err="1"/>
              <a:t>Mechanics</a:t>
            </a:r>
            <a:r>
              <a:rPr lang="tr-TR" dirty="0"/>
              <a:t> of </a:t>
            </a:r>
            <a:r>
              <a:rPr lang="tr-TR" dirty="0" err="1"/>
              <a:t>Materials</a:t>
            </a:r>
            <a:r>
              <a:rPr lang="tr-TR" dirty="0"/>
              <a:t>, </a:t>
            </a:r>
            <a:r>
              <a:rPr lang="tr-TR" dirty="0" err="1"/>
              <a:t>Sixth</a:t>
            </a:r>
            <a:r>
              <a:rPr lang="tr-TR" dirty="0"/>
              <a:t> Edition, McGraw-Hill </a:t>
            </a:r>
            <a:r>
              <a:rPr lang="tr-TR" dirty="0" err="1"/>
              <a:t>Companies</a:t>
            </a:r>
            <a:endParaRPr lang="tr-TR" dirty="0"/>
          </a:p>
          <a:p>
            <a:pPr marL="285750" indent="-285750" algn="just">
              <a:buFont typeface="Arial" panose="020B0604020202020204" pitchFamily="34" charset="0"/>
              <a:buChar char="•"/>
            </a:pPr>
            <a:r>
              <a:rPr lang="tr-TR" dirty="0" err="1"/>
              <a:t>Hibbeler</a:t>
            </a:r>
            <a:r>
              <a:rPr lang="tr-TR" dirty="0"/>
              <a:t>, R. C. 2009, </a:t>
            </a:r>
            <a:r>
              <a:rPr lang="tr-TR" dirty="0" err="1"/>
              <a:t>Mechanics</a:t>
            </a:r>
            <a:r>
              <a:rPr lang="tr-TR" dirty="0"/>
              <a:t> of </a:t>
            </a:r>
            <a:r>
              <a:rPr lang="tr-TR" dirty="0" err="1"/>
              <a:t>Materials</a:t>
            </a:r>
            <a:r>
              <a:rPr lang="tr-TR" dirty="0"/>
              <a:t>, </a:t>
            </a:r>
            <a:r>
              <a:rPr lang="tr-TR" dirty="0" err="1"/>
              <a:t>Seventh</a:t>
            </a:r>
            <a:r>
              <a:rPr lang="tr-TR" dirty="0"/>
              <a:t> Edition.</a:t>
            </a:r>
          </a:p>
          <a:p>
            <a:pPr marL="285750" indent="-285750" algn="just">
              <a:buFont typeface="Arial" panose="020B0604020202020204" pitchFamily="34" charset="0"/>
              <a:buChar char="•"/>
            </a:pPr>
            <a:r>
              <a:rPr lang="tr-TR" dirty="0" err="1"/>
              <a:t>Hibbeler</a:t>
            </a:r>
            <a:r>
              <a:rPr lang="tr-TR" dirty="0"/>
              <a:t>, R. C. 2016, </a:t>
            </a:r>
            <a:r>
              <a:rPr lang="tr-TR" dirty="0" err="1"/>
              <a:t>Engineering</a:t>
            </a:r>
            <a:r>
              <a:rPr lang="tr-TR" dirty="0"/>
              <a:t> </a:t>
            </a:r>
            <a:r>
              <a:rPr lang="tr-TR" dirty="0" err="1"/>
              <a:t>Mechanics</a:t>
            </a:r>
            <a:r>
              <a:rPr lang="tr-TR" dirty="0"/>
              <a:t>, </a:t>
            </a:r>
            <a:r>
              <a:rPr lang="tr-TR" dirty="0" err="1"/>
              <a:t>Fourteenth</a:t>
            </a:r>
            <a:r>
              <a:rPr lang="tr-TR" dirty="0"/>
              <a:t> Edition.</a:t>
            </a:r>
          </a:p>
          <a:p>
            <a:pPr marL="285750" indent="-285750" algn="just">
              <a:buFont typeface="Arial" panose="020B0604020202020204" pitchFamily="34" charset="0"/>
              <a:buChar char="•"/>
            </a:pPr>
            <a:r>
              <a:rPr lang="tr-TR" dirty="0" err="1"/>
              <a:t>Omurtag</a:t>
            </a:r>
            <a:r>
              <a:rPr lang="tr-TR" dirty="0"/>
              <a:t>, M. H. 2005; Mukavemet II, Birsen Yayınevi, İstanbul</a:t>
            </a:r>
          </a:p>
          <a:p>
            <a:pPr marL="285750" indent="-285750" algn="just">
              <a:buFont typeface="Arial" panose="020B0604020202020204" pitchFamily="34" charset="0"/>
              <a:buChar char="•"/>
            </a:pPr>
            <a:r>
              <a:rPr lang="tr-TR" dirty="0" err="1"/>
              <a:t>Omurtag</a:t>
            </a:r>
            <a:r>
              <a:rPr lang="tr-TR" dirty="0"/>
              <a:t>, M. H. 2011; Mukavemet, 3. Baskı, Birsen Yayınevi, İstanbul</a:t>
            </a:r>
          </a:p>
          <a:p>
            <a:pPr marL="285750" indent="-285750" algn="just">
              <a:buFont typeface="Arial" panose="020B0604020202020204" pitchFamily="34" charset="0"/>
              <a:buChar char="•"/>
            </a:pPr>
            <a:r>
              <a:rPr lang="tr-TR" dirty="0"/>
              <a:t>Bakioğlu, M. 2009; Cisimlerin Mukavemeti Cilt 2, Beta Basım Yayım Dağıtım A. Ş.,</a:t>
            </a:r>
            <a:r>
              <a:rPr lang="tr-TR" dirty="0" err="1"/>
              <a:t>Çağaloğlu</a:t>
            </a:r>
            <a:r>
              <a:rPr lang="tr-TR" dirty="0"/>
              <a:t>-İstanbul.</a:t>
            </a:r>
          </a:p>
          <a:p>
            <a:pPr marL="285750" indent="-285750" algn="just">
              <a:buFont typeface="Arial" panose="020B0604020202020204" pitchFamily="34" charset="0"/>
              <a:buChar char="•"/>
            </a:pPr>
            <a:r>
              <a:rPr lang="tr-TR" dirty="0"/>
              <a:t>Zor M., Mukavemet Ders Notları, Dokuz Eylül Üniversitesi, Makine Mühendisliği Bölümü</a:t>
            </a:r>
          </a:p>
          <a:p>
            <a:pPr marL="285750" indent="-285750" algn="just">
              <a:buFont typeface="Arial" panose="020B0604020202020204" pitchFamily="34" charset="0"/>
              <a:buChar char="•"/>
            </a:pPr>
            <a:r>
              <a:rPr lang="tr-TR" dirty="0" err="1"/>
              <a:t>Alchalabi</a:t>
            </a:r>
            <a:r>
              <a:rPr lang="tr-TR" dirty="0"/>
              <a:t> N., </a:t>
            </a:r>
            <a:r>
              <a:rPr lang="tr-TR" dirty="0" err="1"/>
              <a:t>Lecture</a:t>
            </a:r>
            <a:r>
              <a:rPr lang="tr-TR" dirty="0"/>
              <a:t> </a:t>
            </a:r>
            <a:r>
              <a:rPr lang="tr-TR" dirty="0" err="1"/>
              <a:t>Notes</a:t>
            </a:r>
            <a:r>
              <a:rPr lang="tr-TR" dirty="0"/>
              <a:t>, </a:t>
            </a:r>
            <a:r>
              <a:rPr lang="tr-TR" dirty="0" err="1"/>
              <a:t>Strength</a:t>
            </a:r>
            <a:r>
              <a:rPr lang="tr-TR" dirty="0"/>
              <a:t> of </a:t>
            </a:r>
            <a:r>
              <a:rPr lang="tr-TR" dirty="0" err="1"/>
              <a:t>Materials</a:t>
            </a:r>
            <a:endParaRPr lang="tr-TR" dirty="0"/>
          </a:p>
        </p:txBody>
      </p:sp>
      <p:sp>
        <p:nvSpPr>
          <p:cNvPr id="4" name="Slide Number Placeholder 3">
            <a:extLst>
              <a:ext uri="{FF2B5EF4-FFF2-40B4-BE49-F238E27FC236}">
                <a16:creationId xmlns:a16="http://schemas.microsoft.com/office/drawing/2014/main" id="{457A6CDB-8234-5CD8-3164-E98478FFFB17}"/>
              </a:ext>
            </a:extLst>
          </p:cNvPr>
          <p:cNvSpPr>
            <a:spLocks noGrp="1"/>
          </p:cNvSpPr>
          <p:nvPr>
            <p:ph type="sldNum" sz="quarter" idx="12"/>
          </p:nvPr>
        </p:nvSpPr>
        <p:spPr>
          <a:xfrm>
            <a:off x="11825055" y="6492240"/>
            <a:ext cx="365760" cy="365760"/>
          </a:xfrm>
        </p:spPr>
        <p:txBody>
          <a:bodyPr/>
          <a:lstStyle/>
          <a:p>
            <a:pPr algn="l"/>
            <a:fld id="{FAEF9944-A4F6-4C59-AEBD-678D6480B8EA}" type="slidenum">
              <a:rPr lang="en-US" smtClean="0"/>
              <a:pPr algn="l"/>
              <a:t>2</a:t>
            </a:fld>
            <a:endParaRPr lang="en-US" dirty="0"/>
          </a:p>
        </p:txBody>
      </p:sp>
      <p:sp>
        <p:nvSpPr>
          <p:cNvPr id="3" name="TextBox 4">
            <a:extLst>
              <a:ext uri="{FF2B5EF4-FFF2-40B4-BE49-F238E27FC236}">
                <a16:creationId xmlns:a16="http://schemas.microsoft.com/office/drawing/2014/main" id="{09F85A8D-0D55-DABC-103D-68875FE09DFC}"/>
              </a:ext>
            </a:extLst>
          </p:cNvPr>
          <p:cNvSpPr txBox="1"/>
          <p:nvPr/>
        </p:nvSpPr>
        <p:spPr>
          <a:xfrm>
            <a:off x="318388" y="3868476"/>
            <a:ext cx="11689547" cy="193899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u="sng" dirty="0" err="1">
                <a:solidFill>
                  <a:srgbClr val="C00000"/>
                </a:solidFill>
              </a:rPr>
              <a:t>Uyarı</a:t>
            </a:r>
            <a:r>
              <a:rPr lang="en-GB" b="1" u="sng" dirty="0">
                <a:solidFill>
                  <a:srgbClr val="C00000"/>
                </a:solidFill>
              </a:rPr>
              <a:t>:</a:t>
            </a:r>
            <a:endParaRPr lang="tr-TR" b="1" u="sng" dirty="0">
              <a:solidFill>
                <a:srgbClr val="C00000"/>
              </a:solidFill>
            </a:endParaRPr>
          </a:p>
          <a:p>
            <a:br>
              <a:rPr lang="en-GB" dirty="0"/>
            </a:br>
            <a:r>
              <a:rPr lang="en-GB" sz="1200" dirty="0"/>
              <a:t>Bu </a:t>
            </a:r>
            <a:r>
              <a:rPr lang="en-GB" sz="1200" dirty="0" err="1"/>
              <a:t>ders</a:t>
            </a:r>
            <a:r>
              <a:rPr lang="en-GB" sz="1200" dirty="0"/>
              <a:t> </a:t>
            </a:r>
            <a:r>
              <a:rPr lang="en-GB" sz="1200" dirty="0" err="1"/>
              <a:t>notu</a:t>
            </a:r>
            <a:r>
              <a:rPr lang="en-GB" sz="1200" dirty="0"/>
              <a:t>; </a:t>
            </a:r>
            <a:r>
              <a:rPr lang="en-GB" sz="1200" dirty="0" err="1"/>
              <a:t>figürler</a:t>
            </a:r>
            <a:r>
              <a:rPr lang="en-GB" sz="1200" dirty="0"/>
              <a:t>, </a:t>
            </a:r>
            <a:r>
              <a:rPr lang="en-GB" sz="1200" dirty="0" err="1"/>
              <a:t>örnek</a:t>
            </a:r>
            <a:r>
              <a:rPr lang="en-GB" sz="1200" dirty="0"/>
              <a:t> </a:t>
            </a:r>
            <a:r>
              <a:rPr lang="en-GB" sz="1200" dirty="0" err="1"/>
              <a:t>problemler</a:t>
            </a:r>
            <a:r>
              <a:rPr lang="en-GB" sz="1200" dirty="0"/>
              <a:t> </a:t>
            </a:r>
            <a:r>
              <a:rPr lang="en-GB" sz="1200" dirty="0" err="1"/>
              <a:t>ve</a:t>
            </a:r>
            <a:r>
              <a:rPr lang="en-GB" sz="1200" dirty="0"/>
              <a:t> </a:t>
            </a:r>
            <a:r>
              <a:rPr lang="en-GB" sz="1200" dirty="0" err="1"/>
              <a:t>açıklamalar</a:t>
            </a:r>
            <a:r>
              <a:rPr lang="en-GB" sz="1200" dirty="0"/>
              <a:t> </a:t>
            </a:r>
            <a:r>
              <a:rPr lang="en-GB" sz="1200" dirty="0" err="1"/>
              <a:t>bakımından</a:t>
            </a:r>
            <a:r>
              <a:rPr lang="en-GB" sz="1200" dirty="0"/>
              <a:t> </a:t>
            </a:r>
            <a:r>
              <a:rPr lang="en-GB" sz="1200" dirty="0" err="1"/>
              <a:t>ağırlıklı</a:t>
            </a:r>
            <a:r>
              <a:rPr lang="en-GB" sz="1200" dirty="0"/>
              <a:t> </a:t>
            </a:r>
            <a:r>
              <a:rPr lang="en-GB" sz="1200" dirty="0" err="1"/>
              <a:t>olarak</a:t>
            </a:r>
            <a:r>
              <a:rPr lang="en-GB" sz="1200" dirty="0"/>
              <a:t> </a:t>
            </a:r>
            <a:r>
              <a:rPr lang="en-GB" sz="1200" dirty="0" err="1"/>
              <a:t>aşağıdaki</a:t>
            </a:r>
            <a:r>
              <a:rPr lang="en-GB" sz="1200" dirty="0"/>
              <a:t> </a:t>
            </a:r>
            <a:r>
              <a:rPr lang="en-GB" sz="1200" dirty="0" err="1"/>
              <a:t>temel</a:t>
            </a:r>
            <a:r>
              <a:rPr lang="en-GB" sz="1200" dirty="0"/>
              <a:t> </a:t>
            </a:r>
            <a:r>
              <a:rPr lang="en-GB" sz="1200" dirty="0" err="1"/>
              <a:t>kaynaklardan</a:t>
            </a:r>
            <a:r>
              <a:rPr lang="en-GB" sz="1200" dirty="0"/>
              <a:t> </a:t>
            </a:r>
            <a:r>
              <a:rPr lang="en-GB" sz="1200" dirty="0" err="1"/>
              <a:t>derlenmiştir</a:t>
            </a:r>
            <a:r>
              <a:rPr lang="en-GB" sz="1200" dirty="0"/>
              <a:t>:</a:t>
            </a:r>
            <a:endParaRPr lang="tr-TR" sz="1200" dirty="0"/>
          </a:p>
          <a:p>
            <a:endParaRPr lang="en-GB" sz="1200" dirty="0"/>
          </a:p>
          <a:p>
            <a:r>
              <a:rPr lang="en-GB" sz="1200" dirty="0"/>
              <a:t>Beer, F. P., DeWolf, J. T., Mazurek, D. F., Johnston, R. E. Jr. (2012), </a:t>
            </a:r>
            <a:r>
              <a:rPr lang="en-GB" sz="1200" i="1" dirty="0"/>
              <a:t>Mechanics of Materials</a:t>
            </a:r>
            <a:r>
              <a:rPr lang="en-GB" sz="1200" dirty="0"/>
              <a:t>, Sixth Edition, McGraw-Hill.</a:t>
            </a:r>
          </a:p>
          <a:p>
            <a:r>
              <a:rPr lang="en-GB" sz="1200" dirty="0"/>
              <a:t>Hibbeler, R. C. (2016), </a:t>
            </a:r>
            <a:r>
              <a:rPr lang="en-GB" sz="1200" i="1" dirty="0"/>
              <a:t>Engineering Mechanics</a:t>
            </a:r>
            <a:r>
              <a:rPr lang="en-GB" sz="1200" dirty="0"/>
              <a:t>, Fourteenth Edition.</a:t>
            </a:r>
          </a:p>
          <a:p>
            <a:r>
              <a:rPr lang="en-GB" sz="1200" dirty="0" err="1"/>
              <a:t>Omurtag</a:t>
            </a:r>
            <a:r>
              <a:rPr lang="en-GB" sz="1200" dirty="0"/>
              <a:t>, M. H. (2011), </a:t>
            </a:r>
            <a:r>
              <a:rPr lang="en-GB" sz="1200" i="1" dirty="0" err="1"/>
              <a:t>Mukavemet</a:t>
            </a:r>
            <a:r>
              <a:rPr lang="en-GB" sz="1200" dirty="0"/>
              <a:t>, 3. </a:t>
            </a:r>
            <a:r>
              <a:rPr lang="en-GB" sz="1200" dirty="0" err="1"/>
              <a:t>Baskı</a:t>
            </a:r>
            <a:r>
              <a:rPr lang="en-GB" sz="1200" dirty="0"/>
              <a:t>, Birsen Yayınevi, İstanbul.</a:t>
            </a:r>
            <a:endParaRPr lang="tr-TR" sz="1200" dirty="0"/>
          </a:p>
          <a:p>
            <a:endParaRPr lang="en-GB" sz="1200" dirty="0"/>
          </a:p>
          <a:p>
            <a:r>
              <a:rPr lang="en-GB" sz="1200" dirty="0" err="1"/>
              <a:t>Tüm</a:t>
            </a:r>
            <a:r>
              <a:rPr lang="en-GB" sz="1200" dirty="0"/>
              <a:t> </a:t>
            </a:r>
            <a:r>
              <a:rPr lang="en-GB" sz="1200" dirty="0" err="1"/>
              <a:t>içerikler</a:t>
            </a:r>
            <a:r>
              <a:rPr lang="en-GB" sz="1200" dirty="0"/>
              <a:t> </a:t>
            </a:r>
            <a:r>
              <a:rPr lang="en-GB" sz="1200" dirty="0" err="1"/>
              <a:t>yalnızca</a:t>
            </a:r>
            <a:r>
              <a:rPr lang="en-GB" sz="1200" dirty="0"/>
              <a:t> </a:t>
            </a:r>
            <a:r>
              <a:rPr lang="en-GB" sz="1200" dirty="0" err="1"/>
              <a:t>eğitim</a:t>
            </a:r>
            <a:r>
              <a:rPr lang="en-GB" sz="1200" dirty="0"/>
              <a:t> </a:t>
            </a:r>
            <a:r>
              <a:rPr lang="en-GB" sz="1200" dirty="0" err="1"/>
              <a:t>ve</a:t>
            </a:r>
            <a:r>
              <a:rPr lang="en-GB" sz="1200" dirty="0"/>
              <a:t> </a:t>
            </a:r>
            <a:r>
              <a:rPr lang="en-GB" sz="1200" dirty="0" err="1"/>
              <a:t>öğretim</a:t>
            </a:r>
            <a:r>
              <a:rPr lang="en-GB" sz="1200" dirty="0"/>
              <a:t> </a:t>
            </a:r>
            <a:r>
              <a:rPr lang="en-GB" sz="1200" dirty="0" err="1"/>
              <a:t>amaçlı</a:t>
            </a:r>
            <a:r>
              <a:rPr lang="en-GB" sz="1200" dirty="0"/>
              <a:t> </a:t>
            </a:r>
            <a:r>
              <a:rPr lang="en-GB" sz="1200" dirty="0" err="1"/>
              <a:t>kullanılmakta</a:t>
            </a:r>
            <a:r>
              <a:rPr lang="en-GB" sz="1200" dirty="0"/>
              <a:t> </a:t>
            </a:r>
            <a:r>
              <a:rPr lang="en-GB" sz="1200" dirty="0" err="1"/>
              <a:t>olup</a:t>
            </a:r>
            <a:r>
              <a:rPr lang="en-GB" sz="1200" dirty="0"/>
              <a:t>, </a:t>
            </a:r>
            <a:r>
              <a:rPr lang="en-GB" sz="1200" dirty="0" err="1"/>
              <a:t>ilgili</a:t>
            </a:r>
            <a:r>
              <a:rPr lang="en-GB" sz="1200" dirty="0"/>
              <a:t> </a:t>
            </a:r>
            <a:r>
              <a:rPr lang="en-GB" sz="1200" dirty="0" err="1"/>
              <a:t>telif</a:t>
            </a:r>
            <a:r>
              <a:rPr lang="en-GB" sz="1200" dirty="0"/>
              <a:t> </a:t>
            </a:r>
            <a:r>
              <a:rPr lang="en-GB" sz="1200" dirty="0" err="1"/>
              <a:t>hakları</a:t>
            </a:r>
            <a:r>
              <a:rPr lang="en-GB" sz="1200" dirty="0"/>
              <a:t> </a:t>
            </a:r>
            <a:r>
              <a:rPr lang="en-GB" sz="1200" dirty="0" err="1"/>
              <a:t>kaynak</a:t>
            </a:r>
            <a:r>
              <a:rPr lang="en-GB" sz="1200" dirty="0"/>
              <a:t> </a:t>
            </a:r>
            <a:r>
              <a:rPr lang="en-GB" sz="1200" dirty="0" err="1"/>
              <a:t>sahiplerine</a:t>
            </a:r>
            <a:r>
              <a:rPr lang="en-GB" sz="1200" dirty="0"/>
              <a:t> </a:t>
            </a:r>
            <a:r>
              <a:rPr lang="en-GB" sz="1200" dirty="0" err="1"/>
              <a:t>aittir</a:t>
            </a:r>
            <a:r>
              <a:rPr lang="en-GB" sz="1200" dirty="0"/>
              <a:t>. </a:t>
            </a:r>
          </a:p>
        </p:txBody>
      </p:sp>
    </p:spTree>
    <p:extLst>
      <p:ext uri="{BB962C8B-B14F-4D97-AF65-F5344CB8AC3E}">
        <p14:creationId xmlns:p14="http://schemas.microsoft.com/office/powerpoint/2010/main" val="482098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20</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Kesit Tayini</a:t>
            </a:r>
            <a:endParaRPr lang="en-US" sz="4400">
              <a:solidFill>
                <a:schemeClr val="tx2"/>
              </a:solidFill>
              <a:latin typeface="+mj-lt"/>
              <a:ea typeface="+mj-ea"/>
              <a:cs typeface="+mj-cs"/>
            </a:endParaRPr>
          </a:p>
        </p:txBody>
      </p:sp>
      <p:pic>
        <p:nvPicPr>
          <p:cNvPr id="13" name="Picture 12">
            <a:extLst>
              <a:ext uri="{FF2B5EF4-FFF2-40B4-BE49-F238E27FC236}">
                <a16:creationId xmlns:a16="http://schemas.microsoft.com/office/drawing/2014/main" id="{646A78B1-EFF1-9B59-AD51-60CDD7D55253}"/>
              </a:ext>
            </a:extLst>
          </p:cNvPr>
          <p:cNvPicPr>
            <a:picLocks noChangeAspect="1"/>
          </p:cNvPicPr>
          <p:nvPr/>
        </p:nvPicPr>
        <p:blipFill rotWithShape="1">
          <a:blip r:embed="rId2"/>
          <a:srcRect t="46359" b="44209"/>
          <a:stretch/>
        </p:blipFill>
        <p:spPr>
          <a:xfrm>
            <a:off x="1842977" y="1315263"/>
            <a:ext cx="3855749" cy="646857"/>
          </a:xfrm>
          <a:prstGeom prst="rect">
            <a:avLst/>
          </a:prstGeom>
          <a:ln>
            <a:solidFill>
              <a:schemeClr val="tx1"/>
            </a:solidFill>
          </a:ln>
        </p:spPr>
      </p:pic>
      <p:pic>
        <p:nvPicPr>
          <p:cNvPr id="3" name="Picture 2">
            <a:extLst>
              <a:ext uri="{FF2B5EF4-FFF2-40B4-BE49-F238E27FC236}">
                <a16:creationId xmlns:a16="http://schemas.microsoft.com/office/drawing/2014/main" id="{776FF95E-F6C5-4913-72A0-75BF136F6AC3}"/>
              </a:ext>
            </a:extLst>
          </p:cNvPr>
          <p:cNvPicPr>
            <a:picLocks noChangeAspect="1"/>
          </p:cNvPicPr>
          <p:nvPr/>
        </p:nvPicPr>
        <p:blipFill rotWithShape="1">
          <a:blip r:embed="rId3"/>
          <a:srcRect l="14584" t="46930" r="28593" b="43829"/>
          <a:stretch/>
        </p:blipFill>
        <p:spPr>
          <a:xfrm>
            <a:off x="5897403" y="1315262"/>
            <a:ext cx="2190938" cy="646858"/>
          </a:xfrm>
          <a:prstGeom prst="rect">
            <a:avLst/>
          </a:prstGeom>
          <a:ln>
            <a:solidFill>
              <a:schemeClr val="tx1"/>
            </a:solidFill>
          </a:ln>
        </p:spPr>
      </p:pic>
      <p:pic>
        <p:nvPicPr>
          <p:cNvPr id="16" name="Picture 15">
            <a:extLst>
              <a:ext uri="{FF2B5EF4-FFF2-40B4-BE49-F238E27FC236}">
                <a16:creationId xmlns:a16="http://schemas.microsoft.com/office/drawing/2014/main" id="{E0CDF8E4-CDAC-74DF-4D2A-72F0B9EA1FDD}"/>
              </a:ext>
            </a:extLst>
          </p:cNvPr>
          <p:cNvPicPr>
            <a:picLocks noChangeAspect="1"/>
          </p:cNvPicPr>
          <p:nvPr/>
        </p:nvPicPr>
        <p:blipFill rotWithShape="1">
          <a:blip r:embed="rId4"/>
          <a:srcRect l="30506" t="39191" r="26878" b="53511"/>
          <a:stretch/>
        </p:blipFill>
        <p:spPr>
          <a:xfrm>
            <a:off x="2162627" y="3465106"/>
            <a:ext cx="2193180" cy="668005"/>
          </a:xfrm>
          <a:prstGeom prst="rect">
            <a:avLst/>
          </a:prstGeom>
          <a:ln>
            <a:solidFill>
              <a:schemeClr val="tx1"/>
            </a:solidFill>
          </a:ln>
        </p:spPr>
      </p:pic>
      <p:pic>
        <p:nvPicPr>
          <p:cNvPr id="17" name="Picture 16">
            <a:extLst>
              <a:ext uri="{FF2B5EF4-FFF2-40B4-BE49-F238E27FC236}">
                <a16:creationId xmlns:a16="http://schemas.microsoft.com/office/drawing/2014/main" id="{DC8BA5E0-5C56-818E-5EAC-0AC07F6E38B8}"/>
              </a:ext>
            </a:extLst>
          </p:cNvPr>
          <p:cNvPicPr>
            <a:picLocks noChangeAspect="1"/>
          </p:cNvPicPr>
          <p:nvPr/>
        </p:nvPicPr>
        <p:blipFill rotWithShape="1">
          <a:blip r:embed="rId5"/>
          <a:srcRect t="38928" r="15847" b="51331"/>
          <a:stretch/>
        </p:blipFill>
        <p:spPr>
          <a:xfrm>
            <a:off x="4932722" y="3465106"/>
            <a:ext cx="3244729" cy="668006"/>
          </a:xfrm>
          <a:prstGeom prst="rect">
            <a:avLst/>
          </a:prstGeom>
          <a:ln>
            <a:solidFill>
              <a:schemeClr val="tx1"/>
            </a:solidFill>
          </a:ln>
        </p:spPr>
      </p:pic>
      <p:sp>
        <p:nvSpPr>
          <p:cNvPr id="7" name="TextBox 6">
            <a:extLst>
              <a:ext uri="{FF2B5EF4-FFF2-40B4-BE49-F238E27FC236}">
                <a16:creationId xmlns:a16="http://schemas.microsoft.com/office/drawing/2014/main" id="{A86A4825-5E2A-8526-EB39-603D37E80BB4}"/>
              </a:ext>
            </a:extLst>
          </p:cNvPr>
          <p:cNvSpPr txBox="1"/>
          <p:nvPr/>
        </p:nvSpPr>
        <p:spPr>
          <a:xfrm>
            <a:off x="636494" y="2396018"/>
            <a:ext cx="8785412" cy="369332"/>
          </a:xfrm>
          <a:prstGeom prst="rect">
            <a:avLst/>
          </a:prstGeom>
          <a:noFill/>
        </p:spPr>
        <p:txBody>
          <a:bodyPr wrap="square">
            <a:spAutoFit/>
          </a:bodyPr>
          <a:lstStyle/>
          <a:p>
            <a:pPr algn="just"/>
            <a:r>
              <a:rPr lang="tr-TR" sz="1800"/>
              <a:t>Sünek malzeme (özellikle çelik) için: çekme ve basınç emniyet gerilmeleri aynı olacağı için;</a:t>
            </a:r>
          </a:p>
        </p:txBody>
      </p:sp>
      <p:sp>
        <p:nvSpPr>
          <p:cNvPr id="10" name="TextBox 9">
            <a:extLst>
              <a:ext uri="{FF2B5EF4-FFF2-40B4-BE49-F238E27FC236}">
                <a16:creationId xmlns:a16="http://schemas.microsoft.com/office/drawing/2014/main" id="{B30E1271-7F12-FE11-3A6D-710F134A69ED}"/>
              </a:ext>
            </a:extLst>
          </p:cNvPr>
          <p:cNvSpPr txBox="1"/>
          <p:nvPr/>
        </p:nvSpPr>
        <p:spPr>
          <a:xfrm>
            <a:off x="540798" y="4903505"/>
            <a:ext cx="7086054" cy="369332"/>
          </a:xfrm>
          <a:prstGeom prst="rect">
            <a:avLst/>
          </a:prstGeom>
          <a:noFill/>
        </p:spPr>
        <p:txBody>
          <a:bodyPr wrap="square">
            <a:spAutoFit/>
          </a:bodyPr>
          <a:lstStyle/>
          <a:p>
            <a:pPr algn="just"/>
            <a:r>
              <a:rPr lang="tr-TR" sz="1800"/>
              <a:t>Bu durumda                            olacak şekilde seçilmesi uygun olur.  </a:t>
            </a:r>
          </a:p>
        </p:txBody>
      </p:sp>
      <p:pic>
        <p:nvPicPr>
          <p:cNvPr id="11" name="Picture 10">
            <a:extLst>
              <a:ext uri="{FF2B5EF4-FFF2-40B4-BE49-F238E27FC236}">
                <a16:creationId xmlns:a16="http://schemas.microsoft.com/office/drawing/2014/main" id="{5C6948DD-A233-D721-F1F3-457B0462DB88}"/>
              </a:ext>
            </a:extLst>
          </p:cNvPr>
          <p:cNvPicPr>
            <a:picLocks noChangeAspect="1"/>
          </p:cNvPicPr>
          <p:nvPr/>
        </p:nvPicPr>
        <p:blipFill rotWithShape="1">
          <a:blip r:embed="rId5"/>
          <a:srcRect l="44352" t="46447" r="15847" b="46107"/>
          <a:stretch/>
        </p:blipFill>
        <p:spPr>
          <a:xfrm>
            <a:off x="1842977" y="4832867"/>
            <a:ext cx="1534604" cy="510607"/>
          </a:xfrm>
          <a:prstGeom prst="rect">
            <a:avLst/>
          </a:prstGeom>
          <a:ln>
            <a:solidFill>
              <a:schemeClr val="tx1"/>
            </a:solidFill>
          </a:ln>
        </p:spPr>
      </p:pic>
    </p:spTree>
    <p:extLst>
      <p:ext uri="{BB962C8B-B14F-4D97-AF65-F5344CB8AC3E}">
        <p14:creationId xmlns:p14="http://schemas.microsoft.com/office/powerpoint/2010/main" val="6061132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Önemli Notlar</a:t>
            </a:r>
            <a:endParaRPr lang="en-US" sz="4400">
              <a:solidFill>
                <a:schemeClr val="tx2"/>
              </a:solidFill>
              <a:latin typeface="+mj-lt"/>
              <a:ea typeface="+mj-ea"/>
              <a:cs typeface="+mj-cs"/>
            </a:endParaRPr>
          </a:p>
        </p:txBody>
      </p:sp>
      <p:sp>
        <p:nvSpPr>
          <p:cNvPr id="4" name="TextBox 3">
            <a:extLst>
              <a:ext uri="{FF2B5EF4-FFF2-40B4-BE49-F238E27FC236}">
                <a16:creationId xmlns:a16="http://schemas.microsoft.com/office/drawing/2014/main" id="{BAB9593C-861E-5391-04FC-C4BF57DB2A79}"/>
              </a:ext>
            </a:extLst>
          </p:cNvPr>
          <p:cNvSpPr txBox="1"/>
          <p:nvPr/>
        </p:nvSpPr>
        <p:spPr>
          <a:xfrm>
            <a:off x="273423" y="821849"/>
            <a:ext cx="11666315" cy="646331"/>
          </a:xfrm>
          <a:prstGeom prst="rect">
            <a:avLst/>
          </a:prstGeom>
          <a:noFill/>
        </p:spPr>
        <p:txBody>
          <a:bodyPr wrap="square">
            <a:spAutoFit/>
          </a:bodyPr>
          <a:lstStyle/>
          <a:p>
            <a:pPr algn="just"/>
            <a:r>
              <a:rPr lang="tr-TR" sz="1800"/>
              <a:t>Gerekli mukavemet momentini veren her kesit şekli probleme cevap olsa bile çeşitli çözümler malzeme sarfiyatı bakımından birbirinden çok farklıdır.</a:t>
            </a:r>
          </a:p>
        </p:txBody>
      </p:sp>
      <p:pic>
        <p:nvPicPr>
          <p:cNvPr id="5" name="Picture 4">
            <a:extLst>
              <a:ext uri="{FF2B5EF4-FFF2-40B4-BE49-F238E27FC236}">
                <a16:creationId xmlns:a16="http://schemas.microsoft.com/office/drawing/2014/main" id="{9E4B982E-84AA-AC02-1BA9-941D9406E304}"/>
              </a:ext>
            </a:extLst>
          </p:cNvPr>
          <p:cNvPicPr>
            <a:picLocks noChangeAspect="1"/>
          </p:cNvPicPr>
          <p:nvPr/>
        </p:nvPicPr>
        <p:blipFill rotWithShape="1">
          <a:blip r:embed="rId2"/>
          <a:srcRect t="44401" b="33853"/>
          <a:stretch/>
        </p:blipFill>
        <p:spPr>
          <a:xfrm>
            <a:off x="736322" y="1626751"/>
            <a:ext cx="6115687" cy="2365453"/>
          </a:xfrm>
          <a:prstGeom prst="rect">
            <a:avLst/>
          </a:prstGeom>
          <a:ln>
            <a:solidFill>
              <a:schemeClr val="tx1"/>
            </a:solidFill>
          </a:ln>
        </p:spPr>
      </p:pic>
      <p:pic>
        <p:nvPicPr>
          <p:cNvPr id="7" name="Picture 6">
            <a:extLst>
              <a:ext uri="{FF2B5EF4-FFF2-40B4-BE49-F238E27FC236}">
                <a16:creationId xmlns:a16="http://schemas.microsoft.com/office/drawing/2014/main" id="{39406167-D8E5-D547-9DEA-627FDD458BE6}"/>
              </a:ext>
            </a:extLst>
          </p:cNvPr>
          <p:cNvPicPr>
            <a:picLocks noChangeAspect="1"/>
          </p:cNvPicPr>
          <p:nvPr/>
        </p:nvPicPr>
        <p:blipFill rotWithShape="1">
          <a:blip r:embed="rId3"/>
          <a:srcRect t="35737" b="41134"/>
          <a:stretch/>
        </p:blipFill>
        <p:spPr>
          <a:xfrm>
            <a:off x="7883339" y="2405999"/>
            <a:ext cx="3855749" cy="1586205"/>
          </a:xfrm>
          <a:prstGeom prst="rect">
            <a:avLst/>
          </a:prstGeom>
          <a:ln>
            <a:solidFill>
              <a:schemeClr val="tx1"/>
            </a:solidFill>
          </a:ln>
        </p:spPr>
      </p:pic>
      <p:pic>
        <p:nvPicPr>
          <p:cNvPr id="9" name="Picture 8">
            <a:extLst>
              <a:ext uri="{FF2B5EF4-FFF2-40B4-BE49-F238E27FC236}">
                <a16:creationId xmlns:a16="http://schemas.microsoft.com/office/drawing/2014/main" id="{B2ED026C-F674-0BB0-CD87-534FFA248722}"/>
              </a:ext>
            </a:extLst>
          </p:cNvPr>
          <p:cNvPicPr>
            <a:picLocks noChangeAspect="1"/>
          </p:cNvPicPr>
          <p:nvPr/>
        </p:nvPicPr>
        <p:blipFill rotWithShape="1">
          <a:blip r:embed="rId4"/>
          <a:srcRect l="14584" t="46930" r="28593" b="43829"/>
          <a:stretch/>
        </p:blipFill>
        <p:spPr>
          <a:xfrm>
            <a:off x="8715744" y="1626751"/>
            <a:ext cx="2190938" cy="633743"/>
          </a:xfrm>
          <a:prstGeom prst="rect">
            <a:avLst/>
          </a:prstGeom>
          <a:ln>
            <a:solidFill>
              <a:schemeClr val="tx1"/>
            </a:solidFill>
          </a:ln>
        </p:spPr>
      </p:pic>
      <p:sp>
        <p:nvSpPr>
          <p:cNvPr id="10" name="TextBox 9">
            <a:extLst>
              <a:ext uri="{FF2B5EF4-FFF2-40B4-BE49-F238E27FC236}">
                <a16:creationId xmlns:a16="http://schemas.microsoft.com/office/drawing/2014/main" id="{A8AF332C-B077-03B0-03D5-D96838CBE594}"/>
              </a:ext>
            </a:extLst>
          </p:cNvPr>
          <p:cNvSpPr txBox="1"/>
          <p:nvPr/>
        </p:nvSpPr>
        <p:spPr>
          <a:xfrm>
            <a:off x="185902" y="4308345"/>
            <a:ext cx="11666315" cy="646331"/>
          </a:xfrm>
          <a:prstGeom prst="rect">
            <a:avLst/>
          </a:prstGeom>
          <a:noFill/>
        </p:spPr>
        <p:txBody>
          <a:bodyPr wrap="square">
            <a:spAutoFit/>
          </a:bodyPr>
          <a:lstStyle/>
          <a:p>
            <a:pPr algn="just"/>
            <a:r>
              <a:rPr lang="tr-TR" sz="1800"/>
              <a:t>Burada dikdörtgenin daireye göre mukavemet momenti 4/3 oranında daha büyük olduğu ortaya çıkmıştır. Mukavemet momenti büyük olan dizayn daha fazla yük taşıyabileceği için dikdörtgen kesit daire kesite göre daha uygundur.</a:t>
            </a:r>
          </a:p>
        </p:txBody>
      </p:sp>
      <p:pic>
        <p:nvPicPr>
          <p:cNvPr id="11" name="Picture 10">
            <a:extLst>
              <a:ext uri="{FF2B5EF4-FFF2-40B4-BE49-F238E27FC236}">
                <a16:creationId xmlns:a16="http://schemas.microsoft.com/office/drawing/2014/main" id="{5739AC59-B31D-C62C-4805-9B8E49FE6FF8}"/>
              </a:ext>
            </a:extLst>
          </p:cNvPr>
          <p:cNvPicPr>
            <a:picLocks noChangeAspect="1"/>
          </p:cNvPicPr>
          <p:nvPr/>
        </p:nvPicPr>
        <p:blipFill rotWithShape="1">
          <a:blip r:embed="rId5"/>
          <a:srcRect l="20235" t="32041" r="24833" b="45411"/>
          <a:stretch/>
        </p:blipFill>
        <p:spPr>
          <a:xfrm>
            <a:off x="1410162" y="5023285"/>
            <a:ext cx="2118049" cy="1546316"/>
          </a:xfrm>
          <a:prstGeom prst="rect">
            <a:avLst/>
          </a:prstGeom>
          <a:ln>
            <a:solidFill>
              <a:schemeClr val="tx1"/>
            </a:solidFill>
          </a:ln>
        </p:spPr>
      </p:pic>
      <p:sp>
        <p:nvSpPr>
          <p:cNvPr id="13" name="TextBox 12">
            <a:extLst>
              <a:ext uri="{FF2B5EF4-FFF2-40B4-BE49-F238E27FC236}">
                <a16:creationId xmlns:a16="http://schemas.microsoft.com/office/drawing/2014/main" id="{FBE27667-5AB3-FB51-B4D9-68E642005604}"/>
              </a:ext>
            </a:extLst>
          </p:cNvPr>
          <p:cNvSpPr txBox="1"/>
          <p:nvPr/>
        </p:nvSpPr>
        <p:spPr>
          <a:xfrm>
            <a:off x="3942962" y="5555747"/>
            <a:ext cx="7796125" cy="646331"/>
          </a:xfrm>
          <a:prstGeom prst="rect">
            <a:avLst/>
          </a:prstGeom>
          <a:noFill/>
        </p:spPr>
        <p:txBody>
          <a:bodyPr wrap="square">
            <a:spAutoFit/>
          </a:bodyPr>
          <a:lstStyle/>
          <a:p>
            <a:pPr algn="just"/>
            <a:r>
              <a:rPr lang="tr-TR" sz="1800"/>
              <a:t>Veya aynı alanlı dikdörtgenler içerisinde yüksekliği daha fazla olan daha büyük eğilme mukavemetine sahiptir.</a:t>
            </a:r>
          </a:p>
        </p:txBody>
      </p:sp>
    </p:spTree>
    <p:extLst>
      <p:ext uri="{BB962C8B-B14F-4D97-AF65-F5344CB8AC3E}">
        <p14:creationId xmlns:p14="http://schemas.microsoft.com/office/powerpoint/2010/main" val="1798245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22</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44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C3ECBACB-5DDA-2D5C-9ECA-6461781161F5}"/>
                  </a:ext>
                </a:extLst>
              </p:cNvPr>
              <p:cNvSpPr txBox="1"/>
              <p:nvPr/>
            </p:nvSpPr>
            <p:spPr>
              <a:xfrm>
                <a:off x="3938257" y="872679"/>
                <a:ext cx="8001481" cy="923330"/>
              </a:xfrm>
              <a:prstGeom prst="rect">
                <a:avLst/>
              </a:prstGeom>
              <a:noFill/>
            </p:spPr>
            <p:txBody>
              <a:bodyPr wrap="square">
                <a:spAutoFit/>
              </a:bodyPr>
              <a:lstStyle/>
              <a:p>
                <a:pPr algn="just"/>
                <a:r>
                  <a:rPr lang="tr-TR" sz="1800" dirty="0"/>
                  <a:t>Şekildeki dikdörtgen kesitli basit ahşap kirişin basınç emniyet gerilmesi 14 MPa, çekme emniyet gerilmesi 7 MPa olarak biliniyor. Buna göre kesitin güvenle taşıyacağı P yükünü bulunuz. </a:t>
                </a:r>
                <a14:m>
                  <m:oMath xmlns:m="http://schemas.openxmlformats.org/officeDocument/2006/math">
                    <m:r>
                      <a:rPr lang="tr-TR" i="1" dirty="0" smtClean="0">
                        <a:latin typeface="Cambria Math" panose="02040503050406030204" pitchFamily="18" charset="0"/>
                      </a:rPr>
                      <m:t>𝑐</m:t>
                    </m:r>
                    <m:r>
                      <a:rPr lang="tr-TR" i="1" dirty="0" smtClean="0">
                        <a:latin typeface="Cambria Math" panose="02040503050406030204" pitchFamily="18" charset="0"/>
                      </a:rPr>
                      <m:t>=3</m:t>
                    </m:r>
                  </m:oMath>
                </a14:m>
                <a:r>
                  <a:rPr lang="tr-TR" dirty="0"/>
                  <a:t> m, </a:t>
                </a:r>
                <a14:m>
                  <m:oMath xmlns:m="http://schemas.openxmlformats.org/officeDocument/2006/math">
                    <m:r>
                      <a:rPr lang="tr-TR" i="1" dirty="0" smtClean="0">
                        <a:latin typeface="Cambria Math" panose="02040503050406030204" pitchFamily="18" charset="0"/>
                      </a:rPr>
                      <m:t>𝑑</m:t>
                    </m:r>
                    <m:r>
                      <a:rPr lang="tr-TR" i="1" dirty="0" smtClean="0">
                        <a:latin typeface="Cambria Math" panose="02040503050406030204" pitchFamily="18" charset="0"/>
                      </a:rPr>
                      <m:t>=1</m:t>
                    </m:r>
                  </m:oMath>
                </a14:m>
                <a:r>
                  <a:rPr lang="tr-TR" dirty="0"/>
                  <a:t> m, </a:t>
                </a:r>
                <a14:m>
                  <m:oMath xmlns:m="http://schemas.openxmlformats.org/officeDocument/2006/math">
                    <m:r>
                      <a:rPr lang="tr-TR" i="1" dirty="0" smtClean="0">
                        <a:latin typeface="Cambria Math" panose="02040503050406030204" pitchFamily="18" charset="0"/>
                      </a:rPr>
                      <m:t>h</m:t>
                    </m:r>
                    <m:r>
                      <a:rPr lang="tr-TR" i="1" dirty="0" smtClean="0">
                        <a:latin typeface="Cambria Math" panose="02040503050406030204" pitchFamily="18" charset="0"/>
                      </a:rPr>
                      <m:t>=20 </m:t>
                    </m:r>
                  </m:oMath>
                </a14:m>
                <a:r>
                  <a:rPr lang="tr-TR" dirty="0"/>
                  <a:t>cm ve </a:t>
                </a:r>
                <a14:m>
                  <m:oMath xmlns:m="http://schemas.openxmlformats.org/officeDocument/2006/math">
                    <m:r>
                      <a:rPr lang="tr-TR" i="1" dirty="0" smtClean="0">
                        <a:latin typeface="Cambria Math" panose="02040503050406030204" pitchFamily="18" charset="0"/>
                      </a:rPr>
                      <m:t>𝑏</m:t>
                    </m:r>
                    <m:r>
                      <a:rPr lang="tr-TR" i="1" dirty="0" smtClean="0">
                        <a:latin typeface="Cambria Math" panose="02040503050406030204" pitchFamily="18" charset="0"/>
                      </a:rPr>
                      <m:t>=9</m:t>
                    </m:r>
                  </m:oMath>
                </a14:m>
                <a:r>
                  <a:rPr lang="tr-TR" dirty="0"/>
                  <a:t> cm.</a:t>
                </a:r>
                <a:endParaRPr lang="tr-TR" sz="1800" dirty="0"/>
              </a:p>
            </p:txBody>
          </p:sp>
        </mc:Choice>
        <mc:Fallback xmlns="">
          <p:sp>
            <p:nvSpPr>
              <p:cNvPr id="5" name="TextBox 4">
                <a:extLst>
                  <a:ext uri="{FF2B5EF4-FFF2-40B4-BE49-F238E27FC236}">
                    <a16:creationId xmlns:a16="http://schemas.microsoft.com/office/drawing/2014/main" id="{C3ECBACB-5DDA-2D5C-9ECA-6461781161F5}"/>
                  </a:ext>
                </a:extLst>
              </p:cNvPr>
              <p:cNvSpPr txBox="1">
                <a:spLocks noRot="1" noChangeAspect="1" noMove="1" noResize="1" noEditPoints="1" noAdjustHandles="1" noChangeArrowheads="1" noChangeShapeType="1" noTextEdit="1"/>
              </p:cNvSpPr>
              <p:nvPr/>
            </p:nvSpPr>
            <p:spPr>
              <a:xfrm>
                <a:off x="3938257" y="872679"/>
                <a:ext cx="8001481" cy="923330"/>
              </a:xfrm>
              <a:prstGeom prst="rect">
                <a:avLst/>
              </a:prstGeom>
              <a:blipFill>
                <a:blip r:embed="rId2"/>
                <a:stretch>
                  <a:fillRect l="-609" t="-3289" r="-685" b="-9211"/>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8ED3A60D-5D3C-FED9-0F39-497E0BDF2825}"/>
              </a:ext>
            </a:extLst>
          </p:cNvPr>
          <p:cNvPicPr>
            <a:picLocks noChangeAspect="1"/>
          </p:cNvPicPr>
          <p:nvPr/>
        </p:nvPicPr>
        <p:blipFill rotWithShape="1">
          <a:blip r:embed="rId3"/>
          <a:srcRect t="19841" r="12386" b="37022"/>
          <a:stretch>
            <a:fillRect/>
          </a:stretch>
        </p:blipFill>
        <p:spPr>
          <a:xfrm>
            <a:off x="252263" y="872679"/>
            <a:ext cx="3378178" cy="2958354"/>
          </a:xfrm>
          <a:prstGeom prst="rect">
            <a:avLst/>
          </a:prstGeom>
          <a:ln>
            <a:solidFill>
              <a:schemeClr val="tx1"/>
            </a:solidFill>
          </a:ln>
        </p:spPr>
      </p:pic>
    </p:spTree>
    <p:extLst>
      <p:ext uri="{BB962C8B-B14F-4D97-AF65-F5344CB8AC3E}">
        <p14:creationId xmlns:p14="http://schemas.microsoft.com/office/powerpoint/2010/main" val="4214885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23</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4400" dirty="0">
              <a:solidFill>
                <a:schemeClr val="tx2"/>
              </a:solidFill>
              <a:latin typeface="+mj-lt"/>
              <a:ea typeface="+mj-ea"/>
              <a:cs typeface="+mj-cs"/>
            </a:endParaRPr>
          </a:p>
        </p:txBody>
      </p:sp>
      <p:sp>
        <p:nvSpPr>
          <p:cNvPr id="5" name="TextBox 4">
            <a:extLst>
              <a:ext uri="{FF2B5EF4-FFF2-40B4-BE49-F238E27FC236}">
                <a16:creationId xmlns:a16="http://schemas.microsoft.com/office/drawing/2014/main" id="{C3ECBACB-5DDA-2D5C-9ECA-6461781161F5}"/>
              </a:ext>
            </a:extLst>
          </p:cNvPr>
          <p:cNvSpPr txBox="1"/>
          <p:nvPr/>
        </p:nvSpPr>
        <p:spPr>
          <a:xfrm>
            <a:off x="3325906" y="940812"/>
            <a:ext cx="8613833" cy="923330"/>
          </a:xfrm>
          <a:prstGeom prst="rect">
            <a:avLst/>
          </a:prstGeom>
          <a:noFill/>
        </p:spPr>
        <p:txBody>
          <a:bodyPr wrap="square">
            <a:spAutoFit/>
          </a:bodyPr>
          <a:lstStyle/>
          <a:p>
            <a:pPr algn="just"/>
            <a:r>
              <a:rPr lang="tr-TR" sz="1800"/>
              <a:t>Şekildeki T kesitli çıkmalı</a:t>
            </a:r>
            <a:r>
              <a:rPr lang="tr-TR"/>
              <a:t> </a:t>
            </a:r>
            <a:r>
              <a:rPr lang="tr-TR" sz="1800"/>
              <a:t>kiriş kesitinde ortaya çıkacak en büyük ve en küçük normal gerilmeleri hesaplayınız. q=10 kN/m, h=100 mm, t</a:t>
            </a:r>
            <a:r>
              <a:rPr lang="tr-TR" sz="1800" baseline="-25000"/>
              <a:t>1</a:t>
            </a:r>
            <a:r>
              <a:rPr lang="tr-TR" sz="1800"/>
              <a:t>=30 mm, b=200 mm, t=40 mm, c=4 m ve d=1m</a:t>
            </a:r>
          </a:p>
        </p:txBody>
      </p:sp>
      <p:pic>
        <p:nvPicPr>
          <p:cNvPr id="3" name="Picture 2">
            <a:extLst>
              <a:ext uri="{FF2B5EF4-FFF2-40B4-BE49-F238E27FC236}">
                <a16:creationId xmlns:a16="http://schemas.microsoft.com/office/drawing/2014/main" id="{F2063B8E-E8BD-7982-A22C-185F5891B4D2}"/>
              </a:ext>
            </a:extLst>
          </p:cNvPr>
          <p:cNvPicPr>
            <a:picLocks noChangeAspect="1"/>
          </p:cNvPicPr>
          <p:nvPr/>
        </p:nvPicPr>
        <p:blipFill rotWithShape="1">
          <a:blip r:embed="rId2"/>
          <a:srcRect l="22333" t="12913" r="8846" b="42381"/>
          <a:stretch/>
        </p:blipFill>
        <p:spPr>
          <a:xfrm>
            <a:off x="503274" y="872679"/>
            <a:ext cx="2653553" cy="3065929"/>
          </a:xfrm>
          <a:prstGeom prst="rect">
            <a:avLst/>
          </a:prstGeom>
          <a:ln>
            <a:solidFill>
              <a:schemeClr val="tx1"/>
            </a:solidFill>
          </a:ln>
        </p:spPr>
      </p:pic>
    </p:spTree>
    <p:extLst>
      <p:ext uri="{BB962C8B-B14F-4D97-AF65-F5344CB8AC3E}">
        <p14:creationId xmlns:p14="http://schemas.microsoft.com/office/powerpoint/2010/main" val="5241913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24</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4400" dirty="0">
              <a:solidFill>
                <a:schemeClr val="tx2"/>
              </a:solidFill>
              <a:latin typeface="+mj-lt"/>
              <a:ea typeface="+mj-ea"/>
              <a:cs typeface="+mj-cs"/>
            </a:endParaRPr>
          </a:p>
        </p:txBody>
      </p:sp>
      <p:sp>
        <p:nvSpPr>
          <p:cNvPr id="5" name="TextBox 4">
            <a:extLst>
              <a:ext uri="{FF2B5EF4-FFF2-40B4-BE49-F238E27FC236}">
                <a16:creationId xmlns:a16="http://schemas.microsoft.com/office/drawing/2014/main" id="{C3ECBACB-5DDA-2D5C-9ECA-6461781161F5}"/>
              </a:ext>
            </a:extLst>
          </p:cNvPr>
          <p:cNvSpPr txBox="1"/>
          <p:nvPr/>
        </p:nvSpPr>
        <p:spPr>
          <a:xfrm>
            <a:off x="3223829" y="872679"/>
            <a:ext cx="8715910" cy="646331"/>
          </a:xfrm>
          <a:prstGeom prst="rect">
            <a:avLst/>
          </a:prstGeom>
          <a:noFill/>
        </p:spPr>
        <p:txBody>
          <a:bodyPr wrap="square">
            <a:spAutoFit/>
          </a:bodyPr>
          <a:lstStyle/>
          <a:p>
            <a:pPr algn="just"/>
            <a:r>
              <a:rPr lang="tr-TR" sz="1800" dirty="0"/>
              <a:t>Şekildeki T kesitli ankastre eleman 3 </a:t>
            </a:r>
            <a:r>
              <a:rPr lang="tr-TR" sz="1800" dirty="0" err="1"/>
              <a:t>kNm’lik</a:t>
            </a:r>
            <a:r>
              <a:rPr lang="tr-TR" sz="1800" dirty="0"/>
              <a:t> bir tekil moment ile yüklenmektedir. Kesitteki maksimum ve minimum normal gerilmeleri hesaplayınız. </a:t>
            </a:r>
          </a:p>
        </p:txBody>
      </p:sp>
      <p:grpSp>
        <p:nvGrpSpPr>
          <p:cNvPr id="7" name="Group 6">
            <a:extLst>
              <a:ext uri="{FF2B5EF4-FFF2-40B4-BE49-F238E27FC236}">
                <a16:creationId xmlns:a16="http://schemas.microsoft.com/office/drawing/2014/main" id="{E7D3F784-2EC8-2D14-DCA5-96021B9516DE}"/>
              </a:ext>
            </a:extLst>
          </p:cNvPr>
          <p:cNvGrpSpPr/>
          <p:nvPr/>
        </p:nvGrpSpPr>
        <p:grpSpPr>
          <a:xfrm>
            <a:off x="387843" y="872679"/>
            <a:ext cx="2532739" cy="3561098"/>
            <a:chOff x="252262" y="1945084"/>
            <a:chExt cx="2532739" cy="3561098"/>
          </a:xfrm>
        </p:grpSpPr>
        <p:pic>
          <p:nvPicPr>
            <p:cNvPr id="3" name="Picture 2">
              <a:extLst>
                <a:ext uri="{FF2B5EF4-FFF2-40B4-BE49-F238E27FC236}">
                  <a16:creationId xmlns:a16="http://schemas.microsoft.com/office/drawing/2014/main" id="{99A50176-D85B-A008-CCF7-75CAF9EED05F}"/>
                </a:ext>
              </a:extLst>
            </p:cNvPr>
            <p:cNvPicPr>
              <a:picLocks noChangeAspect="1"/>
            </p:cNvPicPr>
            <p:nvPr/>
          </p:nvPicPr>
          <p:blipFill rotWithShape="1">
            <a:blip r:embed="rId2"/>
            <a:srcRect r="66747"/>
            <a:stretch/>
          </p:blipFill>
          <p:spPr>
            <a:xfrm>
              <a:off x="252262" y="1945084"/>
              <a:ext cx="2532739" cy="2503917"/>
            </a:xfrm>
            <a:prstGeom prst="rect">
              <a:avLst/>
            </a:prstGeom>
            <a:ln>
              <a:solidFill>
                <a:schemeClr val="tx1"/>
              </a:solidFill>
            </a:ln>
          </p:spPr>
        </p:pic>
        <p:pic>
          <p:nvPicPr>
            <p:cNvPr id="4" name="Picture 3">
              <a:extLst>
                <a:ext uri="{FF2B5EF4-FFF2-40B4-BE49-F238E27FC236}">
                  <a16:creationId xmlns:a16="http://schemas.microsoft.com/office/drawing/2014/main" id="{C9187E2B-753F-295E-B552-9EFD29503D0D}"/>
                </a:ext>
              </a:extLst>
            </p:cNvPr>
            <p:cNvPicPr>
              <a:picLocks noChangeAspect="1"/>
            </p:cNvPicPr>
            <p:nvPr/>
          </p:nvPicPr>
          <p:blipFill rotWithShape="1">
            <a:blip r:embed="rId2"/>
            <a:srcRect l="54096" t="53013" r="9328"/>
            <a:stretch/>
          </p:blipFill>
          <p:spPr>
            <a:xfrm>
              <a:off x="252262" y="4436537"/>
              <a:ext cx="2532739" cy="1069645"/>
            </a:xfrm>
            <a:prstGeom prst="rect">
              <a:avLst/>
            </a:prstGeom>
            <a:ln>
              <a:solidFill>
                <a:schemeClr val="tx1"/>
              </a:solidFill>
            </a:ln>
          </p:spPr>
        </p:pic>
      </p:grpSp>
    </p:spTree>
    <p:extLst>
      <p:ext uri="{BB962C8B-B14F-4D97-AF65-F5344CB8AC3E}">
        <p14:creationId xmlns:p14="http://schemas.microsoft.com/office/powerpoint/2010/main" val="20614099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44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C3ECBACB-5DDA-2D5C-9ECA-6461781161F5}"/>
                  </a:ext>
                </a:extLst>
              </p:cNvPr>
              <p:cNvSpPr txBox="1"/>
              <p:nvPr/>
            </p:nvSpPr>
            <p:spPr>
              <a:xfrm>
                <a:off x="4402077" y="872679"/>
                <a:ext cx="7537661" cy="646331"/>
              </a:xfrm>
              <a:prstGeom prst="rect">
                <a:avLst/>
              </a:prstGeom>
              <a:noFill/>
            </p:spPr>
            <p:txBody>
              <a:bodyPr wrap="square">
                <a:spAutoFit/>
              </a:bodyPr>
              <a:lstStyle/>
              <a:p>
                <a:pPr algn="just"/>
                <a:r>
                  <a:rPr lang="tr-TR" sz="1800" dirty="0"/>
                  <a:t>Şekildeki tüp kesitte </a:t>
                </a:r>
                <a14:m>
                  <m:oMath xmlns:m="http://schemas.openxmlformats.org/officeDocument/2006/math">
                    <m:r>
                      <a:rPr lang="tr-TR" sz="1800" i="1" dirty="0" smtClean="0">
                        <a:latin typeface="Cambria Math" panose="02040503050406030204" pitchFamily="18" charset="0"/>
                      </a:rPr>
                      <m:t>𝑀</m:t>
                    </m:r>
                    <m:r>
                      <a:rPr lang="tr-TR" sz="1800" i="1" baseline="-25000" dirty="0" err="1">
                        <a:latin typeface="Cambria Math" panose="02040503050406030204" pitchFamily="18" charset="0"/>
                      </a:rPr>
                      <m:t>𝑥</m:t>
                    </m:r>
                    <m:r>
                      <a:rPr lang="tr-TR" sz="1800" i="1" dirty="0">
                        <a:latin typeface="Cambria Math" panose="02040503050406030204" pitchFamily="18" charset="0"/>
                      </a:rPr>
                      <m:t>=10 </m:t>
                    </m:r>
                  </m:oMath>
                </a14:m>
                <a:r>
                  <a:rPr lang="en-US" dirty="0" err="1"/>
                  <a:t>kN</a:t>
                </a:r>
                <a:r>
                  <a:rPr lang="tr-TR" sz="1800" dirty="0"/>
                  <a:t>m olduğuna göre A ve B noktalarındaki gerilmeleri hesaplayınız.</a:t>
                </a:r>
              </a:p>
            </p:txBody>
          </p:sp>
        </mc:Choice>
        <mc:Fallback xmlns="">
          <p:sp>
            <p:nvSpPr>
              <p:cNvPr id="5" name="TextBox 4">
                <a:extLst>
                  <a:ext uri="{FF2B5EF4-FFF2-40B4-BE49-F238E27FC236}">
                    <a16:creationId xmlns:a16="http://schemas.microsoft.com/office/drawing/2014/main" id="{C3ECBACB-5DDA-2D5C-9ECA-6461781161F5}"/>
                  </a:ext>
                </a:extLst>
              </p:cNvPr>
              <p:cNvSpPr txBox="1">
                <a:spLocks noRot="1" noChangeAspect="1" noMove="1" noResize="1" noEditPoints="1" noAdjustHandles="1" noChangeArrowheads="1" noChangeShapeType="1" noTextEdit="1"/>
              </p:cNvSpPr>
              <p:nvPr/>
            </p:nvSpPr>
            <p:spPr>
              <a:xfrm>
                <a:off x="4402077" y="872679"/>
                <a:ext cx="7537661" cy="646331"/>
              </a:xfrm>
              <a:prstGeom prst="rect">
                <a:avLst/>
              </a:prstGeom>
              <a:blipFill>
                <a:blip r:embed="rId2"/>
                <a:stretch>
                  <a:fillRect l="-647" t="-5660" r="-647" b="-14151"/>
                </a:stretch>
              </a:blipFill>
            </p:spPr>
            <p:txBody>
              <a:bodyPr/>
              <a:lstStyle/>
              <a:p>
                <a:r>
                  <a:rPr lang="en-GB">
                    <a:noFill/>
                  </a:rPr>
                  <a:t> </a:t>
                </a:r>
              </a:p>
            </p:txBody>
          </p:sp>
        </mc:Fallback>
      </mc:AlternateContent>
      <p:pic>
        <p:nvPicPr>
          <p:cNvPr id="3" name="Picture 2">
            <a:extLst>
              <a:ext uri="{FF2B5EF4-FFF2-40B4-BE49-F238E27FC236}">
                <a16:creationId xmlns:a16="http://schemas.microsoft.com/office/drawing/2014/main" id="{34447894-23E6-3EE9-7FE1-E775581449A8}"/>
              </a:ext>
            </a:extLst>
          </p:cNvPr>
          <p:cNvPicPr>
            <a:picLocks noChangeAspect="1"/>
          </p:cNvPicPr>
          <p:nvPr/>
        </p:nvPicPr>
        <p:blipFill rotWithShape="1">
          <a:blip r:embed="rId3"/>
          <a:srcRect t="31292" b="27596"/>
          <a:stretch/>
        </p:blipFill>
        <p:spPr>
          <a:xfrm>
            <a:off x="252262" y="872679"/>
            <a:ext cx="3855749" cy="2819400"/>
          </a:xfrm>
          <a:prstGeom prst="rect">
            <a:avLst/>
          </a:prstGeom>
        </p:spPr>
      </p:pic>
    </p:spTree>
    <p:extLst>
      <p:ext uri="{BB962C8B-B14F-4D97-AF65-F5344CB8AC3E}">
        <p14:creationId xmlns:p14="http://schemas.microsoft.com/office/powerpoint/2010/main" val="22485989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26</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4491318"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Eğik</a:t>
            </a:r>
            <a:r>
              <a:rPr lang="en-US" sz="4400">
                <a:solidFill>
                  <a:schemeClr val="tx2"/>
                </a:solidFill>
                <a:latin typeface="+mj-lt"/>
                <a:ea typeface="+mj-ea"/>
                <a:cs typeface="+mj-cs"/>
              </a:rPr>
              <a:t> </a:t>
            </a:r>
            <a:r>
              <a:rPr lang="en-US" sz="4400" err="1">
                <a:solidFill>
                  <a:schemeClr val="tx2"/>
                </a:solidFill>
                <a:latin typeface="+mj-lt"/>
                <a:ea typeface="+mj-ea"/>
                <a:cs typeface="+mj-cs"/>
              </a:rPr>
              <a:t>Eğ</a:t>
            </a:r>
            <a:r>
              <a:rPr lang="tr-TR" sz="4400">
                <a:solidFill>
                  <a:schemeClr val="tx2"/>
                </a:solidFill>
                <a:latin typeface="+mj-lt"/>
                <a:ea typeface="+mj-ea"/>
                <a:cs typeface="+mj-cs"/>
              </a:rPr>
              <a:t>İ</a:t>
            </a:r>
            <a:r>
              <a:rPr lang="en-US" sz="4400" err="1">
                <a:solidFill>
                  <a:schemeClr val="tx2"/>
                </a:solidFill>
                <a:latin typeface="+mj-lt"/>
                <a:ea typeface="+mj-ea"/>
                <a:cs typeface="+mj-cs"/>
              </a:rPr>
              <a:t>lme</a:t>
            </a:r>
            <a:endParaRPr lang="en-US" sz="4400">
              <a:solidFill>
                <a:schemeClr val="tx2"/>
              </a:solidFill>
              <a:latin typeface="+mj-lt"/>
              <a:ea typeface="+mj-ea"/>
              <a:cs typeface="+mj-cs"/>
            </a:endParaRPr>
          </a:p>
        </p:txBody>
      </p:sp>
      <p:grpSp>
        <p:nvGrpSpPr>
          <p:cNvPr id="5" name="Group 4">
            <a:extLst>
              <a:ext uri="{FF2B5EF4-FFF2-40B4-BE49-F238E27FC236}">
                <a16:creationId xmlns:a16="http://schemas.microsoft.com/office/drawing/2014/main" id="{489489C2-D93A-1B54-9723-44A8CA2CEB8F}"/>
              </a:ext>
            </a:extLst>
          </p:cNvPr>
          <p:cNvGrpSpPr/>
          <p:nvPr/>
        </p:nvGrpSpPr>
        <p:grpSpPr>
          <a:xfrm>
            <a:off x="0" y="67760"/>
            <a:ext cx="2959767" cy="6722479"/>
            <a:chOff x="-1" y="0"/>
            <a:chExt cx="2959767" cy="6722479"/>
          </a:xfrm>
        </p:grpSpPr>
        <p:pic>
          <p:nvPicPr>
            <p:cNvPr id="3" name="Picture 2">
              <a:extLst>
                <a:ext uri="{FF2B5EF4-FFF2-40B4-BE49-F238E27FC236}">
                  <a16:creationId xmlns:a16="http://schemas.microsoft.com/office/drawing/2014/main" id="{FF9099D4-55D9-69A3-16F8-CD8C76483B56}"/>
                </a:ext>
              </a:extLst>
            </p:cNvPr>
            <p:cNvPicPr>
              <a:picLocks noChangeAspect="1"/>
            </p:cNvPicPr>
            <p:nvPr/>
          </p:nvPicPr>
          <p:blipFill rotWithShape="1">
            <a:blip r:embed="rId2"/>
            <a:srcRect l="17241" t="29474" r="25798" b="34021"/>
            <a:stretch/>
          </p:blipFill>
          <p:spPr>
            <a:xfrm>
              <a:off x="0" y="0"/>
              <a:ext cx="2959766" cy="3373777"/>
            </a:xfrm>
            <a:prstGeom prst="rect">
              <a:avLst/>
            </a:prstGeom>
            <a:ln>
              <a:solidFill>
                <a:schemeClr val="tx1"/>
              </a:solidFill>
            </a:ln>
          </p:spPr>
        </p:pic>
        <p:pic>
          <p:nvPicPr>
            <p:cNvPr id="4" name="Picture 3">
              <a:extLst>
                <a:ext uri="{FF2B5EF4-FFF2-40B4-BE49-F238E27FC236}">
                  <a16:creationId xmlns:a16="http://schemas.microsoft.com/office/drawing/2014/main" id="{71150C1D-AA49-FD08-F404-8BB5A274A50B}"/>
                </a:ext>
              </a:extLst>
            </p:cNvPr>
            <p:cNvPicPr>
              <a:picLocks noChangeAspect="1"/>
            </p:cNvPicPr>
            <p:nvPr/>
          </p:nvPicPr>
          <p:blipFill rotWithShape="1">
            <a:blip r:embed="rId3"/>
            <a:srcRect l="14411" t="26050" r="27336" b="36896"/>
            <a:stretch/>
          </p:blipFill>
          <p:spPr>
            <a:xfrm>
              <a:off x="-1" y="3373777"/>
              <a:ext cx="2959765" cy="3348702"/>
            </a:xfrm>
            <a:prstGeom prst="rect">
              <a:avLst/>
            </a:prstGeom>
            <a:ln>
              <a:solidFill>
                <a:schemeClr val="tx1"/>
              </a:solidFill>
            </a:ln>
          </p:spPr>
        </p:pic>
      </p:grpSp>
      <p:pic>
        <p:nvPicPr>
          <p:cNvPr id="8" name="Picture 7">
            <a:extLst>
              <a:ext uri="{FF2B5EF4-FFF2-40B4-BE49-F238E27FC236}">
                <a16:creationId xmlns:a16="http://schemas.microsoft.com/office/drawing/2014/main" id="{CA3B1743-C1E5-8BF9-3136-A1667E23E028}"/>
              </a:ext>
            </a:extLst>
          </p:cNvPr>
          <p:cNvPicPr>
            <a:picLocks noChangeAspect="1"/>
          </p:cNvPicPr>
          <p:nvPr/>
        </p:nvPicPr>
        <p:blipFill>
          <a:blip r:embed="rId4"/>
          <a:stretch>
            <a:fillRect/>
          </a:stretch>
        </p:blipFill>
        <p:spPr>
          <a:xfrm>
            <a:off x="4491318" y="3237256"/>
            <a:ext cx="1781175" cy="3505200"/>
          </a:xfrm>
          <a:prstGeom prst="rect">
            <a:avLst/>
          </a:prstGeom>
          <a:ln>
            <a:solidFill>
              <a:schemeClr val="tx1"/>
            </a:solidFill>
          </a:ln>
        </p:spPr>
      </p:pic>
      <p:pic>
        <p:nvPicPr>
          <p:cNvPr id="11" name="Picture 10">
            <a:extLst>
              <a:ext uri="{FF2B5EF4-FFF2-40B4-BE49-F238E27FC236}">
                <a16:creationId xmlns:a16="http://schemas.microsoft.com/office/drawing/2014/main" id="{6401AA53-B008-C46A-5769-E3390DA7A149}"/>
              </a:ext>
            </a:extLst>
          </p:cNvPr>
          <p:cNvPicPr>
            <a:picLocks noChangeAspect="1"/>
          </p:cNvPicPr>
          <p:nvPr/>
        </p:nvPicPr>
        <p:blipFill rotWithShape="1">
          <a:blip r:embed="rId5"/>
          <a:srcRect r="26822"/>
          <a:stretch/>
        </p:blipFill>
        <p:spPr>
          <a:xfrm>
            <a:off x="7312589" y="4123081"/>
            <a:ext cx="3701143" cy="1733550"/>
          </a:xfrm>
          <a:prstGeom prst="rect">
            <a:avLst/>
          </a:prstGeom>
          <a:ln>
            <a:solidFill>
              <a:schemeClr val="tx1"/>
            </a:solidFill>
          </a:ln>
        </p:spPr>
      </p:pic>
      <p:sp>
        <p:nvSpPr>
          <p:cNvPr id="9" name="TextBox 8">
            <a:extLst>
              <a:ext uri="{FF2B5EF4-FFF2-40B4-BE49-F238E27FC236}">
                <a16:creationId xmlns:a16="http://schemas.microsoft.com/office/drawing/2014/main" id="{F9E0A6BA-8967-1982-3654-6E9CA4E567DC}"/>
              </a:ext>
            </a:extLst>
          </p:cNvPr>
          <p:cNvSpPr txBox="1"/>
          <p:nvPr/>
        </p:nvSpPr>
        <p:spPr>
          <a:xfrm>
            <a:off x="3348317" y="1153342"/>
            <a:ext cx="8682317" cy="1477328"/>
          </a:xfrm>
          <a:prstGeom prst="rect">
            <a:avLst/>
          </a:prstGeom>
          <a:noFill/>
        </p:spPr>
        <p:txBody>
          <a:bodyPr wrap="square">
            <a:spAutoFit/>
          </a:bodyPr>
          <a:lstStyle/>
          <a:p>
            <a:pPr algn="just"/>
            <a:r>
              <a:rPr lang="tr-TR"/>
              <a:t>Kuvvetler çizgisi kesitin asal eksenlerinden biriyle çakışmazsa eğilme eğik olur. Simetrik olmayan bu eğik eğilme süperpozisyon prensibi kullanılarak çözülebilir.</a:t>
            </a:r>
          </a:p>
          <a:p>
            <a:pPr algn="just"/>
            <a:endParaRPr lang="tr-TR"/>
          </a:p>
          <a:p>
            <a:pPr algn="just"/>
            <a:r>
              <a:rPr lang="tr-TR"/>
              <a:t>Bu bölümde eğik eğilme momentinin sebep olduğu gerilmeler ile birim şekil değiştirmelerin hesap esasları anlatılacaktır. </a:t>
            </a:r>
          </a:p>
        </p:txBody>
      </p:sp>
    </p:spTree>
    <p:extLst>
      <p:ext uri="{BB962C8B-B14F-4D97-AF65-F5344CB8AC3E}">
        <p14:creationId xmlns:p14="http://schemas.microsoft.com/office/powerpoint/2010/main" val="21801686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27</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Eğik</a:t>
            </a:r>
            <a:r>
              <a:rPr lang="en-US" sz="4400">
                <a:solidFill>
                  <a:schemeClr val="tx2"/>
                </a:solidFill>
                <a:latin typeface="+mj-lt"/>
                <a:ea typeface="+mj-ea"/>
                <a:cs typeface="+mj-cs"/>
              </a:rPr>
              <a:t> </a:t>
            </a:r>
            <a:r>
              <a:rPr lang="en-US" sz="4400" err="1">
                <a:solidFill>
                  <a:schemeClr val="tx2"/>
                </a:solidFill>
                <a:latin typeface="+mj-lt"/>
                <a:ea typeface="+mj-ea"/>
                <a:cs typeface="+mj-cs"/>
              </a:rPr>
              <a:t>Eğ</a:t>
            </a:r>
            <a:r>
              <a:rPr lang="tr-TR" sz="4400">
                <a:solidFill>
                  <a:schemeClr val="tx2"/>
                </a:solidFill>
                <a:latin typeface="+mj-lt"/>
                <a:ea typeface="+mj-ea"/>
                <a:cs typeface="+mj-cs"/>
              </a:rPr>
              <a:t>İ</a:t>
            </a:r>
            <a:r>
              <a:rPr lang="en-US" sz="4400" err="1">
                <a:solidFill>
                  <a:schemeClr val="tx2"/>
                </a:solidFill>
                <a:latin typeface="+mj-lt"/>
                <a:ea typeface="+mj-ea"/>
                <a:cs typeface="+mj-cs"/>
              </a:rPr>
              <a:t>lme</a:t>
            </a:r>
            <a:endParaRPr lang="en-US" sz="440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9B2A34C3-C41F-8F59-517A-72B32069A027}"/>
              </a:ext>
            </a:extLst>
          </p:cNvPr>
          <p:cNvPicPr>
            <a:picLocks noChangeAspect="1"/>
          </p:cNvPicPr>
          <p:nvPr/>
        </p:nvPicPr>
        <p:blipFill>
          <a:blip r:embed="rId2"/>
          <a:stretch>
            <a:fillRect/>
          </a:stretch>
        </p:blipFill>
        <p:spPr>
          <a:xfrm>
            <a:off x="122367" y="760262"/>
            <a:ext cx="2486025" cy="6048375"/>
          </a:xfrm>
          <a:prstGeom prst="rect">
            <a:avLst/>
          </a:prstGeom>
        </p:spPr>
      </p:pic>
      <p:sp>
        <p:nvSpPr>
          <p:cNvPr id="5" name="TextBox 4">
            <a:extLst>
              <a:ext uri="{FF2B5EF4-FFF2-40B4-BE49-F238E27FC236}">
                <a16:creationId xmlns:a16="http://schemas.microsoft.com/office/drawing/2014/main" id="{35658D11-168E-A7F3-1724-9D35C050B692}"/>
              </a:ext>
            </a:extLst>
          </p:cNvPr>
          <p:cNvSpPr txBox="1"/>
          <p:nvPr/>
        </p:nvSpPr>
        <p:spPr>
          <a:xfrm>
            <a:off x="2783541" y="830613"/>
            <a:ext cx="9156198" cy="1477328"/>
          </a:xfrm>
          <a:prstGeom prst="rect">
            <a:avLst/>
          </a:prstGeom>
          <a:noFill/>
        </p:spPr>
        <p:txBody>
          <a:bodyPr wrap="square">
            <a:spAutoFit/>
          </a:bodyPr>
          <a:lstStyle/>
          <a:p>
            <a:pPr algn="just"/>
            <a:r>
              <a:rPr lang="tr-TR"/>
              <a:t>Kuvvetler çizgisi kesitin asal eksenlerinden biriyle çakışmazsa eğilme eğik olur. Simetrik olmayan bu eğik eğilme süperpozisyon prensibi kullanılarak çözülebilir.</a:t>
            </a:r>
          </a:p>
          <a:p>
            <a:pPr algn="just"/>
            <a:endParaRPr lang="tr-TR"/>
          </a:p>
          <a:p>
            <a:pPr algn="just"/>
            <a:r>
              <a:rPr lang="tr-TR"/>
              <a:t>Bu bölümde eğik eğilme momentinin sebep olduğu gerilmeler ile birim şekil değiştirmelerin hesap esasları incelenecektir. </a:t>
            </a:r>
          </a:p>
        </p:txBody>
      </p:sp>
      <p:sp>
        <p:nvSpPr>
          <p:cNvPr id="8" name="TextBox 7">
            <a:extLst>
              <a:ext uri="{FF2B5EF4-FFF2-40B4-BE49-F238E27FC236}">
                <a16:creationId xmlns:a16="http://schemas.microsoft.com/office/drawing/2014/main" id="{9C6A7FBD-0155-0C51-6103-629F9267AAAE}"/>
              </a:ext>
            </a:extLst>
          </p:cNvPr>
          <p:cNvSpPr txBox="1"/>
          <p:nvPr/>
        </p:nvSpPr>
        <p:spPr>
          <a:xfrm>
            <a:off x="2783541" y="2404373"/>
            <a:ext cx="9156198" cy="1477328"/>
          </a:xfrm>
          <a:prstGeom prst="rect">
            <a:avLst/>
          </a:prstGeom>
          <a:noFill/>
        </p:spPr>
        <p:txBody>
          <a:bodyPr wrap="square">
            <a:spAutoFit/>
          </a:bodyPr>
          <a:lstStyle/>
          <a:p>
            <a:pPr algn="just"/>
            <a:r>
              <a:rPr lang="tr-TR"/>
              <a:t>Şekil 4.55 ile gösterildiği gibi asal eksenlerden farklı bir doğrultuda etkiyen M momentinin asal ve/veya ona dik eksenler  üzerindeki bileşenleri bulunabilir. Bu sayede şekil 4.56 ve 4.57 de gösterildiği gibi basit eğilme ortaya çıkaran iki durum elde edilebilir. Bu hallerden ötürü ortaya çıkan gerilmelerin toplamı (süperpozisyonu) eğik eğilme momentinin ortaya çıkaracağı gerilmelere eşit olmalıdır.</a:t>
            </a:r>
          </a:p>
        </p:txBody>
      </p:sp>
      <p:pic>
        <p:nvPicPr>
          <p:cNvPr id="9" name="Picture 8">
            <a:extLst>
              <a:ext uri="{FF2B5EF4-FFF2-40B4-BE49-F238E27FC236}">
                <a16:creationId xmlns:a16="http://schemas.microsoft.com/office/drawing/2014/main" id="{75AF04FE-BD11-EDB2-2E2E-8FF83695FF3F}"/>
              </a:ext>
            </a:extLst>
          </p:cNvPr>
          <p:cNvPicPr>
            <a:picLocks noChangeAspect="1"/>
          </p:cNvPicPr>
          <p:nvPr/>
        </p:nvPicPr>
        <p:blipFill>
          <a:blip r:embed="rId3"/>
          <a:stretch>
            <a:fillRect/>
          </a:stretch>
        </p:blipFill>
        <p:spPr>
          <a:xfrm>
            <a:off x="4020287" y="5439976"/>
            <a:ext cx="1152525" cy="647700"/>
          </a:xfrm>
          <a:prstGeom prst="rect">
            <a:avLst/>
          </a:prstGeom>
          <a:ln>
            <a:solidFill>
              <a:schemeClr val="tx1"/>
            </a:solidFill>
          </a:ln>
        </p:spPr>
      </p:pic>
      <p:pic>
        <p:nvPicPr>
          <p:cNvPr id="10" name="Picture 9">
            <a:extLst>
              <a:ext uri="{FF2B5EF4-FFF2-40B4-BE49-F238E27FC236}">
                <a16:creationId xmlns:a16="http://schemas.microsoft.com/office/drawing/2014/main" id="{0FA49CD3-165C-547D-2A80-4AD49719E7A4}"/>
              </a:ext>
            </a:extLst>
          </p:cNvPr>
          <p:cNvPicPr>
            <a:picLocks noChangeAspect="1"/>
          </p:cNvPicPr>
          <p:nvPr/>
        </p:nvPicPr>
        <p:blipFill>
          <a:blip r:embed="rId4"/>
          <a:stretch>
            <a:fillRect/>
          </a:stretch>
        </p:blipFill>
        <p:spPr>
          <a:xfrm>
            <a:off x="6096000" y="4513954"/>
            <a:ext cx="2838450" cy="333375"/>
          </a:xfrm>
          <a:prstGeom prst="rect">
            <a:avLst/>
          </a:prstGeom>
          <a:ln>
            <a:solidFill>
              <a:schemeClr val="tx1"/>
            </a:solidFill>
          </a:ln>
        </p:spPr>
      </p:pic>
      <p:pic>
        <p:nvPicPr>
          <p:cNvPr id="11" name="Picture 10">
            <a:extLst>
              <a:ext uri="{FF2B5EF4-FFF2-40B4-BE49-F238E27FC236}">
                <a16:creationId xmlns:a16="http://schemas.microsoft.com/office/drawing/2014/main" id="{FFD3FA42-FCA8-A7FD-77F4-A02389126D91}"/>
              </a:ext>
            </a:extLst>
          </p:cNvPr>
          <p:cNvPicPr>
            <a:picLocks noChangeAspect="1"/>
          </p:cNvPicPr>
          <p:nvPr/>
        </p:nvPicPr>
        <p:blipFill>
          <a:blip r:embed="rId5"/>
          <a:stretch>
            <a:fillRect/>
          </a:stretch>
        </p:blipFill>
        <p:spPr>
          <a:xfrm>
            <a:off x="5441707" y="5439976"/>
            <a:ext cx="1195754" cy="647700"/>
          </a:xfrm>
          <a:prstGeom prst="rect">
            <a:avLst/>
          </a:prstGeom>
          <a:ln>
            <a:solidFill>
              <a:schemeClr val="tx1"/>
            </a:solidFill>
          </a:ln>
        </p:spPr>
      </p:pic>
      <p:pic>
        <p:nvPicPr>
          <p:cNvPr id="13" name="Picture 12">
            <a:extLst>
              <a:ext uri="{FF2B5EF4-FFF2-40B4-BE49-F238E27FC236}">
                <a16:creationId xmlns:a16="http://schemas.microsoft.com/office/drawing/2014/main" id="{76AEF161-40E8-5A9A-F518-261A6D68EAEA}"/>
              </a:ext>
            </a:extLst>
          </p:cNvPr>
          <p:cNvPicPr>
            <a:picLocks noChangeAspect="1"/>
          </p:cNvPicPr>
          <p:nvPr/>
        </p:nvPicPr>
        <p:blipFill>
          <a:blip r:embed="rId6"/>
          <a:stretch>
            <a:fillRect/>
          </a:stretch>
        </p:blipFill>
        <p:spPr>
          <a:xfrm>
            <a:off x="8291631" y="5224543"/>
            <a:ext cx="2908758" cy="1092630"/>
          </a:xfrm>
          <a:prstGeom prst="rect">
            <a:avLst/>
          </a:prstGeom>
          <a:ln>
            <a:solidFill>
              <a:schemeClr val="tx1"/>
            </a:solidFill>
          </a:ln>
        </p:spPr>
      </p:pic>
      <p:sp>
        <p:nvSpPr>
          <p:cNvPr id="12" name="Arrow: Right 11">
            <a:extLst>
              <a:ext uri="{FF2B5EF4-FFF2-40B4-BE49-F238E27FC236}">
                <a16:creationId xmlns:a16="http://schemas.microsoft.com/office/drawing/2014/main" id="{85801B21-2F1F-3138-6160-07697F718EF3}"/>
              </a:ext>
            </a:extLst>
          </p:cNvPr>
          <p:cNvSpPr/>
          <p:nvPr/>
        </p:nvSpPr>
        <p:spPr>
          <a:xfrm>
            <a:off x="6820915" y="5518011"/>
            <a:ext cx="1287262" cy="49163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2297608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28</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Eğik</a:t>
            </a:r>
            <a:r>
              <a:rPr lang="en-US" sz="4400">
                <a:solidFill>
                  <a:schemeClr val="tx2"/>
                </a:solidFill>
                <a:latin typeface="+mj-lt"/>
                <a:ea typeface="+mj-ea"/>
                <a:cs typeface="+mj-cs"/>
              </a:rPr>
              <a:t> </a:t>
            </a:r>
            <a:r>
              <a:rPr lang="en-US" sz="4400" err="1">
                <a:solidFill>
                  <a:schemeClr val="tx2"/>
                </a:solidFill>
                <a:latin typeface="+mj-lt"/>
                <a:ea typeface="+mj-ea"/>
                <a:cs typeface="+mj-cs"/>
              </a:rPr>
              <a:t>Eğ</a:t>
            </a:r>
            <a:r>
              <a:rPr lang="tr-TR" sz="4400">
                <a:solidFill>
                  <a:schemeClr val="tx2"/>
                </a:solidFill>
                <a:latin typeface="+mj-lt"/>
                <a:ea typeface="+mj-ea"/>
                <a:cs typeface="+mj-cs"/>
              </a:rPr>
              <a:t>İ</a:t>
            </a:r>
            <a:r>
              <a:rPr lang="en-US" sz="4400" err="1">
                <a:solidFill>
                  <a:schemeClr val="tx2"/>
                </a:solidFill>
                <a:latin typeface="+mj-lt"/>
                <a:ea typeface="+mj-ea"/>
                <a:cs typeface="+mj-cs"/>
              </a:rPr>
              <a:t>lme</a:t>
            </a:r>
            <a:endParaRPr lang="en-US" sz="440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CC5FE492-FC7D-25B9-F2F4-61EAA72EA709}"/>
              </a:ext>
            </a:extLst>
          </p:cNvPr>
          <p:cNvPicPr>
            <a:picLocks noChangeAspect="1"/>
          </p:cNvPicPr>
          <p:nvPr/>
        </p:nvPicPr>
        <p:blipFill rotWithShape="1">
          <a:blip r:embed="rId2"/>
          <a:srcRect b="65827"/>
          <a:stretch/>
        </p:blipFill>
        <p:spPr>
          <a:xfrm>
            <a:off x="252261" y="1208498"/>
            <a:ext cx="2486025" cy="2066926"/>
          </a:xfrm>
          <a:prstGeom prst="rect">
            <a:avLst/>
          </a:prstGeom>
          <a:ln>
            <a:solidFill>
              <a:schemeClr val="tx1"/>
            </a:solidFill>
          </a:ln>
        </p:spPr>
      </p:pic>
      <p:pic>
        <p:nvPicPr>
          <p:cNvPr id="10" name="Picture 9">
            <a:extLst>
              <a:ext uri="{FF2B5EF4-FFF2-40B4-BE49-F238E27FC236}">
                <a16:creationId xmlns:a16="http://schemas.microsoft.com/office/drawing/2014/main" id="{2F34F8EA-0930-730F-5AAE-E36A011FA6AE}"/>
              </a:ext>
            </a:extLst>
          </p:cNvPr>
          <p:cNvPicPr>
            <a:picLocks noChangeAspect="1"/>
          </p:cNvPicPr>
          <p:nvPr/>
        </p:nvPicPr>
        <p:blipFill>
          <a:blip r:embed="rId3"/>
          <a:stretch>
            <a:fillRect/>
          </a:stretch>
        </p:blipFill>
        <p:spPr>
          <a:xfrm>
            <a:off x="252261" y="3445584"/>
            <a:ext cx="2486024" cy="2839301"/>
          </a:xfrm>
          <a:prstGeom prst="rect">
            <a:avLst/>
          </a:prstGeom>
          <a:ln>
            <a:solidFill>
              <a:schemeClr val="tx1"/>
            </a:solidFill>
          </a:ln>
        </p:spPr>
      </p:pic>
      <p:sp>
        <p:nvSpPr>
          <p:cNvPr id="5" name="TextBox 4">
            <a:extLst>
              <a:ext uri="{FF2B5EF4-FFF2-40B4-BE49-F238E27FC236}">
                <a16:creationId xmlns:a16="http://schemas.microsoft.com/office/drawing/2014/main" id="{9C9C3A7A-D746-AB39-3EED-3FFD78F09108}"/>
              </a:ext>
            </a:extLst>
          </p:cNvPr>
          <p:cNvSpPr txBox="1"/>
          <p:nvPr/>
        </p:nvSpPr>
        <p:spPr>
          <a:xfrm>
            <a:off x="3009529" y="1105741"/>
            <a:ext cx="8930209" cy="646331"/>
          </a:xfrm>
          <a:prstGeom prst="rect">
            <a:avLst/>
          </a:prstGeom>
          <a:noFill/>
        </p:spPr>
        <p:txBody>
          <a:bodyPr wrap="square">
            <a:spAutoFit/>
          </a:bodyPr>
          <a:lstStyle/>
          <a:p>
            <a:pPr algn="just"/>
            <a:r>
              <a:rPr lang="tr-TR"/>
              <a:t>Eğik eğilme halinde tarafsız eksenin bulunması önemli olmaktadır. Bu sebeple tarafsız eksende gerilmelerin sıfır olduğu hatırlanırsa;</a:t>
            </a:r>
          </a:p>
        </p:txBody>
      </p:sp>
      <p:pic>
        <p:nvPicPr>
          <p:cNvPr id="15" name="Picture 14">
            <a:extLst>
              <a:ext uri="{FF2B5EF4-FFF2-40B4-BE49-F238E27FC236}">
                <a16:creationId xmlns:a16="http://schemas.microsoft.com/office/drawing/2014/main" id="{9706F20A-B50B-16B3-0461-825EAD3E5FB9}"/>
              </a:ext>
            </a:extLst>
          </p:cNvPr>
          <p:cNvPicPr>
            <a:picLocks noChangeAspect="1"/>
          </p:cNvPicPr>
          <p:nvPr/>
        </p:nvPicPr>
        <p:blipFill>
          <a:blip r:embed="rId4"/>
          <a:stretch>
            <a:fillRect/>
          </a:stretch>
        </p:blipFill>
        <p:spPr>
          <a:xfrm>
            <a:off x="6335248" y="1712862"/>
            <a:ext cx="2238955" cy="996529"/>
          </a:xfrm>
          <a:prstGeom prst="rect">
            <a:avLst/>
          </a:prstGeom>
          <a:ln>
            <a:solidFill>
              <a:schemeClr val="tx1"/>
            </a:solidFill>
          </a:ln>
        </p:spPr>
      </p:pic>
      <p:pic>
        <p:nvPicPr>
          <p:cNvPr id="17" name="Picture 16">
            <a:extLst>
              <a:ext uri="{FF2B5EF4-FFF2-40B4-BE49-F238E27FC236}">
                <a16:creationId xmlns:a16="http://schemas.microsoft.com/office/drawing/2014/main" id="{834DD57E-F289-DA6B-D953-022FC8E02252}"/>
              </a:ext>
            </a:extLst>
          </p:cNvPr>
          <p:cNvPicPr>
            <a:picLocks noChangeAspect="1"/>
          </p:cNvPicPr>
          <p:nvPr/>
        </p:nvPicPr>
        <p:blipFill>
          <a:blip r:embed="rId5"/>
          <a:stretch>
            <a:fillRect/>
          </a:stretch>
        </p:blipFill>
        <p:spPr>
          <a:xfrm>
            <a:off x="6490560" y="2822456"/>
            <a:ext cx="1968145" cy="996529"/>
          </a:xfrm>
          <a:prstGeom prst="rect">
            <a:avLst/>
          </a:prstGeom>
          <a:ln>
            <a:solidFill>
              <a:schemeClr val="tx1"/>
            </a:solidFill>
          </a:ln>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AF149B2-35A2-F5E7-6FF2-B4B6255B5D7A}"/>
                  </a:ext>
                </a:extLst>
              </p:cNvPr>
              <p:cNvSpPr txBox="1"/>
              <p:nvPr/>
            </p:nvSpPr>
            <p:spPr>
              <a:xfrm>
                <a:off x="2877671" y="3834349"/>
                <a:ext cx="9062067" cy="553741"/>
              </a:xfrm>
              <a:prstGeom prst="rect">
                <a:avLst/>
              </a:prstGeom>
              <a:noFill/>
            </p:spPr>
            <p:txBody>
              <a:bodyPr wrap="square">
                <a:spAutoFit/>
              </a:bodyPr>
              <a:lstStyle/>
              <a:p>
                <a:pPr algn="just"/>
                <a:r>
                  <a:rPr lang="tr-TR"/>
                  <a:t>Bu ifade eğimi </a:t>
                </a:r>
                <a14:m>
                  <m:oMath xmlns:m="http://schemas.openxmlformats.org/officeDocument/2006/math">
                    <m:r>
                      <m:rPr>
                        <m:sty m:val="p"/>
                      </m:rPr>
                      <a:rPr lang="tr-TR" b="0" i="0" smtClean="0">
                        <a:latin typeface="Cambria Math" panose="02040503050406030204" pitchFamily="18" charset="0"/>
                      </a:rPr>
                      <m:t>m</m:t>
                    </m:r>
                    <m:r>
                      <a:rPr lang="tr-TR" b="0" i="0" smtClean="0">
                        <a:latin typeface="Cambria Math" panose="02040503050406030204" pitchFamily="18" charset="0"/>
                      </a:rPr>
                      <m:t>=</m:t>
                    </m:r>
                    <m:f>
                      <m:fPr>
                        <m:ctrlPr>
                          <a:rPr lang="tr-TR" b="0" i="1" smtClean="0">
                            <a:latin typeface="Cambria Math" panose="02040503050406030204" pitchFamily="18" charset="0"/>
                          </a:rPr>
                        </m:ctrlPr>
                      </m:fPr>
                      <m:num>
                        <m:sSub>
                          <m:sSubPr>
                            <m:ctrlPr>
                              <a:rPr lang="tr-TR" i="1">
                                <a:latin typeface="Cambria Math" panose="02040503050406030204" pitchFamily="18" charset="0"/>
                              </a:rPr>
                            </m:ctrlPr>
                          </m:sSubPr>
                          <m:e>
                            <m:r>
                              <m:rPr>
                                <m:sty m:val="p"/>
                              </m:rPr>
                              <a:rPr lang="tr-TR" i="0">
                                <a:latin typeface="Cambria Math" panose="02040503050406030204" pitchFamily="18" charset="0"/>
                              </a:rPr>
                              <m:t>I</m:t>
                            </m:r>
                          </m:e>
                          <m:sub>
                            <m:r>
                              <m:rPr>
                                <m:sty m:val="p"/>
                              </m:rPr>
                              <a:rPr lang="tr-TR" i="0">
                                <a:latin typeface="Cambria Math" panose="02040503050406030204" pitchFamily="18" charset="0"/>
                              </a:rPr>
                              <m:t>z</m:t>
                            </m:r>
                          </m:sub>
                        </m:sSub>
                      </m:num>
                      <m:den>
                        <m:sSub>
                          <m:sSubPr>
                            <m:ctrlPr>
                              <a:rPr lang="tr-TR" b="0" i="1" smtClean="0">
                                <a:latin typeface="Cambria Math" panose="02040503050406030204" pitchFamily="18" charset="0"/>
                              </a:rPr>
                            </m:ctrlPr>
                          </m:sSubPr>
                          <m:e>
                            <m:r>
                              <m:rPr>
                                <m:sty m:val="p"/>
                              </m:rPr>
                              <a:rPr lang="tr-TR" b="0" i="0" smtClean="0">
                                <a:latin typeface="Cambria Math" panose="02040503050406030204" pitchFamily="18" charset="0"/>
                              </a:rPr>
                              <m:t>I</m:t>
                            </m:r>
                          </m:e>
                          <m:sub>
                            <m:r>
                              <m:rPr>
                                <m:sty m:val="p"/>
                              </m:rPr>
                              <a:rPr lang="tr-TR" b="0" i="0" smtClean="0">
                                <a:latin typeface="Cambria Math" panose="02040503050406030204" pitchFamily="18" charset="0"/>
                              </a:rPr>
                              <m:t>y</m:t>
                            </m:r>
                          </m:sub>
                        </m:sSub>
                      </m:den>
                    </m:f>
                    <m:r>
                      <m:rPr>
                        <m:sty m:val="p"/>
                      </m:rPr>
                      <a:rPr lang="tr-TR" b="0" i="0" smtClean="0">
                        <a:latin typeface="Cambria Math" panose="02040503050406030204" pitchFamily="18" charset="0"/>
                      </a:rPr>
                      <m:t>tan</m:t>
                    </m:r>
                    <m:r>
                      <m:rPr>
                        <m:sty m:val="p"/>
                      </m:rPr>
                      <a:rPr lang="tr-TR" b="0" i="0" smtClean="0">
                        <a:latin typeface="Cambria Math" panose="02040503050406030204" pitchFamily="18" charset="0"/>
                        <a:ea typeface="Cambria Math" panose="02040503050406030204" pitchFamily="18" charset="0"/>
                      </a:rPr>
                      <m:t>θ</m:t>
                    </m:r>
                  </m:oMath>
                </a14:m>
                <a:r>
                  <a:rPr lang="tr-TR"/>
                  <a:t> olan bir doğrudur. Dolayısıyla tarafsız eksenin z ekseniyle yaptığı açı;  </a:t>
                </a:r>
              </a:p>
            </p:txBody>
          </p:sp>
        </mc:Choice>
        <mc:Fallback xmlns="">
          <p:sp>
            <p:nvSpPr>
              <p:cNvPr id="8" name="TextBox 7">
                <a:extLst>
                  <a:ext uri="{FF2B5EF4-FFF2-40B4-BE49-F238E27FC236}">
                    <a16:creationId xmlns:a16="http://schemas.microsoft.com/office/drawing/2014/main" id="{BAF149B2-35A2-F5E7-6FF2-B4B6255B5D7A}"/>
                  </a:ext>
                </a:extLst>
              </p:cNvPr>
              <p:cNvSpPr txBox="1">
                <a:spLocks noRot="1" noChangeAspect="1" noMove="1" noResize="1" noEditPoints="1" noAdjustHandles="1" noChangeArrowheads="1" noChangeShapeType="1" noTextEdit="1"/>
              </p:cNvSpPr>
              <p:nvPr/>
            </p:nvSpPr>
            <p:spPr>
              <a:xfrm>
                <a:off x="2877671" y="3834349"/>
                <a:ext cx="9062067" cy="553741"/>
              </a:xfrm>
              <a:prstGeom prst="rect">
                <a:avLst/>
              </a:prstGeom>
              <a:blipFill>
                <a:blip r:embed="rId6"/>
                <a:stretch>
                  <a:fillRect l="-538" r="-67" b="-1099"/>
                </a:stretch>
              </a:blipFill>
            </p:spPr>
            <p:txBody>
              <a:bodyPr/>
              <a:lstStyle/>
              <a:p>
                <a:r>
                  <a:rPr lang="en-US">
                    <a:noFill/>
                  </a:rPr>
                  <a:t> </a:t>
                </a:r>
              </a:p>
            </p:txBody>
          </p:sp>
        </mc:Fallback>
      </mc:AlternateContent>
      <p:pic>
        <p:nvPicPr>
          <p:cNvPr id="20" name="Picture 19">
            <a:extLst>
              <a:ext uri="{FF2B5EF4-FFF2-40B4-BE49-F238E27FC236}">
                <a16:creationId xmlns:a16="http://schemas.microsoft.com/office/drawing/2014/main" id="{C890B787-4181-E040-D65A-008B1CA5536E}"/>
              </a:ext>
            </a:extLst>
          </p:cNvPr>
          <p:cNvPicPr>
            <a:picLocks noChangeAspect="1"/>
          </p:cNvPicPr>
          <p:nvPr/>
        </p:nvPicPr>
        <p:blipFill rotWithShape="1">
          <a:blip r:embed="rId7"/>
          <a:srcRect r="5062"/>
          <a:stretch/>
        </p:blipFill>
        <p:spPr>
          <a:xfrm>
            <a:off x="6649100" y="4354839"/>
            <a:ext cx="1519208" cy="666750"/>
          </a:xfrm>
          <a:prstGeom prst="rect">
            <a:avLst/>
          </a:prstGeom>
          <a:ln>
            <a:solidFill>
              <a:schemeClr val="tx1"/>
            </a:solidFill>
          </a:ln>
        </p:spPr>
      </p:pic>
      <p:sp>
        <p:nvSpPr>
          <p:cNvPr id="11" name="TextBox 10">
            <a:extLst>
              <a:ext uri="{FF2B5EF4-FFF2-40B4-BE49-F238E27FC236}">
                <a16:creationId xmlns:a16="http://schemas.microsoft.com/office/drawing/2014/main" id="{4A2C65A7-7ABB-BE72-429B-64CED1485F9F}"/>
              </a:ext>
            </a:extLst>
          </p:cNvPr>
          <p:cNvSpPr txBox="1"/>
          <p:nvPr/>
        </p:nvSpPr>
        <p:spPr>
          <a:xfrm>
            <a:off x="2873867" y="5147669"/>
            <a:ext cx="9065871" cy="369332"/>
          </a:xfrm>
          <a:prstGeom prst="rect">
            <a:avLst/>
          </a:prstGeom>
          <a:noFill/>
        </p:spPr>
        <p:txBody>
          <a:bodyPr wrap="square">
            <a:spAutoFit/>
          </a:bodyPr>
          <a:lstStyle/>
          <a:p>
            <a:pPr algn="just"/>
            <a:r>
              <a:rPr lang="tr-TR"/>
              <a:t>T.E daima moment vektörü ile küçük atalet momenti veren asal eksen arasındadır. </a:t>
            </a:r>
          </a:p>
        </p:txBody>
      </p:sp>
      <p:pic>
        <p:nvPicPr>
          <p:cNvPr id="13" name="Picture 12">
            <a:extLst>
              <a:ext uri="{FF2B5EF4-FFF2-40B4-BE49-F238E27FC236}">
                <a16:creationId xmlns:a16="http://schemas.microsoft.com/office/drawing/2014/main" id="{03AFAFE2-D8D7-C56F-AC7A-EF10E09F40D1}"/>
              </a:ext>
            </a:extLst>
          </p:cNvPr>
          <p:cNvPicPr>
            <a:picLocks noChangeAspect="1"/>
          </p:cNvPicPr>
          <p:nvPr/>
        </p:nvPicPr>
        <p:blipFill>
          <a:blip r:embed="rId8"/>
          <a:stretch>
            <a:fillRect/>
          </a:stretch>
        </p:blipFill>
        <p:spPr>
          <a:xfrm>
            <a:off x="6739063" y="5513048"/>
            <a:ext cx="1429245" cy="1295443"/>
          </a:xfrm>
          <a:prstGeom prst="rect">
            <a:avLst/>
          </a:prstGeom>
          <a:ln>
            <a:solidFill>
              <a:schemeClr val="tx1"/>
            </a:solidFill>
          </a:ln>
        </p:spPr>
      </p:pic>
    </p:spTree>
    <p:extLst>
      <p:ext uri="{BB962C8B-B14F-4D97-AF65-F5344CB8AC3E}">
        <p14:creationId xmlns:p14="http://schemas.microsoft.com/office/powerpoint/2010/main" val="35285924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29</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4400" dirty="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0ACD0EF6-17B2-8293-BF5F-9D54DD23663F}"/>
              </a:ext>
            </a:extLst>
          </p:cNvPr>
          <p:cNvPicPr>
            <a:picLocks noChangeAspect="1"/>
          </p:cNvPicPr>
          <p:nvPr/>
        </p:nvPicPr>
        <p:blipFill rotWithShape="1">
          <a:blip r:embed="rId2"/>
          <a:srcRect l="22007" t="35510" r="17494" b="28300"/>
          <a:stretch/>
        </p:blipFill>
        <p:spPr>
          <a:xfrm>
            <a:off x="429208" y="947057"/>
            <a:ext cx="2332654" cy="2481943"/>
          </a:xfrm>
          <a:prstGeom prst="rect">
            <a:avLst/>
          </a:prstGeom>
          <a:ln>
            <a:solidFill>
              <a:schemeClr val="tx1"/>
            </a:solidFill>
          </a:ln>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E4ED635-D9D9-5F95-3847-62ECCDC9D198}"/>
                  </a:ext>
                </a:extLst>
              </p:cNvPr>
              <p:cNvSpPr txBox="1"/>
              <p:nvPr/>
            </p:nvSpPr>
            <p:spPr>
              <a:xfrm>
                <a:off x="3009530" y="947057"/>
                <a:ext cx="8930209" cy="1477328"/>
              </a:xfrm>
              <a:prstGeom prst="rect">
                <a:avLst/>
              </a:prstGeom>
              <a:noFill/>
            </p:spPr>
            <p:txBody>
              <a:bodyPr wrap="square">
                <a:spAutoFit/>
              </a:bodyPr>
              <a:lstStyle/>
              <a:p>
                <a:pPr algn="just"/>
                <a:r>
                  <a:rPr lang="tr-TR" sz="1800" dirty="0"/>
                  <a:t>Şekildeki dikdörtgen kesitli çubuğa etkiyen eğilme momenti </a:t>
                </a:r>
                <a14:m>
                  <m:oMath xmlns:m="http://schemas.openxmlformats.org/officeDocument/2006/math">
                    <m:r>
                      <a:rPr lang="tr-TR" sz="1800" i="1" dirty="0" smtClean="0">
                        <a:latin typeface="Cambria Math" panose="02040503050406030204" pitchFamily="18" charset="0"/>
                      </a:rPr>
                      <m:t>𝑀</m:t>
                    </m:r>
                    <m:r>
                      <a:rPr lang="tr-TR" sz="1800" i="1" baseline="-25000" dirty="0">
                        <a:latin typeface="Cambria Math" panose="02040503050406030204" pitchFamily="18" charset="0"/>
                      </a:rPr>
                      <m:t>𝑒</m:t>
                    </m:r>
                    <m:r>
                      <a:rPr lang="tr-TR" sz="1800" i="1" dirty="0">
                        <a:latin typeface="Cambria Math" panose="02040503050406030204" pitchFamily="18" charset="0"/>
                      </a:rPr>
                      <m:t>=10 </m:t>
                    </m:r>
                  </m:oMath>
                </a14:m>
                <a:r>
                  <a:rPr lang="tr-TR" sz="1800" dirty="0" err="1"/>
                  <a:t>kNm</a:t>
                </a:r>
                <a:r>
                  <a:rPr lang="tr-TR" sz="1800" dirty="0"/>
                  <a:t> </a:t>
                </a:r>
                <a:r>
                  <a:rPr lang="tr-TR" sz="1800" dirty="0" err="1"/>
                  <a:t>dir</a:t>
                </a:r>
                <a:r>
                  <a:rPr lang="tr-TR" sz="1800" dirty="0"/>
                  <a:t>. Kesit boyutları </a:t>
                </a:r>
                <a14:m>
                  <m:oMath xmlns:m="http://schemas.openxmlformats.org/officeDocument/2006/math">
                    <m:r>
                      <a:rPr lang="tr-TR" sz="1800" i="1" dirty="0" smtClean="0">
                        <a:latin typeface="Cambria Math" panose="02040503050406030204" pitchFamily="18" charset="0"/>
                      </a:rPr>
                      <m:t>𝑏</m:t>
                    </m:r>
                    <m:r>
                      <a:rPr lang="tr-TR" sz="1800" i="1" dirty="0" smtClean="0">
                        <a:latin typeface="Cambria Math" panose="02040503050406030204" pitchFamily="18" charset="0"/>
                      </a:rPr>
                      <m:t>=100 </m:t>
                    </m:r>
                  </m:oMath>
                </a14:m>
                <a:r>
                  <a:rPr lang="tr-TR" sz="1800" dirty="0"/>
                  <a:t>mm ve </a:t>
                </a:r>
                <a14:m>
                  <m:oMath xmlns:m="http://schemas.openxmlformats.org/officeDocument/2006/math">
                    <m:r>
                      <a:rPr lang="tr-TR" sz="1800" i="1" dirty="0" smtClean="0">
                        <a:latin typeface="Cambria Math" panose="02040503050406030204" pitchFamily="18" charset="0"/>
                      </a:rPr>
                      <m:t>h</m:t>
                    </m:r>
                    <m:r>
                      <a:rPr lang="tr-TR" sz="1800" i="1" dirty="0" smtClean="0">
                        <a:latin typeface="Cambria Math" panose="02040503050406030204" pitchFamily="18" charset="0"/>
                      </a:rPr>
                      <m:t>=150 </m:t>
                    </m:r>
                  </m:oMath>
                </a14:m>
                <a:r>
                  <a:rPr lang="tr-TR" sz="1800" dirty="0"/>
                  <a:t>mm olup, eğilme momenti ile y ekseni arasındaki açı </a:t>
                </a:r>
                <a:r>
                  <a:rPr lang="tr-TR" b="0" i="0" dirty="0">
                    <a:latin typeface="+mj-lt"/>
                    <a:ea typeface="Cambria Math" panose="02040503050406030204" pitchFamily="18" charset="0"/>
                  </a:rPr>
                  <a:t>θ</a:t>
                </a:r>
                <a:r>
                  <a:rPr lang="tr-TR" sz="1800" dirty="0"/>
                  <a:t>=30</a:t>
                </a:r>
                <a:r>
                  <a:rPr lang="tr-TR" sz="1800" baseline="30000" dirty="0"/>
                  <a:t>o</a:t>
                </a:r>
                <a:r>
                  <a:rPr lang="tr-TR" sz="1800" dirty="0"/>
                  <a:t> </a:t>
                </a:r>
                <a:r>
                  <a:rPr lang="tr-TR" sz="1800" dirty="0" err="1"/>
                  <a:t>dir</a:t>
                </a:r>
                <a:r>
                  <a:rPr lang="tr-TR" sz="1800" dirty="0"/>
                  <a:t>. </a:t>
                </a:r>
              </a:p>
              <a:p>
                <a:pPr marL="342900" indent="-342900" algn="just">
                  <a:buAutoNum type="alphaLcParenR"/>
                </a:pPr>
                <a:r>
                  <a:rPr lang="tr-TR" dirty="0"/>
                  <a:t>Tarafsız eksenin denklemini bulunuz.</a:t>
                </a:r>
              </a:p>
              <a:p>
                <a:pPr marL="342900" indent="-342900" algn="just">
                  <a:buAutoNum type="alphaLcParenR"/>
                </a:pPr>
                <a:r>
                  <a:rPr lang="tr-TR" sz="1800" dirty="0"/>
                  <a:t>En büyük ve en küçük normal gerilme değerlerini hesaplayınız,</a:t>
                </a:r>
              </a:p>
              <a:p>
                <a:pPr marL="342900" indent="-342900" algn="just">
                  <a:buAutoNum type="alphaLcParenR"/>
                </a:pPr>
                <a:r>
                  <a:rPr lang="tr-TR" dirty="0"/>
                  <a:t>Kesit üzerinde gerilme dağılımını çiziniz.</a:t>
                </a:r>
                <a:endParaRPr lang="tr-TR" sz="1800" dirty="0"/>
              </a:p>
            </p:txBody>
          </p:sp>
        </mc:Choice>
        <mc:Fallback xmlns="">
          <p:sp>
            <p:nvSpPr>
              <p:cNvPr id="4" name="TextBox 3">
                <a:extLst>
                  <a:ext uri="{FF2B5EF4-FFF2-40B4-BE49-F238E27FC236}">
                    <a16:creationId xmlns:a16="http://schemas.microsoft.com/office/drawing/2014/main" id="{BE4ED635-D9D9-5F95-3847-62ECCDC9D198}"/>
                  </a:ext>
                </a:extLst>
              </p:cNvPr>
              <p:cNvSpPr txBox="1">
                <a:spLocks noRot="1" noChangeAspect="1" noMove="1" noResize="1" noEditPoints="1" noAdjustHandles="1" noChangeArrowheads="1" noChangeShapeType="1" noTextEdit="1"/>
              </p:cNvSpPr>
              <p:nvPr/>
            </p:nvSpPr>
            <p:spPr>
              <a:xfrm>
                <a:off x="3009530" y="947057"/>
                <a:ext cx="8930209" cy="1477328"/>
              </a:xfrm>
              <a:prstGeom prst="rect">
                <a:avLst/>
              </a:prstGeom>
              <a:blipFill>
                <a:blip r:embed="rId3"/>
                <a:stretch>
                  <a:fillRect l="-614" t="-2469" r="-546" b="-5350"/>
                </a:stretch>
              </a:blipFill>
            </p:spPr>
            <p:txBody>
              <a:bodyPr/>
              <a:lstStyle/>
              <a:p>
                <a:r>
                  <a:rPr lang="en-GB">
                    <a:noFill/>
                  </a:rPr>
                  <a:t> </a:t>
                </a:r>
              </a:p>
            </p:txBody>
          </p:sp>
        </mc:Fallback>
      </mc:AlternateContent>
    </p:spTree>
    <p:extLst>
      <p:ext uri="{BB962C8B-B14F-4D97-AF65-F5344CB8AC3E}">
        <p14:creationId xmlns:p14="http://schemas.microsoft.com/office/powerpoint/2010/main" val="4212303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7892A-BE0E-FA1D-3A4A-C051314DC5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0BA21F-6564-DFAC-58FB-AB655F5487B8}"/>
              </a:ext>
            </a:extLst>
          </p:cNvPr>
          <p:cNvSpPr>
            <a:spLocks noGrp="1"/>
          </p:cNvSpPr>
          <p:nvPr>
            <p:ph type="title"/>
          </p:nvPr>
        </p:nvSpPr>
        <p:spPr>
          <a:xfrm>
            <a:off x="0" y="0"/>
            <a:ext cx="8265814" cy="601402"/>
          </a:xfrm>
        </p:spPr>
        <p:txBody>
          <a:bodyPr>
            <a:normAutofit fontScale="90000"/>
          </a:bodyPr>
          <a:lstStyle/>
          <a:p>
            <a:r>
              <a:rPr lang="tr-TR" b="1" dirty="0">
                <a:solidFill>
                  <a:schemeClr val="bg2">
                    <a:lumMod val="50000"/>
                  </a:schemeClr>
                </a:solidFill>
              </a:rPr>
              <a:t>DIŞ KUVVETLER ve KESİT TESİRLERİ</a:t>
            </a:r>
          </a:p>
        </p:txBody>
      </p:sp>
      <p:sp>
        <p:nvSpPr>
          <p:cNvPr id="4" name="Slide Number Placeholder 3">
            <a:extLst>
              <a:ext uri="{FF2B5EF4-FFF2-40B4-BE49-F238E27FC236}">
                <a16:creationId xmlns:a16="http://schemas.microsoft.com/office/drawing/2014/main" id="{418980A8-CD54-9CEE-0E64-98F58FB5E060}"/>
              </a:ext>
            </a:extLst>
          </p:cNvPr>
          <p:cNvSpPr>
            <a:spLocks noGrp="1"/>
          </p:cNvSpPr>
          <p:nvPr>
            <p:ph type="sldNum" sz="quarter" idx="12"/>
          </p:nvPr>
        </p:nvSpPr>
        <p:spPr>
          <a:xfrm>
            <a:off x="11637811" y="6271186"/>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pic>
        <p:nvPicPr>
          <p:cNvPr id="3" name="Picture 2">
            <a:extLst>
              <a:ext uri="{FF2B5EF4-FFF2-40B4-BE49-F238E27FC236}">
                <a16:creationId xmlns:a16="http://schemas.microsoft.com/office/drawing/2014/main" id="{1ED3F523-883E-057E-0406-5D72E17AD201}"/>
              </a:ext>
            </a:extLst>
          </p:cNvPr>
          <p:cNvPicPr>
            <a:picLocks noChangeAspect="1"/>
          </p:cNvPicPr>
          <p:nvPr/>
        </p:nvPicPr>
        <p:blipFill>
          <a:blip r:embed="rId2"/>
          <a:stretch>
            <a:fillRect/>
          </a:stretch>
        </p:blipFill>
        <p:spPr>
          <a:xfrm>
            <a:off x="374711" y="1352313"/>
            <a:ext cx="2769381" cy="4416685"/>
          </a:xfrm>
          <a:prstGeom prst="rect">
            <a:avLst/>
          </a:prstGeom>
          <a:ln>
            <a:solidFill>
              <a:schemeClr val="tx1"/>
            </a:solidFill>
          </a:ln>
        </p:spPr>
      </p:pic>
      <p:sp>
        <p:nvSpPr>
          <p:cNvPr id="7" name="TextBox 6">
            <a:extLst>
              <a:ext uri="{FF2B5EF4-FFF2-40B4-BE49-F238E27FC236}">
                <a16:creationId xmlns:a16="http://schemas.microsoft.com/office/drawing/2014/main" id="{EF9986B9-6424-D0AF-C53D-B7913E34C272}"/>
              </a:ext>
            </a:extLst>
          </p:cNvPr>
          <p:cNvSpPr txBox="1"/>
          <p:nvPr/>
        </p:nvSpPr>
        <p:spPr>
          <a:xfrm>
            <a:off x="3664257" y="1595268"/>
            <a:ext cx="8153031" cy="1477328"/>
          </a:xfrm>
          <a:prstGeom prst="rect">
            <a:avLst/>
          </a:prstGeom>
          <a:noFill/>
        </p:spPr>
        <p:txBody>
          <a:bodyPr wrap="square">
            <a:spAutoFit/>
          </a:bodyPr>
          <a:lstStyle/>
          <a:p>
            <a:pPr marL="285750" indent="-285750" algn="just">
              <a:buFont typeface="Arial" panose="020B0604020202020204" pitchFamily="34" charset="0"/>
              <a:buChar char="•"/>
            </a:pPr>
            <a:r>
              <a:rPr lang="tr-TR" dirty="0"/>
              <a:t>Kesme kuvveti ve moment arasındaki ilişkiyi tesis etmek için dx boyutunda çok küçük bir parça şekildeki gibi dikkate alınır. Parçaya etki eden yayılı dış yük ile parçanın solunda ve sağında iç kuvvetler pozitif yönleriyle gösterilerek serbest cisim diyagramı elde edilir. Bu diyagram üzerinde niceliklerin birbiriyle olan ilişkileri denge denklemleri yardımıyla bulunur.</a:t>
            </a:r>
          </a:p>
        </p:txBody>
      </p:sp>
      <p:sp>
        <p:nvSpPr>
          <p:cNvPr id="6" name="TextBox 5">
            <a:extLst>
              <a:ext uri="{FF2B5EF4-FFF2-40B4-BE49-F238E27FC236}">
                <a16:creationId xmlns:a16="http://schemas.microsoft.com/office/drawing/2014/main" id="{DD3A5601-7C7C-0D53-BDD3-E384D745D52A}"/>
              </a:ext>
            </a:extLst>
          </p:cNvPr>
          <p:cNvSpPr txBox="1"/>
          <p:nvPr/>
        </p:nvSpPr>
        <p:spPr>
          <a:xfrm>
            <a:off x="282921" y="792191"/>
            <a:ext cx="1364810" cy="369332"/>
          </a:xfrm>
          <a:prstGeom prst="rect">
            <a:avLst/>
          </a:prstGeom>
          <a:noFill/>
        </p:spPr>
        <p:txBody>
          <a:bodyPr wrap="square">
            <a:spAutoFit/>
          </a:bodyPr>
          <a:lstStyle/>
          <a:p>
            <a:r>
              <a:rPr lang="tr-TR" dirty="0">
                <a:solidFill>
                  <a:srgbClr val="FF0000"/>
                </a:solidFill>
              </a:rPr>
              <a:t>Hatırlatma</a:t>
            </a:r>
            <a:endParaRPr lang="en-GB" dirty="0">
              <a:solidFill>
                <a:srgbClr val="FF0000"/>
              </a:solidFill>
            </a:endParaRPr>
          </a:p>
        </p:txBody>
      </p:sp>
    </p:spTree>
    <p:extLst>
      <p:ext uri="{BB962C8B-B14F-4D97-AF65-F5344CB8AC3E}">
        <p14:creationId xmlns:p14="http://schemas.microsoft.com/office/powerpoint/2010/main" val="36468271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30</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4400" dirty="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807DCE6B-22EC-B3FD-9C82-AF3B4A5D11F8}"/>
              </a:ext>
            </a:extLst>
          </p:cNvPr>
          <p:cNvPicPr>
            <a:picLocks noChangeAspect="1"/>
          </p:cNvPicPr>
          <p:nvPr/>
        </p:nvPicPr>
        <p:blipFill rotWithShape="1">
          <a:blip r:embed="rId2"/>
          <a:srcRect l="15988" t="35102" r="26352" b="36462"/>
          <a:stretch/>
        </p:blipFill>
        <p:spPr>
          <a:xfrm>
            <a:off x="152013" y="821849"/>
            <a:ext cx="2516297" cy="2207143"/>
          </a:xfrm>
          <a:prstGeom prst="rect">
            <a:avLst/>
          </a:prstGeom>
          <a:ln>
            <a:solidFill>
              <a:schemeClr val="tx1"/>
            </a:solidFill>
          </a:ln>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535296D-1526-2FCD-5AA8-3933E1158B85}"/>
                  </a:ext>
                </a:extLst>
              </p:cNvPr>
              <p:cNvSpPr txBox="1"/>
              <p:nvPr/>
            </p:nvSpPr>
            <p:spPr>
              <a:xfrm>
                <a:off x="2826650" y="786823"/>
                <a:ext cx="8930209" cy="923330"/>
              </a:xfrm>
              <a:prstGeom prst="rect">
                <a:avLst/>
              </a:prstGeom>
              <a:noFill/>
            </p:spPr>
            <p:txBody>
              <a:bodyPr wrap="square">
                <a:spAutoFit/>
              </a:bodyPr>
              <a:lstStyle/>
              <a:p>
                <a:pPr algn="just"/>
                <a:r>
                  <a:rPr lang="tr-TR" sz="1800"/>
                  <a:t>Şekildeki T kesitli bir çubuğa etkiyen eğilme momenti M</a:t>
                </a:r>
                <a:r>
                  <a:rPr lang="tr-TR" sz="1800" baseline="-25000"/>
                  <a:t>e</a:t>
                </a:r>
                <a:r>
                  <a:rPr lang="tr-TR" sz="1800"/>
                  <a:t>=15 </a:t>
                </a:r>
                <a:r>
                  <a:rPr lang="tr-TR" sz="1800" err="1"/>
                  <a:t>kNm</a:t>
                </a:r>
                <a:r>
                  <a:rPr lang="tr-TR" sz="1800"/>
                  <a:t> </a:t>
                </a:r>
                <a:r>
                  <a:rPr lang="tr-TR" sz="1800" err="1"/>
                  <a:t>dir</a:t>
                </a:r>
                <a:r>
                  <a:rPr lang="tr-TR" sz="1800"/>
                  <a:t>. Kesit boyutları h=100 mm, t</a:t>
                </a:r>
                <a:r>
                  <a:rPr lang="tr-TR" sz="1800" baseline="-25000"/>
                  <a:t>1</a:t>
                </a:r>
                <a:r>
                  <a:rPr lang="tr-TR" sz="1800"/>
                  <a:t>=30 mm, b=200 mm ve t=40 mm olup, eğilme momenti ile x ekseni arasındaki açı </a:t>
                </a:r>
                <a14:m>
                  <m:oMath xmlns:m="http://schemas.openxmlformats.org/officeDocument/2006/math">
                    <m:r>
                      <m:rPr>
                        <m:sty m:val="p"/>
                      </m:rPr>
                      <a:rPr lang="tr-TR" b="0" i="0" smtClean="0">
                        <a:latin typeface="Cambria Math" panose="02040503050406030204" pitchFamily="18" charset="0"/>
                        <a:ea typeface="Cambria Math" panose="02040503050406030204" pitchFamily="18" charset="0"/>
                      </a:rPr>
                      <m:t>θ</m:t>
                    </m:r>
                  </m:oMath>
                </a14:m>
                <a:r>
                  <a:rPr lang="tr-TR" sz="1800"/>
                  <a:t>=30</a:t>
                </a:r>
                <a:r>
                  <a:rPr lang="tr-TR" sz="1800" baseline="30000"/>
                  <a:t>o</a:t>
                </a:r>
                <a:r>
                  <a:rPr lang="tr-TR" sz="1800"/>
                  <a:t> </a:t>
                </a:r>
                <a:r>
                  <a:rPr lang="tr-TR" sz="1800" err="1"/>
                  <a:t>dir</a:t>
                </a:r>
                <a:r>
                  <a:rPr lang="tr-TR" sz="1800"/>
                  <a:t>. Kesitte oluşacak normal gerilme dağılımını çiziniz ve tarafsız ekseni gösteriniz.</a:t>
                </a:r>
              </a:p>
            </p:txBody>
          </p:sp>
        </mc:Choice>
        <mc:Fallback xmlns="">
          <p:sp>
            <p:nvSpPr>
              <p:cNvPr id="5" name="TextBox 4">
                <a:extLst>
                  <a:ext uri="{FF2B5EF4-FFF2-40B4-BE49-F238E27FC236}">
                    <a16:creationId xmlns:a16="http://schemas.microsoft.com/office/drawing/2014/main" id="{8535296D-1526-2FCD-5AA8-3933E1158B85}"/>
                  </a:ext>
                </a:extLst>
              </p:cNvPr>
              <p:cNvSpPr txBox="1">
                <a:spLocks noRot="1" noChangeAspect="1" noMove="1" noResize="1" noEditPoints="1" noAdjustHandles="1" noChangeArrowheads="1" noChangeShapeType="1" noTextEdit="1"/>
              </p:cNvSpPr>
              <p:nvPr/>
            </p:nvSpPr>
            <p:spPr>
              <a:xfrm>
                <a:off x="2826650" y="786823"/>
                <a:ext cx="8930209" cy="923330"/>
              </a:xfrm>
              <a:prstGeom prst="rect">
                <a:avLst/>
              </a:prstGeom>
              <a:blipFill>
                <a:blip r:embed="rId3"/>
                <a:stretch>
                  <a:fillRect l="-614" t="-3289" r="-546" b="-9211"/>
                </a:stretch>
              </a:blipFill>
            </p:spPr>
            <p:txBody>
              <a:bodyPr/>
              <a:lstStyle/>
              <a:p>
                <a:r>
                  <a:rPr lang="en-US">
                    <a:noFill/>
                  </a:rPr>
                  <a:t> </a:t>
                </a:r>
              </a:p>
            </p:txBody>
          </p:sp>
        </mc:Fallback>
      </mc:AlternateContent>
    </p:spTree>
    <p:extLst>
      <p:ext uri="{BB962C8B-B14F-4D97-AF65-F5344CB8AC3E}">
        <p14:creationId xmlns:p14="http://schemas.microsoft.com/office/powerpoint/2010/main" val="18976293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31</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4400" dirty="0">
              <a:solidFill>
                <a:schemeClr val="tx2"/>
              </a:solidFill>
              <a:latin typeface="+mj-lt"/>
              <a:ea typeface="+mj-ea"/>
              <a:cs typeface="+mj-cs"/>
            </a:endParaRPr>
          </a:p>
        </p:txBody>
      </p:sp>
      <p:pic>
        <p:nvPicPr>
          <p:cNvPr id="4" name="Picture 3">
            <a:extLst>
              <a:ext uri="{FF2B5EF4-FFF2-40B4-BE49-F238E27FC236}">
                <a16:creationId xmlns:a16="http://schemas.microsoft.com/office/drawing/2014/main" id="{6E2A1660-A1FD-B582-ED10-6E93A7280D19}"/>
              </a:ext>
            </a:extLst>
          </p:cNvPr>
          <p:cNvPicPr>
            <a:picLocks noChangeAspect="1"/>
          </p:cNvPicPr>
          <p:nvPr/>
        </p:nvPicPr>
        <p:blipFill rotWithShape="1">
          <a:blip r:embed="rId3"/>
          <a:srcRect l="4165" t="34785" r="12933" b="20318"/>
          <a:stretch/>
        </p:blipFill>
        <p:spPr>
          <a:xfrm>
            <a:off x="177280" y="886408"/>
            <a:ext cx="4264091" cy="3079103"/>
          </a:xfrm>
          <a:prstGeom prst="rect">
            <a:avLst/>
          </a:prstGeom>
          <a:ln>
            <a:solidFill>
              <a:schemeClr val="tx1"/>
            </a:solidFill>
          </a:ln>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EC78AF1-62C2-58AA-82B4-33D28AF826B2}"/>
                  </a:ext>
                </a:extLst>
              </p:cNvPr>
              <p:cNvSpPr txBox="1"/>
              <p:nvPr/>
            </p:nvSpPr>
            <p:spPr>
              <a:xfrm>
                <a:off x="4441371" y="886408"/>
                <a:ext cx="7069311" cy="1507657"/>
              </a:xfrm>
              <a:prstGeom prst="rect">
                <a:avLst/>
              </a:prstGeom>
              <a:noFill/>
            </p:spPr>
            <p:txBody>
              <a:bodyPr wrap="square">
                <a:spAutoFit/>
              </a:bodyPr>
              <a:lstStyle/>
              <a:p>
                <a:pPr algn="just"/>
                <a:r>
                  <a:rPr lang="tr-TR" sz="1800"/>
                  <a:t>Şekildeki </a:t>
                </a:r>
                <a:r>
                  <a:rPr lang="tr-TR"/>
                  <a:t>gibi</a:t>
                </a:r>
                <a:r>
                  <a:rPr lang="tr-TR" sz="1800"/>
                  <a:t> bir eğik eğilme altındaki çubuğun </a:t>
                </a:r>
                <a14:m>
                  <m:oMath xmlns:m="http://schemas.openxmlformats.org/officeDocument/2006/math">
                    <m:sSub>
                      <m:sSubPr>
                        <m:ctrlPr>
                          <a:rPr lang="tr-TR" sz="1800" i="1" smtClean="0">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σ</m:t>
                        </m:r>
                      </m:e>
                      <m:sub>
                        <m:r>
                          <a:rPr lang="tr-TR" sz="1800" b="0" i="0" smtClean="0">
                            <a:latin typeface="Cambria Math" panose="02040503050406030204" pitchFamily="18" charset="0"/>
                          </a:rPr>
                          <m:t>ç</m:t>
                        </m:r>
                        <m:r>
                          <m:rPr>
                            <m:sty m:val="p"/>
                          </m:rPr>
                          <a:rPr lang="tr-TR" sz="1800" b="0" i="0" smtClean="0">
                            <a:latin typeface="Cambria Math" panose="02040503050406030204" pitchFamily="18" charset="0"/>
                          </a:rPr>
                          <m:t>em</m:t>
                        </m:r>
                      </m:sub>
                    </m:sSub>
                    <m:r>
                      <a:rPr lang="tr-TR" sz="1800" b="0" i="0" smtClean="0">
                        <a:latin typeface="Cambria Math" panose="02040503050406030204" pitchFamily="18" charset="0"/>
                      </a:rPr>
                      <m:t>=100 </m:t>
                    </m:r>
                    <m:r>
                      <m:rPr>
                        <m:sty m:val="p"/>
                      </m:rPr>
                      <a:rPr lang="tr-TR" sz="1800" b="0" i="0" smtClean="0">
                        <a:latin typeface="Cambria Math" panose="02040503050406030204" pitchFamily="18" charset="0"/>
                      </a:rPr>
                      <m:t>N</m:t>
                    </m:r>
                    <m:r>
                      <a:rPr lang="tr-TR" sz="1800" b="0" i="0" smtClean="0">
                        <a:latin typeface="Cambria Math" panose="02040503050406030204" pitchFamily="18" charset="0"/>
                      </a:rPr>
                      <m:t>/</m:t>
                    </m:r>
                    <m:sSup>
                      <m:sSupPr>
                        <m:ctrlPr>
                          <a:rPr lang="tr-TR" sz="1800" b="0" i="1" smtClean="0">
                            <a:latin typeface="Cambria Math" panose="02040503050406030204" pitchFamily="18" charset="0"/>
                          </a:rPr>
                        </m:ctrlPr>
                      </m:sSupPr>
                      <m:e>
                        <m:r>
                          <m:rPr>
                            <m:sty m:val="p"/>
                          </m:rPr>
                          <a:rPr lang="tr-TR" sz="1800" b="0" i="0" smtClean="0">
                            <a:latin typeface="Cambria Math" panose="02040503050406030204" pitchFamily="18" charset="0"/>
                          </a:rPr>
                          <m:t>cm</m:t>
                        </m:r>
                      </m:e>
                      <m:sup>
                        <m:r>
                          <a:rPr lang="tr-TR" sz="1800" b="0" i="0" smtClean="0">
                            <a:latin typeface="Cambria Math" panose="02040503050406030204" pitchFamily="18" charset="0"/>
                          </a:rPr>
                          <m:t>2</m:t>
                        </m:r>
                      </m:sup>
                    </m:sSup>
                  </m:oMath>
                </a14:m>
                <a:r>
                  <a:rPr lang="tr-TR" sz="1800"/>
                  <a:t> ve </a:t>
                </a:r>
                <a14:m>
                  <m:oMath xmlns:m="http://schemas.openxmlformats.org/officeDocument/2006/math">
                    <m:sSub>
                      <m:sSubPr>
                        <m:ctrlPr>
                          <a:rPr lang="tr-TR" i="1">
                            <a:latin typeface="Cambria Math" panose="02040503050406030204" pitchFamily="18" charset="0"/>
                          </a:rPr>
                        </m:ctrlPr>
                      </m:sSubPr>
                      <m:e>
                        <m:r>
                          <m:rPr>
                            <m:sty m:val="p"/>
                          </m:rPr>
                          <a:rPr lang="tr-TR">
                            <a:latin typeface="Cambria Math" panose="02040503050406030204" pitchFamily="18" charset="0"/>
                            <a:ea typeface="Cambria Math" panose="02040503050406030204" pitchFamily="18" charset="0"/>
                          </a:rPr>
                          <m:t>σ</m:t>
                        </m:r>
                      </m:e>
                      <m:sub>
                        <m:r>
                          <m:rPr>
                            <m:sty m:val="p"/>
                          </m:rPr>
                          <a:rPr lang="tr-TR" b="0" i="0" smtClean="0">
                            <a:latin typeface="Cambria Math" panose="02040503050406030204" pitchFamily="18" charset="0"/>
                            <a:ea typeface="Cambria Math" panose="02040503050406030204" pitchFamily="18" charset="0"/>
                          </a:rPr>
                          <m:t>b</m:t>
                        </m:r>
                        <m:r>
                          <m:rPr>
                            <m:sty m:val="p"/>
                          </m:rPr>
                          <a:rPr lang="tr-TR">
                            <a:latin typeface="Cambria Math" panose="02040503050406030204" pitchFamily="18" charset="0"/>
                          </a:rPr>
                          <m:t>em</m:t>
                        </m:r>
                      </m:sub>
                    </m:sSub>
                    <m:r>
                      <a:rPr lang="tr-TR">
                        <a:latin typeface="Cambria Math" panose="02040503050406030204" pitchFamily="18" charset="0"/>
                      </a:rPr>
                      <m:t>=</m:t>
                    </m:r>
                    <m:r>
                      <a:rPr lang="tr-TR" b="0" i="0" smtClean="0">
                        <a:latin typeface="Cambria Math" panose="02040503050406030204" pitchFamily="18" charset="0"/>
                      </a:rPr>
                      <m:t>80</m:t>
                    </m:r>
                    <m:r>
                      <a:rPr lang="tr-TR">
                        <a:latin typeface="Cambria Math" panose="02040503050406030204" pitchFamily="18" charset="0"/>
                      </a:rPr>
                      <m:t> </m:t>
                    </m:r>
                    <m:r>
                      <m:rPr>
                        <m:sty m:val="p"/>
                      </m:rPr>
                      <a:rPr lang="tr-TR">
                        <a:latin typeface="Cambria Math" panose="02040503050406030204" pitchFamily="18" charset="0"/>
                      </a:rPr>
                      <m:t>N</m:t>
                    </m:r>
                    <m:r>
                      <a:rPr lang="tr-TR">
                        <a:latin typeface="Cambria Math" panose="02040503050406030204" pitchFamily="18" charset="0"/>
                      </a:rPr>
                      <m:t>/</m:t>
                    </m:r>
                    <m:sSup>
                      <m:sSupPr>
                        <m:ctrlPr>
                          <a:rPr lang="tr-TR" i="1">
                            <a:latin typeface="Cambria Math" panose="02040503050406030204" pitchFamily="18" charset="0"/>
                          </a:rPr>
                        </m:ctrlPr>
                      </m:sSupPr>
                      <m:e>
                        <m:r>
                          <m:rPr>
                            <m:sty m:val="p"/>
                          </m:rPr>
                          <a:rPr lang="tr-TR">
                            <a:latin typeface="Cambria Math" panose="02040503050406030204" pitchFamily="18" charset="0"/>
                          </a:rPr>
                          <m:t>cm</m:t>
                        </m:r>
                      </m:e>
                      <m:sup>
                        <m:r>
                          <a:rPr lang="tr-TR">
                            <a:latin typeface="Cambria Math" panose="02040503050406030204" pitchFamily="18" charset="0"/>
                          </a:rPr>
                          <m:t>2</m:t>
                        </m:r>
                      </m:sup>
                    </m:sSup>
                  </m:oMath>
                </a14:m>
                <a:r>
                  <a:rPr lang="tr-TR" sz="1800"/>
                  <a:t> </a:t>
                </a:r>
                <a:r>
                  <a:rPr lang="tr-TR" sz="1800" err="1"/>
                  <a:t>dir</a:t>
                </a:r>
                <a:r>
                  <a:rPr lang="tr-TR" sz="1800"/>
                  <a:t>. </a:t>
                </a:r>
              </a:p>
              <a:p>
                <a:pPr algn="just"/>
                <a:r>
                  <a:rPr lang="tr-TR" sz="1800"/>
                  <a:t>a) Tarafsız ekseni kesit üzerinde gösteriniz</a:t>
                </a:r>
              </a:p>
              <a:p>
                <a:pPr algn="just"/>
                <a:r>
                  <a:rPr lang="tr-TR"/>
                  <a:t>b) Kesitin güvenlikle taşıyabileceği M</a:t>
                </a:r>
                <a:r>
                  <a:rPr lang="tr-TR" sz="1800" baseline="-25000"/>
                  <a:t>e</a:t>
                </a:r>
                <a:r>
                  <a:rPr lang="tr-TR" sz="1800"/>
                  <a:t> momentini bulunuz</a:t>
                </a:r>
              </a:p>
              <a:p>
                <a:pPr algn="just"/>
                <a:r>
                  <a:rPr lang="tr-TR"/>
                  <a:t>c) Bu M</a:t>
                </a:r>
                <a:r>
                  <a:rPr lang="tr-TR" sz="1800" baseline="-25000"/>
                  <a:t>e</a:t>
                </a:r>
                <a:r>
                  <a:rPr lang="tr-TR"/>
                  <a:t> için kesitteki gerilme diyagramını çiziniz</a:t>
                </a:r>
                <a:r>
                  <a:rPr lang="tr-TR" sz="1800"/>
                  <a:t>. </a:t>
                </a:r>
              </a:p>
            </p:txBody>
          </p:sp>
        </mc:Choice>
        <mc:Fallback xmlns="">
          <p:sp>
            <p:nvSpPr>
              <p:cNvPr id="5" name="TextBox 4">
                <a:extLst>
                  <a:ext uri="{FF2B5EF4-FFF2-40B4-BE49-F238E27FC236}">
                    <a16:creationId xmlns:a16="http://schemas.microsoft.com/office/drawing/2014/main" id="{6EC78AF1-62C2-58AA-82B4-33D28AF826B2}"/>
                  </a:ext>
                </a:extLst>
              </p:cNvPr>
              <p:cNvSpPr txBox="1">
                <a:spLocks noRot="1" noChangeAspect="1" noMove="1" noResize="1" noEditPoints="1" noAdjustHandles="1" noChangeArrowheads="1" noChangeShapeType="1" noTextEdit="1"/>
              </p:cNvSpPr>
              <p:nvPr/>
            </p:nvSpPr>
            <p:spPr>
              <a:xfrm>
                <a:off x="4441371" y="886408"/>
                <a:ext cx="7069311" cy="1507657"/>
              </a:xfrm>
              <a:prstGeom prst="rect">
                <a:avLst/>
              </a:prstGeom>
              <a:blipFill>
                <a:blip r:embed="rId4"/>
                <a:stretch>
                  <a:fillRect l="-777" t="-1210" r="-690" b="-5242"/>
                </a:stretch>
              </a:blipFill>
            </p:spPr>
            <p:txBody>
              <a:bodyPr/>
              <a:lstStyle/>
              <a:p>
                <a:r>
                  <a:rPr lang="en-US">
                    <a:noFill/>
                  </a:rPr>
                  <a:t> </a:t>
                </a:r>
              </a:p>
            </p:txBody>
          </p:sp>
        </mc:Fallback>
      </mc:AlternateContent>
    </p:spTree>
    <p:extLst>
      <p:ext uri="{BB962C8B-B14F-4D97-AF65-F5344CB8AC3E}">
        <p14:creationId xmlns:p14="http://schemas.microsoft.com/office/powerpoint/2010/main" val="41419561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32</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Normal Kuvvet ve Eğilme</a:t>
            </a:r>
            <a:endParaRPr lang="en-US" sz="440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DFD50B50-B344-A7AC-35BB-0070B93EABBF}"/>
              </a:ext>
            </a:extLst>
          </p:cNvPr>
          <p:cNvPicPr>
            <a:picLocks noChangeAspect="1"/>
          </p:cNvPicPr>
          <p:nvPr/>
        </p:nvPicPr>
        <p:blipFill>
          <a:blip r:embed="rId2"/>
          <a:stretch>
            <a:fillRect/>
          </a:stretch>
        </p:blipFill>
        <p:spPr>
          <a:xfrm>
            <a:off x="107241" y="1134778"/>
            <a:ext cx="2902289" cy="5067300"/>
          </a:xfrm>
          <a:prstGeom prst="rect">
            <a:avLst/>
          </a:prstGeom>
          <a:ln>
            <a:solidFill>
              <a:schemeClr val="tx1"/>
            </a:solidFill>
          </a:ln>
        </p:spPr>
      </p:pic>
      <p:sp>
        <p:nvSpPr>
          <p:cNvPr id="5" name="TextBox 4">
            <a:extLst>
              <a:ext uri="{FF2B5EF4-FFF2-40B4-BE49-F238E27FC236}">
                <a16:creationId xmlns:a16="http://schemas.microsoft.com/office/drawing/2014/main" id="{8A1F3BFA-DFC0-DB76-0977-4ADCF6138BE7}"/>
              </a:ext>
            </a:extLst>
          </p:cNvPr>
          <p:cNvSpPr txBox="1"/>
          <p:nvPr/>
        </p:nvSpPr>
        <p:spPr>
          <a:xfrm>
            <a:off x="3545541" y="1311586"/>
            <a:ext cx="8394198" cy="2585323"/>
          </a:xfrm>
          <a:prstGeom prst="rect">
            <a:avLst/>
          </a:prstGeom>
          <a:noFill/>
        </p:spPr>
        <p:txBody>
          <a:bodyPr wrap="square">
            <a:spAutoFit/>
          </a:bodyPr>
          <a:lstStyle/>
          <a:p>
            <a:pPr algn="just"/>
            <a:r>
              <a:rPr lang="tr-TR"/>
              <a:t>Çubuk kesitine yalnızca eğilme momentlerinin etki etmesinin dışında, geometrinin ağırlık merkezinde olmayacak şekilde bir normal kuvvetin etki etmesi (eksantrik normal kuvvet) de bir eğilme momenti oluşturur. Şekilde görüldüğü gibi eksantrik bir normal kuvvet statik eşdeğeri olacak şekilde asal eksenlere oluşturduğu momentler de dikkate alınarak taşınabilir. </a:t>
            </a:r>
          </a:p>
          <a:p>
            <a:pPr algn="just"/>
            <a:endParaRPr lang="tr-TR"/>
          </a:p>
          <a:p>
            <a:pPr algn="just"/>
            <a:r>
              <a:rPr lang="tr-TR"/>
              <a:t>Bu haliyle sistem normal kuvvet ve eğilme altındadır. Veya direkt ağırlık merkezine uygulanan bir normal kuvvet ile bağımsızca uygulanan eğilme momentleri de aynı etkiyi yaratabilir.</a:t>
            </a:r>
          </a:p>
        </p:txBody>
      </p:sp>
      <p:sp>
        <p:nvSpPr>
          <p:cNvPr id="8" name="TextBox 7">
            <a:extLst>
              <a:ext uri="{FF2B5EF4-FFF2-40B4-BE49-F238E27FC236}">
                <a16:creationId xmlns:a16="http://schemas.microsoft.com/office/drawing/2014/main" id="{A9E60449-B932-D827-9C4C-0DD1AA101EE7}"/>
              </a:ext>
            </a:extLst>
          </p:cNvPr>
          <p:cNvSpPr txBox="1"/>
          <p:nvPr/>
        </p:nvSpPr>
        <p:spPr>
          <a:xfrm>
            <a:off x="3545541" y="4157826"/>
            <a:ext cx="8278906" cy="923330"/>
          </a:xfrm>
          <a:prstGeom prst="rect">
            <a:avLst/>
          </a:prstGeom>
          <a:noFill/>
        </p:spPr>
        <p:txBody>
          <a:bodyPr wrap="square">
            <a:spAutoFit/>
          </a:bodyPr>
          <a:lstStyle/>
          <a:p>
            <a:pPr algn="just"/>
            <a:r>
              <a:rPr lang="tr-TR"/>
              <a:t>Bir bileşik mukavemet hali olan bu durum pratikte genelde kolonlarda gözlemlenir. Genellikle kolonlar normal kuvvet ve eğilmeye maruzken, kirişler kesme kuvvet ve eğilmeye maruz kalmaktadır.</a:t>
            </a:r>
          </a:p>
        </p:txBody>
      </p:sp>
    </p:spTree>
    <p:extLst>
      <p:ext uri="{BB962C8B-B14F-4D97-AF65-F5344CB8AC3E}">
        <p14:creationId xmlns:p14="http://schemas.microsoft.com/office/powerpoint/2010/main" val="17973698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33</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Normal Kuvvet ve Eğilme</a:t>
            </a:r>
            <a:endParaRPr lang="en-US" sz="440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0765D86B-2294-2DCB-C920-39DEF4EFB66D}"/>
              </a:ext>
            </a:extLst>
          </p:cNvPr>
          <p:cNvPicPr>
            <a:picLocks noChangeAspect="1"/>
          </p:cNvPicPr>
          <p:nvPr/>
        </p:nvPicPr>
        <p:blipFill rotWithShape="1">
          <a:blip r:embed="rId2"/>
          <a:srcRect t="46147"/>
          <a:stretch/>
        </p:blipFill>
        <p:spPr>
          <a:xfrm>
            <a:off x="851012" y="2229240"/>
            <a:ext cx="2902289" cy="2728895"/>
          </a:xfrm>
          <a:prstGeom prst="rect">
            <a:avLst/>
          </a:prstGeom>
          <a:ln>
            <a:solidFill>
              <a:schemeClr val="tx1"/>
            </a:solidFill>
          </a:ln>
        </p:spPr>
      </p:pic>
      <p:pic>
        <p:nvPicPr>
          <p:cNvPr id="4" name="Picture 3">
            <a:extLst>
              <a:ext uri="{FF2B5EF4-FFF2-40B4-BE49-F238E27FC236}">
                <a16:creationId xmlns:a16="http://schemas.microsoft.com/office/drawing/2014/main" id="{507D3838-1B6E-A9F0-0C70-F5A97A77FF06}"/>
              </a:ext>
            </a:extLst>
          </p:cNvPr>
          <p:cNvPicPr>
            <a:picLocks noChangeAspect="1"/>
          </p:cNvPicPr>
          <p:nvPr/>
        </p:nvPicPr>
        <p:blipFill>
          <a:blip r:embed="rId3"/>
          <a:stretch>
            <a:fillRect/>
          </a:stretch>
        </p:blipFill>
        <p:spPr>
          <a:xfrm>
            <a:off x="5262963" y="3318148"/>
            <a:ext cx="2057400" cy="714375"/>
          </a:xfrm>
          <a:prstGeom prst="rect">
            <a:avLst/>
          </a:prstGeom>
          <a:ln>
            <a:solidFill>
              <a:schemeClr val="tx1"/>
            </a:solidFill>
          </a:ln>
        </p:spPr>
      </p:pic>
      <p:pic>
        <p:nvPicPr>
          <p:cNvPr id="7" name="Picture 6">
            <a:extLst>
              <a:ext uri="{FF2B5EF4-FFF2-40B4-BE49-F238E27FC236}">
                <a16:creationId xmlns:a16="http://schemas.microsoft.com/office/drawing/2014/main" id="{63D52AA1-5F71-4576-58C9-FA919C8080F7}"/>
              </a:ext>
            </a:extLst>
          </p:cNvPr>
          <p:cNvPicPr>
            <a:picLocks noChangeAspect="1"/>
          </p:cNvPicPr>
          <p:nvPr/>
        </p:nvPicPr>
        <p:blipFill rotWithShape="1">
          <a:blip r:embed="rId4"/>
          <a:srcRect l="12168" t="43401" r="42579" b="48436"/>
          <a:stretch/>
        </p:blipFill>
        <p:spPr>
          <a:xfrm>
            <a:off x="6790867" y="2069307"/>
            <a:ext cx="1744825" cy="559837"/>
          </a:xfrm>
          <a:prstGeom prst="rect">
            <a:avLst/>
          </a:prstGeom>
          <a:ln>
            <a:solidFill>
              <a:schemeClr val="tx1"/>
            </a:solidFill>
          </a:ln>
        </p:spPr>
      </p:pic>
      <p:pic>
        <p:nvPicPr>
          <p:cNvPr id="8" name="Picture 7">
            <a:extLst>
              <a:ext uri="{FF2B5EF4-FFF2-40B4-BE49-F238E27FC236}">
                <a16:creationId xmlns:a16="http://schemas.microsoft.com/office/drawing/2014/main" id="{D0F4D87F-32FC-6E4C-5836-7A04B6024426}"/>
              </a:ext>
            </a:extLst>
          </p:cNvPr>
          <p:cNvPicPr>
            <a:picLocks noChangeAspect="1"/>
          </p:cNvPicPr>
          <p:nvPr/>
        </p:nvPicPr>
        <p:blipFill rotWithShape="1">
          <a:blip r:embed="rId5"/>
          <a:srcRect l="31730" t="4783" r="38237" b="7053"/>
          <a:stretch/>
        </p:blipFill>
        <p:spPr>
          <a:xfrm rot="16200000">
            <a:off x="1863432" y="3575718"/>
            <a:ext cx="877449" cy="4215338"/>
          </a:xfrm>
          <a:prstGeom prst="rect">
            <a:avLst/>
          </a:prstGeom>
          <a:ln>
            <a:solidFill>
              <a:schemeClr val="tx1"/>
            </a:solidFill>
          </a:ln>
        </p:spPr>
      </p:pic>
      <p:pic>
        <p:nvPicPr>
          <p:cNvPr id="10" name="Picture 9">
            <a:extLst>
              <a:ext uri="{FF2B5EF4-FFF2-40B4-BE49-F238E27FC236}">
                <a16:creationId xmlns:a16="http://schemas.microsoft.com/office/drawing/2014/main" id="{01FC6FAC-CA18-6C25-7DFA-1648FEDF6AE9}"/>
              </a:ext>
            </a:extLst>
          </p:cNvPr>
          <p:cNvPicPr>
            <a:picLocks noChangeAspect="1"/>
          </p:cNvPicPr>
          <p:nvPr/>
        </p:nvPicPr>
        <p:blipFill rotWithShape="1">
          <a:blip r:embed="rId6"/>
          <a:srcRect l="20542" r="16484" b="18881"/>
          <a:stretch/>
        </p:blipFill>
        <p:spPr>
          <a:xfrm rot="16200000">
            <a:off x="6629388" y="2672819"/>
            <a:ext cx="2349226" cy="5563161"/>
          </a:xfrm>
          <a:prstGeom prst="rect">
            <a:avLst/>
          </a:prstGeom>
          <a:ln>
            <a:solidFill>
              <a:schemeClr val="tx1"/>
            </a:solidFill>
          </a:ln>
        </p:spPr>
      </p:pic>
      <p:pic>
        <p:nvPicPr>
          <p:cNvPr id="13" name="Picture 12">
            <a:extLst>
              <a:ext uri="{FF2B5EF4-FFF2-40B4-BE49-F238E27FC236}">
                <a16:creationId xmlns:a16="http://schemas.microsoft.com/office/drawing/2014/main" id="{F699FB1D-B4F1-DFBE-B20A-0C4761CEBF95}"/>
              </a:ext>
            </a:extLst>
          </p:cNvPr>
          <p:cNvPicPr>
            <a:picLocks noChangeAspect="1"/>
          </p:cNvPicPr>
          <p:nvPr/>
        </p:nvPicPr>
        <p:blipFill>
          <a:blip r:embed="rId7"/>
          <a:stretch>
            <a:fillRect/>
          </a:stretch>
        </p:blipFill>
        <p:spPr>
          <a:xfrm>
            <a:off x="8154842" y="3326450"/>
            <a:ext cx="1834460" cy="697770"/>
          </a:xfrm>
          <a:prstGeom prst="rect">
            <a:avLst/>
          </a:prstGeom>
          <a:ln>
            <a:solidFill>
              <a:schemeClr val="tx1"/>
            </a:solidFill>
          </a:ln>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BF09604-E6AF-94B4-351C-A53BB27D3D70}"/>
                  </a:ext>
                </a:extLst>
              </p:cNvPr>
              <p:cNvSpPr txBox="1"/>
              <p:nvPr/>
            </p:nvSpPr>
            <p:spPr>
              <a:xfrm>
                <a:off x="266734" y="1097734"/>
                <a:ext cx="11673005" cy="646331"/>
              </a:xfrm>
              <a:prstGeom prst="rect">
                <a:avLst/>
              </a:prstGeom>
              <a:noFill/>
            </p:spPr>
            <p:txBody>
              <a:bodyPr wrap="square">
                <a:spAutoFit/>
              </a:bodyPr>
              <a:lstStyle/>
              <a:p>
                <a:pPr algn="just"/>
                <a:r>
                  <a:rPr lang="tr-TR"/>
                  <a:t>Herhangi bir noktadaki (</a:t>
                </a:r>
                <a:r>
                  <a:rPr lang="tr-TR" err="1"/>
                  <a:t>y,z</a:t>
                </a:r>
                <a:r>
                  <a:rPr lang="tr-TR"/>
                  <a:t>) gerilme normal kuvvet ve eğilmeden dolayı oluşacak gerilmenin toplamına eşittir. Gerilmeleri işaretleri ile toplanacağı unutulmamalıdır. Tarafsız eksenin konumu için gerekli denklem tekrar </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𝜎</m:t>
                        </m:r>
                      </m:e>
                      <m:sub>
                        <m:r>
                          <a:rPr lang="tr-TR" b="0" i="1" smtClean="0">
                            <a:latin typeface="Cambria Math" panose="02040503050406030204" pitchFamily="18" charset="0"/>
                          </a:rPr>
                          <m:t>𝑧</m:t>
                        </m:r>
                      </m:sub>
                    </m:sSub>
                    <m:r>
                      <a:rPr lang="tr-TR" b="0" i="1" smtClean="0">
                        <a:latin typeface="Cambria Math" panose="02040503050406030204" pitchFamily="18" charset="0"/>
                      </a:rPr>
                      <m:t>=</m:t>
                    </m:r>
                  </m:oMath>
                </a14:m>
                <a:r>
                  <a:rPr lang="tr-TR"/>
                  <a:t> 0 ifadesinden bulanabilir.</a:t>
                </a:r>
              </a:p>
            </p:txBody>
          </p:sp>
        </mc:Choice>
        <mc:Fallback xmlns="">
          <p:sp>
            <p:nvSpPr>
              <p:cNvPr id="9" name="TextBox 8">
                <a:extLst>
                  <a:ext uri="{FF2B5EF4-FFF2-40B4-BE49-F238E27FC236}">
                    <a16:creationId xmlns:a16="http://schemas.microsoft.com/office/drawing/2014/main" id="{ABF09604-E6AF-94B4-351C-A53BB27D3D70}"/>
                  </a:ext>
                </a:extLst>
              </p:cNvPr>
              <p:cNvSpPr txBox="1">
                <a:spLocks noRot="1" noChangeAspect="1" noMove="1" noResize="1" noEditPoints="1" noAdjustHandles="1" noChangeArrowheads="1" noChangeShapeType="1" noTextEdit="1"/>
              </p:cNvSpPr>
              <p:nvPr/>
            </p:nvSpPr>
            <p:spPr>
              <a:xfrm>
                <a:off x="266734" y="1097734"/>
                <a:ext cx="11673005" cy="646331"/>
              </a:xfrm>
              <a:prstGeom prst="rect">
                <a:avLst/>
              </a:prstGeom>
              <a:blipFill>
                <a:blip r:embed="rId8"/>
                <a:stretch>
                  <a:fillRect l="-470" t="-4717" r="-418" b="-56604"/>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DA062853-0E8A-6B44-74E1-5CF0042BAC8C}"/>
              </a:ext>
            </a:extLst>
          </p:cNvPr>
          <p:cNvSpPr txBox="1"/>
          <p:nvPr/>
        </p:nvSpPr>
        <p:spPr>
          <a:xfrm>
            <a:off x="7804000" y="2841896"/>
            <a:ext cx="2604247" cy="369332"/>
          </a:xfrm>
          <a:prstGeom prst="rect">
            <a:avLst/>
          </a:prstGeom>
          <a:noFill/>
        </p:spPr>
        <p:txBody>
          <a:bodyPr wrap="square">
            <a:spAutoFit/>
          </a:bodyPr>
          <a:lstStyle/>
          <a:p>
            <a:r>
              <a:rPr lang="tr-TR"/>
              <a:t> Tarafsız eksen denklemi </a:t>
            </a:r>
            <a:endParaRPr lang="en-GB"/>
          </a:p>
        </p:txBody>
      </p:sp>
      <p:sp>
        <p:nvSpPr>
          <p:cNvPr id="15" name="TextBox 14">
            <a:extLst>
              <a:ext uri="{FF2B5EF4-FFF2-40B4-BE49-F238E27FC236}">
                <a16:creationId xmlns:a16="http://schemas.microsoft.com/office/drawing/2014/main" id="{0F475932-059B-9833-B448-7F2F87E8B391}"/>
              </a:ext>
            </a:extLst>
          </p:cNvPr>
          <p:cNvSpPr txBox="1"/>
          <p:nvPr/>
        </p:nvSpPr>
        <p:spPr>
          <a:xfrm>
            <a:off x="5419250" y="2856945"/>
            <a:ext cx="1744826" cy="369332"/>
          </a:xfrm>
          <a:prstGeom prst="rect">
            <a:avLst/>
          </a:prstGeom>
          <a:noFill/>
        </p:spPr>
        <p:txBody>
          <a:bodyPr wrap="square">
            <a:spAutoFit/>
          </a:bodyPr>
          <a:lstStyle/>
          <a:p>
            <a:r>
              <a:rPr lang="tr-TR"/>
              <a:t>Gerilme formülü</a:t>
            </a:r>
            <a:endParaRPr lang="en-GB"/>
          </a:p>
        </p:txBody>
      </p:sp>
    </p:spTree>
    <p:extLst>
      <p:ext uri="{BB962C8B-B14F-4D97-AF65-F5344CB8AC3E}">
        <p14:creationId xmlns:p14="http://schemas.microsoft.com/office/powerpoint/2010/main" val="40620282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34</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4400" dirty="0">
              <a:solidFill>
                <a:schemeClr val="tx2"/>
              </a:solidFill>
              <a:latin typeface="+mj-lt"/>
              <a:ea typeface="+mj-ea"/>
              <a:cs typeface="+mj-cs"/>
            </a:endParaRPr>
          </a:p>
        </p:txBody>
      </p:sp>
      <p:pic>
        <p:nvPicPr>
          <p:cNvPr id="9" name="Picture 8">
            <a:extLst>
              <a:ext uri="{FF2B5EF4-FFF2-40B4-BE49-F238E27FC236}">
                <a16:creationId xmlns:a16="http://schemas.microsoft.com/office/drawing/2014/main" id="{EDE67CA4-5EF8-EB8F-42A9-92ED2AFE40A3}"/>
              </a:ext>
            </a:extLst>
          </p:cNvPr>
          <p:cNvPicPr>
            <a:picLocks noChangeAspect="1"/>
          </p:cNvPicPr>
          <p:nvPr/>
        </p:nvPicPr>
        <p:blipFill rotWithShape="1">
          <a:blip r:embed="rId2"/>
          <a:srcRect l="22721" t="25521" r="26418" b="11594"/>
          <a:stretch/>
        </p:blipFill>
        <p:spPr>
          <a:xfrm>
            <a:off x="544236" y="1039907"/>
            <a:ext cx="2698376" cy="2689412"/>
          </a:xfrm>
          <a:prstGeom prst="rect">
            <a:avLst/>
          </a:prstGeom>
          <a:ln>
            <a:solidFill>
              <a:schemeClr val="tx1"/>
            </a:solidFill>
          </a:ln>
        </p:spPr>
      </p:pic>
      <p:sp>
        <p:nvSpPr>
          <p:cNvPr id="3" name="TextBox 2">
            <a:extLst>
              <a:ext uri="{FF2B5EF4-FFF2-40B4-BE49-F238E27FC236}">
                <a16:creationId xmlns:a16="http://schemas.microsoft.com/office/drawing/2014/main" id="{362804F1-7A96-23E4-60DA-4D32703A3518}"/>
              </a:ext>
            </a:extLst>
          </p:cNvPr>
          <p:cNvSpPr txBox="1"/>
          <p:nvPr/>
        </p:nvSpPr>
        <p:spPr>
          <a:xfrm>
            <a:off x="3876595" y="1039907"/>
            <a:ext cx="7069311" cy="923330"/>
          </a:xfrm>
          <a:prstGeom prst="rect">
            <a:avLst/>
          </a:prstGeom>
          <a:noFill/>
        </p:spPr>
        <p:txBody>
          <a:bodyPr wrap="square">
            <a:spAutoFit/>
          </a:bodyPr>
          <a:lstStyle/>
          <a:p>
            <a:pPr algn="just"/>
            <a:r>
              <a:rPr lang="tr-TR" sz="1800"/>
              <a:t>4.80 kN </a:t>
            </a:r>
            <a:r>
              <a:rPr lang="tr-TR" sz="1800" err="1"/>
              <a:t>luk</a:t>
            </a:r>
            <a:r>
              <a:rPr lang="tr-TR" sz="1800"/>
              <a:t> dikey bir yük şekildeki gibi ahşap elemana uygulanmaktadır. </a:t>
            </a:r>
          </a:p>
          <a:p>
            <a:pPr marL="342900" indent="-342900" algn="just">
              <a:buAutoNum type="alphaLcParenR"/>
            </a:pPr>
            <a:r>
              <a:rPr lang="tr-TR"/>
              <a:t>A,B,C ve D noktalarındaki gerilmeleri hesaplayınız</a:t>
            </a:r>
          </a:p>
          <a:p>
            <a:pPr marL="342900" indent="-342900" algn="just">
              <a:buAutoNum type="alphaLcParenR"/>
            </a:pPr>
            <a:r>
              <a:rPr lang="tr-TR" sz="1800"/>
              <a:t>Tarafsız ekse</a:t>
            </a:r>
            <a:r>
              <a:rPr lang="tr-TR"/>
              <a:t>ninin denklemini bularak şekil üzerinde gösteriniz.</a:t>
            </a:r>
            <a:endParaRPr lang="tr-TR" sz="1800"/>
          </a:p>
        </p:txBody>
      </p:sp>
    </p:spTree>
    <p:extLst>
      <p:ext uri="{BB962C8B-B14F-4D97-AF65-F5344CB8AC3E}">
        <p14:creationId xmlns:p14="http://schemas.microsoft.com/office/powerpoint/2010/main" val="38552093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35</a:t>
            </a:fld>
            <a:endParaRPr kumimoji="0" lang="en-US" sz="11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a:solidFill>
                  <a:schemeClr val="tx2"/>
                </a:solidFill>
                <a:latin typeface="+mj-lt"/>
                <a:ea typeface="+mj-ea"/>
                <a:cs typeface="+mj-cs"/>
              </a:rPr>
              <a:t>ÖRNEK</a:t>
            </a:r>
            <a:endParaRPr lang="en-US" sz="4400" dirty="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D74553F4-37DA-24B3-5345-393F2E8974FD}"/>
              </a:ext>
            </a:extLst>
          </p:cNvPr>
          <p:cNvPicPr>
            <a:picLocks noChangeAspect="1"/>
          </p:cNvPicPr>
          <p:nvPr/>
        </p:nvPicPr>
        <p:blipFill rotWithShape="1">
          <a:blip r:embed="rId2"/>
          <a:srcRect r="64331"/>
          <a:stretch/>
        </p:blipFill>
        <p:spPr>
          <a:xfrm>
            <a:off x="459727" y="918579"/>
            <a:ext cx="2955826" cy="2333625"/>
          </a:xfrm>
          <a:prstGeom prst="rect">
            <a:avLst/>
          </a:prstGeom>
          <a:ln>
            <a:solidFill>
              <a:schemeClr val="tx1"/>
            </a:solidFill>
          </a:ln>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E3BB215-221C-7632-312E-F95FB99D581B}"/>
                  </a:ext>
                </a:extLst>
              </p:cNvPr>
              <p:cNvSpPr txBox="1"/>
              <p:nvPr/>
            </p:nvSpPr>
            <p:spPr>
              <a:xfrm>
                <a:off x="3936686" y="918579"/>
                <a:ext cx="7914655" cy="948145"/>
              </a:xfrm>
              <a:prstGeom prst="rect">
                <a:avLst/>
              </a:prstGeom>
              <a:noFill/>
            </p:spPr>
            <p:txBody>
              <a:bodyPr wrap="square">
                <a:spAutoFit/>
              </a:bodyPr>
              <a:lstStyle/>
              <a:p>
                <a:pPr algn="just"/>
                <a:r>
                  <a:rPr lang="tr-TR"/>
                  <a:t>Şekildeki P yükü S10x25.4 çeliğine (</a:t>
                </a:r>
                <a:r>
                  <a:rPr lang="tr-TR" err="1"/>
                  <a:t>I</a:t>
                </a:r>
                <a:r>
                  <a:rPr lang="tr-TR" baseline="-25000" err="1"/>
                  <a:t>x</a:t>
                </a:r>
                <a:r>
                  <a:rPr lang="tr-TR"/>
                  <a:t>=5120 cm</a:t>
                </a:r>
                <a:r>
                  <a:rPr lang="tr-TR" baseline="30000"/>
                  <a:t>4</a:t>
                </a:r>
                <a:r>
                  <a:rPr lang="tr-TR"/>
                  <a:t>, </a:t>
                </a:r>
                <a:r>
                  <a:rPr lang="tr-TR" err="1"/>
                  <a:t>I</a:t>
                </a:r>
                <a:r>
                  <a:rPr lang="tr-TR" baseline="-25000" err="1"/>
                  <a:t>y</a:t>
                </a:r>
                <a:r>
                  <a:rPr lang="tr-TR"/>
                  <a:t>=280 cm</a:t>
                </a:r>
                <a:r>
                  <a:rPr lang="tr-TR" baseline="30000"/>
                  <a:t>4</a:t>
                </a:r>
                <a:r>
                  <a:rPr lang="tr-TR"/>
                  <a:t>, A=48 cm</a:t>
                </a:r>
                <a:r>
                  <a:rPr lang="tr-TR" baseline="30000"/>
                  <a:t>2</a:t>
                </a:r>
                <a:r>
                  <a:rPr lang="tr-TR"/>
                  <a:t>) şekildeki gibi etki etmektedir. </a:t>
                </a:r>
                <a14:m>
                  <m:oMath xmlns:m="http://schemas.openxmlformats.org/officeDocument/2006/math">
                    <m:sSub>
                      <m:sSubPr>
                        <m:ctrlPr>
                          <a:rPr lang="en-GB" i="1">
                            <a:latin typeface="Cambria Math" panose="02040503050406030204" pitchFamily="18" charset="0"/>
                          </a:rPr>
                        </m:ctrlPr>
                      </m:sSubPr>
                      <m:e>
                        <m:r>
                          <m:rPr>
                            <m:sty m:val="p"/>
                          </m:rPr>
                          <a:rPr lang="tr-TR">
                            <a:latin typeface="Cambria Math" panose="02040503050406030204" pitchFamily="18" charset="0"/>
                          </a:rPr>
                          <m:t>σ</m:t>
                        </m:r>
                      </m:e>
                      <m:sub>
                        <m:r>
                          <a:rPr lang="tr-TR">
                            <a:latin typeface="Cambria Math" panose="02040503050406030204" pitchFamily="18" charset="0"/>
                          </a:rPr>
                          <m:t>ç</m:t>
                        </m:r>
                        <m:r>
                          <m:rPr>
                            <m:sty m:val="p"/>
                          </m:rPr>
                          <a:rPr lang="tr-TR">
                            <a:latin typeface="Cambria Math" panose="02040503050406030204" pitchFamily="18" charset="0"/>
                          </a:rPr>
                          <m:t>em</m:t>
                        </m:r>
                      </m:sub>
                    </m:sSub>
                    <m:r>
                      <a:rPr lang="tr-TR">
                        <a:latin typeface="Cambria Math" panose="02040503050406030204" pitchFamily="18" charset="0"/>
                      </a:rPr>
                      <m:t>=</m:t>
                    </m:r>
                  </m:oMath>
                </a14:m>
                <a:r>
                  <a:rPr lang="tr-TR"/>
                  <a:t>8270 N/cm</a:t>
                </a:r>
                <a:r>
                  <a:rPr lang="tr-TR" baseline="30000"/>
                  <a:t>2</a:t>
                </a:r>
                <a:r>
                  <a:rPr lang="tr-TR"/>
                  <a:t> olduğuna göre, kesitin taşıyabileceği en büyük P kuvveti nedir. (1 in = 2.54 cm). </a:t>
                </a:r>
                <a:endParaRPr lang="tr-TR" sz="1800"/>
              </a:p>
            </p:txBody>
          </p:sp>
        </mc:Choice>
        <mc:Fallback xmlns="">
          <p:sp>
            <p:nvSpPr>
              <p:cNvPr id="4" name="TextBox 3">
                <a:extLst>
                  <a:ext uri="{FF2B5EF4-FFF2-40B4-BE49-F238E27FC236}">
                    <a16:creationId xmlns:a16="http://schemas.microsoft.com/office/drawing/2014/main" id="{6E3BB215-221C-7632-312E-F95FB99D581B}"/>
                  </a:ext>
                </a:extLst>
              </p:cNvPr>
              <p:cNvSpPr txBox="1">
                <a:spLocks noRot="1" noChangeAspect="1" noMove="1" noResize="1" noEditPoints="1" noAdjustHandles="1" noChangeArrowheads="1" noChangeShapeType="1" noTextEdit="1"/>
              </p:cNvSpPr>
              <p:nvPr/>
            </p:nvSpPr>
            <p:spPr>
              <a:xfrm>
                <a:off x="3936686" y="918579"/>
                <a:ext cx="7914655" cy="948145"/>
              </a:xfrm>
              <a:prstGeom prst="rect">
                <a:avLst/>
              </a:prstGeom>
              <a:blipFill>
                <a:blip r:embed="rId3"/>
                <a:stretch>
                  <a:fillRect l="-693" t="-3871" r="-616" b="-9677"/>
                </a:stretch>
              </a:blipFill>
            </p:spPr>
            <p:txBody>
              <a:bodyPr/>
              <a:lstStyle/>
              <a:p>
                <a:r>
                  <a:rPr lang="en-US">
                    <a:noFill/>
                  </a:rPr>
                  <a:t> </a:t>
                </a:r>
              </a:p>
            </p:txBody>
          </p:sp>
        </mc:Fallback>
      </mc:AlternateContent>
    </p:spTree>
    <p:extLst>
      <p:ext uri="{BB962C8B-B14F-4D97-AF65-F5344CB8AC3E}">
        <p14:creationId xmlns:p14="http://schemas.microsoft.com/office/powerpoint/2010/main" val="426723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7892A-BE0E-FA1D-3A4A-C051314DC5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0BA21F-6564-DFAC-58FB-AB655F5487B8}"/>
              </a:ext>
            </a:extLst>
          </p:cNvPr>
          <p:cNvSpPr>
            <a:spLocks noGrp="1"/>
          </p:cNvSpPr>
          <p:nvPr>
            <p:ph type="title"/>
          </p:nvPr>
        </p:nvSpPr>
        <p:spPr>
          <a:xfrm>
            <a:off x="0" y="0"/>
            <a:ext cx="4864963" cy="601402"/>
          </a:xfrm>
        </p:spPr>
        <p:txBody>
          <a:bodyPr>
            <a:normAutofit fontScale="90000"/>
          </a:bodyPr>
          <a:lstStyle/>
          <a:p>
            <a:r>
              <a:rPr lang="tr-TR" b="1" dirty="0">
                <a:solidFill>
                  <a:schemeClr val="bg2">
                    <a:lumMod val="50000"/>
                  </a:schemeClr>
                </a:solidFill>
              </a:rPr>
              <a:t>Diferansiyel ilişki</a:t>
            </a:r>
          </a:p>
        </p:txBody>
      </p:sp>
      <p:sp>
        <p:nvSpPr>
          <p:cNvPr id="4" name="Slide Number Placeholder 3">
            <a:extLst>
              <a:ext uri="{FF2B5EF4-FFF2-40B4-BE49-F238E27FC236}">
                <a16:creationId xmlns:a16="http://schemas.microsoft.com/office/drawing/2014/main" id="{418980A8-CD54-9CEE-0E64-98F58FB5E060}"/>
              </a:ext>
            </a:extLst>
          </p:cNvPr>
          <p:cNvSpPr>
            <a:spLocks noGrp="1"/>
          </p:cNvSpPr>
          <p:nvPr>
            <p:ph type="sldNum" sz="quarter" idx="12"/>
          </p:nvPr>
        </p:nvSpPr>
        <p:spPr>
          <a:xfrm>
            <a:off x="11637811" y="6271186"/>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pic>
        <p:nvPicPr>
          <p:cNvPr id="3" name="Picture 2">
            <a:extLst>
              <a:ext uri="{FF2B5EF4-FFF2-40B4-BE49-F238E27FC236}">
                <a16:creationId xmlns:a16="http://schemas.microsoft.com/office/drawing/2014/main" id="{1ED3F523-883E-057E-0406-5D72E17AD201}"/>
              </a:ext>
            </a:extLst>
          </p:cNvPr>
          <p:cNvPicPr>
            <a:picLocks noChangeAspect="1"/>
          </p:cNvPicPr>
          <p:nvPr/>
        </p:nvPicPr>
        <p:blipFill rotWithShape="1">
          <a:blip r:embed="rId2"/>
          <a:srcRect l="19520" t="42678" r="18611" b="5061"/>
          <a:stretch/>
        </p:blipFill>
        <p:spPr>
          <a:xfrm>
            <a:off x="4959950" y="2596169"/>
            <a:ext cx="1460084" cy="1966953"/>
          </a:xfrm>
          <a:prstGeom prst="rect">
            <a:avLst/>
          </a:prstGeom>
          <a:ln>
            <a:solidFill>
              <a:schemeClr val="tx1"/>
            </a:solidFill>
          </a:ln>
        </p:spPr>
      </p:pic>
      <p:sp>
        <p:nvSpPr>
          <p:cNvPr id="6" name="TextBox 5">
            <a:extLst>
              <a:ext uri="{FF2B5EF4-FFF2-40B4-BE49-F238E27FC236}">
                <a16:creationId xmlns:a16="http://schemas.microsoft.com/office/drawing/2014/main" id="{6E6A1084-E181-BAA4-2AE3-58F62E3109A3}"/>
              </a:ext>
            </a:extLst>
          </p:cNvPr>
          <p:cNvSpPr txBox="1"/>
          <p:nvPr/>
        </p:nvSpPr>
        <p:spPr>
          <a:xfrm>
            <a:off x="780125" y="933931"/>
            <a:ext cx="3304712" cy="646331"/>
          </a:xfrm>
          <a:prstGeom prst="rect">
            <a:avLst/>
          </a:prstGeom>
          <a:noFill/>
        </p:spPr>
        <p:txBody>
          <a:bodyPr wrap="square">
            <a:spAutoFit/>
          </a:bodyPr>
          <a:lstStyle/>
          <a:p>
            <a:pPr algn="ctr"/>
            <a:r>
              <a:rPr lang="tr-TR" sz="1800" b="1" u="sng" dirty="0">
                <a:solidFill>
                  <a:schemeClr val="bg2">
                    <a:lumMod val="50000"/>
                  </a:schemeClr>
                </a:solidFill>
              </a:rPr>
              <a:t>Yayılı yük ve kesme kuvveti </a:t>
            </a:r>
          </a:p>
          <a:p>
            <a:pPr algn="ctr"/>
            <a:r>
              <a:rPr lang="tr-TR" sz="1800" b="1" u="sng" dirty="0">
                <a:solidFill>
                  <a:schemeClr val="bg2">
                    <a:lumMod val="50000"/>
                  </a:schemeClr>
                </a:solidFill>
              </a:rPr>
              <a:t>arasındaki ilişki</a:t>
            </a:r>
            <a:endParaRPr lang="en-GB" dirty="0"/>
          </a:p>
        </p:txBody>
      </p:sp>
      <p:sp>
        <p:nvSpPr>
          <p:cNvPr id="8" name="TextBox 7">
            <a:extLst>
              <a:ext uri="{FF2B5EF4-FFF2-40B4-BE49-F238E27FC236}">
                <a16:creationId xmlns:a16="http://schemas.microsoft.com/office/drawing/2014/main" id="{0CB1C149-7FE0-305D-E241-16996D5A0EB6}"/>
              </a:ext>
            </a:extLst>
          </p:cNvPr>
          <p:cNvSpPr txBox="1"/>
          <p:nvPr/>
        </p:nvSpPr>
        <p:spPr>
          <a:xfrm>
            <a:off x="7999891" y="724045"/>
            <a:ext cx="3082770" cy="646331"/>
          </a:xfrm>
          <a:prstGeom prst="rect">
            <a:avLst/>
          </a:prstGeom>
          <a:noFill/>
        </p:spPr>
        <p:txBody>
          <a:bodyPr wrap="square">
            <a:spAutoFit/>
          </a:bodyPr>
          <a:lstStyle/>
          <a:p>
            <a:pPr algn="ctr"/>
            <a:r>
              <a:rPr lang="tr-TR" sz="1800" b="1" u="sng" dirty="0">
                <a:solidFill>
                  <a:schemeClr val="bg2">
                    <a:lumMod val="50000"/>
                  </a:schemeClr>
                </a:solidFill>
              </a:rPr>
              <a:t>Moment ve kesme kuvveti </a:t>
            </a:r>
          </a:p>
          <a:p>
            <a:pPr algn="ctr"/>
            <a:r>
              <a:rPr lang="tr-TR" sz="1800" b="1" u="sng" dirty="0">
                <a:solidFill>
                  <a:schemeClr val="bg2">
                    <a:lumMod val="50000"/>
                  </a:schemeClr>
                </a:solidFill>
              </a:rPr>
              <a:t>arasındaki ilişki</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19134FF-5863-AF1A-3CAF-C32043103763}"/>
                  </a:ext>
                </a:extLst>
              </p:cNvPr>
              <p:cNvSpPr txBox="1"/>
              <p:nvPr/>
            </p:nvSpPr>
            <p:spPr>
              <a:xfrm>
                <a:off x="0" y="1580262"/>
                <a:ext cx="5187004" cy="520514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tr-TR" sz="1800" b="0" i="0" smtClean="0">
                          <a:latin typeface="Cambria Math" panose="02040503050406030204" pitchFamily="18" charset="0"/>
                          <a:ea typeface="Cambria Math" panose="02040503050406030204" pitchFamily="18" charset="0"/>
                        </a:rPr>
                        <m:t>+</m:t>
                      </m:r>
                      <m:r>
                        <a:rPr lang="tr-TR" sz="1800" i="0" smtClean="0">
                          <a:latin typeface="Cambria Math" panose="02040503050406030204" pitchFamily="18" charset="0"/>
                          <a:ea typeface="Cambria Math" panose="02040503050406030204" pitchFamily="18" charset="0"/>
                        </a:rPr>
                        <m:t>↑</m:t>
                      </m:r>
                      <m:nary>
                        <m:naryPr>
                          <m:chr m:val="∑"/>
                          <m:subHide m:val="on"/>
                          <m:supHide m:val="on"/>
                          <m:ctrlPr>
                            <a:rPr lang="tr-TR" sz="1800" i="1" smtClean="0">
                              <a:latin typeface="Cambria Math" panose="02040503050406030204" pitchFamily="18" charset="0"/>
                              <a:ea typeface="Cambria Math" panose="02040503050406030204" pitchFamily="18" charset="0"/>
                            </a:rPr>
                          </m:ctrlPr>
                        </m:naryPr>
                        <m:sub/>
                        <m:sup/>
                        <m:e>
                          <m:sSub>
                            <m:sSubPr>
                              <m:ctrlPr>
                                <a:rPr lang="tr-TR" sz="1800" i="1" smtClean="0">
                                  <a:latin typeface="Cambria Math" panose="02040503050406030204" pitchFamily="18" charset="0"/>
                                  <a:ea typeface="Cambria Math" panose="02040503050406030204" pitchFamily="18" charset="0"/>
                                </a:rPr>
                              </m:ctrlPr>
                            </m:sSubPr>
                            <m:e>
                              <m:r>
                                <m:rPr>
                                  <m:sty m:val="p"/>
                                </m:rPr>
                                <a:rPr lang="tr-TR" sz="1800" b="0" i="0" smtClean="0">
                                  <a:latin typeface="Cambria Math" panose="02040503050406030204" pitchFamily="18" charset="0"/>
                                  <a:ea typeface="Cambria Math" panose="02040503050406030204" pitchFamily="18" charset="0"/>
                                </a:rPr>
                                <m:t>F</m:t>
                              </m:r>
                            </m:e>
                            <m:sub>
                              <m:r>
                                <m:rPr>
                                  <m:sty m:val="p"/>
                                </m:rPr>
                                <a:rPr lang="tr-TR" sz="1800" b="0" i="0" smtClean="0">
                                  <a:latin typeface="Cambria Math" panose="02040503050406030204" pitchFamily="18" charset="0"/>
                                  <a:ea typeface="Cambria Math" panose="02040503050406030204" pitchFamily="18" charset="0"/>
                                </a:rPr>
                                <m:t>y</m:t>
                              </m:r>
                            </m:sub>
                          </m:sSub>
                          <m:r>
                            <a:rPr lang="tr-TR" sz="1800" b="0" i="0" smtClean="0">
                              <a:latin typeface="Cambria Math" panose="02040503050406030204" pitchFamily="18" charset="0"/>
                              <a:ea typeface="Cambria Math" panose="02040503050406030204" pitchFamily="18" charset="0"/>
                            </a:rPr>
                            <m:t>=</m:t>
                          </m:r>
                        </m:e>
                      </m:nary>
                      <m:r>
                        <a:rPr lang="tr-TR" sz="1800" b="0" i="1" smtClean="0">
                          <a:latin typeface="Cambria Math" panose="02040503050406030204" pitchFamily="18" charset="0"/>
                          <a:ea typeface="Cambria Math" panose="02040503050406030204" pitchFamily="18" charset="0"/>
                        </a:rPr>
                        <m:t>0</m:t>
                      </m:r>
                      <m:r>
                        <a:rPr lang="tr-TR" sz="1800" b="0" i="0" smtClean="0">
                          <a:latin typeface="Cambria Math" panose="02040503050406030204" pitchFamily="18" charset="0"/>
                          <a:ea typeface="Cambria Math" panose="02040503050406030204" pitchFamily="18" charset="0"/>
                        </a:rPr>
                        <m:t>  ;   </m:t>
                      </m:r>
                      <m:r>
                        <m:rPr>
                          <m:sty m:val="p"/>
                        </m:rPr>
                        <a:rPr lang="tr-TR" sz="1800" b="0" i="0" smtClean="0">
                          <a:latin typeface="Cambria Math" panose="02040503050406030204" pitchFamily="18" charset="0"/>
                          <a:ea typeface="Cambria Math" panose="02040503050406030204" pitchFamily="18" charset="0"/>
                        </a:rPr>
                        <m:t>V</m:t>
                      </m:r>
                      <m:r>
                        <a:rPr lang="tr-TR" sz="1800" b="0" i="0" smtClean="0">
                          <a:latin typeface="Cambria Math" panose="02040503050406030204" pitchFamily="18" charset="0"/>
                          <a:ea typeface="Cambria Math" panose="02040503050406030204" pitchFamily="18" charset="0"/>
                        </a:rPr>
                        <m:t>+</m:t>
                      </m:r>
                      <m:sSub>
                        <m:sSubPr>
                          <m:ctrlPr>
                            <a:rPr lang="tr-TR" sz="1800" i="1">
                              <a:latin typeface="Cambria Math" panose="02040503050406030204" pitchFamily="18" charset="0"/>
                              <a:ea typeface="Cambria Math" panose="02040503050406030204" pitchFamily="18" charset="0"/>
                            </a:rPr>
                          </m:ctrlPr>
                        </m:sSubPr>
                        <m:e>
                          <m:r>
                            <m:rPr>
                              <m:sty m:val="p"/>
                            </m:rPr>
                            <a:rPr lang="tr-TR" sz="1800" i="0">
                              <a:latin typeface="Cambria Math" panose="02040503050406030204" pitchFamily="18" charset="0"/>
                              <a:ea typeface="Cambria Math" panose="02040503050406030204" pitchFamily="18" charset="0"/>
                            </a:rPr>
                            <m:t>w</m:t>
                          </m:r>
                        </m:e>
                        <m:sub>
                          <m:d>
                            <m:dPr>
                              <m:ctrlPr>
                                <a:rPr lang="tr-TR" sz="1800" i="1">
                                  <a:latin typeface="Cambria Math" panose="02040503050406030204" pitchFamily="18" charset="0"/>
                                  <a:ea typeface="Cambria Math" panose="02040503050406030204" pitchFamily="18" charset="0"/>
                                </a:rPr>
                              </m:ctrlPr>
                            </m:dPr>
                            <m:e>
                              <m:r>
                                <m:rPr>
                                  <m:sty m:val="p"/>
                                </m:rPr>
                                <a:rPr lang="tr-TR" sz="1800" i="0">
                                  <a:latin typeface="Cambria Math" panose="02040503050406030204" pitchFamily="18" charset="0"/>
                                  <a:ea typeface="Cambria Math" panose="02040503050406030204" pitchFamily="18" charset="0"/>
                                </a:rPr>
                                <m:t>x</m:t>
                              </m:r>
                            </m:e>
                          </m:d>
                        </m:sub>
                      </m:sSub>
                      <m:r>
                        <a:rPr lang="tr-TR" sz="1800" i="0" smtClean="0">
                          <a:latin typeface="Cambria Math" panose="02040503050406030204" pitchFamily="18" charset="0"/>
                          <a:ea typeface="Cambria Math" panose="02040503050406030204" pitchFamily="18" charset="0"/>
                        </a:rPr>
                        <m:t>∆</m:t>
                      </m:r>
                      <m:r>
                        <m:rPr>
                          <m:sty m:val="p"/>
                        </m:rPr>
                        <a:rPr lang="tr-TR" sz="1800" b="0" i="0" smtClean="0">
                          <a:latin typeface="Cambria Math" panose="02040503050406030204" pitchFamily="18" charset="0"/>
                          <a:ea typeface="Cambria Math" panose="02040503050406030204" pitchFamily="18" charset="0"/>
                        </a:rPr>
                        <m:t>x</m:t>
                      </m:r>
                      <m:r>
                        <a:rPr lang="tr-TR" sz="1800" b="0" i="0" smtClean="0">
                          <a:latin typeface="Cambria Math" panose="02040503050406030204" pitchFamily="18" charset="0"/>
                          <a:ea typeface="Cambria Math" panose="02040503050406030204" pitchFamily="18" charset="0"/>
                        </a:rPr>
                        <m:t>−</m:t>
                      </m:r>
                      <m:d>
                        <m:dPr>
                          <m:ctrlPr>
                            <a:rPr lang="tr-TR" sz="1800" b="0" i="1" smtClean="0">
                              <a:latin typeface="Cambria Math" panose="02040503050406030204" pitchFamily="18" charset="0"/>
                              <a:ea typeface="Cambria Math" panose="02040503050406030204" pitchFamily="18" charset="0"/>
                            </a:rPr>
                          </m:ctrlPr>
                        </m:dPr>
                        <m:e>
                          <m:r>
                            <m:rPr>
                              <m:sty m:val="p"/>
                            </m:rPr>
                            <a:rPr lang="tr-TR" sz="1800" b="0" i="0" smtClean="0">
                              <a:latin typeface="Cambria Math" panose="02040503050406030204" pitchFamily="18" charset="0"/>
                              <a:ea typeface="Cambria Math" panose="02040503050406030204" pitchFamily="18" charset="0"/>
                            </a:rPr>
                            <m:t>V</m:t>
                          </m:r>
                          <m:r>
                            <a:rPr lang="tr-TR" sz="1800" b="0" i="0" smtClean="0">
                              <a:latin typeface="Cambria Math" panose="02040503050406030204" pitchFamily="18" charset="0"/>
                              <a:ea typeface="Cambria Math" panose="02040503050406030204" pitchFamily="18" charset="0"/>
                            </a:rPr>
                            <m:t>+∆</m:t>
                          </m:r>
                          <m:r>
                            <m:rPr>
                              <m:sty m:val="p"/>
                            </m:rPr>
                            <a:rPr lang="tr-TR" sz="1800" b="0" i="0" smtClean="0">
                              <a:latin typeface="Cambria Math" panose="02040503050406030204" pitchFamily="18" charset="0"/>
                              <a:ea typeface="Cambria Math" panose="02040503050406030204" pitchFamily="18" charset="0"/>
                            </a:rPr>
                            <m:t>V</m:t>
                          </m:r>
                        </m:e>
                      </m:d>
                      <m:r>
                        <a:rPr lang="tr-TR" sz="1800" b="0" i="0" smtClean="0">
                          <a:latin typeface="Cambria Math" panose="02040503050406030204" pitchFamily="18" charset="0"/>
                          <a:ea typeface="Cambria Math" panose="02040503050406030204" pitchFamily="18" charset="0"/>
                        </a:rPr>
                        <m:t>=0</m:t>
                      </m:r>
                    </m:oMath>
                  </m:oMathPara>
                </a14:m>
                <a:endParaRPr lang="tr-TR" sz="1800"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tr-TR" sz="1800" b="0" i="0" smtClean="0">
                          <a:latin typeface="Cambria Math" panose="02040503050406030204" pitchFamily="18" charset="0"/>
                          <a:ea typeface="Cambria Math" panose="02040503050406030204" pitchFamily="18" charset="0"/>
                        </a:rPr>
                        <m:t>⇒</m:t>
                      </m:r>
                      <m:r>
                        <a:rPr lang="tr-TR" sz="1800" i="0">
                          <a:latin typeface="Cambria Math" panose="02040503050406030204" pitchFamily="18" charset="0"/>
                          <a:ea typeface="Cambria Math" panose="02040503050406030204" pitchFamily="18" charset="0"/>
                        </a:rPr>
                        <m:t>∆</m:t>
                      </m:r>
                      <m:r>
                        <m:rPr>
                          <m:sty m:val="p"/>
                        </m:rPr>
                        <a:rPr lang="tr-TR" sz="1800" b="0" i="0" smtClean="0">
                          <a:latin typeface="Cambria Math" panose="02040503050406030204" pitchFamily="18" charset="0"/>
                          <a:ea typeface="Cambria Math" panose="02040503050406030204" pitchFamily="18" charset="0"/>
                        </a:rPr>
                        <m:t>V</m:t>
                      </m:r>
                      <m:r>
                        <a:rPr lang="tr-TR" sz="1800" i="0">
                          <a:latin typeface="Cambria Math" panose="02040503050406030204" pitchFamily="18" charset="0"/>
                          <a:ea typeface="Cambria Math" panose="02040503050406030204" pitchFamily="18" charset="0"/>
                        </a:rPr>
                        <m:t>=</m:t>
                      </m:r>
                      <m:sSub>
                        <m:sSubPr>
                          <m:ctrlPr>
                            <a:rPr lang="tr-TR" sz="1800" i="1">
                              <a:latin typeface="Cambria Math" panose="02040503050406030204" pitchFamily="18" charset="0"/>
                              <a:ea typeface="Cambria Math" panose="02040503050406030204" pitchFamily="18" charset="0"/>
                            </a:rPr>
                          </m:ctrlPr>
                        </m:sSubPr>
                        <m:e>
                          <m:r>
                            <m:rPr>
                              <m:sty m:val="p"/>
                            </m:rPr>
                            <a:rPr lang="tr-TR" sz="1800" i="0">
                              <a:latin typeface="Cambria Math" panose="02040503050406030204" pitchFamily="18" charset="0"/>
                              <a:ea typeface="Cambria Math" panose="02040503050406030204" pitchFamily="18" charset="0"/>
                            </a:rPr>
                            <m:t>w</m:t>
                          </m:r>
                        </m:e>
                        <m:sub>
                          <m:d>
                            <m:dPr>
                              <m:ctrlPr>
                                <a:rPr lang="tr-TR" sz="1800" i="1">
                                  <a:latin typeface="Cambria Math" panose="02040503050406030204" pitchFamily="18" charset="0"/>
                                  <a:ea typeface="Cambria Math" panose="02040503050406030204" pitchFamily="18" charset="0"/>
                                </a:rPr>
                              </m:ctrlPr>
                            </m:dPr>
                            <m:e>
                              <m:r>
                                <m:rPr>
                                  <m:sty m:val="p"/>
                                </m:rPr>
                                <a:rPr lang="tr-TR" sz="1800" i="0">
                                  <a:latin typeface="Cambria Math" panose="02040503050406030204" pitchFamily="18" charset="0"/>
                                  <a:ea typeface="Cambria Math" panose="02040503050406030204" pitchFamily="18" charset="0"/>
                                </a:rPr>
                                <m:t>x</m:t>
                              </m:r>
                            </m:e>
                          </m:d>
                        </m:sub>
                      </m:sSub>
                      <m:r>
                        <a:rPr lang="tr-TR" sz="1800" i="0">
                          <a:latin typeface="Cambria Math" panose="02040503050406030204" pitchFamily="18" charset="0"/>
                          <a:ea typeface="Cambria Math" panose="02040503050406030204" pitchFamily="18" charset="0"/>
                        </a:rPr>
                        <m:t>∆</m:t>
                      </m:r>
                      <m:r>
                        <m:rPr>
                          <m:sty m:val="p"/>
                        </m:rPr>
                        <a:rPr lang="tr-TR" sz="1800" i="0">
                          <a:latin typeface="Cambria Math" panose="02040503050406030204" pitchFamily="18" charset="0"/>
                          <a:ea typeface="Cambria Math" panose="02040503050406030204" pitchFamily="18" charset="0"/>
                        </a:rPr>
                        <m:t>x</m:t>
                      </m:r>
                    </m:oMath>
                  </m:oMathPara>
                </a14:m>
                <a:endParaRPr lang="tr-TR" dirty="0">
                  <a:ea typeface="Cambria Math" panose="02040503050406030204" pitchFamily="18" charset="0"/>
                </a:endParaRPr>
              </a:p>
              <a:p>
                <a:endParaRPr lang="tr-TR" b="0" dirty="0">
                  <a:ea typeface="Cambria Math" panose="02040503050406030204" pitchFamily="18" charset="0"/>
                </a:endParaRPr>
              </a:p>
              <a:p>
                <a:r>
                  <a:rPr lang="tr-TR" sz="1600" b="0" dirty="0">
                    <a:ea typeface="Cambria Math" panose="02040503050406030204" pitchFamily="18" charset="0"/>
                  </a:rPr>
                  <a:t>Kesme kuvvetindeki değişim </a:t>
                </a:r>
                <a14:m>
                  <m:oMath xmlns:m="http://schemas.openxmlformats.org/officeDocument/2006/math">
                    <m:r>
                      <a:rPr lang="tr-TR" sz="1600" i="0" smtClean="0">
                        <a:latin typeface="Cambria Math" panose="02040503050406030204" pitchFamily="18" charset="0"/>
                        <a:ea typeface="Cambria Math" panose="02040503050406030204" pitchFamily="18" charset="0"/>
                      </a:rPr>
                      <m:t>∆</m:t>
                    </m:r>
                    <m:r>
                      <m:rPr>
                        <m:sty m:val="p"/>
                      </m:rPr>
                      <a:rPr lang="tr-TR" sz="1600" i="0" smtClean="0">
                        <a:latin typeface="Cambria Math" panose="02040503050406030204" pitchFamily="18" charset="0"/>
                        <a:ea typeface="Cambria Math" panose="02040503050406030204" pitchFamily="18" charset="0"/>
                      </a:rPr>
                      <m:t>x</m:t>
                    </m:r>
                  </m:oMath>
                </a14:m>
                <a:r>
                  <a:rPr lang="tr-TR" sz="1600" b="0" dirty="0">
                    <a:ea typeface="Cambria Math" panose="02040503050406030204" pitchFamily="18" charset="0"/>
                  </a:rPr>
                  <a:t>’ye bölünür ve </a:t>
                </a:r>
                <a14:m>
                  <m:oMath xmlns:m="http://schemas.openxmlformats.org/officeDocument/2006/math">
                    <m:r>
                      <a:rPr lang="tr-TR" sz="1600">
                        <a:latin typeface="Cambria Math" panose="02040503050406030204" pitchFamily="18" charset="0"/>
                        <a:ea typeface="Cambria Math" panose="02040503050406030204" pitchFamily="18" charset="0"/>
                      </a:rPr>
                      <m:t>∆</m:t>
                    </m:r>
                    <m:r>
                      <m:rPr>
                        <m:sty m:val="p"/>
                      </m:rPr>
                      <a:rPr lang="tr-TR" sz="1600">
                        <a:latin typeface="Cambria Math" panose="02040503050406030204" pitchFamily="18" charset="0"/>
                        <a:ea typeface="Cambria Math" panose="02040503050406030204" pitchFamily="18" charset="0"/>
                      </a:rPr>
                      <m:t>x</m:t>
                    </m:r>
                    <m:r>
                      <a:rPr lang="tr-TR" sz="1600" i="1" smtClean="0">
                        <a:latin typeface="Cambria Math" panose="02040503050406030204" pitchFamily="18" charset="0"/>
                        <a:ea typeface="Cambria Math" panose="02040503050406030204" pitchFamily="18" charset="0"/>
                      </a:rPr>
                      <m:t>→</m:t>
                    </m:r>
                    <m:r>
                      <a:rPr lang="tr-TR" sz="1600" b="0" i="1" smtClean="0">
                        <a:latin typeface="Cambria Math" panose="02040503050406030204" pitchFamily="18" charset="0"/>
                        <a:ea typeface="Cambria Math" panose="02040503050406030204" pitchFamily="18" charset="0"/>
                      </a:rPr>
                      <m:t>0</m:t>
                    </m:r>
                  </m:oMath>
                </a14:m>
                <a:r>
                  <a:rPr lang="tr-TR" sz="1600" dirty="0">
                    <a:ea typeface="Cambria Math" panose="02040503050406030204" pitchFamily="18" charset="0"/>
                  </a:rPr>
                  <a:t> düşünülürse;</a:t>
                </a:r>
                <a:endParaRPr lang="tr-TR"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tr-TR" b="0" i="0" smtClean="0">
                          <a:latin typeface="Cambria Math" panose="02040503050406030204" pitchFamily="18" charset="0"/>
                          <a:ea typeface="Cambria Math" panose="02040503050406030204" pitchFamily="18" charset="0"/>
                        </a:rPr>
                        <m:t>⇒</m:t>
                      </m:r>
                      <m:f>
                        <m:fPr>
                          <m:ctrlPr>
                            <a:rPr lang="tr-TR" b="0" i="1" smtClean="0">
                              <a:latin typeface="Cambria Math" panose="02040503050406030204" pitchFamily="18" charset="0"/>
                              <a:ea typeface="Cambria Math" panose="02040503050406030204" pitchFamily="18" charset="0"/>
                            </a:rPr>
                          </m:ctrlPr>
                        </m:fPr>
                        <m:num>
                          <m:r>
                            <a:rPr lang="tr-TR" b="0" i="1" smtClean="0">
                              <a:latin typeface="Cambria Math" panose="02040503050406030204" pitchFamily="18" charset="0"/>
                              <a:ea typeface="Cambria Math" panose="02040503050406030204" pitchFamily="18" charset="0"/>
                            </a:rPr>
                            <m:t>𝑑𝑉</m:t>
                          </m:r>
                        </m:num>
                        <m:den>
                          <m:r>
                            <a:rPr lang="tr-TR" b="0" i="1" smtClean="0">
                              <a:latin typeface="Cambria Math" panose="02040503050406030204" pitchFamily="18" charset="0"/>
                              <a:ea typeface="Cambria Math" panose="02040503050406030204" pitchFamily="18" charset="0"/>
                            </a:rPr>
                            <m:t>𝑑𝑥</m:t>
                          </m:r>
                        </m:den>
                      </m:f>
                      <m:r>
                        <a:rPr lang="tr-TR" i="0">
                          <a:latin typeface="Cambria Math" panose="02040503050406030204" pitchFamily="18" charset="0"/>
                          <a:ea typeface="Cambria Math" panose="02040503050406030204" pitchFamily="18" charset="0"/>
                        </a:rPr>
                        <m:t>=</m:t>
                      </m:r>
                      <m:sSub>
                        <m:sSubPr>
                          <m:ctrlPr>
                            <a:rPr lang="tr-TR" i="1">
                              <a:latin typeface="Cambria Math" panose="02040503050406030204" pitchFamily="18" charset="0"/>
                              <a:ea typeface="Cambria Math" panose="02040503050406030204" pitchFamily="18" charset="0"/>
                            </a:rPr>
                          </m:ctrlPr>
                        </m:sSubPr>
                        <m:e>
                          <m:r>
                            <m:rPr>
                              <m:sty m:val="p"/>
                            </m:rPr>
                            <a:rPr lang="tr-TR" i="0">
                              <a:latin typeface="Cambria Math" panose="02040503050406030204" pitchFamily="18" charset="0"/>
                              <a:ea typeface="Cambria Math" panose="02040503050406030204" pitchFamily="18" charset="0"/>
                            </a:rPr>
                            <m:t>w</m:t>
                          </m:r>
                        </m:e>
                        <m:sub>
                          <m:d>
                            <m:dPr>
                              <m:ctrlPr>
                                <a:rPr lang="tr-TR" i="1">
                                  <a:latin typeface="Cambria Math" panose="02040503050406030204" pitchFamily="18" charset="0"/>
                                  <a:ea typeface="Cambria Math" panose="02040503050406030204" pitchFamily="18" charset="0"/>
                                </a:rPr>
                              </m:ctrlPr>
                            </m:dPr>
                            <m:e>
                              <m:r>
                                <m:rPr>
                                  <m:sty m:val="p"/>
                                </m:rPr>
                                <a:rPr lang="tr-TR" i="0">
                                  <a:latin typeface="Cambria Math" panose="02040503050406030204" pitchFamily="18" charset="0"/>
                                  <a:ea typeface="Cambria Math" panose="02040503050406030204" pitchFamily="18" charset="0"/>
                                </a:rPr>
                                <m:t>x</m:t>
                              </m:r>
                            </m:e>
                          </m:d>
                        </m:sub>
                      </m:sSub>
                    </m:oMath>
                  </m:oMathPara>
                </a14:m>
                <a:endParaRPr lang="tr-TR" dirty="0">
                  <a:ea typeface="Cambria Math" panose="02040503050406030204" pitchFamily="18" charset="0"/>
                </a:endParaRPr>
              </a:p>
              <a:p>
                <a:r>
                  <a:rPr lang="tr-TR" sz="1600" dirty="0">
                    <a:ea typeface="Cambria Math" panose="02040503050406030204" pitchFamily="18" charset="0"/>
                  </a:rPr>
                  <a:t>      (</a:t>
                </a:r>
                <a:r>
                  <a:rPr lang="tr-TR" sz="1000" dirty="0">
                    <a:ea typeface="Cambria Math" panose="02040503050406030204" pitchFamily="18" charset="0"/>
                  </a:rPr>
                  <a:t>Bir noktada kesme kuvvet diyagramının eğimi = O noktada yayılı yükün şiddeti</a:t>
                </a:r>
                <a:r>
                  <a:rPr lang="tr-TR" sz="1600" dirty="0">
                    <a:ea typeface="Cambria Math" panose="02040503050406030204" pitchFamily="18" charset="0"/>
                  </a:rPr>
                  <a:t>)</a:t>
                </a:r>
              </a:p>
              <a:p>
                <a:endParaRPr lang="tr-TR" sz="1600" dirty="0">
                  <a:ea typeface="Cambria Math" panose="02040503050406030204" pitchFamily="18" charset="0"/>
                </a:endParaRPr>
              </a:p>
              <a:p>
                <a:r>
                  <a:rPr lang="tr-TR" sz="1600" dirty="0">
                    <a:ea typeface="Cambria Math" panose="02040503050406030204" pitchFamily="18" charset="0"/>
                  </a:rPr>
                  <a:t>İki nokta arasında kesme kuvvetindeki değişim ise;</a:t>
                </a:r>
              </a:p>
              <a:p>
                <a:endParaRPr lang="tr-TR" sz="160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tr-TR" sz="1600" b="0" i="0" smtClean="0">
                          <a:latin typeface="Cambria Math" panose="02040503050406030204" pitchFamily="18" charset="0"/>
                          <a:ea typeface="Cambria Math" panose="02040503050406030204" pitchFamily="18" charset="0"/>
                        </a:rPr>
                        <m:t>⇒</m:t>
                      </m:r>
                      <m:r>
                        <a:rPr lang="tr-TR" sz="1600" i="1">
                          <a:latin typeface="Cambria Math" panose="02040503050406030204" pitchFamily="18" charset="0"/>
                          <a:ea typeface="Cambria Math" panose="02040503050406030204" pitchFamily="18" charset="0"/>
                        </a:rPr>
                        <m:t>𝑑𝑉</m:t>
                      </m:r>
                      <m:r>
                        <a:rPr lang="tr-TR" sz="1600" i="1">
                          <a:latin typeface="Cambria Math" panose="02040503050406030204" pitchFamily="18" charset="0"/>
                          <a:ea typeface="Cambria Math" panose="02040503050406030204" pitchFamily="18" charset="0"/>
                        </a:rPr>
                        <m:t>=</m:t>
                      </m:r>
                      <m:nary>
                        <m:naryPr>
                          <m:limLoc m:val="undOvr"/>
                          <m:subHide m:val="on"/>
                          <m:supHide m:val="on"/>
                          <m:ctrlPr>
                            <a:rPr lang="tr-TR" sz="1600" b="0" i="1" smtClean="0">
                              <a:latin typeface="Cambria Math" panose="02040503050406030204" pitchFamily="18" charset="0"/>
                              <a:ea typeface="Cambria Math" panose="02040503050406030204" pitchFamily="18" charset="0"/>
                            </a:rPr>
                          </m:ctrlPr>
                        </m:naryPr>
                        <m:sub/>
                        <m:sup/>
                        <m:e>
                          <m:sSub>
                            <m:sSubPr>
                              <m:ctrlPr>
                                <a:rPr lang="tr-TR" sz="1600" i="1">
                                  <a:latin typeface="Cambria Math" panose="02040503050406030204" pitchFamily="18" charset="0"/>
                                  <a:ea typeface="Cambria Math" panose="02040503050406030204" pitchFamily="18" charset="0"/>
                                </a:rPr>
                              </m:ctrlPr>
                            </m:sSubPr>
                            <m:e>
                              <m:r>
                                <m:rPr>
                                  <m:sty m:val="p"/>
                                </m:rPr>
                                <a:rPr lang="tr-TR" sz="1600">
                                  <a:latin typeface="Cambria Math" panose="02040503050406030204" pitchFamily="18" charset="0"/>
                                  <a:ea typeface="Cambria Math" panose="02040503050406030204" pitchFamily="18" charset="0"/>
                                </a:rPr>
                                <m:t>w</m:t>
                              </m:r>
                            </m:e>
                            <m:sub>
                              <m:d>
                                <m:dPr>
                                  <m:ctrlPr>
                                    <a:rPr lang="tr-TR" sz="1600" i="1">
                                      <a:latin typeface="Cambria Math" panose="02040503050406030204" pitchFamily="18" charset="0"/>
                                      <a:ea typeface="Cambria Math" panose="02040503050406030204" pitchFamily="18" charset="0"/>
                                    </a:rPr>
                                  </m:ctrlPr>
                                </m:dPr>
                                <m:e>
                                  <m:r>
                                    <m:rPr>
                                      <m:sty m:val="p"/>
                                    </m:rPr>
                                    <a:rPr lang="tr-TR" sz="1600">
                                      <a:latin typeface="Cambria Math" panose="02040503050406030204" pitchFamily="18" charset="0"/>
                                      <a:ea typeface="Cambria Math" panose="02040503050406030204" pitchFamily="18" charset="0"/>
                                    </a:rPr>
                                    <m:t>x</m:t>
                                  </m:r>
                                </m:e>
                              </m:d>
                            </m:sub>
                          </m:sSub>
                          <m:r>
                            <a:rPr lang="tr-TR" sz="1600" b="0" i="1" smtClean="0">
                              <a:latin typeface="Cambria Math" panose="02040503050406030204" pitchFamily="18" charset="0"/>
                              <a:ea typeface="Cambria Math" panose="02040503050406030204" pitchFamily="18" charset="0"/>
                            </a:rPr>
                            <m:t>𝑑𝑥</m:t>
                          </m:r>
                        </m:e>
                      </m:nary>
                    </m:oMath>
                  </m:oMathPara>
                </a14:m>
                <a:endParaRPr lang="tr-TR" sz="1600" dirty="0">
                  <a:ea typeface="Cambria Math" panose="02040503050406030204" pitchFamily="18" charset="0"/>
                </a:endParaRPr>
              </a:p>
              <a:p>
                <a:r>
                  <a:rPr lang="tr-TR" sz="1600" dirty="0">
                    <a:ea typeface="Cambria Math" panose="02040503050406030204" pitchFamily="18" charset="0"/>
                  </a:rPr>
                  <a:t>İfade edilebilir. Bu sayede pratik olarak;</a:t>
                </a:r>
              </a:p>
              <a:p>
                <a:endParaRPr lang="tr-TR" sz="1600" dirty="0">
                  <a:ea typeface="Cambria Math" panose="02040503050406030204" pitchFamily="18" charset="0"/>
                </a:endParaRPr>
              </a:p>
              <a:p>
                <a:pPr algn="just"/>
                <a14:m>
                  <m:oMathPara xmlns:m="http://schemas.openxmlformats.org/officeDocument/2006/math">
                    <m:oMathParaPr>
                      <m:jc m:val="centerGroup"/>
                    </m:oMathParaPr>
                    <m:oMath xmlns:m="http://schemas.openxmlformats.org/officeDocument/2006/math">
                      <m:m>
                        <m:mPr>
                          <m:mcs>
                            <m:mc>
                              <m:mcPr>
                                <m:count m:val="1"/>
                                <m:mcJc m:val="center"/>
                              </m:mcPr>
                            </m:mc>
                          </m:mcs>
                          <m:ctrlPr>
                            <a:rPr lang="tr-TR" sz="1600" i="1" dirty="0" smtClean="0">
                              <a:latin typeface="Cambria Math" panose="02040503050406030204" pitchFamily="18" charset="0"/>
                              <a:ea typeface="Cambria Math" panose="02040503050406030204" pitchFamily="18" charset="0"/>
                            </a:rPr>
                          </m:ctrlPr>
                        </m:mPr>
                        <m:mr>
                          <m:e>
                            <m:r>
                              <m:rPr>
                                <m:nor/>
                              </m:rPr>
                              <a:rPr lang="tr-TR" sz="1600" dirty="0">
                                <a:ea typeface="Cambria Math" panose="02040503050406030204" pitchFamily="18" charset="0"/>
                              </a:rPr>
                              <m:t>İ</m:t>
                            </m:r>
                            <m:r>
                              <m:rPr>
                                <m:nor/>
                              </m:rPr>
                              <a:rPr lang="tr-TR" sz="1600" dirty="0">
                                <a:ea typeface="Cambria Math" panose="02040503050406030204" pitchFamily="18" charset="0"/>
                              </a:rPr>
                              <m:t>ki</m:t>
                            </m:r>
                            <m:r>
                              <m:rPr>
                                <m:nor/>
                              </m:rPr>
                              <a:rPr lang="tr-TR" sz="1600" dirty="0">
                                <a:ea typeface="Cambria Math" panose="02040503050406030204" pitchFamily="18" charset="0"/>
                              </a:rPr>
                              <m:t> </m:t>
                            </m:r>
                            <m:r>
                              <m:rPr>
                                <m:nor/>
                              </m:rPr>
                              <a:rPr lang="tr-TR" sz="1600" dirty="0">
                                <a:ea typeface="Cambria Math" panose="02040503050406030204" pitchFamily="18" charset="0"/>
                              </a:rPr>
                              <m:t>nokta</m:t>
                            </m:r>
                            <m:r>
                              <m:rPr>
                                <m:nor/>
                              </m:rPr>
                              <a:rPr lang="tr-TR" sz="1600" dirty="0">
                                <a:ea typeface="Cambria Math" panose="02040503050406030204" pitchFamily="18" charset="0"/>
                              </a:rPr>
                              <m:t> </m:t>
                            </m:r>
                            <m:r>
                              <m:rPr>
                                <m:nor/>
                              </m:rPr>
                              <a:rPr lang="tr-TR" sz="1600" dirty="0">
                                <a:ea typeface="Cambria Math" panose="02040503050406030204" pitchFamily="18" charset="0"/>
                              </a:rPr>
                              <m:t>aras</m:t>
                            </m:r>
                            <m:r>
                              <m:rPr>
                                <m:nor/>
                              </m:rPr>
                              <a:rPr lang="tr-TR" sz="1600" dirty="0">
                                <a:ea typeface="Cambria Math" panose="02040503050406030204" pitchFamily="18" charset="0"/>
                              </a:rPr>
                              <m:t>ı</m:t>
                            </m:r>
                            <m:r>
                              <m:rPr>
                                <m:nor/>
                              </m:rPr>
                              <a:rPr lang="tr-TR" sz="1600" dirty="0">
                                <a:ea typeface="Cambria Math" panose="02040503050406030204" pitchFamily="18" charset="0"/>
                              </a:rPr>
                              <m:t>nda</m:t>
                            </m:r>
                          </m:e>
                        </m:mr>
                        <m:mr>
                          <m:e>
                            <m:r>
                              <m:rPr>
                                <m:nor/>
                              </m:rPr>
                              <a:rPr lang="tr-TR" sz="1600" dirty="0">
                                <a:ea typeface="Cambria Math" panose="02040503050406030204" pitchFamily="18" charset="0"/>
                              </a:rPr>
                              <m:t>kesme</m:t>
                            </m:r>
                            <m:r>
                              <m:rPr>
                                <m:nor/>
                              </m:rPr>
                              <a:rPr lang="tr-TR" sz="1600" dirty="0">
                                <a:ea typeface="Cambria Math" panose="02040503050406030204" pitchFamily="18" charset="0"/>
                              </a:rPr>
                              <m:t> </m:t>
                            </m:r>
                            <m:r>
                              <m:rPr>
                                <m:nor/>
                              </m:rPr>
                              <a:rPr lang="tr-TR" sz="1600" dirty="0">
                                <a:ea typeface="Cambria Math" panose="02040503050406030204" pitchFamily="18" charset="0"/>
                              </a:rPr>
                              <m:t>kuvvetindeki</m:t>
                            </m:r>
                            <m:r>
                              <m:rPr>
                                <m:nor/>
                              </m:rPr>
                              <a:rPr lang="tr-TR" sz="1600" dirty="0">
                                <a:ea typeface="Cambria Math" panose="02040503050406030204" pitchFamily="18" charset="0"/>
                              </a:rPr>
                              <m:t> </m:t>
                            </m:r>
                            <m:r>
                              <m:rPr>
                                <m:nor/>
                              </m:rPr>
                              <a:rPr lang="tr-TR" sz="1600" dirty="0">
                                <a:ea typeface="Cambria Math" panose="02040503050406030204" pitchFamily="18" charset="0"/>
                              </a:rPr>
                              <m:t>de</m:t>
                            </m:r>
                            <m:r>
                              <m:rPr>
                                <m:nor/>
                              </m:rPr>
                              <a:rPr lang="tr-TR" sz="1600" dirty="0">
                                <a:ea typeface="Cambria Math" panose="02040503050406030204" pitchFamily="18" charset="0"/>
                              </a:rPr>
                              <m:t>ğ</m:t>
                            </m:r>
                            <m:r>
                              <m:rPr>
                                <m:nor/>
                              </m:rPr>
                              <a:rPr lang="tr-TR" sz="1600" dirty="0">
                                <a:ea typeface="Cambria Math" panose="02040503050406030204" pitchFamily="18" charset="0"/>
                              </a:rPr>
                              <m:t>i</m:t>
                            </m:r>
                            <m:r>
                              <m:rPr>
                                <m:nor/>
                              </m:rPr>
                              <a:rPr lang="tr-TR" sz="1600" dirty="0">
                                <a:ea typeface="Cambria Math" panose="02040503050406030204" pitchFamily="18" charset="0"/>
                              </a:rPr>
                              <m:t>ş</m:t>
                            </m:r>
                            <m:r>
                              <m:rPr>
                                <m:nor/>
                              </m:rPr>
                              <a:rPr lang="tr-TR" sz="1600" dirty="0">
                                <a:ea typeface="Cambria Math" panose="02040503050406030204" pitchFamily="18" charset="0"/>
                              </a:rPr>
                              <m:t>im</m:t>
                            </m:r>
                          </m:e>
                        </m:mr>
                      </m:m>
                      <m:r>
                        <a:rPr lang="tr-TR" sz="1600" b="0" i="1" dirty="0" smtClean="0">
                          <a:latin typeface="Cambria Math" panose="02040503050406030204" pitchFamily="18" charset="0"/>
                          <a:ea typeface="Cambria Math" panose="02040503050406030204" pitchFamily="18" charset="0"/>
                        </a:rPr>
                        <m:t> </m:t>
                      </m:r>
                      <m:r>
                        <a:rPr lang="tr-TR" sz="1600" i="1" smtClean="0">
                          <a:latin typeface="Cambria Math" panose="02040503050406030204" pitchFamily="18" charset="0"/>
                          <a:ea typeface="Cambria Math" panose="02040503050406030204" pitchFamily="18" charset="0"/>
                        </a:rPr>
                        <m:t>=</m:t>
                      </m:r>
                      <m:r>
                        <a:rPr lang="tr-TR" sz="1600" b="0" i="1" smtClean="0">
                          <a:latin typeface="Cambria Math" panose="02040503050406030204" pitchFamily="18" charset="0"/>
                          <a:ea typeface="Cambria Math" panose="02040503050406030204" pitchFamily="18" charset="0"/>
                        </a:rPr>
                        <m:t>  </m:t>
                      </m:r>
                      <m:m>
                        <m:mPr>
                          <m:mcs>
                            <m:mc>
                              <m:mcPr>
                                <m:count m:val="1"/>
                                <m:mcJc m:val="center"/>
                              </m:mcPr>
                            </m:mc>
                          </m:mcs>
                          <m:ctrlPr>
                            <a:rPr lang="tr-TR" sz="1600" i="1" dirty="0">
                              <a:latin typeface="Cambria Math" panose="02040503050406030204" pitchFamily="18" charset="0"/>
                              <a:ea typeface="Cambria Math" panose="02040503050406030204" pitchFamily="18" charset="0"/>
                            </a:rPr>
                          </m:ctrlPr>
                        </m:mPr>
                        <m:mr>
                          <m:e>
                            <m:r>
                              <m:rPr>
                                <m:nor/>
                              </m:rPr>
                              <a:rPr lang="tr-TR" sz="1600" dirty="0">
                                <a:ea typeface="Cambria Math" panose="02040503050406030204" pitchFamily="18" charset="0"/>
                              </a:rPr>
                              <m:t>O</m:t>
                            </m:r>
                            <m:r>
                              <m:rPr>
                                <m:nor/>
                              </m:rPr>
                              <a:rPr lang="tr-TR" sz="1600" dirty="0">
                                <a:ea typeface="Cambria Math" panose="02040503050406030204" pitchFamily="18" charset="0"/>
                              </a:rPr>
                              <m:t> </m:t>
                            </m:r>
                            <m:r>
                              <m:rPr>
                                <m:nor/>
                              </m:rPr>
                              <a:rPr lang="tr-TR" sz="1600" dirty="0">
                                <a:ea typeface="Cambria Math" panose="02040503050406030204" pitchFamily="18" charset="0"/>
                              </a:rPr>
                              <m:t>noktalar</m:t>
                            </m:r>
                            <m:r>
                              <m:rPr>
                                <m:nor/>
                              </m:rPr>
                              <a:rPr lang="tr-TR" sz="1600" dirty="0">
                                <a:ea typeface="Cambria Math" panose="02040503050406030204" pitchFamily="18" charset="0"/>
                              </a:rPr>
                              <m:t> </m:t>
                            </m:r>
                            <m:r>
                              <m:rPr>
                                <m:nor/>
                              </m:rPr>
                              <a:rPr lang="tr-TR" sz="1600" dirty="0">
                                <a:ea typeface="Cambria Math" panose="02040503050406030204" pitchFamily="18" charset="0"/>
                              </a:rPr>
                              <m:t>aras</m:t>
                            </m:r>
                            <m:r>
                              <m:rPr>
                                <m:nor/>
                              </m:rPr>
                              <a:rPr lang="tr-TR" sz="1600" dirty="0">
                                <a:ea typeface="Cambria Math" panose="02040503050406030204" pitchFamily="18" charset="0"/>
                              </a:rPr>
                              <m:t>ı</m:t>
                            </m:r>
                            <m:r>
                              <m:rPr>
                                <m:nor/>
                              </m:rPr>
                              <a:rPr lang="tr-TR" sz="1600" dirty="0">
                                <a:ea typeface="Cambria Math" panose="02040503050406030204" pitchFamily="18" charset="0"/>
                              </a:rPr>
                              <m:t>ndaki</m:t>
                            </m:r>
                            <m:r>
                              <m:rPr>
                                <m:nor/>
                              </m:rPr>
                              <a:rPr lang="tr-TR" sz="1600" dirty="0">
                                <a:ea typeface="Cambria Math" panose="02040503050406030204" pitchFamily="18" charset="0"/>
                              </a:rPr>
                              <m:t> </m:t>
                            </m:r>
                            <m:r>
                              <m:rPr>
                                <m:nor/>
                              </m:rPr>
                              <a:rPr lang="tr-TR" sz="1600" dirty="0">
                                <a:ea typeface="Cambria Math" panose="02040503050406030204" pitchFamily="18" charset="0"/>
                              </a:rPr>
                              <m:t>yay</m:t>
                            </m:r>
                            <m:r>
                              <m:rPr>
                                <m:nor/>
                              </m:rPr>
                              <a:rPr lang="tr-TR" sz="1600" dirty="0">
                                <a:ea typeface="Cambria Math" panose="02040503050406030204" pitchFamily="18" charset="0"/>
                              </a:rPr>
                              <m:t>ı</m:t>
                            </m:r>
                            <m:r>
                              <m:rPr>
                                <m:nor/>
                              </m:rPr>
                              <a:rPr lang="tr-TR" sz="1600" dirty="0">
                                <a:ea typeface="Cambria Math" panose="02040503050406030204" pitchFamily="18" charset="0"/>
                              </a:rPr>
                              <m:t>l</m:t>
                            </m:r>
                            <m:r>
                              <m:rPr>
                                <m:nor/>
                              </m:rPr>
                              <a:rPr lang="tr-TR" sz="1600" dirty="0">
                                <a:ea typeface="Cambria Math" panose="02040503050406030204" pitchFamily="18" charset="0"/>
                              </a:rPr>
                              <m:t>ı</m:t>
                            </m:r>
                          </m:e>
                        </m:mr>
                        <m:mr>
                          <m:e>
                            <m:r>
                              <m:rPr>
                                <m:nor/>
                              </m:rPr>
                              <a:rPr lang="tr-TR" sz="1600" dirty="0">
                                <a:ea typeface="Cambria Math" panose="02040503050406030204" pitchFamily="18" charset="0"/>
                              </a:rPr>
                              <m:t>y</m:t>
                            </m:r>
                            <m:r>
                              <m:rPr>
                                <m:nor/>
                              </m:rPr>
                              <a:rPr lang="tr-TR" sz="1600" dirty="0">
                                <a:ea typeface="Cambria Math" panose="02040503050406030204" pitchFamily="18" charset="0"/>
                              </a:rPr>
                              <m:t>ü</m:t>
                            </m:r>
                            <m:r>
                              <m:rPr>
                                <m:nor/>
                              </m:rPr>
                              <a:rPr lang="tr-TR" sz="1600" dirty="0">
                                <a:ea typeface="Cambria Math" panose="02040503050406030204" pitchFamily="18" charset="0"/>
                              </a:rPr>
                              <m:t>k</m:t>
                            </m:r>
                            <m:r>
                              <m:rPr>
                                <m:nor/>
                              </m:rPr>
                              <a:rPr lang="tr-TR" sz="1600" dirty="0">
                                <a:ea typeface="Cambria Math" panose="02040503050406030204" pitchFamily="18" charset="0"/>
                              </a:rPr>
                              <m:t> </m:t>
                            </m:r>
                            <m:r>
                              <m:rPr>
                                <m:nor/>
                              </m:rPr>
                              <a:rPr lang="tr-TR" sz="1600" dirty="0">
                                <a:ea typeface="Cambria Math" panose="02040503050406030204" pitchFamily="18" charset="0"/>
                              </a:rPr>
                              <m:t>e</m:t>
                            </m:r>
                            <m:r>
                              <m:rPr>
                                <m:nor/>
                              </m:rPr>
                              <a:rPr lang="tr-TR" sz="1600" dirty="0">
                                <a:ea typeface="Cambria Math" panose="02040503050406030204" pitchFamily="18" charset="0"/>
                              </a:rPr>
                              <m:t>ğ</m:t>
                            </m:r>
                            <m:r>
                              <m:rPr>
                                <m:nor/>
                              </m:rPr>
                              <a:rPr lang="tr-TR" sz="1600" dirty="0">
                                <a:ea typeface="Cambria Math" panose="02040503050406030204" pitchFamily="18" charset="0"/>
                              </a:rPr>
                              <m:t>risinin</m:t>
                            </m:r>
                            <m:r>
                              <m:rPr>
                                <m:nor/>
                              </m:rPr>
                              <a:rPr lang="tr-TR" sz="1600" dirty="0">
                                <a:ea typeface="Cambria Math" panose="02040503050406030204" pitchFamily="18" charset="0"/>
                              </a:rPr>
                              <m:t> </m:t>
                            </m:r>
                            <m:r>
                              <m:rPr>
                                <m:nor/>
                              </m:rPr>
                              <a:rPr lang="tr-TR" sz="1600" dirty="0">
                                <a:ea typeface="Cambria Math" panose="02040503050406030204" pitchFamily="18" charset="0"/>
                              </a:rPr>
                              <m:t>alt</m:t>
                            </m:r>
                            <m:r>
                              <m:rPr>
                                <m:nor/>
                              </m:rPr>
                              <a:rPr lang="tr-TR" sz="1600" dirty="0">
                                <a:ea typeface="Cambria Math" panose="02040503050406030204" pitchFamily="18" charset="0"/>
                              </a:rPr>
                              <m:t>ı</m:t>
                            </m:r>
                            <m:r>
                              <m:rPr>
                                <m:nor/>
                              </m:rPr>
                              <a:rPr lang="tr-TR" sz="1600" dirty="0">
                                <a:ea typeface="Cambria Math" panose="02040503050406030204" pitchFamily="18" charset="0"/>
                              </a:rPr>
                              <m:t>ndaki</m:t>
                            </m:r>
                            <m:r>
                              <m:rPr>
                                <m:nor/>
                              </m:rPr>
                              <a:rPr lang="tr-TR" sz="1600" dirty="0">
                                <a:ea typeface="Cambria Math" panose="02040503050406030204" pitchFamily="18" charset="0"/>
                              </a:rPr>
                              <m:t> </m:t>
                            </m:r>
                            <m:r>
                              <m:rPr>
                                <m:nor/>
                              </m:rPr>
                              <a:rPr lang="tr-TR" sz="1600" dirty="0">
                                <a:ea typeface="Cambria Math" panose="02040503050406030204" pitchFamily="18" charset="0"/>
                              </a:rPr>
                              <m:t>alan</m:t>
                            </m:r>
                          </m:e>
                        </m:mr>
                      </m:m>
                    </m:oMath>
                  </m:oMathPara>
                </a14:m>
                <a:endParaRPr lang="tr-TR" sz="1600" dirty="0">
                  <a:ea typeface="Cambria Math" panose="02040503050406030204" pitchFamily="18" charset="0"/>
                </a:endParaRPr>
              </a:p>
              <a:p>
                <a:endParaRPr lang="tr-TR" sz="1600" dirty="0">
                  <a:ea typeface="Cambria Math" panose="02040503050406030204" pitchFamily="18" charset="0"/>
                </a:endParaRPr>
              </a:p>
            </p:txBody>
          </p:sp>
        </mc:Choice>
        <mc:Fallback xmlns="">
          <p:sp>
            <p:nvSpPr>
              <p:cNvPr id="10" name="TextBox 9">
                <a:extLst>
                  <a:ext uri="{FF2B5EF4-FFF2-40B4-BE49-F238E27FC236}">
                    <a16:creationId xmlns:a16="http://schemas.microsoft.com/office/drawing/2014/main" id="{419134FF-5863-AF1A-3CAF-C32043103763}"/>
                  </a:ext>
                </a:extLst>
              </p:cNvPr>
              <p:cNvSpPr txBox="1">
                <a:spLocks noRot="1" noChangeAspect="1" noMove="1" noResize="1" noEditPoints="1" noAdjustHandles="1" noChangeArrowheads="1" noChangeShapeType="1" noTextEdit="1"/>
              </p:cNvSpPr>
              <p:nvPr/>
            </p:nvSpPr>
            <p:spPr>
              <a:xfrm>
                <a:off x="0" y="1580262"/>
                <a:ext cx="5187004" cy="5205143"/>
              </a:xfrm>
              <a:prstGeom prst="rect">
                <a:avLst/>
              </a:prstGeom>
              <a:blipFill>
                <a:blip r:embed="rId3"/>
                <a:stretch>
                  <a:fillRect l="-58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DBDEED5-F6D3-F222-BCB0-07D6F560155B}"/>
                  </a:ext>
                </a:extLst>
              </p:cNvPr>
              <p:cNvSpPr txBox="1"/>
              <p:nvPr/>
            </p:nvSpPr>
            <p:spPr>
              <a:xfrm>
                <a:off x="6489577" y="1370376"/>
                <a:ext cx="6103398" cy="526657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tr-TR" sz="1600" b="0" i="0" smtClean="0">
                          <a:latin typeface="Cambria Math" panose="02040503050406030204" pitchFamily="18" charset="0"/>
                          <a:ea typeface="Cambria Math" panose="02040503050406030204" pitchFamily="18" charset="0"/>
                        </a:rPr>
                        <m:t>+</m:t>
                      </m:r>
                      <m:r>
                        <a:rPr lang="tr-TR" sz="1600" i="1" smtClean="0">
                          <a:latin typeface="Cambria Math" panose="02040503050406030204" pitchFamily="18" charset="0"/>
                          <a:ea typeface="Cambria Math" panose="02040503050406030204" pitchFamily="18" charset="0"/>
                        </a:rPr>
                        <m:t>↺</m:t>
                      </m:r>
                      <m:nary>
                        <m:naryPr>
                          <m:chr m:val="∑"/>
                          <m:subHide m:val="on"/>
                          <m:supHide m:val="on"/>
                          <m:ctrlPr>
                            <a:rPr lang="tr-TR" sz="1600" i="1" smtClean="0">
                              <a:latin typeface="Cambria Math" panose="02040503050406030204" pitchFamily="18" charset="0"/>
                              <a:ea typeface="Cambria Math" panose="02040503050406030204" pitchFamily="18" charset="0"/>
                            </a:rPr>
                          </m:ctrlPr>
                        </m:naryPr>
                        <m:sub/>
                        <m:sup/>
                        <m:e>
                          <m:sSub>
                            <m:sSubPr>
                              <m:ctrlPr>
                                <a:rPr lang="tr-TR" sz="1600" i="1" smtClean="0">
                                  <a:latin typeface="Cambria Math" panose="02040503050406030204" pitchFamily="18" charset="0"/>
                                  <a:ea typeface="Cambria Math" panose="02040503050406030204" pitchFamily="18" charset="0"/>
                                </a:rPr>
                              </m:ctrlPr>
                            </m:sSubPr>
                            <m:e>
                              <m:r>
                                <m:rPr>
                                  <m:sty m:val="p"/>
                                </m:rPr>
                                <a:rPr lang="tr-TR" sz="1600" b="0" i="0" smtClean="0">
                                  <a:latin typeface="Cambria Math" panose="02040503050406030204" pitchFamily="18" charset="0"/>
                                  <a:ea typeface="Cambria Math" panose="02040503050406030204" pitchFamily="18" charset="0"/>
                                </a:rPr>
                                <m:t>M</m:t>
                              </m:r>
                            </m:e>
                            <m:sub>
                              <m:r>
                                <m:rPr>
                                  <m:sty m:val="p"/>
                                </m:rPr>
                                <a:rPr lang="tr-TR" sz="1600" b="0" i="0" smtClean="0">
                                  <a:latin typeface="Cambria Math" panose="02040503050406030204" pitchFamily="18" charset="0"/>
                                  <a:ea typeface="Cambria Math" panose="02040503050406030204" pitchFamily="18" charset="0"/>
                                </a:rPr>
                                <m:t>O</m:t>
                              </m:r>
                            </m:sub>
                          </m:sSub>
                          <m:r>
                            <a:rPr lang="tr-TR" sz="1600" b="0" i="0" smtClean="0">
                              <a:latin typeface="Cambria Math" panose="02040503050406030204" pitchFamily="18" charset="0"/>
                              <a:ea typeface="Cambria Math" panose="02040503050406030204" pitchFamily="18" charset="0"/>
                            </a:rPr>
                            <m:t>=</m:t>
                          </m:r>
                        </m:e>
                      </m:nary>
                      <m:r>
                        <a:rPr lang="tr-TR" sz="1600" b="0" i="1" smtClean="0">
                          <a:latin typeface="Cambria Math" panose="02040503050406030204" pitchFamily="18" charset="0"/>
                          <a:ea typeface="Cambria Math" panose="02040503050406030204" pitchFamily="18" charset="0"/>
                        </a:rPr>
                        <m:t>0</m:t>
                      </m:r>
                      <m:r>
                        <a:rPr lang="tr-TR" sz="1600" b="0" i="0" smtClean="0">
                          <a:latin typeface="Cambria Math" panose="02040503050406030204" pitchFamily="18" charset="0"/>
                          <a:ea typeface="Cambria Math" panose="02040503050406030204" pitchFamily="18" charset="0"/>
                        </a:rPr>
                        <m:t>  ;   </m:t>
                      </m:r>
                      <m:r>
                        <m:rPr>
                          <m:sty m:val="p"/>
                        </m:rPr>
                        <a:rPr lang="tr-TR" sz="1600">
                          <a:latin typeface="Cambria Math" panose="02040503050406030204" pitchFamily="18" charset="0"/>
                          <a:ea typeface="Cambria Math" panose="02040503050406030204" pitchFamily="18" charset="0"/>
                        </a:rPr>
                        <m:t>M</m:t>
                      </m:r>
                      <m:r>
                        <a:rPr lang="tr-TR" sz="1600">
                          <a:latin typeface="Cambria Math" panose="02040503050406030204" pitchFamily="18" charset="0"/>
                          <a:ea typeface="Cambria Math" panose="02040503050406030204" pitchFamily="18" charset="0"/>
                        </a:rPr>
                        <m:t>+∆</m:t>
                      </m:r>
                      <m:r>
                        <m:rPr>
                          <m:sty m:val="p"/>
                        </m:rPr>
                        <a:rPr lang="tr-TR" sz="1600" b="0" i="0" smtClean="0">
                          <a:latin typeface="Cambria Math" panose="02040503050406030204" pitchFamily="18" charset="0"/>
                          <a:ea typeface="Cambria Math" panose="02040503050406030204" pitchFamily="18" charset="0"/>
                        </a:rPr>
                        <m:t>M</m:t>
                      </m:r>
                      <m:r>
                        <a:rPr lang="tr-TR" sz="1600" b="0" i="0" smtClean="0">
                          <a:latin typeface="Cambria Math" panose="02040503050406030204" pitchFamily="18" charset="0"/>
                          <a:ea typeface="Cambria Math" panose="02040503050406030204" pitchFamily="18" charset="0"/>
                        </a:rPr>
                        <m:t>−</m:t>
                      </m:r>
                      <m:d>
                        <m:dPr>
                          <m:ctrlPr>
                            <a:rPr lang="tr-TR" sz="1600" b="0" i="1" smtClean="0">
                              <a:latin typeface="Cambria Math" panose="02040503050406030204" pitchFamily="18" charset="0"/>
                              <a:ea typeface="Cambria Math" panose="02040503050406030204" pitchFamily="18" charset="0"/>
                            </a:rPr>
                          </m:ctrlPr>
                        </m:dPr>
                        <m:e>
                          <m:sSub>
                            <m:sSubPr>
                              <m:ctrlPr>
                                <a:rPr lang="tr-TR" sz="1600" i="1">
                                  <a:latin typeface="Cambria Math" panose="02040503050406030204" pitchFamily="18" charset="0"/>
                                  <a:ea typeface="Cambria Math" panose="02040503050406030204" pitchFamily="18" charset="0"/>
                                </a:rPr>
                              </m:ctrlPr>
                            </m:sSubPr>
                            <m:e>
                              <m:r>
                                <m:rPr>
                                  <m:sty m:val="p"/>
                                </m:rPr>
                                <a:rPr lang="tr-TR" sz="1600">
                                  <a:latin typeface="Cambria Math" panose="02040503050406030204" pitchFamily="18" charset="0"/>
                                  <a:ea typeface="Cambria Math" panose="02040503050406030204" pitchFamily="18" charset="0"/>
                                </a:rPr>
                                <m:t>w</m:t>
                              </m:r>
                            </m:e>
                            <m:sub>
                              <m:d>
                                <m:dPr>
                                  <m:ctrlPr>
                                    <a:rPr lang="tr-TR" sz="1600" i="1">
                                      <a:latin typeface="Cambria Math" panose="02040503050406030204" pitchFamily="18" charset="0"/>
                                      <a:ea typeface="Cambria Math" panose="02040503050406030204" pitchFamily="18" charset="0"/>
                                    </a:rPr>
                                  </m:ctrlPr>
                                </m:dPr>
                                <m:e>
                                  <m:r>
                                    <m:rPr>
                                      <m:sty m:val="p"/>
                                    </m:rPr>
                                    <a:rPr lang="tr-TR" sz="1600">
                                      <a:latin typeface="Cambria Math" panose="02040503050406030204" pitchFamily="18" charset="0"/>
                                      <a:ea typeface="Cambria Math" panose="02040503050406030204" pitchFamily="18" charset="0"/>
                                    </a:rPr>
                                    <m:t>x</m:t>
                                  </m:r>
                                </m:e>
                              </m:d>
                            </m:sub>
                          </m:sSub>
                          <m:r>
                            <a:rPr lang="tr-TR" sz="1600">
                              <a:latin typeface="Cambria Math" panose="02040503050406030204" pitchFamily="18" charset="0"/>
                              <a:ea typeface="Cambria Math" panose="02040503050406030204" pitchFamily="18" charset="0"/>
                            </a:rPr>
                            <m:t>∆</m:t>
                          </m:r>
                          <m:r>
                            <a:rPr lang="tr-TR" sz="1600" b="0" i="1" smtClean="0">
                              <a:latin typeface="Cambria Math" panose="02040503050406030204" pitchFamily="18" charset="0"/>
                              <a:ea typeface="Cambria Math" panose="02040503050406030204" pitchFamily="18" charset="0"/>
                            </a:rPr>
                            <m:t>𝑥</m:t>
                          </m:r>
                        </m:e>
                      </m:d>
                      <m:r>
                        <a:rPr lang="tr-TR" sz="1600" b="0" i="1" smtClean="0">
                          <a:latin typeface="Cambria Math" panose="02040503050406030204" pitchFamily="18" charset="0"/>
                          <a:ea typeface="Cambria Math" panose="02040503050406030204" pitchFamily="18" charset="0"/>
                        </a:rPr>
                        <m:t>𝑘</m:t>
                      </m:r>
                      <m:r>
                        <a:rPr lang="tr-TR" sz="1600">
                          <a:latin typeface="Cambria Math" panose="02040503050406030204" pitchFamily="18" charset="0"/>
                          <a:ea typeface="Cambria Math" panose="02040503050406030204" pitchFamily="18" charset="0"/>
                        </a:rPr>
                        <m:t>∆</m:t>
                      </m:r>
                      <m:r>
                        <a:rPr lang="tr-TR" sz="1600" i="1">
                          <a:latin typeface="Cambria Math" panose="02040503050406030204" pitchFamily="18" charset="0"/>
                          <a:ea typeface="Cambria Math" panose="02040503050406030204" pitchFamily="18" charset="0"/>
                        </a:rPr>
                        <m:t>𝑥</m:t>
                      </m:r>
                      <m:r>
                        <a:rPr lang="tr-TR" sz="1600" b="0" i="0" smtClean="0">
                          <a:latin typeface="Cambria Math" panose="02040503050406030204" pitchFamily="18" charset="0"/>
                          <a:ea typeface="Cambria Math" panose="02040503050406030204" pitchFamily="18" charset="0"/>
                        </a:rPr>
                        <m:t>−</m:t>
                      </m:r>
                      <m:r>
                        <m:rPr>
                          <m:sty m:val="p"/>
                        </m:rPr>
                        <a:rPr lang="tr-TR" sz="1600" b="0" i="0" smtClean="0">
                          <a:latin typeface="Cambria Math" panose="02040503050406030204" pitchFamily="18" charset="0"/>
                          <a:ea typeface="Cambria Math" panose="02040503050406030204" pitchFamily="18" charset="0"/>
                        </a:rPr>
                        <m:t>V</m:t>
                      </m:r>
                      <m:r>
                        <a:rPr lang="tr-TR" sz="1600">
                          <a:latin typeface="Cambria Math" panose="02040503050406030204" pitchFamily="18" charset="0"/>
                          <a:ea typeface="Cambria Math" panose="02040503050406030204" pitchFamily="18" charset="0"/>
                        </a:rPr>
                        <m:t>∆</m:t>
                      </m:r>
                      <m:r>
                        <m:rPr>
                          <m:sty m:val="p"/>
                        </m:rPr>
                        <a:rPr lang="tr-TR" sz="1600" b="0" i="0" smtClean="0">
                          <a:latin typeface="Cambria Math" panose="02040503050406030204" pitchFamily="18" charset="0"/>
                          <a:ea typeface="Cambria Math" panose="02040503050406030204" pitchFamily="18" charset="0"/>
                        </a:rPr>
                        <m:t>x</m:t>
                      </m:r>
                      <m:r>
                        <a:rPr lang="tr-TR" sz="1600" b="0" i="0" smtClean="0">
                          <a:latin typeface="Cambria Math" panose="02040503050406030204" pitchFamily="18" charset="0"/>
                          <a:ea typeface="Cambria Math" panose="02040503050406030204" pitchFamily="18" charset="0"/>
                        </a:rPr>
                        <m:t>−</m:t>
                      </m:r>
                      <m:r>
                        <m:rPr>
                          <m:sty m:val="p"/>
                        </m:rPr>
                        <a:rPr lang="tr-TR" sz="1600" b="0" i="0" smtClean="0">
                          <a:latin typeface="Cambria Math" panose="02040503050406030204" pitchFamily="18" charset="0"/>
                          <a:ea typeface="Cambria Math" panose="02040503050406030204" pitchFamily="18" charset="0"/>
                        </a:rPr>
                        <m:t>M</m:t>
                      </m:r>
                      <m:r>
                        <a:rPr lang="tr-TR" sz="1600" b="0" i="0" smtClean="0">
                          <a:latin typeface="Cambria Math" panose="02040503050406030204" pitchFamily="18" charset="0"/>
                          <a:ea typeface="Cambria Math" panose="02040503050406030204" pitchFamily="18" charset="0"/>
                        </a:rPr>
                        <m:t>=0</m:t>
                      </m:r>
                    </m:oMath>
                  </m:oMathPara>
                </a14:m>
                <a:endParaRPr lang="tr-TR" sz="2000"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tr-TR" sz="2000" b="0" i="0" smtClean="0">
                          <a:latin typeface="Cambria Math" panose="02040503050406030204" pitchFamily="18" charset="0"/>
                          <a:ea typeface="Cambria Math" panose="02040503050406030204" pitchFamily="18" charset="0"/>
                        </a:rPr>
                        <m:t>⇒</m:t>
                      </m:r>
                      <m:r>
                        <a:rPr lang="tr-TR" sz="2000" i="0" smtClean="0">
                          <a:latin typeface="Cambria Math" panose="02040503050406030204" pitchFamily="18" charset="0"/>
                          <a:ea typeface="Cambria Math" panose="02040503050406030204" pitchFamily="18" charset="0"/>
                        </a:rPr>
                        <m:t>∆</m:t>
                      </m:r>
                      <m:r>
                        <m:rPr>
                          <m:sty m:val="p"/>
                        </m:rPr>
                        <a:rPr lang="tr-TR" sz="2000" b="0" i="0" smtClean="0">
                          <a:latin typeface="Cambria Math" panose="02040503050406030204" pitchFamily="18" charset="0"/>
                          <a:ea typeface="Cambria Math" panose="02040503050406030204" pitchFamily="18" charset="0"/>
                        </a:rPr>
                        <m:t>M</m:t>
                      </m:r>
                      <m:r>
                        <a:rPr lang="tr-TR" sz="2000" i="0">
                          <a:latin typeface="Cambria Math" panose="02040503050406030204" pitchFamily="18" charset="0"/>
                          <a:ea typeface="Cambria Math" panose="02040503050406030204" pitchFamily="18" charset="0"/>
                        </a:rPr>
                        <m:t>=</m:t>
                      </m:r>
                      <m:sSub>
                        <m:sSubPr>
                          <m:ctrlPr>
                            <a:rPr lang="tr-TR" sz="2000" i="1">
                              <a:latin typeface="Cambria Math" panose="02040503050406030204" pitchFamily="18" charset="0"/>
                              <a:ea typeface="Cambria Math" panose="02040503050406030204" pitchFamily="18" charset="0"/>
                            </a:rPr>
                          </m:ctrlPr>
                        </m:sSubPr>
                        <m:e>
                          <m:r>
                            <m:rPr>
                              <m:sty m:val="p"/>
                            </m:rPr>
                            <a:rPr lang="tr-TR" sz="2000">
                              <a:latin typeface="Cambria Math" panose="02040503050406030204" pitchFamily="18" charset="0"/>
                              <a:ea typeface="Cambria Math" panose="02040503050406030204" pitchFamily="18" charset="0"/>
                            </a:rPr>
                            <m:t>V</m:t>
                          </m:r>
                          <m:r>
                            <a:rPr lang="tr-TR" sz="2000">
                              <a:latin typeface="Cambria Math" panose="02040503050406030204" pitchFamily="18" charset="0"/>
                              <a:ea typeface="Cambria Math" panose="02040503050406030204" pitchFamily="18" charset="0"/>
                            </a:rPr>
                            <m:t>∆</m:t>
                          </m:r>
                          <m:r>
                            <m:rPr>
                              <m:sty m:val="p"/>
                            </m:rPr>
                            <a:rPr lang="tr-TR" sz="2000">
                              <a:latin typeface="Cambria Math" panose="02040503050406030204" pitchFamily="18" charset="0"/>
                              <a:ea typeface="Cambria Math" panose="02040503050406030204" pitchFamily="18" charset="0"/>
                            </a:rPr>
                            <m:t>x</m:t>
                          </m:r>
                          <m:r>
                            <a:rPr lang="tr-TR" sz="2000" b="0" i="0" smtClean="0">
                              <a:latin typeface="Cambria Math" panose="02040503050406030204" pitchFamily="18" charset="0"/>
                              <a:ea typeface="Cambria Math" panose="02040503050406030204" pitchFamily="18" charset="0"/>
                            </a:rPr>
                            <m:t>+</m:t>
                          </m:r>
                          <m:r>
                            <m:rPr>
                              <m:sty m:val="p"/>
                            </m:rPr>
                            <a:rPr lang="tr-TR" sz="2000" b="0" i="0" smtClean="0">
                              <a:latin typeface="Cambria Math" panose="02040503050406030204" pitchFamily="18" charset="0"/>
                              <a:ea typeface="Cambria Math" panose="02040503050406030204" pitchFamily="18" charset="0"/>
                            </a:rPr>
                            <m:t>kw</m:t>
                          </m:r>
                        </m:e>
                        <m:sub>
                          <m:d>
                            <m:dPr>
                              <m:ctrlPr>
                                <a:rPr lang="tr-TR" sz="2000" i="1">
                                  <a:latin typeface="Cambria Math" panose="02040503050406030204" pitchFamily="18" charset="0"/>
                                  <a:ea typeface="Cambria Math" panose="02040503050406030204" pitchFamily="18" charset="0"/>
                                </a:rPr>
                              </m:ctrlPr>
                            </m:dPr>
                            <m:e>
                              <m:r>
                                <m:rPr>
                                  <m:sty m:val="p"/>
                                </m:rPr>
                                <a:rPr lang="tr-TR" sz="2000" i="0">
                                  <a:latin typeface="Cambria Math" panose="02040503050406030204" pitchFamily="18" charset="0"/>
                                  <a:ea typeface="Cambria Math" panose="02040503050406030204" pitchFamily="18" charset="0"/>
                                </a:rPr>
                                <m:t>x</m:t>
                              </m:r>
                            </m:e>
                          </m:d>
                        </m:sub>
                      </m:sSub>
                      <m:sSup>
                        <m:sSupPr>
                          <m:ctrlPr>
                            <a:rPr lang="tr-TR" sz="2000" i="1" smtClean="0">
                              <a:latin typeface="Cambria Math" panose="02040503050406030204" pitchFamily="18" charset="0"/>
                              <a:ea typeface="Cambria Math" panose="02040503050406030204" pitchFamily="18" charset="0"/>
                            </a:rPr>
                          </m:ctrlPr>
                        </m:sSupPr>
                        <m:e>
                          <m:r>
                            <a:rPr lang="tr-TR" sz="2000">
                              <a:latin typeface="Cambria Math" panose="02040503050406030204" pitchFamily="18" charset="0"/>
                              <a:ea typeface="Cambria Math" panose="02040503050406030204" pitchFamily="18" charset="0"/>
                            </a:rPr>
                            <m:t>∆</m:t>
                          </m:r>
                          <m:r>
                            <m:rPr>
                              <m:sty m:val="p"/>
                            </m:rPr>
                            <a:rPr lang="tr-TR" sz="2000">
                              <a:latin typeface="Cambria Math" panose="02040503050406030204" pitchFamily="18" charset="0"/>
                              <a:ea typeface="Cambria Math" panose="02040503050406030204" pitchFamily="18" charset="0"/>
                            </a:rPr>
                            <m:t>x</m:t>
                          </m:r>
                          <m:r>
                            <m:rPr>
                              <m:nor/>
                            </m:rPr>
                            <a:rPr lang="tr-TR" sz="2000" dirty="0">
                              <a:ea typeface="Cambria Math" panose="02040503050406030204" pitchFamily="18" charset="0"/>
                            </a:rPr>
                            <m:t> </m:t>
                          </m:r>
                        </m:e>
                        <m:sup>
                          <m:r>
                            <a:rPr lang="tr-TR" sz="2000" b="0" i="1" smtClean="0">
                              <a:latin typeface="Cambria Math" panose="02040503050406030204" pitchFamily="18" charset="0"/>
                              <a:ea typeface="Cambria Math" panose="02040503050406030204" pitchFamily="18" charset="0"/>
                            </a:rPr>
                            <m:t>2</m:t>
                          </m:r>
                        </m:sup>
                      </m:sSup>
                    </m:oMath>
                  </m:oMathPara>
                </a14:m>
                <a:endParaRPr lang="tr-TR" sz="1600" b="0" dirty="0">
                  <a:ea typeface="Cambria Math" panose="02040503050406030204" pitchFamily="18" charset="0"/>
                </a:endParaRPr>
              </a:p>
              <a:p>
                <a:endParaRPr lang="tr-TR" sz="1600" b="0" dirty="0">
                  <a:ea typeface="Cambria Math" panose="02040503050406030204" pitchFamily="18" charset="0"/>
                </a:endParaRPr>
              </a:p>
              <a:p>
                <a:r>
                  <a:rPr lang="tr-TR" sz="1600" b="0" dirty="0">
                    <a:ea typeface="Cambria Math" panose="02040503050406030204" pitchFamily="18" charset="0"/>
                  </a:rPr>
                  <a:t>Momentteki değişim </a:t>
                </a:r>
                <a14:m>
                  <m:oMath xmlns:m="http://schemas.openxmlformats.org/officeDocument/2006/math">
                    <m:r>
                      <a:rPr lang="tr-TR" sz="1600" i="0" smtClean="0">
                        <a:latin typeface="Cambria Math" panose="02040503050406030204" pitchFamily="18" charset="0"/>
                        <a:ea typeface="Cambria Math" panose="02040503050406030204" pitchFamily="18" charset="0"/>
                      </a:rPr>
                      <m:t>∆</m:t>
                    </m:r>
                    <m:r>
                      <m:rPr>
                        <m:sty m:val="p"/>
                      </m:rPr>
                      <a:rPr lang="tr-TR" sz="1600" i="0" smtClean="0">
                        <a:latin typeface="Cambria Math" panose="02040503050406030204" pitchFamily="18" charset="0"/>
                        <a:ea typeface="Cambria Math" panose="02040503050406030204" pitchFamily="18" charset="0"/>
                      </a:rPr>
                      <m:t>x</m:t>
                    </m:r>
                  </m:oMath>
                </a14:m>
                <a:r>
                  <a:rPr lang="tr-TR" sz="1600" b="0" dirty="0">
                    <a:ea typeface="Cambria Math" panose="02040503050406030204" pitchFamily="18" charset="0"/>
                  </a:rPr>
                  <a:t>’ye bölünür ve </a:t>
                </a:r>
                <a14:m>
                  <m:oMath xmlns:m="http://schemas.openxmlformats.org/officeDocument/2006/math">
                    <m:r>
                      <a:rPr lang="tr-TR" sz="1600">
                        <a:latin typeface="Cambria Math" panose="02040503050406030204" pitchFamily="18" charset="0"/>
                        <a:ea typeface="Cambria Math" panose="02040503050406030204" pitchFamily="18" charset="0"/>
                      </a:rPr>
                      <m:t>∆</m:t>
                    </m:r>
                    <m:r>
                      <m:rPr>
                        <m:sty m:val="p"/>
                      </m:rPr>
                      <a:rPr lang="tr-TR" sz="1600">
                        <a:latin typeface="Cambria Math" panose="02040503050406030204" pitchFamily="18" charset="0"/>
                        <a:ea typeface="Cambria Math" panose="02040503050406030204" pitchFamily="18" charset="0"/>
                      </a:rPr>
                      <m:t>x</m:t>
                    </m:r>
                    <m:r>
                      <a:rPr lang="tr-TR" sz="1600" i="1" smtClean="0">
                        <a:latin typeface="Cambria Math" panose="02040503050406030204" pitchFamily="18" charset="0"/>
                        <a:ea typeface="Cambria Math" panose="02040503050406030204" pitchFamily="18" charset="0"/>
                      </a:rPr>
                      <m:t>→</m:t>
                    </m:r>
                    <m:r>
                      <a:rPr lang="tr-TR" sz="1600" b="0" i="1" smtClean="0">
                        <a:latin typeface="Cambria Math" panose="02040503050406030204" pitchFamily="18" charset="0"/>
                        <a:ea typeface="Cambria Math" panose="02040503050406030204" pitchFamily="18" charset="0"/>
                      </a:rPr>
                      <m:t>0</m:t>
                    </m:r>
                  </m:oMath>
                </a14:m>
                <a:r>
                  <a:rPr lang="tr-TR" sz="1600" dirty="0">
                    <a:ea typeface="Cambria Math" panose="02040503050406030204" pitchFamily="18" charset="0"/>
                  </a:rPr>
                  <a:t> düşünülürse;</a:t>
                </a:r>
              </a:p>
              <a:p>
                <a:endParaRPr lang="tr-TR" sz="160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tr-TR" sz="1600" b="0" i="0" smtClean="0">
                          <a:latin typeface="Cambria Math" panose="02040503050406030204" pitchFamily="18" charset="0"/>
                          <a:ea typeface="Cambria Math" panose="02040503050406030204" pitchFamily="18" charset="0"/>
                        </a:rPr>
                        <m:t>⇒</m:t>
                      </m:r>
                      <m:f>
                        <m:fPr>
                          <m:ctrlPr>
                            <a:rPr lang="tr-TR" sz="1600" b="0" i="1" smtClean="0">
                              <a:latin typeface="Cambria Math" panose="02040503050406030204" pitchFamily="18" charset="0"/>
                              <a:ea typeface="Cambria Math" panose="02040503050406030204" pitchFamily="18" charset="0"/>
                            </a:rPr>
                          </m:ctrlPr>
                        </m:fPr>
                        <m:num>
                          <m:r>
                            <a:rPr lang="tr-TR" sz="1600" b="0" i="1" smtClean="0">
                              <a:latin typeface="Cambria Math" panose="02040503050406030204" pitchFamily="18" charset="0"/>
                              <a:ea typeface="Cambria Math" panose="02040503050406030204" pitchFamily="18" charset="0"/>
                            </a:rPr>
                            <m:t>𝑑𝑀</m:t>
                          </m:r>
                        </m:num>
                        <m:den>
                          <m:r>
                            <a:rPr lang="tr-TR" sz="1600" b="0" i="1" smtClean="0">
                              <a:latin typeface="Cambria Math" panose="02040503050406030204" pitchFamily="18" charset="0"/>
                              <a:ea typeface="Cambria Math" panose="02040503050406030204" pitchFamily="18" charset="0"/>
                            </a:rPr>
                            <m:t>𝑑𝑥</m:t>
                          </m:r>
                        </m:den>
                      </m:f>
                      <m:r>
                        <a:rPr lang="tr-TR" sz="1600" i="0">
                          <a:latin typeface="Cambria Math" panose="02040503050406030204" pitchFamily="18" charset="0"/>
                          <a:ea typeface="Cambria Math" panose="02040503050406030204" pitchFamily="18" charset="0"/>
                        </a:rPr>
                        <m:t>=</m:t>
                      </m:r>
                      <m:r>
                        <a:rPr lang="tr-TR" sz="1600" b="0" i="1" smtClean="0">
                          <a:latin typeface="Cambria Math" panose="02040503050406030204" pitchFamily="18" charset="0"/>
                          <a:ea typeface="Cambria Math" panose="02040503050406030204" pitchFamily="18" charset="0"/>
                        </a:rPr>
                        <m:t>𝑉</m:t>
                      </m:r>
                    </m:oMath>
                  </m:oMathPara>
                </a14:m>
                <a:endParaRPr lang="tr-TR" sz="1600" dirty="0">
                  <a:ea typeface="Cambria Math" panose="02040503050406030204" pitchFamily="18" charset="0"/>
                </a:endParaRPr>
              </a:p>
              <a:p>
                <a:r>
                  <a:rPr lang="tr-TR" sz="1600" dirty="0">
                    <a:ea typeface="Cambria Math" panose="02040503050406030204" pitchFamily="18" charset="0"/>
                  </a:rPr>
                  <a:t>      (</a:t>
                </a:r>
                <a:r>
                  <a:rPr lang="tr-TR" sz="1000" dirty="0">
                    <a:ea typeface="Cambria Math" panose="02040503050406030204" pitchFamily="18" charset="0"/>
                  </a:rPr>
                  <a:t>Bir noktada moment diyagramının eğimi = O noktada kesme kuvvetinin şiddeti</a:t>
                </a:r>
                <a:r>
                  <a:rPr lang="tr-TR" sz="1600" dirty="0">
                    <a:ea typeface="Cambria Math" panose="02040503050406030204" pitchFamily="18" charset="0"/>
                  </a:rPr>
                  <a:t>)</a:t>
                </a:r>
              </a:p>
              <a:p>
                <a:endParaRPr lang="tr-TR" sz="1600" dirty="0">
                  <a:ea typeface="Cambria Math" panose="02040503050406030204" pitchFamily="18" charset="0"/>
                </a:endParaRPr>
              </a:p>
              <a:p>
                <a:r>
                  <a:rPr lang="tr-TR" sz="1600" dirty="0">
                    <a:ea typeface="Cambria Math" panose="02040503050406030204" pitchFamily="18" charset="0"/>
                  </a:rPr>
                  <a:t>İki nokta arasında momentteki değişim ise;</a:t>
                </a:r>
              </a:p>
              <a:p>
                <a:endParaRPr lang="tr-TR" sz="160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tr-TR" sz="1600" b="0" i="0" smtClean="0">
                          <a:latin typeface="Cambria Math" panose="02040503050406030204" pitchFamily="18" charset="0"/>
                          <a:ea typeface="Cambria Math" panose="02040503050406030204" pitchFamily="18" charset="0"/>
                        </a:rPr>
                        <m:t>⇒</m:t>
                      </m:r>
                      <m:r>
                        <a:rPr lang="tr-TR" sz="1600" i="1">
                          <a:latin typeface="Cambria Math" panose="02040503050406030204" pitchFamily="18" charset="0"/>
                          <a:ea typeface="Cambria Math" panose="02040503050406030204" pitchFamily="18" charset="0"/>
                        </a:rPr>
                        <m:t>𝑑𝑀</m:t>
                      </m:r>
                      <m:r>
                        <a:rPr lang="tr-TR" sz="1600" i="1">
                          <a:latin typeface="Cambria Math" panose="02040503050406030204" pitchFamily="18" charset="0"/>
                          <a:ea typeface="Cambria Math" panose="02040503050406030204" pitchFamily="18" charset="0"/>
                        </a:rPr>
                        <m:t>=</m:t>
                      </m:r>
                      <m:nary>
                        <m:naryPr>
                          <m:limLoc m:val="undOvr"/>
                          <m:subHide m:val="on"/>
                          <m:supHide m:val="on"/>
                          <m:ctrlPr>
                            <a:rPr lang="tr-TR" sz="1600" b="0" i="1" smtClean="0">
                              <a:latin typeface="Cambria Math" panose="02040503050406030204" pitchFamily="18" charset="0"/>
                              <a:ea typeface="Cambria Math" panose="02040503050406030204" pitchFamily="18" charset="0"/>
                            </a:rPr>
                          </m:ctrlPr>
                        </m:naryPr>
                        <m:sub/>
                        <m:sup/>
                        <m:e>
                          <m:r>
                            <a:rPr lang="tr-TR" sz="1600" b="0" i="1" smtClean="0">
                              <a:latin typeface="Cambria Math" panose="02040503050406030204" pitchFamily="18" charset="0"/>
                              <a:ea typeface="Cambria Math" panose="02040503050406030204" pitchFamily="18" charset="0"/>
                            </a:rPr>
                            <m:t>𝑉𝑑𝑥</m:t>
                          </m:r>
                        </m:e>
                      </m:nary>
                    </m:oMath>
                  </m:oMathPara>
                </a14:m>
                <a:endParaRPr lang="tr-TR" sz="1600" dirty="0">
                  <a:ea typeface="Cambria Math" panose="02040503050406030204" pitchFamily="18" charset="0"/>
                </a:endParaRPr>
              </a:p>
              <a:p>
                <a:r>
                  <a:rPr lang="tr-TR" sz="1600" dirty="0">
                    <a:ea typeface="Cambria Math" panose="02040503050406030204" pitchFamily="18" charset="0"/>
                  </a:rPr>
                  <a:t>İfade edilebilir. Bu sayede pratik olarak;</a:t>
                </a:r>
              </a:p>
              <a:p>
                <a:endParaRPr lang="tr-TR" sz="1600" dirty="0">
                  <a:ea typeface="Cambria Math" panose="02040503050406030204" pitchFamily="18" charset="0"/>
                </a:endParaRPr>
              </a:p>
              <a:p>
                <a:endParaRPr lang="tr-TR" sz="160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m>
                        <m:mPr>
                          <m:mcs>
                            <m:mc>
                              <m:mcPr>
                                <m:count m:val="1"/>
                                <m:mcJc m:val="center"/>
                              </m:mcPr>
                            </m:mc>
                          </m:mcs>
                          <m:ctrlPr>
                            <a:rPr lang="tr-TR" sz="1400" i="1" dirty="0" smtClean="0">
                              <a:latin typeface="Cambria Math" panose="02040503050406030204" pitchFamily="18" charset="0"/>
                              <a:ea typeface="Cambria Math" panose="02040503050406030204" pitchFamily="18" charset="0"/>
                            </a:rPr>
                          </m:ctrlPr>
                        </m:mPr>
                        <m:mr>
                          <m:e>
                            <m:r>
                              <m:rPr>
                                <m:nor/>
                              </m:rPr>
                              <a:rPr lang="tr-TR" sz="1400" dirty="0">
                                <a:ea typeface="Cambria Math" panose="02040503050406030204" pitchFamily="18" charset="0"/>
                              </a:rPr>
                              <m:t>İ</m:t>
                            </m:r>
                            <m:r>
                              <m:rPr>
                                <m:nor/>
                              </m:rPr>
                              <a:rPr lang="tr-TR" sz="1400" dirty="0">
                                <a:ea typeface="Cambria Math" panose="02040503050406030204" pitchFamily="18" charset="0"/>
                              </a:rPr>
                              <m:t>ki</m:t>
                            </m:r>
                            <m:r>
                              <m:rPr>
                                <m:nor/>
                              </m:rPr>
                              <a:rPr lang="tr-TR" sz="1400" dirty="0">
                                <a:ea typeface="Cambria Math" panose="02040503050406030204" pitchFamily="18" charset="0"/>
                              </a:rPr>
                              <m:t> </m:t>
                            </m:r>
                            <m:r>
                              <m:rPr>
                                <m:nor/>
                              </m:rPr>
                              <a:rPr lang="tr-TR" sz="1400" dirty="0">
                                <a:ea typeface="Cambria Math" panose="02040503050406030204" pitchFamily="18" charset="0"/>
                              </a:rPr>
                              <m:t>nokta</m:t>
                            </m:r>
                            <m:r>
                              <m:rPr>
                                <m:nor/>
                              </m:rPr>
                              <a:rPr lang="tr-TR" sz="1400" dirty="0">
                                <a:ea typeface="Cambria Math" panose="02040503050406030204" pitchFamily="18" charset="0"/>
                              </a:rPr>
                              <m:t> </m:t>
                            </m:r>
                            <m:r>
                              <m:rPr>
                                <m:nor/>
                              </m:rPr>
                              <a:rPr lang="tr-TR" sz="1400" dirty="0">
                                <a:ea typeface="Cambria Math" panose="02040503050406030204" pitchFamily="18" charset="0"/>
                              </a:rPr>
                              <m:t>aras</m:t>
                            </m:r>
                            <m:r>
                              <m:rPr>
                                <m:nor/>
                              </m:rPr>
                              <a:rPr lang="tr-TR" sz="1400" dirty="0">
                                <a:ea typeface="Cambria Math" panose="02040503050406030204" pitchFamily="18" charset="0"/>
                              </a:rPr>
                              <m:t>ı</m:t>
                            </m:r>
                            <m:r>
                              <m:rPr>
                                <m:nor/>
                              </m:rPr>
                              <a:rPr lang="tr-TR" sz="1400" dirty="0">
                                <a:ea typeface="Cambria Math" panose="02040503050406030204" pitchFamily="18" charset="0"/>
                              </a:rPr>
                              <m:t>nda</m:t>
                            </m:r>
                          </m:e>
                        </m:mr>
                        <m:mr>
                          <m:e>
                            <m:r>
                              <m:rPr>
                                <m:nor/>
                              </m:rPr>
                              <a:rPr lang="tr-TR" sz="1400" b="0" i="0" dirty="0" smtClean="0">
                                <a:ea typeface="Cambria Math" panose="02040503050406030204" pitchFamily="18" charset="0"/>
                              </a:rPr>
                              <m:t>momentteki</m:t>
                            </m:r>
                            <m:r>
                              <m:rPr>
                                <m:nor/>
                              </m:rPr>
                              <a:rPr lang="tr-TR" sz="1400" b="0" i="0" dirty="0" smtClean="0">
                                <a:ea typeface="Cambria Math" panose="02040503050406030204" pitchFamily="18" charset="0"/>
                              </a:rPr>
                              <m:t> </m:t>
                            </m:r>
                            <m:r>
                              <m:rPr>
                                <m:nor/>
                              </m:rPr>
                              <a:rPr lang="tr-TR" sz="1400" dirty="0">
                                <a:ea typeface="Cambria Math" panose="02040503050406030204" pitchFamily="18" charset="0"/>
                              </a:rPr>
                              <m:t>de</m:t>
                            </m:r>
                            <m:r>
                              <m:rPr>
                                <m:nor/>
                              </m:rPr>
                              <a:rPr lang="tr-TR" sz="1400" dirty="0">
                                <a:ea typeface="Cambria Math" panose="02040503050406030204" pitchFamily="18" charset="0"/>
                              </a:rPr>
                              <m:t>ğ</m:t>
                            </m:r>
                            <m:r>
                              <m:rPr>
                                <m:nor/>
                              </m:rPr>
                              <a:rPr lang="tr-TR" sz="1400" dirty="0">
                                <a:ea typeface="Cambria Math" panose="02040503050406030204" pitchFamily="18" charset="0"/>
                              </a:rPr>
                              <m:t>i</m:t>
                            </m:r>
                            <m:r>
                              <m:rPr>
                                <m:nor/>
                              </m:rPr>
                              <a:rPr lang="tr-TR" sz="1400" dirty="0">
                                <a:ea typeface="Cambria Math" panose="02040503050406030204" pitchFamily="18" charset="0"/>
                              </a:rPr>
                              <m:t>ş</m:t>
                            </m:r>
                            <m:r>
                              <m:rPr>
                                <m:nor/>
                              </m:rPr>
                              <a:rPr lang="tr-TR" sz="1400" dirty="0">
                                <a:ea typeface="Cambria Math" panose="02040503050406030204" pitchFamily="18" charset="0"/>
                              </a:rPr>
                              <m:t>im</m:t>
                            </m:r>
                          </m:e>
                        </m:mr>
                      </m:m>
                      <m:r>
                        <a:rPr lang="tr-TR" sz="1400" b="0" i="1" dirty="0" smtClean="0">
                          <a:latin typeface="Cambria Math" panose="02040503050406030204" pitchFamily="18" charset="0"/>
                          <a:ea typeface="Cambria Math" panose="02040503050406030204" pitchFamily="18" charset="0"/>
                        </a:rPr>
                        <m:t> </m:t>
                      </m:r>
                      <m:r>
                        <a:rPr lang="tr-TR" sz="1400" i="1" smtClean="0">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  </m:t>
                      </m:r>
                      <m:m>
                        <m:mPr>
                          <m:mcs>
                            <m:mc>
                              <m:mcPr>
                                <m:count m:val="1"/>
                                <m:mcJc m:val="center"/>
                              </m:mcPr>
                            </m:mc>
                          </m:mcs>
                          <m:ctrlPr>
                            <a:rPr lang="tr-TR" sz="1400" i="1" dirty="0">
                              <a:latin typeface="Cambria Math" panose="02040503050406030204" pitchFamily="18" charset="0"/>
                              <a:ea typeface="Cambria Math" panose="02040503050406030204" pitchFamily="18" charset="0"/>
                            </a:rPr>
                          </m:ctrlPr>
                        </m:mPr>
                        <m:mr>
                          <m:e>
                            <m:r>
                              <m:rPr>
                                <m:nor/>
                              </m:rPr>
                              <a:rPr lang="tr-TR" sz="1400" dirty="0">
                                <a:ea typeface="Cambria Math" panose="02040503050406030204" pitchFamily="18" charset="0"/>
                              </a:rPr>
                              <m:t>O</m:t>
                            </m:r>
                            <m:r>
                              <m:rPr>
                                <m:nor/>
                              </m:rPr>
                              <a:rPr lang="tr-TR" sz="1400" dirty="0">
                                <a:ea typeface="Cambria Math" panose="02040503050406030204" pitchFamily="18" charset="0"/>
                              </a:rPr>
                              <m:t> </m:t>
                            </m:r>
                            <m:r>
                              <m:rPr>
                                <m:nor/>
                              </m:rPr>
                              <a:rPr lang="tr-TR" sz="1400" dirty="0">
                                <a:ea typeface="Cambria Math" panose="02040503050406030204" pitchFamily="18" charset="0"/>
                              </a:rPr>
                              <m:t>noktalar</m:t>
                            </m:r>
                            <m:r>
                              <m:rPr>
                                <m:nor/>
                              </m:rPr>
                              <a:rPr lang="tr-TR" sz="1400" dirty="0">
                                <a:ea typeface="Cambria Math" panose="02040503050406030204" pitchFamily="18" charset="0"/>
                              </a:rPr>
                              <m:t> </m:t>
                            </m:r>
                            <m:r>
                              <m:rPr>
                                <m:nor/>
                              </m:rPr>
                              <a:rPr lang="tr-TR" sz="1400" dirty="0">
                                <a:ea typeface="Cambria Math" panose="02040503050406030204" pitchFamily="18" charset="0"/>
                              </a:rPr>
                              <m:t>aras</m:t>
                            </m:r>
                            <m:r>
                              <m:rPr>
                                <m:nor/>
                              </m:rPr>
                              <a:rPr lang="tr-TR" sz="1400" dirty="0">
                                <a:ea typeface="Cambria Math" panose="02040503050406030204" pitchFamily="18" charset="0"/>
                              </a:rPr>
                              <m:t>ı</m:t>
                            </m:r>
                            <m:r>
                              <m:rPr>
                                <m:nor/>
                              </m:rPr>
                              <a:rPr lang="tr-TR" sz="1400" dirty="0">
                                <a:ea typeface="Cambria Math" panose="02040503050406030204" pitchFamily="18" charset="0"/>
                              </a:rPr>
                              <m:t>ndaki</m:t>
                            </m:r>
                            <m:r>
                              <m:rPr>
                                <m:nor/>
                              </m:rPr>
                              <a:rPr lang="tr-TR" sz="1400" dirty="0">
                                <a:ea typeface="Cambria Math" panose="02040503050406030204" pitchFamily="18" charset="0"/>
                              </a:rPr>
                              <m:t> </m:t>
                            </m:r>
                            <m:r>
                              <m:rPr>
                                <m:nor/>
                              </m:rPr>
                              <a:rPr lang="tr-TR" sz="1400" b="0" i="0" dirty="0" smtClean="0">
                                <a:ea typeface="Cambria Math" panose="02040503050406030204" pitchFamily="18" charset="0"/>
                              </a:rPr>
                              <m:t>kesme</m:t>
                            </m:r>
                            <m:r>
                              <m:rPr>
                                <m:nor/>
                              </m:rPr>
                              <a:rPr lang="tr-TR" sz="1400" b="0" i="0" dirty="0" smtClean="0">
                                <a:ea typeface="Cambria Math" panose="02040503050406030204" pitchFamily="18" charset="0"/>
                              </a:rPr>
                              <m:t> </m:t>
                            </m:r>
                          </m:e>
                        </m:mr>
                        <m:mr>
                          <m:e>
                            <m:r>
                              <m:rPr>
                                <m:nor/>
                              </m:rPr>
                              <a:rPr lang="tr-TR" sz="1400" dirty="0">
                                <a:ea typeface="Cambria Math" panose="02040503050406030204" pitchFamily="18" charset="0"/>
                              </a:rPr>
                              <m:t>kuvveti</m:t>
                            </m:r>
                            <m:r>
                              <m:rPr>
                                <m:nor/>
                              </m:rPr>
                              <a:rPr lang="tr-TR" sz="1400" dirty="0">
                                <a:ea typeface="Cambria Math" panose="02040503050406030204" pitchFamily="18" charset="0"/>
                              </a:rPr>
                              <m:t> </m:t>
                            </m:r>
                            <m:r>
                              <m:rPr>
                                <m:nor/>
                              </m:rPr>
                              <a:rPr lang="tr-TR" sz="1400" dirty="0">
                                <a:ea typeface="Cambria Math" panose="02040503050406030204" pitchFamily="18" charset="0"/>
                              </a:rPr>
                              <m:t>diyagram</m:t>
                            </m:r>
                            <m:r>
                              <m:rPr>
                                <m:nor/>
                              </m:rPr>
                              <a:rPr lang="tr-TR" sz="1400" dirty="0">
                                <a:ea typeface="Cambria Math" panose="02040503050406030204" pitchFamily="18" charset="0"/>
                              </a:rPr>
                              <m:t>ı</m:t>
                            </m:r>
                            <m:r>
                              <m:rPr>
                                <m:nor/>
                              </m:rPr>
                              <a:rPr lang="tr-TR" sz="1400" dirty="0">
                                <a:ea typeface="Cambria Math" panose="02040503050406030204" pitchFamily="18" charset="0"/>
                              </a:rPr>
                              <m:t>n</m:t>
                            </m:r>
                            <m:r>
                              <m:rPr>
                                <m:nor/>
                              </m:rPr>
                              <a:rPr lang="tr-TR" sz="1400" dirty="0">
                                <a:ea typeface="Cambria Math" panose="02040503050406030204" pitchFamily="18" charset="0"/>
                              </a:rPr>
                              <m:t>ı</m:t>
                            </m:r>
                            <m:r>
                              <m:rPr>
                                <m:nor/>
                              </m:rPr>
                              <a:rPr lang="tr-TR" sz="1400" dirty="0">
                                <a:ea typeface="Cambria Math" panose="02040503050406030204" pitchFamily="18" charset="0"/>
                              </a:rPr>
                              <m:t>n</m:t>
                            </m:r>
                            <m:r>
                              <m:rPr>
                                <m:nor/>
                              </m:rPr>
                              <a:rPr lang="tr-TR" sz="1400" dirty="0">
                                <a:ea typeface="Cambria Math" panose="02040503050406030204" pitchFamily="18" charset="0"/>
                              </a:rPr>
                              <m:t>ı </m:t>
                            </m:r>
                            <m:r>
                              <m:rPr>
                                <m:nor/>
                              </m:rPr>
                              <a:rPr lang="tr-TR" sz="1400" dirty="0">
                                <a:ea typeface="Cambria Math" panose="02040503050406030204" pitchFamily="18" charset="0"/>
                              </a:rPr>
                              <m:t>alt</m:t>
                            </m:r>
                            <m:r>
                              <m:rPr>
                                <m:nor/>
                              </m:rPr>
                              <a:rPr lang="tr-TR" sz="1400" dirty="0">
                                <a:ea typeface="Cambria Math" panose="02040503050406030204" pitchFamily="18" charset="0"/>
                              </a:rPr>
                              <m:t>ı</m:t>
                            </m:r>
                            <m:r>
                              <m:rPr>
                                <m:nor/>
                              </m:rPr>
                              <a:rPr lang="tr-TR" sz="1400" dirty="0">
                                <a:ea typeface="Cambria Math" panose="02040503050406030204" pitchFamily="18" charset="0"/>
                              </a:rPr>
                              <m:t>ndaki</m:t>
                            </m:r>
                            <m:r>
                              <m:rPr>
                                <m:nor/>
                              </m:rPr>
                              <a:rPr lang="tr-TR" sz="1400" dirty="0">
                                <a:ea typeface="Cambria Math" panose="02040503050406030204" pitchFamily="18" charset="0"/>
                              </a:rPr>
                              <m:t> </m:t>
                            </m:r>
                            <m:r>
                              <m:rPr>
                                <m:nor/>
                              </m:rPr>
                              <a:rPr lang="tr-TR" sz="1400" dirty="0">
                                <a:ea typeface="Cambria Math" panose="02040503050406030204" pitchFamily="18" charset="0"/>
                              </a:rPr>
                              <m:t>alan</m:t>
                            </m:r>
                          </m:e>
                        </m:mr>
                      </m:m>
                    </m:oMath>
                  </m:oMathPara>
                </a14:m>
                <a:endParaRPr lang="tr-TR" sz="1600" dirty="0">
                  <a:ea typeface="Cambria Math" panose="02040503050406030204" pitchFamily="18" charset="0"/>
                </a:endParaRPr>
              </a:p>
              <a:p>
                <a:endParaRPr lang="tr-TR" sz="1600" dirty="0">
                  <a:ea typeface="Cambria Math" panose="02040503050406030204" pitchFamily="18" charset="0"/>
                </a:endParaRPr>
              </a:p>
            </p:txBody>
          </p:sp>
        </mc:Choice>
        <mc:Fallback xmlns="">
          <p:sp>
            <p:nvSpPr>
              <p:cNvPr id="12" name="TextBox 11">
                <a:extLst>
                  <a:ext uri="{FF2B5EF4-FFF2-40B4-BE49-F238E27FC236}">
                    <a16:creationId xmlns:a16="http://schemas.microsoft.com/office/drawing/2014/main" id="{BDBDEED5-F6D3-F222-BCB0-07D6F560155B}"/>
                  </a:ext>
                </a:extLst>
              </p:cNvPr>
              <p:cNvSpPr txBox="1">
                <a:spLocks noRot="1" noChangeAspect="1" noMove="1" noResize="1" noEditPoints="1" noAdjustHandles="1" noChangeArrowheads="1" noChangeShapeType="1" noTextEdit="1"/>
              </p:cNvSpPr>
              <p:nvPr/>
            </p:nvSpPr>
            <p:spPr>
              <a:xfrm>
                <a:off x="6489577" y="1370376"/>
                <a:ext cx="6103398" cy="5266570"/>
              </a:xfrm>
              <a:prstGeom prst="rect">
                <a:avLst/>
              </a:prstGeom>
              <a:blipFill>
                <a:blip r:embed="rId4"/>
                <a:stretch>
                  <a:fillRect l="-599"/>
                </a:stretch>
              </a:blipFill>
            </p:spPr>
            <p:txBody>
              <a:bodyPr/>
              <a:lstStyle/>
              <a:p>
                <a:r>
                  <a:rPr lang="en-GB">
                    <a:noFill/>
                  </a:rPr>
                  <a:t> </a:t>
                </a:r>
              </a:p>
            </p:txBody>
          </p:sp>
        </mc:Fallback>
      </mc:AlternateContent>
    </p:spTree>
    <p:extLst>
      <p:ext uri="{BB962C8B-B14F-4D97-AF65-F5344CB8AC3E}">
        <p14:creationId xmlns:p14="http://schemas.microsoft.com/office/powerpoint/2010/main" val="2240119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7892A-BE0E-FA1D-3A4A-C051314DC5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0BA21F-6564-DFAC-58FB-AB655F5487B8}"/>
              </a:ext>
            </a:extLst>
          </p:cNvPr>
          <p:cNvSpPr>
            <a:spLocks noGrp="1"/>
          </p:cNvSpPr>
          <p:nvPr>
            <p:ph type="title"/>
          </p:nvPr>
        </p:nvSpPr>
        <p:spPr>
          <a:xfrm>
            <a:off x="0" y="0"/>
            <a:ext cx="4864963" cy="601402"/>
          </a:xfrm>
        </p:spPr>
        <p:txBody>
          <a:bodyPr>
            <a:normAutofit fontScale="90000"/>
          </a:bodyPr>
          <a:lstStyle/>
          <a:p>
            <a:r>
              <a:rPr lang="tr-TR" b="1" dirty="0">
                <a:solidFill>
                  <a:schemeClr val="bg2">
                    <a:lumMod val="50000"/>
                  </a:schemeClr>
                </a:solidFill>
              </a:rPr>
              <a:t>Diferansiyel ilişki</a:t>
            </a:r>
          </a:p>
        </p:txBody>
      </p:sp>
      <p:sp>
        <p:nvSpPr>
          <p:cNvPr id="4" name="Slide Number Placeholder 3">
            <a:extLst>
              <a:ext uri="{FF2B5EF4-FFF2-40B4-BE49-F238E27FC236}">
                <a16:creationId xmlns:a16="http://schemas.microsoft.com/office/drawing/2014/main" id="{418980A8-CD54-9CEE-0E64-98F58FB5E060}"/>
              </a:ext>
            </a:extLst>
          </p:cNvPr>
          <p:cNvSpPr>
            <a:spLocks noGrp="1"/>
          </p:cNvSpPr>
          <p:nvPr>
            <p:ph type="sldNum" sz="quarter" idx="12"/>
          </p:nvPr>
        </p:nvSpPr>
        <p:spPr>
          <a:xfrm>
            <a:off x="11637811" y="6271186"/>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5</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6E6A1084-E181-BAA4-2AE3-58F62E3109A3}"/>
              </a:ext>
            </a:extLst>
          </p:cNvPr>
          <p:cNvSpPr txBox="1"/>
          <p:nvPr/>
        </p:nvSpPr>
        <p:spPr>
          <a:xfrm>
            <a:off x="780125" y="1194561"/>
            <a:ext cx="3304712" cy="646331"/>
          </a:xfrm>
          <a:prstGeom prst="rect">
            <a:avLst/>
          </a:prstGeom>
          <a:noFill/>
        </p:spPr>
        <p:txBody>
          <a:bodyPr wrap="square">
            <a:spAutoFit/>
          </a:bodyPr>
          <a:lstStyle/>
          <a:p>
            <a:pPr algn="ctr"/>
            <a:r>
              <a:rPr lang="tr-TR" sz="1800" b="1" u="sng" dirty="0">
                <a:solidFill>
                  <a:schemeClr val="bg2">
                    <a:lumMod val="50000"/>
                  </a:schemeClr>
                </a:solidFill>
              </a:rPr>
              <a:t>Tekil yük ve kesme kuvveti arasındaki ilişki</a:t>
            </a:r>
            <a:endParaRPr lang="en-GB" dirty="0"/>
          </a:p>
        </p:txBody>
      </p:sp>
      <p:sp>
        <p:nvSpPr>
          <p:cNvPr id="8" name="TextBox 7">
            <a:extLst>
              <a:ext uri="{FF2B5EF4-FFF2-40B4-BE49-F238E27FC236}">
                <a16:creationId xmlns:a16="http://schemas.microsoft.com/office/drawing/2014/main" id="{0CB1C149-7FE0-305D-E241-16996D5A0EB6}"/>
              </a:ext>
            </a:extLst>
          </p:cNvPr>
          <p:cNvSpPr txBox="1"/>
          <p:nvPr/>
        </p:nvSpPr>
        <p:spPr>
          <a:xfrm>
            <a:off x="7644322" y="1194562"/>
            <a:ext cx="3082770" cy="646331"/>
          </a:xfrm>
          <a:prstGeom prst="rect">
            <a:avLst/>
          </a:prstGeom>
          <a:noFill/>
        </p:spPr>
        <p:txBody>
          <a:bodyPr wrap="square">
            <a:spAutoFit/>
          </a:bodyPr>
          <a:lstStyle/>
          <a:p>
            <a:pPr algn="ctr"/>
            <a:r>
              <a:rPr lang="tr-TR" sz="1800" b="1" u="sng" dirty="0">
                <a:solidFill>
                  <a:schemeClr val="bg2">
                    <a:lumMod val="50000"/>
                  </a:schemeClr>
                </a:solidFill>
              </a:rPr>
              <a:t>Moment ve tekil moment arasındaki ilişki</a:t>
            </a:r>
          </a:p>
        </p:txBody>
      </p:sp>
      <p:pic>
        <p:nvPicPr>
          <p:cNvPr id="7" name="Picture 6">
            <a:extLst>
              <a:ext uri="{FF2B5EF4-FFF2-40B4-BE49-F238E27FC236}">
                <a16:creationId xmlns:a16="http://schemas.microsoft.com/office/drawing/2014/main" id="{792B1666-6325-521C-D677-D3939332A9E4}"/>
              </a:ext>
            </a:extLst>
          </p:cNvPr>
          <p:cNvPicPr>
            <a:picLocks noChangeAspect="1"/>
          </p:cNvPicPr>
          <p:nvPr/>
        </p:nvPicPr>
        <p:blipFill>
          <a:blip r:embed="rId2"/>
          <a:stretch>
            <a:fillRect/>
          </a:stretch>
        </p:blipFill>
        <p:spPr>
          <a:xfrm>
            <a:off x="561185" y="2095500"/>
            <a:ext cx="1381125" cy="1466850"/>
          </a:xfrm>
          <a:prstGeom prst="rect">
            <a:avLst/>
          </a:prstGeom>
          <a:ln>
            <a:solidFill>
              <a:schemeClr val="tx1"/>
            </a:solidFill>
          </a:ln>
        </p:spPr>
      </p:pic>
      <p:pic>
        <p:nvPicPr>
          <p:cNvPr id="9" name="Picture 8">
            <a:extLst>
              <a:ext uri="{FF2B5EF4-FFF2-40B4-BE49-F238E27FC236}">
                <a16:creationId xmlns:a16="http://schemas.microsoft.com/office/drawing/2014/main" id="{C46D0EC1-CF1E-A92D-E889-BBC9DBF0FD38}"/>
              </a:ext>
            </a:extLst>
          </p:cNvPr>
          <p:cNvPicPr>
            <a:picLocks noChangeAspect="1"/>
          </p:cNvPicPr>
          <p:nvPr/>
        </p:nvPicPr>
        <p:blipFill>
          <a:blip r:embed="rId3"/>
          <a:stretch>
            <a:fillRect/>
          </a:stretch>
        </p:blipFill>
        <p:spPr>
          <a:xfrm>
            <a:off x="7103204" y="2253448"/>
            <a:ext cx="1447800" cy="971550"/>
          </a:xfrm>
          <a:prstGeom prst="rect">
            <a:avLst/>
          </a:prstGeom>
          <a:ln>
            <a:solidFill>
              <a:schemeClr val="tx1"/>
            </a:solidFill>
          </a:ln>
        </p:spPr>
      </p:pic>
      <p:pic>
        <p:nvPicPr>
          <p:cNvPr id="14" name="Picture 13">
            <a:extLst>
              <a:ext uri="{FF2B5EF4-FFF2-40B4-BE49-F238E27FC236}">
                <a16:creationId xmlns:a16="http://schemas.microsoft.com/office/drawing/2014/main" id="{8D8514FC-B182-E2AF-5038-99F3C3A11D48}"/>
              </a:ext>
            </a:extLst>
          </p:cNvPr>
          <p:cNvPicPr>
            <a:picLocks noChangeAspect="1"/>
          </p:cNvPicPr>
          <p:nvPr/>
        </p:nvPicPr>
        <p:blipFill rotWithShape="1">
          <a:blip r:embed="rId4"/>
          <a:srcRect t="22912"/>
          <a:stretch/>
        </p:blipFill>
        <p:spPr>
          <a:xfrm>
            <a:off x="2693957" y="2592372"/>
            <a:ext cx="2276475" cy="293703"/>
          </a:xfrm>
          <a:prstGeom prst="rect">
            <a:avLst/>
          </a:prstGeom>
          <a:ln>
            <a:solidFill>
              <a:schemeClr val="tx1"/>
            </a:solidFill>
          </a:ln>
        </p:spPr>
      </p:pic>
      <p:pic>
        <p:nvPicPr>
          <p:cNvPr id="16" name="Picture 15">
            <a:extLst>
              <a:ext uri="{FF2B5EF4-FFF2-40B4-BE49-F238E27FC236}">
                <a16:creationId xmlns:a16="http://schemas.microsoft.com/office/drawing/2014/main" id="{FEDFD8E7-F2CC-A941-F4EB-78B692E4DC92}"/>
              </a:ext>
            </a:extLst>
          </p:cNvPr>
          <p:cNvPicPr>
            <a:picLocks noChangeAspect="1"/>
          </p:cNvPicPr>
          <p:nvPr/>
        </p:nvPicPr>
        <p:blipFill>
          <a:blip r:embed="rId5"/>
          <a:stretch>
            <a:fillRect/>
          </a:stretch>
        </p:blipFill>
        <p:spPr>
          <a:xfrm>
            <a:off x="9185707" y="2562225"/>
            <a:ext cx="2343150" cy="266700"/>
          </a:xfrm>
          <a:prstGeom prst="rect">
            <a:avLst/>
          </a:prstGeom>
          <a:ln>
            <a:solidFill>
              <a:schemeClr val="tx1"/>
            </a:solidFill>
          </a:ln>
        </p:spPr>
      </p:pic>
      <p:sp>
        <p:nvSpPr>
          <p:cNvPr id="11" name="TextBox 10">
            <a:extLst>
              <a:ext uri="{FF2B5EF4-FFF2-40B4-BE49-F238E27FC236}">
                <a16:creationId xmlns:a16="http://schemas.microsoft.com/office/drawing/2014/main" id="{CB28F1CB-EE83-BAF2-3350-802B4BFD354C}"/>
              </a:ext>
            </a:extLst>
          </p:cNvPr>
          <p:cNvSpPr txBox="1"/>
          <p:nvPr/>
        </p:nvSpPr>
        <p:spPr>
          <a:xfrm>
            <a:off x="663605" y="4093778"/>
            <a:ext cx="10974205" cy="2031325"/>
          </a:xfrm>
          <a:prstGeom prst="rect">
            <a:avLst/>
          </a:prstGeom>
          <a:noFill/>
        </p:spPr>
        <p:txBody>
          <a:bodyPr wrap="square">
            <a:spAutoFit/>
          </a:bodyPr>
          <a:lstStyle/>
          <a:p>
            <a:pPr marL="285750" indent="-285750">
              <a:buFont typeface="Arial" panose="020B0604020202020204" pitchFamily="34" charset="0"/>
              <a:buChar char="•"/>
            </a:pPr>
            <a:r>
              <a:rPr lang="tr-TR" sz="1800" b="0" dirty="0">
                <a:ea typeface="Cambria Math" panose="02040503050406030204" pitchFamily="18" charset="0"/>
              </a:rPr>
              <a:t>Böylece tekil etkiler diyagramlarda ani bir süreksiz zıplamaya sebep olacak şekilde aktarılır.</a:t>
            </a:r>
          </a:p>
          <a:p>
            <a:pPr marL="285750" indent="-285750">
              <a:buFont typeface="Arial" panose="020B0604020202020204" pitchFamily="34" charset="0"/>
              <a:buChar char="•"/>
            </a:pPr>
            <a:endParaRPr lang="tr-TR" dirty="0">
              <a:ea typeface="Cambria Math" panose="02040503050406030204" pitchFamily="18" charset="0"/>
            </a:endParaRPr>
          </a:p>
          <a:p>
            <a:pPr marL="285750" indent="-285750">
              <a:buFont typeface="Arial" panose="020B0604020202020204" pitchFamily="34" charset="0"/>
              <a:buChar char="•"/>
            </a:pPr>
            <a:r>
              <a:rPr lang="tr-TR" sz="1800" dirty="0">
                <a:ea typeface="Cambria Math" panose="02040503050406030204" pitchFamily="18" charset="0"/>
              </a:rPr>
              <a:t>Ayrıca bu bağlantılardan çıkarılacak en önemli sonuçlardan biri de momentin, kesme kuvvetinin sıfır olduğu noktalarda minimum veya maksimum bir noktada olduğudur.</a:t>
            </a:r>
          </a:p>
          <a:p>
            <a:pPr marL="285750" indent="-285750">
              <a:buFont typeface="Arial" panose="020B0604020202020204" pitchFamily="34" charset="0"/>
              <a:buChar char="•"/>
            </a:pPr>
            <a:endParaRPr lang="tr-TR" sz="1800" dirty="0">
              <a:ea typeface="Cambria Math" panose="02040503050406030204" pitchFamily="18" charset="0"/>
            </a:endParaRPr>
          </a:p>
          <a:p>
            <a:pPr marL="285750" indent="-285750">
              <a:buFont typeface="Arial" panose="020B0604020202020204" pitchFamily="34" charset="0"/>
              <a:buChar char="•"/>
            </a:pPr>
            <a:r>
              <a:rPr lang="tr-TR" dirty="0">
                <a:ea typeface="Cambria Math" panose="02040503050406030204" pitchFamily="18" charset="0"/>
              </a:rPr>
              <a:t>Basitçe kesit tesir diyagramlarının değişimi şu şekilde ifade edilebilir. Eğer dış yayılı yük n.  dereceden bir polinom ise, kesme kuvveti n+1, moment ise n+2 dereceden eğri olacaktır.</a:t>
            </a:r>
            <a:endParaRPr lang="tr-TR" sz="1800" dirty="0">
              <a:ea typeface="Cambria Math" panose="02040503050406030204" pitchFamily="18" charset="0"/>
            </a:endParaRPr>
          </a:p>
        </p:txBody>
      </p:sp>
    </p:spTree>
    <p:extLst>
      <p:ext uri="{BB962C8B-B14F-4D97-AF65-F5344CB8AC3E}">
        <p14:creationId xmlns:p14="http://schemas.microsoft.com/office/powerpoint/2010/main" val="481133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7892A-BE0E-FA1D-3A4A-C051314DC5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0BA21F-6564-DFAC-58FB-AB655F5487B8}"/>
              </a:ext>
            </a:extLst>
          </p:cNvPr>
          <p:cNvSpPr>
            <a:spLocks noGrp="1"/>
          </p:cNvSpPr>
          <p:nvPr>
            <p:ph type="title"/>
          </p:nvPr>
        </p:nvSpPr>
        <p:spPr>
          <a:xfrm>
            <a:off x="0" y="0"/>
            <a:ext cx="4864963" cy="601402"/>
          </a:xfrm>
        </p:spPr>
        <p:txBody>
          <a:bodyPr>
            <a:normAutofit fontScale="90000"/>
          </a:bodyPr>
          <a:lstStyle/>
          <a:p>
            <a:r>
              <a:rPr lang="tr-TR" b="1" dirty="0" err="1">
                <a:solidFill>
                  <a:schemeClr val="bg2">
                    <a:lumMod val="50000"/>
                  </a:schemeClr>
                </a:solidFill>
              </a:rPr>
              <a:t>ÖRNEk</a:t>
            </a:r>
            <a:endParaRPr lang="tr-TR" b="1" dirty="0">
              <a:solidFill>
                <a:schemeClr val="bg2">
                  <a:lumMod val="50000"/>
                </a:schemeClr>
              </a:solidFill>
            </a:endParaRPr>
          </a:p>
        </p:txBody>
      </p:sp>
      <p:sp>
        <p:nvSpPr>
          <p:cNvPr id="4" name="Slide Number Placeholder 3">
            <a:extLst>
              <a:ext uri="{FF2B5EF4-FFF2-40B4-BE49-F238E27FC236}">
                <a16:creationId xmlns:a16="http://schemas.microsoft.com/office/drawing/2014/main" id="{418980A8-CD54-9CEE-0E64-98F58FB5E060}"/>
              </a:ext>
            </a:extLst>
          </p:cNvPr>
          <p:cNvSpPr>
            <a:spLocks noGrp="1"/>
          </p:cNvSpPr>
          <p:nvPr>
            <p:ph type="sldNum" sz="quarter" idx="12"/>
          </p:nvPr>
        </p:nvSpPr>
        <p:spPr>
          <a:xfrm>
            <a:off x="11637811" y="6271186"/>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6</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11" name="TextBox 10">
            <a:extLst>
              <a:ext uri="{FF2B5EF4-FFF2-40B4-BE49-F238E27FC236}">
                <a16:creationId xmlns:a16="http://schemas.microsoft.com/office/drawing/2014/main" id="{CB28F1CB-EE83-BAF2-3350-802B4BFD354C}"/>
              </a:ext>
            </a:extLst>
          </p:cNvPr>
          <p:cNvSpPr txBox="1"/>
          <p:nvPr/>
        </p:nvSpPr>
        <p:spPr>
          <a:xfrm>
            <a:off x="5157926" y="853429"/>
            <a:ext cx="6662765" cy="369332"/>
          </a:xfrm>
          <a:prstGeom prst="rect">
            <a:avLst/>
          </a:prstGeom>
          <a:noFill/>
        </p:spPr>
        <p:txBody>
          <a:bodyPr wrap="square">
            <a:spAutoFit/>
          </a:bodyPr>
          <a:lstStyle/>
          <a:p>
            <a:r>
              <a:rPr lang="tr-TR" sz="1800" b="0" dirty="0">
                <a:ea typeface="Cambria Math" panose="02040503050406030204" pitchFamily="18" charset="0"/>
              </a:rPr>
              <a:t>Şekildeki ankastre kirişin kesme kuvvet-moment diyagramlarını çiziniz.</a:t>
            </a:r>
          </a:p>
        </p:txBody>
      </p:sp>
      <p:pic>
        <p:nvPicPr>
          <p:cNvPr id="3" name="Picture 2">
            <a:extLst>
              <a:ext uri="{FF2B5EF4-FFF2-40B4-BE49-F238E27FC236}">
                <a16:creationId xmlns:a16="http://schemas.microsoft.com/office/drawing/2014/main" id="{60445DAD-C7F7-C75B-C923-092C445331AE}"/>
              </a:ext>
            </a:extLst>
          </p:cNvPr>
          <p:cNvPicPr>
            <a:picLocks noChangeAspect="1"/>
          </p:cNvPicPr>
          <p:nvPr/>
        </p:nvPicPr>
        <p:blipFill rotWithShape="1">
          <a:blip r:embed="rId2"/>
          <a:srcRect l="10024" t="5328" r="41390" b="76851"/>
          <a:stretch/>
        </p:blipFill>
        <p:spPr>
          <a:xfrm>
            <a:off x="594803" y="960947"/>
            <a:ext cx="3668213" cy="1482571"/>
          </a:xfrm>
          <a:prstGeom prst="rect">
            <a:avLst/>
          </a:prstGeom>
          <a:ln>
            <a:solidFill>
              <a:schemeClr val="tx1"/>
            </a:solidFill>
          </a:ln>
        </p:spPr>
      </p:pic>
    </p:spTree>
    <p:extLst>
      <p:ext uri="{BB962C8B-B14F-4D97-AF65-F5344CB8AC3E}">
        <p14:creationId xmlns:p14="http://schemas.microsoft.com/office/powerpoint/2010/main" val="4172807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7892A-BE0E-FA1D-3A4A-C051314DC5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0BA21F-6564-DFAC-58FB-AB655F5487B8}"/>
              </a:ext>
            </a:extLst>
          </p:cNvPr>
          <p:cNvSpPr>
            <a:spLocks noGrp="1"/>
          </p:cNvSpPr>
          <p:nvPr>
            <p:ph type="title"/>
          </p:nvPr>
        </p:nvSpPr>
        <p:spPr>
          <a:xfrm>
            <a:off x="0" y="0"/>
            <a:ext cx="4864963" cy="601402"/>
          </a:xfrm>
        </p:spPr>
        <p:txBody>
          <a:bodyPr>
            <a:normAutofit fontScale="90000"/>
          </a:bodyPr>
          <a:lstStyle/>
          <a:p>
            <a:r>
              <a:rPr lang="tr-TR" b="1" dirty="0" err="1">
                <a:solidFill>
                  <a:schemeClr val="bg2">
                    <a:lumMod val="50000"/>
                  </a:schemeClr>
                </a:solidFill>
              </a:rPr>
              <a:t>ÖRNEk</a:t>
            </a:r>
            <a:endParaRPr lang="tr-TR" b="1" dirty="0">
              <a:solidFill>
                <a:schemeClr val="bg2">
                  <a:lumMod val="50000"/>
                </a:schemeClr>
              </a:solidFill>
            </a:endParaRPr>
          </a:p>
        </p:txBody>
      </p:sp>
      <p:sp>
        <p:nvSpPr>
          <p:cNvPr id="4" name="Slide Number Placeholder 3">
            <a:extLst>
              <a:ext uri="{FF2B5EF4-FFF2-40B4-BE49-F238E27FC236}">
                <a16:creationId xmlns:a16="http://schemas.microsoft.com/office/drawing/2014/main" id="{418980A8-CD54-9CEE-0E64-98F58FB5E060}"/>
              </a:ext>
            </a:extLst>
          </p:cNvPr>
          <p:cNvSpPr>
            <a:spLocks noGrp="1"/>
          </p:cNvSpPr>
          <p:nvPr>
            <p:ph type="sldNum" sz="quarter" idx="12"/>
          </p:nvPr>
        </p:nvSpPr>
        <p:spPr>
          <a:xfrm>
            <a:off x="11637811" y="6271186"/>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11" name="TextBox 10">
            <a:extLst>
              <a:ext uri="{FF2B5EF4-FFF2-40B4-BE49-F238E27FC236}">
                <a16:creationId xmlns:a16="http://schemas.microsoft.com/office/drawing/2014/main" id="{CB28F1CB-EE83-BAF2-3350-802B4BFD354C}"/>
              </a:ext>
            </a:extLst>
          </p:cNvPr>
          <p:cNvSpPr txBox="1"/>
          <p:nvPr/>
        </p:nvSpPr>
        <p:spPr>
          <a:xfrm>
            <a:off x="5681708" y="1030982"/>
            <a:ext cx="6662765" cy="369332"/>
          </a:xfrm>
          <a:prstGeom prst="rect">
            <a:avLst/>
          </a:prstGeom>
          <a:noFill/>
        </p:spPr>
        <p:txBody>
          <a:bodyPr wrap="square">
            <a:spAutoFit/>
          </a:bodyPr>
          <a:lstStyle/>
          <a:p>
            <a:r>
              <a:rPr lang="tr-TR" sz="1800" b="0" dirty="0">
                <a:ea typeface="Cambria Math" panose="02040503050406030204" pitchFamily="18" charset="0"/>
              </a:rPr>
              <a:t>Şekildeki kirişin kesme kuvvet-moment diyagramlarını çiziniz.</a:t>
            </a:r>
          </a:p>
        </p:txBody>
      </p:sp>
      <p:pic>
        <p:nvPicPr>
          <p:cNvPr id="8" name="Picture 7">
            <a:extLst>
              <a:ext uri="{FF2B5EF4-FFF2-40B4-BE49-F238E27FC236}">
                <a16:creationId xmlns:a16="http://schemas.microsoft.com/office/drawing/2014/main" id="{30F563C3-A68A-7842-3406-E1153D30539B}"/>
              </a:ext>
            </a:extLst>
          </p:cNvPr>
          <p:cNvPicPr>
            <a:picLocks noChangeAspect="1"/>
          </p:cNvPicPr>
          <p:nvPr/>
        </p:nvPicPr>
        <p:blipFill rotWithShape="1">
          <a:blip r:embed="rId2"/>
          <a:srcRect l="41637" t="7686" b="73886"/>
          <a:stretch/>
        </p:blipFill>
        <p:spPr>
          <a:xfrm>
            <a:off x="337051" y="967666"/>
            <a:ext cx="4820875" cy="1695635"/>
          </a:xfrm>
          <a:prstGeom prst="rect">
            <a:avLst/>
          </a:prstGeom>
          <a:ln>
            <a:solidFill>
              <a:schemeClr val="tx1"/>
            </a:solidFill>
          </a:ln>
        </p:spPr>
      </p:pic>
    </p:spTree>
    <p:extLst>
      <p:ext uri="{BB962C8B-B14F-4D97-AF65-F5344CB8AC3E}">
        <p14:creationId xmlns:p14="http://schemas.microsoft.com/office/powerpoint/2010/main" val="2437039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7892A-BE0E-FA1D-3A4A-C051314DC5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0BA21F-6564-DFAC-58FB-AB655F5487B8}"/>
              </a:ext>
            </a:extLst>
          </p:cNvPr>
          <p:cNvSpPr>
            <a:spLocks noGrp="1"/>
          </p:cNvSpPr>
          <p:nvPr>
            <p:ph type="title"/>
          </p:nvPr>
        </p:nvSpPr>
        <p:spPr>
          <a:xfrm>
            <a:off x="0" y="0"/>
            <a:ext cx="4864963" cy="601402"/>
          </a:xfrm>
        </p:spPr>
        <p:txBody>
          <a:bodyPr>
            <a:normAutofit fontScale="90000"/>
          </a:bodyPr>
          <a:lstStyle/>
          <a:p>
            <a:r>
              <a:rPr lang="tr-TR" b="1" dirty="0" err="1">
                <a:solidFill>
                  <a:schemeClr val="bg2">
                    <a:lumMod val="50000"/>
                  </a:schemeClr>
                </a:solidFill>
              </a:rPr>
              <a:t>ÖRNEk</a:t>
            </a:r>
            <a:endParaRPr lang="tr-TR" b="1" dirty="0">
              <a:solidFill>
                <a:schemeClr val="bg2">
                  <a:lumMod val="50000"/>
                </a:schemeClr>
              </a:solidFill>
            </a:endParaRPr>
          </a:p>
        </p:txBody>
      </p:sp>
      <p:sp>
        <p:nvSpPr>
          <p:cNvPr id="4" name="Slide Number Placeholder 3">
            <a:extLst>
              <a:ext uri="{FF2B5EF4-FFF2-40B4-BE49-F238E27FC236}">
                <a16:creationId xmlns:a16="http://schemas.microsoft.com/office/drawing/2014/main" id="{418980A8-CD54-9CEE-0E64-98F58FB5E060}"/>
              </a:ext>
            </a:extLst>
          </p:cNvPr>
          <p:cNvSpPr>
            <a:spLocks noGrp="1"/>
          </p:cNvSpPr>
          <p:nvPr>
            <p:ph type="sldNum" sz="quarter" idx="12"/>
          </p:nvPr>
        </p:nvSpPr>
        <p:spPr>
          <a:xfrm>
            <a:off x="11637811" y="6271186"/>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11" name="TextBox 10">
            <a:extLst>
              <a:ext uri="{FF2B5EF4-FFF2-40B4-BE49-F238E27FC236}">
                <a16:creationId xmlns:a16="http://schemas.microsoft.com/office/drawing/2014/main" id="{CB28F1CB-EE83-BAF2-3350-802B4BFD354C}"/>
              </a:ext>
            </a:extLst>
          </p:cNvPr>
          <p:cNvSpPr txBox="1"/>
          <p:nvPr/>
        </p:nvSpPr>
        <p:spPr>
          <a:xfrm>
            <a:off x="4074850" y="1041749"/>
            <a:ext cx="6662765" cy="369332"/>
          </a:xfrm>
          <a:prstGeom prst="rect">
            <a:avLst/>
          </a:prstGeom>
          <a:noFill/>
        </p:spPr>
        <p:txBody>
          <a:bodyPr wrap="square">
            <a:spAutoFit/>
          </a:bodyPr>
          <a:lstStyle/>
          <a:p>
            <a:r>
              <a:rPr lang="tr-TR" sz="1800" b="0" dirty="0">
                <a:ea typeface="Cambria Math" panose="02040503050406030204" pitchFamily="18" charset="0"/>
              </a:rPr>
              <a:t>Şekildeki kirişin kesme kuvvet-moment diyagramlarını çiziniz.</a:t>
            </a:r>
          </a:p>
        </p:txBody>
      </p:sp>
      <p:pic>
        <p:nvPicPr>
          <p:cNvPr id="10" name="Picture 9">
            <a:extLst>
              <a:ext uri="{FF2B5EF4-FFF2-40B4-BE49-F238E27FC236}">
                <a16:creationId xmlns:a16="http://schemas.microsoft.com/office/drawing/2014/main" id="{17FD8A7C-BF9A-EE7F-1B69-727E900AE728}"/>
              </a:ext>
            </a:extLst>
          </p:cNvPr>
          <p:cNvPicPr>
            <a:picLocks noChangeAspect="1"/>
          </p:cNvPicPr>
          <p:nvPr/>
        </p:nvPicPr>
        <p:blipFill rotWithShape="1">
          <a:blip r:embed="rId2"/>
          <a:srcRect l="11097" t="4732" r="49271" b="75414"/>
          <a:stretch/>
        </p:blipFill>
        <p:spPr>
          <a:xfrm>
            <a:off x="603680" y="1041749"/>
            <a:ext cx="2815289" cy="1564827"/>
          </a:xfrm>
          <a:prstGeom prst="rect">
            <a:avLst/>
          </a:prstGeom>
          <a:ln>
            <a:solidFill>
              <a:schemeClr val="tx1"/>
            </a:solidFill>
          </a:ln>
        </p:spPr>
      </p:pic>
    </p:spTree>
    <p:extLst>
      <p:ext uri="{BB962C8B-B14F-4D97-AF65-F5344CB8AC3E}">
        <p14:creationId xmlns:p14="http://schemas.microsoft.com/office/powerpoint/2010/main" val="4022217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7892A-BE0E-FA1D-3A4A-C051314DC5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0BA21F-6564-DFAC-58FB-AB655F5487B8}"/>
              </a:ext>
            </a:extLst>
          </p:cNvPr>
          <p:cNvSpPr>
            <a:spLocks noGrp="1"/>
          </p:cNvSpPr>
          <p:nvPr>
            <p:ph type="title"/>
          </p:nvPr>
        </p:nvSpPr>
        <p:spPr>
          <a:xfrm>
            <a:off x="0" y="0"/>
            <a:ext cx="4864963" cy="601402"/>
          </a:xfrm>
        </p:spPr>
        <p:txBody>
          <a:bodyPr>
            <a:normAutofit fontScale="90000"/>
          </a:bodyPr>
          <a:lstStyle/>
          <a:p>
            <a:r>
              <a:rPr lang="tr-TR" b="1" dirty="0" err="1">
                <a:solidFill>
                  <a:schemeClr val="bg2">
                    <a:lumMod val="50000"/>
                  </a:schemeClr>
                </a:solidFill>
              </a:rPr>
              <a:t>ÖRNEk</a:t>
            </a:r>
            <a:endParaRPr lang="tr-TR" b="1" dirty="0">
              <a:solidFill>
                <a:schemeClr val="bg2">
                  <a:lumMod val="50000"/>
                </a:schemeClr>
              </a:solidFill>
            </a:endParaRPr>
          </a:p>
        </p:txBody>
      </p:sp>
      <p:sp>
        <p:nvSpPr>
          <p:cNvPr id="4" name="Slide Number Placeholder 3">
            <a:extLst>
              <a:ext uri="{FF2B5EF4-FFF2-40B4-BE49-F238E27FC236}">
                <a16:creationId xmlns:a16="http://schemas.microsoft.com/office/drawing/2014/main" id="{418980A8-CD54-9CEE-0E64-98F58FB5E060}"/>
              </a:ext>
            </a:extLst>
          </p:cNvPr>
          <p:cNvSpPr>
            <a:spLocks noGrp="1"/>
          </p:cNvSpPr>
          <p:nvPr>
            <p:ph type="sldNum" sz="quarter" idx="12"/>
          </p:nvPr>
        </p:nvSpPr>
        <p:spPr>
          <a:xfrm>
            <a:off x="11637811" y="6271186"/>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11" name="TextBox 10">
            <a:extLst>
              <a:ext uri="{FF2B5EF4-FFF2-40B4-BE49-F238E27FC236}">
                <a16:creationId xmlns:a16="http://schemas.microsoft.com/office/drawing/2014/main" id="{CB28F1CB-EE83-BAF2-3350-802B4BFD354C}"/>
              </a:ext>
            </a:extLst>
          </p:cNvPr>
          <p:cNvSpPr txBox="1"/>
          <p:nvPr/>
        </p:nvSpPr>
        <p:spPr>
          <a:xfrm>
            <a:off x="5157926" y="853429"/>
            <a:ext cx="6662765" cy="369332"/>
          </a:xfrm>
          <a:prstGeom prst="rect">
            <a:avLst/>
          </a:prstGeom>
          <a:noFill/>
        </p:spPr>
        <p:txBody>
          <a:bodyPr wrap="square">
            <a:spAutoFit/>
          </a:bodyPr>
          <a:lstStyle/>
          <a:p>
            <a:r>
              <a:rPr lang="tr-TR" sz="1800" b="0" dirty="0">
                <a:ea typeface="Cambria Math" panose="02040503050406030204" pitchFamily="18" charset="0"/>
              </a:rPr>
              <a:t>Şekildeki kirişin kesme kuvvet-moment diyagramlarını çiziniz.</a:t>
            </a:r>
          </a:p>
        </p:txBody>
      </p:sp>
      <p:pic>
        <p:nvPicPr>
          <p:cNvPr id="16" name="Picture 15">
            <a:extLst>
              <a:ext uri="{FF2B5EF4-FFF2-40B4-BE49-F238E27FC236}">
                <a16:creationId xmlns:a16="http://schemas.microsoft.com/office/drawing/2014/main" id="{0B85D507-5E33-A494-3D31-C3E639DD828D}"/>
              </a:ext>
            </a:extLst>
          </p:cNvPr>
          <p:cNvPicPr>
            <a:picLocks noChangeAspect="1"/>
          </p:cNvPicPr>
          <p:nvPr/>
        </p:nvPicPr>
        <p:blipFill rotWithShape="1">
          <a:blip r:embed="rId2"/>
          <a:srcRect b="18457"/>
          <a:stretch/>
        </p:blipFill>
        <p:spPr>
          <a:xfrm>
            <a:off x="621344" y="988889"/>
            <a:ext cx="3569914" cy="1416959"/>
          </a:xfrm>
          <a:prstGeom prst="rect">
            <a:avLst/>
          </a:prstGeom>
          <a:ln>
            <a:solidFill>
              <a:schemeClr val="tx1"/>
            </a:solidFill>
          </a:ln>
        </p:spPr>
      </p:pic>
    </p:spTree>
    <p:extLst>
      <p:ext uri="{BB962C8B-B14F-4D97-AF65-F5344CB8AC3E}">
        <p14:creationId xmlns:p14="http://schemas.microsoft.com/office/powerpoint/2010/main" val="1693887291"/>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TotalTime>
  <Words>2238</Words>
  <Application>Microsoft Office PowerPoint</Application>
  <PresentationFormat>Widescreen</PresentationFormat>
  <Paragraphs>213</Paragraphs>
  <Slides>35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Cambria Math</vt:lpstr>
      <vt:lpstr>Gill Sans MT</vt:lpstr>
      <vt:lpstr>Parcel</vt:lpstr>
      <vt:lpstr>Mukavemet</vt:lpstr>
      <vt:lpstr>KAYNAKLAR</vt:lpstr>
      <vt:lpstr>DIŞ KUVVETLER ve KESİT TESİRLERİ</vt:lpstr>
      <vt:lpstr>Diferansiyel ilişki</vt:lpstr>
      <vt:lpstr>Diferansiyel ilişki</vt:lpstr>
      <vt:lpstr>ÖRNEk</vt:lpstr>
      <vt:lpstr>ÖRNEk</vt:lpstr>
      <vt:lpstr>ÖRNEk</vt:lpstr>
      <vt:lpstr>ÖRNEk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MÜHENDİSLİK MEKANİĞİ STATİK</dc:title>
  <dc:creator>sinan.eraslan@erdogan.edu.tr</dc:creator>
  <cp:lastModifiedBy>Sinan Eraslan</cp:lastModifiedBy>
  <cp:revision>1</cp:revision>
  <dcterms:created xsi:type="dcterms:W3CDTF">2024-01-15T12:01:04Z</dcterms:created>
  <dcterms:modified xsi:type="dcterms:W3CDTF">2025-06-30T11:23:01Z</dcterms:modified>
</cp:coreProperties>
</file>