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94" r:id="rId4"/>
    <p:sldId id="295" r:id="rId5"/>
    <p:sldId id="293" r:id="rId6"/>
    <p:sldId id="260" r:id="rId7"/>
    <p:sldId id="296" r:id="rId8"/>
    <p:sldId id="297" r:id="rId9"/>
    <p:sldId id="298" r:id="rId10"/>
    <p:sldId id="299" r:id="rId11"/>
    <p:sldId id="300" r:id="rId12"/>
    <p:sldId id="301" r:id="rId13"/>
    <p:sldId id="302" r:id="rId14"/>
    <p:sldId id="303" r:id="rId15"/>
    <p:sldId id="304" r:id="rId16"/>
    <p:sldId id="306" r:id="rId17"/>
    <p:sldId id="307" r:id="rId18"/>
    <p:sldId id="308" r:id="rId19"/>
    <p:sldId id="309" r:id="rId20"/>
    <p:sldId id="310" r:id="rId21"/>
    <p:sldId id="311" r:id="rId22"/>
    <p:sldId id="258" r:id="rId23"/>
    <p:sldId id="305" r:id="rId24"/>
    <p:sldId id="312" r:id="rId25"/>
    <p:sldId id="313" r:id="rId26"/>
    <p:sldId id="314" r:id="rId27"/>
    <p:sldId id="315" r:id="rId28"/>
    <p:sldId id="316" r:id="rId29"/>
    <p:sldId id="317" r:id="rId30"/>
    <p:sldId id="318" r:id="rId31"/>
    <p:sldId id="319" r:id="rId32"/>
    <p:sldId id="320" r:id="rId33"/>
    <p:sldId id="321" r:id="rId34"/>
    <p:sldId id="322" r:id="rId35"/>
    <p:sldId id="323" r:id="rId36"/>
    <p:sldId id="324" r:id="rId37"/>
    <p:sldId id="325" r:id="rId38"/>
    <p:sldId id="326" r:id="rId39"/>
    <p:sldId id="327" r:id="rId40"/>
    <p:sldId id="328" r:id="rId41"/>
    <p:sldId id="329" r:id="rId42"/>
    <p:sldId id="330" r:id="rId43"/>
    <p:sldId id="331" r:id="rId44"/>
    <p:sldId id="332" r:id="rId45"/>
    <p:sldId id="333" r:id="rId46"/>
    <p:sldId id="334" r:id="rId47"/>
    <p:sldId id="335" r:id="rId48"/>
    <p:sldId id="336" r:id="rId49"/>
    <p:sldId id="337" r:id="rId50"/>
    <p:sldId id="338" r:id="rId51"/>
    <p:sldId id="339" r:id="rId52"/>
    <p:sldId id="340" r:id="rId53"/>
    <p:sldId id="341" r:id="rId54"/>
    <p:sldId id="342" r:id="rId55"/>
    <p:sldId id="343" r:id="rId56"/>
    <p:sldId id="344" r:id="rId57"/>
    <p:sldId id="345" r:id="rId58"/>
    <p:sldId id="346" r:id="rId59"/>
    <p:sldId id="347" r:id="rId60"/>
    <p:sldId id="348" r:id="rId61"/>
    <p:sldId id="349" r:id="rId62"/>
    <p:sldId id="350" r:id="rId63"/>
    <p:sldId id="351" r:id="rId64"/>
    <p:sldId id="352" r:id="rId65"/>
    <p:sldId id="353" r:id="rId66"/>
    <p:sldId id="354" r:id="rId67"/>
    <p:sldId id="355" r:id="rId68"/>
    <p:sldId id="356" r:id="rId69"/>
    <p:sldId id="357" r:id="rId70"/>
    <p:sldId id="358" r:id="rId71"/>
    <p:sldId id="359" r:id="rId72"/>
    <p:sldId id="360" r:id="rId73"/>
    <p:sldId id="361" r:id="rId74"/>
    <p:sldId id="362" r:id="rId75"/>
    <p:sldId id="363" r:id="rId76"/>
    <p:sldId id="364" r:id="rId77"/>
    <p:sldId id="365" r:id="rId78"/>
    <p:sldId id="366" r:id="rId79"/>
    <p:sldId id="367" r:id="rId80"/>
    <p:sldId id="368" r:id="rId81"/>
    <p:sldId id="369" r:id="rId82"/>
    <p:sldId id="370" r:id="rId83"/>
    <p:sldId id="371" r:id="rId84"/>
    <p:sldId id="372" r:id="rId85"/>
    <p:sldId id="373" r:id="rId86"/>
    <p:sldId id="374" r:id="rId87"/>
    <p:sldId id="375" r:id="rId88"/>
    <p:sldId id="376" r:id="rId89"/>
    <p:sldId id="377" r:id="rId90"/>
    <p:sldId id="378" r:id="rId91"/>
    <p:sldId id="379" r:id="rId92"/>
    <p:sldId id="380" r:id="rId93"/>
    <p:sldId id="381" r:id="rId94"/>
    <p:sldId id="382" r:id="rId95"/>
    <p:sldId id="383" r:id="rId96"/>
    <p:sldId id="384" r:id="rId97"/>
    <p:sldId id="385" r:id="rId98"/>
    <p:sldId id="386" r:id="rId99"/>
    <p:sldId id="387" r:id="rId100"/>
    <p:sldId id="388" r:id="rId101"/>
    <p:sldId id="389" r:id="rId102"/>
    <p:sldId id="390" r:id="rId103"/>
    <p:sldId id="391" r:id="rId104"/>
    <p:sldId id="392" r:id="rId105"/>
    <p:sldId id="393" r:id="rId106"/>
    <p:sldId id="394" r:id="rId107"/>
    <p:sldId id="395" r:id="rId108"/>
    <p:sldId id="396" r:id="rId109"/>
    <p:sldId id="397" r:id="rId110"/>
    <p:sldId id="398" r:id="rId111"/>
    <p:sldId id="399" r:id="rId112"/>
    <p:sldId id="400" r:id="rId113"/>
    <p:sldId id="401" r:id="rId114"/>
    <p:sldId id="402" r:id="rId115"/>
    <p:sldId id="403" r:id="rId116"/>
    <p:sldId id="404" r:id="rId117"/>
    <p:sldId id="405" r:id="rId118"/>
    <p:sldId id="406" r:id="rId119"/>
    <p:sldId id="407" r:id="rId120"/>
    <p:sldId id="408" r:id="rId121"/>
    <p:sldId id="409" r:id="rId122"/>
    <p:sldId id="410" r:id="rId123"/>
    <p:sldId id="411" r:id="rId124"/>
    <p:sldId id="412" r:id="rId125"/>
    <p:sldId id="413" r:id="rId126"/>
    <p:sldId id="414" r:id="rId127"/>
    <p:sldId id="415" r:id="rId128"/>
    <p:sldId id="416" r:id="rId129"/>
    <p:sldId id="417" r:id="rId130"/>
    <p:sldId id="418" r:id="rId131"/>
    <p:sldId id="419" r:id="rId132"/>
    <p:sldId id="420" r:id="rId133"/>
    <p:sldId id="421" r:id="rId134"/>
    <p:sldId id="422" r:id="rId135"/>
    <p:sldId id="423" r:id="rId136"/>
    <p:sldId id="424" r:id="rId137"/>
    <p:sldId id="425" r:id="rId138"/>
    <p:sldId id="426" r:id="rId139"/>
    <p:sldId id="427" r:id="rId140"/>
    <p:sldId id="428" r:id="rId141"/>
    <p:sldId id="429" r:id="rId142"/>
    <p:sldId id="430" r:id="rId143"/>
    <p:sldId id="431" r:id="rId144"/>
    <p:sldId id="432" r:id="rId145"/>
    <p:sldId id="433" r:id="rId146"/>
    <p:sldId id="434" r:id="rId147"/>
    <p:sldId id="435" r:id="rId148"/>
    <p:sldId id="436" r:id="rId149"/>
    <p:sldId id="437" r:id="rId150"/>
    <p:sldId id="438" r:id="rId151"/>
    <p:sldId id="439" r:id="rId152"/>
    <p:sldId id="440" r:id="rId153"/>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78" autoAdjust="0"/>
    <p:restoredTop sz="94660"/>
  </p:normalViewPr>
  <p:slideViewPr>
    <p:cSldViewPr snapToGrid="0">
      <p:cViewPr varScale="1">
        <p:scale>
          <a:sx n="115" d="100"/>
          <a:sy n="115" d="100"/>
        </p:scale>
        <p:origin x="38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theme" Target="theme/theme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4" Type="http://schemas.openxmlformats.org/officeDocument/2006/relationships/slide" Target="slides/slide3.xml"/><Relationship Id="rId9" Type="http://schemas.openxmlformats.org/officeDocument/2006/relationships/slide" Target="slides/slide8.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presProps" Target="presProps.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Unvan 1"/>
          <p:cNvSpPr>
            <a:spLocks noGrp="1"/>
          </p:cNvSpPr>
          <p:nvPr>
            <p:ph type="ctrTitle"/>
          </p:nvPr>
        </p:nvSpPr>
        <p:spPr>
          <a:xfrm>
            <a:off x="1524000" y="1122363"/>
            <a:ext cx="9144000" cy="2387600"/>
          </a:xfrm>
        </p:spPr>
        <p:txBody>
          <a:bodyPr anchor="b"/>
          <a:lstStyle>
            <a:lvl1pPr algn="ctr">
              <a:defRPr sz="6000"/>
            </a:lvl1pPr>
          </a:lstStyle>
          <a:p>
            <a:r>
              <a:rPr lang="tr-TR" smtClean="0"/>
              <a:t>Asıl başlık stili için tıklatın</a:t>
            </a:r>
            <a:endParaRPr lang="tr-TR"/>
          </a:p>
        </p:txBody>
      </p:sp>
      <p:sp>
        <p:nvSpPr>
          <p:cNvPr id="3" name="Alt Başlık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smtClean="0"/>
              <a:t>Asıl alt başlık stilini düzenlemek için tıklayın</a:t>
            </a:r>
            <a:endParaRPr lang="tr-TR"/>
          </a:p>
        </p:txBody>
      </p:sp>
      <p:sp>
        <p:nvSpPr>
          <p:cNvPr id="4" name="Veri Yer Tutucusu 3"/>
          <p:cNvSpPr>
            <a:spLocks noGrp="1"/>
          </p:cNvSpPr>
          <p:nvPr>
            <p:ph type="dt" sz="half" idx="10"/>
          </p:nvPr>
        </p:nvSpPr>
        <p:spPr/>
        <p:txBody>
          <a:bodyPr/>
          <a:lstStyle/>
          <a:p>
            <a:fld id="{447D5A34-4A01-4CD9-82A3-00453C76F219}" type="datetimeFigureOut">
              <a:rPr lang="tr-TR" smtClean="0"/>
              <a:t>26.06.2025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B6B88B9A-B86D-4651-A7DF-454031FE33AB}" type="slidenum">
              <a:rPr lang="tr-TR" smtClean="0"/>
              <a:t>‹#›</a:t>
            </a:fld>
            <a:endParaRPr lang="tr-TR"/>
          </a:p>
        </p:txBody>
      </p:sp>
    </p:spTree>
    <p:extLst>
      <p:ext uri="{BB962C8B-B14F-4D97-AF65-F5344CB8AC3E}">
        <p14:creationId xmlns:p14="http://schemas.microsoft.com/office/powerpoint/2010/main" val="3001676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Dikey Metin Yer Tutucusu 2"/>
          <p:cNvSpPr>
            <a:spLocks noGrp="1"/>
          </p:cNvSpPr>
          <p:nvPr>
            <p:ph type="body" orient="vert" idx="1"/>
          </p:nvPr>
        </p:nvSpPr>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447D5A34-4A01-4CD9-82A3-00453C76F219}" type="datetimeFigureOut">
              <a:rPr lang="tr-TR" smtClean="0"/>
              <a:t>26.06.2025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B6B88B9A-B86D-4651-A7DF-454031FE33AB}" type="slidenum">
              <a:rPr lang="tr-TR" smtClean="0"/>
              <a:t>‹#›</a:t>
            </a:fld>
            <a:endParaRPr lang="tr-TR"/>
          </a:p>
        </p:txBody>
      </p:sp>
    </p:spTree>
    <p:extLst>
      <p:ext uri="{BB962C8B-B14F-4D97-AF65-F5344CB8AC3E}">
        <p14:creationId xmlns:p14="http://schemas.microsoft.com/office/powerpoint/2010/main" val="1140792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p:cNvSpPr>
            <a:spLocks noGrp="1"/>
          </p:cNvSpPr>
          <p:nvPr>
            <p:ph type="title" orient="vert"/>
          </p:nvPr>
        </p:nvSpPr>
        <p:spPr>
          <a:xfrm>
            <a:off x="8724900" y="365125"/>
            <a:ext cx="2628900" cy="5811838"/>
          </a:xfrm>
        </p:spPr>
        <p:txBody>
          <a:bodyPr vert="eaVert"/>
          <a:lstStyle/>
          <a:p>
            <a:r>
              <a:rPr lang="tr-TR" smtClean="0"/>
              <a:t>Asıl başlık stili için tıklatın</a:t>
            </a:r>
            <a:endParaRPr lang="tr-TR"/>
          </a:p>
        </p:txBody>
      </p:sp>
      <p:sp>
        <p:nvSpPr>
          <p:cNvPr id="3" name="Dikey Metin Yer Tutucusu 2"/>
          <p:cNvSpPr>
            <a:spLocks noGrp="1"/>
          </p:cNvSpPr>
          <p:nvPr>
            <p:ph type="body" orient="vert" idx="1"/>
          </p:nvPr>
        </p:nvSpPr>
        <p:spPr>
          <a:xfrm>
            <a:off x="838200" y="365125"/>
            <a:ext cx="7734300" cy="5811838"/>
          </a:xfrm>
        </p:spPr>
        <p:txBody>
          <a:bodyPr vert="eaVert"/>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447D5A34-4A01-4CD9-82A3-00453C76F219}" type="datetimeFigureOut">
              <a:rPr lang="tr-TR" smtClean="0"/>
              <a:t>26.06.2025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B6B88B9A-B86D-4651-A7DF-454031FE33AB}" type="slidenum">
              <a:rPr lang="tr-TR" smtClean="0"/>
              <a:t>‹#›</a:t>
            </a:fld>
            <a:endParaRPr lang="tr-TR"/>
          </a:p>
        </p:txBody>
      </p:sp>
    </p:spTree>
    <p:extLst>
      <p:ext uri="{BB962C8B-B14F-4D97-AF65-F5344CB8AC3E}">
        <p14:creationId xmlns:p14="http://schemas.microsoft.com/office/powerpoint/2010/main" val="19532855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idx="1"/>
          </p:nvPr>
        </p:nvSpPr>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10"/>
          </p:nvPr>
        </p:nvSpPr>
        <p:spPr/>
        <p:txBody>
          <a:bodyPr/>
          <a:lstStyle/>
          <a:p>
            <a:fld id="{447D5A34-4A01-4CD9-82A3-00453C76F219}" type="datetimeFigureOut">
              <a:rPr lang="tr-TR" smtClean="0"/>
              <a:t>26.06.2025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B6B88B9A-B86D-4651-A7DF-454031FE33AB}" type="slidenum">
              <a:rPr lang="tr-TR" smtClean="0"/>
              <a:t>‹#›</a:t>
            </a:fld>
            <a:endParaRPr lang="tr-TR"/>
          </a:p>
        </p:txBody>
      </p:sp>
    </p:spTree>
    <p:extLst>
      <p:ext uri="{BB962C8B-B14F-4D97-AF65-F5344CB8AC3E}">
        <p14:creationId xmlns:p14="http://schemas.microsoft.com/office/powerpoint/2010/main" val="1803783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Unvan 1"/>
          <p:cNvSpPr>
            <a:spLocks noGrp="1"/>
          </p:cNvSpPr>
          <p:nvPr>
            <p:ph type="title"/>
          </p:nvPr>
        </p:nvSpPr>
        <p:spPr>
          <a:xfrm>
            <a:off x="831850" y="1709738"/>
            <a:ext cx="10515600" cy="2852737"/>
          </a:xfrm>
        </p:spPr>
        <p:txBody>
          <a:bodyPr anchor="b"/>
          <a:lstStyle>
            <a:lvl1pPr>
              <a:defRPr sz="6000"/>
            </a:lvl1pPr>
          </a:lstStyle>
          <a:p>
            <a:r>
              <a:rPr lang="tr-TR" smtClean="0"/>
              <a:t>Asıl başlık stili için tıklatın</a:t>
            </a:r>
            <a:endParaRPr lang="tr-TR"/>
          </a:p>
        </p:txBody>
      </p:sp>
      <p:sp>
        <p:nvSpPr>
          <p:cNvPr id="3" name="Metin Yer Tutucusu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smtClean="0"/>
              <a:t>Asıl metin stillerini düzenle</a:t>
            </a:r>
          </a:p>
        </p:txBody>
      </p:sp>
      <p:sp>
        <p:nvSpPr>
          <p:cNvPr id="4" name="Veri Yer Tutucusu 3"/>
          <p:cNvSpPr>
            <a:spLocks noGrp="1"/>
          </p:cNvSpPr>
          <p:nvPr>
            <p:ph type="dt" sz="half" idx="10"/>
          </p:nvPr>
        </p:nvSpPr>
        <p:spPr/>
        <p:txBody>
          <a:bodyPr/>
          <a:lstStyle/>
          <a:p>
            <a:fld id="{447D5A34-4A01-4CD9-82A3-00453C76F219}" type="datetimeFigureOut">
              <a:rPr lang="tr-TR" smtClean="0"/>
              <a:t>26.06.2025</a:t>
            </a:fld>
            <a:endParaRPr lang="tr-TR"/>
          </a:p>
        </p:txBody>
      </p:sp>
      <p:sp>
        <p:nvSpPr>
          <p:cNvPr id="5" name="Altbilgi Yer Tutucusu 4"/>
          <p:cNvSpPr>
            <a:spLocks noGrp="1"/>
          </p:cNvSpPr>
          <p:nvPr>
            <p:ph type="ftr" sz="quarter" idx="11"/>
          </p:nvPr>
        </p:nvSpPr>
        <p:spPr/>
        <p:txBody>
          <a:bodyPr/>
          <a:lstStyle/>
          <a:p>
            <a:endParaRPr lang="tr-TR"/>
          </a:p>
        </p:txBody>
      </p:sp>
      <p:sp>
        <p:nvSpPr>
          <p:cNvPr id="6" name="Slayt Numarası Yer Tutucusu 5"/>
          <p:cNvSpPr>
            <a:spLocks noGrp="1"/>
          </p:cNvSpPr>
          <p:nvPr>
            <p:ph type="sldNum" sz="quarter" idx="12"/>
          </p:nvPr>
        </p:nvSpPr>
        <p:spPr/>
        <p:txBody>
          <a:bodyPr/>
          <a:lstStyle/>
          <a:p>
            <a:fld id="{B6B88B9A-B86D-4651-A7DF-454031FE33AB}" type="slidenum">
              <a:rPr lang="tr-TR" smtClean="0"/>
              <a:t>‹#›</a:t>
            </a:fld>
            <a:endParaRPr lang="tr-TR"/>
          </a:p>
        </p:txBody>
      </p:sp>
    </p:spTree>
    <p:extLst>
      <p:ext uri="{BB962C8B-B14F-4D97-AF65-F5344CB8AC3E}">
        <p14:creationId xmlns:p14="http://schemas.microsoft.com/office/powerpoint/2010/main" val="42444971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İçerik Yer Tutucusu 2"/>
          <p:cNvSpPr>
            <a:spLocks noGrp="1"/>
          </p:cNvSpPr>
          <p:nvPr>
            <p:ph sz="half" idx="1"/>
          </p:nvPr>
        </p:nvSpPr>
        <p:spPr>
          <a:xfrm>
            <a:off x="838200" y="1825625"/>
            <a:ext cx="5181600" cy="435133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İçerik Yer Tutucusu 3"/>
          <p:cNvSpPr>
            <a:spLocks noGrp="1"/>
          </p:cNvSpPr>
          <p:nvPr>
            <p:ph sz="half" idx="2"/>
          </p:nvPr>
        </p:nvSpPr>
        <p:spPr>
          <a:xfrm>
            <a:off x="6172200" y="1825625"/>
            <a:ext cx="5181600" cy="435133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Veri Yer Tutucusu 4"/>
          <p:cNvSpPr>
            <a:spLocks noGrp="1"/>
          </p:cNvSpPr>
          <p:nvPr>
            <p:ph type="dt" sz="half" idx="10"/>
          </p:nvPr>
        </p:nvSpPr>
        <p:spPr/>
        <p:txBody>
          <a:bodyPr/>
          <a:lstStyle/>
          <a:p>
            <a:fld id="{447D5A34-4A01-4CD9-82A3-00453C76F219}" type="datetimeFigureOut">
              <a:rPr lang="tr-TR" smtClean="0"/>
              <a:t>26.06.2025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B6B88B9A-B86D-4651-A7DF-454031FE33AB}" type="slidenum">
              <a:rPr lang="tr-TR" smtClean="0"/>
              <a:t>‹#›</a:t>
            </a:fld>
            <a:endParaRPr lang="tr-TR"/>
          </a:p>
        </p:txBody>
      </p:sp>
    </p:spTree>
    <p:extLst>
      <p:ext uri="{BB962C8B-B14F-4D97-AF65-F5344CB8AC3E}">
        <p14:creationId xmlns:p14="http://schemas.microsoft.com/office/powerpoint/2010/main" val="1299143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Unvan 1"/>
          <p:cNvSpPr>
            <a:spLocks noGrp="1"/>
          </p:cNvSpPr>
          <p:nvPr>
            <p:ph type="title"/>
          </p:nvPr>
        </p:nvSpPr>
        <p:spPr>
          <a:xfrm>
            <a:off x="839788" y="365125"/>
            <a:ext cx="10515600" cy="1325563"/>
          </a:xfrm>
        </p:spPr>
        <p:txBody>
          <a:bodyPr/>
          <a:lstStyle/>
          <a:p>
            <a:r>
              <a:rPr lang="tr-TR" smtClean="0"/>
              <a:t>Asıl başlık stili için tıklatın</a:t>
            </a:r>
            <a:endParaRPr lang="tr-TR"/>
          </a:p>
        </p:txBody>
      </p:sp>
      <p:sp>
        <p:nvSpPr>
          <p:cNvPr id="3" name="Metin Yer Tutucusu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4" name="İçerik Yer Tutucusu 3"/>
          <p:cNvSpPr>
            <a:spLocks noGrp="1"/>
          </p:cNvSpPr>
          <p:nvPr>
            <p:ph sz="half" idx="2"/>
          </p:nvPr>
        </p:nvSpPr>
        <p:spPr>
          <a:xfrm>
            <a:off x="839788" y="2505075"/>
            <a:ext cx="5157787" cy="368458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Metin Yer Tutucusu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a:t>
            </a:r>
          </a:p>
        </p:txBody>
      </p:sp>
      <p:sp>
        <p:nvSpPr>
          <p:cNvPr id="6" name="İçerik Yer Tutucusu 5"/>
          <p:cNvSpPr>
            <a:spLocks noGrp="1"/>
          </p:cNvSpPr>
          <p:nvPr>
            <p:ph sz="quarter" idx="4"/>
          </p:nvPr>
        </p:nvSpPr>
        <p:spPr>
          <a:xfrm>
            <a:off x="6172200" y="2505075"/>
            <a:ext cx="5183188" cy="3684588"/>
          </a:xfrm>
        </p:spPr>
        <p:txBody>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Veri Yer Tutucusu 6"/>
          <p:cNvSpPr>
            <a:spLocks noGrp="1"/>
          </p:cNvSpPr>
          <p:nvPr>
            <p:ph type="dt" sz="half" idx="10"/>
          </p:nvPr>
        </p:nvSpPr>
        <p:spPr/>
        <p:txBody>
          <a:bodyPr/>
          <a:lstStyle/>
          <a:p>
            <a:fld id="{447D5A34-4A01-4CD9-82A3-00453C76F219}" type="datetimeFigureOut">
              <a:rPr lang="tr-TR" smtClean="0"/>
              <a:t>26.06.2025</a:t>
            </a:fld>
            <a:endParaRPr lang="tr-TR"/>
          </a:p>
        </p:txBody>
      </p:sp>
      <p:sp>
        <p:nvSpPr>
          <p:cNvPr id="8" name="Altbilgi Yer Tutucusu 7"/>
          <p:cNvSpPr>
            <a:spLocks noGrp="1"/>
          </p:cNvSpPr>
          <p:nvPr>
            <p:ph type="ftr" sz="quarter" idx="11"/>
          </p:nvPr>
        </p:nvSpPr>
        <p:spPr/>
        <p:txBody>
          <a:bodyPr/>
          <a:lstStyle/>
          <a:p>
            <a:endParaRPr lang="tr-TR"/>
          </a:p>
        </p:txBody>
      </p:sp>
      <p:sp>
        <p:nvSpPr>
          <p:cNvPr id="9" name="Slayt Numarası Yer Tutucusu 8"/>
          <p:cNvSpPr>
            <a:spLocks noGrp="1"/>
          </p:cNvSpPr>
          <p:nvPr>
            <p:ph type="sldNum" sz="quarter" idx="12"/>
          </p:nvPr>
        </p:nvSpPr>
        <p:spPr/>
        <p:txBody>
          <a:bodyPr/>
          <a:lstStyle/>
          <a:p>
            <a:fld id="{B6B88B9A-B86D-4651-A7DF-454031FE33AB}" type="slidenum">
              <a:rPr lang="tr-TR" smtClean="0"/>
              <a:t>‹#›</a:t>
            </a:fld>
            <a:endParaRPr lang="tr-TR"/>
          </a:p>
        </p:txBody>
      </p:sp>
    </p:spTree>
    <p:extLst>
      <p:ext uri="{BB962C8B-B14F-4D97-AF65-F5344CB8AC3E}">
        <p14:creationId xmlns:p14="http://schemas.microsoft.com/office/powerpoint/2010/main" val="1075399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smtClean="0"/>
              <a:t>Asıl başlık stili için tıklatın</a:t>
            </a:r>
            <a:endParaRPr lang="tr-TR"/>
          </a:p>
        </p:txBody>
      </p:sp>
      <p:sp>
        <p:nvSpPr>
          <p:cNvPr id="3" name="Veri Yer Tutucusu 2"/>
          <p:cNvSpPr>
            <a:spLocks noGrp="1"/>
          </p:cNvSpPr>
          <p:nvPr>
            <p:ph type="dt" sz="half" idx="10"/>
          </p:nvPr>
        </p:nvSpPr>
        <p:spPr/>
        <p:txBody>
          <a:bodyPr/>
          <a:lstStyle/>
          <a:p>
            <a:fld id="{447D5A34-4A01-4CD9-82A3-00453C76F219}" type="datetimeFigureOut">
              <a:rPr lang="tr-TR" smtClean="0"/>
              <a:t>26.06.2025</a:t>
            </a:fld>
            <a:endParaRPr lang="tr-TR"/>
          </a:p>
        </p:txBody>
      </p:sp>
      <p:sp>
        <p:nvSpPr>
          <p:cNvPr id="4" name="Altbilgi Yer Tutucusu 3"/>
          <p:cNvSpPr>
            <a:spLocks noGrp="1"/>
          </p:cNvSpPr>
          <p:nvPr>
            <p:ph type="ftr" sz="quarter" idx="11"/>
          </p:nvPr>
        </p:nvSpPr>
        <p:spPr/>
        <p:txBody>
          <a:bodyPr/>
          <a:lstStyle/>
          <a:p>
            <a:endParaRPr lang="tr-TR"/>
          </a:p>
        </p:txBody>
      </p:sp>
      <p:sp>
        <p:nvSpPr>
          <p:cNvPr id="5" name="Slayt Numarası Yer Tutucusu 4"/>
          <p:cNvSpPr>
            <a:spLocks noGrp="1"/>
          </p:cNvSpPr>
          <p:nvPr>
            <p:ph type="sldNum" sz="quarter" idx="12"/>
          </p:nvPr>
        </p:nvSpPr>
        <p:spPr/>
        <p:txBody>
          <a:bodyPr/>
          <a:lstStyle/>
          <a:p>
            <a:fld id="{B6B88B9A-B86D-4651-A7DF-454031FE33AB}" type="slidenum">
              <a:rPr lang="tr-TR" smtClean="0"/>
              <a:t>‹#›</a:t>
            </a:fld>
            <a:endParaRPr lang="tr-TR"/>
          </a:p>
        </p:txBody>
      </p:sp>
    </p:spTree>
    <p:extLst>
      <p:ext uri="{BB962C8B-B14F-4D97-AF65-F5344CB8AC3E}">
        <p14:creationId xmlns:p14="http://schemas.microsoft.com/office/powerpoint/2010/main" val="31205167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p:cNvSpPr>
            <a:spLocks noGrp="1"/>
          </p:cNvSpPr>
          <p:nvPr>
            <p:ph type="dt" sz="half" idx="10"/>
          </p:nvPr>
        </p:nvSpPr>
        <p:spPr/>
        <p:txBody>
          <a:bodyPr/>
          <a:lstStyle/>
          <a:p>
            <a:fld id="{447D5A34-4A01-4CD9-82A3-00453C76F219}" type="datetimeFigureOut">
              <a:rPr lang="tr-TR" smtClean="0"/>
              <a:t>26.06.2025</a:t>
            </a:fld>
            <a:endParaRPr lang="tr-TR"/>
          </a:p>
        </p:txBody>
      </p:sp>
      <p:sp>
        <p:nvSpPr>
          <p:cNvPr id="3" name="Altbilgi Yer Tutucusu 2"/>
          <p:cNvSpPr>
            <a:spLocks noGrp="1"/>
          </p:cNvSpPr>
          <p:nvPr>
            <p:ph type="ftr" sz="quarter" idx="11"/>
          </p:nvPr>
        </p:nvSpPr>
        <p:spPr/>
        <p:txBody>
          <a:bodyPr/>
          <a:lstStyle/>
          <a:p>
            <a:endParaRPr lang="tr-TR"/>
          </a:p>
        </p:txBody>
      </p:sp>
      <p:sp>
        <p:nvSpPr>
          <p:cNvPr id="4" name="Slayt Numarası Yer Tutucusu 3"/>
          <p:cNvSpPr>
            <a:spLocks noGrp="1"/>
          </p:cNvSpPr>
          <p:nvPr>
            <p:ph type="sldNum" sz="quarter" idx="12"/>
          </p:nvPr>
        </p:nvSpPr>
        <p:spPr/>
        <p:txBody>
          <a:bodyPr/>
          <a:lstStyle/>
          <a:p>
            <a:fld id="{B6B88B9A-B86D-4651-A7DF-454031FE33AB}" type="slidenum">
              <a:rPr lang="tr-TR" smtClean="0"/>
              <a:t>‹#›</a:t>
            </a:fld>
            <a:endParaRPr lang="tr-TR"/>
          </a:p>
        </p:txBody>
      </p:sp>
    </p:spTree>
    <p:extLst>
      <p:ext uri="{BB962C8B-B14F-4D97-AF65-F5344CB8AC3E}">
        <p14:creationId xmlns:p14="http://schemas.microsoft.com/office/powerpoint/2010/main" val="2416869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smtClean="0"/>
              <a:t>Asıl başlık stili için tıklatın</a:t>
            </a:r>
            <a:endParaRPr lang="tr-TR"/>
          </a:p>
        </p:txBody>
      </p:sp>
      <p:sp>
        <p:nvSpPr>
          <p:cNvPr id="3" name="İçerik Yer Tutucus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Veri Yer Tutucusu 4"/>
          <p:cNvSpPr>
            <a:spLocks noGrp="1"/>
          </p:cNvSpPr>
          <p:nvPr>
            <p:ph type="dt" sz="half" idx="10"/>
          </p:nvPr>
        </p:nvSpPr>
        <p:spPr/>
        <p:txBody>
          <a:bodyPr/>
          <a:lstStyle/>
          <a:p>
            <a:fld id="{447D5A34-4A01-4CD9-82A3-00453C76F219}" type="datetimeFigureOut">
              <a:rPr lang="tr-TR" smtClean="0"/>
              <a:t>26.06.2025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B6B88B9A-B86D-4651-A7DF-454031FE33AB}" type="slidenum">
              <a:rPr lang="tr-TR" smtClean="0"/>
              <a:t>‹#›</a:t>
            </a:fld>
            <a:endParaRPr lang="tr-TR"/>
          </a:p>
        </p:txBody>
      </p:sp>
    </p:spTree>
    <p:extLst>
      <p:ext uri="{BB962C8B-B14F-4D97-AF65-F5344CB8AC3E}">
        <p14:creationId xmlns:p14="http://schemas.microsoft.com/office/powerpoint/2010/main" val="1824933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Unvan 1"/>
          <p:cNvSpPr>
            <a:spLocks noGrp="1"/>
          </p:cNvSpPr>
          <p:nvPr>
            <p:ph type="title"/>
          </p:nvPr>
        </p:nvSpPr>
        <p:spPr>
          <a:xfrm>
            <a:off x="839788" y="457200"/>
            <a:ext cx="3932237" cy="1600200"/>
          </a:xfrm>
        </p:spPr>
        <p:txBody>
          <a:bodyPr anchor="b"/>
          <a:lstStyle>
            <a:lvl1pPr>
              <a:defRPr sz="3200"/>
            </a:lvl1pPr>
          </a:lstStyle>
          <a:p>
            <a:r>
              <a:rPr lang="tr-TR" smtClean="0"/>
              <a:t>Asıl başlık stili için tıklatın</a:t>
            </a:r>
            <a:endParaRPr lang="tr-TR"/>
          </a:p>
        </p:txBody>
      </p:sp>
      <p:sp>
        <p:nvSpPr>
          <p:cNvPr id="3" name="Resim Yer Tutucusu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smtClean="0"/>
              <a:t>Asıl metin stillerini düzenle</a:t>
            </a:r>
          </a:p>
        </p:txBody>
      </p:sp>
      <p:sp>
        <p:nvSpPr>
          <p:cNvPr id="5" name="Veri Yer Tutucusu 4"/>
          <p:cNvSpPr>
            <a:spLocks noGrp="1"/>
          </p:cNvSpPr>
          <p:nvPr>
            <p:ph type="dt" sz="half" idx="10"/>
          </p:nvPr>
        </p:nvSpPr>
        <p:spPr/>
        <p:txBody>
          <a:bodyPr/>
          <a:lstStyle/>
          <a:p>
            <a:fld id="{447D5A34-4A01-4CD9-82A3-00453C76F219}" type="datetimeFigureOut">
              <a:rPr lang="tr-TR" smtClean="0"/>
              <a:t>26.06.2025</a:t>
            </a:fld>
            <a:endParaRPr lang="tr-TR"/>
          </a:p>
        </p:txBody>
      </p:sp>
      <p:sp>
        <p:nvSpPr>
          <p:cNvPr id="6" name="Altbilgi Yer Tutucusu 5"/>
          <p:cNvSpPr>
            <a:spLocks noGrp="1"/>
          </p:cNvSpPr>
          <p:nvPr>
            <p:ph type="ftr" sz="quarter" idx="11"/>
          </p:nvPr>
        </p:nvSpPr>
        <p:spPr/>
        <p:txBody>
          <a:bodyPr/>
          <a:lstStyle/>
          <a:p>
            <a:endParaRPr lang="tr-TR"/>
          </a:p>
        </p:txBody>
      </p:sp>
      <p:sp>
        <p:nvSpPr>
          <p:cNvPr id="7" name="Slayt Numarası Yer Tutucusu 6"/>
          <p:cNvSpPr>
            <a:spLocks noGrp="1"/>
          </p:cNvSpPr>
          <p:nvPr>
            <p:ph type="sldNum" sz="quarter" idx="12"/>
          </p:nvPr>
        </p:nvSpPr>
        <p:spPr/>
        <p:txBody>
          <a:bodyPr/>
          <a:lstStyle/>
          <a:p>
            <a:fld id="{B6B88B9A-B86D-4651-A7DF-454031FE33AB}" type="slidenum">
              <a:rPr lang="tr-TR" smtClean="0"/>
              <a:t>‹#›</a:t>
            </a:fld>
            <a:endParaRPr lang="tr-TR"/>
          </a:p>
        </p:txBody>
      </p:sp>
    </p:spTree>
    <p:extLst>
      <p:ext uri="{BB962C8B-B14F-4D97-AF65-F5344CB8AC3E}">
        <p14:creationId xmlns:p14="http://schemas.microsoft.com/office/powerpoint/2010/main" val="296977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Metin Yer Tutucusu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Veri Yer Tutucusu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7D5A34-4A01-4CD9-82A3-00453C76F219}" type="datetimeFigureOut">
              <a:rPr lang="tr-TR" smtClean="0"/>
              <a:t>26.06.2025</a:t>
            </a:fld>
            <a:endParaRPr lang="tr-TR"/>
          </a:p>
        </p:txBody>
      </p:sp>
      <p:sp>
        <p:nvSpPr>
          <p:cNvPr id="5" name="Altbilgi Yer Tutucusu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B88B9A-B86D-4651-A7DF-454031FE33AB}" type="slidenum">
              <a:rPr lang="tr-TR" smtClean="0"/>
              <a:t>‹#›</a:t>
            </a:fld>
            <a:endParaRPr lang="tr-TR"/>
          </a:p>
        </p:txBody>
      </p:sp>
    </p:spTree>
    <p:extLst>
      <p:ext uri="{BB962C8B-B14F-4D97-AF65-F5344CB8AC3E}">
        <p14:creationId xmlns:p14="http://schemas.microsoft.com/office/powerpoint/2010/main" val="907805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image" Target="../media/image95.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2" Type="http://schemas.openxmlformats.org/officeDocument/2006/relationships/image" Target="../media/image96.JPG"/><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image" Target="../media/image97.JPG"/><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3" Type="http://schemas.openxmlformats.org/officeDocument/2006/relationships/image" Target="../media/image98.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99.jpeg"/></Relationships>
</file>

<file path=ppt/slides/_rels/slide1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102.png"/><Relationship Id="rId4" Type="http://schemas.openxmlformats.org/officeDocument/2006/relationships/image" Target="../media/image101.jpeg"/></Relationships>
</file>

<file path=ppt/slides/_rels/slide126.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04.jpeg"/></Relationships>
</file>

<file path=ppt/slides/_rels/slide127.xml.rels><?xml version="1.0" encoding="UTF-8" standalone="yes"?>
<Relationships xmlns="http://schemas.openxmlformats.org/package/2006/relationships"><Relationship Id="rId3" Type="http://schemas.openxmlformats.org/officeDocument/2006/relationships/image" Target="../media/image105.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06.jpeg"/></Relationships>
</file>

<file path=ppt/slides/_rels/slide128.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110.jpeg"/><Relationship Id="rId5" Type="http://schemas.openxmlformats.org/officeDocument/2006/relationships/image" Target="../media/image109.jpeg"/><Relationship Id="rId4" Type="http://schemas.openxmlformats.org/officeDocument/2006/relationships/image" Target="../media/image108.jpeg"/></Relationships>
</file>

<file path=ppt/slides/_rels/slide129.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113.jpeg"/><Relationship Id="rId4" Type="http://schemas.openxmlformats.org/officeDocument/2006/relationships/image" Target="../media/image112.jpeg"/></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3" Type="http://schemas.openxmlformats.org/officeDocument/2006/relationships/image" Target="../media/image114.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15.png"/></Relationships>
</file>

<file path=ppt/slides/_rels/slide131.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17.jpeg"/></Relationships>
</file>

<file path=ppt/slides/_rels/slide13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3" Type="http://schemas.openxmlformats.org/officeDocument/2006/relationships/image" Target="../media/image118.jpeg"/><Relationship Id="rId7" Type="http://schemas.microsoft.com/office/2007/relationships/hdphoto" Target="../media/hdphoto1.wdp"/><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121.png"/><Relationship Id="rId5" Type="http://schemas.openxmlformats.org/officeDocument/2006/relationships/image" Target="../media/image120.jpeg"/><Relationship Id="rId4" Type="http://schemas.openxmlformats.org/officeDocument/2006/relationships/image" Target="../media/image119.jpeg"/></Relationships>
</file>

<file path=ppt/slides/_rels/slide13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37.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124.jpeg"/><Relationship Id="rId4" Type="http://schemas.openxmlformats.org/officeDocument/2006/relationships/image" Target="../media/image123.jpeg"/></Relationships>
</file>

<file path=ppt/slides/_rels/slide138.xml.rels><?xml version="1.0" encoding="UTF-8" standalone="yes"?>
<Relationships xmlns="http://schemas.openxmlformats.org/package/2006/relationships"><Relationship Id="rId3" Type="http://schemas.openxmlformats.org/officeDocument/2006/relationships/image" Target="../media/image125.jpe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127.jpeg"/><Relationship Id="rId4" Type="http://schemas.openxmlformats.org/officeDocument/2006/relationships/image" Target="../media/image126.jpeg"/></Relationships>
</file>

<file path=ppt/slides/_rels/slide13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0.xml.rels><?xml version="1.0" encoding="UTF-8" standalone="yes"?>
<Relationships xmlns="http://schemas.openxmlformats.org/package/2006/relationships"><Relationship Id="rId3" Type="http://schemas.openxmlformats.org/officeDocument/2006/relationships/image" Target="../media/image128.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29.jpeg"/></Relationships>
</file>

<file path=ppt/slides/_rels/slide141.xml.rels><?xml version="1.0" encoding="UTF-8" standalone="yes"?>
<Relationships xmlns="http://schemas.openxmlformats.org/package/2006/relationships"><Relationship Id="rId3" Type="http://schemas.openxmlformats.org/officeDocument/2006/relationships/image" Target="../media/image130.jpe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132.jpeg"/><Relationship Id="rId4" Type="http://schemas.openxmlformats.org/officeDocument/2006/relationships/image" Target="../media/image131.jpeg"/></Relationships>
</file>

<file path=ppt/slides/_rels/slide142.xml.rels><?xml version="1.0" encoding="UTF-8" standalone="yes"?>
<Relationships xmlns="http://schemas.openxmlformats.org/package/2006/relationships"><Relationship Id="rId3" Type="http://schemas.openxmlformats.org/officeDocument/2006/relationships/image" Target="../media/image133.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34.jpeg"/></Relationships>
</file>

<file path=ppt/slides/_rels/slide14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5.xml.rels><?xml version="1.0" encoding="UTF-8" standalone="yes"?>
<Relationships xmlns="http://schemas.openxmlformats.org/package/2006/relationships"><Relationship Id="rId3" Type="http://schemas.openxmlformats.org/officeDocument/2006/relationships/image" Target="../media/image135.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36.jpeg"/></Relationships>
</file>

<file path=ppt/slides/_rels/slide146.xml.rels><?xml version="1.0" encoding="UTF-8" standalone="yes"?>
<Relationships xmlns="http://schemas.openxmlformats.org/package/2006/relationships"><Relationship Id="rId3" Type="http://schemas.openxmlformats.org/officeDocument/2006/relationships/image" Target="../media/image137.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48.xml.rels><?xml version="1.0" encoding="UTF-8" standalone="yes"?>
<Relationships xmlns="http://schemas.openxmlformats.org/package/2006/relationships"><Relationship Id="rId3" Type="http://schemas.openxmlformats.org/officeDocument/2006/relationships/image" Target="../media/image138.jpe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140.jpeg"/><Relationship Id="rId4" Type="http://schemas.openxmlformats.org/officeDocument/2006/relationships/image" Target="../media/image139.jpeg"/></Relationships>
</file>

<file path=ppt/slides/_rels/slide149.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1.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52.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32.emf"/><Relationship Id="rId4" Type="http://schemas.openxmlformats.org/officeDocument/2006/relationships/image" Target="../media/image31.emf"/></Relationships>
</file>

<file path=ppt/slides/_rels/slide3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6.jpg"/></Relationships>
</file>

<file path=ppt/slides/_rels/slide4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1.JPG"/></Relationships>
</file>

<file path=ppt/slides/_rels/slide56.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46.JPG"/></Relationships>
</file>

<file path=ppt/slides/_rels/slide65.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55.JPG"/></Relationships>
</file>

<file path=ppt/slides/_rels/slide7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59.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3" Type="http://schemas.openxmlformats.org/officeDocument/2006/relationships/image" Target="../media/image6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63.jpg"/></Relationships>
</file>

<file path=ppt/slides/_rels/slide81.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65.jpeg"/></Relationships>
</file>

<file path=ppt/slides/_rels/slide82.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3" Type="http://schemas.openxmlformats.org/officeDocument/2006/relationships/image" Target="../media/image69.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Dikdörtgen 8"/>
          <p:cNvSpPr/>
          <p:nvPr/>
        </p:nvSpPr>
        <p:spPr>
          <a:xfrm>
            <a:off x="1747106" y="1593328"/>
            <a:ext cx="8697781" cy="1077218"/>
          </a:xfrm>
          <a:prstGeom prst="rect">
            <a:avLst/>
          </a:prstGeom>
        </p:spPr>
        <p:txBody>
          <a:bodyPr wrap="square">
            <a:spAutoFit/>
          </a:bodyPr>
          <a:lstStyle/>
          <a:p>
            <a:pPr algn="ctr"/>
            <a:r>
              <a:rPr lang="tr-TR" sz="3200" dirty="0" smtClean="0"/>
              <a:t>PEM 203 Detay Tasarımı</a:t>
            </a:r>
          </a:p>
          <a:p>
            <a:pPr algn="ctr"/>
            <a:r>
              <a:rPr lang="tr-TR" sz="3200" dirty="0" smtClean="0"/>
              <a:t>1.Zemin </a:t>
            </a:r>
            <a:r>
              <a:rPr lang="tr-TR" sz="3200" dirty="0" smtClean="0"/>
              <a:t>Kaplamaları</a:t>
            </a:r>
            <a:endParaRPr lang="tr-TR" sz="3200" dirty="0"/>
          </a:p>
        </p:txBody>
      </p:sp>
      <p:sp>
        <p:nvSpPr>
          <p:cNvPr id="10" name="Dikdörtgen 9"/>
          <p:cNvSpPr/>
          <p:nvPr/>
        </p:nvSpPr>
        <p:spPr>
          <a:xfrm>
            <a:off x="4703438" y="2862865"/>
            <a:ext cx="3107389" cy="369332"/>
          </a:xfrm>
          <a:prstGeom prst="rect">
            <a:avLst/>
          </a:prstGeom>
        </p:spPr>
        <p:txBody>
          <a:bodyPr wrap="none">
            <a:spAutoFit/>
          </a:bodyPr>
          <a:lstStyle/>
          <a:p>
            <a:r>
              <a:rPr lang="tr-TR" dirty="0" smtClean="0"/>
              <a:t>Dr. </a:t>
            </a:r>
            <a:r>
              <a:rPr lang="tr-TR" dirty="0" err="1" smtClean="0"/>
              <a:t>Öğr</a:t>
            </a:r>
            <a:r>
              <a:rPr lang="tr-TR" dirty="0" smtClean="0"/>
              <a:t>. Üyesi Fatih BEKİRYAZICI</a:t>
            </a:r>
            <a:endParaRPr lang="tr-TR" dirty="0"/>
          </a:p>
        </p:txBody>
      </p:sp>
      <p:sp>
        <p:nvSpPr>
          <p:cNvPr id="11" name="Dikdörtgen 10"/>
          <p:cNvSpPr/>
          <p:nvPr/>
        </p:nvSpPr>
        <p:spPr>
          <a:xfrm>
            <a:off x="2953997" y="3573516"/>
            <a:ext cx="6096000" cy="1477328"/>
          </a:xfrm>
          <a:prstGeom prst="rect">
            <a:avLst/>
          </a:prstGeom>
        </p:spPr>
        <p:txBody>
          <a:bodyPr>
            <a:spAutoFit/>
          </a:bodyPr>
          <a:lstStyle/>
          <a:p>
            <a:pPr algn="ctr"/>
            <a:r>
              <a:rPr lang="en-US" dirty="0" err="1"/>
              <a:t>Recep</a:t>
            </a:r>
            <a:r>
              <a:rPr lang="en-US" dirty="0"/>
              <a:t> </a:t>
            </a:r>
            <a:r>
              <a:rPr lang="en-US" dirty="0" err="1"/>
              <a:t>Tayyip</a:t>
            </a:r>
            <a:r>
              <a:rPr lang="en-US" dirty="0"/>
              <a:t> Erdogan University, Landscape Architecture,</a:t>
            </a:r>
          </a:p>
          <a:p>
            <a:pPr algn="ctr"/>
            <a:r>
              <a:rPr lang="tr-TR" dirty="0"/>
              <a:t>53100 Rize, Türkiye</a:t>
            </a:r>
            <a:r>
              <a:rPr lang="en-CA" dirty="0" smtClean="0">
                <a:ea typeface="Times New Roman" panose="02020603050405020304" pitchFamily="18" charset="0"/>
              </a:rPr>
              <a:t>.</a:t>
            </a:r>
            <a:endParaRPr lang="tr-TR" dirty="0">
              <a:ea typeface="Times New Roman" panose="02020603050405020304" pitchFamily="18" charset="0"/>
            </a:endParaRPr>
          </a:p>
          <a:p>
            <a:pPr algn="ctr">
              <a:spcAft>
                <a:spcPts val="0"/>
              </a:spcAft>
            </a:pPr>
            <a:r>
              <a:rPr lang="en-CA" dirty="0">
                <a:ea typeface="Times New Roman" panose="02020603050405020304" pitchFamily="18" charset="0"/>
              </a:rPr>
              <a:t> </a:t>
            </a:r>
            <a:endParaRPr lang="tr-TR" dirty="0">
              <a:ea typeface="Times New Roman" panose="02020603050405020304" pitchFamily="18" charset="0"/>
            </a:endParaRPr>
          </a:p>
          <a:p>
            <a:pPr marL="285750" indent="-285750" algn="ctr">
              <a:spcAft>
                <a:spcPts val="0"/>
              </a:spcAft>
              <a:buFont typeface="Arial" panose="020B0604020202020204" pitchFamily="34" charset="0"/>
              <a:buChar char="•"/>
            </a:pPr>
            <a:r>
              <a:rPr lang="tr-TR" dirty="0" smtClean="0">
                <a:ea typeface="Times New Roman" panose="02020603050405020304" pitchFamily="18" charset="0"/>
              </a:rPr>
              <a:t>fatih.bekiryazici@erdogan.edu.tr </a:t>
            </a:r>
          </a:p>
          <a:p>
            <a:pPr algn="ctr">
              <a:spcAft>
                <a:spcPts val="0"/>
              </a:spcAft>
            </a:pPr>
            <a:endParaRPr lang="tr-TR" dirty="0" smtClean="0">
              <a:ea typeface="Times New Roman" panose="02020603050405020304" pitchFamily="18" charset="0"/>
            </a:endParaRPr>
          </a:p>
        </p:txBody>
      </p:sp>
    </p:spTree>
    <p:extLst>
      <p:ext uri="{BB962C8B-B14F-4D97-AF65-F5344CB8AC3E}">
        <p14:creationId xmlns:p14="http://schemas.microsoft.com/office/powerpoint/2010/main" val="24637775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Dikdörtgen 2"/>
          <p:cNvSpPr/>
          <p:nvPr/>
        </p:nvSpPr>
        <p:spPr>
          <a:xfrm>
            <a:off x="1921321" y="982053"/>
            <a:ext cx="8520270" cy="1077218"/>
          </a:xfrm>
          <a:prstGeom prst="rect">
            <a:avLst/>
          </a:prstGeom>
        </p:spPr>
        <p:txBody>
          <a:bodyPr wrap="square">
            <a:spAutoFit/>
          </a:bodyPr>
          <a:lstStyle/>
          <a:p>
            <a:pPr algn="just"/>
            <a:r>
              <a:rPr lang="tr-TR" sz="1600" dirty="0" smtClean="0"/>
              <a:t>Granit; fazla gözenekli olmayan, kuvars, feldspat ve mikadan meydana gelen sert yapılı bir taştır. Yapısında kuvars kristalleri bulunmaktadır. Bu kristallerin sayısı granitin sertlik derecisini belirlemektedir. Ani ısı değişimlerine dayanıklı değildir. Renklerinde solma genellikle olmaz ancak yine de cila uygulamasıyla dayanımı arttırılabilmektedir. </a:t>
            </a:r>
            <a:endParaRPr lang="en-US" sz="1600" dirty="0"/>
          </a:p>
        </p:txBody>
      </p:sp>
      <p:sp>
        <p:nvSpPr>
          <p:cNvPr id="12" name="Dikdörtgen 11"/>
          <p:cNvSpPr/>
          <p:nvPr/>
        </p:nvSpPr>
        <p:spPr>
          <a:xfrm>
            <a:off x="5040064" y="411562"/>
            <a:ext cx="2890535" cy="707886"/>
          </a:xfrm>
          <a:prstGeom prst="rect">
            <a:avLst/>
          </a:prstGeom>
        </p:spPr>
        <p:txBody>
          <a:bodyPr wrap="none">
            <a:spAutoFit/>
          </a:bodyPr>
          <a:lstStyle/>
          <a:p>
            <a:r>
              <a:rPr lang="tr-TR" sz="2000" b="1" dirty="0" smtClean="0"/>
              <a:t>Granit Zemin Kaplamaları</a:t>
            </a:r>
          </a:p>
          <a:p>
            <a:endParaRPr lang="tr-TR" sz="2000" b="1" dirty="0"/>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5864" y="2511965"/>
            <a:ext cx="5198933" cy="3662605"/>
          </a:xfrm>
          <a:prstGeom prst="rect">
            <a:avLst/>
          </a:prstGeom>
        </p:spPr>
      </p:pic>
    </p:spTree>
    <p:extLst>
      <p:ext uri="{BB962C8B-B14F-4D97-AF65-F5344CB8AC3E}">
        <p14:creationId xmlns:p14="http://schemas.microsoft.com/office/powerpoint/2010/main" val="5637296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39616" y="836712"/>
            <a:ext cx="7416824" cy="5198998"/>
          </a:xfrm>
        </p:spPr>
      </p:pic>
    </p:spTree>
    <p:extLst>
      <p:ext uri="{BB962C8B-B14F-4D97-AF65-F5344CB8AC3E}">
        <p14:creationId xmlns:p14="http://schemas.microsoft.com/office/powerpoint/2010/main" val="3608686715"/>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23592" y="1417638"/>
            <a:ext cx="7411484" cy="4505954"/>
          </a:xfrm>
        </p:spPr>
      </p:pic>
    </p:spTree>
    <p:extLst>
      <p:ext uri="{BB962C8B-B14F-4D97-AF65-F5344CB8AC3E}">
        <p14:creationId xmlns:p14="http://schemas.microsoft.com/office/powerpoint/2010/main" val="1685415135"/>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4272901" y="-148501"/>
            <a:ext cx="3957640" cy="6936178"/>
          </a:xfrm>
        </p:spPr>
      </p:pic>
    </p:spTree>
    <p:extLst>
      <p:ext uri="{BB962C8B-B14F-4D97-AF65-F5344CB8AC3E}">
        <p14:creationId xmlns:p14="http://schemas.microsoft.com/office/powerpoint/2010/main" val="2846236790"/>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4155791" y="472666"/>
            <a:ext cx="4327832" cy="6640103"/>
          </a:xfrm>
        </p:spPr>
      </p:pic>
    </p:spTree>
    <p:extLst>
      <p:ext uri="{BB962C8B-B14F-4D97-AF65-F5344CB8AC3E}">
        <p14:creationId xmlns:p14="http://schemas.microsoft.com/office/powerpoint/2010/main" val="2995375298"/>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16200000">
            <a:off x="3624722" y="-292408"/>
            <a:ext cx="5019289" cy="7277530"/>
          </a:xfrm>
        </p:spPr>
      </p:pic>
    </p:spTree>
    <p:extLst>
      <p:ext uri="{BB962C8B-B14F-4D97-AF65-F5344CB8AC3E}">
        <p14:creationId xmlns:p14="http://schemas.microsoft.com/office/powerpoint/2010/main" val="4006299566"/>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16200000">
            <a:off x="3481260" y="-641012"/>
            <a:ext cx="5500224" cy="8023624"/>
          </a:xfrm>
        </p:spPr>
      </p:pic>
    </p:spTree>
    <p:extLst>
      <p:ext uri="{BB962C8B-B14F-4D97-AF65-F5344CB8AC3E}">
        <p14:creationId xmlns:p14="http://schemas.microsoft.com/office/powerpoint/2010/main" val="986072953"/>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3553" y="764705"/>
            <a:ext cx="8524175" cy="5435819"/>
          </a:xfrm>
          <a:prstGeom prst="rect">
            <a:avLst/>
          </a:prstGeom>
        </p:spPr>
      </p:pic>
    </p:spTree>
    <p:extLst>
      <p:ext uri="{BB962C8B-B14F-4D97-AF65-F5344CB8AC3E}">
        <p14:creationId xmlns:p14="http://schemas.microsoft.com/office/powerpoint/2010/main" val="2450235649"/>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97342" y="980728"/>
            <a:ext cx="8075240" cy="5237794"/>
          </a:xfrm>
          <a:prstGeom prst="rect">
            <a:avLst/>
          </a:prstGeom>
        </p:spPr>
      </p:pic>
    </p:spTree>
    <p:extLst>
      <p:ext uri="{BB962C8B-B14F-4D97-AF65-F5344CB8AC3E}">
        <p14:creationId xmlns:p14="http://schemas.microsoft.com/office/powerpoint/2010/main" val="2728054816"/>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63552" y="692697"/>
            <a:ext cx="8172400" cy="5609679"/>
          </a:xfrm>
          <a:prstGeom prst="rect">
            <a:avLst/>
          </a:prstGeom>
        </p:spPr>
      </p:pic>
    </p:spTree>
    <p:extLst>
      <p:ext uri="{BB962C8B-B14F-4D97-AF65-F5344CB8AC3E}">
        <p14:creationId xmlns:p14="http://schemas.microsoft.com/office/powerpoint/2010/main" val="2991400433"/>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endParaRPr lang="tr-TR"/>
          </a:p>
        </p:txBody>
      </p:sp>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3908764" y="-6767"/>
            <a:ext cx="4549224" cy="7375551"/>
          </a:xfrm>
        </p:spPr>
      </p:pic>
    </p:spTree>
    <p:extLst>
      <p:ext uri="{BB962C8B-B14F-4D97-AF65-F5344CB8AC3E}">
        <p14:creationId xmlns:p14="http://schemas.microsoft.com/office/powerpoint/2010/main" val="10794351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Dikdörtgen 2"/>
          <p:cNvSpPr/>
          <p:nvPr/>
        </p:nvSpPr>
        <p:spPr>
          <a:xfrm>
            <a:off x="1921321" y="982053"/>
            <a:ext cx="8520270" cy="1077218"/>
          </a:xfrm>
          <a:prstGeom prst="rect">
            <a:avLst/>
          </a:prstGeom>
        </p:spPr>
        <p:txBody>
          <a:bodyPr wrap="square">
            <a:spAutoFit/>
          </a:bodyPr>
          <a:lstStyle/>
          <a:p>
            <a:pPr algn="just"/>
            <a:r>
              <a:rPr lang="tr-TR" sz="1600" dirty="0" smtClean="0"/>
              <a:t>Traverten; sıcak su kaynakları yakınında yer alan tortullardan meydana gelen gözenekli bir kaplama malzemesidir. Nemli iklime sahip alanlarda kullanıma oldukça uygundur. Gözenekli yapısı nedeniyle hafif ve sertliğe değişken olmaktadır. Cila kabul etmeyen ancak kolay şekil alabilen, dayanıklı yapıdadır. Daha çok ıslak zemine sahip alanlarda, dış mekanlarda tercih edilmektedir. </a:t>
            </a:r>
            <a:endParaRPr lang="en-US" sz="1600" dirty="0"/>
          </a:p>
        </p:txBody>
      </p:sp>
      <p:sp>
        <p:nvSpPr>
          <p:cNvPr id="12" name="Dikdörtgen 11"/>
          <p:cNvSpPr/>
          <p:nvPr/>
        </p:nvSpPr>
        <p:spPr>
          <a:xfrm>
            <a:off x="5040064" y="411562"/>
            <a:ext cx="3241721" cy="707886"/>
          </a:xfrm>
          <a:prstGeom prst="rect">
            <a:avLst/>
          </a:prstGeom>
        </p:spPr>
        <p:txBody>
          <a:bodyPr wrap="none">
            <a:spAutoFit/>
          </a:bodyPr>
          <a:lstStyle/>
          <a:p>
            <a:r>
              <a:rPr lang="tr-TR" sz="2000" b="1" dirty="0" smtClean="0"/>
              <a:t>Traverten Zemin Kaplamaları</a:t>
            </a:r>
          </a:p>
          <a:p>
            <a:endParaRPr lang="tr-TR" sz="2000" b="1" dirty="0"/>
          </a:p>
        </p:txBody>
      </p:sp>
      <p:pic>
        <p:nvPicPr>
          <p:cNvPr id="2" name="Resi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6698" y="2460840"/>
            <a:ext cx="4772834" cy="4119946"/>
          </a:xfrm>
          <a:prstGeom prst="rect">
            <a:avLst/>
          </a:prstGeom>
        </p:spPr>
      </p:pic>
    </p:spTree>
    <p:extLst>
      <p:ext uri="{BB962C8B-B14F-4D97-AF65-F5344CB8AC3E}">
        <p14:creationId xmlns:p14="http://schemas.microsoft.com/office/powerpoint/2010/main" val="1969003300"/>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endParaRPr lang="tr-TR"/>
          </a:p>
        </p:txBody>
      </p:sp>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3576776" y="-403846"/>
            <a:ext cx="5038448" cy="7807597"/>
          </a:xfrm>
        </p:spPr>
      </p:pic>
    </p:spTree>
    <p:extLst>
      <p:ext uri="{BB962C8B-B14F-4D97-AF65-F5344CB8AC3E}">
        <p14:creationId xmlns:p14="http://schemas.microsoft.com/office/powerpoint/2010/main" val="50058419"/>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endParaRPr lang="tr-TR"/>
          </a:p>
        </p:txBody>
      </p:sp>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3290770" y="-400849"/>
            <a:ext cx="5116453" cy="7735591"/>
          </a:xfrm>
        </p:spPr>
      </p:pic>
    </p:spTree>
    <p:extLst>
      <p:ext uri="{BB962C8B-B14F-4D97-AF65-F5344CB8AC3E}">
        <p14:creationId xmlns:p14="http://schemas.microsoft.com/office/powerpoint/2010/main" val="1138055795"/>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3745148" y="-340827"/>
            <a:ext cx="4931887" cy="7574997"/>
          </a:xfrm>
        </p:spPr>
      </p:pic>
    </p:spTree>
    <p:extLst>
      <p:ext uri="{BB962C8B-B14F-4D97-AF65-F5344CB8AC3E}">
        <p14:creationId xmlns:p14="http://schemas.microsoft.com/office/powerpoint/2010/main" val="2804025681"/>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3607599" y="-64697"/>
            <a:ext cx="4976803" cy="7211669"/>
          </a:xfrm>
        </p:spPr>
      </p:pic>
    </p:spTree>
    <p:extLst>
      <p:ext uri="{BB962C8B-B14F-4D97-AF65-F5344CB8AC3E}">
        <p14:creationId xmlns:p14="http://schemas.microsoft.com/office/powerpoint/2010/main" val="1365129141"/>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9727" y="1600201"/>
            <a:ext cx="7612546" cy="4525963"/>
          </a:xfrm>
        </p:spPr>
      </p:pic>
    </p:spTree>
    <p:extLst>
      <p:ext uri="{BB962C8B-B14F-4D97-AF65-F5344CB8AC3E}">
        <p14:creationId xmlns:p14="http://schemas.microsoft.com/office/powerpoint/2010/main" val="1293968911"/>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892329" y="707478"/>
            <a:ext cx="6833914" cy="5467131"/>
          </a:xfrm>
          <a:prstGeom prst="rect">
            <a:avLst/>
          </a:prstGeom>
        </p:spPr>
      </p:pic>
    </p:spTree>
    <p:extLst>
      <p:ext uri="{BB962C8B-B14F-4D97-AF65-F5344CB8AC3E}">
        <p14:creationId xmlns:p14="http://schemas.microsoft.com/office/powerpoint/2010/main" val="2160594728"/>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p:cNvPicPr>
            <a:picLocks noChangeAspect="1"/>
          </p:cNvPicPr>
          <p:nvPr/>
        </p:nvPicPr>
        <p:blipFill rotWithShape="1">
          <a:blip r:embed="rId2">
            <a:extLst>
              <a:ext uri="{28A0092B-C50C-407E-A947-70E740481C1C}">
                <a14:useLocalDpi xmlns:a14="http://schemas.microsoft.com/office/drawing/2010/main" val="0"/>
              </a:ext>
            </a:extLst>
          </a:blip>
          <a:srcRect t="20721" b="24889"/>
          <a:stretch/>
        </p:blipFill>
        <p:spPr>
          <a:xfrm>
            <a:off x="1847528" y="1556792"/>
            <a:ext cx="8640960" cy="3759872"/>
          </a:xfrm>
          <a:prstGeom prst="rect">
            <a:avLst/>
          </a:prstGeom>
        </p:spPr>
      </p:pic>
    </p:spTree>
    <p:extLst>
      <p:ext uri="{BB962C8B-B14F-4D97-AF65-F5344CB8AC3E}">
        <p14:creationId xmlns:p14="http://schemas.microsoft.com/office/powerpoint/2010/main" val="3774017284"/>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Resim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9576" y="548681"/>
            <a:ext cx="7382594" cy="5906075"/>
          </a:xfrm>
          <a:prstGeom prst="rect">
            <a:avLst/>
          </a:prstGeom>
        </p:spPr>
      </p:pic>
    </p:spTree>
    <p:extLst>
      <p:ext uri="{BB962C8B-B14F-4D97-AF65-F5344CB8AC3E}">
        <p14:creationId xmlns:p14="http://schemas.microsoft.com/office/powerpoint/2010/main" val="3357008725"/>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p:cNvPicPr>
            <a:picLocks noChangeAspect="1"/>
          </p:cNvPicPr>
          <p:nvPr/>
        </p:nvPicPr>
        <p:blipFill rotWithShape="1">
          <a:blip r:embed="rId2">
            <a:extLst>
              <a:ext uri="{28A0092B-C50C-407E-A947-70E740481C1C}">
                <a14:useLocalDpi xmlns:a14="http://schemas.microsoft.com/office/drawing/2010/main" val="0"/>
              </a:ext>
            </a:extLst>
          </a:blip>
          <a:srcRect t="21250" b="22500"/>
          <a:stretch/>
        </p:blipFill>
        <p:spPr>
          <a:xfrm rot="10800000">
            <a:off x="1775520" y="1196752"/>
            <a:ext cx="8800978" cy="3960440"/>
          </a:xfrm>
          <a:prstGeom prst="rect">
            <a:avLst/>
          </a:prstGeom>
        </p:spPr>
      </p:pic>
    </p:spTree>
    <p:extLst>
      <p:ext uri="{BB962C8B-B14F-4D97-AF65-F5344CB8AC3E}">
        <p14:creationId xmlns:p14="http://schemas.microsoft.com/office/powerpoint/2010/main" val="2517019575"/>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Resim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5720" y="764704"/>
            <a:ext cx="4922336" cy="5231854"/>
          </a:xfrm>
          <a:prstGeom prst="rect">
            <a:avLst/>
          </a:prstGeom>
        </p:spPr>
      </p:pic>
    </p:spTree>
    <p:extLst>
      <p:ext uri="{BB962C8B-B14F-4D97-AF65-F5344CB8AC3E}">
        <p14:creationId xmlns:p14="http://schemas.microsoft.com/office/powerpoint/2010/main" val="42925216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Dikdörtgen 2"/>
          <p:cNvSpPr/>
          <p:nvPr/>
        </p:nvSpPr>
        <p:spPr>
          <a:xfrm>
            <a:off x="1921321" y="982053"/>
            <a:ext cx="8520270" cy="830997"/>
          </a:xfrm>
          <a:prstGeom prst="rect">
            <a:avLst/>
          </a:prstGeom>
        </p:spPr>
        <p:txBody>
          <a:bodyPr wrap="square">
            <a:spAutoFit/>
          </a:bodyPr>
          <a:lstStyle/>
          <a:p>
            <a:pPr algn="just"/>
            <a:r>
              <a:rPr lang="tr-TR" sz="1600" dirty="0" smtClean="0"/>
              <a:t>Mermer içinde boşluk olmayan, damarlı veya damarsız, kristal yapılı, kolay işlenebilen, orta sertlikte bir kaplama malzemesidir. İyi işlenmesi durumunda ince levhalar halinde üretilebilmektedir. Su geçirmez yapıdadır. Yapının her bölümünde, istenilen boyutta, kullanıma uygundur.</a:t>
            </a:r>
          </a:p>
        </p:txBody>
      </p:sp>
      <p:sp>
        <p:nvSpPr>
          <p:cNvPr id="12" name="Dikdörtgen 11"/>
          <p:cNvSpPr/>
          <p:nvPr/>
        </p:nvSpPr>
        <p:spPr>
          <a:xfrm>
            <a:off x="5040064" y="411562"/>
            <a:ext cx="3189527" cy="707886"/>
          </a:xfrm>
          <a:prstGeom prst="rect">
            <a:avLst/>
          </a:prstGeom>
        </p:spPr>
        <p:txBody>
          <a:bodyPr wrap="none">
            <a:spAutoFit/>
          </a:bodyPr>
          <a:lstStyle/>
          <a:p>
            <a:r>
              <a:rPr lang="tr-TR" sz="2000" b="1" dirty="0" smtClean="0"/>
              <a:t>Mermer Zemin Kaplamaları</a:t>
            </a:r>
          </a:p>
          <a:p>
            <a:endParaRPr lang="tr-TR" sz="2000" b="1" dirty="0"/>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6696" y="2563843"/>
            <a:ext cx="4922429" cy="3378365"/>
          </a:xfrm>
          <a:prstGeom prst="rect">
            <a:avLst/>
          </a:prstGeom>
        </p:spPr>
      </p:pic>
    </p:spTree>
    <p:extLst>
      <p:ext uri="{BB962C8B-B14F-4D97-AF65-F5344CB8AC3E}">
        <p14:creationId xmlns:p14="http://schemas.microsoft.com/office/powerpoint/2010/main" val="4187067272"/>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Resim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07768" y="671027"/>
            <a:ext cx="4320480" cy="5830648"/>
          </a:xfrm>
          <a:prstGeom prst="rect">
            <a:avLst/>
          </a:prstGeom>
        </p:spPr>
      </p:pic>
    </p:spTree>
    <p:extLst>
      <p:ext uri="{BB962C8B-B14F-4D97-AF65-F5344CB8AC3E}">
        <p14:creationId xmlns:p14="http://schemas.microsoft.com/office/powerpoint/2010/main" val="1000603121"/>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Resim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55640" y="501267"/>
            <a:ext cx="6336704" cy="5995205"/>
          </a:xfrm>
          <a:prstGeom prst="rect">
            <a:avLst/>
          </a:prstGeom>
        </p:spPr>
      </p:pic>
    </p:spTree>
    <p:extLst>
      <p:ext uri="{BB962C8B-B14F-4D97-AF65-F5344CB8AC3E}">
        <p14:creationId xmlns:p14="http://schemas.microsoft.com/office/powerpoint/2010/main" val="2148273206"/>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5"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p:cNvSpPr/>
          <p:nvPr/>
        </p:nvSpPr>
        <p:spPr>
          <a:xfrm>
            <a:off x="1842936" y="1163390"/>
            <a:ext cx="8693029" cy="400110"/>
          </a:xfrm>
          <a:prstGeom prst="rect">
            <a:avLst/>
          </a:prstGeom>
        </p:spPr>
        <p:txBody>
          <a:bodyPr wrap="square">
            <a:spAutoFit/>
          </a:bodyPr>
          <a:lstStyle/>
          <a:p>
            <a:pPr algn="just"/>
            <a:endParaRPr lang="tr-TR" sz="2000" dirty="0"/>
          </a:p>
        </p:txBody>
      </p:sp>
      <p:sp>
        <p:nvSpPr>
          <p:cNvPr id="9" name="Dikdörtgen 8"/>
          <p:cNvSpPr/>
          <p:nvPr/>
        </p:nvSpPr>
        <p:spPr>
          <a:xfrm>
            <a:off x="1759330" y="700216"/>
            <a:ext cx="7994270" cy="4593565"/>
          </a:xfrm>
          <a:prstGeom prst="rect">
            <a:avLst/>
          </a:prstGeom>
        </p:spPr>
        <p:txBody>
          <a:bodyPr wrap="square">
            <a:spAutoFit/>
          </a:bodyPr>
          <a:lstStyle/>
          <a:p>
            <a:pPr>
              <a:lnSpc>
                <a:spcPct val="107000"/>
              </a:lnSpc>
              <a:spcAft>
                <a:spcPts val="800"/>
              </a:spcAft>
            </a:pPr>
            <a:r>
              <a:rPr lang="tr-TR" sz="2000" b="1" dirty="0" smtClean="0">
                <a:latin typeface="Times New Roman" panose="02020603050405020304" pitchFamily="18" charset="0"/>
                <a:ea typeface="Times New Roman" panose="02020603050405020304" pitchFamily="18" charset="0"/>
                <a:cs typeface="Times New Roman" panose="02020603050405020304" pitchFamily="18" charset="0"/>
              </a:rPr>
              <a:t>1.1 </a:t>
            </a:r>
            <a:r>
              <a:rPr lang="tr-TR" sz="2000" b="1" dirty="0">
                <a:latin typeface="Times New Roman" panose="02020603050405020304" pitchFamily="18" charset="0"/>
                <a:ea typeface="Times New Roman" panose="02020603050405020304" pitchFamily="18" charset="0"/>
                <a:cs typeface="Times New Roman" panose="02020603050405020304" pitchFamily="18" charset="0"/>
              </a:rPr>
              <a:t>Drenaj Nedir?</a:t>
            </a:r>
            <a:endParaRPr lang="tr-TR"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dirty="0">
                <a:latin typeface="Times New Roman" panose="02020603050405020304" pitchFamily="18" charset="0"/>
                <a:ea typeface="Times New Roman" panose="02020603050405020304" pitchFamily="18" charset="0"/>
                <a:cs typeface="Times New Roman" panose="02020603050405020304" pitchFamily="18" charset="0"/>
              </a:rPr>
              <a:t>Drenaj, peyzaj alanlarında yüzeyde biriken veya toprak altında bulunan fazla suyun toplanarak sistematik bir şekilde uzaklaştırılması için kullanılan yöntemlerin ve yapıların genel adıdır.</a:t>
            </a:r>
            <a:endParaRPr lang="tr-TR"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b="1" dirty="0">
                <a:latin typeface="Times New Roman" panose="02020603050405020304" pitchFamily="18" charset="0"/>
                <a:ea typeface="Times New Roman" panose="02020603050405020304" pitchFamily="18" charset="0"/>
                <a:cs typeface="Times New Roman" panose="02020603050405020304" pitchFamily="18" charset="0"/>
              </a:rPr>
              <a:t>Amaçları:</a:t>
            </a:r>
            <a:endParaRPr lang="tr-TR"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b="1" dirty="0">
                <a:latin typeface="Times New Roman" panose="02020603050405020304" pitchFamily="18" charset="0"/>
                <a:ea typeface="Times New Roman" panose="02020603050405020304" pitchFamily="18" charset="0"/>
                <a:cs typeface="Times New Roman" panose="02020603050405020304" pitchFamily="18" charset="0"/>
              </a:rPr>
              <a:t>Su yönetimi:</a:t>
            </a:r>
            <a:r>
              <a:rPr lang="tr-TR" dirty="0">
                <a:latin typeface="Times New Roman" panose="02020603050405020304" pitchFamily="18" charset="0"/>
                <a:ea typeface="Times New Roman" panose="02020603050405020304" pitchFamily="18" charset="0"/>
                <a:cs typeface="Times New Roman" panose="02020603050405020304" pitchFamily="18" charset="0"/>
              </a:rPr>
              <a:t> Fazla suyun kontrollü bir şekilde uzaklaştırılması, su birikintilerinin oluşmasını engeller.</a:t>
            </a:r>
            <a:endParaRPr lang="tr-TR"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b="1" dirty="0">
                <a:latin typeface="Times New Roman" panose="02020603050405020304" pitchFamily="18" charset="0"/>
                <a:ea typeface="Times New Roman" panose="02020603050405020304" pitchFamily="18" charset="0"/>
                <a:cs typeface="Times New Roman" panose="02020603050405020304" pitchFamily="18" charset="0"/>
              </a:rPr>
              <a:t>Toprak sağlığı:</a:t>
            </a:r>
            <a:r>
              <a:rPr lang="tr-TR" dirty="0">
                <a:latin typeface="Times New Roman" panose="02020603050405020304" pitchFamily="18" charset="0"/>
                <a:ea typeface="Times New Roman" panose="02020603050405020304" pitchFamily="18" charset="0"/>
                <a:cs typeface="Times New Roman" panose="02020603050405020304" pitchFamily="18" charset="0"/>
              </a:rPr>
              <a:t> Topraktaki aşırı nemin önüne geçerek erozyon ve çamurlaşmayı önler.</a:t>
            </a:r>
            <a:endParaRPr lang="tr-TR"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b="1" dirty="0">
                <a:latin typeface="Times New Roman" panose="02020603050405020304" pitchFamily="18" charset="0"/>
                <a:ea typeface="Times New Roman" panose="02020603050405020304" pitchFamily="18" charset="0"/>
                <a:cs typeface="Times New Roman" panose="02020603050405020304" pitchFamily="18" charset="0"/>
              </a:rPr>
              <a:t>Yapıların korunması:</a:t>
            </a:r>
            <a:r>
              <a:rPr lang="tr-TR" dirty="0">
                <a:latin typeface="Times New Roman" panose="02020603050405020304" pitchFamily="18" charset="0"/>
                <a:ea typeface="Times New Roman" panose="02020603050405020304" pitchFamily="18" charset="0"/>
                <a:cs typeface="Times New Roman" panose="02020603050405020304" pitchFamily="18" charset="0"/>
              </a:rPr>
              <a:t> Su sızıntılarına karşı bina temelleri ve altyapının dayanıklılığını artırır.</a:t>
            </a:r>
            <a:endParaRPr lang="tr-TR"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b="1" dirty="0">
                <a:latin typeface="Times New Roman" panose="02020603050405020304" pitchFamily="18" charset="0"/>
                <a:ea typeface="Times New Roman" panose="02020603050405020304" pitchFamily="18" charset="0"/>
                <a:cs typeface="Times New Roman" panose="02020603050405020304" pitchFamily="18" charset="0"/>
              </a:rPr>
              <a:t>Bitki sağlığı:</a:t>
            </a:r>
            <a:r>
              <a:rPr lang="tr-TR" dirty="0">
                <a:latin typeface="Times New Roman" panose="02020603050405020304" pitchFamily="18" charset="0"/>
                <a:ea typeface="Times New Roman" panose="02020603050405020304" pitchFamily="18" charset="0"/>
                <a:cs typeface="Times New Roman" panose="02020603050405020304" pitchFamily="18" charset="0"/>
              </a:rPr>
              <a:t> Bitkilerin kök bölgesindeki aşırı suyu drene ederek kök çürümesini ve bitki ölümlerini engeller.</a:t>
            </a:r>
            <a:endParaRPr lang="tr-TR"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Dikdörtgen 9"/>
          <p:cNvSpPr/>
          <p:nvPr/>
        </p:nvSpPr>
        <p:spPr>
          <a:xfrm>
            <a:off x="4209481" y="321035"/>
            <a:ext cx="3773034" cy="487506"/>
          </a:xfrm>
          <a:prstGeom prst="rect">
            <a:avLst/>
          </a:prstGeom>
        </p:spPr>
        <p:txBody>
          <a:bodyPr wrap="square">
            <a:spAutoFit/>
          </a:bodyPr>
          <a:lstStyle/>
          <a:p>
            <a:pPr>
              <a:lnSpc>
                <a:spcPct val="107000"/>
              </a:lnSpc>
              <a:spcAft>
                <a:spcPts val="800"/>
              </a:spcAft>
            </a:pPr>
            <a:r>
              <a:rPr lang="tr-TR" sz="2400" b="1" dirty="0" smtClean="0">
                <a:latin typeface="Times New Roman" panose="02020603050405020304" pitchFamily="18" charset="0"/>
                <a:ea typeface="Times New Roman" panose="02020603050405020304" pitchFamily="18" charset="0"/>
                <a:cs typeface="Times New Roman" panose="02020603050405020304" pitchFamily="18" charset="0"/>
              </a:rPr>
              <a:t>9.Drenaj </a:t>
            </a:r>
            <a:r>
              <a:rPr lang="tr-TR" sz="2400" b="1" dirty="0">
                <a:latin typeface="Times New Roman" panose="02020603050405020304" pitchFamily="18" charset="0"/>
                <a:ea typeface="Times New Roman" panose="02020603050405020304" pitchFamily="18" charset="0"/>
                <a:cs typeface="Times New Roman" panose="02020603050405020304" pitchFamily="18" charset="0"/>
              </a:rPr>
              <a:t>Sistemleri</a:t>
            </a:r>
            <a:endParaRPr lang="tr-TR" sz="1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72883559"/>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4BE074-ABCA-E3EC-1EDB-532C5245FF8A}"/>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7F98E9F2-87F0-8E1E-7611-79AEC5222B92}"/>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B1C69CB5-6A95-B0CD-686D-BBF1877B0CA6}"/>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4AE7F341-8B9C-E99A-F71B-9B7A9A4E8138}"/>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84505E4B-D759-C311-1A94-470812850347}"/>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7AD05AF8-2E0A-FDFD-C893-D07DE8A0B4B7}"/>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46C3CAC1-5EFB-FE32-FC4A-A7031A462287}"/>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1D0351F8-245A-30BA-E1F5-9E23E67E57B8}"/>
              </a:ext>
            </a:extLst>
          </p:cNvPr>
          <p:cNvSpPr/>
          <p:nvPr/>
        </p:nvSpPr>
        <p:spPr>
          <a:xfrm>
            <a:off x="1842936" y="1163390"/>
            <a:ext cx="8693029" cy="400110"/>
          </a:xfrm>
          <a:prstGeom prst="rect">
            <a:avLst/>
          </a:prstGeom>
        </p:spPr>
        <p:txBody>
          <a:bodyPr wrap="square">
            <a:spAutoFit/>
          </a:bodyPr>
          <a:lstStyle/>
          <a:p>
            <a:pPr algn="just"/>
            <a:endParaRPr lang="tr-TR" sz="2000" dirty="0"/>
          </a:p>
        </p:txBody>
      </p:sp>
      <p:sp>
        <p:nvSpPr>
          <p:cNvPr id="10" name="Metin kutusu 9">
            <a:extLst>
              <a:ext uri="{FF2B5EF4-FFF2-40B4-BE49-F238E27FC236}">
                <a16:creationId xmlns:a16="http://schemas.microsoft.com/office/drawing/2014/main" id="{EE880878-77EC-6692-3868-6C49E1C472AF}"/>
              </a:ext>
            </a:extLst>
          </p:cNvPr>
          <p:cNvSpPr txBox="1"/>
          <p:nvPr/>
        </p:nvSpPr>
        <p:spPr>
          <a:xfrm>
            <a:off x="1572421" y="5206129"/>
            <a:ext cx="4200337"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1. Drenaj sistemi</a:t>
            </a:r>
          </a:p>
        </p:txBody>
      </p:sp>
      <p:pic>
        <p:nvPicPr>
          <p:cNvPr id="1036" name="Picture 12" descr="Пристенный дренаж фундамента: устройство пристенного дренажа фундамента |  Аквакомплект">
            <a:extLst>
              <a:ext uri="{FF2B5EF4-FFF2-40B4-BE49-F238E27FC236}">
                <a16:creationId xmlns:a16="http://schemas.microsoft.com/office/drawing/2014/main" id="{E8C66152-B0E0-0589-D681-E746F1AA88D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4292" b="15260"/>
          <a:stretch/>
        </p:blipFill>
        <p:spPr bwMode="auto">
          <a:xfrm>
            <a:off x="1654704" y="1164898"/>
            <a:ext cx="5232039" cy="4114801"/>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Дренаж фундамента – цена от 1000 ₽/м «под ключ» | Москва">
            <a:extLst>
              <a:ext uri="{FF2B5EF4-FFF2-40B4-BE49-F238E27FC236}">
                <a16:creationId xmlns:a16="http://schemas.microsoft.com/office/drawing/2014/main" id="{224D7624-044D-788B-3A34-C30F5E9B5B7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35191" y="1163390"/>
            <a:ext cx="3414671" cy="4114801"/>
          </a:xfrm>
          <a:prstGeom prst="rect">
            <a:avLst/>
          </a:prstGeom>
          <a:noFill/>
          <a:extLst>
            <a:ext uri="{909E8E84-426E-40DD-AFC4-6F175D3DCCD1}">
              <a14:hiddenFill xmlns:a14="http://schemas.microsoft.com/office/drawing/2010/main">
                <a:solidFill>
                  <a:srgbClr val="FFFFFF"/>
                </a:solidFill>
              </a14:hiddenFill>
            </a:ext>
          </a:extLst>
        </p:spPr>
      </p:pic>
      <p:sp>
        <p:nvSpPr>
          <p:cNvPr id="11" name="Metin kutusu 10">
            <a:extLst>
              <a:ext uri="{FF2B5EF4-FFF2-40B4-BE49-F238E27FC236}">
                <a16:creationId xmlns:a16="http://schemas.microsoft.com/office/drawing/2014/main" id="{805DB60B-EB29-AE0E-90C9-BC7C4F935EA6}"/>
              </a:ext>
            </a:extLst>
          </p:cNvPr>
          <p:cNvSpPr txBox="1"/>
          <p:nvPr/>
        </p:nvSpPr>
        <p:spPr>
          <a:xfrm>
            <a:off x="7030066" y="5238378"/>
            <a:ext cx="4200337"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2. Drenaj sistemi</a:t>
            </a:r>
          </a:p>
        </p:txBody>
      </p:sp>
    </p:spTree>
    <p:extLst>
      <p:ext uri="{BB962C8B-B14F-4D97-AF65-F5344CB8AC3E}">
        <p14:creationId xmlns:p14="http://schemas.microsoft.com/office/powerpoint/2010/main" val="45916155"/>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4DD330-AFD0-56DD-9747-508756C1B5F4}"/>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EF7E2997-D051-2FC2-1420-404EC0A583E3}"/>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FDFF6EB8-6D77-B288-D6CC-E82568899BAA}"/>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1D07D225-EB8A-40E3-93C0-242BA846244F}"/>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E0B53893-21C0-7867-8D4F-68DD9477C7F8}"/>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8A64BE34-7977-5FAC-DC9E-4B08957CB9C9}"/>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A7AEB4ED-8F4A-DAC7-63CF-CACBA9911193}"/>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47ADFC2E-6EA7-680D-64F6-2B510BD88FEB}"/>
              </a:ext>
            </a:extLst>
          </p:cNvPr>
          <p:cNvSpPr/>
          <p:nvPr/>
        </p:nvSpPr>
        <p:spPr>
          <a:xfrm>
            <a:off x="1842936" y="1163390"/>
            <a:ext cx="8693029" cy="400110"/>
          </a:xfrm>
          <a:prstGeom prst="rect">
            <a:avLst/>
          </a:prstGeom>
        </p:spPr>
        <p:txBody>
          <a:bodyPr wrap="square">
            <a:spAutoFit/>
          </a:bodyPr>
          <a:lstStyle/>
          <a:p>
            <a:pPr algn="just"/>
            <a:endParaRPr lang="tr-TR" sz="2000" dirty="0"/>
          </a:p>
        </p:txBody>
      </p:sp>
      <p:sp>
        <p:nvSpPr>
          <p:cNvPr id="9" name="Dikdörtgen 8">
            <a:extLst>
              <a:ext uri="{FF2B5EF4-FFF2-40B4-BE49-F238E27FC236}">
                <a16:creationId xmlns:a16="http://schemas.microsoft.com/office/drawing/2014/main" id="{34313770-5845-DF0B-2399-DC918A026D56}"/>
              </a:ext>
            </a:extLst>
          </p:cNvPr>
          <p:cNvSpPr/>
          <p:nvPr/>
        </p:nvSpPr>
        <p:spPr>
          <a:xfrm>
            <a:off x="1759330" y="449101"/>
            <a:ext cx="7994270" cy="6592895"/>
          </a:xfrm>
          <a:prstGeom prst="rect">
            <a:avLst/>
          </a:prstGeom>
        </p:spPr>
        <p:txBody>
          <a:bodyPr wrap="square">
            <a:spAutoFit/>
          </a:bodyPr>
          <a:lstStyle/>
          <a:p>
            <a:pPr>
              <a:lnSpc>
                <a:spcPct val="107000"/>
              </a:lnSpc>
              <a:spcAft>
                <a:spcPts val="800"/>
              </a:spcAft>
            </a:pPr>
            <a:r>
              <a:rPr lang="tr-TR" sz="2800" b="1" dirty="0">
                <a:latin typeface="Times New Roman" panose="02020603050405020304" pitchFamily="18" charset="0"/>
                <a:ea typeface="Times New Roman" panose="02020603050405020304" pitchFamily="18" charset="0"/>
                <a:cs typeface="Times New Roman" panose="02020603050405020304" pitchFamily="18" charset="0"/>
              </a:rPr>
              <a:t>1. Drenaj Sistemleri</a:t>
            </a:r>
            <a:endParaRPr lang="tr-TR"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1.2 Peyzajda Drenajın Önemi</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buAutoNum type="arabicPeriod"/>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Toprağın Korunması:</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a:r>
            <a:b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b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Drenaj sistemleri, yağış sularının akışını kontrol ederek toprak kaybını engeller. Aşırı suyun yokuş aşağı akması erozyona sebep olur. Drenaj ile suyun yönlendirilmesi bu riski azaltır. </a:t>
            </a:r>
          </a:p>
          <a:p>
            <a:pPr marL="342900" indent="-342900">
              <a:lnSpc>
                <a:spcPct val="107000"/>
              </a:lnSpc>
              <a:spcAft>
                <a:spcPts val="800"/>
              </a:spcAft>
              <a:buFontTx/>
              <a:buAutoNum type="arabicPeriod"/>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Bitki Sağlığı ve Büyüme:</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a:r>
            <a:b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b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Bitki köklerinin oksijene ihtiyacı vardır. Aşırı nem, köklerin hava ile temasını engelleyerek boğulmasına neden olur. Drenaj, kök bölgesindeki fazla suyu tahliye ederek bu durumu önler.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buFontTx/>
              <a:buAutoNum type="arabicPeriod"/>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Yüzeyde Su Birikmesini Önleme:</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a:r>
            <a:b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b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Sert zeminlerde ve geçirimli olmayan yüzeylerde biriken su, hem estetik sorunlara hem de güvenlik problemlerine yol açar. Drenaj kanalları bu birikintileri tahliye eder.</a:t>
            </a:r>
          </a:p>
          <a:p>
            <a:pPr marL="342900" indent="-342900">
              <a:lnSpc>
                <a:spcPct val="107000"/>
              </a:lnSpc>
              <a:spcAft>
                <a:spcPts val="800"/>
              </a:spcAft>
              <a:buFontTx/>
              <a:buAutoNum type="arabicPeriod"/>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4. Yapıların Korunması:</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a:r>
            <a:b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b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Binaların temellerine ulaşan su, beton ve yapı malzemelerinde deformasyona neden olur. Doğru drenaj sistemleriyle yapıların ömrü uzatılabilir.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buFontTx/>
              <a:buAutoNum type="arabicPeriod"/>
            </a:pP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buAutoNum type="arabicPeriod"/>
            </a:pP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63646942"/>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E2CCEC-506E-430C-831A-0FF9649FCF68}"/>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650C528E-11CF-C4AC-1F71-EDBA4152477C}"/>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A29B1192-E1E4-D554-AC0D-8A5D6355E009}"/>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9C5929C6-3D8C-9058-CC91-555E49543DB5}"/>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A56B7FA6-A192-0619-FF0A-02927FA6E30E}"/>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486C8E9D-7A18-FDBD-CB93-985D67A689C3}"/>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15202972-FEFA-CC6E-A114-5EDAABDE3B11}"/>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48D844D1-65DF-D742-81EF-EEBA12AAA6CA}"/>
              </a:ext>
            </a:extLst>
          </p:cNvPr>
          <p:cNvSpPr/>
          <p:nvPr/>
        </p:nvSpPr>
        <p:spPr>
          <a:xfrm>
            <a:off x="1842936" y="1163390"/>
            <a:ext cx="8693029" cy="400110"/>
          </a:xfrm>
          <a:prstGeom prst="rect">
            <a:avLst/>
          </a:prstGeom>
        </p:spPr>
        <p:txBody>
          <a:bodyPr wrap="square">
            <a:spAutoFit/>
          </a:bodyPr>
          <a:lstStyle/>
          <a:p>
            <a:pPr algn="just"/>
            <a:endParaRPr lang="tr-TR" sz="2000" dirty="0"/>
          </a:p>
        </p:txBody>
      </p:sp>
      <p:sp>
        <p:nvSpPr>
          <p:cNvPr id="9" name="Dikdörtgen 8">
            <a:extLst>
              <a:ext uri="{FF2B5EF4-FFF2-40B4-BE49-F238E27FC236}">
                <a16:creationId xmlns:a16="http://schemas.microsoft.com/office/drawing/2014/main" id="{F0F372E1-0C11-A6D3-5274-755C51C26E18}"/>
              </a:ext>
            </a:extLst>
          </p:cNvPr>
          <p:cNvSpPr/>
          <p:nvPr/>
        </p:nvSpPr>
        <p:spPr>
          <a:xfrm>
            <a:off x="1656035" y="311079"/>
            <a:ext cx="7994270" cy="4324582"/>
          </a:xfrm>
          <a:prstGeom prst="rect">
            <a:avLst/>
          </a:prstGeom>
        </p:spPr>
        <p:txBody>
          <a:bodyPr wrap="square">
            <a:spAutoFit/>
          </a:bodyPr>
          <a:lstStyle/>
          <a:p>
            <a:pPr>
              <a:lnSpc>
                <a:spcPct val="107000"/>
              </a:lnSpc>
              <a:spcAft>
                <a:spcPts val="800"/>
              </a:spcAft>
            </a:pPr>
            <a:r>
              <a:rPr lang="tr-TR" sz="2800" b="1" dirty="0">
                <a:latin typeface="Times New Roman" panose="02020603050405020304" pitchFamily="18" charset="0"/>
                <a:ea typeface="Times New Roman" panose="02020603050405020304" pitchFamily="18" charset="0"/>
                <a:cs typeface="Times New Roman" panose="02020603050405020304" pitchFamily="18" charset="0"/>
              </a:rPr>
              <a:t>1. Drenaj Sistemleri</a:t>
            </a:r>
            <a:endParaRPr lang="tr-TR"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1.3 Drenaj Sistemlerinin Türleri</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1. Yüzeysel Drenaj Sistemleri:</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Tanım:</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Su, yüzeyde açık kanallar, hendekler veya oluklar aracılığıyla uzaklaştırılır.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Kullanım Alanları:</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Sert zeminlerde, otoparklarda, bahçe yollarında ve açık alanlarda tercih edilir.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Örnek:</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Yolda yağmur suyunu tahliye eden oluklar ve eğimli asfalt yüzeyler.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Avantajları:</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Uygulama kolaylığı ve düşük maliyet.</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buFontTx/>
              <a:buAutoNum type="arabicPeriod"/>
            </a:pP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buAutoNum type="arabicPeriod"/>
            </a:pP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052" name="Picture 4" descr="Drenaj Oluğu 20x30x12 | Yol Kenarı Drenaj Olukları">
            <a:extLst>
              <a:ext uri="{FF2B5EF4-FFF2-40B4-BE49-F238E27FC236}">
                <a16:creationId xmlns:a16="http://schemas.microsoft.com/office/drawing/2014/main" id="{6D98C71F-5158-D794-FA3B-A491BA1EA79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26193" y="3901317"/>
            <a:ext cx="2955558" cy="2364447"/>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Jabón de hierro con cubierta de Foto de stock 1682071627 | Shutterstock">
            <a:extLst>
              <a:ext uri="{FF2B5EF4-FFF2-40B4-BE49-F238E27FC236}">
                <a16:creationId xmlns:a16="http://schemas.microsoft.com/office/drawing/2014/main" id="{BBCCB63E-ABD7-1177-0D70-4A7DCA4774D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26919" b="7466"/>
          <a:stretch/>
        </p:blipFill>
        <p:spPr bwMode="auto">
          <a:xfrm>
            <a:off x="7934958" y="3901317"/>
            <a:ext cx="2601007" cy="2364447"/>
          </a:xfrm>
          <a:prstGeom prst="rect">
            <a:avLst/>
          </a:prstGeom>
          <a:noFill/>
          <a:extLst>
            <a:ext uri="{909E8E84-426E-40DD-AFC4-6F175D3DCCD1}">
              <a14:hiddenFill xmlns:a14="http://schemas.microsoft.com/office/drawing/2010/main">
                <a:solidFill>
                  <a:srgbClr val="FFFFFF"/>
                </a:solidFill>
              </a14:hiddenFill>
            </a:ext>
          </a:extLst>
        </p:spPr>
      </p:pic>
      <p:sp>
        <p:nvSpPr>
          <p:cNvPr id="10" name="Metin kutusu 9">
            <a:extLst>
              <a:ext uri="{FF2B5EF4-FFF2-40B4-BE49-F238E27FC236}">
                <a16:creationId xmlns:a16="http://schemas.microsoft.com/office/drawing/2014/main" id="{78373FBE-A35E-C035-3532-991AD5BF6450}"/>
              </a:ext>
            </a:extLst>
          </p:cNvPr>
          <p:cNvSpPr txBox="1"/>
          <p:nvPr/>
        </p:nvSpPr>
        <p:spPr>
          <a:xfrm>
            <a:off x="1572421" y="6177589"/>
            <a:ext cx="4200337"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3. Otopark drenajı</a:t>
            </a:r>
          </a:p>
        </p:txBody>
      </p:sp>
      <p:sp>
        <p:nvSpPr>
          <p:cNvPr id="11" name="Metin kutusu 10">
            <a:extLst>
              <a:ext uri="{FF2B5EF4-FFF2-40B4-BE49-F238E27FC236}">
                <a16:creationId xmlns:a16="http://schemas.microsoft.com/office/drawing/2014/main" id="{20F72780-331A-2C8A-B99A-CA12408A9D9F}"/>
              </a:ext>
            </a:extLst>
          </p:cNvPr>
          <p:cNvSpPr txBox="1"/>
          <p:nvPr/>
        </p:nvSpPr>
        <p:spPr>
          <a:xfrm>
            <a:off x="4848318" y="6182391"/>
            <a:ext cx="4200337"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4. Oluk</a:t>
            </a:r>
          </a:p>
        </p:txBody>
      </p:sp>
      <p:sp>
        <p:nvSpPr>
          <p:cNvPr id="12" name="Metin kutusu 11">
            <a:extLst>
              <a:ext uri="{FF2B5EF4-FFF2-40B4-BE49-F238E27FC236}">
                <a16:creationId xmlns:a16="http://schemas.microsoft.com/office/drawing/2014/main" id="{00AE6755-4EB5-E932-AF6C-AACE60CCD49E}"/>
              </a:ext>
            </a:extLst>
          </p:cNvPr>
          <p:cNvSpPr txBox="1"/>
          <p:nvPr/>
        </p:nvSpPr>
        <p:spPr>
          <a:xfrm>
            <a:off x="7850113" y="6186664"/>
            <a:ext cx="4200337"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5. Eğimli asfalt</a:t>
            </a:r>
          </a:p>
        </p:txBody>
      </p:sp>
      <p:pic>
        <p:nvPicPr>
          <p:cNvPr id="2058" name="Picture 10" descr="DRENAJ SİSTEMLERİ - TİM PEYZAJ İNŞAAT">
            <a:extLst>
              <a:ext uri="{FF2B5EF4-FFF2-40B4-BE49-F238E27FC236}">
                <a16:creationId xmlns:a16="http://schemas.microsoft.com/office/drawing/2014/main" id="{43D424F7-9A4C-3A1C-E0D0-0021E34BC117}"/>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9861" r="7734"/>
          <a:stretch/>
        </p:blipFill>
        <p:spPr bwMode="auto">
          <a:xfrm>
            <a:off x="1625633" y="3901316"/>
            <a:ext cx="3247353" cy="23644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6160003"/>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0B408E-DB95-6A6A-8506-1DF3499ED943}"/>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62657AE9-0177-9877-5D2F-A4CE3D5B4159}"/>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DBB949FE-75E6-76A9-BEA2-3AB52E9334DE}"/>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6F14879D-5ECC-69EC-33A0-D92BF3429276}"/>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692C1485-993F-1DD2-3824-2311D59FF812}"/>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66684AD7-A02B-A513-5F3F-AF72D726928D}"/>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BEA4FE92-F8D5-8293-3705-CC7116B9EF0E}"/>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AC2BE889-2237-893D-995B-E8CD63735B1C}"/>
              </a:ext>
            </a:extLst>
          </p:cNvPr>
          <p:cNvSpPr/>
          <p:nvPr/>
        </p:nvSpPr>
        <p:spPr>
          <a:xfrm>
            <a:off x="1842936" y="1163390"/>
            <a:ext cx="8693029" cy="400110"/>
          </a:xfrm>
          <a:prstGeom prst="rect">
            <a:avLst/>
          </a:prstGeom>
        </p:spPr>
        <p:txBody>
          <a:bodyPr wrap="square">
            <a:spAutoFit/>
          </a:bodyPr>
          <a:lstStyle/>
          <a:p>
            <a:pPr algn="just"/>
            <a:endParaRPr lang="tr-TR" sz="2000" dirty="0"/>
          </a:p>
        </p:txBody>
      </p:sp>
      <p:sp>
        <p:nvSpPr>
          <p:cNvPr id="9" name="Dikdörtgen 8">
            <a:extLst>
              <a:ext uri="{FF2B5EF4-FFF2-40B4-BE49-F238E27FC236}">
                <a16:creationId xmlns:a16="http://schemas.microsoft.com/office/drawing/2014/main" id="{987D8F4F-FF0C-2A36-AD72-591EC1A983F2}"/>
              </a:ext>
            </a:extLst>
          </p:cNvPr>
          <p:cNvSpPr/>
          <p:nvPr/>
        </p:nvSpPr>
        <p:spPr>
          <a:xfrm>
            <a:off x="1656035" y="311079"/>
            <a:ext cx="7994270" cy="3230308"/>
          </a:xfrm>
          <a:prstGeom prst="rect">
            <a:avLst/>
          </a:prstGeom>
        </p:spPr>
        <p:txBody>
          <a:bodyPr wrap="square">
            <a:spAutoFit/>
          </a:bodyPr>
          <a:lstStyle/>
          <a:p>
            <a:pPr>
              <a:lnSpc>
                <a:spcPct val="107000"/>
              </a:lnSpc>
              <a:spcAft>
                <a:spcPts val="800"/>
              </a:spcAft>
            </a:pPr>
            <a:r>
              <a:rPr lang="tr-TR" sz="2800" b="1" dirty="0">
                <a:latin typeface="Times New Roman" panose="02020603050405020304" pitchFamily="18" charset="0"/>
                <a:ea typeface="Times New Roman" panose="02020603050405020304" pitchFamily="18" charset="0"/>
                <a:cs typeface="Times New Roman" panose="02020603050405020304" pitchFamily="18" charset="0"/>
              </a:rPr>
              <a:t>1. Drenaj Sistemleri</a:t>
            </a:r>
            <a:endParaRPr lang="tr-TR"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2. Yeraltı Drenaj Sistemleri:</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Tanım:</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Toprak altına döşenen borular aracılığıyla suyun uzaklaştırılmasıdır.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Kullanım Alanları:</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Çim alanlar, spor sahaları, tarım arazileri gibi geçirimli yüzeylerde uygulanır.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Örnek:</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Bir futbol sahasının zeminindeki drenaj boruları.</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Avantajları:</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Görsel kirlilik yaratmaz, uzun vadeli çözüm sağlar.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buAutoNum type="arabicPeriod"/>
            </a:pP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Picture 10" descr="Temel &amp; Perde Drenaj Sistemleri">
            <a:extLst>
              <a:ext uri="{FF2B5EF4-FFF2-40B4-BE49-F238E27FC236}">
                <a16:creationId xmlns:a16="http://schemas.microsoft.com/office/drawing/2014/main" id="{14DA12C9-2B17-D27B-3FD7-9C741806CE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6726" y="3180556"/>
            <a:ext cx="4074785" cy="269954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Futbol Sahası Altyapı - Porcit">
            <a:extLst>
              <a:ext uri="{FF2B5EF4-FFF2-40B4-BE49-F238E27FC236}">
                <a16:creationId xmlns:a16="http://schemas.microsoft.com/office/drawing/2014/main" id="{FB7A3998-D0C9-93BC-0010-3DE8C2A0DE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34519" y="3180557"/>
            <a:ext cx="3599395" cy="2699546"/>
          </a:xfrm>
          <a:prstGeom prst="rect">
            <a:avLst/>
          </a:prstGeom>
          <a:noFill/>
          <a:extLst>
            <a:ext uri="{909E8E84-426E-40DD-AFC4-6F175D3DCCD1}">
              <a14:hiddenFill xmlns:a14="http://schemas.microsoft.com/office/drawing/2010/main">
                <a:solidFill>
                  <a:srgbClr val="FFFFFF"/>
                </a:solidFill>
              </a14:hiddenFill>
            </a:ext>
          </a:extLst>
        </p:spPr>
      </p:pic>
      <p:sp>
        <p:nvSpPr>
          <p:cNvPr id="11" name="Metin kutusu 10">
            <a:extLst>
              <a:ext uri="{FF2B5EF4-FFF2-40B4-BE49-F238E27FC236}">
                <a16:creationId xmlns:a16="http://schemas.microsoft.com/office/drawing/2014/main" id="{394DF248-AB37-AE0E-C42A-9D533D7A4837}"/>
              </a:ext>
            </a:extLst>
          </p:cNvPr>
          <p:cNvSpPr txBox="1"/>
          <p:nvPr/>
        </p:nvSpPr>
        <p:spPr>
          <a:xfrm>
            <a:off x="1903949" y="5880102"/>
            <a:ext cx="4200337"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6. Yeraltı drenajı</a:t>
            </a:r>
          </a:p>
        </p:txBody>
      </p:sp>
      <p:sp>
        <p:nvSpPr>
          <p:cNvPr id="12" name="Metin kutusu 11">
            <a:extLst>
              <a:ext uri="{FF2B5EF4-FFF2-40B4-BE49-F238E27FC236}">
                <a16:creationId xmlns:a16="http://schemas.microsoft.com/office/drawing/2014/main" id="{22875841-EAD0-E03B-488F-5C85321C2A1E}"/>
              </a:ext>
            </a:extLst>
          </p:cNvPr>
          <p:cNvSpPr txBox="1"/>
          <p:nvPr/>
        </p:nvSpPr>
        <p:spPr>
          <a:xfrm>
            <a:off x="6024937" y="5871556"/>
            <a:ext cx="4200337"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7. Futbol sahası drenaj boruları</a:t>
            </a:r>
          </a:p>
        </p:txBody>
      </p:sp>
    </p:spTree>
    <p:extLst>
      <p:ext uri="{BB962C8B-B14F-4D97-AF65-F5344CB8AC3E}">
        <p14:creationId xmlns:p14="http://schemas.microsoft.com/office/powerpoint/2010/main" val="4046132716"/>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225BFB-9A4C-1A85-6EF5-BE91665263C0}"/>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AB144AB2-8A75-879B-6EFB-1D3F160D2EFA}"/>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9AAAFD65-6A20-5494-C081-3A9E71A1A76D}"/>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7228454B-14A5-6BDA-9429-E4ACA27F89CD}"/>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F426FB2A-890B-C2AE-FE83-7AB2D37AF453}"/>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13487119-4922-DADA-B64B-497650508E40}"/>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E1F67BA8-1A2F-9DF0-CE0C-1B703DE3EA81}"/>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F6AD1670-931B-07FA-A2DC-1CBA3AA5665F}"/>
              </a:ext>
            </a:extLst>
          </p:cNvPr>
          <p:cNvSpPr/>
          <p:nvPr/>
        </p:nvSpPr>
        <p:spPr>
          <a:xfrm>
            <a:off x="1842936" y="1163390"/>
            <a:ext cx="8693029" cy="400110"/>
          </a:xfrm>
          <a:prstGeom prst="rect">
            <a:avLst/>
          </a:prstGeom>
        </p:spPr>
        <p:txBody>
          <a:bodyPr wrap="square">
            <a:spAutoFit/>
          </a:bodyPr>
          <a:lstStyle/>
          <a:p>
            <a:pPr algn="just"/>
            <a:endParaRPr lang="tr-TR" sz="2000" dirty="0"/>
          </a:p>
        </p:txBody>
      </p:sp>
      <p:sp>
        <p:nvSpPr>
          <p:cNvPr id="9" name="Dikdörtgen 8">
            <a:extLst>
              <a:ext uri="{FF2B5EF4-FFF2-40B4-BE49-F238E27FC236}">
                <a16:creationId xmlns:a16="http://schemas.microsoft.com/office/drawing/2014/main" id="{20A602F1-6F74-AC5E-763D-35F356F3EDBC}"/>
              </a:ext>
            </a:extLst>
          </p:cNvPr>
          <p:cNvSpPr/>
          <p:nvPr/>
        </p:nvSpPr>
        <p:spPr>
          <a:xfrm>
            <a:off x="1656035" y="311079"/>
            <a:ext cx="7994270" cy="3230308"/>
          </a:xfrm>
          <a:prstGeom prst="rect">
            <a:avLst/>
          </a:prstGeom>
        </p:spPr>
        <p:txBody>
          <a:bodyPr wrap="square">
            <a:spAutoFit/>
          </a:bodyPr>
          <a:lstStyle/>
          <a:p>
            <a:pPr>
              <a:lnSpc>
                <a:spcPct val="107000"/>
              </a:lnSpc>
              <a:spcAft>
                <a:spcPts val="800"/>
              </a:spcAft>
            </a:pPr>
            <a:r>
              <a:rPr lang="tr-TR" sz="2800" b="1" dirty="0">
                <a:latin typeface="Times New Roman" panose="02020603050405020304" pitchFamily="18" charset="0"/>
                <a:ea typeface="Times New Roman" panose="02020603050405020304" pitchFamily="18" charset="0"/>
                <a:cs typeface="Times New Roman" panose="02020603050405020304" pitchFamily="18" charset="0"/>
              </a:rPr>
              <a:t>1. Drenaj Sistemleri</a:t>
            </a:r>
            <a:endParaRPr lang="tr-TR"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3. Kombine Drenaj Sistemleri:</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Tanım:</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Yüzeysel ve yeraltı sistemlerinin entegre olarak kullanıldığı sistemlerdir.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Kullanım Alanları:</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Hem estetik hem de işlevselliğin önemli olduğu peyzaj alanlarında tercih edilir.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Örnek:</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Büyük park ve rekreasyon alanlarında kullanılan karma sistemler.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Avantajları:</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Her iki sistemin güçlü yanlarını bir araya getirir.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buAutoNum type="arabicPeriod"/>
            </a:pP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Metin kutusu 10">
            <a:extLst>
              <a:ext uri="{FF2B5EF4-FFF2-40B4-BE49-F238E27FC236}">
                <a16:creationId xmlns:a16="http://schemas.microsoft.com/office/drawing/2014/main" id="{B1841C2B-DDCE-ED9D-6604-66F530B1DCC5}"/>
              </a:ext>
            </a:extLst>
          </p:cNvPr>
          <p:cNvSpPr txBox="1"/>
          <p:nvPr/>
        </p:nvSpPr>
        <p:spPr>
          <a:xfrm>
            <a:off x="1793972" y="5672173"/>
            <a:ext cx="4200337"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8. Yeraltı drenajı</a:t>
            </a:r>
          </a:p>
        </p:txBody>
      </p:sp>
      <p:sp>
        <p:nvSpPr>
          <p:cNvPr id="12" name="Metin kutusu 11">
            <a:extLst>
              <a:ext uri="{FF2B5EF4-FFF2-40B4-BE49-F238E27FC236}">
                <a16:creationId xmlns:a16="http://schemas.microsoft.com/office/drawing/2014/main" id="{13D88A83-E707-1F91-31C3-B0E9AF55DD36}"/>
              </a:ext>
            </a:extLst>
          </p:cNvPr>
          <p:cNvSpPr txBox="1"/>
          <p:nvPr/>
        </p:nvSpPr>
        <p:spPr>
          <a:xfrm>
            <a:off x="5891496" y="5663627"/>
            <a:ext cx="4200337"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9. Oluk</a:t>
            </a:r>
          </a:p>
        </p:txBody>
      </p:sp>
      <p:pic>
        <p:nvPicPr>
          <p:cNvPr id="4100" name="Picture 4" descr="DRENAJ SİSTEMLERİ - TİM PEYZAJ İNŞAAT">
            <a:extLst>
              <a:ext uri="{FF2B5EF4-FFF2-40B4-BE49-F238E27FC236}">
                <a16:creationId xmlns:a16="http://schemas.microsoft.com/office/drawing/2014/main" id="{FCC08A73-A14E-2227-C996-7EEB768613C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03949" y="3341548"/>
            <a:ext cx="3884376" cy="2330625"/>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Yağmur Oluğu Ve Su Kanalı | Betonel.com.tr">
            <a:extLst>
              <a:ext uri="{FF2B5EF4-FFF2-40B4-BE49-F238E27FC236}">
                <a16:creationId xmlns:a16="http://schemas.microsoft.com/office/drawing/2014/main" id="{465A0F1A-AC55-56C6-0DD0-E9E0A8129569}"/>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3917"/>
          <a:stretch/>
        </p:blipFill>
        <p:spPr bwMode="auto">
          <a:xfrm>
            <a:off x="6024937" y="3341548"/>
            <a:ext cx="3644654" cy="23530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0247564"/>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C885B4-E00A-A386-54A8-A7F17AAB0B47}"/>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2ABF4FD6-3D88-7742-14A3-8D32B474B3C8}"/>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88C67294-9D7C-EA09-2470-9C4794CF13F3}"/>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9E42C705-E3DD-B6D3-091A-CBA06876E7E0}"/>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00566939-E26C-F8F4-206F-F62DC7E721B9}"/>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DE664F9B-9CDA-030C-5337-3FA51C93D920}"/>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70E3696F-AF97-7D3F-1F2D-B8F4ABC0AC84}"/>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5FBAA08F-B0EE-DD5B-E421-7C0BEC3B931B}"/>
              </a:ext>
            </a:extLst>
          </p:cNvPr>
          <p:cNvSpPr/>
          <p:nvPr/>
        </p:nvSpPr>
        <p:spPr>
          <a:xfrm>
            <a:off x="1842936" y="1163390"/>
            <a:ext cx="8693029" cy="400110"/>
          </a:xfrm>
          <a:prstGeom prst="rect">
            <a:avLst/>
          </a:prstGeom>
        </p:spPr>
        <p:txBody>
          <a:bodyPr wrap="square">
            <a:spAutoFit/>
          </a:bodyPr>
          <a:lstStyle/>
          <a:p>
            <a:pPr algn="just"/>
            <a:endParaRPr lang="tr-TR" sz="2000" dirty="0"/>
          </a:p>
        </p:txBody>
      </p:sp>
      <p:sp>
        <p:nvSpPr>
          <p:cNvPr id="9" name="Dikdörtgen 8">
            <a:extLst>
              <a:ext uri="{FF2B5EF4-FFF2-40B4-BE49-F238E27FC236}">
                <a16:creationId xmlns:a16="http://schemas.microsoft.com/office/drawing/2014/main" id="{DC567C57-D5AC-5E29-645B-2741BF76F0A6}"/>
              </a:ext>
            </a:extLst>
          </p:cNvPr>
          <p:cNvSpPr/>
          <p:nvPr/>
        </p:nvSpPr>
        <p:spPr>
          <a:xfrm>
            <a:off x="1656035" y="311079"/>
            <a:ext cx="7994270" cy="2933945"/>
          </a:xfrm>
          <a:prstGeom prst="rect">
            <a:avLst/>
          </a:prstGeom>
        </p:spPr>
        <p:txBody>
          <a:bodyPr wrap="square">
            <a:spAutoFit/>
          </a:bodyPr>
          <a:lstStyle/>
          <a:p>
            <a:pPr>
              <a:lnSpc>
                <a:spcPct val="107000"/>
              </a:lnSpc>
              <a:spcAft>
                <a:spcPts val="800"/>
              </a:spcAft>
            </a:pPr>
            <a:r>
              <a:rPr lang="tr-TR" sz="2800" b="1" dirty="0">
                <a:latin typeface="Times New Roman" panose="02020603050405020304" pitchFamily="18" charset="0"/>
                <a:ea typeface="Times New Roman" panose="02020603050405020304" pitchFamily="18" charset="0"/>
                <a:cs typeface="Times New Roman" panose="02020603050405020304" pitchFamily="18" charset="0"/>
              </a:rPr>
              <a:t>1. Drenaj Sistemleri</a:t>
            </a:r>
            <a:endParaRPr lang="tr-TR"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1.4 Kullanılan Malzemeler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1. Drenaj Boruları:</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Çeşitleri:</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PVC, polietilen, beton.</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Kullanım Amacı:</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Yeraltında suyun tahliye edilmesini sağlar.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Özellikler:</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Dayanıklı, uzun ömürlü ve hafif.</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buAutoNum type="arabicPeriod"/>
            </a:pP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Metin kutusu 10">
            <a:extLst>
              <a:ext uri="{FF2B5EF4-FFF2-40B4-BE49-F238E27FC236}">
                <a16:creationId xmlns:a16="http://schemas.microsoft.com/office/drawing/2014/main" id="{026DC0F6-185C-B09F-63E9-F10C216BCCF7}"/>
              </a:ext>
            </a:extLst>
          </p:cNvPr>
          <p:cNvSpPr txBox="1"/>
          <p:nvPr/>
        </p:nvSpPr>
        <p:spPr>
          <a:xfrm>
            <a:off x="1572421" y="5750234"/>
            <a:ext cx="4200337"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10. PVC drenaj borusu</a:t>
            </a:r>
          </a:p>
        </p:txBody>
      </p:sp>
      <p:sp>
        <p:nvSpPr>
          <p:cNvPr id="12" name="Metin kutusu 11">
            <a:extLst>
              <a:ext uri="{FF2B5EF4-FFF2-40B4-BE49-F238E27FC236}">
                <a16:creationId xmlns:a16="http://schemas.microsoft.com/office/drawing/2014/main" id="{3C22EBE2-D473-B6B6-68FC-2B0E329723AD}"/>
              </a:ext>
            </a:extLst>
          </p:cNvPr>
          <p:cNvSpPr txBox="1"/>
          <p:nvPr/>
        </p:nvSpPr>
        <p:spPr>
          <a:xfrm>
            <a:off x="4352509" y="5750234"/>
            <a:ext cx="4200337"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11. Polietilen boru</a:t>
            </a:r>
          </a:p>
        </p:txBody>
      </p:sp>
      <p:pic>
        <p:nvPicPr>
          <p:cNvPr id="5122" name="Picture 2" descr="Fırat Drenaj Borusu 200mm (Delikli)">
            <a:extLst>
              <a:ext uri="{FF2B5EF4-FFF2-40B4-BE49-F238E27FC236}">
                <a16:creationId xmlns:a16="http://schemas.microsoft.com/office/drawing/2014/main" id="{9FF5C509-7398-D971-6923-C273DD17E15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4788" r="6072" b="19838"/>
          <a:stretch/>
        </p:blipFill>
        <p:spPr bwMode="auto">
          <a:xfrm>
            <a:off x="1683829" y="3011058"/>
            <a:ext cx="2668683" cy="157327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PVC Drenaj borusu - Drenfleks 150 mm * 50 mt">
            <a:extLst>
              <a:ext uri="{FF2B5EF4-FFF2-40B4-BE49-F238E27FC236}">
                <a16:creationId xmlns:a16="http://schemas.microsoft.com/office/drawing/2014/main" id="{88282297-973D-F6CD-B03D-81B793B9D81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83826" y="4350919"/>
            <a:ext cx="2668683" cy="1419232"/>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SN12.5 Belediye Drenaj Sistemi İçin Oluklu Polietilen Boru">
            <a:extLst>
              <a:ext uri="{FF2B5EF4-FFF2-40B4-BE49-F238E27FC236}">
                <a16:creationId xmlns:a16="http://schemas.microsoft.com/office/drawing/2014/main" id="{DA74339B-3E58-1858-40C2-23A3F3D7C1C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6378" t="14092" r="6000" b="5962"/>
          <a:stretch/>
        </p:blipFill>
        <p:spPr bwMode="auto">
          <a:xfrm>
            <a:off x="4431832" y="3011058"/>
            <a:ext cx="3026193" cy="2761058"/>
          </a:xfrm>
          <a:prstGeom prst="rect">
            <a:avLst/>
          </a:prstGeom>
          <a:noFill/>
          <a:extLst>
            <a:ext uri="{909E8E84-426E-40DD-AFC4-6F175D3DCCD1}">
              <a14:hiddenFill xmlns:a14="http://schemas.microsoft.com/office/drawing/2010/main">
                <a:solidFill>
                  <a:srgbClr val="FFFFFF"/>
                </a:solidFill>
              </a14:hiddenFill>
            </a:ext>
          </a:extLst>
        </p:spPr>
      </p:pic>
      <p:sp>
        <p:nvSpPr>
          <p:cNvPr id="13" name="Metin kutusu 12">
            <a:extLst>
              <a:ext uri="{FF2B5EF4-FFF2-40B4-BE49-F238E27FC236}">
                <a16:creationId xmlns:a16="http://schemas.microsoft.com/office/drawing/2014/main" id="{53030D33-C6F8-F434-4523-CD9A49619D78}"/>
              </a:ext>
            </a:extLst>
          </p:cNvPr>
          <p:cNvSpPr txBox="1"/>
          <p:nvPr/>
        </p:nvSpPr>
        <p:spPr>
          <a:xfrm>
            <a:off x="7745157" y="5741688"/>
            <a:ext cx="4200337"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12. Beton boru</a:t>
            </a:r>
          </a:p>
        </p:txBody>
      </p:sp>
      <p:pic>
        <p:nvPicPr>
          <p:cNvPr id="5128" name="Picture 8" descr="Beton Drenaj Borusu 3D Model $15 - .blend .dae .3ds .fbx - Free3D">
            <a:extLst>
              <a:ext uri="{FF2B5EF4-FFF2-40B4-BE49-F238E27FC236}">
                <a16:creationId xmlns:a16="http://schemas.microsoft.com/office/drawing/2014/main" id="{595B3F98-A01F-32C9-B358-6DEFC427EBFF}"/>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3534" r="5755" b="13045"/>
          <a:stretch/>
        </p:blipFill>
        <p:spPr bwMode="auto">
          <a:xfrm>
            <a:off x="7537345" y="3012040"/>
            <a:ext cx="2877252" cy="27581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5440624"/>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5377D5-1A2C-C84B-8103-1D8ED86224DD}"/>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DA3E54A0-A5A7-B33B-7A15-17852FA23803}"/>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BF175CC3-49FC-C7A5-13E3-1ACF517EC8F5}"/>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BD17AA29-D83B-BC62-A94B-3FD6469357F8}"/>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1074CD6E-7F56-FA93-5381-23DFEE8C2989}"/>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FDADC56E-5CA6-4CD3-504D-E2A9361B3E61}"/>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6E414517-033D-5E1E-CD57-1DA81C509BA1}"/>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B27C02CF-0FF4-A4A5-12A3-F58C53FD9C51}"/>
              </a:ext>
            </a:extLst>
          </p:cNvPr>
          <p:cNvSpPr/>
          <p:nvPr/>
        </p:nvSpPr>
        <p:spPr>
          <a:xfrm>
            <a:off x="1842936" y="1163390"/>
            <a:ext cx="8693029" cy="400110"/>
          </a:xfrm>
          <a:prstGeom prst="rect">
            <a:avLst/>
          </a:prstGeom>
        </p:spPr>
        <p:txBody>
          <a:bodyPr wrap="square">
            <a:spAutoFit/>
          </a:bodyPr>
          <a:lstStyle/>
          <a:p>
            <a:pPr algn="just"/>
            <a:endParaRPr lang="tr-TR" sz="2000" dirty="0"/>
          </a:p>
        </p:txBody>
      </p:sp>
      <p:sp>
        <p:nvSpPr>
          <p:cNvPr id="9" name="Dikdörtgen 8">
            <a:extLst>
              <a:ext uri="{FF2B5EF4-FFF2-40B4-BE49-F238E27FC236}">
                <a16:creationId xmlns:a16="http://schemas.microsoft.com/office/drawing/2014/main" id="{0497746C-A986-5A15-9ADC-EC7457806092}"/>
              </a:ext>
            </a:extLst>
          </p:cNvPr>
          <p:cNvSpPr/>
          <p:nvPr/>
        </p:nvSpPr>
        <p:spPr>
          <a:xfrm>
            <a:off x="1656035" y="411562"/>
            <a:ext cx="7994270" cy="2432397"/>
          </a:xfrm>
          <a:prstGeom prst="rect">
            <a:avLst/>
          </a:prstGeom>
        </p:spPr>
        <p:txBody>
          <a:bodyPr wrap="square">
            <a:spAutoFit/>
          </a:bodyPr>
          <a:lstStyle/>
          <a:p>
            <a:pPr>
              <a:lnSpc>
                <a:spcPct val="107000"/>
              </a:lnSpc>
              <a:spcAft>
                <a:spcPts val="800"/>
              </a:spcAft>
            </a:pPr>
            <a:r>
              <a:rPr lang="tr-TR" sz="2800" b="1" dirty="0">
                <a:latin typeface="Times New Roman" panose="02020603050405020304" pitchFamily="18" charset="0"/>
                <a:ea typeface="Times New Roman" panose="02020603050405020304" pitchFamily="18" charset="0"/>
                <a:cs typeface="Times New Roman" panose="02020603050405020304" pitchFamily="18" charset="0"/>
              </a:rPr>
              <a:t>1. Drenaj Sistemleri</a:t>
            </a:r>
            <a:endParaRPr lang="tr-TR"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2. Geotekstil Malzemeler: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Tanım:</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Drenaj borularını çevreleyen dokusuz kumaş.</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Görevleri:</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Su geçişine izin verirken toprak partiküllerinin sisteme girmesini önler.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Metin kutusu 10">
            <a:extLst>
              <a:ext uri="{FF2B5EF4-FFF2-40B4-BE49-F238E27FC236}">
                <a16:creationId xmlns:a16="http://schemas.microsoft.com/office/drawing/2014/main" id="{18E8013D-CA9F-1530-EB05-5D389B5FCE65}"/>
              </a:ext>
            </a:extLst>
          </p:cNvPr>
          <p:cNvSpPr txBox="1"/>
          <p:nvPr/>
        </p:nvSpPr>
        <p:spPr>
          <a:xfrm>
            <a:off x="1572421" y="5281963"/>
            <a:ext cx="4200337"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13. Kumaşlı drenaj borusu</a:t>
            </a:r>
          </a:p>
        </p:txBody>
      </p:sp>
      <p:pic>
        <p:nvPicPr>
          <p:cNvPr id="6146" name="Picture 2" descr="Drenaj Borusu ve Ek Parçaları - Ak Pazarlama">
            <a:extLst>
              <a:ext uri="{FF2B5EF4-FFF2-40B4-BE49-F238E27FC236}">
                <a16:creationId xmlns:a16="http://schemas.microsoft.com/office/drawing/2014/main" id="{C281FBDF-CD5F-9AD2-8176-E38F3C476767}"/>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9008"/>
          <a:stretch/>
        </p:blipFill>
        <p:spPr bwMode="auto">
          <a:xfrm>
            <a:off x="1689972" y="2888854"/>
            <a:ext cx="2951039" cy="2432397"/>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Geotekstil Malzemeler - Proje Endüstriyel">
            <a:extLst>
              <a:ext uri="{FF2B5EF4-FFF2-40B4-BE49-F238E27FC236}">
                <a16:creationId xmlns:a16="http://schemas.microsoft.com/office/drawing/2014/main" id="{6756D006-E5D4-9A1F-EF68-5D4BC4FC4D1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11272"/>
          <a:stretch/>
        </p:blipFill>
        <p:spPr bwMode="auto">
          <a:xfrm>
            <a:off x="4716247" y="2888854"/>
            <a:ext cx="3243197" cy="2432397"/>
          </a:xfrm>
          <a:prstGeom prst="rect">
            <a:avLst/>
          </a:prstGeom>
          <a:noFill/>
          <a:extLst>
            <a:ext uri="{909E8E84-426E-40DD-AFC4-6F175D3DCCD1}">
              <a14:hiddenFill xmlns:a14="http://schemas.microsoft.com/office/drawing/2010/main">
                <a:solidFill>
                  <a:srgbClr val="FFFFFF"/>
                </a:solidFill>
              </a14:hiddenFill>
            </a:ext>
          </a:extLst>
        </p:spPr>
      </p:pic>
      <p:sp>
        <p:nvSpPr>
          <p:cNvPr id="10" name="Metin kutusu 9">
            <a:extLst>
              <a:ext uri="{FF2B5EF4-FFF2-40B4-BE49-F238E27FC236}">
                <a16:creationId xmlns:a16="http://schemas.microsoft.com/office/drawing/2014/main" id="{0C9C65DE-043C-D7BF-10F3-07F704F3BFCC}"/>
              </a:ext>
            </a:extLst>
          </p:cNvPr>
          <p:cNvSpPr txBox="1"/>
          <p:nvPr/>
        </p:nvSpPr>
        <p:spPr>
          <a:xfrm>
            <a:off x="4638132" y="5290509"/>
            <a:ext cx="4200337"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14. Geotekstil malzeme</a:t>
            </a:r>
          </a:p>
        </p:txBody>
      </p:sp>
      <p:pic>
        <p:nvPicPr>
          <p:cNvPr id="6150" name="Picture 6" descr="Drenaj Sistemleri | Karadeniz Peyzaj">
            <a:extLst>
              <a:ext uri="{FF2B5EF4-FFF2-40B4-BE49-F238E27FC236}">
                <a16:creationId xmlns:a16="http://schemas.microsoft.com/office/drawing/2014/main" id="{8E016B39-5A12-0DCD-F1F2-973FB55A35F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76987" y="2896210"/>
            <a:ext cx="2425041" cy="2425041"/>
          </a:xfrm>
          <a:prstGeom prst="rect">
            <a:avLst/>
          </a:prstGeom>
          <a:noFill/>
          <a:extLst>
            <a:ext uri="{909E8E84-426E-40DD-AFC4-6F175D3DCCD1}">
              <a14:hiddenFill xmlns:a14="http://schemas.microsoft.com/office/drawing/2010/main">
                <a:solidFill>
                  <a:srgbClr val="FFFFFF"/>
                </a:solidFill>
              </a14:hiddenFill>
            </a:ext>
          </a:extLst>
        </p:spPr>
      </p:pic>
      <p:sp>
        <p:nvSpPr>
          <p:cNvPr id="14" name="Metin kutusu 13">
            <a:extLst>
              <a:ext uri="{FF2B5EF4-FFF2-40B4-BE49-F238E27FC236}">
                <a16:creationId xmlns:a16="http://schemas.microsoft.com/office/drawing/2014/main" id="{E66EAC69-60C8-307B-388A-7537E7ABF7E7}"/>
              </a:ext>
            </a:extLst>
          </p:cNvPr>
          <p:cNvSpPr txBox="1"/>
          <p:nvPr/>
        </p:nvSpPr>
        <p:spPr>
          <a:xfrm>
            <a:off x="7991663" y="5277836"/>
            <a:ext cx="4200337"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15. Uygulama</a:t>
            </a:r>
          </a:p>
        </p:txBody>
      </p:sp>
    </p:spTree>
    <p:extLst>
      <p:ext uri="{BB962C8B-B14F-4D97-AF65-F5344CB8AC3E}">
        <p14:creationId xmlns:p14="http://schemas.microsoft.com/office/powerpoint/2010/main" val="25783358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Dikdörtgen 2"/>
          <p:cNvSpPr/>
          <p:nvPr/>
        </p:nvSpPr>
        <p:spPr>
          <a:xfrm>
            <a:off x="1921321" y="982053"/>
            <a:ext cx="8520270" cy="830997"/>
          </a:xfrm>
          <a:prstGeom prst="rect">
            <a:avLst/>
          </a:prstGeom>
        </p:spPr>
        <p:txBody>
          <a:bodyPr wrap="square">
            <a:spAutoFit/>
          </a:bodyPr>
          <a:lstStyle/>
          <a:p>
            <a:pPr algn="just"/>
            <a:r>
              <a:rPr lang="tr-TR" sz="1600" dirty="0" smtClean="0"/>
              <a:t>Kil taşı, çapı iki mikrondan daha küçük kil olarak adlandırılan tanelerin birbirine yapışması sonucu oluşan mekanik tortul taştır. Her türlü tasarıma uyum sağlayabilecek yapıda, kolay işlenebilir ve koyu renkli bir kaplama malzemesidir.</a:t>
            </a:r>
          </a:p>
        </p:txBody>
      </p:sp>
      <p:sp>
        <p:nvSpPr>
          <p:cNvPr id="12" name="Dikdörtgen 11"/>
          <p:cNvSpPr/>
          <p:nvPr/>
        </p:nvSpPr>
        <p:spPr>
          <a:xfrm>
            <a:off x="5040064" y="411562"/>
            <a:ext cx="2948884" cy="707886"/>
          </a:xfrm>
          <a:prstGeom prst="rect">
            <a:avLst/>
          </a:prstGeom>
        </p:spPr>
        <p:txBody>
          <a:bodyPr wrap="none">
            <a:spAutoFit/>
          </a:bodyPr>
          <a:lstStyle/>
          <a:p>
            <a:r>
              <a:rPr lang="tr-TR" sz="2000" b="1" dirty="0" smtClean="0"/>
              <a:t>Kil Taşı Zemin Kaplamaları</a:t>
            </a:r>
          </a:p>
          <a:p>
            <a:endParaRPr lang="tr-TR" sz="2000" b="1" dirty="0"/>
          </a:p>
        </p:txBody>
      </p:sp>
      <p:pic>
        <p:nvPicPr>
          <p:cNvPr id="2" name="Resi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9063" y="2383541"/>
            <a:ext cx="4348510" cy="3751245"/>
          </a:xfrm>
          <a:prstGeom prst="rect">
            <a:avLst/>
          </a:prstGeom>
        </p:spPr>
      </p:pic>
    </p:spTree>
    <p:extLst>
      <p:ext uri="{BB962C8B-B14F-4D97-AF65-F5344CB8AC3E}">
        <p14:creationId xmlns:p14="http://schemas.microsoft.com/office/powerpoint/2010/main" val="778150884"/>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3BFDF2-219A-6932-1C56-EB9A981B7CEF}"/>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A8EA177A-02FE-6641-6F4F-71A175E24E03}"/>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00A4451F-C8B8-93B6-F82A-DBF27DE30A2B}"/>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126F1DE2-6BFF-B966-2D60-A0E32C230A21}"/>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62AD706C-6CC5-11CA-9297-02148741DCC9}"/>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619E8729-9EE8-50E9-2C31-B6BE474DE3F7}"/>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6C5A9A84-8004-07FA-0693-C195CF728940}"/>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3446533B-C2A5-64CB-5097-63E0D5A549F1}"/>
              </a:ext>
            </a:extLst>
          </p:cNvPr>
          <p:cNvSpPr/>
          <p:nvPr/>
        </p:nvSpPr>
        <p:spPr>
          <a:xfrm>
            <a:off x="1842936" y="1163390"/>
            <a:ext cx="8693029" cy="400110"/>
          </a:xfrm>
          <a:prstGeom prst="rect">
            <a:avLst/>
          </a:prstGeom>
        </p:spPr>
        <p:txBody>
          <a:bodyPr wrap="square">
            <a:spAutoFit/>
          </a:bodyPr>
          <a:lstStyle/>
          <a:p>
            <a:pPr algn="just"/>
            <a:endParaRPr lang="tr-TR" sz="2000" dirty="0"/>
          </a:p>
        </p:txBody>
      </p:sp>
      <p:sp>
        <p:nvSpPr>
          <p:cNvPr id="9" name="Dikdörtgen 8">
            <a:extLst>
              <a:ext uri="{FF2B5EF4-FFF2-40B4-BE49-F238E27FC236}">
                <a16:creationId xmlns:a16="http://schemas.microsoft.com/office/drawing/2014/main" id="{74A3D157-304B-435D-4086-018C64AE48AD}"/>
              </a:ext>
            </a:extLst>
          </p:cNvPr>
          <p:cNvSpPr/>
          <p:nvPr/>
        </p:nvSpPr>
        <p:spPr>
          <a:xfrm>
            <a:off x="1656035" y="411562"/>
            <a:ext cx="7994270" cy="2136034"/>
          </a:xfrm>
          <a:prstGeom prst="rect">
            <a:avLst/>
          </a:prstGeom>
        </p:spPr>
        <p:txBody>
          <a:bodyPr wrap="square">
            <a:spAutoFit/>
          </a:bodyPr>
          <a:lstStyle/>
          <a:p>
            <a:pPr>
              <a:lnSpc>
                <a:spcPct val="107000"/>
              </a:lnSpc>
              <a:spcAft>
                <a:spcPts val="800"/>
              </a:spcAft>
            </a:pPr>
            <a:r>
              <a:rPr lang="tr-TR" sz="2800" b="1" dirty="0">
                <a:latin typeface="Times New Roman" panose="02020603050405020304" pitchFamily="18" charset="0"/>
                <a:ea typeface="Times New Roman" panose="02020603050405020304" pitchFamily="18" charset="0"/>
                <a:cs typeface="Times New Roman" panose="02020603050405020304" pitchFamily="18" charset="0"/>
              </a:rPr>
              <a:t>1. Drenaj Sistemleri</a:t>
            </a:r>
            <a:endParaRPr lang="tr-TR"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3. Çakıl ve Kum:</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Tanım:</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Boruların çevresinde suyun filtrasyonu için kullanılan malzemeler.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Görevleri:</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Su akışını düzenler ve yeraltı sistemlerini destekler.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Metin kutusu 10">
            <a:extLst>
              <a:ext uri="{FF2B5EF4-FFF2-40B4-BE49-F238E27FC236}">
                <a16:creationId xmlns:a16="http://schemas.microsoft.com/office/drawing/2014/main" id="{2B8D16E7-AAEB-42DA-E5CF-AAFA8093473E}"/>
              </a:ext>
            </a:extLst>
          </p:cNvPr>
          <p:cNvSpPr txBox="1"/>
          <p:nvPr/>
        </p:nvSpPr>
        <p:spPr>
          <a:xfrm>
            <a:off x="1719466" y="5273052"/>
            <a:ext cx="4200337"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16. Drenaj sistemi</a:t>
            </a:r>
          </a:p>
        </p:txBody>
      </p:sp>
      <p:sp>
        <p:nvSpPr>
          <p:cNvPr id="14" name="Metin kutusu 13">
            <a:extLst>
              <a:ext uri="{FF2B5EF4-FFF2-40B4-BE49-F238E27FC236}">
                <a16:creationId xmlns:a16="http://schemas.microsoft.com/office/drawing/2014/main" id="{BE16AC25-D7E7-661A-FCB6-4724B5D0ED42}"/>
              </a:ext>
            </a:extLst>
          </p:cNvPr>
          <p:cNvSpPr txBox="1"/>
          <p:nvPr/>
        </p:nvSpPr>
        <p:spPr>
          <a:xfrm>
            <a:off x="5768024" y="5304114"/>
            <a:ext cx="4200337"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17. Drenaj sistemi</a:t>
            </a:r>
          </a:p>
        </p:txBody>
      </p:sp>
      <p:pic>
        <p:nvPicPr>
          <p:cNvPr id="7170" name="Picture 2" descr="Bahçe Drenaj">
            <a:extLst>
              <a:ext uri="{FF2B5EF4-FFF2-40B4-BE49-F238E27FC236}">
                <a16:creationId xmlns:a16="http://schemas.microsoft.com/office/drawing/2014/main" id="{1FB6959A-1F57-C89F-B067-B1A9615B93D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65" b="50000"/>
          <a:stretch/>
        </p:blipFill>
        <p:spPr bwMode="auto">
          <a:xfrm>
            <a:off x="1842936" y="2732186"/>
            <a:ext cx="3953398" cy="2611181"/>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Drenaj Uygulama - CEM BOTANİK">
            <a:extLst>
              <a:ext uri="{FF2B5EF4-FFF2-40B4-BE49-F238E27FC236}">
                <a16:creationId xmlns:a16="http://schemas.microsoft.com/office/drawing/2014/main" id="{A080E30D-3C16-AA05-2459-7538065D7EF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999"/>
          <a:stretch/>
        </p:blipFill>
        <p:spPr bwMode="auto">
          <a:xfrm>
            <a:off x="5891493" y="2732187"/>
            <a:ext cx="4400950" cy="26193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127173"/>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E97E8C-F91F-0355-5D38-29327871D1EB}"/>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41BC0BD0-672A-EDE8-F6D0-786AE33437A6}"/>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16EAE280-9BD5-E6E8-4092-D9011467D198}"/>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F6801D12-33FF-AC2E-34BD-468349D0A46E}"/>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3D6C6A9C-C2EA-7025-F927-E292F3762AC4}"/>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A00C2A3F-2105-A516-4720-9D08358737AD}"/>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761402F9-5BF4-E587-8910-21912A1922FE}"/>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A1E1AC1A-A19C-6177-E6AD-B326FE722A61}"/>
              </a:ext>
            </a:extLst>
          </p:cNvPr>
          <p:cNvSpPr/>
          <p:nvPr/>
        </p:nvSpPr>
        <p:spPr>
          <a:xfrm>
            <a:off x="1842936" y="1163390"/>
            <a:ext cx="8693029" cy="400110"/>
          </a:xfrm>
          <a:prstGeom prst="rect">
            <a:avLst/>
          </a:prstGeom>
        </p:spPr>
        <p:txBody>
          <a:bodyPr wrap="square">
            <a:spAutoFit/>
          </a:bodyPr>
          <a:lstStyle/>
          <a:p>
            <a:pPr algn="just"/>
            <a:endParaRPr lang="tr-TR" sz="2000" dirty="0"/>
          </a:p>
        </p:txBody>
      </p:sp>
      <p:sp>
        <p:nvSpPr>
          <p:cNvPr id="9" name="Dikdörtgen 8">
            <a:extLst>
              <a:ext uri="{FF2B5EF4-FFF2-40B4-BE49-F238E27FC236}">
                <a16:creationId xmlns:a16="http://schemas.microsoft.com/office/drawing/2014/main" id="{6D3445CA-64AD-9219-D228-E4254BF7FA22}"/>
              </a:ext>
            </a:extLst>
          </p:cNvPr>
          <p:cNvSpPr/>
          <p:nvPr/>
        </p:nvSpPr>
        <p:spPr>
          <a:xfrm>
            <a:off x="1656035" y="411562"/>
            <a:ext cx="7994270" cy="2136034"/>
          </a:xfrm>
          <a:prstGeom prst="rect">
            <a:avLst/>
          </a:prstGeom>
        </p:spPr>
        <p:txBody>
          <a:bodyPr wrap="square">
            <a:spAutoFit/>
          </a:bodyPr>
          <a:lstStyle/>
          <a:p>
            <a:pPr>
              <a:lnSpc>
                <a:spcPct val="107000"/>
              </a:lnSpc>
              <a:spcAft>
                <a:spcPts val="800"/>
              </a:spcAft>
            </a:pPr>
            <a:r>
              <a:rPr lang="tr-TR" sz="2800" b="1" dirty="0">
                <a:latin typeface="Times New Roman" panose="02020603050405020304" pitchFamily="18" charset="0"/>
                <a:ea typeface="Times New Roman" panose="02020603050405020304" pitchFamily="18" charset="0"/>
                <a:cs typeface="Times New Roman" panose="02020603050405020304" pitchFamily="18" charset="0"/>
              </a:rPr>
              <a:t>1. Drenaj Sistemleri</a:t>
            </a:r>
            <a:endParaRPr lang="tr-TR"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4. Drenaj Kanalları:</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Malzemeler:</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Plastik, beton, metal.</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Kullanım Amacı:</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Yüzeydeki suyun hızlı bir şekilde tahliye edilmesi.</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Metin kutusu 10">
            <a:extLst>
              <a:ext uri="{FF2B5EF4-FFF2-40B4-BE49-F238E27FC236}">
                <a16:creationId xmlns:a16="http://schemas.microsoft.com/office/drawing/2014/main" id="{6F65643A-05C8-1C64-4E8B-039B00FCA973}"/>
              </a:ext>
            </a:extLst>
          </p:cNvPr>
          <p:cNvSpPr txBox="1"/>
          <p:nvPr/>
        </p:nvSpPr>
        <p:spPr>
          <a:xfrm>
            <a:off x="1865803" y="5904073"/>
            <a:ext cx="4200337"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18. Drenaj kanalları</a:t>
            </a:r>
          </a:p>
        </p:txBody>
      </p:sp>
      <p:pic>
        <p:nvPicPr>
          <p:cNvPr id="8194" name="Picture 2" descr="ACO Drain® Monoblock Drenaj Kanalları - Arkitera">
            <a:extLst>
              <a:ext uri="{FF2B5EF4-FFF2-40B4-BE49-F238E27FC236}">
                <a16:creationId xmlns:a16="http://schemas.microsoft.com/office/drawing/2014/main" id="{C62E8816-B82A-439E-4338-6C8CE46443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9412" y="2220970"/>
            <a:ext cx="4995442" cy="3722630"/>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ACO MultiLine - Polimer Beton Drenaj Sistemleri - Arkitera">
            <a:extLst>
              <a:ext uri="{FF2B5EF4-FFF2-40B4-BE49-F238E27FC236}">
                <a16:creationId xmlns:a16="http://schemas.microsoft.com/office/drawing/2014/main" id="{6AF4ECE3-0037-9EBC-0E51-21E27789E51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8463" y="2220970"/>
            <a:ext cx="2766692" cy="36877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6611113"/>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265F09-A778-41A6-BC0B-4DCEB6ED7191}"/>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897B6E77-47C2-4FDC-0EC2-914310FFC055}"/>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F0148ADE-B86D-D5CC-7580-2C47AFCB7BE9}"/>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E282A3CD-5F4B-B5E0-6DDD-C5D172D03F00}"/>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89DE2D75-677D-6907-C974-1F92B8AC6842}"/>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81F9FED6-44FF-797C-E316-8847543A445E}"/>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F61DE9BF-5CB4-B018-B3CD-C90FBEFE687F}"/>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3C261CBB-1016-3548-D5EC-8F4FCDD786C2}"/>
              </a:ext>
            </a:extLst>
          </p:cNvPr>
          <p:cNvSpPr/>
          <p:nvPr/>
        </p:nvSpPr>
        <p:spPr>
          <a:xfrm>
            <a:off x="1842936" y="1163390"/>
            <a:ext cx="8693029" cy="400110"/>
          </a:xfrm>
          <a:prstGeom prst="rect">
            <a:avLst/>
          </a:prstGeom>
        </p:spPr>
        <p:txBody>
          <a:bodyPr wrap="square">
            <a:spAutoFit/>
          </a:bodyPr>
          <a:lstStyle/>
          <a:p>
            <a:pPr algn="just"/>
            <a:endParaRPr lang="tr-TR" sz="2000" dirty="0"/>
          </a:p>
        </p:txBody>
      </p:sp>
      <p:sp>
        <p:nvSpPr>
          <p:cNvPr id="9" name="Dikdörtgen 8">
            <a:extLst>
              <a:ext uri="{FF2B5EF4-FFF2-40B4-BE49-F238E27FC236}">
                <a16:creationId xmlns:a16="http://schemas.microsoft.com/office/drawing/2014/main" id="{125BE24C-9A31-74BE-7BCD-B22FF56310E8}"/>
              </a:ext>
            </a:extLst>
          </p:cNvPr>
          <p:cNvSpPr/>
          <p:nvPr/>
        </p:nvSpPr>
        <p:spPr>
          <a:xfrm>
            <a:off x="1656035" y="540958"/>
            <a:ext cx="7994270" cy="3694858"/>
          </a:xfrm>
          <a:prstGeom prst="rect">
            <a:avLst/>
          </a:prstGeom>
        </p:spPr>
        <p:txBody>
          <a:bodyPr wrap="square">
            <a:spAutoFit/>
          </a:bodyPr>
          <a:lstStyle/>
          <a:p>
            <a:pPr>
              <a:lnSpc>
                <a:spcPct val="107000"/>
              </a:lnSpc>
              <a:spcAft>
                <a:spcPts val="800"/>
              </a:spcAft>
            </a:pPr>
            <a:r>
              <a:rPr lang="tr-TR" sz="2800" b="1" dirty="0">
                <a:latin typeface="Times New Roman" panose="02020603050405020304" pitchFamily="18" charset="0"/>
                <a:ea typeface="Times New Roman" panose="02020603050405020304" pitchFamily="18" charset="0"/>
                <a:cs typeface="Times New Roman" panose="02020603050405020304" pitchFamily="18" charset="0"/>
              </a:rPr>
              <a:t>1. Drenaj Sistemleri</a:t>
            </a:r>
            <a:endParaRPr lang="tr-TR"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1.5 Drenaj Sistemlerinin Uygulama Alanları</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Parklar ve Bahçeler:</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a:r>
            <a:b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b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Fazla suyun tahliyesi, bitki köklerinin korunması.</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Sert Zeminli Alanlar:</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a:r>
            <a:b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b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Otoparklar, yürüyüş yolları ve meydanlarda biriken suyun uzaklaştırılması.</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Tarım Alanları:</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a:r>
            <a:b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b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Bitki köklerinin su altında kalmasını önleyerek verimliliğin artırılması.</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r>
              <a:rPr lang="tr-TR" sz="1800" b="1" dirty="0">
                <a:effectLst/>
                <a:latin typeface="Times New Roman" panose="02020603050405020304" pitchFamily="18" charset="0"/>
                <a:ea typeface="Times New Roman" panose="02020603050405020304" pitchFamily="18" charset="0"/>
              </a:rPr>
              <a:t>Spor Sahaları:</a:t>
            </a:r>
            <a:r>
              <a:rPr lang="tr-TR" sz="1800" dirty="0">
                <a:effectLst/>
                <a:latin typeface="Times New Roman" panose="02020603050405020304" pitchFamily="18" charset="0"/>
                <a:ea typeface="Times New Roman" panose="02020603050405020304" pitchFamily="18" charset="0"/>
              </a:rPr>
              <a:t/>
            </a:r>
            <a:br>
              <a:rPr lang="tr-TR" sz="1800" dirty="0">
                <a:effectLst/>
                <a:latin typeface="Times New Roman" panose="02020603050405020304" pitchFamily="18" charset="0"/>
                <a:ea typeface="Times New Roman" panose="02020603050405020304" pitchFamily="18" charset="0"/>
              </a:rPr>
            </a:br>
            <a:r>
              <a:rPr lang="tr-TR" sz="1800" dirty="0">
                <a:effectLst/>
                <a:latin typeface="Times New Roman" panose="02020603050405020304" pitchFamily="18" charset="0"/>
                <a:ea typeface="Times New Roman" panose="02020603050405020304" pitchFamily="18" charset="0"/>
              </a:rPr>
              <a:t>Zemin kayganlığını önlemek ve güvenliği artırmak için düzenlenmiş sistemler.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86166510"/>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E9E7C9-F4A9-55F0-963B-28D1BD171296}"/>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67A6C700-B1F0-0388-F0FB-6EC851437A37}"/>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30916C18-F2A3-3AA3-287C-56BEC2DDCAD3}"/>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10EA9F9F-DB56-B86F-1FE7-E9DE625CC75B}"/>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1BBB87E6-F9A5-CBF7-F682-D4A0977EE807}"/>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C6BE59CC-6D17-BB2A-7621-CEFF6D9DA399}"/>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3B1BE5EF-3C19-15E3-E8B3-4EBA6B8684D5}"/>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21FB14D9-97FB-12CC-E230-248823D9282D}"/>
              </a:ext>
            </a:extLst>
          </p:cNvPr>
          <p:cNvSpPr/>
          <p:nvPr/>
        </p:nvSpPr>
        <p:spPr>
          <a:xfrm>
            <a:off x="1842936" y="1163390"/>
            <a:ext cx="8693029" cy="400110"/>
          </a:xfrm>
          <a:prstGeom prst="rect">
            <a:avLst/>
          </a:prstGeom>
        </p:spPr>
        <p:txBody>
          <a:bodyPr wrap="square">
            <a:spAutoFit/>
          </a:bodyPr>
          <a:lstStyle/>
          <a:p>
            <a:pPr algn="just"/>
            <a:endParaRPr lang="tr-TR" sz="2000" dirty="0"/>
          </a:p>
        </p:txBody>
      </p:sp>
      <p:sp>
        <p:nvSpPr>
          <p:cNvPr id="9" name="Dikdörtgen 8">
            <a:extLst>
              <a:ext uri="{FF2B5EF4-FFF2-40B4-BE49-F238E27FC236}">
                <a16:creationId xmlns:a16="http://schemas.microsoft.com/office/drawing/2014/main" id="{D1727161-54FA-7F18-03C5-E2A7DDF47EB9}"/>
              </a:ext>
            </a:extLst>
          </p:cNvPr>
          <p:cNvSpPr/>
          <p:nvPr/>
        </p:nvSpPr>
        <p:spPr>
          <a:xfrm>
            <a:off x="1647409" y="241672"/>
            <a:ext cx="7994270" cy="530594"/>
          </a:xfrm>
          <a:prstGeom prst="rect">
            <a:avLst/>
          </a:prstGeom>
        </p:spPr>
        <p:txBody>
          <a:bodyPr wrap="square">
            <a:spAutoFit/>
          </a:bodyPr>
          <a:lstStyle/>
          <a:p>
            <a:pPr>
              <a:lnSpc>
                <a:spcPct val="107000"/>
              </a:lnSpc>
              <a:spcAft>
                <a:spcPts val="800"/>
              </a:spcAft>
            </a:pPr>
            <a:r>
              <a:rPr lang="tr-TR" sz="2800" b="1" dirty="0">
                <a:latin typeface="Times New Roman" panose="02020603050405020304" pitchFamily="18" charset="0"/>
                <a:ea typeface="Times New Roman" panose="02020603050405020304" pitchFamily="18" charset="0"/>
                <a:cs typeface="Times New Roman" panose="02020603050405020304" pitchFamily="18" charset="0"/>
              </a:rPr>
              <a:t>1. Drenaj Sistemleri</a:t>
            </a:r>
            <a:endParaRPr lang="tr-TR" sz="16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9218" name="Picture 2" descr="Drenaj Uygulama - CEM BOTANİK">
            <a:extLst>
              <a:ext uri="{FF2B5EF4-FFF2-40B4-BE49-F238E27FC236}">
                <a16:creationId xmlns:a16="http://schemas.microsoft.com/office/drawing/2014/main" id="{1051004F-8232-2898-2E7A-5DFDF91455D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0583" r="11851"/>
          <a:stretch/>
        </p:blipFill>
        <p:spPr bwMode="auto">
          <a:xfrm>
            <a:off x="1886261" y="885034"/>
            <a:ext cx="3779701" cy="2755314"/>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Kendin yap sitesi drenajı: türleri, cihazı, şemaları">
            <a:extLst>
              <a:ext uri="{FF2B5EF4-FFF2-40B4-BE49-F238E27FC236}">
                <a16:creationId xmlns:a16="http://schemas.microsoft.com/office/drawing/2014/main" id="{53C10AE6-2C72-3474-DD0A-F1DFCDC5DB8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5997" y="885034"/>
            <a:ext cx="4132971" cy="2755314"/>
          </a:xfrm>
          <a:prstGeom prst="rect">
            <a:avLst/>
          </a:prstGeom>
          <a:noFill/>
          <a:extLst>
            <a:ext uri="{909E8E84-426E-40DD-AFC4-6F175D3DCCD1}">
              <a14:hiddenFill xmlns:a14="http://schemas.microsoft.com/office/drawing/2010/main">
                <a:solidFill>
                  <a:srgbClr val="FFFFFF"/>
                </a:solidFill>
              </a14:hiddenFill>
            </a:ext>
          </a:extLst>
        </p:spPr>
      </p:pic>
      <p:pic>
        <p:nvPicPr>
          <p:cNvPr id="9222" name="Picture 6" descr="Çim saha altı drenaj borusu ve filtre agregası (15/30)">
            <a:extLst>
              <a:ext uri="{FF2B5EF4-FFF2-40B4-BE49-F238E27FC236}">
                <a16:creationId xmlns:a16="http://schemas.microsoft.com/office/drawing/2014/main" id="{A4D35291-8C89-C9B1-934F-C7A0D9EA8DE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86261" y="4031472"/>
            <a:ext cx="3779701" cy="2126082"/>
          </a:xfrm>
          <a:prstGeom prst="rect">
            <a:avLst/>
          </a:prstGeom>
          <a:noFill/>
          <a:extLst>
            <a:ext uri="{909E8E84-426E-40DD-AFC4-6F175D3DCCD1}">
              <a14:hiddenFill xmlns:a14="http://schemas.microsoft.com/office/drawing/2010/main">
                <a:solidFill>
                  <a:srgbClr val="FFFFFF"/>
                </a:solidFill>
              </a14:hiddenFill>
            </a:ext>
          </a:extLst>
        </p:spPr>
      </p:pic>
      <p:sp>
        <p:nvSpPr>
          <p:cNvPr id="10" name="Metin kutusu 9">
            <a:extLst>
              <a:ext uri="{FF2B5EF4-FFF2-40B4-BE49-F238E27FC236}">
                <a16:creationId xmlns:a16="http://schemas.microsoft.com/office/drawing/2014/main" id="{6CC48957-73AA-F508-8AFA-E885D759984A}"/>
              </a:ext>
            </a:extLst>
          </p:cNvPr>
          <p:cNvSpPr txBox="1"/>
          <p:nvPr/>
        </p:nvSpPr>
        <p:spPr>
          <a:xfrm>
            <a:off x="1789429" y="3568450"/>
            <a:ext cx="4200337"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18. Park-bahçe drenaj kanalları</a:t>
            </a:r>
          </a:p>
        </p:txBody>
      </p:sp>
      <p:sp>
        <p:nvSpPr>
          <p:cNvPr id="11" name="Metin kutusu 10">
            <a:extLst>
              <a:ext uri="{FF2B5EF4-FFF2-40B4-BE49-F238E27FC236}">
                <a16:creationId xmlns:a16="http://schemas.microsoft.com/office/drawing/2014/main" id="{0E3003EE-6AEF-9EB5-4656-CCD24D097B7D}"/>
              </a:ext>
            </a:extLst>
          </p:cNvPr>
          <p:cNvSpPr txBox="1"/>
          <p:nvPr/>
        </p:nvSpPr>
        <p:spPr>
          <a:xfrm>
            <a:off x="6062313" y="3559904"/>
            <a:ext cx="4200337"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19. Sert zeminde drenaj kanalı</a:t>
            </a:r>
          </a:p>
        </p:txBody>
      </p:sp>
      <p:sp>
        <p:nvSpPr>
          <p:cNvPr id="12" name="Metin kutusu 11">
            <a:extLst>
              <a:ext uri="{FF2B5EF4-FFF2-40B4-BE49-F238E27FC236}">
                <a16:creationId xmlns:a16="http://schemas.microsoft.com/office/drawing/2014/main" id="{5060AD17-467E-3A80-F5A6-1B287DCC0A1E}"/>
              </a:ext>
            </a:extLst>
          </p:cNvPr>
          <p:cNvSpPr txBox="1"/>
          <p:nvPr/>
        </p:nvSpPr>
        <p:spPr>
          <a:xfrm>
            <a:off x="1789428" y="6097168"/>
            <a:ext cx="4200337"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20. Spor sahası drenaj sistemi</a:t>
            </a:r>
          </a:p>
        </p:txBody>
      </p:sp>
      <p:pic>
        <p:nvPicPr>
          <p:cNvPr id="9226" name="Picture 10" descr="Futbol Saha Uygulama ve Bakımı | Ekodizayn | Peyzaj l Futbol Sahası l Çim">
            <a:extLst>
              <a:ext uri="{FF2B5EF4-FFF2-40B4-BE49-F238E27FC236}">
                <a16:creationId xmlns:a16="http://schemas.microsoft.com/office/drawing/2014/main" id="{037A6F3D-A74C-4DD2-8AFA-D764CD3AC571}"/>
              </a:ext>
            </a:extLst>
          </p:cNvPr>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3774" b="91824" l="8667" r="90000">
                        <a14:foregroundMark x1="10333" y1="27673" x2="8667" y2="30818"/>
                        <a14:foregroundMark x1="27333" y1="8176" x2="28667" y2="8176"/>
                        <a14:foregroundMark x1="56333" y1="11950" x2="53333" y2="8805"/>
                        <a14:foregroundMark x1="76667" y1="87421" x2="80000" y2="91824"/>
                        <a14:foregroundMark x1="42000" y1="16352" x2="40000" y2="15094"/>
                        <a14:foregroundMark x1="90000" y1="24528" x2="90000" y2="24528"/>
                        <a14:foregroundMark x1="54667" y1="5660" x2="54667" y2="5660"/>
                        <a14:foregroundMark x1="53667" y1="3774" x2="53667" y2="3774"/>
                        <a14:foregroundMark x1="52000" y1="5031" x2="52000" y2="5031"/>
                      </a14:backgroundRemoval>
                    </a14:imgEffect>
                  </a14:imgLayer>
                </a14:imgProps>
              </a:ext>
              <a:ext uri="{28A0092B-C50C-407E-A947-70E740481C1C}">
                <a14:useLocalDpi xmlns:a14="http://schemas.microsoft.com/office/drawing/2010/main" val="0"/>
              </a:ext>
            </a:extLst>
          </a:blip>
          <a:srcRect/>
          <a:stretch>
            <a:fillRect/>
          </a:stretch>
        </p:blipFill>
        <p:spPr bwMode="auto">
          <a:xfrm>
            <a:off x="5979797" y="4031472"/>
            <a:ext cx="4193733" cy="2222679"/>
          </a:xfrm>
          <a:prstGeom prst="rect">
            <a:avLst/>
          </a:prstGeom>
          <a:noFill/>
          <a:extLst>
            <a:ext uri="{909E8E84-426E-40DD-AFC4-6F175D3DCCD1}">
              <a14:hiddenFill xmlns:a14="http://schemas.microsoft.com/office/drawing/2010/main">
                <a:solidFill>
                  <a:srgbClr val="FFFFFF"/>
                </a:solidFill>
              </a14:hiddenFill>
            </a:ext>
          </a:extLst>
        </p:spPr>
      </p:pic>
      <p:sp>
        <p:nvSpPr>
          <p:cNvPr id="13" name="Metin kutusu 12">
            <a:extLst>
              <a:ext uri="{FF2B5EF4-FFF2-40B4-BE49-F238E27FC236}">
                <a16:creationId xmlns:a16="http://schemas.microsoft.com/office/drawing/2014/main" id="{FBB609AA-E1E4-C072-B26E-174D245DF122}"/>
              </a:ext>
            </a:extLst>
          </p:cNvPr>
          <p:cNvSpPr txBox="1"/>
          <p:nvPr/>
        </p:nvSpPr>
        <p:spPr>
          <a:xfrm>
            <a:off x="5989765" y="6085311"/>
            <a:ext cx="4200337"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21. Futbol sahası drenaj katmanı</a:t>
            </a:r>
          </a:p>
        </p:txBody>
      </p:sp>
    </p:spTree>
    <p:extLst>
      <p:ext uri="{BB962C8B-B14F-4D97-AF65-F5344CB8AC3E}">
        <p14:creationId xmlns:p14="http://schemas.microsoft.com/office/powerpoint/2010/main" val="213293677"/>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07E922-56CD-0437-5A97-7CAF9A5E2B70}"/>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E244205E-AC3D-11C2-5C32-33C4757A8DA8}"/>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4DD70BE9-B0D0-3CC3-8B1E-D40CA55A03AD}"/>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00645603-F3B4-BFBB-349B-8DC5FF057A14}"/>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F7AFFB57-E03F-7D4E-606A-C4170DAA7197}"/>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C4E88278-2B27-3FE2-1C41-472282598FF1}"/>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E6B85F6A-BE7A-0406-051E-9CC712C54732}"/>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781F2849-FCC3-FDE1-033D-74F61B113D0F}"/>
              </a:ext>
            </a:extLst>
          </p:cNvPr>
          <p:cNvSpPr/>
          <p:nvPr/>
        </p:nvSpPr>
        <p:spPr>
          <a:xfrm>
            <a:off x="1842936" y="1163390"/>
            <a:ext cx="8693029" cy="400110"/>
          </a:xfrm>
          <a:prstGeom prst="rect">
            <a:avLst/>
          </a:prstGeom>
        </p:spPr>
        <p:txBody>
          <a:bodyPr wrap="square">
            <a:spAutoFit/>
          </a:bodyPr>
          <a:lstStyle/>
          <a:p>
            <a:pPr algn="just"/>
            <a:endParaRPr lang="tr-TR" sz="2000" dirty="0"/>
          </a:p>
        </p:txBody>
      </p:sp>
      <p:sp>
        <p:nvSpPr>
          <p:cNvPr id="9" name="Dikdörtgen 8">
            <a:extLst>
              <a:ext uri="{FF2B5EF4-FFF2-40B4-BE49-F238E27FC236}">
                <a16:creationId xmlns:a16="http://schemas.microsoft.com/office/drawing/2014/main" id="{CF6A1B43-1D13-E4EB-7783-65B0B6E3CECA}"/>
              </a:ext>
            </a:extLst>
          </p:cNvPr>
          <p:cNvSpPr/>
          <p:nvPr/>
        </p:nvSpPr>
        <p:spPr>
          <a:xfrm>
            <a:off x="1656035" y="540958"/>
            <a:ext cx="7994270" cy="3331425"/>
          </a:xfrm>
          <a:prstGeom prst="rect">
            <a:avLst/>
          </a:prstGeom>
        </p:spPr>
        <p:txBody>
          <a:bodyPr wrap="square">
            <a:spAutoFit/>
          </a:bodyPr>
          <a:lstStyle/>
          <a:p>
            <a:pPr>
              <a:lnSpc>
                <a:spcPct val="107000"/>
              </a:lnSpc>
              <a:spcAft>
                <a:spcPts val="800"/>
              </a:spcAft>
            </a:pPr>
            <a:r>
              <a:rPr lang="tr-TR" sz="2800" b="1" dirty="0">
                <a:latin typeface="Times New Roman" panose="02020603050405020304" pitchFamily="18" charset="0"/>
                <a:ea typeface="Times New Roman" panose="02020603050405020304" pitchFamily="18" charset="0"/>
                <a:cs typeface="Times New Roman" panose="02020603050405020304" pitchFamily="18" charset="0"/>
              </a:rPr>
              <a:t>1. Drenaj Sistemleri</a:t>
            </a:r>
            <a:endParaRPr lang="tr-TR"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1.6 Drenaj Sistemlerinin Planlama ve Tasarımı</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1. Topografya Analizi:</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Alanın eğim durumu ve su akış yolları belirlenir.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2. Uygun Sistem Seçimi:</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Alanın ihtiyacına göre yüzeysel, yeraltı veya kombine drenaj seçilir.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3. Malzeme Seçimi ve Yerleşim:</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Kullanılacak malzemeler ve sistemin yerleşimi planlanır.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16722378"/>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86C3D2-68B6-7CC2-BEA3-1BEEC0505242}"/>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7E37D8B0-31DB-E477-702A-03FA2DFC3F1D}"/>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B3EA5956-5CED-884D-6ACE-B1C792C99742}"/>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26BAB7DF-CF52-B518-EE64-24B969D53E8F}"/>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7A287DEE-4FEA-4C3C-3440-D9ACF42F6641}"/>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C37060BC-2F8C-4E43-0AB1-3A2A88C42AE1}"/>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8628D35C-B0C1-D373-94F0-491C81B59E98}"/>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97DC9FC7-CD3A-4980-674E-9F4E2B99BC84}"/>
              </a:ext>
            </a:extLst>
          </p:cNvPr>
          <p:cNvSpPr/>
          <p:nvPr/>
        </p:nvSpPr>
        <p:spPr>
          <a:xfrm>
            <a:off x="1842936" y="1163390"/>
            <a:ext cx="8693029" cy="400110"/>
          </a:xfrm>
          <a:prstGeom prst="rect">
            <a:avLst/>
          </a:prstGeom>
        </p:spPr>
        <p:txBody>
          <a:bodyPr wrap="square">
            <a:spAutoFit/>
          </a:bodyPr>
          <a:lstStyle/>
          <a:p>
            <a:pPr algn="just"/>
            <a:endParaRPr lang="tr-TR" sz="2000" dirty="0"/>
          </a:p>
        </p:txBody>
      </p:sp>
      <p:sp>
        <p:nvSpPr>
          <p:cNvPr id="9" name="Dikdörtgen 8">
            <a:extLst>
              <a:ext uri="{FF2B5EF4-FFF2-40B4-BE49-F238E27FC236}">
                <a16:creationId xmlns:a16="http://schemas.microsoft.com/office/drawing/2014/main" id="{8F4F131C-CADA-1FFB-88BC-8199C10707CE}"/>
              </a:ext>
            </a:extLst>
          </p:cNvPr>
          <p:cNvSpPr/>
          <p:nvPr/>
        </p:nvSpPr>
        <p:spPr>
          <a:xfrm>
            <a:off x="1656035" y="449101"/>
            <a:ext cx="7994270" cy="5651675"/>
          </a:xfrm>
          <a:prstGeom prst="rect">
            <a:avLst/>
          </a:prstGeom>
        </p:spPr>
        <p:txBody>
          <a:bodyPr wrap="square">
            <a:spAutoFit/>
          </a:bodyPr>
          <a:lstStyle/>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2. Havuz Sistemleri</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2.1 Havuzların Peyzajdaki Rolü</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Havuz sistemleri, hem estetik hem de işlevsel katkılar sağlayarak peyzaj tasarımının önemli bir parçasını oluşturur.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1. Görsel Estetik:</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Yansıma, hareket ve ışık oyunlarıyla alanlara derinlik ve zenginlik katar.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Doğal taş, seramik veya modern malzemelerle tasarlanmış havuzlar, mekanın genel konseptini tamamlar.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2. Fonksiyonel Kullanım:</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Yüzme havuzları, spor ve rekreasyon alanlarının vazgeçilmez unsurlarıdır.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Fıskiyeli ve süs havuzları, çevresel soğutma etkisi yaratarak mikroklimayı iyileştirir.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3. </a:t>
            </a:r>
            <a:r>
              <a:rPr lang="tr-TR" sz="1800" b="1" dirty="0" err="1">
                <a:effectLst/>
                <a:latin typeface="Times New Roman" panose="02020603050405020304" pitchFamily="18" charset="0"/>
                <a:ea typeface="Times New Roman" panose="02020603050405020304" pitchFamily="18" charset="0"/>
                <a:cs typeface="Times New Roman" panose="02020603050405020304" pitchFamily="18" charset="0"/>
              </a:rPr>
              <a:t>Mekansal</a:t>
            </a: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 Denge:</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Sert zeminler ve yeşil alanlar arasında denge sağlar.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Özellikle büyük peyzaj alanlarında odak noktası olarak işlev görür.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69706830"/>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0E6A94-D63A-2BFD-045D-91CEAAFF8B3E}"/>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E13F8219-D91A-E0C3-96E4-8D989D78A3A1}"/>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C0D6D1F2-389A-B566-318A-7A2A84235D7A}"/>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ED73AC8A-8F86-CB58-2FBC-1910ECE33809}"/>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A70E26DF-3C71-5277-309E-20DE96B3F15F}"/>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3746DA1E-B78D-EAB9-F226-B8B9921548C4}"/>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81A219DA-75D6-A0F8-D6CB-BB0DD392F5DB}"/>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1AC13B84-7D0D-4F87-8E91-69A71205A50D}"/>
              </a:ext>
            </a:extLst>
          </p:cNvPr>
          <p:cNvSpPr/>
          <p:nvPr/>
        </p:nvSpPr>
        <p:spPr>
          <a:xfrm>
            <a:off x="1842936" y="1163390"/>
            <a:ext cx="8693029" cy="400110"/>
          </a:xfrm>
          <a:prstGeom prst="rect">
            <a:avLst/>
          </a:prstGeom>
        </p:spPr>
        <p:txBody>
          <a:bodyPr wrap="square">
            <a:spAutoFit/>
          </a:bodyPr>
          <a:lstStyle/>
          <a:p>
            <a:pPr algn="just"/>
            <a:endParaRPr lang="tr-TR" sz="2000" dirty="0"/>
          </a:p>
        </p:txBody>
      </p:sp>
      <p:sp>
        <p:nvSpPr>
          <p:cNvPr id="9" name="Dikdörtgen 8">
            <a:extLst>
              <a:ext uri="{FF2B5EF4-FFF2-40B4-BE49-F238E27FC236}">
                <a16:creationId xmlns:a16="http://schemas.microsoft.com/office/drawing/2014/main" id="{40F8734A-AD7F-4350-27A7-5A4F63185E9D}"/>
              </a:ext>
            </a:extLst>
          </p:cNvPr>
          <p:cNvSpPr/>
          <p:nvPr/>
        </p:nvSpPr>
        <p:spPr>
          <a:xfrm>
            <a:off x="1656035" y="449101"/>
            <a:ext cx="7994270" cy="5651675"/>
          </a:xfrm>
          <a:prstGeom prst="rect">
            <a:avLst/>
          </a:prstGeom>
        </p:spPr>
        <p:txBody>
          <a:bodyPr wrap="square">
            <a:spAutoFit/>
          </a:bodyPr>
          <a:lstStyle/>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2. Havuz Sistemleri</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2.1 Havuzların Peyzajdaki Rolü</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Havuz sistemleri, hem estetik hem de işlevsel katkılar sağlayarak peyzaj tasarımının önemli bir parçasını oluşturur.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1. Görsel Estetik:</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Yansıma, hareket ve ışık oyunlarıyla alanlara derinlik ve zenginlik katar.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Doğal taş, seramik veya modern malzemelerle tasarlanmış havuzlar, mekanın genel konseptini tamamlar.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2. Fonksiyonel Kullanım:</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Yüzme havuzları, spor ve rekreasyon alanlarının vazgeçilmez unsurlarıdır.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Fıskiyeli ve süs havuzları, çevresel soğutma etkisi yaratarak mikroklimayı iyileştirir.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3. </a:t>
            </a:r>
            <a:r>
              <a:rPr lang="tr-TR" sz="1800" b="1" dirty="0" err="1">
                <a:effectLst/>
                <a:latin typeface="Times New Roman" panose="02020603050405020304" pitchFamily="18" charset="0"/>
                <a:ea typeface="Times New Roman" panose="02020603050405020304" pitchFamily="18" charset="0"/>
                <a:cs typeface="Times New Roman" panose="02020603050405020304" pitchFamily="18" charset="0"/>
              </a:rPr>
              <a:t>Mekansal</a:t>
            </a: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 Denge:</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Sert zeminler ve yeşil alanlar arasında denge sağlar.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Özellikle büyük peyzaj alanlarında odak noktası olarak işlev görür.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72742659"/>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3EA516-BFF4-27A8-3758-541D7C7A3440}"/>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91721759-CF18-2BE7-551E-1056E02358EC}"/>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E3692C76-52BD-4051-4498-A458DDB3BC8B}"/>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1BE8AC75-312F-BA49-EAF2-4B33CF4B3765}"/>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62D13B31-BA6B-CE1C-C191-B54FB9C41440}"/>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74EFA63B-B448-3C26-2742-660328E7E677}"/>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7DFEDFCC-8012-5A33-8CB4-41546E2BE3AC}"/>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C2F8F587-1510-A120-48E9-CD1497319F33}"/>
              </a:ext>
            </a:extLst>
          </p:cNvPr>
          <p:cNvSpPr/>
          <p:nvPr/>
        </p:nvSpPr>
        <p:spPr>
          <a:xfrm>
            <a:off x="1842936" y="1163390"/>
            <a:ext cx="8693029" cy="400110"/>
          </a:xfrm>
          <a:prstGeom prst="rect">
            <a:avLst/>
          </a:prstGeom>
        </p:spPr>
        <p:txBody>
          <a:bodyPr wrap="square">
            <a:spAutoFit/>
          </a:bodyPr>
          <a:lstStyle/>
          <a:p>
            <a:pPr algn="just"/>
            <a:endParaRPr lang="tr-TR" sz="2000" dirty="0"/>
          </a:p>
        </p:txBody>
      </p:sp>
      <p:pic>
        <p:nvPicPr>
          <p:cNvPr id="11266" name="Picture 2">
            <a:extLst>
              <a:ext uri="{FF2B5EF4-FFF2-40B4-BE49-F238E27FC236}">
                <a16:creationId xmlns:a16="http://schemas.microsoft.com/office/drawing/2014/main" id="{DFBD2395-6649-8503-CA73-5EFE3EF6263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3789"/>
          <a:stretch/>
        </p:blipFill>
        <p:spPr bwMode="auto">
          <a:xfrm>
            <a:off x="1656035" y="1563500"/>
            <a:ext cx="2910222" cy="3325704"/>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a:extLst>
              <a:ext uri="{FF2B5EF4-FFF2-40B4-BE49-F238E27FC236}">
                <a16:creationId xmlns:a16="http://schemas.microsoft.com/office/drawing/2014/main" id="{DE16D522-1692-6926-E847-D943CB69947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0692" b="6549"/>
          <a:stretch/>
        </p:blipFill>
        <p:spPr bwMode="auto">
          <a:xfrm>
            <a:off x="4643501" y="1563500"/>
            <a:ext cx="2679007" cy="3325704"/>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a:extLst>
              <a:ext uri="{FF2B5EF4-FFF2-40B4-BE49-F238E27FC236}">
                <a16:creationId xmlns:a16="http://schemas.microsoft.com/office/drawing/2014/main" id="{1E0B78D5-99A2-48B2-160B-2D5D6E36BDB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6848"/>
          <a:stretch/>
        </p:blipFill>
        <p:spPr bwMode="auto">
          <a:xfrm>
            <a:off x="7399753" y="1563500"/>
            <a:ext cx="3119477" cy="3325704"/>
          </a:xfrm>
          <a:prstGeom prst="rect">
            <a:avLst/>
          </a:prstGeom>
          <a:noFill/>
          <a:extLst>
            <a:ext uri="{909E8E84-426E-40DD-AFC4-6F175D3DCCD1}">
              <a14:hiddenFill xmlns:a14="http://schemas.microsoft.com/office/drawing/2010/main">
                <a:solidFill>
                  <a:srgbClr val="FFFFFF"/>
                </a:solidFill>
              </a14:hiddenFill>
            </a:ext>
          </a:extLst>
        </p:spPr>
      </p:pic>
      <p:sp>
        <p:nvSpPr>
          <p:cNvPr id="12" name="Metin kutusu 11">
            <a:extLst>
              <a:ext uri="{FF2B5EF4-FFF2-40B4-BE49-F238E27FC236}">
                <a16:creationId xmlns:a16="http://schemas.microsoft.com/office/drawing/2014/main" id="{9FB35D86-4604-23FF-DFE8-4FE047D9637C}"/>
              </a:ext>
            </a:extLst>
          </p:cNvPr>
          <p:cNvSpPr txBox="1"/>
          <p:nvPr/>
        </p:nvSpPr>
        <p:spPr>
          <a:xfrm>
            <a:off x="1572421" y="4869545"/>
            <a:ext cx="5251073"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22-23-24. Görsel estetik sağlayan havuzlar</a:t>
            </a:r>
          </a:p>
        </p:txBody>
      </p:sp>
    </p:spTree>
    <p:extLst>
      <p:ext uri="{BB962C8B-B14F-4D97-AF65-F5344CB8AC3E}">
        <p14:creationId xmlns:p14="http://schemas.microsoft.com/office/powerpoint/2010/main" val="752414515"/>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DB2188-3ED4-5E4E-99C2-6935D8FDE492}"/>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7F0DC827-3CDF-6970-45D0-E86D5235C107}"/>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409F4061-412C-210C-49BE-16E906EF1D52}"/>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11956EF4-B04E-DFB8-14FF-785C2EEABF80}"/>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64A36CEE-E72A-6839-24BF-AA7D27E5D061}"/>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4A30A984-B091-669A-84F9-545D6FEA718B}"/>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3A624242-9F3A-20AD-F8B2-9874194B6234}"/>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9180A09E-D8CF-E51A-1FB4-FE0C36A97C84}"/>
              </a:ext>
            </a:extLst>
          </p:cNvPr>
          <p:cNvSpPr/>
          <p:nvPr/>
        </p:nvSpPr>
        <p:spPr>
          <a:xfrm>
            <a:off x="1842936" y="1163390"/>
            <a:ext cx="8693029" cy="400110"/>
          </a:xfrm>
          <a:prstGeom prst="rect">
            <a:avLst/>
          </a:prstGeom>
        </p:spPr>
        <p:txBody>
          <a:bodyPr wrap="square">
            <a:spAutoFit/>
          </a:bodyPr>
          <a:lstStyle/>
          <a:p>
            <a:pPr algn="just"/>
            <a:endParaRPr lang="tr-TR" sz="2000" dirty="0"/>
          </a:p>
        </p:txBody>
      </p:sp>
      <p:sp>
        <p:nvSpPr>
          <p:cNvPr id="12" name="Metin kutusu 11">
            <a:extLst>
              <a:ext uri="{FF2B5EF4-FFF2-40B4-BE49-F238E27FC236}">
                <a16:creationId xmlns:a16="http://schemas.microsoft.com/office/drawing/2014/main" id="{2A7B7713-AB06-E880-8156-7950A1DAEBFD}"/>
              </a:ext>
            </a:extLst>
          </p:cNvPr>
          <p:cNvSpPr txBox="1"/>
          <p:nvPr/>
        </p:nvSpPr>
        <p:spPr>
          <a:xfrm>
            <a:off x="1511041" y="5183423"/>
            <a:ext cx="5251073"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25-26-27. Fonksiyonel, görsel estetikli havuzlar</a:t>
            </a:r>
          </a:p>
        </p:txBody>
      </p:sp>
      <p:pic>
        <p:nvPicPr>
          <p:cNvPr id="16388" name="Picture 4">
            <a:extLst>
              <a:ext uri="{FF2B5EF4-FFF2-40B4-BE49-F238E27FC236}">
                <a16:creationId xmlns:a16="http://schemas.microsoft.com/office/drawing/2014/main" id="{18962EF7-30C0-DDB2-0738-F5C4C0FD5D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49560" y="901981"/>
            <a:ext cx="2808989" cy="4213484"/>
          </a:xfrm>
          <a:prstGeom prst="rect">
            <a:avLst/>
          </a:prstGeom>
          <a:noFill/>
          <a:extLst>
            <a:ext uri="{909E8E84-426E-40DD-AFC4-6F175D3DCCD1}">
              <a14:hiddenFill xmlns:a14="http://schemas.microsoft.com/office/drawing/2010/main">
                <a:solidFill>
                  <a:srgbClr val="FFFFFF"/>
                </a:solidFill>
              </a14:hiddenFill>
            </a:ext>
          </a:extLst>
        </p:spPr>
      </p:pic>
      <p:pic>
        <p:nvPicPr>
          <p:cNvPr id="16390" name="Picture 6">
            <a:extLst>
              <a:ext uri="{FF2B5EF4-FFF2-40B4-BE49-F238E27FC236}">
                <a16:creationId xmlns:a16="http://schemas.microsoft.com/office/drawing/2014/main" id="{B6B80904-3E08-90DE-1884-13127DED0D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3553" b="865"/>
          <a:stretch/>
        </p:blipFill>
        <p:spPr bwMode="auto">
          <a:xfrm>
            <a:off x="4728855" y="901981"/>
            <a:ext cx="2939392" cy="4213484"/>
          </a:xfrm>
          <a:prstGeom prst="rect">
            <a:avLst/>
          </a:prstGeom>
          <a:noFill/>
          <a:extLst>
            <a:ext uri="{909E8E84-426E-40DD-AFC4-6F175D3DCCD1}">
              <a14:hiddenFill xmlns:a14="http://schemas.microsoft.com/office/drawing/2010/main">
                <a:solidFill>
                  <a:srgbClr val="FFFFFF"/>
                </a:solidFill>
              </a14:hiddenFill>
            </a:ext>
          </a:extLst>
        </p:spPr>
      </p:pic>
      <p:pic>
        <p:nvPicPr>
          <p:cNvPr id="16392" name="Picture 8">
            <a:extLst>
              <a:ext uri="{FF2B5EF4-FFF2-40B4-BE49-F238E27FC236}">
                <a16:creationId xmlns:a16="http://schemas.microsoft.com/office/drawing/2014/main" id="{638C45A7-D2BA-9428-8F71-67D0FDF4040B}"/>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8453"/>
          <a:stretch/>
        </p:blipFill>
        <p:spPr bwMode="auto">
          <a:xfrm>
            <a:off x="1595005" y="901981"/>
            <a:ext cx="3085843" cy="42134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3329181"/>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109A29-F1AA-E7F1-8225-981D7F071684}"/>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915F5600-58F6-3F74-D167-57A668EE92F7}"/>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D4728869-F399-3B6B-A45A-71E447F3EED4}"/>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7CE3EB2A-B30E-188F-0683-5430506E869A}"/>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6AD1F97E-8073-C7A1-533D-DF9A5A6AFDC2}"/>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3F1E0F5F-85CD-9630-B2E1-149FF9C4A70F}"/>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68A744E3-7008-5B84-9C7A-A2815722DFDD}"/>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00704436-9EF9-F759-F7A0-379CA605159B}"/>
              </a:ext>
            </a:extLst>
          </p:cNvPr>
          <p:cNvSpPr/>
          <p:nvPr/>
        </p:nvSpPr>
        <p:spPr>
          <a:xfrm>
            <a:off x="1842936" y="1163390"/>
            <a:ext cx="8693029" cy="400110"/>
          </a:xfrm>
          <a:prstGeom prst="rect">
            <a:avLst/>
          </a:prstGeom>
        </p:spPr>
        <p:txBody>
          <a:bodyPr wrap="square">
            <a:spAutoFit/>
          </a:bodyPr>
          <a:lstStyle/>
          <a:p>
            <a:pPr algn="just"/>
            <a:endParaRPr lang="tr-TR" sz="2000" dirty="0"/>
          </a:p>
        </p:txBody>
      </p:sp>
      <p:sp>
        <p:nvSpPr>
          <p:cNvPr id="9" name="Dikdörtgen 8">
            <a:extLst>
              <a:ext uri="{FF2B5EF4-FFF2-40B4-BE49-F238E27FC236}">
                <a16:creationId xmlns:a16="http://schemas.microsoft.com/office/drawing/2014/main" id="{1B683EAF-33E7-0767-3F80-4E417095992D}"/>
              </a:ext>
            </a:extLst>
          </p:cNvPr>
          <p:cNvSpPr/>
          <p:nvPr/>
        </p:nvSpPr>
        <p:spPr>
          <a:xfrm>
            <a:off x="1656035" y="533069"/>
            <a:ext cx="7994270" cy="5161541"/>
          </a:xfrm>
          <a:prstGeom prst="rect">
            <a:avLst/>
          </a:prstGeom>
        </p:spPr>
        <p:txBody>
          <a:bodyPr wrap="square">
            <a:spAutoFit/>
          </a:bodyPr>
          <a:lstStyle/>
          <a:p>
            <a:pPr>
              <a:lnSpc>
                <a:spcPct val="107000"/>
              </a:lnSpc>
              <a:spcAft>
                <a:spcPts val="800"/>
              </a:spcAf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2.2 Havuz Türleri ve Özellikleri</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1. Yüzme Havuzları</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Amaç:</a:t>
            </a: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 Eğlence, spor ve dinlenme için kullanılır.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Tasarım Özellikleri:</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Şekil ve Boyut:</a:t>
            </a: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 Dikdörtgen, yuvarlak veya organik şekillerde tasarlanabilir.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Malzemeler: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spcAft>
                <a:spcPts val="800"/>
              </a:spcAft>
              <a:buSzPts val="1000"/>
              <a:buFont typeface="Wingdings" panose="05000000000000000000" pitchFamily="2" charset="2"/>
              <a:buChar char=""/>
              <a:tabLst>
                <a:tab pos="1371600" algn="l"/>
              </a:tabLst>
            </a:pP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Betonarme yapılar dayanıklıdır ve geniş tasarım esnekliği sunar.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spcAft>
                <a:spcPts val="800"/>
              </a:spcAft>
              <a:buSzPts val="1000"/>
              <a:buFont typeface="Wingdings" panose="05000000000000000000" pitchFamily="2" charset="2"/>
              <a:buChar char=""/>
              <a:tabLst>
                <a:tab pos="1371600" algn="l"/>
              </a:tabLst>
            </a:pP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PVC membran kaplama, su sızdırmazlığı sağlar.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spcAft>
                <a:spcPts val="800"/>
              </a:spcAft>
              <a:buSzPts val="1000"/>
              <a:buFont typeface="Wingdings" panose="05000000000000000000" pitchFamily="2" charset="2"/>
              <a:buChar char=""/>
              <a:tabLst>
                <a:tab pos="1371600" algn="l"/>
              </a:tabLst>
            </a:pP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Seramik veya mozaik karolar dekoratif bir görünüm sunar.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Donanımlar: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spcAft>
                <a:spcPts val="800"/>
              </a:spcAft>
              <a:buSzPts val="1000"/>
              <a:buFont typeface="Wingdings" panose="05000000000000000000" pitchFamily="2" charset="2"/>
              <a:buChar char=""/>
              <a:tabLst>
                <a:tab pos="1371600" algn="l"/>
              </a:tabLst>
            </a:pP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Filtrasyon sistemi: Suyun temiz ve hijyenik kalmasını sağlar.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spcAft>
                <a:spcPts val="800"/>
              </a:spcAft>
              <a:buSzPts val="1000"/>
              <a:buFont typeface="Wingdings" panose="05000000000000000000" pitchFamily="2" charset="2"/>
              <a:buChar char=""/>
              <a:tabLst>
                <a:tab pos="1371600" algn="l"/>
              </a:tabLst>
            </a:pPr>
            <a:r>
              <a:rPr lang="tr-TR" dirty="0" err="1">
                <a:effectLst/>
                <a:latin typeface="Times New Roman" panose="02020603050405020304" pitchFamily="18" charset="0"/>
                <a:ea typeface="Times New Roman" panose="02020603050405020304" pitchFamily="18" charset="0"/>
                <a:cs typeface="Times New Roman" panose="02020603050405020304" pitchFamily="18" charset="0"/>
              </a:rPr>
              <a:t>Devirdaim</a:t>
            </a: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 pompaları: Su sirkülasyonunu sağlar.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1143000" lvl="2" indent="-228600">
              <a:lnSpc>
                <a:spcPct val="107000"/>
              </a:lnSpc>
              <a:spcAft>
                <a:spcPts val="800"/>
              </a:spcAft>
              <a:buSzPts val="1000"/>
              <a:buFont typeface="Wingdings" panose="05000000000000000000" pitchFamily="2" charset="2"/>
              <a:buChar char=""/>
              <a:tabLst>
                <a:tab pos="1371600" algn="l"/>
              </a:tabLst>
            </a:pP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Dezenfeksiyon cihazları: Klorlama veya ozonlama sistemleri.</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326765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Dikdörtgen 2"/>
          <p:cNvSpPr/>
          <p:nvPr/>
        </p:nvSpPr>
        <p:spPr>
          <a:xfrm>
            <a:off x="1921321" y="982053"/>
            <a:ext cx="8520270" cy="830997"/>
          </a:xfrm>
          <a:prstGeom prst="rect">
            <a:avLst/>
          </a:prstGeom>
        </p:spPr>
        <p:txBody>
          <a:bodyPr wrap="square">
            <a:spAutoFit/>
          </a:bodyPr>
          <a:lstStyle/>
          <a:p>
            <a:pPr algn="just"/>
            <a:r>
              <a:rPr lang="tr-TR" sz="1600" dirty="0" smtClean="0"/>
              <a:t>Çimento üretiminde de yer alan kalker, antik zamanlardan beri zemin kaplama malzemesi olarak kullanılmaktadır. Düzenli bakım ve cila gerektirdiğinden işçilik maliyeti nispeten yüksektir. Ancak kolay </a:t>
            </a:r>
            <a:r>
              <a:rPr lang="tr-TR" sz="1600" dirty="0" err="1" smtClean="0"/>
              <a:t>işlenebilirliği</a:t>
            </a:r>
            <a:r>
              <a:rPr lang="tr-TR" sz="1600" dirty="0" smtClean="0"/>
              <a:t> ve dayanıklı yapısı ile her türlü yapıda çok sık tercih edilmektedir.</a:t>
            </a:r>
          </a:p>
        </p:txBody>
      </p:sp>
      <p:sp>
        <p:nvSpPr>
          <p:cNvPr id="12" name="Dikdörtgen 11"/>
          <p:cNvSpPr/>
          <p:nvPr/>
        </p:nvSpPr>
        <p:spPr>
          <a:xfrm>
            <a:off x="5040064" y="411562"/>
            <a:ext cx="4094711" cy="707886"/>
          </a:xfrm>
          <a:prstGeom prst="rect">
            <a:avLst/>
          </a:prstGeom>
        </p:spPr>
        <p:txBody>
          <a:bodyPr wrap="none">
            <a:spAutoFit/>
          </a:bodyPr>
          <a:lstStyle/>
          <a:p>
            <a:r>
              <a:rPr lang="tr-TR" sz="2000" b="1" dirty="0" smtClean="0"/>
              <a:t>Kalker (Kireç Taşı) Zemin Kaplamaları</a:t>
            </a:r>
          </a:p>
          <a:p>
            <a:endParaRPr lang="tr-TR" sz="2000" b="1" dirty="0"/>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9559" y="2216418"/>
            <a:ext cx="4605987" cy="4017753"/>
          </a:xfrm>
          <a:prstGeom prst="rect">
            <a:avLst/>
          </a:prstGeom>
        </p:spPr>
      </p:pic>
    </p:spTree>
    <p:extLst>
      <p:ext uri="{BB962C8B-B14F-4D97-AF65-F5344CB8AC3E}">
        <p14:creationId xmlns:p14="http://schemas.microsoft.com/office/powerpoint/2010/main" val="974484095"/>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51536D-4133-B5F5-38F0-71104E4F9E92}"/>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F935CBC6-3F57-96D9-13B5-2E981481694C}"/>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48A57228-F54B-2924-137D-1645209132F2}"/>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F55DA34C-DAE9-6DB5-8C2E-6148803902A8}"/>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18250DAA-C52B-F244-2D73-D4C143B5F489}"/>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EF07DA2D-C936-F0E4-0A4A-7AB2D51D3364}"/>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34C3E4F9-2E26-2D5D-E84D-FC36ABAC2D5E}"/>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92A2E337-596E-2A78-B3D2-12D0DFA0CF81}"/>
              </a:ext>
            </a:extLst>
          </p:cNvPr>
          <p:cNvSpPr/>
          <p:nvPr/>
        </p:nvSpPr>
        <p:spPr>
          <a:xfrm>
            <a:off x="1842936" y="1163390"/>
            <a:ext cx="8693029" cy="400110"/>
          </a:xfrm>
          <a:prstGeom prst="rect">
            <a:avLst/>
          </a:prstGeom>
        </p:spPr>
        <p:txBody>
          <a:bodyPr wrap="square">
            <a:spAutoFit/>
          </a:bodyPr>
          <a:lstStyle/>
          <a:p>
            <a:pPr algn="just"/>
            <a:endParaRPr lang="tr-TR" sz="2000" dirty="0"/>
          </a:p>
        </p:txBody>
      </p:sp>
      <p:pic>
        <p:nvPicPr>
          <p:cNvPr id="17410" name="Picture 2">
            <a:extLst>
              <a:ext uri="{FF2B5EF4-FFF2-40B4-BE49-F238E27FC236}">
                <a16:creationId xmlns:a16="http://schemas.microsoft.com/office/drawing/2014/main" id="{7630483C-62BF-D2AA-7792-97C80C6FAC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7973" y="515079"/>
            <a:ext cx="4050401" cy="4922006"/>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a:extLst>
              <a:ext uri="{FF2B5EF4-FFF2-40B4-BE49-F238E27FC236}">
                <a16:creationId xmlns:a16="http://schemas.microsoft.com/office/drawing/2014/main" id="{F23A1B76-9D4B-5E61-E358-2A84D86850D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16098" b="10315"/>
          <a:stretch/>
        </p:blipFill>
        <p:spPr bwMode="auto">
          <a:xfrm>
            <a:off x="6252717" y="515080"/>
            <a:ext cx="3737570" cy="4922006"/>
          </a:xfrm>
          <a:prstGeom prst="rect">
            <a:avLst/>
          </a:prstGeom>
          <a:noFill/>
          <a:extLst>
            <a:ext uri="{909E8E84-426E-40DD-AFC4-6F175D3DCCD1}">
              <a14:hiddenFill xmlns:a14="http://schemas.microsoft.com/office/drawing/2010/main">
                <a:solidFill>
                  <a:srgbClr val="FFFFFF"/>
                </a:solidFill>
              </a14:hiddenFill>
            </a:ext>
          </a:extLst>
        </p:spPr>
      </p:pic>
      <p:sp>
        <p:nvSpPr>
          <p:cNvPr id="10" name="Metin kutusu 9">
            <a:extLst>
              <a:ext uri="{FF2B5EF4-FFF2-40B4-BE49-F238E27FC236}">
                <a16:creationId xmlns:a16="http://schemas.microsoft.com/office/drawing/2014/main" id="{8C17D1C0-B51D-2F1E-13E1-A8601CBE258D}"/>
              </a:ext>
            </a:extLst>
          </p:cNvPr>
          <p:cNvSpPr txBox="1"/>
          <p:nvPr/>
        </p:nvSpPr>
        <p:spPr>
          <a:xfrm>
            <a:off x="1842936" y="5384916"/>
            <a:ext cx="5251073"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28-29. Yüzme havuzu</a:t>
            </a:r>
          </a:p>
        </p:txBody>
      </p:sp>
    </p:spTree>
    <p:extLst>
      <p:ext uri="{BB962C8B-B14F-4D97-AF65-F5344CB8AC3E}">
        <p14:creationId xmlns:p14="http://schemas.microsoft.com/office/powerpoint/2010/main" val="1288615959"/>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A13421-C6DC-7877-2B68-4128828281D4}"/>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28433FF9-402C-4D6C-3CE7-43FB2A7480ED}"/>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75EB3C8B-473E-AAFE-1B32-82FA79156B0F}"/>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375D9A22-C077-2DC7-FC61-F58E52D06165}"/>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CC3EB013-B563-7EBA-B3B1-61E2D9766134}"/>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8759A66B-4473-5B3E-2CD8-55E5411EF9A2}"/>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A3263217-2F9E-EC75-F049-32E7B031F111}"/>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998CE136-B18B-A6F9-9CD9-6B4E4FF204D6}"/>
              </a:ext>
            </a:extLst>
          </p:cNvPr>
          <p:cNvSpPr/>
          <p:nvPr/>
        </p:nvSpPr>
        <p:spPr>
          <a:xfrm>
            <a:off x="1842936" y="1163390"/>
            <a:ext cx="8693029" cy="400110"/>
          </a:xfrm>
          <a:prstGeom prst="rect">
            <a:avLst/>
          </a:prstGeom>
        </p:spPr>
        <p:txBody>
          <a:bodyPr wrap="square">
            <a:spAutoFit/>
          </a:bodyPr>
          <a:lstStyle/>
          <a:p>
            <a:pPr algn="just"/>
            <a:endParaRPr lang="tr-TR" sz="2000" dirty="0"/>
          </a:p>
        </p:txBody>
      </p:sp>
      <p:sp>
        <p:nvSpPr>
          <p:cNvPr id="9" name="Dikdörtgen 8">
            <a:extLst>
              <a:ext uri="{FF2B5EF4-FFF2-40B4-BE49-F238E27FC236}">
                <a16:creationId xmlns:a16="http://schemas.microsoft.com/office/drawing/2014/main" id="{AC2C82CE-75FB-1AAF-C673-74552C939977}"/>
              </a:ext>
            </a:extLst>
          </p:cNvPr>
          <p:cNvSpPr/>
          <p:nvPr/>
        </p:nvSpPr>
        <p:spPr>
          <a:xfrm>
            <a:off x="1656035" y="276742"/>
            <a:ext cx="7994270" cy="2767809"/>
          </a:xfrm>
          <a:prstGeom prst="rect">
            <a:avLst/>
          </a:prstGeom>
        </p:spPr>
        <p:txBody>
          <a:bodyPr wrap="square">
            <a:spAutoFit/>
          </a:bodyPr>
          <a:lstStyle/>
          <a:p>
            <a:pPr>
              <a:lnSpc>
                <a:spcPct val="107000"/>
              </a:lnSpc>
              <a:spcAft>
                <a:spcPts val="800"/>
              </a:spcAf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2.2 Havuz Türleri ve Özellikleri</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2. Süs Havuzları</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Amaç:</a:t>
            </a: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 Estetik bir unsur olarak peyzajın görselliğini artırmak.</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Tasarım Özellikleri:</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Genellikle fıskiye, ışıklandırma ve dekoratif taşlarla zenginleştirilir.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Malzemeler: Beton, doğal taş, su geçirmez kaplamalar.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Çevresel Etki: Mikroklimayı iyileştirerek çevreyi serinletir.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9458" name="Picture 2">
            <a:extLst>
              <a:ext uri="{FF2B5EF4-FFF2-40B4-BE49-F238E27FC236}">
                <a16:creationId xmlns:a16="http://schemas.microsoft.com/office/drawing/2014/main" id="{6D4DD2D6-0449-8C5A-DCE1-9D459D4B495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4307" b="5907"/>
          <a:stretch/>
        </p:blipFill>
        <p:spPr bwMode="auto">
          <a:xfrm>
            <a:off x="1842936" y="3151428"/>
            <a:ext cx="3082703" cy="2767810"/>
          </a:xfrm>
          <a:prstGeom prst="rect">
            <a:avLst/>
          </a:prstGeom>
          <a:noFill/>
          <a:extLst>
            <a:ext uri="{909E8E84-426E-40DD-AFC4-6F175D3DCCD1}">
              <a14:hiddenFill xmlns:a14="http://schemas.microsoft.com/office/drawing/2010/main">
                <a:solidFill>
                  <a:srgbClr val="FFFFFF"/>
                </a:solidFill>
              </a14:hiddenFill>
            </a:ext>
          </a:extLst>
        </p:spPr>
      </p:pic>
      <p:pic>
        <p:nvPicPr>
          <p:cNvPr id="19460" name="Picture 4">
            <a:extLst>
              <a:ext uri="{FF2B5EF4-FFF2-40B4-BE49-F238E27FC236}">
                <a16:creationId xmlns:a16="http://schemas.microsoft.com/office/drawing/2014/main" id="{982A37F0-1CFD-C3FB-FF06-C057DB0F19D9}"/>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6964" b="13644"/>
          <a:stretch/>
        </p:blipFill>
        <p:spPr bwMode="auto">
          <a:xfrm>
            <a:off x="5068465" y="3151428"/>
            <a:ext cx="2659113" cy="2767810"/>
          </a:xfrm>
          <a:prstGeom prst="rect">
            <a:avLst/>
          </a:prstGeom>
          <a:noFill/>
          <a:extLst>
            <a:ext uri="{909E8E84-426E-40DD-AFC4-6F175D3DCCD1}">
              <a14:hiddenFill xmlns:a14="http://schemas.microsoft.com/office/drawing/2010/main">
                <a:solidFill>
                  <a:srgbClr val="FFFFFF"/>
                </a:solidFill>
              </a14:hiddenFill>
            </a:ext>
          </a:extLst>
        </p:spPr>
      </p:pic>
      <p:pic>
        <p:nvPicPr>
          <p:cNvPr id="19462" name="Picture 6">
            <a:extLst>
              <a:ext uri="{FF2B5EF4-FFF2-40B4-BE49-F238E27FC236}">
                <a16:creationId xmlns:a16="http://schemas.microsoft.com/office/drawing/2014/main" id="{40A54B97-ED6E-B8AE-BA5C-0FB6CB6F1E05}"/>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 t="20819" r="2530" b="5535"/>
          <a:stretch/>
        </p:blipFill>
        <p:spPr bwMode="auto">
          <a:xfrm>
            <a:off x="7906933" y="3151428"/>
            <a:ext cx="2442131" cy="2767810"/>
          </a:xfrm>
          <a:prstGeom prst="rect">
            <a:avLst/>
          </a:prstGeom>
          <a:noFill/>
          <a:extLst>
            <a:ext uri="{909E8E84-426E-40DD-AFC4-6F175D3DCCD1}">
              <a14:hiddenFill xmlns:a14="http://schemas.microsoft.com/office/drawing/2010/main">
                <a:solidFill>
                  <a:srgbClr val="FFFFFF"/>
                </a:solidFill>
              </a14:hiddenFill>
            </a:ext>
          </a:extLst>
        </p:spPr>
      </p:pic>
      <p:sp>
        <p:nvSpPr>
          <p:cNvPr id="10" name="Metin kutusu 9">
            <a:extLst>
              <a:ext uri="{FF2B5EF4-FFF2-40B4-BE49-F238E27FC236}">
                <a16:creationId xmlns:a16="http://schemas.microsoft.com/office/drawing/2014/main" id="{912976C7-AD71-24E6-F217-54E181C92770}"/>
              </a:ext>
            </a:extLst>
          </p:cNvPr>
          <p:cNvSpPr txBox="1"/>
          <p:nvPr/>
        </p:nvSpPr>
        <p:spPr>
          <a:xfrm>
            <a:off x="1751781" y="5841449"/>
            <a:ext cx="5251073"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30-31-32. Süs havuzu</a:t>
            </a:r>
          </a:p>
        </p:txBody>
      </p:sp>
    </p:spTree>
    <p:extLst>
      <p:ext uri="{BB962C8B-B14F-4D97-AF65-F5344CB8AC3E}">
        <p14:creationId xmlns:p14="http://schemas.microsoft.com/office/powerpoint/2010/main" val="2371569074"/>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270E56-F2D8-DDB9-B2A4-E587DB83183D}"/>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15860413-3C91-6962-A91E-AB62E646B6A7}"/>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D80D71C1-D2FD-62CB-C05A-90964EA2FF53}"/>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5095B2E3-39ED-F621-4BE4-7F05DCCAA67C}"/>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43DCEB57-35C7-DDA7-827C-FBA01B8532B9}"/>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FEB2178E-02C2-444D-66EB-A09C2C7AF022}"/>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7CAB7229-95F3-B5CD-010C-856275BB3984}"/>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AE4A0778-55D2-893E-6F49-C2C009AB0931}"/>
              </a:ext>
            </a:extLst>
          </p:cNvPr>
          <p:cNvSpPr/>
          <p:nvPr/>
        </p:nvSpPr>
        <p:spPr>
          <a:xfrm>
            <a:off x="1842936" y="1163390"/>
            <a:ext cx="8693029" cy="400110"/>
          </a:xfrm>
          <a:prstGeom prst="rect">
            <a:avLst/>
          </a:prstGeom>
        </p:spPr>
        <p:txBody>
          <a:bodyPr wrap="square">
            <a:spAutoFit/>
          </a:bodyPr>
          <a:lstStyle/>
          <a:p>
            <a:pPr algn="just"/>
            <a:endParaRPr lang="tr-TR" sz="2000" dirty="0"/>
          </a:p>
        </p:txBody>
      </p:sp>
      <p:sp>
        <p:nvSpPr>
          <p:cNvPr id="9" name="Dikdörtgen 8">
            <a:extLst>
              <a:ext uri="{FF2B5EF4-FFF2-40B4-BE49-F238E27FC236}">
                <a16:creationId xmlns:a16="http://schemas.microsoft.com/office/drawing/2014/main" id="{F23E8F23-93D0-55E4-1958-25F2C62BE3B8}"/>
              </a:ext>
            </a:extLst>
          </p:cNvPr>
          <p:cNvSpPr/>
          <p:nvPr/>
        </p:nvSpPr>
        <p:spPr>
          <a:xfrm>
            <a:off x="1656035" y="276742"/>
            <a:ext cx="7994270" cy="3058851"/>
          </a:xfrm>
          <a:prstGeom prst="rect">
            <a:avLst/>
          </a:prstGeom>
        </p:spPr>
        <p:txBody>
          <a:bodyPr wrap="square">
            <a:spAutoFit/>
          </a:bodyPr>
          <a:lstStyle/>
          <a:p>
            <a:pPr>
              <a:lnSpc>
                <a:spcPct val="107000"/>
              </a:lnSpc>
              <a:spcAft>
                <a:spcPts val="800"/>
              </a:spcAf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2.2 Havuz Türleri ve Özellikleri</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3. Fıskiyeli Havuzlar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Amaç:</a:t>
            </a: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 Dinamik bir görsel etki sağlamak.</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Kullanım Alanları:</a:t>
            </a: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 Meydanlar, parklar, büyük bahçeler.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Tasarım Özellikleri:</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Fıskiye sistemleriyle suyun hareketli yapısı sergilenir.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Renkli ışıklandırmalar ve müzik eşliğinde </a:t>
            </a:r>
            <a:r>
              <a:rPr lang="tr-TR" dirty="0" err="1">
                <a:effectLst/>
                <a:latin typeface="Times New Roman" panose="02020603050405020304" pitchFamily="18" charset="0"/>
                <a:ea typeface="Times New Roman" panose="02020603050405020304" pitchFamily="18" charset="0"/>
                <a:cs typeface="Times New Roman" panose="02020603050405020304" pitchFamily="18" charset="0"/>
              </a:rPr>
              <a:t>koreografik</a:t>
            </a: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 su oyunları yapılabilir</a:t>
            </a:r>
            <a:r>
              <a:rPr lang="tr-TR" sz="1200" dirty="0">
                <a:effectLst/>
                <a:latin typeface="Times New Roman" panose="02020603050405020304" pitchFamily="18" charset="0"/>
                <a:ea typeface="Times New Roman" panose="02020603050405020304" pitchFamily="18" charset="0"/>
                <a:cs typeface="Times New Roman" panose="02020603050405020304" pitchFamily="18" charset="0"/>
              </a:rPr>
              <a:t>.</a:t>
            </a:r>
            <a:endParaRPr lang="tr-TR"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Metin kutusu 9">
            <a:extLst>
              <a:ext uri="{FF2B5EF4-FFF2-40B4-BE49-F238E27FC236}">
                <a16:creationId xmlns:a16="http://schemas.microsoft.com/office/drawing/2014/main" id="{66FCACA5-0A0F-C3B5-7452-FC595E630316}"/>
              </a:ext>
            </a:extLst>
          </p:cNvPr>
          <p:cNvSpPr txBox="1"/>
          <p:nvPr/>
        </p:nvSpPr>
        <p:spPr>
          <a:xfrm>
            <a:off x="1847324" y="6076467"/>
            <a:ext cx="5251073"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33-34. Fıskiyeli havuz</a:t>
            </a:r>
          </a:p>
        </p:txBody>
      </p:sp>
      <p:pic>
        <p:nvPicPr>
          <p:cNvPr id="20482" name="Picture 2">
            <a:extLst>
              <a:ext uri="{FF2B5EF4-FFF2-40B4-BE49-F238E27FC236}">
                <a16:creationId xmlns:a16="http://schemas.microsoft.com/office/drawing/2014/main" id="{D293D0B5-ED41-4C5F-88A9-F89FFBA521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47321" y="3350103"/>
            <a:ext cx="4093640" cy="2726364"/>
          </a:xfrm>
          <a:prstGeom prst="rect">
            <a:avLst/>
          </a:prstGeom>
          <a:noFill/>
          <a:extLst>
            <a:ext uri="{909E8E84-426E-40DD-AFC4-6F175D3DCCD1}">
              <a14:hiddenFill xmlns:a14="http://schemas.microsoft.com/office/drawing/2010/main">
                <a:solidFill>
                  <a:srgbClr val="FFFFFF"/>
                </a:solidFill>
              </a14:hiddenFill>
            </a:ext>
          </a:extLst>
        </p:spPr>
      </p:pic>
      <p:pic>
        <p:nvPicPr>
          <p:cNvPr id="20486" name="Picture 6">
            <a:extLst>
              <a:ext uri="{FF2B5EF4-FFF2-40B4-BE49-F238E27FC236}">
                <a16:creationId xmlns:a16="http://schemas.microsoft.com/office/drawing/2014/main" id="{DE60519B-86B3-A97B-82A5-AC4AE94D16F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3896" y="3350103"/>
            <a:ext cx="4093640" cy="27290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536346"/>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978069-20FB-BF03-BA45-B4396ED117CA}"/>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939C2518-D8D1-0801-2AFD-43F672245EB1}"/>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B7ADF534-5E45-B979-2EA0-769528511802}"/>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63DA21A3-F2AA-F0CC-33D5-3E7FC5B75502}"/>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DA1ADD23-32D9-5720-6EFA-8B74A6B2DA20}"/>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786C44D0-06A1-A917-72EE-B96E2D257911}"/>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104C73E5-E1A6-D20B-5FDD-4DE0E778FA58}"/>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4AD3BEDA-B215-FDE5-478A-22F8A5EC8689}"/>
              </a:ext>
            </a:extLst>
          </p:cNvPr>
          <p:cNvSpPr/>
          <p:nvPr/>
        </p:nvSpPr>
        <p:spPr>
          <a:xfrm>
            <a:off x="1842936" y="1163390"/>
            <a:ext cx="8693029" cy="400110"/>
          </a:xfrm>
          <a:prstGeom prst="rect">
            <a:avLst/>
          </a:prstGeom>
        </p:spPr>
        <p:txBody>
          <a:bodyPr wrap="square">
            <a:spAutoFit/>
          </a:bodyPr>
          <a:lstStyle/>
          <a:p>
            <a:pPr algn="just"/>
            <a:endParaRPr lang="tr-TR" sz="2000" dirty="0"/>
          </a:p>
        </p:txBody>
      </p:sp>
      <p:sp>
        <p:nvSpPr>
          <p:cNvPr id="9" name="Dikdörtgen 8">
            <a:extLst>
              <a:ext uri="{FF2B5EF4-FFF2-40B4-BE49-F238E27FC236}">
                <a16:creationId xmlns:a16="http://schemas.microsoft.com/office/drawing/2014/main" id="{744D8B52-B95A-6961-6447-A751D0DD85C2}"/>
              </a:ext>
            </a:extLst>
          </p:cNvPr>
          <p:cNvSpPr/>
          <p:nvPr/>
        </p:nvSpPr>
        <p:spPr>
          <a:xfrm>
            <a:off x="1656035" y="535366"/>
            <a:ext cx="7994270" cy="4249625"/>
          </a:xfrm>
          <a:prstGeom prst="rect">
            <a:avLst/>
          </a:prstGeom>
        </p:spPr>
        <p:txBody>
          <a:bodyPr wrap="square">
            <a:spAutoFit/>
          </a:bodyPr>
          <a:lstStyle/>
          <a:p>
            <a:pPr>
              <a:lnSpc>
                <a:spcPct val="107000"/>
              </a:lnSpc>
              <a:spcAft>
                <a:spcPts val="800"/>
              </a:spcAf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2.3 Havuz Sistemlerinin Tasarım ve Uygulama Süreci</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1. Tasarım Süreci</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Havuzun Şekli ve Boyutu:</a:t>
            </a: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
            </a:r>
            <a:br>
              <a:rPr lang="tr-TR" dirty="0">
                <a:effectLst/>
                <a:latin typeface="Times New Roman" panose="02020603050405020304" pitchFamily="18" charset="0"/>
                <a:ea typeface="Times New Roman" panose="02020603050405020304" pitchFamily="18" charset="0"/>
                <a:cs typeface="Times New Roman" panose="02020603050405020304" pitchFamily="18" charset="0"/>
              </a:rPr>
            </a:b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Kullanılacak alanın ölçümleri yapılır ve kullanıcı ihtiyaçları göz önünde bulundurularak havuzun şekli belirlenir.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Derinlik Belirleme:</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Yüzme havuzları için güvenlik standartlarına uygun derinlikler (genellikle 1.2-2.5 metre arası).</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Süs havuzlarında daha sığ derinlikler (30-60 cm).</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Estetik ve Fonksiyonel Denge:</a:t>
            </a: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
            </a:r>
            <a:br>
              <a:rPr lang="tr-TR" dirty="0">
                <a:effectLst/>
                <a:latin typeface="Times New Roman" panose="02020603050405020304" pitchFamily="18" charset="0"/>
                <a:ea typeface="Times New Roman" panose="02020603050405020304" pitchFamily="18" charset="0"/>
                <a:cs typeface="Times New Roman" panose="02020603050405020304" pitchFamily="18" charset="0"/>
              </a:rPr>
            </a:b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Havuzun çevresindeki bitkisel ve yapısal elemanlarla uyumlu bir tasarım planlanır.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8636201"/>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83C29C-73D7-A43A-95A1-654754001676}"/>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D31A0EE6-B5DB-E225-9614-D5F05D403995}"/>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4F404740-2DA1-C71D-1EDC-DDBD8066EAE4}"/>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A3C7AAD8-89F4-23EF-3A2C-A72337AC5AA7}"/>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0859EB41-283E-AA70-F6E9-039BF5DD55B0}"/>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CA614FAA-9E97-A412-2864-CCBA3913649C}"/>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1DD2F64A-227C-C0B0-2B92-DA37C3333536}"/>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BE3FFD4D-0367-2D74-9B2E-5D523C61F8CE}"/>
              </a:ext>
            </a:extLst>
          </p:cNvPr>
          <p:cNvSpPr/>
          <p:nvPr/>
        </p:nvSpPr>
        <p:spPr>
          <a:xfrm>
            <a:off x="1842936" y="1163390"/>
            <a:ext cx="8693029" cy="400110"/>
          </a:xfrm>
          <a:prstGeom prst="rect">
            <a:avLst/>
          </a:prstGeom>
        </p:spPr>
        <p:txBody>
          <a:bodyPr wrap="square">
            <a:spAutoFit/>
          </a:bodyPr>
          <a:lstStyle/>
          <a:p>
            <a:pPr algn="just"/>
            <a:endParaRPr lang="tr-TR" sz="2000" dirty="0"/>
          </a:p>
        </p:txBody>
      </p:sp>
      <p:sp>
        <p:nvSpPr>
          <p:cNvPr id="9" name="Dikdörtgen 8">
            <a:extLst>
              <a:ext uri="{FF2B5EF4-FFF2-40B4-BE49-F238E27FC236}">
                <a16:creationId xmlns:a16="http://schemas.microsoft.com/office/drawing/2014/main" id="{113EF934-0BD4-F190-193A-2A16BBE05D9E}"/>
              </a:ext>
            </a:extLst>
          </p:cNvPr>
          <p:cNvSpPr/>
          <p:nvPr/>
        </p:nvSpPr>
        <p:spPr>
          <a:xfrm>
            <a:off x="1656035" y="535366"/>
            <a:ext cx="7994270" cy="5161541"/>
          </a:xfrm>
          <a:prstGeom prst="rect">
            <a:avLst/>
          </a:prstGeom>
        </p:spPr>
        <p:txBody>
          <a:bodyPr wrap="square">
            <a:spAutoFit/>
          </a:bodyPr>
          <a:lstStyle/>
          <a:p>
            <a:pPr>
              <a:lnSpc>
                <a:spcPct val="107000"/>
              </a:lnSpc>
              <a:spcAft>
                <a:spcPts val="800"/>
              </a:spcAf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2. Uygulama Süreci</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Kazı ve Temel Hazırlığı:</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Havuzun yerleştirileceği alan kazılır ve temel yüzeyi düzgünleştirilir.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Gerekirse, zemine drenaj sistemi entegre edilir.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İzolasyon ve Sızdırmazlık Malzemelerinin Yerleştirilmesi:</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PVC membranlar veya su geçirmez beton kaplamalar uygulanır.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Havuzun su sızdırmasını engellemek için tüm yüzeyler kontrol edilir.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Mekanik Ekipmanların Kurulumu:</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Pompa ve filtrasyon sistemi yerleştirilir.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Su giriş ve çıkış boruları monte edilir.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tr-TR" b="1" dirty="0">
                <a:effectLst/>
                <a:latin typeface="Times New Roman" panose="02020603050405020304" pitchFamily="18" charset="0"/>
                <a:ea typeface="Times New Roman" panose="02020603050405020304" pitchFamily="18" charset="0"/>
                <a:cs typeface="Times New Roman" panose="02020603050405020304" pitchFamily="18" charset="0"/>
              </a:rPr>
              <a:t>Son Kaplama ve Çevre Düzenlemesi:</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Havuz içi kaplama malzemeleri (seramik, taş veya mozaik) döşenir.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SzPts val="1000"/>
              <a:buFont typeface="Courier New" panose="02070309020205020404" pitchFamily="49" charset="0"/>
              <a:buChar char="o"/>
              <a:tabLst>
                <a:tab pos="914400" algn="l"/>
              </a:tabLst>
            </a:pPr>
            <a:r>
              <a:rPr lang="tr-TR" dirty="0">
                <a:effectLst/>
                <a:latin typeface="Times New Roman" panose="02020603050405020304" pitchFamily="18" charset="0"/>
                <a:ea typeface="Times New Roman" panose="02020603050405020304" pitchFamily="18" charset="0"/>
                <a:cs typeface="Times New Roman" panose="02020603050405020304" pitchFamily="18" charset="0"/>
              </a:rPr>
              <a:t>Havuz çevresine peyzaj düzenlemesi yapılır.</a:t>
            </a:r>
            <a:endParaRPr lang="tr-TR"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71947775"/>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06B2E7-AB6E-3D96-56E9-E0266C4D9FF4}"/>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A11E76D8-2975-1836-F555-6D7A3CE768CC}"/>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C49B8DDC-7810-1852-BC33-BFCAC5276B8B}"/>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DD25B8C8-BF2A-9B5C-84F0-C49975AE9F7F}"/>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87CE1184-0FFE-778C-47A5-02CE71D3BD7B}"/>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57886DCC-6018-DCBA-B84B-071B1955FAD5}"/>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CE567DFE-08DC-0EA9-BE8A-886D2922FBD6}"/>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A7BE3357-43CB-7FE8-91A9-2B7ED381B0F0}"/>
              </a:ext>
            </a:extLst>
          </p:cNvPr>
          <p:cNvSpPr/>
          <p:nvPr/>
        </p:nvSpPr>
        <p:spPr>
          <a:xfrm>
            <a:off x="1842936" y="1163390"/>
            <a:ext cx="8693029" cy="400110"/>
          </a:xfrm>
          <a:prstGeom prst="rect">
            <a:avLst/>
          </a:prstGeom>
        </p:spPr>
        <p:txBody>
          <a:bodyPr wrap="square">
            <a:spAutoFit/>
          </a:bodyPr>
          <a:lstStyle/>
          <a:p>
            <a:pPr algn="just"/>
            <a:endParaRPr lang="tr-TR" sz="2000" dirty="0"/>
          </a:p>
        </p:txBody>
      </p:sp>
      <p:pic>
        <p:nvPicPr>
          <p:cNvPr id="21506" name="Picture 2" descr="Yüzme Havuzu Yapımı — Havuz Yapımı Aşamaları ve Maliyeti— ProHavuz">
            <a:extLst>
              <a:ext uri="{FF2B5EF4-FFF2-40B4-BE49-F238E27FC236}">
                <a16:creationId xmlns:a16="http://schemas.microsoft.com/office/drawing/2014/main" id="{978457A8-FFFD-87C5-2CA6-12A32C086B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5084" y="449101"/>
            <a:ext cx="3341073" cy="4457515"/>
          </a:xfrm>
          <a:prstGeom prst="rect">
            <a:avLst/>
          </a:prstGeom>
          <a:noFill/>
          <a:extLst>
            <a:ext uri="{909E8E84-426E-40DD-AFC4-6F175D3DCCD1}">
              <a14:hiddenFill xmlns:a14="http://schemas.microsoft.com/office/drawing/2010/main">
                <a:solidFill>
                  <a:srgbClr val="FFFFFF"/>
                </a:solidFill>
              </a14:hiddenFill>
            </a:ext>
          </a:extLst>
        </p:spPr>
      </p:pic>
      <p:pic>
        <p:nvPicPr>
          <p:cNvPr id="21508" name="Picture 4" descr="Havuz Yapımı İçin Gerekli Malzemeler Nelerdir? - Havuzcu Market">
            <a:extLst>
              <a:ext uri="{FF2B5EF4-FFF2-40B4-BE49-F238E27FC236}">
                <a16:creationId xmlns:a16="http://schemas.microsoft.com/office/drawing/2014/main" id="{096C3A87-0790-FA6D-EBDB-2A255E768F8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13872" y="1578783"/>
            <a:ext cx="5137984" cy="3327833"/>
          </a:xfrm>
          <a:prstGeom prst="rect">
            <a:avLst/>
          </a:prstGeom>
          <a:noFill/>
          <a:extLst>
            <a:ext uri="{909E8E84-426E-40DD-AFC4-6F175D3DCCD1}">
              <a14:hiddenFill xmlns:a14="http://schemas.microsoft.com/office/drawing/2010/main">
                <a:solidFill>
                  <a:srgbClr val="FFFFFF"/>
                </a:solidFill>
              </a14:hiddenFill>
            </a:ext>
          </a:extLst>
        </p:spPr>
      </p:pic>
      <p:sp>
        <p:nvSpPr>
          <p:cNvPr id="10" name="Metin kutusu 9">
            <a:extLst>
              <a:ext uri="{FF2B5EF4-FFF2-40B4-BE49-F238E27FC236}">
                <a16:creationId xmlns:a16="http://schemas.microsoft.com/office/drawing/2014/main" id="{B5B20B27-E7BC-5DBA-D3C4-74BBBBABDC57}"/>
              </a:ext>
            </a:extLst>
          </p:cNvPr>
          <p:cNvSpPr txBox="1"/>
          <p:nvPr/>
        </p:nvSpPr>
        <p:spPr>
          <a:xfrm>
            <a:off x="1740141" y="4906616"/>
            <a:ext cx="5251073"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35-36. Havuz uygulaması</a:t>
            </a:r>
          </a:p>
        </p:txBody>
      </p:sp>
    </p:spTree>
    <p:extLst>
      <p:ext uri="{BB962C8B-B14F-4D97-AF65-F5344CB8AC3E}">
        <p14:creationId xmlns:p14="http://schemas.microsoft.com/office/powerpoint/2010/main" val="3732142281"/>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6F9BEA-9312-A752-8CCB-4510CF7853D8}"/>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FD6C520B-9544-5203-B791-00623614BE82}"/>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70722CCB-3276-80C2-73D4-BD9BF31F9C6B}"/>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89F1D346-17EC-5A17-7A13-4CC45E9C17C0}"/>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F51A998E-7340-B444-CF11-83DA3918E06B}"/>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3E29455B-C860-C5B7-CDAD-88261188EA71}"/>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556A31C7-3047-9F26-E73F-D0442226B319}"/>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DF59BDA7-A173-DD81-F23B-171D24E4DF6F}"/>
              </a:ext>
            </a:extLst>
          </p:cNvPr>
          <p:cNvSpPr/>
          <p:nvPr/>
        </p:nvSpPr>
        <p:spPr>
          <a:xfrm>
            <a:off x="1842936" y="1163390"/>
            <a:ext cx="8693029" cy="400110"/>
          </a:xfrm>
          <a:prstGeom prst="rect">
            <a:avLst/>
          </a:prstGeom>
        </p:spPr>
        <p:txBody>
          <a:bodyPr wrap="square">
            <a:spAutoFit/>
          </a:bodyPr>
          <a:lstStyle/>
          <a:p>
            <a:pPr algn="just"/>
            <a:endParaRPr lang="tr-TR" sz="2000" dirty="0"/>
          </a:p>
        </p:txBody>
      </p:sp>
      <p:sp>
        <p:nvSpPr>
          <p:cNvPr id="10" name="Metin kutusu 9">
            <a:extLst>
              <a:ext uri="{FF2B5EF4-FFF2-40B4-BE49-F238E27FC236}">
                <a16:creationId xmlns:a16="http://schemas.microsoft.com/office/drawing/2014/main" id="{60494DA6-4BD5-0974-A2C1-9CA7EE03D674}"/>
              </a:ext>
            </a:extLst>
          </p:cNvPr>
          <p:cNvSpPr txBox="1"/>
          <p:nvPr/>
        </p:nvSpPr>
        <p:spPr>
          <a:xfrm>
            <a:off x="2538908" y="5193021"/>
            <a:ext cx="5251073"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37. Havuz sistemi</a:t>
            </a:r>
          </a:p>
        </p:txBody>
      </p:sp>
      <p:pic>
        <p:nvPicPr>
          <p:cNvPr id="22530" name="Picture 2" descr="Betonarme Yüzme Havuzu Yapımı">
            <a:extLst>
              <a:ext uri="{FF2B5EF4-FFF2-40B4-BE49-F238E27FC236}">
                <a16:creationId xmlns:a16="http://schemas.microsoft.com/office/drawing/2014/main" id="{A804857D-31AC-C2DF-14E0-428CC61735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0035" y="531261"/>
            <a:ext cx="6748252" cy="47642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0081600"/>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1FC5C2-3A11-BE88-AF37-24DC90817C82}"/>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6C77A178-2EF7-5EC6-25D1-E2016C14824B}"/>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19366633-7058-9EA4-0BED-3D09ADD43C5E}"/>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03449BC3-9B08-6DC9-0FFE-451754ECE7D7}"/>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D235AFB3-BF11-0F07-B97F-90C66F96ED95}"/>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E9F6CD4C-F5C5-287D-5708-1FA3BE308707}"/>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67E558BA-1588-471A-6BEF-E950EA477BFA}"/>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41D9C2C2-F5E0-C58F-2303-4816A325DF80}"/>
              </a:ext>
            </a:extLst>
          </p:cNvPr>
          <p:cNvSpPr/>
          <p:nvPr/>
        </p:nvSpPr>
        <p:spPr>
          <a:xfrm>
            <a:off x="1842936" y="1163390"/>
            <a:ext cx="8693029" cy="400110"/>
          </a:xfrm>
          <a:prstGeom prst="rect">
            <a:avLst/>
          </a:prstGeom>
        </p:spPr>
        <p:txBody>
          <a:bodyPr wrap="square">
            <a:spAutoFit/>
          </a:bodyPr>
          <a:lstStyle/>
          <a:p>
            <a:pPr algn="just"/>
            <a:endParaRPr lang="tr-TR" sz="2000" dirty="0"/>
          </a:p>
        </p:txBody>
      </p:sp>
      <p:sp>
        <p:nvSpPr>
          <p:cNvPr id="9" name="Dikdörtgen 8">
            <a:extLst>
              <a:ext uri="{FF2B5EF4-FFF2-40B4-BE49-F238E27FC236}">
                <a16:creationId xmlns:a16="http://schemas.microsoft.com/office/drawing/2014/main" id="{A40B6424-F3D8-CEBB-330F-B13FC02C9B9F}"/>
              </a:ext>
            </a:extLst>
          </p:cNvPr>
          <p:cNvSpPr/>
          <p:nvPr/>
        </p:nvSpPr>
        <p:spPr>
          <a:xfrm>
            <a:off x="1656035" y="535366"/>
            <a:ext cx="7994270" cy="4762586"/>
          </a:xfrm>
          <a:prstGeom prst="rect">
            <a:avLst/>
          </a:prstGeom>
        </p:spPr>
        <p:txBody>
          <a:bodyPr wrap="square">
            <a:spAutoFit/>
          </a:bodyPr>
          <a:lstStyle/>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2.4 Havuz Sistemlerinde Kullanılan Malzemeler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1. Yapısal Malzemeler: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Betonarme yapılar: Sağlam ve dayanıklıdır.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Doğal taş: Estetik bir görünüm sunar.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Çelik: Daha modern ve ince tasarımlar için tercih edilir.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2. İzolasyon Malzemeleri:</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PVC Membranlar:</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Su geçirmezliği sağlar ve esnek bir kullanım sunar.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Poliüretan Kaplamalar:</a:t>
            </a: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 Yüksek dayanıklılık sağlar.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tr-TR" sz="1800" b="1" dirty="0">
                <a:effectLst/>
                <a:latin typeface="Times New Roman" panose="02020603050405020304" pitchFamily="18" charset="0"/>
                <a:ea typeface="Times New Roman" panose="02020603050405020304" pitchFamily="18" charset="0"/>
                <a:cs typeface="Times New Roman" panose="02020603050405020304" pitchFamily="18" charset="0"/>
              </a:rPr>
              <a:t>3. Teknik Ekipmanlar: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Su Pompaları: Havuzun su dolaşımını sağlar.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Fıskiye Başlıkları: Suyun farklı şekillerde püskürtülmesine imkan tanır.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SzPts val="1000"/>
              <a:buFont typeface="Symbol" panose="05050102010706020507" pitchFamily="18" charset="2"/>
              <a:buChar char=""/>
              <a:tabLst>
                <a:tab pos="457200" algn="l"/>
              </a:tabLst>
            </a:pPr>
            <a:r>
              <a:rPr lang="tr-TR" sz="1800" dirty="0">
                <a:effectLst/>
                <a:latin typeface="Times New Roman" panose="02020603050405020304" pitchFamily="18" charset="0"/>
                <a:ea typeface="Times New Roman" panose="02020603050405020304" pitchFamily="18" charset="0"/>
                <a:cs typeface="Times New Roman" panose="02020603050405020304" pitchFamily="18" charset="0"/>
              </a:rPr>
              <a:t>Işıklandırma Sistemleri: Görsel etkileri artırır ve gece kullanımını mümkün kılar.</a:t>
            </a:r>
            <a:endParaRPr lang="tr-TR"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63313531"/>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137EC9-E21E-8638-96B1-040AB207E8D5}"/>
            </a:ext>
          </a:extLst>
        </p:cNvPr>
        <p:cNvGrpSpPr/>
        <p:nvPr/>
      </p:nvGrpSpPr>
      <p:grpSpPr>
        <a:xfrm>
          <a:off x="0" y="0"/>
          <a:ext cx="0" cy="0"/>
          <a:chOff x="0" y="0"/>
          <a:chExt cx="0" cy="0"/>
        </a:xfrm>
      </p:grpSpPr>
      <p:sp>
        <p:nvSpPr>
          <p:cNvPr id="7" name="Dikdörtgen 6">
            <a:extLst>
              <a:ext uri="{FF2B5EF4-FFF2-40B4-BE49-F238E27FC236}">
                <a16:creationId xmlns:a16="http://schemas.microsoft.com/office/drawing/2014/main" id="{D1F65033-E8A0-C268-E67D-3DF9DB977AB6}"/>
              </a:ext>
            </a:extLst>
          </p:cNvPr>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a:extLst>
              <a:ext uri="{FF2B5EF4-FFF2-40B4-BE49-F238E27FC236}">
                <a16:creationId xmlns:a16="http://schemas.microsoft.com/office/drawing/2014/main" id="{AA16F8EA-BB06-DD77-C090-6D0B203DE190}"/>
              </a:ext>
            </a:extLst>
          </p:cNvPr>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a:extLst>
              <a:ext uri="{FF2B5EF4-FFF2-40B4-BE49-F238E27FC236}">
                <a16:creationId xmlns:a16="http://schemas.microsoft.com/office/drawing/2014/main" id="{BFFEC66A-3A2E-66BB-D663-72E87941768F}"/>
              </a:ext>
            </a:extLst>
          </p:cNvPr>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a:extLst>
              <a:ext uri="{FF2B5EF4-FFF2-40B4-BE49-F238E27FC236}">
                <a16:creationId xmlns:a16="http://schemas.microsoft.com/office/drawing/2014/main" id="{6D10DC3C-C730-225B-BC6A-6B71A7FC3587}"/>
              </a:ext>
            </a:extLst>
          </p:cNvPr>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a:extLst>
              <a:ext uri="{FF2B5EF4-FFF2-40B4-BE49-F238E27FC236}">
                <a16:creationId xmlns:a16="http://schemas.microsoft.com/office/drawing/2014/main" id="{7376CA31-CD53-2EA4-9E5F-6C8A7395FFCB}"/>
              </a:ext>
            </a:extLst>
          </p:cNvPr>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a:extLst>
              <a:ext uri="{FF2B5EF4-FFF2-40B4-BE49-F238E27FC236}">
                <a16:creationId xmlns:a16="http://schemas.microsoft.com/office/drawing/2014/main" id="{6BEDFEE8-4F80-136D-5DF1-64B0E1E24C72}"/>
              </a:ext>
            </a:extLst>
          </p:cNvPr>
          <p:cNvSpPr/>
          <p:nvPr/>
        </p:nvSpPr>
        <p:spPr>
          <a:xfrm>
            <a:off x="3894141" y="449101"/>
            <a:ext cx="5007763" cy="646331"/>
          </a:xfrm>
          <a:prstGeom prst="rect">
            <a:avLst/>
          </a:prstGeom>
        </p:spPr>
        <p:txBody>
          <a:bodyPr wrap="square">
            <a:spAutoFit/>
          </a:bodyPr>
          <a:lstStyle/>
          <a:p>
            <a:endParaRPr lang="tr-TR" sz="3600" b="1" dirty="0"/>
          </a:p>
        </p:txBody>
      </p:sp>
      <p:sp>
        <p:nvSpPr>
          <p:cNvPr id="2" name="Dikdörtgen 1">
            <a:extLst>
              <a:ext uri="{FF2B5EF4-FFF2-40B4-BE49-F238E27FC236}">
                <a16:creationId xmlns:a16="http://schemas.microsoft.com/office/drawing/2014/main" id="{2F6179EB-E4E1-5D4F-3252-FBA445E6AB96}"/>
              </a:ext>
            </a:extLst>
          </p:cNvPr>
          <p:cNvSpPr/>
          <p:nvPr/>
        </p:nvSpPr>
        <p:spPr>
          <a:xfrm>
            <a:off x="1842936" y="1163390"/>
            <a:ext cx="8693029" cy="400110"/>
          </a:xfrm>
          <a:prstGeom prst="rect">
            <a:avLst/>
          </a:prstGeom>
        </p:spPr>
        <p:txBody>
          <a:bodyPr wrap="square">
            <a:spAutoFit/>
          </a:bodyPr>
          <a:lstStyle/>
          <a:p>
            <a:pPr algn="just"/>
            <a:endParaRPr lang="tr-TR" sz="2000" dirty="0"/>
          </a:p>
        </p:txBody>
      </p:sp>
      <p:pic>
        <p:nvPicPr>
          <p:cNvPr id="22532" name="Picture 4" descr="Germany Steel 3.5 Hp Scm 90 Bakır Elektrikli Su Pompası Su">
            <a:extLst>
              <a:ext uri="{FF2B5EF4-FFF2-40B4-BE49-F238E27FC236}">
                <a16:creationId xmlns:a16="http://schemas.microsoft.com/office/drawing/2014/main" id="{817CA2E9-32B9-9C81-47D1-FE79C45B8C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2373" y="1885963"/>
            <a:ext cx="2461680" cy="2461680"/>
          </a:xfrm>
          <a:prstGeom prst="rect">
            <a:avLst/>
          </a:prstGeom>
          <a:noFill/>
          <a:extLst>
            <a:ext uri="{909E8E84-426E-40DD-AFC4-6F175D3DCCD1}">
              <a14:hiddenFill xmlns:a14="http://schemas.microsoft.com/office/drawing/2010/main">
                <a:solidFill>
                  <a:srgbClr val="FFFFFF"/>
                </a:solidFill>
              </a14:hiddenFill>
            </a:ext>
          </a:extLst>
        </p:spPr>
      </p:pic>
      <p:pic>
        <p:nvPicPr>
          <p:cNvPr id="26626" name="Picture 2" descr="Akyol Süs Bahçe Havuzu Fıskiyesi HJ-1143">
            <a:extLst>
              <a:ext uri="{FF2B5EF4-FFF2-40B4-BE49-F238E27FC236}">
                <a16:creationId xmlns:a16="http://schemas.microsoft.com/office/drawing/2014/main" id="{606F9108-5204-E57B-6136-46CD9CF6C77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27659" y="932110"/>
            <a:ext cx="2684198" cy="3415533"/>
          </a:xfrm>
          <a:prstGeom prst="rect">
            <a:avLst/>
          </a:prstGeom>
          <a:noFill/>
          <a:extLst>
            <a:ext uri="{909E8E84-426E-40DD-AFC4-6F175D3DCCD1}">
              <a14:hiddenFill xmlns:a14="http://schemas.microsoft.com/office/drawing/2010/main">
                <a:solidFill>
                  <a:srgbClr val="FFFFFF"/>
                </a:solidFill>
              </a14:hiddenFill>
            </a:ext>
          </a:extLst>
        </p:spPr>
      </p:pic>
      <p:pic>
        <p:nvPicPr>
          <p:cNvPr id="26628" name="Picture 4" descr="Süs Havuzları: Süs Havuzu Malzemeleri">
            <a:extLst>
              <a:ext uri="{FF2B5EF4-FFF2-40B4-BE49-F238E27FC236}">
                <a16:creationId xmlns:a16="http://schemas.microsoft.com/office/drawing/2014/main" id="{683716D4-925E-6940-ABBC-2406C67057B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95463" y="932110"/>
            <a:ext cx="3484615" cy="3484615"/>
          </a:xfrm>
          <a:prstGeom prst="rect">
            <a:avLst/>
          </a:prstGeom>
          <a:noFill/>
          <a:extLst>
            <a:ext uri="{909E8E84-426E-40DD-AFC4-6F175D3DCCD1}">
              <a14:hiddenFill xmlns:a14="http://schemas.microsoft.com/office/drawing/2010/main">
                <a:solidFill>
                  <a:srgbClr val="FFFFFF"/>
                </a:solidFill>
              </a14:hiddenFill>
            </a:ext>
          </a:extLst>
        </p:spPr>
      </p:pic>
      <p:sp>
        <p:nvSpPr>
          <p:cNvPr id="10" name="Metin kutusu 9">
            <a:extLst>
              <a:ext uri="{FF2B5EF4-FFF2-40B4-BE49-F238E27FC236}">
                <a16:creationId xmlns:a16="http://schemas.microsoft.com/office/drawing/2014/main" id="{C0E2BEF5-1347-99C3-97A1-BFA167D02002}"/>
              </a:ext>
            </a:extLst>
          </p:cNvPr>
          <p:cNvSpPr txBox="1"/>
          <p:nvPr/>
        </p:nvSpPr>
        <p:spPr>
          <a:xfrm>
            <a:off x="1602119" y="4324209"/>
            <a:ext cx="5251073"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38. Su pompası </a:t>
            </a:r>
          </a:p>
        </p:txBody>
      </p:sp>
      <p:sp>
        <p:nvSpPr>
          <p:cNvPr id="11" name="Metin kutusu 10">
            <a:extLst>
              <a:ext uri="{FF2B5EF4-FFF2-40B4-BE49-F238E27FC236}">
                <a16:creationId xmlns:a16="http://schemas.microsoft.com/office/drawing/2014/main" id="{0E484E4E-D867-D599-158A-03E5E040DF93}"/>
              </a:ext>
            </a:extLst>
          </p:cNvPr>
          <p:cNvSpPr txBox="1"/>
          <p:nvPr/>
        </p:nvSpPr>
        <p:spPr>
          <a:xfrm>
            <a:off x="4144053" y="4347643"/>
            <a:ext cx="5251073"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39. Fıskiye başlığı</a:t>
            </a:r>
          </a:p>
        </p:txBody>
      </p:sp>
      <p:sp>
        <p:nvSpPr>
          <p:cNvPr id="12" name="Metin kutusu 11">
            <a:extLst>
              <a:ext uri="{FF2B5EF4-FFF2-40B4-BE49-F238E27FC236}">
                <a16:creationId xmlns:a16="http://schemas.microsoft.com/office/drawing/2014/main" id="{DBEE0FB8-FAB7-8C6C-86E3-196F3931075F}"/>
              </a:ext>
            </a:extLst>
          </p:cNvPr>
          <p:cNvSpPr txBox="1"/>
          <p:nvPr/>
        </p:nvSpPr>
        <p:spPr>
          <a:xfrm>
            <a:off x="6853195" y="4370362"/>
            <a:ext cx="5251073" cy="369332"/>
          </a:xfrm>
          <a:prstGeom prst="rect">
            <a:avLst/>
          </a:prstGeom>
          <a:noFill/>
        </p:spPr>
        <p:txBody>
          <a:bodyPr wrap="square" rtlCol="0">
            <a:spAutoFit/>
          </a:bodyPr>
          <a:lstStyle/>
          <a:p>
            <a:r>
              <a:rPr lang="tr-TR" dirty="0">
                <a:latin typeface="Times New Roman" panose="02020603050405020304" pitchFamily="18" charset="0"/>
                <a:cs typeface="Times New Roman" panose="02020603050405020304" pitchFamily="18" charset="0"/>
              </a:rPr>
              <a:t>Şekil 40. Renkli fıskiye başlığı</a:t>
            </a:r>
          </a:p>
        </p:txBody>
      </p:sp>
    </p:spTree>
    <p:extLst>
      <p:ext uri="{BB962C8B-B14F-4D97-AF65-F5344CB8AC3E}">
        <p14:creationId xmlns:p14="http://schemas.microsoft.com/office/powerpoint/2010/main" val="2477918191"/>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580316" y="566500"/>
            <a:ext cx="6734182" cy="5387345"/>
          </a:xfrm>
          <a:prstGeom prst="rect">
            <a:avLst/>
          </a:prstGeom>
        </p:spPr>
      </p:pic>
    </p:spTree>
    <p:extLst>
      <p:ext uri="{BB962C8B-B14F-4D97-AF65-F5344CB8AC3E}">
        <p14:creationId xmlns:p14="http://schemas.microsoft.com/office/powerpoint/2010/main" val="16515030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Dikdörtgen 2"/>
          <p:cNvSpPr/>
          <p:nvPr/>
        </p:nvSpPr>
        <p:spPr>
          <a:xfrm>
            <a:off x="1921321" y="982053"/>
            <a:ext cx="8520270" cy="1077218"/>
          </a:xfrm>
          <a:prstGeom prst="rect">
            <a:avLst/>
          </a:prstGeom>
        </p:spPr>
        <p:txBody>
          <a:bodyPr wrap="square">
            <a:spAutoFit/>
          </a:bodyPr>
          <a:lstStyle/>
          <a:p>
            <a:pPr algn="just"/>
            <a:r>
              <a:rPr lang="tr-TR" sz="1600" dirty="0" smtClean="0"/>
              <a:t>Doğal afet sonucu meydana gelen, dere ve nehir kenarlarından elle toplanarak kullanıma hazırlanan, her alanda kullanıma uygun ve kolay işlenebilen </a:t>
            </a:r>
            <a:r>
              <a:rPr lang="tr-TR" sz="1600" dirty="0" err="1" smtClean="0"/>
              <a:t>podima</a:t>
            </a:r>
            <a:r>
              <a:rPr lang="tr-TR" sz="1600" dirty="0" smtClean="0"/>
              <a:t> taşı, zemin kaplamalarında genellikle yapıştırma tekniği ile alana uygulanmaktadır. </a:t>
            </a:r>
            <a:r>
              <a:rPr lang="tr-TR" sz="1600" dirty="0" err="1" smtClean="0"/>
              <a:t>İşlevseliğinin</a:t>
            </a:r>
            <a:r>
              <a:rPr lang="tr-TR" sz="1600" dirty="0" smtClean="0"/>
              <a:t> yanında, mekana şık ve estetik bir görünüm sağlamaktadır. </a:t>
            </a:r>
          </a:p>
        </p:txBody>
      </p:sp>
      <p:sp>
        <p:nvSpPr>
          <p:cNvPr id="12" name="Dikdörtgen 11"/>
          <p:cNvSpPr/>
          <p:nvPr/>
        </p:nvSpPr>
        <p:spPr>
          <a:xfrm>
            <a:off x="5040064" y="411562"/>
            <a:ext cx="3568349" cy="707886"/>
          </a:xfrm>
          <a:prstGeom prst="rect">
            <a:avLst/>
          </a:prstGeom>
        </p:spPr>
        <p:txBody>
          <a:bodyPr wrap="none">
            <a:spAutoFit/>
          </a:bodyPr>
          <a:lstStyle/>
          <a:p>
            <a:r>
              <a:rPr lang="tr-TR" sz="2000" b="1" dirty="0" err="1" smtClean="0"/>
              <a:t>Podima</a:t>
            </a:r>
            <a:r>
              <a:rPr lang="tr-TR" sz="2000" b="1" dirty="0" smtClean="0"/>
              <a:t> Taşı Zemin Kaplamaları</a:t>
            </a:r>
          </a:p>
          <a:p>
            <a:endParaRPr lang="tr-TR" sz="2000" b="1" dirty="0"/>
          </a:p>
        </p:txBody>
      </p:sp>
      <p:pic>
        <p:nvPicPr>
          <p:cNvPr id="2" name="Resi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0839" y="2629762"/>
            <a:ext cx="4557574" cy="3399054"/>
          </a:xfrm>
          <a:prstGeom prst="rect">
            <a:avLst/>
          </a:prstGeom>
        </p:spPr>
      </p:pic>
    </p:spTree>
    <p:extLst>
      <p:ext uri="{BB962C8B-B14F-4D97-AF65-F5344CB8AC3E}">
        <p14:creationId xmlns:p14="http://schemas.microsoft.com/office/powerpoint/2010/main" val="602485140"/>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pic>
        <p:nvPicPr>
          <p:cNvPr id="2" name="Resi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2390415" y="206462"/>
            <a:ext cx="7984178" cy="6387342"/>
          </a:xfrm>
          <a:prstGeom prst="rect">
            <a:avLst/>
          </a:prstGeom>
        </p:spPr>
      </p:pic>
    </p:spTree>
    <p:extLst>
      <p:ext uri="{BB962C8B-B14F-4D97-AF65-F5344CB8AC3E}">
        <p14:creationId xmlns:p14="http://schemas.microsoft.com/office/powerpoint/2010/main" val="2180509461"/>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2343416" y="411562"/>
            <a:ext cx="7727357" cy="6181886"/>
          </a:xfrm>
          <a:prstGeom prst="rect">
            <a:avLst/>
          </a:prstGeom>
        </p:spPr>
      </p:pic>
    </p:spTree>
    <p:extLst>
      <p:ext uri="{BB962C8B-B14F-4D97-AF65-F5344CB8AC3E}">
        <p14:creationId xmlns:p14="http://schemas.microsoft.com/office/powerpoint/2010/main" val="3245018340"/>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pic>
        <p:nvPicPr>
          <p:cNvPr id="2" name="Resi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2100307" y="298574"/>
            <a:ext cx="7795723" cy="6236578"/>
          </a:xfrm>
          <a:prstGeom prst="rect">
            <a:avLst/>
          </a:prstGeom>
        </p:spPr>
      </p:pic>
    </p:spTree>
    <p:extLst>
      <p:ext uri="{BB962C8B-B14F-4D97-AF65-F5344CB8AC3E}">
        <p14:creationId xmlns:p14="http://schemas.microsoft.com/office/powerpoint/2010/main" val="27225402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Dikdörtgen 2"/>
          <p:cNvSpPr/>
          <p:nvPr/>
        </p:nvSpPr>
        <p:spPr>
          <a:xfrm>
            <a:off x="1921320" y="696204"/>
            <a:ext cx="8520270" cy="3046988"/>
          </a:xfrm>
          <a:prstGeom prst="rect">
            <a:avLst/>
          </a:prstGeom>
        </p:spPr>
        <p:txBody>
          <a:bodyPr wrap="square">
            <a:spAutoFit/>
          </a:bodyPr>
          <a:lstStyle/>
          <a:p>
            <a:pPr algn="just"/>
            <a:r>
              <a:rPr lang="tr-TR" sz="1600" dirty="0"/>
              <a:t>Andezit gibi doğal taşların farklı yüzey işlemleri, taşın estetik görünümünü ve kullanım özelliklerini değiştirmek için uygulanır. Bu işlemler, taşın doğal dokusunu korurken aynı zamanda projeye uygun fonksiyonel ve görsel etkiler sağlar. </a:t>
            </a:r>
            <a:endParaRPr lang="tr-TR" sz="1600" dirty="0" smtClean="0"/>
          </a:p>
          <a:p>
            <a:pPr algn="just"/>
            <a:endParaRPr lang="tr-TR" sz="1600" dirty="0"/>
          </a:p>
          <a:p>
            <a:pPr algn="just"/>
            <a:r>
              <a:rPr lang="tr-TR" sz="1600" b="1" dirty="0" smtClean="0"/>
              <a:t>	1-Patinatolu </a:t>
            </a:r>
            <a:r>
              <a:rPr lang="tr-TR" sz="1600" b="1" dirty="0"/>
              <a:t>(Pürüzlü) </a:t>
            </a:r>
            <a:r>
              <a:rPr lang="tr-TR" sz="1600" b="1" dirty="0" smtClean="0"/>
              <a:t>Yüzey</a:t>
            </a:r>
          </a:p>
          <a:p>
            <a:pPr algn="just"/>
            <a:r>
              <a:rPr lang="tr-TR" sz="1600" dirty="0" smtClean="0"/>
              <a:t>	</a:t>
            </a:r>
            <a:r>
              <a:rPr lang="tr-TR" sz="1600" dirty="0" err="1" smtClean="0"/>
              <a:t>Patinatolu</a:t>
            </a:r>
            <a:r>
              <a:rPr lang="tr-TR" sz="1600" dirty="0" smtClean="0"/>
              <a:t> </a:t>
            </a:r>
            <a:r>
              <a:rPr lang="tr-TR" sz="1600" dirty="0"/>
              <a:t>yüzey işlemi, doğal taşın yüzeyine hafif bir pürüz kazandırarak mat ve kaymaz bir görünüm elde edilmesini sağlar</a:t>
            </a:r>
            <a:r>
              <a:rPr lang="tr-TR" sz="1600" dirty="0" smtClean="0"/>
              <a:t>. Bu </a:t>
            </a:r>
            <a:r>
              <a:rPr lang="tr-TR" sz="1600" dirty="0"/>
              <a:t>işlem sırasında taşın yüzeyi özel makinelerle aşındırılarak </a:t>
            </a:r>
            <a:r>
              <a:rPr lang="tr-TR" sz="1600" dirty="0" err="1"/>
              <a:t>pürüzlendirilir</a:t>
            </a:r>
            <a:r>
              <a:rPr lang="tr-TR" sz="1600" dirty="0" smtClean="0"/>
              <a:t>.			</a:t>
            </a:r>
          </a:p>
          <a:p>
            <a:pPr algn="just"/>
            <a:r>
              <a:rPr lang="tr-TR" sz="1600" dirty="0"/>
              <a:t>	</a:t>
            </a:r>
            <a:r>
              <a:rPr lang="tr-TR" sz="1600" dirty="0" smtClean="0"/>
              <a:t>Avantajları: Kaymaz </a:t>
            </a:r>
            <a:r>
              <a:rPr lang="tr-TR" sz="1600" dirty="0"/>
              <a:t>özellik sağlar, bu nedenle dış mekanlarda ve ıslak zeminlerde idealdir (havuz kenarları, teraslar, yaya yolları</a:t>
            </a:r>
            <a:r>
              <a:rPr lang="tr-TR" sz="1600" dirty="0" smtClean="0"/>
              <a:t>). Doğal </a:t>
            </a:r>
            <a:r>
              <a:rPr lang="tr-TR" sz="1600" dirty="0"/>
              <a:t>ve </a:t>
            </a:r>
            <a:r>
              <a:rPr lang="tr-TR" sz="1600" dirty="0" err="1"/>
              <a:t>rustik</a:t>
            </a:r>
            <a:r>
              <a:rPr lang="tr-TR" sz="1600" dirty="0"/>
              <a:t> bir görünüm sunar, bu da onu peyzaj projeleri ve doğal alanlar için uygun hale getirir</a:t>
            </a:r>
            <a:r>
              <a:rPr lang="tr-TR" sz="1600" dirty="0" smtClean="0"/>
              <a:t>.		</a:t>
            </a:r>
          </a:p>
          <a:p>
            <a:pPr algn="just"/>
            <a:r>
              <a:rPr lang="tr-TR" sz="1600" dirty="0"/>
              <a:t>	</a:t>
            </a:r>
            <a:r>
              <a:rPr lang="tr-TR" sz="1600" dirty="0" smtClean="0"/>
              <a:t>Kullanım </a:t>
            </a:r>
            <a:r>
              <a:rPr lang="tr-TR" sz="1600" dirty="0"/>
              <a:t>Alanları</a:t>
            </a:r>
            <a:r>
              <a:rPr lang="tr-TR" sz="1600" dirty="0" smtClean="0"/>
              <a:t>: Kaldırımlar</a:t>
            </a:r>
            <a:r>
              <a:rPr lang="tr-TR" sz="1600" dirty="0"/>
              <a:t>, yürüyüş yolları, bahçe yolları, meydanlar.</a:t>
            </a:r>
            <a:endParaRPr lang="tr-TR" sz="1600" dirty="0" smtClean="0"/>
          </a:p>
        </p:txBody>
      </p:sp>
      <p:sp>
        <p:nvSpPr>
          <p:cNvPr id="12" name="Dikdörtgen 11"/>
          <p:cNvSpPr/>
          <p:nvPr/>
        </p:nvSpPr>
        <p:spPr>
          <a:xfrm>
            <a:off x="4050839" y="375059"/>
            <a:ext cx="5017464" cy="707886"/>
          </a:xfrm>
          <a:prstGeom prst="rect">
            <a:avLst/>
          </a:prstGeom>
        </p:spPr>
        <p:txBody>
          <a:bodyPr wrap="none">
            <a:spAutoFit/>
          </a:bodyPr>
          <a:lstStyle/>
          <a:p>
            <a:r>
              <a:rPr lang="tr-TR" sz="2000" b="1" dirty="0" smtClean="0"/>
              <a:t>Doğal Taşlara Uygulanan Bazı Yüzey İşlemleri</a:t>
            </a:r>
          </a:p>
          <a:p>
            <a:endParaRPr lang="tr-TR" sz="2000" b="1" dirty="0"/>
          </a:p>
        </p:txBody>
      </p:sp>
      <p:pic>
        <p:nvPicPr>
          <p:cNvPr id="10" name="Resim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29412" y="3819824"/>
            <a:ext cx="5438891" cy="2739354"/>
          </a:xfrm>
          <a:prstGeom prst="rect">
            <a:avLst/>
          </a:prstGeom>
        </p:spPr>
      </p:pic>
    </p:spTree>
    <p:extLst>
      <p:ext uri="{BB962C8B-B14F-4D97-AF65-F5344CB8AC3E}">
        <p14:creationId xmlns:p14="http://schemas.microsoft.com/office/powerpoint/2010/main" val="37552915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Dikdörtgen 2"/>
          <p:cNvSpPr/>
          <p:nvPr/>
        </p:nvSpPr>
        <p:spPr>
          <a:xfrm>
            <a:off x="1896607" y="633942"/>
            <a:ext cx="8520270" cy="2062103"/>
          </a:xfrm>
          <a:prstGeom prst="rect">
            <a:avLst/>
          </a:prstGeom>
        </p:spPr>
        <p:txBody>
          <a:bodyPr wrap="square">
            <a:spAutoFit/>
          </a:bodyPr>
          <a:lstStyle/>
          <a:p>
            <a:pPr algn="just"/>
            <a:endParaRPr lang="tr-TR" sz="1600" dirty="0"/>
          </a:p>
          <a:p>
            <a:pPr algn="just"/>
            <a:r>
              <a:rPr lang="tr-TR" sz="1600" b="1" dirty="0"/>
              <a:t>	2. </a:t>
            </a:r>
            <a:r>
              <a:rPr lang="tr-TR" sz="1600" b="1" dirty="0" err="1"/>
              <a:t>Honlanmış</a:t>
            </a:r>
            <a:r>
              <a:rPr lang="tr-TR" sz="1600" b="1" dirty="0"/>
              <a:t> (Mat) </a:t>
            </a:r>
            <a:r>
              <a:rPr lang="tr-TR" sz="1600" b="1" dirty="0" smtClean="0"/>
              <a:t>Yüzey: </a:t>
            </a:r>
          </a:p>
          <a:p>
            <a:pPr algn="just"/>
            <a:r>
              <a:rPr lang="tr-TR" sz="1600" b="1" dirty="0"/>
              <a:t>	</a:t>
            </a:r>
            <a:r>
              <a:rPr lang="tr-TR" sz="1600" dirty="0" err="1" smtClean="0"/>
              <a:t>Honlama</a:t>
            </a:r>
            <a:r>
              <a:rPr lang="tr-TR" sz="1600" dirty="0" smtClean="0"/>
              <a:t> </a:t>
            </a:r>
            <a:r>
              <a:rPr lang="tr-TR" sz="1600" dirty="0"/>
              <a:t>işlemi, taşın yüzeyinin pürüzsüz ama mat bir görünüm kazandırılması amacıyla uygulanır</a:t>
            </a:r>
            <a:r>
              <a:rPr lang="tr-TR" sz="1600" dirty="0" smtClean="0"/>
              <a:t>. Taşın </a:t>
            </a:r>
            <a:r>
              <a:rPr lang="tr-TR" sz="1600" dirty="0"/>
              <a:t>doğal dokusu büyük ölçüde korunur, ancak daha ince bir pürüzsüzlük elde edilir</a:t>
            </a:r>
            <a:r>
              <a:rPr lang="tr-TR" sz="1600" dirty="0" smtClean="0"/>
              <a:t>. 	Avantajları: Daha </a:t>
            </a:r>
            <a:r>
              <a:rPr lang="tr-TR" sz="1600" dirty="0"/>
              <a:t>az kaygan bir yüzey sunar, bu da hem iç mekan hem dış mekan kullanımı için uygundur</a:t>
            </a:r>
            <a:r>
              <a:rPr lang="tr-TR" sz="1600" dirty="0" smtClean="0"/>
              <a:t>. Taşın </a:t>
            </a:r>
            <a:r>
              <a:rPr lang="tr-TR" sz="1600" dirty="0"/>
              <a:t>rengini ve desenlerini daha net bir şekilde ortaya çıkarır, ancak parlaklık yerine mat bir bitiş sağlar</a:t>
            </a:r>
            <a:r>
              <a:rPr lang="tr-TR" sz="1600" dirty="0" smtClean="0"/>
              <a:t>. </a:t>
            </a:r>
          </a:p>
          <a:p>
            <a:pPr algn="just"/>
            <a:r>
              <a:rPr lang="tr-TR" sz="1600" dirty="0"/>
              <a:t>	</a:t>
            </a:r>
            <a:r>
              <a:rPr lang="tr-TR" sz="1600" dirty="0" smtClean="0"/>
              <a:t>Kullanım </a:t>
            </a:r>
            <a:r>
              <a:rPr lang="tr-TR" sz="1600" dirty="0"/>
              <a:t>Alanları</a:t>
            </a:r>
            <a:r>
              <a:rPr lang="tr-TR" sz="1600" dirty="0" smtClean="0"/>
              <a:t>: Dış </a:t>
            </a:r>
            <a:r>
              <a:rPr lang="tr-TR" sz="1600" dirty="0"/>
              <a:t>mekan terasları, iç mekan zeminleri, merdiven basamakları.</a:t>
            </a:r>
            <a:endParaRPr lang="tr-TR" sz="1600" dirty="0" smtClean="0"/>
          </a:p>
        </p:txBody>
      </p:sp>
      <p:sp>
        <p:nvSpPr>
          <p:cNvPr id="12" name="Dikdörtgen 11"/>
          <p:cNvSpPr/>
          <p:nvPr/>
        </p:nvSpPr>
        <p:spPr>
          <a:xfrm>
            <a:off x="4050839" y="375059"/>
            <a:ext cx="5017464" cy="707886"/>
          </a:xfrm>
          <a:prstGeom prst="rect">
            <a:avLst/>
          </a:prstGeom>
        </p:spPr>
        <p:txBody>
          <a:bodyPr wrap="none">
            <a:spAutoFit/>
          </a:bodyPr>
          <a:lstStyle/>
          <a:p>
            <a:r>
              <a:rPr lang="tr-TR" sz="2000" b="1" dirty="0" smtClean="0"/>
              <a:t>Doğal Taşlara Uygulanan Bazı Yüzey İşlemleri</a:t>
            </a:r>
          </a:p>
          <a:p>
            <a:endParaRPr lang="tr-TR" sz="2000" b="1" dirty="0"/>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62472" y="2918237"/>
            <a:ext cx="6606746" cy="3344665"/>
          </a:xfrm>
          <a:prstGeom prst="rect">
            <a:avLst/>
          </a:prstGeom>
        </p:spPr>
      </p:pic>
    </p:spTree>
    <p:extLst>
      <p:ext uri="{BB962C8B-B14F-4D97-AF65-F5344CB8AC3E}">
        <p14:creationId xmlns:p14="http://schemas.microsoft.com/office/powerpoint/2010/main" val="29210833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Dikdörtgen 2"/>
          <p:cNvSpPr/>
          <p:nvPr/>
        </p:nvSpPr>
        <p:spPr>
          <a:xfrm>
            <a:off x="1891351" y="623241"/>
            <a:ext cx="8520270" cy="2308324"/>
          </a:xfrm>
          <a:prstGeom prst="rect">
            <a:avLst/>
          </a:prstGeom>
        </p:spPr>
        <p:txBody>
          <a:bodyPr wrap="square">
            <a:spAutoFit/>
          </a:bodyPr>
          <a:lstStyle/>
          <a:p>
            <a:pPr algn="just"/>
            <a:endParaRPr lang="tr-TR" sz="1600" dirty="0"/>
          </a:p>
          <a:p>
            <a:pPr algn="just"/>
            <a:r>
              <a:rPr lang="tr-TR" sz="1600" b="1" dirty="0"/>
              <a:t>	3. Cilalı (Parlak) </a:t>
            </a:r>
            <a:r>
              <a:rPr lang="tr-TR" sz="1600" b="1" dirty="0" smtClean="0"/>
              <a:t>Yüzey:</a:t>
            </a:r>
          </a:p>
          <a:p>
            <a:pPr algn="just"/>
            <a:r>
              <a:rPr lang="tr-TR" sz="1600" b="1" dirty="0"/>
              <a:t>	</a:t>
            </a:r>
            <a:r>
              <a:rPr lang="tr-TR" sz="1600" dirty="0" smtClean="0"/>
              <a:t>Cilalı </a:t>
            </a:r>
            <a:r>
              <a:rPr lang="tr-TR" sz="1600" dirty="0"/>
              <a:t>yüzey işlemi, taşın yüzeyinin yüksek parlaklığa ulaşana kadar aşındırılması ve parlatılması ile elde edilir</a:t>
            </a:r>
            <a:r>
              <a:rPr lang="tr-TR" sz="1600" dirty="0" smtClean="0"/>
              <a:t>. Bu </a:t>
            </a:r>
            <a:r>
              <a:rPr lang="tr-TR" sz="1600" dirty="0"/>
              <a:t>işlem taşın doğal renklerini ve desenlerini en iyi şekilde ortaya çıkarır</a:t>
            </a:r>
            <a:r>
              <a:rPr lang="tr-TR" sz="1600" dirty="0" smtClean="0"/>
              <a:t>.</a:t>
            </a:r>
          </a:p>
          <a:p>
            <a:pPr algn="just"/>
            <a:r>
              <a:rPr lang="tr-TR" sz="1600" dirty="0"/>
              <a:t>	</a:t>
            </a:r>
            <a:r>
              <a:rPr lang="tr-TR" sz="1600" dirty="0" smtClean="0"/>
              <a:t>Avantajları: Yüksek </a:t>
            </a:r>
            <a:r>
              <a:rPr lang="tr-TR" sz="1600" dirty="0"/>
              <a:t>parlaklık ve şık bir görünüm sunar, bu yüzden genellikle iç mekanlarda tercih edilir</a:t>
            </a:r>
            <a:r>
              <a:rPr lang="tr-TR" sz="1600" dirty="0" smtClean="0"/>
              <a:t>. Cilalı </a:t>
            </a:r>
            <a:r>
              <a:rPr lang="tr-TR" sz="1600" dirty="0"/>
              <a:t>yüzey, taşın suya ve lekelere karşı daha dirençli olmasını sağlar</a:t>
            </a:r>
            <a:r>
              <a:rPr lang="tr-TR" sz="1600" dirty="0" smtClean="0"/>
              <a:t>. 	Dezavantajları: Cilalı </a:t>
            </a:r>
            <a:r>
              <a:rPr lang="tr-TR" sz="1600" dirty="0"/>
              <a:t>yüzeyler kaygan olabilir, bu nedenle ıslak zeminlerde dikkatli kullanılması gerekir</a:t>
            </a:r>
            <a:r>
              <a:rPr lang="tr-TR" sz="1600" dirty="0" smtClean="0"/>
              <a:t>. </a:t>
            </a:r>
          </a:p>
          <a:p>
            <a:pPr algn="just"/>
            <a:r>
              <a:rPr lang="tr-TR" sz="1600" dirty="0"/>
              <a:t>	</a:t>
            </a:r>
            <a:r>
              <a:rPr lang="tr-TR" sz="1600" dirty="0" smtClean="0"/>
              <a:t>Kullanım </a:t>
            </a:r>
            <a:r>
              <a:rPr lang="tr-TR" sz="1600" dirty="0"/>
              <a:t>Alanları</a:t>
            </a:r>
            <a:r>
              <a:rPr lang="tr-TR" sz="1600" dirty="0" smtClean="0"/>
              <a:t>: İç </a:t>
            </a:r>
            <a:r>
              <a:rPr lang="tr-TR" sz="1600" dirty="0"/>
              <a:t>mekan zeminleri, lüks alanlar, mutfak tezgahları, duvar kaplamaları.</a:t>
            </a:r>
            <a:endParaRPr lang="tr-TR" sz="1600" dirty="0" smtClean="0"/>
          </a:p>
        </p:txBody>
      </p:sp>
      <p:sp>
        <p:nvSpPr>
          <p:cNvPr id="12" name="Dikdörtgen 11"/>
          <p:cNvSpPr/>
          <p:nvPr/>
        </p:nvSpPr>
        <p:spPr>
          <a:xfrm>
            <a:off x="4050839" y="375059"/>
            <a:ext cx="5017464" cy="707886"/>
          </a:xfrm>
          <a:prstGeom prst="rect">
            <a:avLst/>
          </a:prstGeom>
        </p:spPr>
        <p:txBody>
          <a:bodyPr wrap="none">
            <a:spAutoFit/>
          </a:bodyPr>
          <a:lstStyle/>
          <a:p>
            <a:r>
              <a:rPr lang="tr-TR" sz="2000" b="1" dirty="0" smtClean="0"/>
              <a:t>Doğal Taşlara Uygulanan Bazı Yüzey İşlemleri</a:t>
            </a:r>
          </a:p>
          <a:p>
            <a:endParaRPr lang="tr-TR" sz="2000" b="1" dirty="0"/>
          </a:p>
        </p:txBody>
      </p:sp>
      <p:pic>
        <p:nvPicPr>
          <p:cNvPr id="2" name="Resim 1"/>
          <p:cNvPicPr>
            <a:picLocks noChangeAspect="1"/>
          </p:cNvPicPr>
          <p:nvPr/>
        </p:nvPicPr>
        <p:blipFill rotWithShape="1">
          <a:blip r:embed="rId3">
            <a:extLst>
              <a:ext uri="{28A0092B-C50C-407E-A947-70E740481C1C}">
                <a14:useLocalDpi xmlns:a14="http://schemas.microsoft.com/office/drawing/2010/main" val="0"/>
              </a:ext>
            </a:extLst>
          </a:blip>
          <a:srcRect t="14054"/>
          <a:stretch/>
        </p:blipFill>
        <p:spPr>
          <a:xfrm>
            <a:off x="3306965" y="3035614"/>
            <a:ext cx="5761338" cy="3301091"/>
          </a:xfrm>
          <a:prstGeom prst="rect">
            <a:avLst/>
          </a:prstGeom>
        </p:spPr>
      </p:pic>
    </p:spTree>
    <p:extLst>
      <p:ext uri="{BB962C8B-B14F-4D97-AF65-F5344CB8AC3E}">
        <p14:creationId xmlns:p14="http://schemas.microsoft.com/office/powerpoint/2010/main" val="837019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Dikdörtgen 2"/>
          <p:cNvSpPr/>
          <p:nvPr/>
        </p:nvSpPr>
        <p:spPr>
          <a:xfrm>
            <a:off x="1921320" y="652615"/>
            <a:ext cx="8520270" cy="2062103"/>
          </a:xfrm>
          <a:prstGeom prst="rect">
            <a:avLst/>
          </a:prstGeom>
        </p:spPr>
        <p:txBody>
          <a:bodyPr wrap="square">
            <a:spAutoFit/>
          </a:bodyPr>
          <a:lstStyle/>
          <a:p>
            <a:pPr algn="just"/>
            <a:endParaRPr lang="tr-TR" sz="1600" dirty="0"/>
          </a:p>
          <a:p>
            <a:pPr algn="just"/>
            <a:r>
              <a:rPr lang="tr-TR" sz="1600" b="1" dirty="0"/>
              <a:t>	4. Kumlanmış </a:t>
            </a:r>
            <a:r>
              <a:rPr lang="tr-TR" sz="1600" b="1" dirty="0" smtClean="0"/>
              <a:t>Yüzey: </a:t>
            </a:r>
          </a:p>
          <a:p>
            <a:pPr algn="just"/>
            <a:r>
              <a:rPr lang="tr-TR" sz="1600" b="1" dirty="0"/>
              <a:t>	</a:t>
            </a:r>
            <a:r>
              <a:rPr lang="tr-TR" sz="1600" dirty="0" smtClean="0"/>
              <a:t>Kumlama </a:t>
            </a:r>
            <a:r>
              <a:rPr lang="tr-TR" sz="1600" dirty="0"/>
              <a:t>işlemi, taş yüzeyine ince kum tanelerinin püskürtülmesiyle yapılır. Bu işlem taşın yüzeyinde homojen bir pürüzlülük sağlar</a:t>
            </a:r>
            <a:r>
              <a:rPr lang="tr-TR" sz="1600" dirty="0" smtClean="0"/>
              <a:t>. Kumlama </a:t>
            </a:r>
            <a:r>
              <a:rPr lang="tr-TR" sz="1600" dirty="0"/>
              <a:t>sayesinde taşın yüzeyi doğal dokusunu korur ama aynı zamanda kaymaz hale gelir</a:t>
            </a:r>
            <a:r>
              <a:rPr lang="tr-TR" sz="1600" dirty="0" smtClean="0"/>
              <a:t>.</a:t>
            </a:r>
          </a:p>
          <a:p>
            <a:pPr algn="just"/>
            <a:r>
              <a:rPr lang="tr-TR" sz="1600" dirty="0"/>
              <a:t>	</a:t>
            </a:r>
            <a:r>
              <a:rPr lang="tr-TR" sz="1600" dirty="0" smtClean="0"/>
              <a:t>Avantajları: Kaymaz </a:t>
            </a:r>
            <a:r>
              <a:rPr lang="tr-TR" sz="1600" dirty="0"/>
              <a:t>bir yüzey elde edilir, bu yüzden dış mekanlarda, özellikle merdivenlerde ve havuz kenarlarında sıkça kullanılır</a:t>
            </a:r>
            <a:r>
              <a:rPr lang="tr-TR" sz="1600" dirty="0" smtClean="0"/>
              <a:t>. Hafif </a:t>
            </a:r>
            <a:r>
              <a:rPr lang="tr-TR" sz="1600" dirty="0"/>
              <a:t>pürüzlü ve mat bir görünüm kazandırır</a:t>
            </a:r>
            <a:r>
              <a:rPr lang="tr-TR" sz="1600" dirty="0" smtClean="0"/>
              <a:t>.</a:t>
            </a:r>
          </a:p>
          <a:p>
            <a:pPr algn="just"/>
            <a:r>
              <a:rPr lang="tr-TR" sz="1600" dirty="0"/>
              <a:t>	</a:t>
            </a:r>
            <a:r>
              <a:rPr lang="tr-TR" sz="1600" dirty="0" smtClean="0"/>
              <a:t>Kullanım </a:t>
            </a:r>
            <a:r>
              <a:rPr lang="tr-TR" sz="1600" dirty="0"/>
              <a:t>Alanları</a:t>
            </a:r>
            <a:r>
              <a:rPr lang="tr-TR" sz="1600" dirty="0" smtClean="0"/>
              <a:t>: Bahçe </a:t>
            </a:r>
            <a:r>
              <a:rPr lang="tr-TR" sz="1600" dirty="0"/>
              <a:t>yolları, teraslar, havuz çevreleri, merdivenler.</a:t>
            </a:r>
            <a:endParaRPr lang="tr-TR" sz="1600" dirty="0" smtClean="0"/>
          </a:p>
        </p:txBody>
      </p:sp>
      <p:sp>
        <p:nvSpPr>
          <p:cNvPr id="12" name="Dikdörtgen 11"/>
          <p:cNvSpPr/>
          <p:nvPr/>
        </p:nvSpPr>
        <p:spPr>
          <a:xfrm>
            <a:off x="4050839" y="375059"/>
            <a:ext cx="5017464" cy="707886"/>
          </a:xfrm>
          <a:prstGeom prst="rect">
            <a:avLst/>
          </a:prstGeom>
        </p:spPr>
        <p:txBody>
          <a:bodyPr wrap="none">
            <a:spAutoFit/>
          </a:bodyPr>
          <a:lstStyle/>
          <a:p>
            <a:r>
              <a:rPr lang="tr-TR" sz="2000" b="1" dirty="0" smtClean="0"/>
              <a:t>Doğal Taşlara Uygulanan Bazı Yüzey İşlemleri</a:t>
            </a:r>
          </a:p>
          <a:p>
            <a:endParaRPr lang="tr-TR" sz="2000" b="1" dirty="0"/>
          </a:p>
        </p:txBody>
      </p:sp>
      <p:pic>
        <p:nvPicPr>
          <p:cNvPr id="2" name="Resi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75607" y="2936910"/>
            <a:ext cx="5011695" cy="3341130"/>
          </a:xfrm>
          <a:prstGeom prst="rect">
            <a:avLst/>
          </a:prstGeom>
        </p:spPr>
      </p:pic>
    </p:spTree>
    <p:extLst>
      <p:ext uri="{BB962C8B-B14F-4D97-AF65-F5344CB8AC3E}">
        <p14:creationId xmlns:p14="http://schemas.microsoft.com/office/powerpoint/2010/main" val="1799587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904390"/>
            <a:ext cx="5007763" cy="646331"/>
          </a:xfrm>
          <a:prstGeom prst="rect">
            <a:avLst/>
          </a:prstGeom>
        </p:spPr>
        <p:txBody>
          <a:bodyPr wrap="square">
            <a:spAutoFit/>
          </a:bodyPr>
          <a:lstStyle/>
          <a:p>
            <a:r>
              <a:rPr lang="tr-TR" sz="3600" b="1" dirty="0" smtClean="0"/>
              <a:t>ZEMİN KAPLAMALARI </a:t>
            </a:r>
            <a:endParaRPr lang="tr-TR" sz="3600" b="1" dirty="0"/>
          </a:p>
        </p:txBody>
      </p:sp>
      <p:sp>
        <p:nvSpPr>
          <p:cNvPr id="2" name="Dikdörtgen 1"/>
          <p:cNvSpPr/>
          <p:nvPr/>
        </p:nvSpPr>
        <p:spPr>
          <a:xfrm>
            <a:off x="1926542" y="1764367"/>
            <a:ext cx="8693029" cy="3416320"/>
          </a:xfrm>
          <a:prstGeom prst="rect">
            <a:avLst/>
          </a:prstGeom>
        </p:spPr>
        <p:txBody>
          <a:bodyPr wrap="square">
            <a:spAutoFit/>
          </a:bodyPr>
          <a:lstStyle/>
          <a:p>
            <a:pPr algn="just"/>
            <a:r>
              <a:rPr lang="tr-TR" sz="2400" b="1" dirty="0" smtClean="0"/>
              <a:t>Doğal Taş Zemin Kaplamaları Genel Özellikler</a:t>
            </a:r>
          </a:p>
          <a:p>
            <a:pPr algn="just"/>
            <a:r>
              <a:rPr lang="tr-TR" sz="2400" b="1" dirty="0"/>
              <a:t>	</a:t>
            </a:r>
            <a:r>
              <a:rPr lang="tr-TR" sz="2400" dirty="0" smtClean="0"/>
              <a:t>Doğal Taşlar yeryüzünün bilinen en eski inşaat malzemeleri arasında yer alırlar. Antik çağlardan beri insanlar bu malzeme çok farklı amaçlarda inşa ettikleri yapılarda kullanmışlardır. Teknolojinin gelişmesi ve farklı tekniklerin ortaya çıkmasıyla doğal taşlar mekanların iç ve dış kısımlarında yapıları tamamlayıcı olarak görev almaya başlamışlardır. Eski çağlarda sadece destekleyici bir inşa unsuru olan doğal taşlar, günümüzde çeşitli işleme teknolojileriyle kaplama malzemesi olarak da çok yaygın olarak kullanılmaktadır.</a:t>
            </a:r>
          </a:p>
        </p:txBody>
      </p:sp>
    </p:spTree>
    <p:extLst>
      <p:ext uri="{BB962C8B-B14F-4D97-AF65-F5344CB8AC3E}">
        <p14:creationId xmlns:p14="http://schemas.microsoft.com/office/powerpoint/2010/main" val="30835013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Dikdörtgen 2"/>
          <p:cNvSpPr/>
          <p:nvPr/>
        </p:nvSpPr>
        <p:spPr>
          <a:xfrm>
            <a:off x="1921321" y="982053"/>
            <a:ext cx="8520270" cy="2062103"/>
          </a:xfrm>
          <a:prstGeom prst="rect">
            <a:avLst/>
          </a:prstGeom>
        </p:spPr>
        <p:txBody>
          <a:bodyPr wrap="square">
            <a:spAutoFit/>
          </a:bodyPr>
          <a:lstStyle/>
          <a:p>
            <a:pPr algn="just"/>
            <a:endParaRPr lang="tr-TR" sz="1600" dirty="0"/>
          </a:p>
          <a:p>
            <a:pPr algn="just"/>
            <a:r>
              <a:rPr lang="tr-TR" sz="1600" b="1" dirty="0"/>
              <a:t>	5. Bastırılmış (</a:t>
            </a:r>
            <a:r>
              <a:rPr lang="tr-TR" sz="1600" b="1" dirty="0" err="1"/>
              <a:t>Tamburlanmış</a:t>
            </a:r>
            <a:r>
              <a:rPr lang="tr-TR" sz="1600" b="1" dirty="0"/>
              <a:t>) </a:t>
            </a:r>
            <a:r>
              <a:rPr lang="tr-TR" sz="1600" b="1" dirty="0" smtClean="0"/>
              <a:t>Yüzey:</a:t>
            </a:r>
          </a:p>
          <a:p>
            <a:pPr algn="just"/>
            <a:r>
              <a:rPr lang="tr-TR" sz="1600" b="1" dirty="0"/>
              <a:t>	</a:t>
            </a:r>
            <a:r>
              <a:rPr lang="tr-TR" sz="1600" dirty="0" err="1" smtClean="0"/>
              <a:t>Tamburlama</a:t>
            </a:r>
            <a:r>
              <a:rPr lang="tr-TR" sz="1600" dirty="0" smtClean="0"/>
              <a:t> </a:t>
            </a:r>
            <a:r>
              <a:rPr lang="tr-TR" sz="1600" dirty="0"/>
              <a:t>işlemi, taşın yüzeyine eski bir görünüm vermek için uygulanır. Bu işlem sırasında taşlar tambur adı verilen bir makinede döndürülerek kenarları ve yüzeyleri aşındırılır</a:t>
            </a:r>
            <a:r>
              <a:rPr lang="tr-TR" sz="1600" dirty="0" smtClean="0"/>
              <a:t>. Bu </a:t>
            </a:r>
            <a:r>
              <a:rPr lang="tr-TR" sz="1600" dirty="0"/>
              <a:t>işlemden sonra taşlar hafif pürüzlü ve antik görünümlü bir hale gelir</a:t>
            </a:r>
            <a:r>
              <a:rPr lang="tr-TR" sz="1600" dirty="0" smtClean="0"/>
              <a:t>. </a:t>
            </a:r>
          </a:p>
          <a:p>
            <a:pPr algn="just"/>
            <a:r>
              <a:rPr lang="tr-TR" sz="1600" dirty="0"/>
              <a:t>	</a:t>
            </a:r>
            <a:r>
              <a:rPr lang="tr-TR" sz="1600" dirty="0" smtClean="0"/>
              <a:t>Avantajları: </a:t>
            </a:r>
            <a:r>
              <a:rPr lang="tr-TR" sz="1600" dirty="0" err="1" smtClean="0"/>
              <a:t>Rustik</a:t>
            </a:r>
            <a:r>
              <a:rPr lang="tr-TR" sz="1600" dirty="0" smtClean="0"/>
              <a:t> </a:t>
            </a:r>
            <a:r>
              <a:rPr lang="tr-TR" sz="1600" dirty="0"/>
              <a:t>ve antik bir görünüm sağlar, bu da tarihi veya doğal temalı projeler için idealdir</a:t>
            </a:r>
            <a:r>
              <a:rPr lang="tr-TR" sz="1600" dirty="0" smtClean="0"/>
              <a:t>. Hafif </a:t>
            </a:r>
            <a:r>
              <a:rPr lang="tr-TR" sz="1600" dirty="0"/>
              <a:t>aşınmış kenarlar ve yüzey, daha doğal bir estetik kazandırır</a:t>
            </a:r>
            <a:r>
              <a:rPr lang="tr-TR" sz="1600" dirty="0" smtClean="0"/>
              <a:t>.</a:t>
            </a:r>
          </a:p>
          <a:p>
            <a:pPr algn="just"/>
            <a:r>
              <a:rPr lang="tr-TR" sz="1600" dirty="0"/>
              <a:t>	</a:t>
            </a:r>
            <a:r>
              <a:rPr lang="tr-TR" sz="1600" dirty="0" smtClean="0"/>
              <a:t>Kullanım </a:t>
            </a:r>
            <a:r>
              <a:rPr lang="tr-TR" sz="1600" dirty="0"/>
              <a:t>Alanları</a:t>
            </a:r>
            <a:r>
              <a:rPr lang="tr-TR" sz="1600" dirty="0" smtClean="0"/>
              <a:t>: Tarihi </a:t>
            </a:r>
            <a:r>
              <a:rPr lang="tr-TR" sz="1600" dirty="0"/>
              <a:t>yapılar, bahçe duvarları, zemin kaplamaları, yürüyüş yolları.</a:t>
            </a:r>
            <a:endParaRPr lang="tr-TR" sz="1600" dirty="0" smtClean="0"/>
          </a:p>
        </p:txBody>
      </p:sp>
      <p:sp>
        <p:nvSpPr>
          <p:cNvPr id="12" name="Dikdörtgen 11"/>
          <p:cNvSpPr/>
          <p:nvPr/>
        </p:nvSpPr>
        <p:spPr>
          <a:xfrm>
            <a:off x="4050839" y="375059"/>
            <a:ext cx="5017464" cy="707886"/>
          </a:xfrm>
          <a:prstGeom prst="rect">
            <a:avLst/>
          </a:prstGeom>
        </p:spPr>
        <p:txBody>
          <a:bodyPr wrap="none">
            <a:spAutoFit/>
          </a:bodyPr>
          <a:lstStyle/>
          <a:p>
            <a:r>
              <a:rPr lang="tr-TR" sz="2000" b="1" dirty="0" smtClean="0"/>
              <a:t>Doğal Taşlara Uygulanan Bazı Yüzey İşlemleri</a:t>
            </a:r>
          </a:p>
          <a:p>
            <a:endParaRPr lang="tr-TR" sz="2000" b="1" dirty="0"/>
          </a:p>
        </p:txBody>
      </p:sp>
      <p:pic>
        <p:nvPicPr>
          <p:cNvPr id="2" name="Resim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23253" y="3044156"/>
            <a:ext cx="3345491" cy="3299026"/>
          </a:xfrm>
          <a:prstGeom prst="rect">
            <a:avLst/>
          </a:prstGeom>
        </p:spPr>
      </p:pic>
    </p:spTree>
    <p:extLst>
      <p:ext uri="{BB962C8B-B14F-4D97-AF65-F5344CB8AC3E}">
        <p14:creationId xmlns:p14="http://schemas.microsoft.com/office/powerpoint/2010/main" val="37651387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Dikdörtgen 2"/>
          <p:cNvSpPr/>
          <p:nvPr/>
        </p:nvSpPr>
        <p:spPr>
          <a:xfrm>
            <a:off x="1921321" y="982053"/>
            <a:ext cx="8520270" cy="2062103"/>
          </a:xfrm>
          <a:prstGeom prst="rect">
            <a:avLst/>
          </a:prstGeom>
        </p:spPr>
        <p:txBody>
          <a:bodyPr wrap="square">
            <a:spAutoFit/>
          </a:bodyPr>
          <a:lstStyle/>
          <a:p>
            <a:pPr algn="just"/>
            <a:endParaRPr lang="tr-TR" sz="1600" dirty="0"/>
          </a:p>
          <a:p>
            <a:pPr algn="just"/>
            <a:r>
              <a:rPr lang="tr-TR" sz="1600" b="1" dirty="0"/>
              <a:t>	6. </a:t>
            </a:r>
            <a:r>
              <a:rPr lang="tr-TR" sz="1600" b="1" dirty="0" err="1"/>
              <a:t>Çekiçlenmiş</a:t>
            </a:r>
            <a:r>
              <a:rPr lang="tr-TR" sz="1600" b="1" dirty="0"/>
              <a:t> (</a:t>
            </a:r>
            <a:r>
              <a:rPr lang="tr-TR" sz="1600" b="1" dirty="0" smtClean="0"/>
              <a:t>Kırma/Patlatma) Yüzey:</a:t>
            </a:r>
          </a:p>
          <a:p>
            <a:pPr algn="just"/>
            <a:r>
              <a:rPr lang="tr-TR" sz="1600" b="1" dirty="0" smtClean="0"/>
              <a:t>	</a:t>
            </a:r>
            <a:r>
              <a:rPr lang="tr-TR" sz="1600" dirty="0" err="1" smtClean="0"/>
              <a:t>Çekiçlenmiş</a:t>
            </a:r>
            <a:r>
              <a:rPr lang="tr-TR" sz="1600" dirty="0" smtClean="0"/>
              <a:t> yüzey </a:t>
            </a:r>
            <a:r>
              <a:rPr lang="tr-TR" sz="1600" dirty="0"/>
              <a:t>işlemi, taşın yüzeyine küçük darbelerle pürüz kazandırılarak yapılır. Bu yöntem taşın doğal görünümünü daha da güçlendirir</a:t>
            </a:r>
            <a:r>
              <a:rPr lang="tr-TR" sz="1600" dirty="0" smtClean="0"/>
              <a:t>. Taşın </a:t>
            </a:r>
            <a:r>
              <a:rPr lang="tr-TR" sz="1600" dirty="0"/>
              <a:t>doğal formunu ve dayanıklılığını bozmadan daha kaba bir yüzey oluşturur</a:t>
            </a:r>
            <a:r>
              <a:rPr lang="tr-TR" sz="1600" dirty="0" smtClean="0"/>
              <a:t>. </a:t>
            </a:r>
          </a:p>
          <a:p>
            <a:pPr algn="just"/>
            <a:r>
              <a:rPr lang="tr-TR" sz="1600" dirty="0"/>
              <a:t>	</a:t>
            </a:r>
            <a:r>
              <a:rPr lang="tr-TR" sz="1600" dirty="0" smtClean="0"/>
              <a:t>Avantajları: Sert </a:t>
            </a:r>
            <a:r>
              <a:rPr lang="tr-TR" sz="1600" dirty="0"/>
              <a:t>ve dayanıklı bir yapı sunar, bu yüzden genellikle istinat duvarları gibi alanlarda tercih edilir</a:t>
            </a:r>
            <a:r>
              <a:rPr lang="tr-TR" sz="1600" dirty="0" smtClean="0"/>
              <a:t>. Kaymaz </a:t>
            </a:r>
            <a:r>
              <a:rPr lang="tr-TR" sz="1600" dirty="0"/>
              <a:t>bir yüzey sağlar</a:t>
            </a:r>
            <a:r>
              <a:rPr lang="tr-TR" sz="1600" dirty="0" smtClean="0"/>
              <a:t>. </a:t>
            </a:r>
          </a:p>
          <a:p>
            <a:pPr algn="just"/>
            <a:r>
              <a:rPr lang="tr-TR" sz="1600" dirty="0"/>
              <a:t>	</a:t>
            </a:r>
            <a:r>
              <a:rPr lang="tr-TR" sz="1600" dirty="0" smtClean="0"/>
              <a:t>Kullanım </a:t>
            </a:r>
            <a:r>
              <a:rPr lang="tr-TR" sz="1600" dirty="0"/>
              <a:t>Alanları</a:t>
            </a:r>
            <a:r>
              <a:rPr lang="tr-TR" sz="1600" dirty="0" smtClean="0"/>
              <a:t>: İstinat </a:t>
            </a:r>
            <a:r>
              <a:rPr lang="tr-TR" sz="1600" dirty="0"/>
              <a:t>duvarları, bahçe yolları, dış cephe kaplamaları.</a:t>
            </a:r>
            <a:endParaRPr lang="tr-TR" sz="1600" dirty="0" smtClean="0"/>
          </a:p>
        </p:txBody>
      </p:sp>
      <p:sp>
        <p:nvSpPr>
          <p:cNvPr id="12" name="Dikdörtgen 11"/>
          <p:cNvSpPr/>
          <p:nvPr/>
        </p:nvSpPr>
        <p:spPr>
          <a:xfrm>
            <a:off x="4050839" y="375059"/>
            <a:ext cx="5017464" cy="707886"/>
          </a:xfrm>
          <a:prstGeom prst="rect">
            <a:avLst/>
          </a:prstGeom>
        </p:spPr>
        <p:txBody>
          <a:bodyPr wrap="none">
            <a:spAutoFit/>
          </a:bodyPr>
          <a:lstStyle/>
          <a:p>
            <a:r>
              <a:rPr lang="tr-TR" sz="2000" b="1" dirty="0" smtClean="0"/>
              <a:t>Doğal Taşlara Uygulanan Bazı Yüzey İşlemleri</a:t>
            </a:r>
          </a:p>
          <a:p>
            <a:endParaRPr lang="tr-TR" sz="2000" b="1" dirty="0"/>
          </a:p>
        </p:txBody>
      </p:sp>
      <p:pic>
        <p:nvPicPr>
          <p:cNvPr id="2" name="Resi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1985" y="3161628"/>
            <a:ext cx="4607742" cy="3297362"/>
          </a:xfrm>
          <a:prstGeom prst="rect">
            <a:avLst/>
          </a:prstGeom>
        </p:spPr>
      </p:pic>
    </p:spTree>
    <p:extLst>
      <p:ext uri="{BB962C8B-B14F-4D97-AF65-F5344CB8AC3E}">
        <p14:creationId xmlns:p14="http://schemas.microsoft.com/office/powerpoint/2010/main" val="10942249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600" dirty="0">
              <a:solidFill>
                <a:schemeClr val="tx1">
                  <a:lumMod val="95000"/>
                  <a:lumOff val="5000"/>
                </a:schemeClr>
              </a:solidFill>
            </a:endParaRPr>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Dikdörtgen 8"/>
          <p:cNvSpPr/>
          <p:nvPr/>
        </p:nvSpPr>
        <p:spPr>
          <a:xfrm>
            <a:off x="1921790" y="1601776"/>
            <a:ext cx="8697781" cy="307777"/>
          </a:xfrm>
          <a:prstGeom prst="rect">
            <a:avLst/>
          </a:prstGeom>
        </p:spPr>
        <p:txBody>
          <a:bodyPr wrap="square">
            <a:spAutoFit/>
          </a:bodyPr>
          <a:lstStyle/>
          <a:p>
            <a:pPr algn="ctr"/>
            <a:endParaRPr lang="tr-TR" sz="1400" dirty="0"/>
          </a:p>
        </p:txBody>
      </p:sp>
      <p:pic>
        <p:nvPicPr>
          <p:cNvPr id="11" name="Resim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157298" y="691943"/>
            <a:ext cx="6604296" cy="5283437"/>
          </a:xfrm>
          <a:prstGeom prst="rect">
            <a:avLst/>
          </a:prstGeom>
        </p:spPr>
      </p:pic>
      <p:pic>
        <p:nvPicPr>
          <p:cNvPr id="12" name="Resim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5808003" y="682755"/>
            <a:ext cx="6627265" cy="5301812"/>
          </a:xfrm>
          <a:prstGeom prst="rect">
            <a:avLst/>
          </a:prstGeom>
        </p:spPr>
      </p:pic>
    </p:spTree>
    <p:extLst>
      <p:ext uri="{BB962C8B-B14F-4D97-AF65-F5344CB8AC3E}">
        <p14:creationId xmlns:p14="http://schemas.microsoft.com/office/powerpoint/2010/main" val="14999691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600" dirty="0">
              <a:solidFill>
                <a:schemeClr val="tx1">
                  <a:lumMod val="95000"/>
                  <a:lumOff val="5000"/>
                </a:schemeClr>
              </a:solidFill>
            </a:endParaRPr>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Dikdörtgen 8"/>
          <p:cNvSpPr/>
          <p:nvPr/>
        </p:nvSpPr>
        <p:spPr>
          <a:xfrm>
            <a:off x="1921790" y="1601776"/>
            <a:ext cx="8697781" cy="307777"/>
          </a:xfrm>
          <a:prstGeom prst="rect">
            <a:avLst/>
          </a:prstGeom>
        </p:spPr>
        <p:txBody>
          <a:bodyPr wrap="square">
            <a:spAutoFit/>
          </a:bodyPr>
          <a:lstStyle/>
          <a:p>
            <a:pPr algn="ctr"/>
            <a:endParaRPr lang="tr-TR" sz="1400" dirty="0"/>
          </a:p>
        </p:txBody>
      </p:sp>
      <p:pic>
        <p:nvPicPr>
          <p:cNvPr id="2" name="Resim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6200000">
            <a:off x="82413" y="812223"/>
            <a:ext cx="6361455" cy="5089164"/>
          </a:xfrm>
          <a:prstGeom prst="rect">
            <a:avLst/>
          </a:prstGeom>
        </p:spPr>
      </p:pic>
      <p:pic>
        <p:nvPicPr>
          <p:cNvPr id="3" name="Resim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a:off x="5797129" y="842939"/>
            <a:ext cx="6231843" cy="4985474"/>
          </a:xfrm>
          <a:prstGeom prst="rect">
            <a:avLst/>
          </a:prstGeom>
        </p:spPr>
      </p:pic>
    </p:spTree>
    <p:extLst>
      <p:ext uri="{BB962C8B-B14F-4D97-AF65-F5344CB8AC3E}">
        <p14:creationId xmlns:p14="http://schemas.microsoft.com/office/powerpoint/2010/main" val="1347127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449101"/>
            <a:ext cx="5007763" cy="646331"/>
          </a:xfrm>
          <a:prstGeom prst="rect">
            <a:avLst/>
          </a:prstGeom>
        </p:spPr>
        <p:txBody>
          <a:bodyPr wrap="square">
            <a:spAutoFit/>
          </a:bodyPr>
          <a:lstStyle/>
          <a:p>
            <a:r>
              <a:rPr lang="tr-TR" sz="3600" b="1" dirty="0" smtClean="0"/>
              <a:t>ZEMİN KAPLAMALARI-2</a:t>
            </a:r>
            <a:endParaRPr lang="tr-TR" sz="3600" b="1" dirty="0"/>
          </a:p>
        </p:txBody>
      </p:sp>
      <p:sp>
        <p:nvSpPr>
          <p:cNvPr id="2" name="Dikdörtgen 1"/>
          <p:cNvSpPr/>
          <p:nvPr/>
        </p:nvSpPr>
        <p:spPr>
          <a:xfrm>
            <a:off x="1858176" y="980510"/>
            <a:ext cx="8693029" cy="5632311"/>
          </a:xfrm>
          <a:prstGeom prst="rect">
            <a:avLst/>
          </a:prstGeom>
        </p:spPr>
        <p:txBody>
          <a:bodyPr wrap="square">
            <a:spAutoFit/>
          </a:bodyPr>
          <a:lstStyle/>
          <a:p>
            <a:pPr algn="just"/>
            <a:r>
              <a:rPr lang="tr-TR" sz="2400" b="1" dirty="0" smtClean="0"/>
              <a:t>Beton Kaplamalar</a:t>
            </a:r>
          </a:p>
          <a:p>
            <a:pPr algn="just"/>
            <a:r>
              <a:rPr lang="tr-TR" sz="2400" b="1" dirty="0"/>
              <a:t>	</a:t>
            </a:r>
            <a:r>
              <a:rPr lang="tr-TR" sz="2400" dirty="0"/>
              <a:t>Beton; çimento, su, agrega ve kimyasal katkı maddelerinin homojen olarak karıştırılmasından oluşan; başlangıçta </a:t>
            </a:r>
            <a:r>
              <a:rPr lang="tr-TR" sz="2400" dirty="0" smtClean="0"/>
              <a:t>akışkan </a:t>
            </a:r>
            <a:r>
              <a:rPr lang="tr-TR" sz="2400" dirty="0"/>
              <a:t>kıvamda olup şekil verilebilen, zamanla katılaşıp sertleşerek dayanım kazanan bir yapı malzemesidir. Taze betonun dökülebilmesi ve kalıba yerleştirilmesi için yeterince işlenebilir olması, ardından malzemenin sertleşmesi ve yapı için hesaplanan tasarım yüklerini karşılayacak asgari basınç dayanımını kazanması gerekmektedir</a:t>
            </a:r>
            <a:r>
              <a:rPr lang="tr-TR" sz="2400" dirty="0" smtClean="0"/>
              <a:t>.</a:t>
            </a:r>
          </a:p>
          <a:p>
            <a:pPr algn="just"/>
            <a:r>
              <a:rPr lang="tr-TR" sz="2400" dirty="0"/>
              <a:t>	</a:t>
            </a:r>
            <a:r>
              <a:rPr lang="tr-TR" sz="2400" dirty="0" smtClean="0"/>
              <a:t>Agrega, kum</a:t>
            </a:r>
            <a:r>
              <a:rPr lang="tr-TR" sz="2400" dirty="0"/>
              <a:t>, çakıl, kırma taş, cüruf gibi çeşitli büyüklükteki taneli malzemelere </a:t>
            </a:r>
            <a:r>
              <a:rPr lang="tr-TR" sz="2400" dirty="0" smtClean="0"/>
              <a:t>denir</a:t>
            </a:r>
            <a:r>
              <a:rPr lang="tr-TR" sz="2400" dirty="0"/>
              <a:t>. Doğal, yapay veya her iki cins yoğun mineral malzemesinin genellikle 100 mm’ ye kadar çeşitli büyüklüklerdeki kırılmamış ve/veya kırılmış tanelerinin bir yığınıdır.</a:t>
            </a:r>
          </a:p>
          <a:p>
            <a:pPr algn="just"/>
            <a:r>
              <a:rPr lang="tr-TR" sz="2400" dirty="0" smtClean="0"/>
              <a:t>	Çimento</a:t>
            </a:r>
            <a:r>
              <a:rPr lang="tr-TR" sz="2400" dirty="0"/>
              <a:t>, esas olarak, doğal kalker taşları ve kil karışımının yüksek sıcaklıkta ısıtıldıktan sonra öğütülmesi ile elde edilen hidrolik bir bağlayıcı malzeme olarak tanımlanır.</a:t>
            </a:r>
            <a:endParaRPr lang="tr-TR" sz="2400" dirty="0" smtClean="0"/>
          </a:p>
        </p:txBody>
      </p:sp>
    </p:spTree>
    <p:extLst>
      <p:ext uri="{BB962C8B-B14F-4D97-AF65-F5344CB8AC3E}">
        <p14:creationId xmlns:p14="http://schemas.microsoft.com/office/powerpoint/2010/main" val="27400168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449101"/>
            <a:ext cx="5007763" cy="646331"/>
          </a:xfrm>
          <a:prstGeom prst="rect">
            <a:avLst/>
          </a:prstGeom>
        </p:spPr>
        <p:txBody>
          <a:bodyPr wrap="square">
            <a:spAutoFit/>
          </a:bodyPr>
          <a:lstStyle/>
          <a:p>
            <a:r>
              <a:rPr lang="tr-TR" sz="3600" b="1" dirty="0" smtClean="0"/>
              <a:t>ZEMİN KAPLAMALARI </a:t>
            </a:r>
            <a:endParaRPr lang="tr-TR" sz="3600" b="1" dirty="0"/>
          </a:p>
        </p:txBody>
      </p:sp>
      <p:sp>
        <p:nvSpPr>
          <p:cNvPr id="2" name="Dikdörtgen 1"/>
          <p:cNvSpPr/>
          <p:nvPr/>
        </p:nvSpPr>
        <p:spPr>
          <a:xfrm>
            <a:off x="1858176" y="980510"/>
            <a:ext cx="8693029" cy="2308324"/>
          </a:xfrm>
          <a:prstGeom prst="rect">
            <a:avLst/>
          </a:prstGeom>
        </p:spPr>
        <p:txBody>
          <a:bodyPr wrap="square">
            <a:spAutoFit/>
          </a:bodyPr>
          <a:lstStyle/>
          <a:p>
            <a:pPr algn="just"/>
            <a:r>
              <a:rPr lang="tr-TR" sz="2400" b="1" dirty="0" smtClean="0"/>
              <a:t>Beton Kaplamalar</a:t>
            </a:r>
          </a:p>
          <a:p>
            <a:pPr algn="just"/>
            <a:r>
              <a:rPr lang="tr-TR" sz="2400" b="1" dirty="0"/>
              <a:t>	</a:t>
            </a:r>
            <a:r>
              <a:rPr lang="tr-TR" sz="2400" dirty="0" smtClean="0"/>
              <a:t>Agrega, kum</a:t>
            </a:r>
            <a:r>
              <a:rPr lang="tr-TR" sz="2400" dirty="0"/>
              <a:t>, çakıl, kırma taş, cüruf gibi çeşitli büyüklükteki taneli malzemelere </a:t>
            </a:r>
            <a:r>
              <a:rPr lang="tr-TR" sz="2400" dirty="0" smtClean="0"/>
              <a:t>denir</a:t>
            </a:r>
            <a:r>
              <a:rPr lang="tr-TR" sz="2400" dirty="0"/>
              <a:t>. Doğal, yapay veya her iki cins yoğun mineral malzemesinin genellikle 100 mm’ ye kadar çeşitli büyüklüklerdeki kırılmamış ve/veya kırılmış tanelerinin bir yığınıdır.</a:t>
            </a:r>
          </a:p>
          <a:p>
            <a:pPr algn="just"/>
            <a:r>
              <a:rPr lang="tr-TR" sz="2400" dirty="0" smtClean="0"/>
              <a:t>	</a:t>
            </a:r>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34173" y="2899102"/>
            <a:ext cx="8923650" cy="32043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0825317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449101"/>
            <a:ext cx="5007763" cy="646331"/>
          </a:xfrm>
          <a:prstGeom prst="rect">
            <a:avLst/>
          </a:prstGeom>
        </p:spPr>
        <p:txBody>
          <a:bodyPr wrap="square">
            <a:spAutoFit/>
          </a:bodyPr>
          <a:lstStyle/>
          <a:p>
            <a:r>
              <a:rPr lang="tr-TR" sz="3600" b="1" dirty="0" smtClean="0"/>
              <a:t>ZEMİN KAPLAMALARI </a:t>
            </a:r>
            <a:endParaRPr lang="tr-TR" sz="3600" b="1" dirty="0"/>
          </a:p>
        </p:txBody>
      </p:sp>
      <p:sp>
        <p:nvSpPr>
          <p:cNvPr id="2" name="Dikdörtgen 1"/>
          <p:cNvSpPr/>
          <p:nvPr/>
        </p:nvSpPr>
        <p:spPr>
          <a:xfrm>
            <a:off x="1858176" y="980510"/>
            <a:ext cx="8693029" cy="461665"/>
          </a:xfrm>
          <a:prstGeom prst="rect">
            <a:avLst/>
          </a:prstGeom>
        </p:spPr>
        <p:txBody>
          <a:bodyPr wrap="square">
            <a:spAutoFit/>
          </a:bodyPr>
          <a:lstStyle/>
          <a:p>
            <a:pPr algn="just"/>
            <a:r>
              <a:rPr lang="tr-TR" sz="2400" b="1" dirty="0"/>
              <a:t>	</a:t>
            </a:r>
            <a:endParaRPr lang="tr-TR" sz="2400" dirty="0" smtClean="0"/>
          </a:p>
        </p:txBody>
      </p:sp>
      <p:pic>
        <p:nvPicPr>
          <p:cNvPr id="2056" name="Picture 8" descr="Agregalar ve Kullanım Yerler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7290" y="1346617"/>
            <a:ext cx="9017413" cy="45087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041973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449101"/>
            <a:ext cx="5007763" cy="646331"/>
          </a:xfrm>
          <a:prstGeom prst="rect">
            <a:avLst/>
          </a:prstGeom>
        </p:spPr>
        <p:txBody>
          <a:bodyPr wrap="square">
            <a:spAutoFit/>
          </a:bodyPr>
          <a:lstStyle/>
          <a:p>
            <a:r>
              <a:rPr lang="tr-TR" sz="3600" b="1" dirty="0" smtClean="0"/>
              <a:t>ZEMİN KAPLAMALARI </a:t>
            </a:r>
            <a:endParaRPr lang="tr-TR" sz="3600" b="1" dirty="0"/>
          </a:p>
        </p:txBody>
      </p:sp>
      <p:sp>
        <p:nvSpPr>
          <p:cNvPr id="2" name="Dikdörtgen 1"/>
          <p:cNvSpPr/>
          <p:nvPr/>
        </p:nvSpPr>
        <p:spPr>
          <a:xfrm>
            <a:off x="1858176" y="980510"/>
            <a:ext cx="8693029" cy="5816977"/>
          </a:xfrm>
          <a:prstGeom prst="rect">
            <a:avLst/>
          </a:prstGeom>
        </p:spPr>
        <p:txBody>
          <a:bodyPr wrap="square">
            <a:spAutoFit/>
          </a:bodyPr>
          <a:lstStyle/>
          <a:p>
            <a:pPr algn="just"/>
            <a:r>
              <a:rPr lang="tr-TR" sz="2400" b="1" dirty="0" smtClean="0"/>
              <a:t>Beton Kaplamalar</a:t>
            </a:r>
          </a:p>
          <a:p>
            <a:pPr algn="just"/>
            <a:r>
              <a:rPr lang="tr-TR" sz="2400" b="1" dirty="0"/>
              <a:t>	</a:t>
            </a:r>
            <a:r>
              <a:rPr lang="tr-TR" dirty="0"/>
              <a:t>Beton, çağdaş toplumların temelini oluşturan en önemli yapı malzemelerinden biridir.  Çevreye bakıldığında binalar, yollar, köprüler, barajlar, santraller, istinat duvarları, su depoları, limanlar ve hava alanları gibi birçok yapının çoğunlukla betondan yapıldığı görülmektedir. Günümüzde, dünyada her yıl 10 milyar m3’ten fazla beton üretildiği tahmin edilmektedir. Bu miktar dünya nüfusuna bölündüğünde kişi başına yıllık 1,25 m3 (yaklaşık 3 ton) beton üretildiği ortaya çıkmaktadır. Bu da betonu, sudan sonra en çok üretilen ve tüketilen malzeme konumuna getirmektedir</a:t>
            </a:r>
            <a:r>
              <a:rPr lang="tr-TR" dirty="0" smtClean="0"/>
              <a:t>.</a:t>
            </a:r>
          </a:p>
          <a:p>
            <a:r>
              <a:rPr lang="tr-TR" dirty="0" smtClean="0"/>
              <a:t>	Betonu </a:t>
            </a:r>
            <a:r>
              <a:rPr lang="tr-TR" dirty="0"/>
              <a:t>günümüzün en yaygın taşıyıcı yapı malzemesi yapan özellikleri aşağıda belirtildiği gibi sıralamak mümkündür:</a:t>
            </a:r>
          </a:p>
          <a:p>
            <a:pPr marL="285750" indent="-285750">
              <a:buFont typeface="Arial" panose="020B0604020202020204" pitchFamily="34" charset="0"/>
              <a:buChar char="•"/>
            </a:pPr>
            <a:r>
              <a:rPr lang="tr-TR" dirty="0" smtClean="0"/>
              <a:t>Ekonomik olması</a:t>
            </a:r>
          </a:p>
          <a:p>
            <a:pPr marL="285750" indent="-285750">
              <a:buFont typeface="Arial" panose="020B0604020202020204" pitchFamily="34" charset="0"/>
              <a:buChar char="•"/>
            </a:pPr>
            <a:r>
              <a:rPr lang="tr-TR" dirty="0" smtClean="0"/>
              <a:t>Yaygın </a:t>
            </a:r>
            <a:r>
              <a:rPr lang="tr-TR" dirty="0"/>
              <a:t>üretim ve dağıtım ağına sahip </a:t>
            </a:r>
            <a:r>
              <a:rPr lang="tr-TR" dirty="0" smtClean="0"/>
              <a:t>olması (Kolay ulaşılabilir)</a:t>
            </a:r>
            <a:endParaRPr lang="tr-TR" dirty="0"/>
          </a:p>
          <a:p>
            <a:pPr marL="285750" indent="-285750">
              <a:buFont typeface="Arial" panose="020B0604020202020204" pitchFamily="34" charset="0"/>
              <a:buChar char="•"/>
            </a:pPr>
            <a:r>
              <a:rPr lang="tr-TR" dirty="0" smtClean="0"/>
              <a:t>Hammadde temin kolaylığı</a:t>
            </a:r>
            <a:endParaRPr lang="tr-TR" dirty="0"/>
          </a:p>
          <a:p>
            <a:pPr marL="285750" indent="-285750">
              <a:buFont typeface="Arial" panose="020B0604020202020204" pitchFamily="34" charset="0"/>
              <a:buChar char="•"/>
            </a:pPr>
            <a:r>
              <a:rPr lang="tr-TR" dirty="0" smtClean="0"/>
              <a:t>İşlevsel </a:t>
            </a:r>
            <a:r>
              <a:rPr lang="tr-TR" dirty="0"/>
              <a:t>olması</a:t>
            </a:r>
          </a:p>
          <a:p>
            <a:pPr marL="285750" indent="-285750">
              <a:buFont typeface="Arial" panose="020B0604020202020204" pitchFamily="34" charset="0"/>
              <a:buChar char="•"/>
            </a:pPr>
            <a:r>
              <a:rPr lang="tr-TR" dirty="0" smtClean="0"/>
              <a:t>Kolay </a:t>
            </a:r>
            <a:r>
              <a:rPr lang="tr-TR" dirty="0"/>
              <a:t>şekil verilebilir olması</a:t>
            </a:r>
          </a:p>
          <a:p>
            <a:pPr marL="285750" indent="-285750">
              <a:buFont typeface="Arial" panose="020B0604020202020204" pitchFamily="34" charset="0"/>
              <a:buChar char="•"/>
            </a:pPr>
            <a:r>
              <a:rPr lang="tr-TR" dirty="0" smtClean="0"/>
              <a:t>Çelik </a:t>
            </a:r>
            <a:r>
              <a:rPr lang="tr-TR" dirty="0"/>
              <a:t>donatı ile kuvvetli bir uyuma sahip </a:t>
            </a:r>
            <a:r>
              <a:rPr lang="tr-TR" dirty="0" smtClean="0"/>
              <a:t>olması </a:t>
            </a:r>
            <a:endParaRPr lang="tr-TR" dirty="0"/>
          </a:p>
          <a:p>
            <a:pPr marL="285750" indent="-285750">
              <a:buFont typeface="Arial" panose="020B0604020202020204" pitchFamily="34" charset="0"/>
              <a:buChar char="•"/>
            </a:pPr>
            <a:r>
              <a:rPr lang="tr-TR" dirty="0" smtClean="0"/>
              <a:t>Yüksek </a:t>
            </a:r>
            <a:r>
              <a:rPr lang="tr-TR" dirty="0"/>
              <a:t>basınç dayanımına sahip olması</a:t>
            </a:r>
          </a:p>
          <a:p>
            <a:pPr marL="285750" indent="-285750">
              <a:buFont typeface="Arial" panose="020B0604020202020204" pitchFamily="34" charset="0"/>
              <a:buChar char="•"/>
            </a:pPr>
            <a:r>
              <a:rPr lang="tr-TR" dirty="0" smtClean="0"/>
              <a:t>Yangın </a:t>
            </a:r>
            <a:r>
              <a:rPr lang="tr-TR" dirty="0"/>
              <a:t>direncinin yüksek olması</a:t>
            </a:r>
          </a:p>
          <a:p>
            <a:pPr marL="285750" indent="-285750">
              <a:buFont typeface="Arial" panose="020B0604020202020204" pitchFamily="34" charset="0"/>
              <a:buChar char="•"/>
            </a:pPr>
            <a:r>
              <a:rPr lang="tr-TR" dirty="0" smtClean="0"/>
              <a:t>Fiziksel </a:t>
            </a:r>
            <a:r>
              <a:rPr lang="tr-TR" dirty="0"/>
              <a:t>ve kimyasal dış etkilere karşı dayanıklılığı</a:t>
            </a:r>
          </a:p>
          <a:p>
            <a:pPr algn="just"/>
            <a:endParaRPr lang="tr-TR" dirty="0" smtClean="0"/>
          </a:p>
        </p:txBody>
      </p:sp>
    </p:spTree>
    <p:extLst>
      <p:ext uri="{BB962C8B-B14F-4D97-AF65-F5344CB8AC3E}">
        <p14:creationId xmlns:p14="http://schemas.microsoft.com/office/powerpoint/2010/main" val="33255152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449101"/>
            <a:ext cx="5007763" cy="646331"/>
          </a:xfrm>
          <a:prstGeom prst="rect">
            <a:avLst/>
          </a:prstGeom>
        </p:spPr>
        <p:txBody>
          <a:bodyPr wrap="square">
            <a:spAutoFit/>
          </a:bodyPr>
          <a:lstStyle/>
          <a:p>
            <a:r>
              <a:rPr lang="tr-TR" sz="3600" b="1" dirty="0" smtClean="0"/>
              <a:t>ZEMİN KAPLAMALARI </a:t>
            </a:r>
            <a:endParaRPr lang="tr-TR" sz="3600" b="1" dirty="0"/>
          </a:p>
        </p:txBody>
      </p:sp>
      <p:pic>
        <p:nvPicPr>
          <p:cNvPr id="10" name="Resim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1185" y="287236"/>
            <a:ext cx="7029623" cy="6259253"/>
          </a:xfrm>
          <a:prstGeom prst="rect">
            <a:avLst/>
          </a:prstGeom>
        </p:spPr>
      </p:pic>
    </p:spTree>
    <p:extLst>
      <p:ext uri="{BB962C8B-B14F-4D97-AF65-F5344CB8AC3E}">
        <p14:creationId xmlns:p14="http://schemas.microsoft.com/office/powerpoint/2010/main" val="660137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449101"/>
            <a:ext cx="5007763" cy="646331"/>
          </a:xfrm>
          <a:prstGeom prst="rect">
            <a:avLst/>
          </a:prstGeom>
        </p:spPr>
        <p:txBody>
          <a:bodyPr wrap="square">
            <a:spAutoFit/>
          </a:bodyPr>
          <a:lstStyle/>
          <a:p>
            <a:r>
              <a:rPr lang="tr-TR" sz="3600" b="1" dirty="0" smtClean="0"/>
              <a:t>ZEMİN KAPLAMALARI </a:t>
            </a:r>
            <a:endParaRPr lang="tr-TR" sz="3600" b="1" dirty="0"/>
          </a:p>
        </p:txBody>
      </p:sp>
      <p:sp>
        <p:nvSpPr>
          <p:cNvPr id="2" name="Dikdörtgen 1"/>
          <p:cNvSpPr/>
          <p:nvPr/>
        </p:nvSpPr>
        <p:spPr>
          <a:xfrm>
            <a:off x="1858176" y="980510"/>
            <a:ext cx="8693029" cy="2492990"/>
          </a:xfrm>
          <a:prstGeom prst="rect">
            <a:avLst/>
          </a:prstGeom>
        </p:spPr>
        <p:txBody>
          <a:bodyPr wrap="square">
            <a:spAutoFit/>
          </a:bodyPr>
          <a:lstStyle/>
          <a:p>
            <a:pPr algn="just"/>
            <a:r>
              <a:rPr lang="tr-TR" sz="2400" b="1" dirty="0" smtClean="0"/>
              <a:t>Beton Kaplamalar</a:t>
            </a:r>
          </a:p>
          <a:p>
            <a:pPr algn="just"/>
            <a:r>
              <a:rPr lang="tr-TR" sz="2400" b="1" dirty="0"/>
              <a:t>	</a:t>
            </a:r>
            <a:r>
              <a:rPr lang="tr-TR" dirty="0"/>
              <a:t>Beton genel olarak ağırlıkça %80 oranında iri ve ince olmak üzere agregadan, %13 oranında çimentodan (bağlayıcı malzeme) ve %7 oranında sudan oluşmaktadır; ancak Tablo 1’de görüleceği üzere bu oranlar betonun özelliklerine göre değişkenlik göstermektedir. Bu ana ham maddeler dışında betonda; akışkanlık arttırma, priz süresini ayarlama veya hava sürükleme gibi amaçlar için kimyasal katkılar; yüksek fırın cürufu veya uçucu kül gibi mineral katkılar ve çelik veya sentetik lifler de kullanılmaktadır. Çimento ve çimentoyu ikame eden uçucu kül ve yüksek fırın cürufu gibi minerallerin tümüne bağlayıcı denilmektedir.</a:t>
            </a:r>
            <a:endParaRPr lang="tr-TR" dirty="0" smtClean="0"/>
          </a:p>
        </p:txBody>
      </p:sp>
      <p:graphicFrame>
        <p:nvGraphicFramePr>
          <p:cNvPr id="9" name="Tablo 8"/>
          <p:cNvGraphicFramePr>
            <a:graphicFrameLocks noGrp="1"/>
          </p:cNvGraphicFramePr>
          <p:nvPr>
            <p:extLst/>
          </p:nvPr>
        </p:nvGraphicFramePr>
        <p:xfrm>
          <a:off x="1572421" y="3473500"/>
          <a:ext cx="5597499" cy="3027180"/>
        </p:xfrm>
        <a:graphic>
          <a:graphicData uri="http://schemas.openxmlformats.org/drawingml/2006/table">
            <a:tbl>
              <a:tblPr/>
              <a:tblGrid>
                <a:gridCol w="1865833">
                  <a:extLst>
                    <a:ext uri="{9D8B030D-6E8A-4147-A177-3AD203B41FA5}">
                      <a16:colId xmlns:a16="http://schemas.microsoft.com/office/drawing/2014/main" val="175188506"/>
                    </a:ext>
                  </a:extLst>
                </a:gridCol>
                <a:gridCol w="1865833">
                  <a:extLst>
                    <a:ext uri="{9D8B030D-6E8A-4147-A177-3AD203B41FA5}">
                      <a16:colId xmlns:a16="http://schemas.microsoft.com/office/drawing/2014/main" val="3397100935"/>
                    </a:ext>
                  </a:extLst>
                </a:gridCol>
                <a:gridCol w="1865833">
                  <a:extLst>
                    <a:ext uri="{9D8B030D-6E8A-4147-A177-3AD203B41FA5}">
                      <a16:colId xmlns:a16="http://schemas.microsoft.com/office/drawing/2014/main" val="884535094"/>
                    </a:ext>
                  </a:extLst>
                </a:gridCol>
              </a:tblGrid>
              <a:tr h="397215">
                <a:tc>
                  <a:txBody>
                    <a:bodyPr/>
                    <a:lstStyle/>
                    <a:p>
                      <a:r>
                        <a:rPr lang="tr-TR" b="1">
                          <a:effectLst/>
                        </a:rPr>
                        <a:t>Beton Bileşeni</a:t>
                      </a:r>
                      <a:endParaRPr lang="tr-TR">
                        <a:effectLst/>
                      </a:endParaRPr>
                    </a:p>
                  </a:txBody>
                  <a:tcPr marL="47625" marR="47625" marT="47625" marB="4762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tr-TR" b="1">
                          <a:effectLst/>
                        </a:rPr>
                        <a:t>Ağırlıkça Oran</a:t>
                      </a:r>
                      <a:endParaRPr lang="tr-TR">
                        <a:effectLst/>
                      </a:endParaRPr>
                    </a:p>
                  </a:txBody>
                  <a:tcPr marL="47625" marR="47625" marT="47625" marB="4762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tr-TR" b="1">
                          <a:effectLst/>
                        </a:rPr>
                        <a:t>Hacimce Oran</a:t>
                      </a:r>
                      <a:endParaRPr lang="tr-TR">
                        <a:effectLst/>
                      </a:endParaRPr>
                    </a:p>
                  </a:txBody>
                  <a:tcPr marL="47625" marR="47625" marT="47625" marB="4762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extLst>
                  <a:ext uri="{0D108BD9-81ED-4DB2-BD59-A6C34878D82A}">
                    <a16:rowId xmlns:a16="http://schemas.microsoft.com/office/drawing/2014/main" val="1018528940"/>
                  </a:ext>
                </a:extLst>
              </a:tr>
              <a:tr h="397215">
                <a:tc>
                  <a:txBody>
                    <a:bodyPr/>
                    <a:lstStyle/>
                    <a:p>
                      <a:r>
                        <a:rPr lang="tr-TR" b="1">
                          <a:effectLst/>
                        </a:rPr>
                        <a:t>İri Agrega</a:t>
                      </a:r>
                      <a:endParaRPr lang="tr-TR">
                        <a:effectLst/>
                      </a:endParaRPr>
                    </a:p>
                  </a:txBody>
                  <a:tcPr marL="47625" marR="47625" marT="47625" marB="4762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tr-TR">
                          <a:effectLst/>
                        </a:rPr>
                        <a:t>%35-45</a:t>
                      </a:r>
                    </a:p>
                  </a:txBody>
                  <a:tcPr marL="47625" marR="47625" marT="47625" marB="4762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tr-TR">
                          <a:effectLst/>
                        </a:rPr>
                        <a:t>%30-40</a:t>
                      </a:r>
                    </a:p>
                  </a:txBody>
                  <a:tcPr marL="47625" marR="47625" marT="47625" marB="4762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extLst>
                  <a:ext uri="{0D108BD9-81ED-4DB2-BD59-A6C34878D82A}">
                    <a16:rowId xmlns:a16="http://schemas.microsoft.com/office/drawing/2014/main" val="1678346090"/>
                  </a:ext>
                </a:extLst>
              </a:tr>
              <a:tr h="397215">
                <a:tc>
                  <a:txBody>
                    <a:bodyPr/>
                    <a:lstStyle/>
                    <a:p>
                      <a:r>
                        <a:rPr lang="tr-TR" b="1">
                          <a:effectLst/>
                        </a:rPr>
                        <a:t>İnce Agrega</a:t>
                      </a:r>
                      <a:endParaRPr lang="tr-TR">
                        <a:effectLst/>
                      </a:endParaRPr>
                    </a:p>
                  </a:txBody>
                  <a:tcPr marL="47625" marR="47625" marT="47625" marB="4762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tr-TR">
                          <a:effectLst/>
                        </a:rPr>
                        <a:t>%35-45</a:t>
                      </a:r>
                    </a:p>
                  </a:txBody>
                  <a:tcPr marL="47625" marR="47625" marT="47625" marB="4762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tr-TR">
                          <a:effectLst/>
                        </a:rPr>
                        <a:t>%30-40</a:t>
                      </a:r>
                    </a:p>
                  </a:txBody>
                  <a:tcPr marL="47625" marR="47625" marT="47625" marB="4762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extLst>
                  <a:ext uri="{0D108BD9-81ED-4DB2-BD59-A6C34878D82A}">
                    <a16:rowId xmlns:a16="http://schemas.microsoft.com/office/drawing/2014/main" val="3322451242"/>
                  </a:ext>
                </a:extLst>
              </a:tr>
              <a:tr h="397215">
                <a:tc>
                  <a:txBody>
                    <a:bodyPr/>
                    <a:lstStyle/>
                    <a:p>
                      <a:r>
                        <a:rPr lang="tr-TR" b="1" dirty="0">
                          <a:effectLst/>
                        </a:rPr>
                        <a:t>Çimento (bağlayıcı)</a:t>
                      </a:r>
                      <a:endParaRPr lang="tr-TR" dirty="0">
                        <a:effectLst/>
                      </a:endParaRPr>
                    </a:p>
                  </a:txBody>
                  <a:tcPr marL="47625" marR="47625" marT="47625" marB="4762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tr-TR">
                          <a:effectLst/>
                        </a:rPr>
                        <a:t>%10-15</a:t>
                      </a:r>
                    </a:p>
                  </a:txBody>
                  <a:tcPr marL="47625" marR="47625" marT="47625" marB="4762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tr-TR">
                          <a:effectLst/>
                        </a:rPr>
                        <a:t>%8-12</a:t>
                      </a:r>
                    </a:p>
                  </a:txBody>
                  <a:tcPr marL="47625" marR="47625" marT="47625" marB="4762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extLst>
                  <a:ext uri="{0D108BD9-81ED-4DB2-BD59-A6C34878D82A}">
                    <a16:rowId xmlns:a16="http://schemas.microsoft.com/office/drawing/2014/main" val="1220742512"/>
                  </a:ext>
                </a:extLst>
              </a:tr>
              <a:tr h="397215">
                <a:tc>
                  <a:txBody>
                    <a:bodyPr/>
                    <a:lstStyle/>
                    <a:p>
                      <a:r>
                        <a:rPr lang="tr-TR" b="1">
                          <a:effectLst/>
                        </a:rPr>
                        <a:t>Su</a:t>
                      </a:r>
                      <a:endParaRPr lang="tr-TR">
                        <a:effectLst/>
                      </a:endParaRPr>
                    </a:p>
                  </a:txBody>
                  <a:tcPr marL="47625" marR="47625" marT="47625" marB="4762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tr-TR">
                          <a:effectLst/>
                        </a:rPr>
                        <a:t>%6-8</a:t>
                      </a:r>
                    </a:p>
                  </a:txBody>
                  <a:tcPr marL="47625" marR="47625" marT="47625" marB="4762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tr-TR">
                          <a:effectLst/>
                        </a:rPr>
                        <a:t>%15-18</a:t>
                      </a:r>
                    </a:p>
                  </a:txBody>
                  <a:tcPr marL="47625" marR="47625" marT="47625" marB="4762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extLst>
                  <a:ext uri="{0D108BD9-81ED-4DB2-BD59-A6C34878D82A}">
                    <a16:rowId xmlns:a16="http://schemas.microsoft.com/office/drawing/2014/main" val="3940115736"/>
                  </a:ext>
                </a:extLst>
              </a:tr>
              <a:tr h="397215">
                <a:tc>
                  <a:txBody>
                    <a:bodyPr/>
                    <a:lstStyle/>
                    <a:p>
                      <a:r>
                        <a:rPr lang="tr-TR" b="1">
                          <a:effectLst/>
                        </a:rPr>
                        <a:t>Kimyasal Katkı</a:t>
                      </a:r>
                      <a:endParaRPr lang="tr-TR">
                        <a:effectLst/>
                      </a:endParaRPr>
                    </a:p>
                  </a:txBody>
                  <a:tcPr marL="47625" marR="47625" marT="47625" marB="4762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tr-TR">
                          <a:effectLst/>
                        </a:rPr>
                        <a:t>&lt;&lt;%1</a:t>
                      </a:r>
                    </a:p>
                  </a:txBody>
                  <a:tcPr marL="47625" marR="47625" marT="47625" marB="4762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tr-TR">
                          <a:effectLst/>
                        </a:rPr>
                        <a:t>&lt;&lt;%1</a:t>
                      </a:r>
                    </a:p>
                  </a:txBody>
                  <a:tcPr marL="47625" marR="47625" marT="47625" marB="4762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extLst>
                  <a:ext uri="{0D108BD9-81ED-4DB2-BD59-A6C34878D82A}">
                    <a16:rowId xmlns:a16="http://schemas.microsoft.com/office/drawing/2014/main" val="1612329557"/>
                  </a:ext>
                </a:extLst>
              </a:tr>
              <a:tr h="397215">
                <a:tc>
                  <a:txBody>
                    <a:bodyPr/>
                    <a:lstStyle/>
                    <a:p>
                      <a:r>
                        <a:rPr lang="tr-TR" b="1">
                          <a:effectLst/>
                        </a:rPr>
                        <a:t>Hava</a:t>
                      </a:r>
                      <a:endParaRPr lang="tr-TR">
                        <a:effectLst/>
                      </a:endParaRPr>
                    </a:p>
                  </a:txBody>
                  <a:tcPr marL="47625" marR="47625" marT="47625" marB="4762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tr-TR">
                          <a:effectLst/>
                        </a:rPr>
                        <a:t>-</a:t>
                      </a:r>
                    </a:p>
                  </a:txBody>
                  <a:tcPr marL="47625" marR="47625" marT="47625" marB="4762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tc>
                  <a:txBody>
                    <a:bodyPr/>
                    <a:lstStyle/>
                    <a:p>
                      <a:r>
                        <a:rPr lang="tr-TR" dirty="0">
                          <a:effectLst/>
                        </a:rPr>
                        <a:t>%2</a:t>
                      </a:r>
                    </a:p>
                  </a:txBody>
                  <a:tcPr marL="47625" marR="47625" marT="47625" marB="47625" anchor="ctr">
                    <a:lnL w="9525" cap="flat" cmpd="sng" algn="ctr">
                      <a:solidFill>
                        <a:srgbClr val="DDDDDD"/>
                      </a:solidFill>
                      <a:prstDash val="solid"/>
                      <a:round/>
                      <a:headEnd type="none" w="med" len="med"/>
                      <a:tailEnd type="none" w="med" len="med"/>
                    </a:lnL>
                    <a:lnR w="9525" cap="flat" cmpd="sng" algn="ctr">
                      <a:solidFill>
                        <a:srgbClr val="DDDDDD"/>
                      </a:solidFill>
                      <a:prstDash val="solid"/>
                      <a:round/>
                      <a:headEnd type="none" w="med" len="med"/>
                      <a:tailEnd type="none" w="med" len="med"/>
                    </a:lnR>
                    <a:lnT w="9525" cap="flat" cmpd="sng" algn="ctr">
                      <a:solidFill>
                        <a:srgbClr val="DDDDDD"/>
                      </a:solidFill>
                      <a:prstDash val="solid"/>
                      <a:round/>
                      <a:headEnd type="none" w="med" len="med"/>
                      <a:tailEnd type="none" w="med" len="med"/>
                    </a:lnT>
                    <a:lnB w="9525" cap="flat" cmpd="sng" algn="ctr">
                      <a:solidFill>
                        <a:srgbClr val="DDDDDD"/>
                      </a:solidFill>
                      <a:prstDash val="solid"/>
                      <a:round/>
                      <a:headEnd type="none" w="med" len="med"/>
                      <a:tailEnd type="none" w="med" len="med"/>
                    </a:lnB>
                    <a:solidFill>
                      <a:srgbClr val="F8F8F8"/>
                    </a:solidFill>
                  </a:tcPr>
                </a:tc>
                <a:extLst>
                  <a:ext uri="{0D108BD9-81ED-4DB2-BD59-A6C34878D82A}">
                    <a16:rowId xmlns:a16="http://schemas.microsoft.com/office/drawing/2014/main" val="1838854616"/>
                  </a:ext>
                </a:extLst>
              </a:tr>
            </a:tbl>
          </a:graphicData>
        </a:graphic>
      </p:graphicFrame>
      <p:pic>
        <p:nvPicPr>
          <p:cNvPr id="10" name="Resim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02670" y="4170637"/>
            <a:ext cx="4479341" cy="203365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175490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904390"/>
            <a:ext cx="5007763" cy="646331"/>
          </a:xfrm>
          <a:prstGeom prst="rect">
            <a:avLst/>
          </a:prstGeom>
        </p:spPr>
        <p:txBody>
          <a:bodyPr wrap="square">
            <a:spAutoFit/>
          </a:bodyPr>
          <a:lstStyle/>
          <a:p>
            <a:r>
              <a:rPr lang="tr-TR" sz="3600" b="1" dirty="0" smtClean="0"/>
              <a:t>ZEMİN KAPLAMALARI </a:t>
            </a:r>
            <a:endParaRPr lang="tr-TR" sz="3600" b="1" dirty="0"/>
          </a:p>
        </p:txBody>
      </p:sp>
      <p:sp>
        <p:nvSpPr>
          <p:cNvPr id="2" name="Dikdörtgen 1"/>
          <p:cNvSpPr/>
          <p:nvPr/>
        </p:nvSpPr>
        <p:spPr>
          <a:xfrm>
            <a:off x="1926542" y="1764367"/>
            <a:ext cx="8693029" cy="3785652"/>
          </a:xfrm>
          <a:prstGeom prst="rect">
            <a:avLst/>
          </a:prstGeom>
        </p:spPr>
        <p:txBody>
          <a:bodyPr wrap="square">
            <a:spAutoFit/>
          </a:bodyPr>
          <a:lstStyle/>
          <a:p>
            <a:pPr algn="just"/>
            <a:r>
              <a:rPr lang="tr-TR" sz="2400" b="1" dirty="0" smtClean="0"/>
              <a:t>Doğal Taş Zemin Kaplamaları Teknik Özellikler</a:t>
            </a:r>
          </a:p>
          <a:p>
            <a:pPr marL="342900" indent="-342900" algn="just">
              <a:buFont typeface="Arial" panose="020B0604020202020204" pitchFamily="34" charset="0"/>
              <a:buChar char="•"/>
            </a:pPr>
            <a:r>
              <a:rPr lang="tr-TR" sz="2400" dirty="0" smtClean="0"/>
              <a:t>Doğal yapı malzemeleridir.</a:t>
            </a:r>
          </a:p>
          <a:p>
            <a:pPr marL="342900" indent="-342900" algn="just">
              <a:buFont typeface="Arial" panose="020B0604020202020204" pitchFamily="34" charset="0"/>
              <a:buChar char="•"/>
            </a:pPr>
            <a:r>
              <a:rPr lang="tr-TR" sz="2400" dirty="0" smtClean="0"/>
              <a:t>Taşıyıcı özellikleri bulunur.</a:t>
            </a:r>
          </a:p>
          <a:p>
            <a:pPr marL="342900" indent="-342900" algn="just">
              <a:buFont typeface="Arial" panose="020B0604020202020204" pitchFamily="34" charset="0"/>
              <a:buChar char="•"/>
            </a:pPr>
            <a:r>
              <a:rPr lang="tr-TR" sz="2400" dirty="0" smtClean="0"/>
              <a:t>Sert karakterli malzemelerdir, darbe dayanımları bulunur.</a:t>
            </a:r>
          </a:p>
          <a:p>
            <a:pPr marL="342900" indent="-342900" algn="just">
              <a:buFont typeface="Arial" panose="020B0604020202020204" pitchFamily="34" charset="0"/>
              <a:buChar char="•"/>
            </a:pPr>
            <a:r>
              <a:rPr lang="tr-TR" sz="2400" dirty="0" smtClean="0"/>
              <a:t>Isı ve ses yalıtımı sağlarlar.</a:t>
            </a:r>
          </a:p>
          <a:p>
            <a:pPr marL="342900" indent="-342900" algn="just">
              <a:buFont typeface="Arial" panose="020B0604020202020204" pitchFamily="34" charset="0"/>
              <a:buChar char="•"/>
            </a:pPr>
            <a:r>
              <a:rPr lang="tr-TR" sz="2400" dirty="0" smtClean="0"/>
              <a:t>Estetik malzemelerdir. </a:t>
            </a:r>
            <a:r>
              <a:rPr lang="tr-TR" sz="2400" dirty="0"/>
              <a:t>Her doğal taş türü kendine </a:t>
            </a:r>
            <a:r>
              <a:rPr lang="tr-TR" sz="2400" dirty="0" smtClean="0"/>
              <a:t>özgü renk</a:t>
            </a:r>
            <a:r>
              <a:rPr lang="tr-TR" sz="2400" dirty="0"/>
              <a:t>, desen ve dokulara sahiptir</a:t>
            </a:r>
            <a:r>
              <a:rPr lang="tr-TR" sz="2400" dirty="0" smtClean="0"/>
              <a:t>. Fiziksel özellikleri sayesinde bulundukları mekanın karakterine etki ederler.</a:t>
            </a:r>
          </a:p>
          <a:p>
            <a:pPr marL="342900" indent="-342900" algn="just">
              <a:buFont typeface="Arial" panose="020B0604020202020204" pitchFamily="34" charset="0"/>
              <a:buChar char="•"/>
            </a:pPr>
            <a:r>
              <a:rPr lang="tr-TR" sz="2400" dirty="0" smtClean="0"/>
              <a:t>Çevre dostudur, % 100 geri dönüşümlü malzemelerdir.</a:t>
            </a:r>
          </a:p>
          <a:p>
            <a:pPr marL="342900" indent="-342900" algn="just">
              <a:buFont typeface="Arial" panose="020B0604020202020204" pitchFamily="34" charset="0"/>
              <a:buChar char="•"/>
            </a:pPr>
            <a:endParaRPr lang="tr-TR" sz="2400" dirty="0" smtClean="0"/>
          </a:p>
        </p:txBody>
      </p:sp>
    </p:spTree>
    <p:extLst>
      <p:ext uri="{BB962C8B-B14F-4D97-AF65-F5344CB8AC3E}">
        <p14:creationId xmlns:p14="http://schemas.microsoft.com/office/powerpoint/2010/main" val="2699435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449101"/>
            <a:ext cx="5007763" cy="646331"/>
          </a:xfrm>
          <a:prstGeom prst="rect">
            <a:avLst/>
          </a:prstGeom>
        </p:spPr>
        <p:txBody>
          <a:bodyPr wrap="square">
            <a:spAutoFit/>
          </a:bodyPr>
          <a:lstStyle/>
          <a:p>
            <a:r>
              <a:rPr lang="tr-TR" sz="3600" b="1" dirty="0" smtClean="0"/>
              <a:t>ZEMİN KAPLAMALARI </a:t>
            </a:r>
            <a:endParaRPr lang="tr-TR" sz="3600" b="1" dirty="0"/>
          </a:p>
        </p:txBody>
      </p:sp>
      <p:sp>
        <p:nvSpPr>
          <p:cNvPr id="2" name="Dikdörtgen 1"/>
          <p:cNvSpPr/>
          <p:nvPr/>
        </p:nvSpPr>
        <p:spPr>
          <a:xfrm>
            <a:off x="1858176" y="980510"/>
            <a:ext cx="8693029" cy="830997"/>
          </a:xfrm>
          <a:prstGeom prst="rect">
            <a:avLst/>
          </a:prstGeom>
        </p:spPr>
        <p:txBody>
          <a:bodyPr wrap="square">
            <a:spAutoFit/>
          </a:bodyPr>
          <a:lstStyle/>
          <a:p>
            <a:pPr algn="just"/>
            <a:r>
              <a:rPr lang="tr-TR" sz="2400" b="1" dirty="0" smtClean="0"/>
              <a:t>Beton Kaplamalar</a:t>
            </a:r>
          </a:p>
          <a:p>
            <a:pPr algn="just"/>
            <a:r>
              <a:rPr lang="tr-TR" sz="2400" b="1" dirty="0"/>
              <a:t>	</a:t>
            </a:r>
            <a:endParaRPr lang="tr-TR" dirty="0" smtClean="0"/>
          </a:p>
        </p:txBody>
      </p:sp>
      <p:pic>
        <p:nvPicPr>
          <p:cNvPr id="11" name="Resim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5959" y="1811507"/>
            <a:ext cx="8220075" cy="4543425"/>
          </a:xfrm>
          <a:prstGeom prst="rect">
            <a:avLst/>
          </a:prstGeom>
        </p:spPr>
      </p:pic>
    </p:spTree>
    <p:extLst>
      <p:ext uri="{BB962C8B-B14F-4D97-AF65-F5344CB8AC3E}">
        <p14:creationId xmlns:p14="http://schemas.microsoft.com/office/powerpoint/2010/main" val="30241456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449101"/>
            <a:ext cx="5007763" cy="646331"/>
          </a:xfrm>
          <a:prstGeom prst="rect">
            <a:avLst/>
          </a:prstGeom>
        </p:spPr>
        <p:txBody>
          <a:bodyPr wrap="square">
            <a:spAutoFit/>
          </a:bodyPr>
          <a:lstStyle/>
          <a:p>
            <a:r>
              <a:rPr lang="tr-TR" sz="3600" b="1" dirty="0" smtClean="0"/>
              <a:t>ZEMİN KAPLAMALARI </a:t>
            </a:r>
            <a:endParaRPr lang="tr-TR" sz="3600" b="1" dirty="0"/>
          </a:p>
        </p:txBody>
      </p:sp>
      <p:sp>
        <p:nvSpPr>
          <p:cNvPr id="2" name="Dikdörtgen 1"/>
          <p:cNvSpPr/>
          <p:nvPr/>
        </p:nvSpPr>
        <p:spPr>
          <a:xfrm>
            <a:off x="1858176" y="980510"/>
            <a:ext cx="8693029" cy="830997"/>
          </a:xfrm>
          <a:prstGeom prst="rect">
            <a:avLst/>
          </a:prstGeom>
        </p:spPr>
        <p:txBody>
          <a:bodyPr wrap="square">
            <a:spAutoFit/>
          </a:bodyPr>
          <a:lstStyle/>
          <a:p>
            <a:pPr algn="just"/>
            <a:r>
              <a:rPr lang="tr-TR" sz="2400" b="1" dirty="0" smtClean="0"/>
              <a:t>Beton Kaplamalar</a:t>
            </a:r>
          </a:p>
          <a:p>
            <a:pPr algn="just"/>
            <a:r>
              <a:rPr lang="tr-TR" sz="2400" b="1" dirty="0"/>
              <a:t>	</a:t>
            </a:r>
            <a:endParaRPr lang="tr-TR" dirty="0" smtClean="0"/>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1995" y="1729276"/>
            <a:ext cx="7776763" cy="4541469"/>
          </a:xfrm>
          <a:prstGeom prst="rect">
            <a:avLst/>
          </a:prstGeom>
        </p:spPr>
      </p:pic>
    </p:spTree>
    <p:extLst>
      <p:ext uri="{BB962C8B-B14F-4D97-AF65-F5344CB8AC3E}">
        <p14:creationId xmlns:p14="http://schemas.microsoft.com/office/powerpoint/2010/main" val="37275435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449101"/>
            <a:ext cx="5007763" cy="646331"/>
          </a:xfrm>
          <a:prstGeom prst="rect">
            <a:avLst/>
          </a:prstGeom>
        </p:spPr>
        <p:txBody>
          <a:bodyPr wrap="square">
            <a:spAutoFit/>
          </a:bodyPr>
          <a:lstStyle/>
          <a:p>
            <a:r>
              <a:rPr lang="tr-TR" sz="3600" b="1" dirty="0" smtClean="0"/>
              <a:t>ZEMİN KAPLAMALARI </a:t>
            </a:r>
            <a:endParaRPr lang="tr-TR" sz="3600" b="1" dirty="0"/>
          </a:p>
        </p:txBody>
      </p:sp>
      <p:sp>
        <p:nvSpPr>
          <p:cNvPr id="2" name="Dikdörtgen 1"/>
          <p:cNvSpPr/>
          <p:nvPr/>
        </p:nvSpPr>
        <p:spPr>
          <a:xfrm>
            <a:off x="1858176" y="980510"/>
            <a:ext cx="8693029" cy="1600438"/>
          </a:xfrm>
          <a:prstGeom prst="rect">
            <a:avLst/>
          </a:prstGeom>
        </p:spPr>
        <p:txBody>
          <a:bodyPr wrap="square">
            <a:spAutoFit/>
          </a:bodyPr>
          <a:lstStyle/>
          <a:p>
            <a:pPr algn="just"/>
            <a:r>
              <a:rPr lang="tr-TR" sz="1400" b="1" dirty="0" smtClean="0"/>
              <a:t>Asfalt Kaplamalar</a:t>
            </a:r>
          </a:p>
          <a:p>
            <a:pPr algn="just"/>
            <a:r>
              <a:rPr lang="tr-TR" sz="1400" dirty="0" smtClean="0"/>
              <a:t>Ana </a:t>
            </a:r>
            <a:r>
              <a:rPr lang="tr-TR" sz="1400" dirty="0"/>
              <a:t>maddesi petrol katranı olan ve yol kaplamasında kullanılan </a:t>
            </a:r>
            <a:r>
              <a:rPr lang="tr-TR" sz="1400" dirty="0" smtClean="0"/>
              <a:t>bir karışım malzemesidir. Trafik </a:t>
            </a:r>
            <a:r>
              <a:rPr lang="tr-TR" sz="1400" dirty="0"/>
              <a:t>yüklerine doğrudan maruz kalan asfalt üstyapı genellikle aşınma, </a:t>
            </a:r>
            <a:r>
              <a:rPr lang="tr-TR" sz="1400" dirty="0" err="1"/>
              <a:t>binder</a:t>
            </a:r>
            <a:r>
              <a:rPr lang="tr-TR" sz="1400" dirty="0"/>
              <a:t> ve bitümlü temel olmak üzere üç tip asfalt tabakasından oluşur. Yol tipine, trafiğine, çevre ve iklim şartlarına bağlı olarak uygulanacak asfalt tabakalarının özellikleri ve kalınlıkları farklılık gösterir</a:t>
            </a:r>
            <a:r>
              <a:rPr lang="tr-TR" sz="1400" dirty="0" smtClean="0"/>
              <a:t>.</a:t>
            </a:r>
          </a:p>
          <a:p>
            <a:pPr algn="just"/>
            <a:endParaRPr lang="tr-TR" sz="1400" b="1" dirty="0" smtClean="0"/>
          </a:p>
          <a:p>
            <a:pPr algn="just"/>
            <a:r>
              <a:rPr lang="tr-TR" sz="1400" b="1" dirty="0"/>
              <a:t>	</a:t>
            </a:r>
            <a:endParaRPr lang="tr-TR" sz="1400" dirty="0" smtClean="0"/>
          </a:p>
        </p:txBody>
      </p:sp>
      <p:pic>
        <p:nvPicPr>
          <p:cNvPr id="10" name="Resim 9"/>
          <p:cNvPicPr>
            <a:picLocks noChangeAspect="1"/>
          </p:cNvPicPr>
          <p:nvPr/>
        </p:nvPicPr>
        <p:blipFill>
          <a:blip r:embed="rId3"/>
          <a:stretch>
            <a:fillRect/>
          </a:stretch>
        </p:blipFill>
        <p:spPr>
          <a:xfrm>
            <a:off x="5567095" y="2997304"/>
            <a:ext cx="4886325" cy="2828925"/>
          </a:xfrm>
          <a:prstGeom prst="rect">
            <a:avLst/>
          </a:prstGeom>
        </p:spPr>
      </p:pic>
      <p:sp>
        <p:nvSpPr>
          <p:cNvPr id="12" name="Dikdörtgen 11"/>
          <p:cNvSpPr/>
          <p:nvPr/>
        </p:nvSpPr>
        <p:spPr>
          <a:xfrm>
            <a:off x="1640791" y="2717804"/>
            <a:ext cx="4084891" cy="3108543"/>
          </a:xfrm>
          <a:prstGeom prst="rect">
            <a:avLst/>
          </a:prstGeom>
        </p:spPr>
        <p:txBody>
          <a:bodyPr wrap="square">
            <a:spAutoFit/>
          </a:bodyPr>
          <a:lstStyle/>
          <a:p>
            <a:pPr algn="just"/>
            <a:r>
              <a:rPr lang="tr-TR" sz="1400" b="1" dirty="0"/>
              <a:t>Aşınma tabakası</a:t>
            </a:r>
          </a:p>
          <a:p>
            <a:pPr algn="just"/>
            <a:r>
              <a:rPr lang="tr-TR" sz="1400" dirty="0"/>
              <a:t>Üstyapının en üst tabakası olan aşınma tabakası, çatlak veya tekerlek izi oluşmaksızın yüksek trafik, çevre ve iklim koşullarından kaynaklanan gerilmelere dayanıklı olabilmelidir. Yolu dinamik ek yüklemelerden korumak ve kullanıcıların konforu ve güveni için aşınma tabakasının düzgün bir profile ve yeterli bir sürtünme direncini sağlayacak yüzey dokusuna sahip olması gerekir.</a:t>
            </a:r>
          </a:p>
          <a:p>
            <a:pPr algn="just"/>
            <a:endParaRPr lang="tr-TR" sz="1400" dirty="0"/>
          </a:p>
          <a:p>
            <a:pPr algn="just"/>
            <a:r>
              <a:rPr lang="tr-TR" sz="1400" dirty="0"/>
              <a:t>İstenilen fonksiyonel özelliklere bağlı olarak aşınma tabakası yüksek mukavemetli, durabil, gürültü seviyesi düşük, kayma direnci yüksek ve suyu sıçratmayacak şekilde tasarlanabilmektedir.</a:t>
            </a:r>
          </a:p>
        </p:txBody>
      </p:sp>
    </p:spTree>
    <p:extLst>
      <p:ext uri="{BB962C8B-B14F-4D97-AF65-F5344CB8AC3E}">
        <p14:creationId xmlns:p14="http://schemas.microsoft.com/office/powerpoint/2010/main" val="275325557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449101"/>
            <a:ext cx="5007763" cy="646331"/>
          </a:xfrm>
          <a:prstGeom prst="rect">
            <a:avLst/>
          </a:prstGeom>
        </p:spPr>
        <p:txBody>
          <a:bodyPr wrap="square">
            <a:spAutoFit/>
          </a:bodyPr>
          <a:lstStyle/>
          <a:p>
            <a:r>
              <a:rPr lang="tr-TR" sz="3600" b="1" dirty="0" smtClean="0"/>
              <a:t>ZEMİN KAPLAMALARI </a:t>
            </a:r>
            <a:endParaRPr lang="tr-TR" sz="3600" b="1" dirty="0"/>
          </a:p>
        </p:txBody>
      </p:sp>
      <p:sp>
        <p:nvSpPr>
          <p:cNvPr id="12" name="Dikdörtgen 11"/>
          <p:cNvSpPr/>
          <p:nvPr/>
        </p:nvSpPr>
        <p:spPr>
          <a:xfrm>
            <a:off x="1674974" y="1095432"/>
            <a:ext cx="8366334" cy="5047536"/>
          </a:xfrm>
          <a:prstGeom prst="rect">
            <a:avLst/>
          </a:prstGeom>
        </p:spPr>
        <p:txBody>
          <a:bodyPr wrap="square">
            <a:spAutoFit/>
          </a:bodyPr>
          <a:lstStyle/>
          <a:p>
            <a:r>
              <a:rPr lang="tr-TR" sz="1400" b="1" dirty="0" err="1" smtClean="0"/>
              <a:t>Binder</a:t>
            </a:r>
            <a:r>
              <a:rPr lang="tr-TR" sz="1400" b="1" dirty="0" smtClean="0"/>
              <a:t> Tabaka:</a:t>
            </a:r>
          </a:p>
          <a:p>
            <a:r>
              <a:rPr lang="tr-TR" sz="1400" dirty="0" smtClean="0"/>
              <a:t>Genellikle </a:t>
            </a:r>
            <a:r>
              <a:rPr lang="tr-TR" sz="1400" dirty="0"/>
              <a:t>yüzey ile temel tabakaları arasında yer alan </a:t>
            </a:r>
            <a:r>
              <a:rPr lang="tr-TR" sz="1400" dirty="0" err="1"/>
              <a:t>binder</a:t>
            </a:r>
            <a:r>
              <a:rPr lang="tr-TR" sz="1400" dirty="0"/>
              <a:t> tabakası, </a:t>
            </a:r>
            <a:r>
              <a:rPr lang="tr-TR" sz="1400" dirty="0" err="1"/>
              <a:t>stabilite</a:t>
            </a:r>
            <a:r>
              <a:rPr lang="tr-TR" sz="1400" dirty="0"/>
              <a:t> ve dayanıklılığı sağlar, tekerlek izinin oluşumunu azaltır.</a:t>
            </a:r>
          </a:p>
          <a:p>
            <a:r>
              <a:rPr lang="tr-TR" sz="1400" dirty="0"/>
              <a:t>Asfalt üstyapıdaki yüksek gerilmelere maruz kalan </a:t>
            </a:r>
            <a:r>
              <a:rPr lang="tr-TR" sz="1400" dirty="0" err="1"/>
              <a:t>binder</a:t>
            </a:r>
            <a:r>
              <a:rPr lang="tr-TR" sz="1400" dirty="0"/>
              <a:t> tabakasının sağlam kalıcı deformasyonu önleyecek şekilde tasarlanması </a:t>
            </a:r>
            <a:r>
              <a:rPr lang="tr-TR" sz="1400" dirty="0" smtClean="0"/>
              <a:t>gerekir.</a:t>
            </a:r>
          </a:p>
          <a:p>
            <a:r>
              <a:rPr lang="tr-TR" sz="1400" b="1" dirty="0"/>
              <a:t>Bitümlü temel tabakası</a:t>
            </a:r>
          </a:p>
          <a:p>
            <a:r>
              <a:rPr lang="tr-TR" sz="1400" dirty="0"/>
              <a:t>Bitümlü temel tabakası trafik, çevre ve iklimden kaynaklanan yükleri dağıtarak altındaki </a:t>
            </a:r>
            <a:r>
              <a:rPr lang="tr-TR" sz="1400" dirty="0" err="1"/>
              <a:t>bağlayıcısız</a:t>
            </a:r>
            <a:r>
              <a:rPr lang="tr-TR" sz="1400" dirty="0"/>
              <a:t>/</a:t>
            </a:r>
            <a:r>
              <a:rPr lang="tr-TR" sz="1400" dirty="0" err="1"/>
              <a:t>bağlayıcılı</a:t>
            </a:r>
            <a:r>
              <a:rPr lang="tr-TR" sz="1400" dirty="0"/>
              <a:t> tabakaların aşırı gerilme ve deformasyonlara maruz kalmasını önlemek amacıyla tasarlanır. Temel tabakası öncelikle yorulmaya karşı yeterli direnci sağlamalıdır.</a:t>
            </a:r>
          </a:p>
          <a:p>
            <a:endParaRPr lang="tr-TR" sz="1400" dirty="0"/>
          </a:p>
          <a:p>
            <a:r>
              <a:rPr lang="tr-TR" sz="1400" dirty="0"/>
              <a:t>Genellikle asfalt tabakalarının altından yorulma çatlakları yukarıya doğru gelişir. Yorulma çatlağı temel tabakasının altındaki çekme gerilmelerinin büyüklüğü ile ilişkili olduğu kabul edildiğinden, üstyapının uzun ömürlü olması için iyi bir tasarımla deformasyonların en düşük seviyeye düşürülmesi gerekir.</a:t>
            </a:r>
          </a:p>
          <a:p>
            <a:endParaRPr lang="tr-TR" sz="1400" dirty="0"/>
          </a:p>
          <a:p>
            <a:r>
              <a:rPr lang="tr-TR" sz="1400" dirty="0"/>
              <a:t>Genel olarak, üstyapının daha kalın olması, üstyapı tabanındaki gerilmelerin azalması ve üstyapının hizmet ömrünün daha uzun olması anlamına gelir. Temel tabakasının </a:t>
            </a:r>
            <a:r>
              <a:rPr lang="tr-TR" sz="1400" dirty="0" err="1"/>
              <a:t>elastisite</a:t>
            </a:r>
            <a:r>
              <a:rPr lang="tr-TR" sz="1400" dirty="0"/>
              <a:t> modülü artırılarak da gerilme ve deformasyonlar azaltılabilir.</a:t>
            </a:r>
          </a:p>
          <a:p>
            <a:endParaRPr lang="tr-TR" sz="1400" dirty="0"/>
          </a:p>
          <a:p>
            <a:r>
              <a:rPr lang="tr-TR" sz="1400" dirty="0"/>
              <a:t>Üstyapı tasarımı, genellikle bir dizi etkileyici faktöre uygun çözüm bulunması anlamına gelmektedir. Örneğin, (polimer) </a:t>
            </a:r>
            <a:r>
              <a:rPr lang="tr-TR" sz="1400" dirty="0" err="1"/>
              <a:t>modifiye</a:t>
            </a:r>
            <a:r>
              <a:rPr lang="tr-TR" sz="1400" dirty="0"/>
              <a:t> bitüm veya daha yoğun karışımlar kullanılarak tabakanın yorulma dayanımı artırılabilir.</a:t>
            </a:r>
          </a:p>
          <a:p>
            <a:endParaRPr lang="tr-TR" sz="1400" dirty="0"/>
          </a:p>
          <a:p>
            <a:r>
              <a:rPr lang="tr-TR" sz="1400" dirty="0"/>
              <a:t>Düşük boşluk ve yüksek bağlayıcı içeriği yorulma dayanımını artırır ve aynı zamanda su ile temas etme olasılığı yüksek olan temel tabakasının, suya bağlı hasarlara karşı direncini de yükseltir.</a:t>
            </a:r>
          </a:p>
        </p:txBody>
      </p:sp>
    </p:spTree>
    <p:extLst>
      <p:ext uri="{BB962C8B-B14F-4D97-AF65-F5344CB8AC3E}">
        <p14:creationId xmlns:p14="http://schemas.microsoft.com/office/powerpoint/2010/main" val="29518682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449101"/>
            <a:ext cx="5007763" cy="646331"/>
          </a:xfrm>
          <a:prstGeom prst="rect">
            <a:avLst/>
          </a:prstGeom>
        </p:spPr>
        <p:txBody>
          <a:bodyPr wrap="square">
            <a:spAutoFit/>
          </a:bodyPr>
          <a:lstStyle/>
          <a:p>
            <a:r>
              <a:rPr lang="tr-TR" sz="3600" b="1" dirty="0" smtClean="0"/>
              <a:t>ZEMİN KAPLAMALARI </a:t>
            </a:r>
            <a:endParaRPr lang="tr-TR" sz="3600" b="1" dirty="0"/>
          </a:p>
        </p:txBody>
      </p:sp>
      <p:pic>
        <p:nvPicPr>
          <p:cNvPr id="2" name="Resi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8018" y="1309078"/>
            <a:ext cx="7219950" cy="4848225"/>
          </a:xfrm>
          <a:prstGeom prst="rect">
            <a:avLst/>
          </a:prstGeom>
        </p:spPr>
      </p:pic>
    </p:spTree>
    <p:extLst>
      <p:ext uri="{BB962C8B-B14F-4D97-AF65-F5344CB8AC3E}">
        <p14:creationId xmlns:p14="http://schemas.microsoft.com/office/powerpoint/2010/main" val="37690225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904390"/>
            <a:ext cx="5007763" cy="646331"/>
          </a:xfrm>
          <a:prstGeom prst="rect">
            <a:avLst/>
          </a:prstGeom>
        </p:spPr>
        <p:txBody>
          <a:bodyPr wrap="square">
            <a:spAutoFit/>
          </a:bodyPr>
          <a:lstStyle/>
          <a:p>
            <a:r>
              <a:rPr lang="tr-TR" sz="3600" b="1" dirty="0" smtClean="0"/>
              <a:t>ZEMİN KAPLAMALARI </a:t>
            </a:r>
            <a:endParaRPr lang="tr-TR" sz="3600" b="1" dirty="0"/>
          </a:p>
        </p:txBody>
      </p:sp>
      <p:sp>
        <p:nvSpPr>
          <p:cNvPr id="2" name="Dikdörtgen 1"/>
          <p:cNvSpPr/>
          <p:nvPr/>
        </p:nvSpPr>
        <p:spPr>
          <a:xfrm>
            <a:off x="1926542" y="1764367"/>
            <a:ext cx="8693029" cy="3416320"/>
          </a:xfrm>
          <a:prstGeom prst="rect">
            <a:avLst/>
          </a:prstGeom>
        </p:spPr>
        <p:txBody>
          <a:bodyPr wrap="square">
            <a:spAutoFit/>
          </a:bodyPr>
          <a:lstStyle/>
          <a:p>
            <a:pPr algn="just"/>
            <a:r>
              <a:rPr lang="tr-TR" sz="2400" b="1" dirty="0" smtClean="0"/>
              <a:t>Geçirgen Zemin Kaplamaları:</a:t>
            </a:r>
          </a:p>
          <a:p>
            <a:pPr algn="just"/>
            <a:r>
              <a:rPr lang="tr-TR" sz="2400" b="1" dirty="0"/>
              <a:t>	</a:t>
            </a:r>
            <a:r>
              <a:rPr lang="tr-TR" sz="2400" dirty="0"/>
              <a:t>Kentleşmenin alıcı sular üzerindeki etkilerinin çoğu, geçirgenliği yüksek </a:t>
            </a:r>
            <a:r>
              <a:rPr lang="tr-TR" sz="2400" dirty="0" err="1" smtClean="0"/>
              <a:t>bitkilendirilmiş</a:t>
            </a:r>
            <a:r>
              <a:rPr lang="tr-TR" sz="2400" dirty="0" smtClean="0"/>
              <a:t> </a:t>
            </a:r>
            <a:r>
              <a:rPr lang="tr-TR" sz="2400" dirty="0"/>
              <a:t>alanların geçirimsiz sert yüzeylere dönüşmeleri nedeniyle, sızmanın azalması, akışların kontrolünün zorlaşması, kirleticilerin alıcı sulara </a:t>
            </a:r>
            <a:r>
              <a:rPr lang="tr-TR" sz="2400" dirty="0" err="1"/>
              <a:t>ulaşabilirliğinin</a:t>
            </a:r>
            <a:r>
              <a:rPr lang="tr-TR" sz="2400" dirty="0"/>
              <a:t> artmasından </a:t>
            </a:r>
            <a:r>
              <a:rPr lang="tr-TR" sz="2400" dirty="0" smtClean="0"/>
              <a:t>kaynaklanır. Yağmur </a:t>
            </a:r>
            <a:r>
              <a:rPr lang="tr-TR" sz="2400" dirty="0"/>
              <a:t>suyu yönetimi kentlerdeki hidrolojik süreçleri ve dolayısıyla kentsel altyapıları birçok şekilde etkiler. Geçirimli </a:t>
            </a:r>
            <a:r>
              <a:rPr lang="tr-TR" sz="2400" dirty="0" smtClean="0"/>
              <a:t>yüzey alanları </a:t>
            </a:r>
            <a:r>
              <a:rPr lang="tr-TR" sz="2400" dirty="0"/>
              <a:t>artan kentlerde bu durumun olumsuz etkileri insan yaşamlarını ve ekosistem varlığını tehdit etmektedir.</a:t>
            </a:r>
            <a:endParaRPr lang="tr-TR" sz="2400" dirty="0" smtClean="0"/>
          </a:p>
        </p:txBody>
      </p:sp>
    </p:spTree>
    <p:extLst>
      <p:ext uri="{BB962C8B-B14F-4D97-AF65-F5344CB8AC3E}">
        <p14:creationId xmlns:p14="http://schemas.microsoft.com/office/powerpoint/2010/main" val="28576720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904390"/>
            <a:ext cx="5007763" cy="646331"/>
          </a:xfrm>
          <a:prstGeom prst="rect">
            <a:avLst/>
          </a:prstGeom>
        </p:spPr>
        <p:txBody>
          <a:bodyPr wrap="square">
            <a:spAutoFit/>
          </a:bodyPr>
          <a:lstStyle/>
          <a:p>
            <a:r>
              <a:rPr lang="tr-TR" sz="3600" b="1" dirty="0" smtClean="0"/>
              <a:t>ZEMİN KAPLAMALARI </a:t>
            </a:r>
            <a:endParaRPr lang="tr-TR" sz="3600" b="1" dirty="0"/>
          </a:p>
        </p:txBody>
      </p:sp>
      <p:sp>
        <p:nvSpPr>
          <p:cNvPr id="2" name="Dikdörtgen 1"/>
          <p:cNvSpPr/>
          <p:nvPr/>
        </p:nvSpPr>
        <p:spPr>
          <a:xfrm>
            <a:off x="1926542" y="1764367"/>
            <a:ext cx="8693029" cy="2862322"/>
          </a:xfrm>
          <a:prstGeom prst="rect">
            <a:avLst/>
          </a:prstGeom>
        </p:spPr>
        <p:txBody>
          <a:bodyPr wrap="square">
            <a:spAutoFit/>
          </a:bodyPr>
          <a:lstStyle/>
          <a:p>
            <a:pPr algn="just"/>
            <a:r>
              <a:rPr lang="tr-TR" dirty="0"/>
              <a:t>Geçirgen kaplamalar, yağmur suyunda çok çeşitli kirlilik kontrolü ve yüzey akış azaltma için çok etkili bir yönetim uygulamasıdır. Yaya yolları, dış mekan alanları, park alanları ve araç yollarının yanı sıra orta yoğunlukta trafik kullanımına sahip alanlar için daha uygun olan bu kaplamalar sızmayı kolaylaştırarak yüzeysel akış miktarını </a:t>
            </a:r>
            <a:r>
              <a:rPr lang="tr-TR" dirty="0" smtClean="0"/>
              <a:t>azaltırlar. Geçirgen </a:t>
            </a:r>
            <a:r>
              <a:rPr lang="tr-TR" dirty="0"/>
              <a:t>kaplamaların işlevi yeraltı suyu kaynaklarını desteklemek amacıyla yağmur suyunun toplanması, sızması ve arıtılmasıdır. Geçirgen kaplamalar, özellikle sürdürülebilir drenaj sistemlerinde, yağmur suyunun geri dönüşümü, hidrokarbonlar ve ağır metaller gibi zararlı maddelerden kaynaklanan </a:t>
            </a:r>
            <a:r>
              <a:rPr lang="tr-TR" dirty="0" err="1"/>
              <a:t>kontaminasyonun</a:t>
            </a:r>
            <a:r>
              <a:rPr lang="tr-TR" dirty="0"/>
              <a:t> kontrolü için iyi bir </a:t>
            </a:r>
            <a:r>
              <a:rPr lang="tr-TR" dirty="0" smtClean="0"/>
              <a:t>çözümdür. Geçirgen </a:t>
            </a:r>
            <a:r>
              <a:rPr lang="tr-TR" dirty="0"/>
              <a:t>kaplamaların zemin altı detayları ve temelin toplam boyutu, geçirgen kaplamanın hızlı bir şekilde akışı tahliye edebilmesi ve ani taşkınları önlemek için suyu depolayabilmesi için önemli </a:t>
            </a:r>
            <a:r>
              <a:rPr lang="tr-TR" dirty="0" smtClean="0"/>
              <a:t>detaylardır.</a:t>
            </a:r>
            <a:endParaRPr lang="tr-TR" sz="2400" dirty="0" smtClean="0"/>
          </a:p>
        </p:txBody>
      </p:sp>
    </p:spTree>
    <p:extLst>
      <p:ext uri="{BB962C8B-B14F-4D97-AF65-F5344CB8AC3E}">
        <p14:creationId xmlns:p14="http://schemas.microsoft.com/office/powerpoint/2010/main" val="16924241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904390"/>
            <a:ext cx="5007763" cy="646331"/>
          </a:xfrm>
          <a:prstGeom prst="rect">
            <a:avLst/>
          </a:prstGeom>
        </p:spPr>
        <p:txBody>
          <a:bodyPr wrap="square">
            <a:spAutoFit/>
          </a:bodyPr>
          <a:lstStyle/>
          <a:p>
            <a:r>
              <a:rPr lang="tr-TR" sz="3600" b="1" dirty="0" smtClean="0"/>
              <a:t>ZEMİN KAPLAMALARI </a:t>
            </a:r>
            <a:endParaRPr lang="tr-TR" sz="3600" b="1" dirty="0"/>
          </a:p>
        </p:txBody>
      </p:sp>
      <p:pic>
        <p:nvPicPr>
          <p:cNvPr id="10" name="Resim 9"/>
          <p:cNvPicPr>
            <a:picLocks noChangeAspect="1"/>
          </p:cNvPicPr>
          <p:nvPr/>
        </p:nvPicPr>
        <p:blipFill>
          <a:blip r:embed="rId3"/>
          <a:stretch>
            <a:fillRect/>
          </a:stretch>
        </p:blipFill>
        <p:spPr>
          <a:xfrm>
            <a:off x="5966697" y="1397709"/>
            <a:ext cx="4825774" cy="298164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Resim 10"/>
          <p:cNvPicPr>
            <a:picLocks noChangeAspect="1"/>
          </p:cNvPicPr>
          <p:nvPr/>
        </p:nvPicPr>
        <p:blipFill>
          <a:blip r:embed="rId4"/>
          <a:stretch>
            <a:fillRect/>
          </a:stretch>
        </p:blipFill>
        <p:spPr>
          <a:xfrm>
            <a:off x="1399524" y="1521418"/>
            <a:ext cx="4567170" cy="27438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Resim 11"/>
          <p:cNvPicPr>
            <a:picLocks noChangeAspect="1"/>
          </p:cNvPicPr>
          <p:nvPr/>
        </p:nvPicPr>
        <p:blipFill>
          <a:blip r:embed="rId5"/>
          <a:stretch>
            <a:fillRect/>
          </a:stretch>
        </p:blipFill>
        <p:spPr>
          <a:xfrm>
            <a:off x="3683109" y="4194980"/>
            <a:ext cx="4234039" cy="26166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6887454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5088627" y="411562"/>
            <a:ext cx="5007763" cy="646331"/>
          </a:xfrm>
          <a:prstGeom prst="rect">
            <a:avLst/>
          </a:prstGeom>
        </p:spPr>
        <p:txBody>
          <a:bodyPr wrap="square">
            <a:spAutoFit/>
          </a:bodyPr>
          <a:lstStyle/>
          <a:p>
            <a:r>
              <a:rPr lang="tr-TR" sz="3600" b="1" dirty="0" smtClean="0"/>
              <a:t>3.Duvarlar</a:t>
            </a:r>
            <a:endParaRPr lang="tr-TR" sz="3600" b="1" dirty="0"/>
          </a:p>
        </p:txBody>
      </p:sp>
      <p:sp>
        <p:nvSpPr>
          <p:cNvPr id="2" name="Dikdörtgen 1"/>
          <p:cNvSpPr/>
          <p:nvPr/>
        </p:nvSpPr>
        <p:spPr>
          <a:xfrm>
            <a:off x="1858176" y="980510"/>
            <a:ext cx="8693029" cy="1938992"/>
          </a:xfrm>
          <a:prstGeom prst="rect">
            <a:avLst/>
          </a:prstGeom>
        </p:spPr>
        <p:txBody>
          <a:bodyPr wrap="square">
            <a:spAutoFit/>
          </a:bodyPr>
          <a:lstStyle/>
          <a:p>
            <a:pPr algn="just"/>
            <a:r>
              <a:rPr lang="tr-TR" sz="2400" dirty="0"/>
              <a:t>Duvarlar, peyzaj ve mimarlık projelerinde sınır tanımlayan, mekan ayıran, güvenlik sağlayan ve estetik değer katan yapı elemanlarıdır. Bahçelerde, kentsel alanlarda veya doğal çevrede çeşitli işlevler üstlenirler</a:t>
            </a:r>
            <a:r>
              <a:rPr lang="tr-TR" sz="2400" dirty="0" smtClean="0"/>
              <a:t>.</a:t>
            </a:r>
          </a:p>
          <a:p>
            <a:pPr algn="just"/>
            <a:r>
              <a:rPr lang="tr-TR" sz="2400" dirty="0" smtClean="0"/>
              <a:t>.</a:t>
            </a:r>
            <a:endParaRPr lang="tr-TR" sz="2400" dirty="0"/>
          </a:p>
        </p:txBody>
      </p:sp>
      <p:pic>
        <p:nvPicPr>
          <p:cNvPr id="9" name="Resim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09040" y="2389220"/>
            <a:ext cx="5650726" cy="4238044"/>
          </a:xfrm>
          <a:prstGeom prst="rect">
            <a:avLst/>
          </a:prstGeom>
        </p:spPr>
      </p:pic>
    </p:spTree>
    <p:extLst>
      <p:ext uri="{BB962C8B-B14F-4D97-AF65-F5344CB8AC3E}">
        <p14:creationId xmlns:p14="http://schemas.microsoft.com/office/powerpoint/2010/main" val="8912363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5088627" y="411562"/>
            <a:ext cx="5007763" cy="646331"/>
          </a:xfrm>
          <a:prstGeom prst="rect">
            <a:avLst/>
          </a:prstGeom>
        </p:spPr>
        <p:txBody>
          <a:bodyPr wrap="square">
            <a:spAutoFit/>
          </a:bodyPr>
          <a:lstStyle/>
          <a:p>
            <a:r>
              <a:rPr lang="tr-TR" sz="3600" b="1" dirty="0" smtClean="0"/>
              <a:t>Duvarlar</a:t>
            </a:r>
            <a:endParaRPr lang="tr-TR" sz="3600" b="1" dirty="0"/>
          </a:p>
        </p:txBody>
      </p:sp>
      <p:sp>
        <p:nvSpPr>
          <p:cNvPr id="2" name="Dikdörtgen 1"/>
          <p:cNvSpPr/>
          <p:nvPr/>
        </p:nvSpPr>
        <p:spPr>
          <a:xfrm>
            <a:off x="1858175" y="934090"/>
            <a:ext cx="8693029" cy="1938992"/>
          </a:xfrm>
          <a:prstGeom prst="rect">
            <a:avLst/>
          </a:prstGeom>
        </p:spPr>
        <p:txBody>
          <a:bodyPr wrap="square">
            <a:spAutoFit/>
          </a:bodyPr>
          <a:lstStyle/>
          <a:p>
            <a:pPr algn="just"/>
            <a:r>
              <a:rPr lang="tr-TR" sz="2400" dirty="0" smtClean="0"/>
              <a:t>Duvarlar</a:t>
            </a:r>
            <a:r>
              <a:rPr lang="tr-TR" sz="2400" dirty="0"/>
              <a:t>, </a:t>
            </a:r>
            <a:r>
              <a:rPr lang="tr-TR" sz="2400" dirty="0" smtClean="0"/>
              <a:t>mekan organizasyonu </a:t>
            </a:r>
            <a:r>
              <a:rPr lang="tr-TR" sz="2400" dirty="0"/>
              <a:t>ve estetiğinde kritik bir rol </a:t>
            </a:r>
            <a:r>
              <a:rPr lang="tr-TR" sz="2400" dirty="0" smtClean="0"/>
              <a:t>oynayan bir sınır elemanı özelliğini taşır. </a:t>
            </a:r>
            <a:r>
              <a:rPr lang="tr-TR" sz="2400" dirty="0"/>
              <a:t>Özellikle peyzaj tasarımında farklı alanlar arasındaki geçişi belirler, </a:t>
            </a:r>
            <a:r>
              <a:rPr lang="tr-TR" sz="2400" dirty="0" smtClean="0"/>
              <a:t>yüzey </a:t>
            </a:r>
            <a:r>
              <a:rPr lang="tr-TR" sz="2400" dirty="0" err="1" smtClean="0"/>
              <a:t>bitkilendirme</a:t>
            </a:r>
            <a:r>
              <a:rPr lang="tr-TR" sz="2400" dirty="0" smtClean="0"/>
              <a:t> gibi çeşitli görsel ve işlevsel destekler ile </a:t>
            </a:r>
            <a:r>
              <a:rPr lang="tr-TR" sz="2400" dirty="0"/>
              <a:t>birlikte alanın doğal yapısına katkıda bulunur.</a:t>
            </a:r>
          </a:p>
        </p:txBody>
      </p:sp>
      <p:pic>
        <p:nvPicPr>
          <p:cNvPr id="10" name="Resim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97354" y="2901759"/>
            <a:ext cx="6614672" cy="3719591"/>
          </a:xfrm>
          <a:prstGeom prst="rect">
            <a:avLst/>
          </a:prstGeom>
        </p:spPr>
      </p:pic>
    </p:spTree>
    <p:extLst>
      <p:ext uri="{BB962C8B-B14F-4D97-AF65-F5344CB8AC3E}">
        <p14:creationId xmlns:p14="http://schemas.microsoft.com/office/powerpoint/2010/main" val="28861646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904390"/>
            <a:ext cx="5007763" cy="646331"/>
          </a:xfrm>
          <a:prstGeom prst="rect">
            <a:avLst/>
          </a:prstGeom>
        </p:spPr>
        <p:txBody>
          <a:bodyPr wrap="square">
            <a:spAutoFit/>
          </a:bodyPr>
          <a:lstStyle/>
          <a:p>
            <a:r>
              <a:rPr lang="tr-TR" sz="3600" b="1" dirty="0" smtClean="0"/>
              <a:t>ZEMİN KAPLAMALARI </a:t>
            </a:r>
            <a:endParaRPr lang="tr-TR" sz="3600" b="1" dirty="0"/>
          </a:p>
        </p:txBody>
      </p:sp>
      <p:sp>
        <p:nvSpPr>
          <p:cNvPr id="2" name="Dikdörtgen 1"/>
          <p:cNvSpPr/>
          <p:nvPr/>
        </p:nvSpPr>
        <p:spPr>
          <a:xfrm>
            <a:off x="1926542" y="1764367"/>
            <a:ext cx="8693029" cy="3416320"/>
          </a:xfrm>
          <a:prstGeom prst="rect">
            <a:avLst/>
          </a:prstGeom>
        </p:spPr>
        <p:txBody>
          <a:bodyPr wrap="square">
            <a:spAutoFit/>
          </a:bodyPr>
          <a:lstStyle/>
          <a:p>
            <a:pPr algn="just"/>
            <a:r>
              <a:rPr lang="tr-TR" sz="2400" b="1" dirty="0" smtClean="0"/>
              <a:t>Doğal Taş Zemin Kaplamaları Teknik Özellikler</a:t>
            </a:r>
          </a:p>
          <a:p>
            <a:pPr marL="342900" indent="-342900" algn="just">
              <a:buFont typeface="Arial" panose="020B0604020202020204" pitchFamily="34" charset="0"/>
              <a:buChar char="•"/>
            </a:pPr>
            <a:r>
              <a:rPr lang="tr-TR" sz="2400" dirty="0"/>
              <a:t>Mineral bileşimi, yapısı, dokusu ve rengi mekan ölçeğindeki kullanım alanlarını ortay koyar. </a:t>
            </a:r>
          </a:p>
          <a:p>
            <a:pPr marL="342900" indent="-342900" algn="just">
              <a:buFont typeface="Arial" panose="020B0604020202020204" pitchFamily="34" charset="0"/>
              <a:buChar char="•"/>
            </a:pPr>
            <a:r>
              <a:rPr lang="tr-TR" sz="2400" dirty="0"/>
              <a:t>İşlenebilir özelliklerdedirler. Farklı boyutta, renkte ve şekilde kullanıma uygundurlar.</a:t>
            </a:r>
          </a:p>
          <a:p>
            <a:pPr marL="342900" indent="-342900" algn="just">
              <a:buFont typeface="Arial" panose="020B0604020202020204" pitchFamily="34" charset="0"/>
              <a:buChar char="•"/>
            </a:pPr>
            <a:r>
              <a:rPr lang="tr-TR" sz="2400" dirty="0" smtClean="0"/>
              <a:t>Farklı hava koşullarına karşı dirençlidirler.</a:t>
            </a:r>
          </a:p>
          <a:p>
            <a:pPr marL="342900" indent="-342900" algn="just">
              <a:buFont typeface="Arial" panose="020B0604020202020204" pitchFamily="34" charset="0"/>
              <a:buChar char="•"/>
            </a:pPr>
            <a:r>
              <a:rPr lang="tr-TR" sz="2400" dirty="0" smtClean="0"/>
              <a:t>Gözenekli çeşitleri hacimce daha ağır yapıdadır. </a:t>
            </a:r>
          </a:p>
          <a:p>
            <a:pPr marL="342900" indent="-342900" algn="just">
              <a:buFont typeface="Arial" panose="020B0604020202020204" pitchFamily="34" charset="0"/>
              <a:buChar char="•"/>
            </a:pPr>
            <a:r>
              <a:rPr lang="tr-TR" sz="2400" dirty="0" smtClean="0"/>
              <a:t>Su geçirgenlikleri çok çok azdır. </a:t>
            </a:r>
          </a:p>
          <a:p>
            <a:pPr algn="just"/>
            <a:endParaRPr lang="tr-TR" sz="2400" dirty="0" smtClean="0"/>
          </a:p>
        </p:txBody>
      </p:sp>
    </p:spTree>
    <p:extLst>
      <p:ext uri="{BB962C8B-B14F-4D97-AF65-F5344CB8AC3E}">
        <p14:creationId xmlns:p14="http://schemas.microsoft.com/office/powerpoint/2010/main" val="331575389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4210335" y="411562"/>
            <a:ext cx="5007763" cy="646331"/>
          </a:xfrm>
          <a:prstGeom prst="rect">
            <a:avLst/>
          </a:prstGeom>
        </p:spPr>
        <p:txBody>
          <a:bodyPr wrap="square">
            <a:spAutoFit/>
          </a:bodyPr>
          <a:lstStyle/>
          <a:p>
            <a:r>
              <a:rPr lang="tr-TR" sz="3600" b="1" dirty="0" smtClean="0"/>
              <a:t>Bahçe Duvarları</a:t>
            </a:r>
            <a:endParaRPr lang="tr-TR" sz="3600" b="1" dirty="0"/>
          </a:p>
        </p:txBody>
      </p:sp>
      <p:sp>
        <p:nvSpPr>
          <p:cNvPr id="2" name="Dikdörtgen 1"/>
          <p:cNvSpPr/>
          <p:nvPr/>
        </p:nvSpPr>
        <p:spPr>
          <a:xfrm>
            <a:off x="1858176" y="980510"/>
            <a:ext cx="8693029" cy="4524315"/>
          </a:xfrm>
          <a:prstGeom prst="rect">
            <a:avLst/>
          </a:prstGeom>
        </p:spPr>
        <p:txBody>
          <a:bodyPr wrap="square">
            <a:spAutoFit/>
          </a:bodyPr>
          <a:lstStyle/>
          <a:p>
            <a:pPr algn="just"/>
            <a:r>
              <a:rPr lang="tr-TR" dirty="0"/>
              <a:t>Bahçe duvarı, bir bahçenin veya açık hava alanın çevresini sınırlamak, korumak ve estetik bir unsur eklemek amacıyla inşa edilen yapıdır. Bahçe duvarları, peyzaj düzenlemesi projelerinin bir parçası olarak kullanılır ve farklı malzemeler, tasarımlar ve yüksekliklerle inşa edilebilirler. </a:t>
            </a:r>
            <a:endParaRPr lang="tr-TR" dirty="0" smtClean="0"/>
          </a:p>
          <a:p>
            <a:pPr algn="just"/>
            <a:r>
              <a:rPr lang="tr-TR" dirty="0" smtClean="0"/>
              <a:t>Çevre, Şehircilik ve İklim Değişikliği </a:t>
            </a:r>
            <a:r>
              <a:rPr lang="tr-TR" dirty="0"/>
              <a:t>Bakanlığı </a:t>
            </a:r>
            <a:r>
              <a:rPr lang="tr-TR" dirty="0" smtClean="0"/>
              <a:t>‘Planlı Alanlar İmar Yönetmeliği’ne göre bahçe duvarları; </a:t>
            </a:r>
          </a:p>
          <a:p>
            <a:pPr algn="just"/>
            <a:r>
              <a:rPr lang="tr-TR" dirty="0"/>
              <a:t>(1) Bahçe duvarlarının yüksekliği, tabii veya tesviye edilmiş zeminden itibaren binaların yol tarafındaki cephe hatlarının önünde 0.50 metreyi, gerisinde ise 2.00 metreyi geçemez. Ayrıca üzerlerine yükseklikleri 1.00 metreyi aşmayan parmaklık yapılabilir.</a:t>
            </a:r>
          </a:p>
          <a:p>
            <a:pPr algn="just"/>
            <a:endParaRPr lang="tr-TR" dirty="0"/>
          </a:p>
          <a:p>
            <a:pPr algn="just"/>
            <a:r>
              <a:rPr lang="tr-TR" dirty="0"/>
              <a:t>(2) Fazla meyilli ve tehlike arz eden yerlerde uygulanacak şekli takdire idare yetkilidir.</a:t>
            </a:r>
          </a:p>
          <a:p>
            <a:pPr algn="just"/>
            <a:endParaRPr lang="tr-TR" dirty="0"/>
          </a:p>
          <a:p>
            <a:pPr algn="just"/>
            <a:r>
              <a:rPr lang="tr-TR" dirty="0"/>
              <a:t>(3) Devletin güvenlik ve emniyeti ile harekât ve savunma bakımından gizlilik veya önem arz eden bina ve tesisler ile okul, hastane, cezaevi, ibadet yerleri, elçilik, sefarethane, açık hava sineması ve benzerleri gibi özellik arz eden bina ve tesislerin bahçe duvarları ile sanayi bölgelerinde yapılacak bahçe duvarları bu madde hükmüne tabi değildir.</a:t>
            </a:r>
          </a:p>
        </p:txBody>
      </p:sp>
    </p:spTree>
    <p:extLst>
      <p:ext uri="{BB962C8B-B14F-4D97-AF65-F5344CB8AC3E}">
        <p14:creationId xmlns:p14="http://schemas.microsoft.com/office/powerpoint/2010/main" val="5988666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4904018" y="435152"/>
            <a:ext cx="5007763" cy="646331"/>
          </a:xfrm>
          <a:prstGeom prst="rect">
            <a:avLst/>
          </a:prstGeom>
        </p:spPr>
        <p:txBody>
          <a:bodyPr wrap="square">
            <a:spAutoFit/>
          </a:bodyPr>
          <a:lstStyle/>
          <a:p>
            <a:r>
              <a:rPr lang="tr-TR" sz="3600" b="1" dirty="0" smtClean="0"/>
              <a:t>Duvarlar</a:t>
            </a:r>
            <a:endParaRPr lang="tr-TR" sz="3600" b="1" dirty="0"/>
          </a:p>
        </p:txBody>
      </p:sp>
      <p:sp>
        <p:nvSpPr>
          <p:cNvPr id="2" name="Dikdörtgen 1"/>
          <p:cNvSpPr/>
          <p:nvPr/>
        </p:nvSpPr>
        <p:spPr>
          <a:xfrm>
            <a:off x="1858176" y="980510"/>
            <a:ext cx="8693029" cy="1323439"/>
          </a:xfrm>
          <a:prstGeom prst="rect">
            <a:avLst/>
          </a:prstGeom>
        </p:spPr>
        <p:txBody>
          <a:bodyPr wrap="square">
            <a:spAutoFit/>
          </a:bodyPr>
          <a:lstStyle/>
          <a:p>
            <a:r>
              <a:rPr lang="tr-TR" sz="2000" b="1" dirty="0"/>
              <a:t>Duvar Tipolojileri:</a:t>
            </a:r>
            <a:r>
              <a:rPr lang="tr-TR" sz="2000" dirty="0"/>
              <a:t/>
            </a:r>
            <a:br>
              <a:rPr lang="tr-TR" sz="2000" dirty="0"/>
            </a:br>
            <a:r>
              <a:rPr lang="tr-TR" sz="2000" dirty="0"/>
              <a:t>Duvarlar genellikle şu tiplerde sınıflandırılır:</a:t>
            </a:r>
          </a:p>
          <a:p>
            <a:r>
              <a:rPr lang="tr-TR" sz="2000" b="1" dirty="0"/>
              <a:t>Bahçe Duvarı</a:t>
            </a:r>
            <a:r>
              <a:rPr lang="tr-TR" sz="2000" dirty="0"/>
              <a:t>: Peyzaj alanlarını çevreler ve genellikle estetik bir sınır oluşturur.</a:t>
            </a:r>
          </a:p>
          <a:p>
            <a:r>
              <a:rPr lang="tr-TR" sz="2000" b="1" dirty="0"/>
              <a:t>İstinat Duvarı</a:t>
            </a:r>
            <a:r>
              <a:rPr lang="tr-TR" sz="2000" dirty="0"/>
              <a:t>: Toprak basıncına karşı koymak için yapılan duvarlardır</a:t>
            </a:r>
            <a:r>
              <a:rPr lang="tr-TR" sz="2000" dirty="0" smtClean="0"/>
              <a:t>.</a:t>
            </a:r>
            <a:endParaRPr lang="tr-TR" sz="2000" dirty="0"/>
          </a:p>
        </p:txBody>
      </p:sp>
      <p:pic>
        <p:nvPicPr>
          <p:cNvPr id="9" name="Resim 8"/>
          <p:cNvPicPr>
            <a:picLocks noChangeAspect="1"/>
          </p:cNvPicPr>
          <p:nvPr/>
        </p:nvPicPr>
        <p:blipFill rotWithShape="1">
          <a:blip r:embed="rId3">
            <a:extLst>
              <a:ext uri="{28A0092B-C50C-407E-A947-70E740481C1C}">
                <a14:useLocalDpi xmlns:a14="http://schemas.microsoft.com/office/drawing/2010/main" val="0"/>
              </a:ext>
            </a:extLst>
          </a:blip>
          <a:srcRect t="14203" b="9284"/>
          <a:stretch/>
        </p:blipFill>
        <p:spPr>
          <a:xfrm>
            <a:off x="2028707" y="2998573"/>
            <a:ext cx="3704828" cy="2834687"/>
          </a:xfrm>
          <a:prstGeom prst="rect">
            <a:avLst/>
          </a:prstGeom>
        </p:spPr>
      </p:pic>
      <p:pic>
        <p:nvPicPr>
          <p:cNvPr id="10" name="Resim 9"/>
          <p:cNvPicPr>
            <a:picLocks noChangeAspect="1"/>
          </p:cNvPicPr>
          <p:nvPr/>
        </p:nvPicPr>
        <p:blipFill rotWithShape="1">
          <a:blip r:embed="rId4">
            <a:extLst>
              <a:ext uri="{28A0092B-C50C-407E-A947-70E740481C1C}">
                <a14:useLocalDpi xmlns:a14="http://schemas.microsoft.com/office/drawing/2010/main" val="0"/>
              </a:ext>
            </a:extLst>
          </a:blip>
          <a:srcRect r="15811"/>
          <a:stretch/>
        </p:blipFill>
        <p:spPr>
          <a:xfrm>
            <a:off x="6189816" y="2998573"/>
            <a:ext cx="4153899" cy="2809103"/>
          </a:xfrm>
          <a:prstGeom prst="rect">
            <a:avLst/>
          </a:prstGeom>
        </p:spPr>
      </p:pic>
    </p:spTree>
    <p:extLst>
      <p:ext uri="{BB962C8B-B14F-4D97-AF65-F5344CB8AC3E}">
        <p14:creationId xmlns:p14="http://schemas.microsoft.com/office/powerpoint/2010/main" val="8185893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4210335" y="411562"/>
            <a:ext cx="5007763" cy="646331"/>
          </a:xfrm>
          <a:prstGeom prst="rect">
            <a:avLst/>
          </a:prstGeom>
        </p:spPr>
        <p:txBody>
          <a:bodyPr wrap="square">
            <a:spAutoFit/>
          </a:bodyPr>
          <a:lstStyle/>
          <a:p>
            <a:r>
              <a:rPr lang="tr-TR" sz="3600" b="1" dirty="0" smtClean="0"/>
              <a:t>Bahçe Duvarları</a:t>
            </a:r>
            <a:endParaRPr lang="tr-TR" sz="3600" b="1" dirty="0"/>
          </a:p>
        </p:txBody>
      </p:sp>
      <p:sp>
        <p:nvSpPr>
          <p:cNvPr id="2" name="Dikdörtgen 1"/>
          <p:cNvSpPr/>
          <p:nvPr/>
        </p:nvSpPr>
        <p:spPr>
          <a:xfrm>
            <a:off x="1858176" y="980510"/>
            <a:ext cx="8693029" cy="5632311"/>
          </a:xfrm>
          <a:prstGeom prst="rect">
            <a:avLst/>
          </a:prstGeom>
        </p:spPr>
        <p:txBody>
          <a:bodyPr wrap="square">
            <a:spAutoFit/>
          </a:bodyPr>
          <a:lstStyle/>
          <a:p>
            <a:pPr algn="just"/>
            <a:r>
              <a:rPr lang="tr-TR" dirty="0"/>
              <a:t>Bahçe duvarlarının temel amaçları şunlar olabilir:</a:t>
            </a:r>
          </a:p>
          <a:p>
            <a:pPr algn="just"/>
            <a:endParaRPr lang="tr-TR" dirty="0"/>
          </a:p>
          <a:p>
            <a:pPr algn="just"/>
            <a:r>
              <a:rPr lang="tr-TR" dirty="0"/>
              <a:t>Sınırlama ve Koruma: Bahçe duvarları, bahçenin sınırlarını belirlemek ve dışarıdan gelen zararlı etkenlere, hayvanlara veya insanlara karşı koruma sağlamak için kullanılır. Aynı zamanda gizlilik ve güvenlik sağlar.</a:t>
            </a:r>
          </a:p>
          <a:p>
            <a:pPr algn="just"/>
            <a:endParaRPr lang="tr-TR" dirty="0"/>
          </a:p>
          <a:p>
            <a:pPr algn="just"/>
            <a:r>
              <a:rPr lang="tr-TR" dirty="0"/>
              <a:t>Estetik Değer: Bahçe duvarları, bahçenin tasarımına ve estetiğine katkıda bulunur. Duvarlar, peyzaj düzenlemesine görsel ilgi ekler ve bahçenin tasarımını tamamlar.</a:t>
            </a:r>
          </a:p>
          <a:p>
            <a:pPr algn="just"/>
            <a:endParaRPr lang="tr-TR" dirty="0"/>
          </a:p>
          <a:p>
            <a:pPr algn="just"/>
            <a:r>
              <a:rPr lang="tr-TR" dirty="0"/>
              <a:t>Toprak Tutma: Eğimli arazilerde veya yamaçlarda bahçe duvarları, toprak erozyonunu önlemek ve zemin kaymalarını engellemek için kullanılabilir. Bu tür duvarlar, toprak tutma işlevi de görür.</a:t>
            </a:r>
          </a:p>
          <a:p>
            <a:pPr algn="just"/>
            <a:endParaRPr lang="tr-TR" dirty="0"/>
          </a:p>
          <a:p>
            <a:pPr algn="just"/>
            <a:r>
              <a:rPr lang="tr-TR" dirty="0"/>
              <a:t>Alan Düzenlemesi: Bahçe duvarları, bahçeyi farklı seviyelerde bölerek teraslar oluşturmak veya eğimli araziyi kullanabilir hale getirmek için kullanılabilir. Bu, bitki yetiştirme veya oturma alanları oluşturmak için kullanışlı olabilir.</a:t>
            </a:r>
          </a:p>
          <a:p>
            <a:pPr algn="just"/>
            <a:endParaRPr lang="tr-TR" dirty="0"/>
          </a:p>
          <a:p>
            <a:pPr algn="just"/>
            <a:endParaRPr lang="tr-TR" dirty="0"/>
          </a:p>
          <a:p>
            <a:pPr algn="just"/>
            <a:endParaRPr lang="tr-TR" dirty="0"/>
          </a:p>
          <a:p>
            <a:pPr algn="just"/>
            <a:endParaRPr lang="tr-TR" dirty="0"/>
          </a:p>
        </p:txBody>
      </p:sp>
    </p:spTree>
    <p:extLst>
      <p:ext uri="{BB962C8B-B14F-4D97-AF65-F5344CB8AC3E}">
        <p14:creationId xmlns:p14="http://schemas.microsoft.com/office/powerpoint/2010/main" val="8267647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4210335" y="411562"/>
            <a:ext cx="5007763" cy="646331"/>
          </a:xfrm>
          <a:prstGeom prst="rect">
            <a:avLst/>
          </a:prstGeom>
        </p:spPr>
        <p:txBody>
          <a:bodyPr wrap="square">
            <a:spAutoFit/>
          </a:bodyPr>
          <a:lstStyle/>
          <a:p>
            <a:r>
              <a:rPr lang="tr-TR" sz="3600" b="1" dirty="0" smtClean="0"/>
              <a:t>Bahçe Duvarları</a:t>
            </a:r>
            <a:endParaRPr lang="tr-TR" sz="3600" b="1" dirty="0"/>
          </a:p>
        </p:txBody>
      </p:sp>
      <p:sp>
        <p:nvSpPr>
          <p:cNvPr id="2" name="Dikdörtgen 1"/>
          <p:cNvSpPr/>
          <p:nvPr/>
        </p:nvSpPr>
        <p:spPr>
          <a:xfrm>
            <a:off x="1858176" y="980510"/>
            <a:ext cx="8693029" cy="3693319"/>
          </a:xfrm>
          <a:prstGeom prst="rect">
            <a:avLst/>
          </a:prstGeom>
        </p:spPr>
        <p:txBody>
          <a:bodyPr wrap="square">
            <a:spAutoFit/>
          </a:bodyPr>
          <a:lstStyle/>
          <a:p>
            <a:pPr algn="just"/>
            <a:endParaRPr lang="tr-TR" dirty="0"/>
          </a:p>
          <a:p>
            <a:pPr algn="just"/>
            <a:r>
              <a:rPr lang="tr-TR" dirty="0"/>
              <a:t>Bahçe </a:t>
            </a:r>
            <a:r>
              <a:rPr lang="tr-TR" dirty="0" smtClean="0"/>
              <a:t>duvarları genellikle aşağıda belirtilen malzemelerle inşa edilir:</a:t>
            </a:r>
          </a:p>
          <a:p>
            <a:pPr algn="just"/>
            <a:endParaRPr lang="tr-TR" dirty="0"/>
          </a:p>
          <a:p>
            <a:pPr algn="just"/>
            <a:r>
              <a:rPr lang="tr-TR" dirty="0"/>
              <a:t>Taş: Doğal taş veya suni taş blokları bahçe duvarları için sıkça kullanılır. Taşların doğal görünümü estetik bir katkı sağlar.</a:t>
            </a:r>
          </a:p>
          <a:p>
            <a:pPr algn="just"/>
            <a:r>
              <a:rPr lang="tr-TR" dirty="0"/>
              <a:t>Tuğla: Tuğla duvarlar dayanıklı ve estetik bir seçenek sunar.</a:t>
            </a:r>
          </a:p>
          <a:p>
            <a:pPr algn="just"/>
            <a:r>
              <a:rPr lang="tr-TR" dirty="0"/>
              <a:t>Beton: Beton duvarlar uygun maliyetli ve dayanıklıdır. Ayrıca farklı desenler ve renklerle de tasarlanabilirler.</a:t>
            </a:r>
          </a:p>
          <a:p>
            <a:pPr algn="just"/>
            <a:r>
              <a:rPr lang="tr-TR" dirty="0"/>
              <a:t>Ahşap: Ahşap bahçe duvarları doğal bir görünüm sunar, ancak bakım gerektirebilir.</a:t>
            </a:r>
          </a:p>
          <a:p>
            <a:pPr algn="just"/>
            <a:r>
              <a:rPr lang="tr-TR" dirty="0"/>
              <a:t>Çitler: Çitler bahçe sınırlarını tanımlamak ve koruma sağlamak için kullanılır. Ahşap, metal veya plastik malzemelerle yapılabilir.</a:t>
            </a:r>
          </a:p>
          <a:p>
            <a:pPr algn="just"/>
            <a:r>
              <a:rPr lang="tr-TR" dirty="0"/>
              <a:t>Bahçe duvarları, </a:t>
            </a:r>
            <a:r>
              <a:rPr lang="tr-TR" dirty="0" smtClean="0"/>
              <a:t>mülk sahibinin kişisel ihtiyaçlarına </a:t>
            </a:r>
            <a:r>
              <a:rPr lang="tr-TR" dirty="0"/>
              <a:t>ve tasarım tercihlerine bağlı olarak çeşitli şekil, yükseklik ve renklerde inşa edilebilir</a:t>
            </a:r>
            <a:r>
              <a:rPr lang="tr-TR" dirty="0" smtClean="0"/>
              <a:t>.</a:t>
            </a:r>
            <a:endParaRPr lang="tr-TR" dirty="0"/>
          </a:p>
        </p:txBody>
      </p:sp>
    </p:spTree>
    <p:extLst>
      <p:ext uri="{BB962C8B-B14F-4D97-AF65-F5344CB8AC3E}">
        <p14:creationId xmlns:p14="http://schemas.microsoft.com/office/powerpoint/2010/main" val="33054377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4210335" y="411562"/>
            <a:ext cx="5007763" cy="646331"/>
          </a:xfrm>
          <a:prstGeom prst="rect">
            <a:avLst/>
          </a:prstGeom>
        </p:spPr>
        <p:txBody>
          <a:bodyPr wrap="square">
            <a:spAutoFit/>
          </a:bodyPr>
          <a:lstStyle/>
          <a:p>
            <a:r>
              <a:rPr lang="tr-TR" sz="3600" b="1" dirty="0" smtClean="0"/>
              <a:t>İstinat Duvarları</a:t>
            </a:r>
            <a:endParaRPr lang="tr-TR" sz="3600" b="1" dirty="0"/>
          </a:p>
        </p:txBody>
      </p:sp>
      <p:sp>
        <p:nvSpPr>
          <p:cNvPr id="2" name="Dikdörtgen 1"/>
          <p:cNvSpPr/>
          <p:nvPr/>
        </p:nvSpPr>
        <p:spPr>
          <a:xfrm>
            <a:off x="1858176" y="980510"/>
            <a:ext cx="8693029" cy="3785652"/>
          </a:xfrm>
          <a:prstGeom prst="rect">
            <a:avLst/>
          </a:prstGeom>
        </p:spPr>
        <p:txBody>
          <a:bodyPr wrap="square">
            <a:spAutoFit/>
          </a:bodyPr>
          <a:lstStyle/>
          <a:p>
            <a:pPr algn="just"/>
            <a:r>
              <a:rPr lang="tr-TR" sz="1600" dirty="0"/>
              <a:t>İstinat duvarı, yüksek yer değişiklikleri veya eğimli arazilerde toprak erozyonunu engellemek, zeminin kaymasını veya çökmesini önlemek amacıyla inşa edilen bir tür yapıdır. İstinat duvarları, genellikle dik veya eğimli arazilerde bulunan yamaçların desteklenmesi ve toprak kaymalarının önlendiği alanlarda kullanılır. Ayrıca, istinat duvarları arazi kullanımını optimize etmek ve düzleştirmek amacıyla da inşa edilebilir.</a:t>
            </a:r>
          </a:p>
          <a:p>
            <a:pPr algn="just"/>
            <a:endParaRPr lang="tr-TR" sz="1600" dirty="0"/>
          </a:p>
          <a:p>
            <a:pPr algn="just"/>
            <a:r>
              <a:rPr lang="tr-TR" sz="1600" dirty="0"/>
              <a:t>İstinat duvarlarının tasarımı ve boyutları, zemin koşulları, yüklere maruz kalma, iklim ve yerel gereksinimlere bağlı olarak değişebilir. İstinat duvarları genellikle beton, taş, tuğla veya ahşap gibi dayanıklı malzemelerden inşa edilir. Bu duvarlar, yamaçları desteklemek ve toprak erozyonunu kontrol altında tutmak için kullanılır. İstinat duvarları, mühendislik hesaplamaları ve yerel inşaat kodlarına uygun olarak tasarlanmalıdır.</a:t>
            </a:r>
          </a:p>
          <a:p>
            <a:pPr algn="just"/>
            <a:endParaRPr lang="tr-TR" sz="1600" dirty="0"/>
          </a:p>
          <a:p>
            <a:pPr algn="just"/>
            <a:r>
              <a:rPr lang="tr-TR" sz="1600" dirty="0"/>
              <a:t>İstinat duvarları, inşaat mühendisliği ve peyzaj düzenlemesi projelerinde yaygın olarak kullanılır ve arazi kullanımını optimize etmek, zemin erozyonunu kontrol altında tutmak veya arazi düzenlemesi yapmak için önemli bir rol oynar.</a:t>
            </a:r>
          </a:p>
        </p:txBody>
      </p:sp>
    </p:spTree>
    <p:extLst>
      <p:ext uri="{BB962C8B-B14F-4D97-AF65-F5344CB8AC3E}">
        <p14:creationId xmlns:p14="http://schemas.microsoft.com/office/powerpoint/2010/main" val="88899692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4210335" y="411562"/>
            <a:ext cx="5007763" cy="646331"/>
          </a:xfrm>
          <a:prstGeom prst="rect">
            <a:avLst/>
          </a:prstGeom>
        </p:spPr>
        <p:txBody>
          <a:bodyPr wrap="square">
            <a:spAutoFit/>
          </a:bodyPr>
          <a:lstStyle/>
          <a:p>
            <a:r>
              <a:rPr lang="tr-TR" sz="3600" b="1" dirty="0" smtClean="0"/>
              <a:t>İstinat Duvarları</a:t>
            </a:r>
            <a:endParaRPr lang="tr-TR" sz="3600" b="1" dirty="0"/>
          </a:p>
        </p:txBody>
      </p:sp>
      <p:sp>
        <p:nvSpPr>
          <p:cNvPr id="2" name="Dikdörtgen 1"/>
          <p:cNvSpPr/>
          <p:nvPr/>
        </p:nvSpPr>
        <p:spPr>
          <a:xfrm>
            <a:off x="1849630" y="1057893"/>
            <a:ext cx="8693029" cy="4770537"/>
          </a:xfrm>
          <a:prstGeom prst="rect">
            <a:avLst/>
          </a:prstGeom>
        </p:spPr>
        <p:txBody>
          <a:bodyPr wrap="square">
            <a:spAutoFit/>
          </a:bodyPr>
          <a:lstStyle/>
          <a:p>
            <a:pPr algn="just"/>
            <a:r>
              <a:rPr lang="tr-TR" dirty="0"/>
              <a:t>Standart bir istinat duvarının teknik detayları, tasarımın amacına, yerel zemin koşullarına, çevresel etkenlere ve yerel inşaat standartlarına bağlı olarak değişebilir. Ancak, genel olarak, bir istinat duvarının teknik detaylarını aşağıdaki ana unsurlarla tanımlayabiliriz</a:t>
            </a:r>
            <a:r>
              <a:rPr lang="tr-TR" dirty="0" smtClean="0"/>
              <a:t>:</a:t>
            </a:r>
          </a:p>
          <a:p>
            <a:pPr marL="342900" indent="-342900" algn="just">
              <a:buFont typeface="+mj-lt"/>
              <a:buAutoNum type="arabicPeriod"/>
            </a:pPr>
            <a:r>
              <a:rPr lang="tr-TR" dirty="0"/>
              <a:t>Tasarım Yükleri: İstinat duvarının ne tür yüklerle karşı karşıya kalacağı belirlenmelidir. Bu yükler, toprak basıncı, rüzgar yükleri, kar yükleri, taşıyıcı yükler veya diğer potansiyel yükler olabilir</a:t>
            </a:r>
            <a:r>
              <a:rPr lang="tr-TR" dirty="0" smtClean="0"/>
              <a:t>.</a:t>
            </a:r>
          </a:p>
          <a:p>
            <a:pPr marL="342900" indent="-342900">
              <a:buFont typeface="+mj-lt"/>
              <a:buAutoNum type="arabicPeriod"/>
            </a:pPr>
            <a:r>
              <a:rPr lang="tr-TR" dirty="0"/>
              <a:t>Zemin Koşulları: İstinat duvarının inşa edileceği zeminin türü ve özellikleri (zemin türü, taşıma kapasitesi, su tabanı seviyesi, vb.) belirlenmelidir. Zemin mühendisliği çalışmaları, zemin koşullarını değerlendirmek için önemlidir.</a:t>
            </a:r>
          </a:p>
          <a:p>
            <a:pPr marL="342900" indent="-342900">
              <a:buFont typeface="+mj-lt"/>
              <a:buAutoNum type="arabicPeriod"/>
            </a:pPr>
            <a:r>
              <a:rPr lang="tr-TR" dirty="0"/>
              <a:t>Duvarın Boyutları ve Geometri: İstinat duvarının yüksekliği, genişliği, uzunluğu ve eğimi gibi temel geometrik özellikleri tasarlanmalıdır. Bu, zemin koşulları ve tasarım yükleri dikkate alınarak yapılır.</a:t>
            </a:r>
          </a:p>
          <a:p>
            <a:pPr marL="342900" indent="-342900" algn="just">
              <a:buFont typeface="+mj-lt"/>
              <a:buAutoNum type="arabicPeriod"/>
            </a:pPr>
            <a:r>
              <a:rPr lang="tr-TR" dirty="0"/>
              <a:t>Malzeme Seçimi: İstinat duvarı için kullanılacak malzeme türü seçilmelidir. Bu malzemeler arasında beton, taş, tuğla, ahşap, çelik gibi dayanıklı malzemeler bulunur. Malzeme seçimi, tasarımın dayanıklılığı ve maliyetini etkiler</a:t>
            </a:r>
            <a:r>
              <a:rPr lang="tr-TR" dirty="0" smtClean="0"/>
              <a:t>.</a:t>
            </a:r>
            <a:r>
              <a:rPr lang="tr-TR" dirty="0"/>
              <a:t> </a:t>
            </a:r>
            <a:endParaRPr lang="tr-TR" dirty="0" smtClean="0"/>
          </a:p>
          <a:p>
            <a:pPr marL="342900" indent="-342900">
              <a:buFont typeface="+mj-lt"/>
              <a:buAutoNum type="arabicPeriod"/>
            </a:pPr>
            <a:endParaRPr lang="tr-TR" dirty="0"/>
          </a:p>
          <a:p>
            <a:pPr marL="342900" indent="-342900" algn="just">
              <a:buFont typeface="+mj-lt"/>
              <a:buAutoNum type="arabicPeriod"/>
            </a:pPr>
            <a:endParaRPr lang="tr-TR" sz="1600" dirty="0"/>
          </a:p>
        </p:txBody>
      </p:sp>
    </p:spTree>
    <p:extLst>
      <p:ext uri="{BB962C8B-B14F-4D97-AF65-F5344CB8AC3E}">
        <p14:creationId xmlns:p14="http://schemas.microsoft.com/office/powerpoint/2010/main" val="39691693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4210335" y="411562"/>
            <a:ext cx="5007763" cy="646331"/>
          </a:xfrm>
          <a:prstGeom prst="rect">
            <a:avLst/>
          </a:prstGeom>
        </p:spPr>
        <p:txBody>
          <a:bodyPr wrap="square">
            <a:spAutoFit/>
          </a:bodyPr>
          <a:lstStyle/>
          <a:p>
            <a:r>
              <a:rPr lang="tr-TR" sz="3600" b="1" dirty="0" smtClean="0"/>
              <a:t>İstinat Duvarları</a:t>
            </a:r>
            <a:endParaRPr lang="tr-TR" sz="3600" b="1" dirty="0"/>
          </a:p>
        </p:txBody>
      </p:sp>
      <p:sp>
        <p:nvSpPr>
          <p:cNvPr id="9" name="Dikdörtgen 8"/>
          <p:cNvSpPr/>
          <p:nvPr/>
        </p:nvSpPr>
        <p:spPr>
          <a:xfrm>
            <a:off x="1974078" y="1143352"/>
            <a:ext cx="8084322" cy="4247317"/>
          </a:xfrm>
          <a:prstGeom prst="rect">
            <a:avLst/>
          </a:prstGeom>
        </p:spPr>
        <p:txBody>
          <a:bodyPr wrap="square">
            <a:spAutoFit/>
          </a:bodyPr>
          <a:lstStyle/>
          <a:p>
            <a:pPr algn="just"/>
            <a:r>
              <a:rPr lang="tr-TR" dirty="0" smtClean="0"/>
              <a:t>5. Drenaj </a:t>
            </a:r>
            <a:r>
              <a:rPr lang="tr-TR" dirty="0"/>
              <a:t>ve Su Yönetimi: İstinat duvarının arkasında bir drenaj sistemi tasarlanmalıdır. Bu sistem, su birikmesini ve zemin erozyonunu önler. Su yönetimi tasarımı, duvarın dayanıklılığını artırır.</a:t>
            </a:r>
          </a:p>
          <a:p>
            <a:pPr algn="just"/>
            <a:endParaRPr lang="tr-TR" dirty="0" smtClean="0"/>
          </a:p>
          <a:p>
            <a:pPr algn="just"/>
            <a:r>
              <a:rPr lang="tr-TR" dirty="0" smtClean="0"/>
              <a:t>6. Temel </a:t>
            </a:r>
            <a:r>
              <a:rPr lang="tr-TR" dirty="0"/>
              <a:t>ve Bağlantılar: İstinat duvarı için uygun temel tasarımı yapılmalıdır. Ayrıca, duvarın diğer yapı elemanlarına (örneğin, ayaklar, pervazlar, bağlantı elemanları) uygun şekilde bağlanması önemlidir.</a:t>
            </a:r>
          </a:p>
          <a:p>
            <a:pPr marL="342900" indent="-342900" algn="just">
              <a:buFont typeface="+mj-lt"/>
              <a:buAutoNum type="arabicPeriod"/>
            </a:pPr>
            <a:endParaRPr lang="tr-TR" dirty="0"/>
          </a:p>
          <a:p>
            <a:pPr algn="just"/>
            <a:r>
              <a:rPr lang="tr-TR" dirty="0" smtClean="0"/>
              <a:t>7. Yerel </a:t>
            </a:r>
            <a:r>
              <a:rPr lang="tr-TR" dirty="0"/>
              <a:t>İnşaat Standartları: İstinat duvarı, bölgesel veya ulusal inşaat standartlarına uygun olarak tasarlanmalı ve inşa edilmelidir. Bu standartlar, yapı güvenliği ve dayanıklılığını sağlamak için önemlidir.</a:t>
            </a:r>
          </a:p>
          <a:p>
            <a:pPr marL="342900" indent="-342900" algn="just">
              <a:buFont typeface="+mj-lt"/>
              <a:buAutoNum type="arabicPeriod"/>
            </a:pPr>
            <a:endParaRPr lang="tr-TR" dirty="0"/>
          </a:p>
          <a:p>
            <a:pPr algn="just"/>
            <a:r>
              <a:rPr lang="tr-TR" dirty="0" smtClean="0"/>
              <a:t>8. Zemin </a:t>
            </a:r>
            <a:r>
              <a:rPr lang="tr-TR" dirty="0"/>
              <a:t>Etüdü ve Mühendislik Hesaplamaları: Zemin etüdü ve mühendislik hesaplamaları, istinat duvarının tasarımında kullanılır. Bu hesaplamalar, duvarın boyutlarını, malzeme kalınlığını ve destek yapısını belirlemeye yardımcı olur.</a:t>
            </a:r>
            <a:endParaRPr lang="tr-TR" sz="1600" dirty="0"/>
          </a:p>
        </p:txBody>
      </p:sp>
    </p:spTree>
    <p:extLst>
      <p:ext uri="{BB962C8B-B14F-4D97-AF65-F5344CB8AC3E}">
        <p14:creationId xmlns:p14="http://schemas.microsoft.com/office/powerpoint/2010/main" val="29900531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graphicFrame>
        <p:nvGraphicFramePr>
          <p:cNvPr id="27" name="Tablo 26"/>
          <p:cNvGraphicFramePr>
            <a:graphicFrameLocks noGrp="1"/>
          </p:cNvGraphicFramePr>
          <p:nvPr>
            <p:extLst/>
          </p:nvPr>
        </p:nvGraphicFramePr>
        <p:xfrm>
          <a:off x="2396359" y="1057890"/>
          <a:ext cx="7504387" cy="5122195"/>
        </p:xfrm>
        <a:graphic>
          <a:graphicData uri="http://schemas.openxmlformats.org/drawingml/2006/table">
            <a:tbl>
              <a:tblPr firstRow="1" firstCol="1" bandRow="1">
                <a:tableStyleId>{5C22544A-7EE6-4342-B048-85BDC9FD1C3A}</a:tableStyleId>
              </a:tblPr>
              <a:tblGrid>
                <a:gridCol w="1141802">
                  <a:extLst>
                    <a:ext uri="{9D8B030D-6E8A-4147-A177-3AD203B41FA5}">
                      <a16:colId xmlns:a16="http://schemas.microsoft.com/office/drawing/2014/main" val="20000"/>
                    </a:ext>
                  </a:extLst>
                </a:gridCol>
                <a:gridCol w="3088667">
                  <a:extLst>
                    <a:ext uri="{9D8B030D-6E8A-4147-A177-3AD203B41FA5}">
                      <a16:colId xmlns:a16="http://schemas.microsoft.com/office/drawing/2014/main" val="20001"/>
                    </a:ext>
                  </a:extLst>
                </a:gridCol>
                <a:gridCol w="3273918">
                  <a:extLst>
                    <a:ext uri="{9D8B030D-6E8A-4147-A177-3AD203B41FA5}">
                      <a16:colId xmlns:a16="http://schemas.microsoft.com/office/drawing/2014/main" val="20002"/>
                    </a:ext>
                  </a:extLst>
                </a:gridCol>
              </a:tblGrid>
              <a:tr h="215538">
                <a:tc>
                  <a:txBody>
                    <a:bodyPr/>
                    <a:lstStyle/>
                    <a:p>
                      <a:pPr algn="ctr">
                        <a:lnSpc>
                          <a:spcPct val="107000"/>
                        </a:lnSpc>
                        <a:spcAft>
                          <a:spcPts val="0"/>
                        </a:spcAft>
                      </a:pPr>
                      <a:r>
                        <a:rPr lang="tr-TR" sz="1000" dirty="0">
                          <a:effectLst/>
                        </a:rPr>
                        <a:t>Kriter</a:t>
                      </a:r>
                      <a:endParaRPr lang="tr-T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tc>
                  <a:txBody>
                    <a:bodyPr/>
                    <a:lstStyle/>
                    <a:p>
                      <a:pPr algn="ctr">
                        <a:lnSpc>
                          <a:spcPct val="107000"/>
                        </a:lnSpc>
                        <a:spcAft>
                          <a:spcPts val="0"/>
                        </a:spcAft>
                      </a:pPr>
                      <a:r>
                        <a:rPr lang="tr-TR" sz="1000">
                          <a:effectLst/>
                        </a:rPr>
                        <a:t>İstinat Duvarı</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tc>
                  <a:txBody>
                    <a:bodyPr/>
                    <a:lstStyle/>
                    <a:p>
                      <a:pPr algn="ctr">
                        <a:lnSpc>
                          <a:spcPct val="107000"/>
                        </a:lnSpc>
                        <a:spcAft>
                          <a:spcPts val="0"/>
                        </a:spcAft>
                      </a:pPr>
                      <a:r>
                        <a:rPr lang="tr-TR" sz="1000">
                          <a:effectLst/>
                        </a:rPr>
                        <a:t>Bahçe Duvarı</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extLst>
                  <a:ext uri="{0D108BD9-81ED-4DB2-BD59-A6C34878D82A}">
                    <a16:rowId xmlns:a16="http://schemas.microsoft.com/office/drawing/2014/main" val="10000"/>
                  </a:ext>
                </a:extLst>
              </a:tr>
              <a:tr h="411958">
                <a:tc>
                  <a:txBody>
                    <a:bodyPr/>
                    <a:lstStyle/>
                    <a:p>
                      <a:pPr>
                        <a:lnSpc>
                          <a:spcPct val="107000"/>
                        </a:lnSpc>
                        <a:spcAft>
                          <a:spcPts val="0"/>
                        </a:spcAft>
                      </a:pPr>
                      <a:r>
                        <a:rPr lang="tr-TR" sz="1000">
                          <a:effectLst/>
                        </a:rPr>
                        <a:t>İşlev</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tc>
                  <a:txBody>
                    <a:bodyPr/>
                    <a:lstStyle/>
                    <a:p>
                      <a:pPr>
                        <a:lnSpc>
                          <a:spcPct val="107000"/>
                        </a:lnSpc>
                        <a:spcAft>
                          <a:spcPts val="0"/>
                        </a:spcAft>
                      </a:pPr>
                      <a:r>
                        <a:rPr lang="tr-TR" sz="1000">
                          <a:effectLst/>
                        </a:rPr>
                        <a:t>Toprak, su veya diğer malzemeleri desteklemek amacıyla kullanılır.</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tc>
                  <a:txBody>
                    <a:bodyPr/>
                    <a:lstStyle/>
                    <a:p>
                      <a:pPr>
                        <a:lnSpc>
                          <a:spcPct val="107000"/>
                        </a:lnSpc>
                        <a:spcAft>
                          <a:spcPts val="0"/>
                        </a:spcAft>
                      </a:pPr>
                      <a:r>
                        <a:rPr lang="tr-TR" sz="1000">
                          <a:effectLst/>
                        </a:rPr>
                        <a:t>Bahçeyi sınırlandırmak, güvenlik ve estetik sağlamaktır.</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extLst>
                  <a:ext uri="{0D108BD9-81ED-4DB2-BD59-A6C34878D82A}">
                    <a16:rowId xmlns:a16="http://schemas.microsoft.com/office/drawing/2014/main" val="10001"/>
                  </a:ext>
                </a:extLst>
              </a:tr>
              <a:tr h="411958">
                <a:tc>
                  <a:txBody>
                    <a:bodyPr/>
                    <a:lstStyle/>
                    <a:p>
                      <a:pPr>
                        <a:lnSpc>
                          <a:spcPct val="107000"/>
                        </a:lnSpc>
                        <a:spcAft>
                          <a:spcPts val="0"/>
                        </a:spcAft>
                      </a:pPr>
                      <a:r>
                        <a:rPr lang="tr-TR" sz="1000">
                          <a:effectLst/>
                        </a:rPr>
                        <a:t>Taşıyıcılık</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tc>
                  <a:txBody>
                    <a:bodyPr/>
                    <a:lstStyle/>
                    <a:p>
                      <a:pPr>
                        <a:lnSpc>
                          <a:spcPct val="107000"/>
                        </a:lnSpc>
                        <a:spcAft>
                          <a:spcPts val="0"/>
                        </a:spcAft>
                      </a:pPr>
                      <a:r>
                        <a:rPr lang="tr-TR" sz="1000">
                          <a:effectLst/>
                        </a:rPr>
                        <a:t>Taşıyıcı bir yapı elemanıdır ve büyük basınç kuvvetlerine dayanır.</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tc>
                  <a:txBody>
                    <a:bodyPr/>
                    <a:lstStyle/>
                    <a:p>
                      <a:pPr>
                        <a:lnSpc>
                          <a:spcPct val="107000"/>
                        </a:lnSpc>
                        <a:spcAft>
                          <a:spcPts val="0"/>
                        </a:spcAft>
                      </a:pPr>
                      <a:r>
                        <a:rPr lang="tr-TR" sz="1000">
                          <a:effectLst/>
                        </a:rPr>
                        <a:t>Genellikle taşıyıcı değildir, sadece çevresel sınır sağlar.</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extLst>
                  <a:ext uri="{0D108BD9-81ED-4DB2-BD59-A6C34878D82A}">
                    <a16:rowId xmlns:a16="http://schemas.microsoft.com/office/drawing/2014/main" val="10002"/>
                  </a:ext>
                </a:extLst>
              </a:tr>
              <a:tr h="411958">
                <a:tc>
                  <a:txBody>
                    <a:bodyPr/>
                    <a:lstStyle/>
                    <a:p>
                      <a:pPr>
                        <a:lnSpc>
                          <a:spcPct val="107000"/>
                        </a:lnSpc>
                        <a:spcAft>
                          <a:spcPts val="0"/>
                        </a:spcAft>
                      </a:pPr>
                      <a:r>
                        <a:rPr lang="tr-TR" sz="1000">
                          <a:effectLst/>
                        </a:rPr>
                        <a:t>Malzemeler</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tc>
                  <a:txBody>
                    <a:bodyPr/>
                    <a:lstStyle/>
                    <a:p>
                      <a:pPr>
                        <a:lnSpc>
                          <a:spcPct val="107000"/>
                        </a:lnSpc>
                        <a:spcAft>
                          <a:spcPts val="0"/>
                        </a:spcAft>
                      </a:pPr>
                      <a:r>
                        <a:rPr lang="tr-TR" sz="1000">
                          <a:effectLst/>
                        </a:rPr>
                        <a:t>Daha ağır malzemeler: beton, taş, tuğla, demir.</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tc>
                  <a:txBody>
                    <a:bodyPr/>
                    <a:lstStyle/>
                    <a:p>
                      <a:pPr>
                        <a:lnSpc>
                          <a:spcPct val="107000"/>
                        </a:lnSpc>
                        <a:spcAft>
                          <a:spcPts val="0"/>
                        </a:spcAft>
                      </a:pPr>
                      <a:r>
                        <a:rPr lang="tr-TR" sz="1000">
                          <a:effectLst/>
                        </a:rPr>
                        <a:t>Tuğla, taş, ahşap veya hafif beton gibi dekoratif malzemeler.</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extLst>
                  <a:ext uri="{0D108BD9-81ED-4DB2-BD59-A6C34878D82A}">
                    <a16:rowId xmlns:a16="http://schemas.microsoft.com/office/drawing/2014/main" val="10003"/>
                  </a:ext>
                </a:extLst>
              </a:tr>
              <a:tr h="608377">
                <a:tc>
                  <a:txBody>
                    <a:bodyPr/>
                    <a:lstStyle/>
                    <a:p>
                      <a:pPr>
                        <a:lnSpc>
                          <a:spcPct val="107000"/>
                        </a:lnSpc>
                        <a:spcAft>
                          <a:spcPts val="0"/>
                        </a:spcAft>
                      </a:pPr>
                      <a:r>
                        <a:rPr lang="tr-TR" sz="1000">
                          <a:effectLst/>
                        </a:rPr>
                        <a:t>Konum</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tc>
                  <a:txBody>
                    <a:bodyPr/>
                    <a:lstStyle/>
                    <a:p>
                      <a:pPr>
                        <a:lnSpc>
                          <a:spcPct val="107000"/>
                        </a:lnSpc>
                        <a:spcAft>
                          <a:spcPts val="0"/>
                        </a:spcAft>
                      </a:pPr>
                      <a:r>
                        <a:rPr lang="tr-TR" sz="1000">
                          <a:effectLst/>
                        </a:rPr>
                        <a:t>Zemin altında veya toprak seviyesinde bulunur, dış alanlarda sıkça kullanılır.</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tc>
                  <a:txBody>
                    <a:bodyPr/>
                    <a:lstStyle/>
                    <a:p>
                      <a:pPr>
                        <a:lnSpc>
                          <a:spcPct val="107000"/>
                        </a:lnSpc>
                        <a:spcAft>
                          <a:spcPts val="0"/>
                        </a:spcAft>
                      </a:pPr>
                      <a:r>
                        <a:rPr lang="tr-TR" sz="1000">
                          <a:effectLst/>
                        </a:rPr>
                        <a:t>Bahçe çevresinde, peyzaj alanlarında veya avluların etrafında.</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extLst>
                  <a:ext uri="{0D108BD9-81ED-4DB2-BD59-A6C34878D82A}">
                    <a16:rowId xmlns:a16="http://schemas.microsoft.com/office/drawing/2014/main" val="10004"/>
                  </a:ext>
                </a:extLst>
              </a:tr>
              <a:tr h="608377">
                <a:tc>
                  <a:txBody>
                    <a:bodyPr/>
                    <a:lstStyle/>
                    <a:p>
                      <a:pPr>
                        <a:lnSpc>
                          <a:spcPct val="107000"/>
                        </a:lnSpc>
                        <a:spcAft>
                          <a:spcPts val="0"/>
                        </a:spcAft>
                      </a:pPr>
                      <a:r>
                        <a:rPr lang="tr-TR" sz="1000">
                          <a:effectLst/>
                        </a:rPr>
                        <a:t>Yapı Desteği</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tc>
                  <a:txBody>
                    <a:bodyPr/>
                    <a:lstStyle/>
                    <a:p>
                      <a:pPr>
                        <a:lnSpc>
                          <a:spcPct val="107000"/>
                        </a:lnSpc>
                        <a:spcAft>
                          <a:spcPts val="0"/>
                        </a:spcAft>
                      </a:pPr>
                      <a:r>
                        <a:rPr lang="tr-TR" sz="1000">
                          <a:effectLst/>
                        </a:rPr>
                        <a:t>Temel ve zemin koşullarına bağlı olarak tasarlanır, yapının bir parçası olabilir.</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tc>
                  <a:txBody>
                    <a:bodyPr/>
                    <a:lstStyle/>
                    <a:p>
                      <a:pPr>
                        <a:lnSpc>
                          <a:spcPct val="107000"/>
                        </a:lnSpc>
                        <a:spcAft>
                          <a:spcPts val="0"/>
                        </a:spcAft>
                      </a:pPr>
                      <a:r>
                        <a:rPr lang="tr-TR" sz="1000">
                          <a:effectLst/>
                        </a:rPr>
                        <a:t>Yapısal destek gerektirmeyen, genellikle hafif duvarlar.</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extLst>
                  <a:ext uri="{0D108BD9-81ED-4DB2-BD59-A6C34878D82A}">
                    <a16:rowId xmlns:a16="http://schemas.microsoft.com/office/drawing/2014/main" val="10005"/>
                  </a:ext>
                </a:extLst>
              </a:tr>
              <a:tr h="825317">
                <a:tc>
                  <a:txBody>
                    <a:bodyPr/>
                    <a:lstStyle/>
                    <a:p>
                      <a:pPr>
                        <a:lnSpc>
                          <a:spcPct val="107000"/>
                        </a:lnSpc>
                        <a:spcAft>
                          <a:spcPts val="0"/>
                        </a:spcAft>
                      </a:pPr>
                      <a:r>
                        <a:rPr lang="tr-TR" sz="1000">
                          <a:effectLst/>
                        </a:rPr>
                        <a:t>Drenaj Gerekliliği</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tc>
                  <a:txBody>
                    <a:bodyPr/>
                    <a:lstStyle/>
                    <a:p>
                      <a:pPr>
                        <a:lnSpc>
                          <a:spcPct val="107000"/>
                        </a:lnSpc>
                        <a:spcAft>
                          <a:spcPts val="0"/>
                        </a:spcAft>
                      </a:pPr>
                      <a:r>
                        <a:rPr lang="tr-TR" sz="1000">
                          <a:effectLst/>
                        </a:rPr>
                        <a:t>Drenaj sistemi zorunludur, aksi takdirde su basıncı ile zarar görebilir.</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tc>
                  <a:txBody>
                    <a:bodyPr/>
                    <a:lstStyle/>
                    <a:p>
                      <a:pPr>
                        <a:lnSpc>
                          <a:spcPct val="107000"/>
                        </a:lnSpc>
                        <a:spcAft>
                          <a:spcPts val="0"/>
                        </a:spcAft>
                      </a:pPr>
                      <a:r>
                        <a:rPr lang="tr-TR" sz="1000">
                          <a:effectLst/>
                        </a:rPr>
                        <a:t>Drenaj sistemi zorunlu olmayabilir, çevresel koşullara göre fazla suyun birikmesini önlemek için kullanılabilir.</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extLst>
                  <a:ext uri="{0D108BD9-81ED-4DB2-BD59-A6C34878D82A}">
                    <a16:rowId xmlns:a16="http://schemas.microsoft.com/office/drawing/2014/main" val="10006"/>
                  </a:ext>
                </a:extLst>
              </a:tr>
              <a:tr h="608377">
                <a:tc>
                  <a:txBody>
                    <a:bodyPr/>
                    <a:lstStyle/>
                    <a:p>
                      <a:pPr>
                        <a:lnSpc>
                          <a:spcPct val="107000"/>
                        </a:lnSpc>
                        <a:spcAft>
                          <a:spcPts val="0"/>
                        </a:spcAft>
                      </a:pPr>
                      <a:r>
                        <a:rPr lang="tr-TR" sz="1000">
                          <a:effectLst/>
                        </a:rPr>
                        <a:t>Dayanıklılık İhtiyacı</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tc>
                  <a:txBody>
                    <a:bodyPr/>
                    <a:lstStyle/>
                    <a:p>
                      <a:pPr>
                        <a:lnSpc>
                          <a:spcPct val="107000"/>
                        </a:lnSpc>
                        <a:spcAft>
                          <a:spcPts val="0"/>
                        </a:spcAft>
                      </a:pPr>
                      <a:r>
                        <a:rPr lang="tr-TR" sz="1000">
                          <a:effectLst/>
                        </a:rPr>
                        <a:t>Toprak basıncı ve diğer dış kuvvetlere karşı yüksek dayanıklılık gösterir.</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tc>
                  <a:txBody>
                    <a:bodyPr/>
                    <a:lstStyle/>
                    <a:p>
                      <a:pPr>
                        <a:lnSpc>
                          <a:spcPct val="107000"/>
                        </a:lnSpc>
                        <a:spcAft>
                          <a:spcPts val="0"/>
                        </a:spcAft>
                      </a:pPr>
                      <a:r>
                        <a:rPr lang="tr-TR" sz="1000">
                          <a:effectLst/>
                        </a:rPr>
                        <a:t>Genellikle çevresel koşullara dayanacak orta seviyede dayanıklılık gerektirir.</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extLst>
                  <a:ext uri="{0D108BD9-81ED-4DB2-BD59-A6C34878D82A}">
                    <a16:rowId xmlns:a16="http://schemas.microsoft.com/office/drawing/2014/main" val="10007"/>
                  </a:ext>
                </a:extLst>
              </a:tr>
              <a:tr h="411958">
                <a:tc>
                  <a:txBody>
                    <a:bodyPr/>
                    <a:lstStyle/>
                    <a:p>
                      <a:pPr>
                        <a:lnSpc>
                          <a:spcPct val="107000"/>
                        </a:lnSpc>
                        <a:spcAft>
                          <a:spcPts val="0"/>
                        </a:spcAft>
                      </a:pPr>
                      <a:r>
                        <a:rPr lang="tr-TR" sz="1000">
                          <a:effectLst/>
                        </a:rPr>
                        <a:t>Yük Taşıma Kapasitesi</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tc>
                  <a:txBody>
                    <a:bodyPr/>
                    <a:lstStyle/>
                    <a:p>
                      <a:pPr>
                        <a:lnSpc>
                          <a:spcPct val="107000"/>
                        </a:lnSpc>
                        <a:spcAft>
                          <a:spcPts val="0"/>
                        </a:spcAft>
                      </a:pPr>
                      <a:r>
                        <a:rPr lang="tr-TR" sz="1000">
                          <a:effectLst/>
                        </a:rPr>
                        <a:t>Yüksek, toprağın basıncına ve dış kuvvetlere dayanmalıdır.</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tc>
                  <a:txBody>
                    <a:bodyPr/>
                    <a:lstStyle/>
                    <a:p>
                      <a:pPr>
                        <a:lnSpc>
                          <a:spcPct val="107000"/>
                        </a:lnSpc>
                        <a:spcAft>
                          <a:spcPts val="0"/>
                        </a:spcAft>
                      </a:pPr>
                      <a:r>
                        <a:rPr lang="tr-TR" sz="1000">
                          <a:effectLst/>
                        </a:rPr>
                        <a:t>Düşük, yalnızca alanı çevreleme ve sınırlandırma işlevi taşır.</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extLst>
                  <a:ext uri="{0D108BD9-81ED-4DB2-BD59-A6C34878D82A}">
                    <a16:rowId xmlns:a16="http://schemas.microsoft.com/office/drawing/2014/main" val="10008"/>
                  </a:ext>
                </a:extLst>
              </a:tr>
              <a:tr h="608377">
                <a:tc>
                  <a:txBody>
                    <a:bodyPr/>
                    <a:lstStyle/>
                    <a:p>
                      <a:pPr>
                        <a:lnSpc>
                          <a:spcPct val="107000"/>
                        </a:lnSpc>
                        <a:spcAft>
                          <a:spcPts val="0"/>
                        </a:spcAft>
                      </a:pPr>
                      <a:r>
                        <a:rPr lang="tr-TR" sz="1000">
                          <a:effectLst/>
                        </a:rPr>
                        <a:t>Estetik Amaç</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tc>
                  <a:txBody>
                    <a:bodyPr/>
                    <a:lstStyle/>
                    <a:p>
                      <a:pPr>
                        <a:lnSpc>
                          <a:spcPct val="107000"/>
                        </a:lnSpc>
                        <a:spcAft>
                          <a:spcPts val="0"/>
                        </a:spcAft>
                      </a:pPr>
                      <a:r>
                        <a:rPr lang="tr-TR" sz="1000">
                          <a:effectLst/>
                        </a:rPr>
                        <a:t>Estetikten ziyade yapısal stabilite amaçlıdır, ancak peyzajla uyumlu olabilir.</a:t>
                      </a:r>
                      <a:endParaRPr lang="tr-TR" sz="90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tc>
                  <a:txBody>
                    <a:bodyPr/>
                    <a:lstStyle/>
                    <a:p>
                      <a:pPr>
                        <a:lnSpc>
                          <a:spcPct val="107000"/>
                        </a:lnSpc>
                        <a:spcAft>
                          <a:spcPts val="0"/>
                        </a:spcAft>
                      </a:pPr>
                      <a:r>
                        <a:rPr lang="tr-TR" sz="1000" dirty="0">
                          <a:effectLst/>
                        </a:rPr>
                        <a:t>Estetik açıdan önemli, bahçeye görsel bir katkı sağlar, farklı malzemelerle dekoratif olabilir.</a:t>
                      </a:r>
                      <a:endParaRPr lang="tr-TR" sz="900" dirty="0">
                        <a:effectLst/>
                        <a:latin typeface="Calibri" panose="020F0502020204030204" pitchFamily="34" charset="0"/>
                        <a:ea typeface="Calibri" panose="020F0502020204030204" pitchFamily="34" charset="0"/>
                        <a:cs typeface="Times New Roman" panose="02020603050405020304" pitchFamily="18" charset="0"/>
                      </a:endParaRPr>
                    </a:p>
                  </a:txBody>
                  <a:tcPr marL="8121" marR="8121" marT="8121" marB="8121" anchor="ct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4411884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89059" y="420108"/>
            <a:ext cx="5007763" cy="461665"/>
          </a:xfrm>
          <a:prstGeom prst="rect">
            <a:avLst/>
          </a:prstGeom>
        </p:spPr>
        <p:txBody>
          <a:bodyPr wrap="square">
            <a:spAutoFit/>
          </a:bodyPr>
          <a:lstStyle/>
          <a:p>
            <a:r>
              <a:rPr lang="tr-TR" sz="2400" b="1" dirty="0" smtClean="0"/>
              <a:t>Duvarlara ait bazı elemanlar </a:t>
            </a:r>
            <a:endParaRPr lang="tr-TR" sz="2400" b="1" dirty="0"/>
          </a:p>
        </p:txBody>
      </p:sp>
      <p:sp>
        <p:nvSpPr>
          <p:cNvPr id="9" name="Dikdörtgen 8"/>
          <p:cNvSpPr/>
          <p:nvPr/>
        </p:nvSpPr>
        <p:spPr>
          <a:xfrm>
            <a:off x="1974078" y="1143352"/>
            <a:ext cx="8084322" cy="4308872"/>
          </a:xfrm>
          <a:prstGeom prst="rect">
            <a:avLst/>
          </a:prstGeom>
        </p:spPr>
        <p:txBody>
          <a:bodyPr wrap="square">
            <a:spAutoFit/>
          </a:bodyPr>
          <a:lstStyle/>
          <a:p>
            <a:r>
              <a:rPr lang="tr-TR" sz="1600" b="1" dirty="0"/>
              <a:t>Hatıl</a:t>
            </a:r>
            <a:r>
              <a:rPr lang="tr-TR" sz="1600" dirty="0"/>
              <a:t>, yapı temellerinde veya duvarların </a:t>
            </a:r>
            <a:r>
              <a:rPr lang="tr-TR" sz="1600" dirty="0" err="1"/>
              <a:t>stabilitesini</a:t>
            </a:r>
            <a:r>
              <a:rPr lang="tr-TR" sz="1600" dirty="0"/>
              <a:t> artırmak amacıyla kullanılan uzun ve yatay betonarme ya da taş elemanlardır. Hatıllar, yükün eşit bir şekilde dağıtılmasını sağlar ve duvarın deformasyonunu önler. Hem yatay hem de düşey hatıl türleri bulunmaktadır.</a:t>
            </a:r>
          </a:p>
          <a:p>
            <a:r>
              <a:rPr lang="tr-TR" sz="1600" b="1" dirty="0"/>
              <a:t>Hatılın Özellikleri:</a:t>
            </a:r>
          </a:p>
          <a:p>
            <a:r>
              <a:rPr lang="tr-TR" sz="1600" b="1" dirty="0"/>
              <a:t>Bağlayıcı Görevi:</a:t>
            </a:r>
            <a:r>
              <a:rPr lang="tr-TR" sz="1600" dirty="0"/>
              <a:t> Hatıl, farklı yapı elemanlarını birbirine bağlayarak yapının daha sağlam ve </a:t>
            </a:r>
            <a:r>
              <a:rPr lang="tr-TR" sz="1600" dirty="0" err="1"/>
              <a:t>rijit</a:t>
            </a:r>
            <a:r>
              <a:rPr lang="tr-TR" sz="1600" dirty="0"/>
              <a:t> olmasını sağlar. Duvarlarda veya temel seviyesinde kullanıldığında, duvarın eğilmesine ya da çatlamasına engel olur.</a:t>
            </a:r>
          </a:p>
          <a:p>
            <a:r>
              <a:rPr lang="tr-TR" sz="1600" b="1" dirty="0"/>
              <a:t>Yatay ve Düşey Kullanım:</a:t>
            </a:r>
            <a:r>
              <a:rPr lang="tr-TR" sz="1600" dirty="0"/>
              <a:t> Duvarın üst kısımlarında yatay hatıl olarak veya temel seviyesinde yatay hatıl şeklinde uygulanır. Düşey hatıllar ise kolon ve duvar arasında bağlantıyı sağlar.</a:t>
            </a:r>
          </a:p>
          <a:p>
            <a:r>
              <a:rPr lang="tr-TR" sz="1600" b="1" dirty="0"/>
              <a:t>Malzemesi:</a:t>
            </a:r>
            <a:r>
              <a:rPr lang="tr-TR" sz="1600" dirty="0"/>
              <a:t> Genellikle betonarme (çelik donatılı beton) olarak uygulanır, ancak taş veya tuğla hatıllar da yapılabilir</a:t>
            </a:r>
            <a:r>
              <a:rPr lang="tr-TR" sz="1600" dirty="0" smtClean="0"/>
              <a:t>.</a:t>
            </a:r>
            <a:r>
              <a:rPr lang="tr-TR" sz="1600" b="1" dirty="0"/>
              <a:t> </a:t>
            </a:r>
            <a:endParaRPr lang="tr-TR" sz="1600" b="1" dirty="0" smtClean="0"/>
          </a:p>
          <a:p>
            <a:r>
              <a:rPr lang="tr-TR" sz="1600" b="1" dirty="0" smtClean="0"/>
              <a:t>Hatıl </a:t>
            </a:r>
            <a:r>
              <a:rPr lang="tr-TR" sz="1600" b="1" dirty="0"/>
              <a:t>Kullanımı Nerede Görülür?</a:t>
            </a:r>
          </a:p>
          <a:p>
            <a:r>
              <a:rPr lang="tr-TR" sz="1600" b="1" dirty="0"/>
              <a:t>Duvar Temellerinde:</a:t>
            </a:r>
            <a:r>
              <a:rPr lang="tr-TR" sz="1600" dirty="0"/>
              <a:t> Perde duvarlar veya bahçe duvarları gibi hafif yapılarda duvarın altına hatıl koyarak duvarın kaymasını veya çatlamasını engeller.</a:t>
            </a:r>
          </a:p>
          <a:p>
            <a:r>
              <a:rPr lang="tr-TR" sz="1600" b="1" dirty="0"/>
              <a:t>Zemin Altında:</a:t>
            </a:r>
            <a:r>
              <a:rPr lang="tr-TR" sz="1600" dirty="0"/>
              <a:t> İstinat duvarı gibi yapılarda zeminde yatay hatıllar kullanılarak yapının ağırlığının ve basıncın dengeli dağılması sağlanır.</a:t>
            </a:r>
          </a:p>
          <a:p>
            <a:endParaRPr lang="tr-TR" dirty="0"/>
          </a:p>
        </p:txBody>
      </p:sp>
    </p:spTree>
    <p:extLst>
      <p:ext uri="{BB962C8B-B14F-4D97-AF65-F5344CB8AC3E}">
        <p14:creationId xmlns:p14="http://schemas.microsoft.com/office/powerpoint/2010/main" val="376910451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89059" y="420108"/>
            <a:ext cx="5007763" cy="461665"/>
          </a:xfrm>
          <a:prstGeom prst="rect">
            <a:avLst/>
          </a:prstGeom>
        </p:spPr>
        <p:txBody>
          <a:bodyPr wrap="square">
            <a:spAutoFit/>
          </a:bodyPr>
          <a:lstStyle/>
          <a:p>
            <a:r>
              <a:rPr lang="tr-TR" sz="2400" b="1" dirty="0" smtClean="0"/>
              <a:t>Duvarlara ait bazı elemanlar </a:t>
            </a:r>
            <a:endParaRPr lang="tr-TR" sz="2400" b="1" dirty="0"/>
          </a:p>
        </p:txBody>
      </p:sp>
      <p:sp>
        <p:nvSpPr>
          <p:cNvPr id="9" name="Dikdörtgen 8"/>
          <p:cNvSpPr/>
          <p:nvPr/>
        </p:nvSpPr>
        <p:spPr>
          <a:xfrm>
            <a:off x="1974078" y="1143352"/>
            <a:ext cx="8084322" cy="4770537"/>
          </a:xfrm>
          <a:prstGeom prst="rect">
            <a:avLst/>
          </a:prstGeom>
        </p:spPr>
        <p:txBody>
          <a:bodyPr wrap="square">
            <a:spAutoFit/>
          </a:bodyPr>
          <a:lstStyle/>
          <a:p>
            <a:r>
              <a:rPr lang="tr-TR" sz="1600" b="1" dirty="0" err="1"/>
              <a:t>Radye</a:t>
            </a:r>
            <a:r>
              <a:rPr lang="tr-TR" sz="1600" b="1" dirty="0"/>
              <a:t> temel</a:t>
            </a:r>
            <a:r>
              <a:rPr lang="tr-TR" sz="1600" dirty="0"/>
              <a:t>, bir yapıdaki tüm yükleri geniş bir alana eşit olarak dağıtan büyük ve tek parça bir betonarme temel türüdür. Bu temel sistemi, özellikle zayıf zeminlerde veya büyük yapılar için tercih edilir. </a:t>
            </a:r>
            <a:r>
              <a:rPr lang="tr-TR" sz="1600" dirty="0" err="1"/>
              <a:t>Radye</a:t>
            </a:r>
            <a:r>
              <a:rPr lang="tr-TR" sz="1600" dirty="0"/>
              <a:t> temel, binanın bütününün oturduğu geniş bir platform gibi düşünülebilir.</a:t>
            </a:r>
          </a:p>
          <a:p>
            <a:r>
              <a:rPr lang="tr-TR" sz="1600" b="1" dirty="0" err="1"/>
              <a:t>Radye</a:t>
            </a:r>
            <a:r>
              <a:rPr lang="tr-TR" sz="1600" b="1" dirty="0"/>
              <a:t> Temelin Özellikleri:</a:t>
            </a:r>
          </a:p>
          <a:p>
            <a:r>
              <a:rPr lang="tr-TR" sz="1600" b="1" dirty="0"/>
              <a:t>Bütünsel Temel:</a:t>
            </a:r>
            <a:r>
              <a:rPr lang="tr-TR" sz="1600" dirty="0"/>
              <a:t> </a:t>
            </a:r>
            <a:r>
              <a:rPr lang="tr-TR" sz="1600" dirty="0" err="1"/>
              <a:t>Radye</a:t>
            </a:r>
            <a:r>
              <a:rPr lang="tr-TR" sz="1600" dirty="0"/>
              <a:t> temeller, binanın ya da duvarın altında geniş bir alanı kaplayan ve tek parça olarak dökülen betonarme temellerdir. Bu sayede yükler geniş bir alana yayılır ve zemin üzerindeki baskı dengelenir.</a:t>
            </a:r>
          </a:p>
          <a:p>
            <a:r>
              <a:rPr lang="tr-TR" sz="1600" b="1" dirty="0"/>
              <a:t>Yük Dağılımı:</a:t>
            </a:r>
            <a:r>
              <a:rPr lang="tr-TR" sz="1600" dirty="0"/>
              <a:t> Yapının tüm taşıyıcı kolonları ve duvarları bu temel üzerinde yer alır. Yük, zemin üzerine homojen bir şekilde dağıtılır, bu da zayıf zeminlerde veya yüksek yapı yüklerinde önemlidir.</a:t>
            </a:r>
          </a:p>
          <a:p>
            <a:r>
              <a:rPr lang="tr-TR" sz="1600" b="1" dirty="0"/>
              <a:t>Zemin Durumuna Göre Kullanım:</a:t>
            </a:r>
            <a:r>
              <a:rPr lang="tr-TR" sz="1600" dirty="0"/>
              <a:t> Zemin koşulları zayıfsa, </a:t>
            </a:r>
            <a:r>
              <a:rPr lang="tr-TR" sz="1600" dirty="0" err="1"/>
              <a:t>radye</a:t>
            </a:r>
            <a:r>
              <a:rPr lang="tr-TR" sz="1600" dirty="0"/>
              <a:t> temel tüm binanın ağırlığını yayarak zemine daha az yük biner. Ayrıca, yapının farklı yerlerinde meydana gelebilecek farklı oturmaların önüne geçer.</a:t>
            </a:r>
          </a:p>
          <a:p>
            <a:r>
              <a:rPr lang="tr-TR" sz="1600" b="1" dirty="0" err="1"/>
              <a:t>Radye</a:t>
            </a:r>
            <a:r>
              <a:rPr lang="tr-TR" sz="1600" b="1" dirty="0"/>
              <a:t> Temel Kullanımı Nerede Görülür?</a:t>
            </a:r>
          </a:p>
          <a:p>
            <a:r>
              <a:rPr lang="tr-TR" sz="1600" b="1" dirty="0"/>
              <a:t>Ağır Yük Taşıyan Yapılar:</a:t>
            </a:r>
            <a:r>
              <a:rPr lang="tr-TR" sz="1600" dirty="0"/>
              <a:t> </a:t>
            </a:r>
            <a:r>
              <a:rPr lang="tr-TR" sz="1600" dirty="0" err="1"/>
              <a:t>Radye</a:t>
            </a:r>
            <a:r>
              <a:rPr lang="tr-TR" sz="1600" dirty="0"/>
              <a:t> temel, genellikle büyük binalar, yüksek katlı yapılar, geniş fabrikalar ya da depolar gibi büyük yapılarda tercih edilir. Ancak istinat duvarlarında veya ağır basınç altında olan duvarlarda da kullanılabilir.</a:t>
            </a:r>
          </a:p>
          <a:p>
            <a:r>
              <a:rPr lang="tr-TR" sz="1600" b="1" dirty="0"/>
              <a:t>Zayıf Zeminler:</a:t>
            </a:r>
            <a:r>
              <a:rPr lang="tr-TR" sz="1600" dirty="0"/>
              <a:t> Yumuşak, sıvılaşmaya yatkın veya düşük taşıma kapasitesine sahip zeminlerde </a:t>
            </a:r>
            <a:r>
              <a:rPr lang="tr-TR" sz="1600" dirty="0" err="1"/>
              <a:t>radye</a:t>
            </a:r>
            <a:r>
              <a:rPr lang="tr-TR" sz="1600" dirty="0"/>
              <a:t> temel tercih edilir çünkü bu temelin geniş yüzeyi zemine daha az baskı yapar.</a:t>
            </a:r>
          </a:p>
        </p:txBody>
      </p:sp>
    </p:spTree>
    <p:extLst>
      <p:ext uri="{BB962C8B-B14F-4D97-AF65-F5344CB8AC3E}">
        <p14:creationId xmlns:p14="http://schemas.microsoft.com/office/powerpoint/2010/main" val="29386557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904390"/>
            <a:ext cx="5007763" cy="646331"/>
          </a:xfrm>
          <a:prstGeom prst="rect">
            <a:avLst/>
          </a:prstGeom>
        </p:spPr>
        <p:txBody>
          <a:bodyPr wrap="square">
            <a:spAutoFit/>
          </a:bodyPr>
          <a:lstStyle/>
          <a:p>
            <a:r>
              <a:rPr lang="tr-TR" sz="3600" b="1" dirty="0" smtClean="0"/>
              <a:t>ZEMİN KAPLAMALARI </a:t>
            </a:r>
            <a:endParaRPr lang="tr-TR" sz="3600" b="1" dirty="0"/>
          </a:p>
        </p:txBody>
      </p:sp>
      <p:sp>
        <p:nvSpPr>
          <p:cNvPr id="2" name="Dikdörtgen 1"/>
          <p:cNvSpPr/>
          <p:nvPr/>
        </p:nvSpPr>
        <p:spPr>
          <a:xfrm>
            <a:off x="4361093" y="1689703"/>
            <a:ext cx="2918812" cy="3139321"/>
          </a:xfrm>
          <a:prstGeom prst="rect">
            <a:avLst/>
          </a:prstGeom>
        </p:spPr>
        <p:txBody>
          <a:bodyPr wrap="none">
            <a:spAutoFit/>
          </a:bodyPr>
          <a:lstStyle/>
          <a:p>
            <a:r>
              <a:rPr lang="tr-TR" b="1" dirty="0" smtClean="0"/>
              <a:t>Doğal Taş Zemin Kaplamaları</a:t>
            </a:r>
          </a:p>
          <a:p>
            <a:pPr algn="ctr"/>
            <a:r>
              <a:rPr lang="tr-TR" dirty="0" smtClean="0"/>
              <a:t>-Andezit</a:t>
            </a:r>
          </a:p>
          <a:p>
            <a:pPr algn="ctr"/>
            <a:r>
              <a:rPr lang="tr-TR" dirty="0" smtClean="0"/>
              <a:t>-Bazalt</a:t>
            </a:r>
          </a:p>
          <a:p>
            <a:pPr algn="ctr"/>
            <a:r>
              <a:rPr lang="tr-TR" dirty="0" smtClean="0"/>
              <a:t>-Mermer</a:t>
            </a:r>
          </a:p>
          <a:p>
            <a:pPr algn="ctr"/>
            <a:r>
              <a:rPr lang="tr-TR" dirty="0" smtClean="0"/>
              <a:t>-Traverten</a:t>
            </a:r>
          </a:p>
          <a:p>
            <a:pPr algn="ctr"/>
            <a:r>
              <a:rPr lang="tr-TR" dirty="0" smtClean="0"/>
              <a:t>-Granit</a:t>
            </a:r>
          </a:p>
          <a:p>
            <a:pPr algn="ctr"/>
            <a:r>
              <a:rPr lang="tr-TR" dirty="0" smtClean="0"/>
              <a:t>-Kil Taşı</a:t>
            </a:r>
          </a:p>
          <a:p>
            <a:pPr algn="ctr"/>
            <a:r>
              <a:rPr lang="tr-TR" dirty="0" smtClean="0"/>
              <a:t>-Kalker</a:t>
            </a:r>
          </a:p>
          <a:p>
            <a:pPr algn="ctr"/>
            <a:r>
              <a:rPr lang="tr-TR" dirty="0" smtClean="0"/>
              <a:t>-</a:t>
            </a:r>
            <a:r>
              <a:rPr lang="tr-TR" dirty="0" err="1" smtClean="0"/>
              <a:t>Podima</a:t>
            </a:r>
            <a:r>
              <a:rPr lang="tr-TR" dirty="0" smtClean="0"/>
              <a:t> Taşı</a:t>
            </a:r>
          </a:p>
          <a:p>
            <a:pPr algn="ctr"/>
            <a:r>
              <a:rPr lang="tr-TR" dirty="0" smtClean="0"/>
              <a:t>-Çakıl Taşı</a:t>
            </a:r>
          </a:p>
          <a:p>
            <a:pPr algn="ctr"/>
            <a:r>
              <a:rPr lang="tr-TR" dirty="0" smtClean="0"/>
              <a:t>-Dolomit Taşı</a:t>
            </a:r>
          </a:p>
        </p:txBody>
      </p:sp>
    </p:spTree>
    <p:extLst>
      <p:ext uri="{BB962C8B-B14F-4D97-AF65-F5344CB8AC3E}">
        <p14:creationId xmlns:p14="http://schemas.microsoft.com/office/powerpoint/2010/main" val="174160704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89059" y="420108"/>
            <a:ext cx="5007763" cy="461665"/>
          </a:xfrm>
          <a:prstGeom prst="rect">
            <a:avLst/>
          </a:prstGeom>
        </p:spPr>
        <p:txBody>
          <a:bodyPr wrap="square">
            <a:spAutoFit/>
          </a:bodyPr>
          <a:lstStyle/>
          <a:p>
            <a:r>
              <a:rPr lang="tr-TR" sz="2400" b="1" dirty="0" smtClean="0"/>
              <a:t>Duvarlara ait bazı elemanlar </a:t>
            </a:r>
            <a:endParaRPr lang="tr-TR" sz="2400" b="1" dirty="0"/>
          </a:p>
        </p:txBody>
      </p:sp>
      <p:sp>
        <p:nvSpPr>
          <p:cNvPr id="11" name="Dikdörtgen 10"/>
          <p:cNvSpPr/>
          <p:nvPr/>
        </p:nvSpPr>
        <p:spPr>
          <a:xfrm>
            <a:off x="2339542" y="1727466"/>
            <a:ext cx="7512909" cy="2031325"/>
          </a:xfrm>
          <a:prstGeom prst="rect">
            <a:avLst/>
          </a:prstGeom>
        </p:spPr>
        <p:txBody>
          <a:bodyPr wrap="square">
            <a:spAutoFit/>
          </a:bodyPr>
          <a:lstStyle/>
          <a:p>
            <a:pPr lvl="0" algn="just" eaLnBrk="0" fontAlgn="base" hangingPunct="0">
              <a:spcBef>
                <a:spcPct val="0"/>
              </a:spcBef>
              <a:spcAft>
                <a:spcPct val="0"/>
              </a:spcAft>
              <a:buFontTx/>
              <a:buChar char="•"/>
            </a:pPr>
            <a:r>
              <a:rPr lang="tr-TR" b="1" dirty="0"/>
              <a:t>İstinat Duvarlarında:</a:t>
            </a:r>
            <a:r>
              <a:rPr lang="tr-TR" dirty="0"/>
              <a:t> İstinat duvarlarında yük taşıma kapasitesi yüksek olmalıdır. Bu nedenle </a:t>
            </a:r>
            <a:r>
              <a:rPr lang="tr-TR" dirty="0" err="1" smtClean="0"/>
              <a:t>radye</a:t>
            </a:r>
            <a:r>
              <a:rPr lang="tr-TR" dirty="0" smtClean="0"/>
              <a:t> </a:t>
            </a:r>
            <a:r>
              <a:rPr lang="tr-TR" dirty="0"/>
              <a:t>temel kullanımı </a:t>
            </a:r>
            <a:r>
              <a:rPr lang="tr-TR" dirty="0" smtClean="0"/>
              <a:t>gereklidir. </a:t>
            </a:r>
            <a:r>
              <a:rPr lang="tr-TR" dirty="0" err="1" smtClean="0"/>
              <a:t>Radye</a:t>
            </a:r>
            <a:r>
              <a:rPr lang="tr-TR" dirty="0" smtClean="0"/>
              <a:t> </a:t>
            </a:r>
            <a:r>
              <a:rPr lang="tr-TR" dirty="0"/>
              <a:t>temel, yükün geniş bir alana dağılmasına yardımcı olur</a:t>
            </a:r>
            <a:r>
              <a:rPr lang="tr-TR" dirty="0" smtClean="0"/>
              <a:t>. Duvarın mukavemetini büyük ölçüde arttırır.</a:t>
            </a:r>
            <a:endParaRPr lang="tr-TR" dirty="0"/>
          </a:p>
          <a:p>
            <a:pPr lvl="0" algn="just" eaLnBrk="0" fontAlgn="base" hangingPunct="0">
              <a:spcBef>
                <a:spcPct val="0"/>
              </a:spcBef>
              <a:spcAft>
                <a:spcPct val="0"/>
              </a:spcAft>
              <a:buFontTx/>
              <a:buChar char="•"/>
            </a:pPr>
            <a:r>
              <a:rPr lang="tr-TR" b="1" dirty="0"/>
              <a:t>Bahçe Duvarlarında:</a:t>
            </a:r>
            <a:r>
              <a:rPr lang="tr-TR" dirty="0"/>
              <a:t> Bahçe duvarları hafif yapılar oldukları için genellikle hatıl temel yeterli olur. </a:t>
            </a:r>
            <a:r>
              <a:rPr lang="tr-TR" dirty="0" err="1"/>
              <a:t>Radye</a:t>
            </a:r>
            <a:r>
              <a:rPr lang="tr-TR" dirty="0"/>
              <a:t> temel bahçe duvarlarında nadiren kullanılır çünkü gereksiz maliyet ve iş yükü yaratır.</a:t>
            </a:r>
          </a:p>
        </p:txBody>
      </p:sp>
    </p:spTree>
    <p:extLst>
      <p:ext uri="{BB962C8B-B14F-4D97-AF65-F5344CB8AC3E}">
        <p14:creationId xmlns:p14="http://schemas.microsoft.com/office/powerpoint/2010/main" val="7737642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80821" y="189275"/>
            <a:ext cx="5007763" cy="461665"/>
          </a:xfrm>
          <a:prstGeom prst="rect">
            <a:avLst/>
          </a:prstGeom>
        </p:spPr>
        <p:txBody>
          <a:bodyPr wrap="square">
            <a:spAutoFit/>
          </a:bodyPr>
          <a:lstStyle/>
          <a:p>
            <a:r>
              <a:rPr lang="tr-TR" sz="2400" b="1" dirty="0" smtClean="0"/>
              <a:t>Duvarlara ait bazı elemanlar </a:t>
            </a:r>
            <a:endParaRPr lang="tr-TR" sz="2400" b="1" dirty="0"/>
          </a:p>
        </p:txBody>
      </p:sp>
      <p:sp>
        <p:nvSpPr>
          <p:cNvPr id="11" name="Dikdörtgen 10"/>
          <p:cNvSpPr/>
          <p:nvPr/>
        </p:nvSpPr>
        <p:spPr>
          <a:xfrm>
            <a:off x="2224212" y="659581"/>
            <a:ext cx="7512909" cy="2308324"/>
          </a:xfrm>
          <a:prstGeom prst="rect">
            <a:avLst/>
          </a:prstGeom>
        </p:spPr>
        <p:txBody>
          <a:bodyPr wrap="square">
            <a:spAutoFit/>
          </a:bodyPr>
          <a:lstStyle/>
          <a:p>
            <a:pPr lvl="0" algn="just" eaLnBrk="0" fontAlgn="base" hangingPunct="0">
              <a:spcBef>
                <a:spcPct val="0"/>
              </a:spcBef>
              <a:spcAft>
                <a:spcPct val="0"/>
              </a:spcAft>
              <a:buFontTx/>
              <a:buChar char="•"/>
            </a:pPr>
            <a:r>
              <a:rPr lang="tr-TR" b="1" dirty="0" err="1"/>
              <a:t>Harpuşta</a:t>
            </a:r>
            <a:r>
              <a:rPr lang="tr-TR" dirty="0"/>
              <a:t>, genellikle yapıların üst kısmındaki duvar veya kolonların üzerine yerleştirilen, estetik ve işlevsel amaçlara hizmet eden bir yapı elemanıdır. </a:t>
            </a:r>
            <a:r>
              <a:rPr lang="tr-TR" dirty="0" err="1"/>
              <a:t>Harpuşta</a:t>
            </a:r>
            <a:r>
              <a:rPr lang="tr-TR" dirty="0"/>
              <a:t>, duvarın üst yüzeyini kaplar ve çoğunlukla dış cephelerde ya da bahçe duvarlarında kullanılır</a:t>
            </a:r>
            <a:r>
              <a:rPr lang="tr-TR" dirty="0" smtClean="0"/>
              <a:t>.</a:t>
            </a:r>
          </a:p>
          <a:p>
            <a:pPr lvl="0" eaLnBrk="0" fontAlgn="base" hangingPunct="0">
              <a:spcBef>
                <a:spcPct val="0"/>
              </a:spcBef>
              <a:spcAft>
                <a:spcPct val="0"/>
              </a:spcAft>
              <a:buFontTx/>
              <a:buChar char="•"/>
            </a:pPr>
            <a:r>
              <a:rPr lang="tr-TR" b="1" dirty="0"/>
              <a:t>Malzeme:</a:t>
            </a:r>
            <a:r>
              <a:rPr lang="tr-TR" dirty="0"/>
              <a:t> </a:t>
            </a:r>
            <a:r>
              <a:rPr lang="tr-TR" dirty="0" err="1"/>
              <a:t>Harpuşta</a:t>
            </a:r>
            <a:r>
              <a:rPr lang="tr-TR" dirty="0"/>
              <a:t> genellikle beton, taş, tuğla veya seramik gibi dayanıklı malzemelerden yapılır. Malzeme, kullanım amacına ve yapının estetik gereksinimlerine bağlı olarak değişiklik gösterebilir</a:t>
            </a:r>
            <a:r>
              <a:rPr lang="tr-TR" dirty="0" smtClean="0"/>
              <a:t>.</a:t>
            </a:r>
          </a:p>
          <a:p>
            <a:pPr lvl="0" algn="just" eaLnBrk="0" fontAlgn="base" hangingPunct="0">
              <a:spcBef>
                <a:spcPct val="0"/>
              </a:spcBef>
              <a:spcAft>
                <a:spcPct val="0"/>
              </a:spcAft>
              <a:buFontTx/>
              <a:buChar char="•"/>
            </a:pPr>
            <a:endParaRPr lang="tr-TR" dirty="0"/>
          </a:p>
        </p:txBody>
      </p:sp>
      <p:pic>
        <p:nvPicPr>
          <p:cNvPr id="12" name="Resim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20378" y="3007815"/>
            <a:ext cx="4332073" cy="3249055"/>
          </a:xfrm>
          <a:prstGeom prst="rect">
            <a:avLst/>
          </a:prstGeom>
        </p:spPr>
      </p:pic>
      <p:sp>
        <p:nvSpPr>
          <p:cNvPr id="10" name="Dikdörtgen 9"/>
          <p:cNvSpPr/>
          <p:nvPr/>
        </p:nvSpPr>
        <p:spPr>
          <a:xfrm>
            <a:off x="2224209" y="2493533"/>
            <a:ext cx="3229240" cy="3970318"/>
          </a:xfrm>
          <a:prstGeom prst="rect">
            <a:avLst/>
          </a:prstGeom>
        </p:spPr>
        <p:txBody>
          <a:bodyPr wrap="square">
            <a:spAutoFit/>
          </a:bodyPr>
          <a:lstStyle/>
          <a:p>
            <a:pPr lvl="0" algn="just" eaLnBrk="0" fontAlgn="base" hangingPunct="0">
              <a:spcBef>
                <a:spcPct val="0"/>
              </a:spcBef>
              <a:spcAft>
                <a:spcPct val="0"/>
              </a:spcAft>
              <a:buFontTx/>
              <a:buChar char="•"/>
            </a:pPr>
            <a:endParaRPr lang="tr-TR" dirty="0"/>
          </a:p>
          <a:p>
            <a:pPr lvl="0" algn="just" eaLnBrk="0" fontAlgn="base" hangingPunct="0">
              <a:spcBef>
                <a:spcPct val="0"/>
              </a:spcBef>
              <a:spcAft>
                <a:spcPct val="0"/>
              </a:spcAft>
              <a:buFontTx/>
              <a:buChar char="•"/>
            </a:pPr>
            <a:r>
              <a:rPr lang="tr-TR" b="1" dirty="0"/>
              <a:t>Şekil ve Boyut:</a:t>
            </a:r>
            <a:r>
              <a:rPr lang="tr-TR" dirty="0"/>
              <a:t> </a:t>
            </a:r>
            <a:r>
              <a:rPr lang="tr-TR" dirty="0" err="1"/>
              <a:t>Harpuşta</a:t>
            </a:r>
            <a:r>
              <a:rPr lang="tr-TR" dirty="0"/>
              <a:t>, genellikle yatay bir düzlemde yer alır ve genişliği duvarın genişliğiyle uyumludur. Kalınlık, estetik kaygılar ve işlevsellik açısından değişebilir.</a:t>
            </a:r>
          </a:p>
          <a:p>
            <a:pPr lvl="0" algn="just" eaLnBrk="0" fontAlgn="base" hangingPunct="0">
              <a:spcBef>
                <a:spcPct val="0"/>
              </a:spcBef>
              <a:spcAft>
                <a:spcPct val="0"/>
              </a:spcAft>
              <a:buFontTx/>
              <a:buChar char="•"/>
            </a:pPr>
            <a:r>
              <a:rPr lang="tr-TR" b="1" dirty="0"/>
              <a:t>Su Yalıtımı:</a:t>
            </a:r>
            <a:r>
              <a:rPr lang="tr-TR" dirty="0"/>
              <a:t> </a:t>
            </a:r>
            <a:r>
              <a:rPr lang="tr-TR" dirty="0" err="1"/>
              <a:t>Harpuşta</a:t>
            </a:r>
            <a:r>
              <a:rPr lang="tr-TR" dirty="0"/>
              <a:t>, duvarların üst yüzeyine suyun sızmasını önlemek için bir tür su yalıtım katmanı görevi görür. Yağmur suyunun duvara zarar vermesini engelleyerek yapının ömrünü uzatır. </a:t>
            </a:r>
          </a:p>
        </p:txBody>
      </p:sp>
    </p:spTree>
    <p:extLst>
      <p:ext uri="{BB962C8B-B14F-4D97-AF65-F5344CB8AC3E}">
        <p14:creationId xmlns:p14="http://schemas.microsoft.com/office/powerpoint/2010/main" val="302039363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89059" y="420108"/>
            <a:ext cx="5007763" cy="461665"/>
          </a:xfrm>
          <a:prstGeom prst="rect">
            <a:avLst/>
          </a:prstGeom>
        </p:spPr>
        <p:txBody>
          <a:bodyPr wrap="square">
            <a:spAutoFit/>
          </a:bodyPr>
          <a:lstStyle/>
          <a:p>
            <a:r>
              <a:rPr lang="tr-TR" sz="2400" b="1" dirty="0" smtClean="0"/>
              <a:t>Duvarlara ait bazı elemanlar </a:t>
            </a:r>
            <a:endParaRPr lang="tr-TR" sz="2400" b="1" dirty="0"/>
          </a:p>
        </p:txBody>
      </p:sp>
      <p:sp>
        <p:nvSpPr>
          <p:cNvPr id="11" name="Dikdörtgen 10"/>
          <p:cNvSpPr/>
          <p:nvPr/>
        </p:nvSpPr>
        <p:spPr>
          <a:xfrm>
            <a:off x="2183023" y="1293436"/>
            <a:ext cx="7512909" cy="4031873"/>
          </a:xfrm>
          <a:prstGeom prst="rect">
            <a:avLst/>
          </a:prstGeom>
        </p:spPr>
        <p:txBody>
          <a:bodyPr wrap="square">
            <a:spAutoFit/>
          </a:bodyPr>
          <a:lstStyle/>
          <a:p>
            <a:r>
              <a:rPr lang="tr-TR" sz="1600" b="1" dirty="0" err="1"/>
              <a:t>Harpuştanın</a:t>
            </a:r>
            <a:r>
              <a:rPr lang="tr-TR" sz="1600" b="1" dirty="0"/>
              <a:t> Fonksiyonları:</a:t>
            </a:r>
          </a:p>
          <a:p>
            <a:r>
              <a:rPr lang="tr-TR" sz="1600" b="1" dirty="0"/>
              <a:t>Su Yönetimi:</a:t>
            </a:r>
            <a:r>
              <a:rPr lang="tr-TR" sz="1600" dirty="0"/>
              <a:t> </a:t>
            </a:r>
            <a:r>
              <a:rPr lang="tr-TR" sz="1600" dirty="0" err="1"/>
              <a:t>Harpuşta</a:t>
            </a:r>
            <a:r>
              <a:rPr lang="tr-TR" sz="1600" dirty="0"/>
              <a:t>, suyun doğrudan duvar yüzeyine düşmesini engelleyerek duvarda nem ve su birikintisi oluşumunu azaltır. Bu, duvarın dayanıklılığını artırır.</a:t>
            </a:r>
          </a:p>
          <a:p>
            <a:r>
              <a:rPr lang="tr-TR" sz="1600" b="1" dirty="0"/>
              <a:t>Estetik Katkı:</a:t>
            </a:r>
            <a:r>
              <a:rPr lang="tr-TR" sz="1600" dirty="0"/>
              <a:t> </a:t>
            </a:r>
            <a:r>
              <a:rPr lang="tr-TR" sz="1600" dirty="0" err="1"/>
              <a:t>Harpuşta</a:t>
            </a:r>
            <a:r>
              <a:rPr lang="tr-TR" sz="1600" dirty="0"/>
              <a:t>, duvarların üst kısmına estetik bir görünüm kazandırır. Farklı malzeme ve renk seçenekleri ile yapının genel tasarımına uyum sağlar.</a:t>
            </a:r>
          </a:p>
          <a:p>
            <a:r>
              <a:rPr lang="tr-TR" sz="1600" b="1" dirty="0"/>
              <a:t>Koruma:</a:t>
            </a:r>
            <a:r>
              <a:rPr lang="tr-TR" sz="1600" dirty="0"/>
              <a:t> </a:t>
            </a:r>
            <a:r>
              <a:rPr lang="tr-TR" sz="1600" dirty="0" err="1"/>
              <a:t>Harpuşta</a:t>
            </a:r>
            <a:r>
              <a:rPr lang="tr-TR" sz="1600" dirty="0"/>
              <a:t>, duvarın üst kısmını dış etkenlerden (yağmur, kar, rüzgar) koruyarak duvarın yıpranmasını ve hasar görmesini engeller.</a:t>
            </a:r>
          </a:p>
          <a:p>
            <a:r>
              <a:rPr lang="tr-TR" sz="1600" b="1" dirty="0"/>
              <a:t>Rüzgar ve Hava Koşulları:</a:t>
            </a:r>
            <a:r>
              <a:rPr lang="tr-TR" sz="1600" dirty="0"/>
              <a:t> </a:t>
            </a:r>
            <a:r>
              <a:rPr lang="tr-TR" sz="1600" dirty="0" err="1"/>
              <a:t>Harpuşta</a:t>
            </a:r>
            <a:r>
              <a:rPr lang="tr-TR" sz="1600" dirty="0"/>
              <a:t>, rüzgarın etkisiyle oluşabilecek su birikintilerini azaltır ve havanın duvar yüzeyine doğrudan temasını önler.</a:t>
            </a:r>
          </a:p>
          <a:p>
            <a:r>
              <a:rPr lang="tr-TR" sz="1600" b="1" dirty="0" err="1"/>
              <a:t>Harpuştanın</a:t>
            </a:r>
            <a:r>
              <a:rPr lang="tr-TR" sz="1600" b="1" dirty="0"/>
              <a:t> Kullanım Alanları:</a:t>
            </a:r>
          </a:p>
          <a:p>
            <a:r>
              <a:rPr lang="tr-TR" sz="1600" b="1" dirty="0"/>
              <a:t>Dış Cepheler:</a:t>
            </a:r>
            <a:r>
              <a:rPr lang="tr-TR" sz="1600" dirty="0"/>
              <a:t> Binaların dış cephelerinde, özellikle de mimari tasarımın önemli bir parçası olarak </a:t>
            </a:r>
            <a:r>
              <a:rPr lang="tr-TR" sz="1600" dirty="0" err="1"/>
              <a:t>harpuşta</a:t>
            </a:r>
            <a:r>
              <a:rPr lang="tr-TR" sz="1600" dirty="0"/>
              <a:t> kullanılır.</a:t>
            </a:r>
          </a:p>
          <a:p>
            <a:r>
              <a:rPr lang="tr-TR" sz="1600" b="1" dirty="0"/>
              <a:t>Bahçe Duvarları:</a:t>
            </a:r>
            <a:r>
              <a:rPr lang="tr-TR" sz="1600" dirty="0"/>
              <a:t> Bahçe duvarlarında, estetik görünüm ve su yönetimi sağlamak amacıyla sıklıkla kullanılır.</a:t>
            </a:r>
          </a:p>
          <a:p>
            <a:r>
              <a:rPr lang="tr-TR" sz="1600" b="1" dirty="0"/>
              <a:t>Köprü ve Baraj Yapıları:</a:t>
            </a:r>
            <a:r>
              <a:rPr lang="tr-TR" sz="1600" dirty="0"/>
              <a:t> Altyapı projelerinde de </a:t>
            </a:r>
            <a:r>
              <a:rPr lang="tr-TR" sz="1600" dirty="0" err="1"/>
              <a:t>harpuşta</a:t>
            </a:r>
            <a:r>
              <a:rPr lang="tr-TR" sz="1600" dirty="0"/>
              <a:t> kullanılarak suyun yapı elemanlarına zarar vermesi engellenir</a:t>
            </a:r>
            <a:r>
              <a:rPr lang="tr-TR" sz="1600" dirty="0" smtClean="0"/>
              <a:t>.</a:t>
            </a:r>
            <a:endParaRPr lang="tr-TR" sz="1600" dirty="0"/>
          </a:p>
        </p:txBody>
      </p:sp>
    </p:spTree>
    <p:extLst>
      <p:ext uri="{BB962C8B-B14F-4D97-AF65-F5344CB8AC3E}">
        <p14:creationId xmlns:p14="http://schemas.microsoft.com/office/powerpoint/2010/main" val="34544089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4210335" y="411562"/>
            <a:ext cx="5007763" cy="646331"/>
          </a:xfrm>
          <a:prstGeom prst="rect">
            <a:avLst/>
          </a:prstGeom>
        </p:spPr>
        <p:txBody>
          <a:bodyPr wrap="square">
            <a:spAutoFit/>
          </a:bodyPr>
          <a:lstStyle/>
          <a:p>
            <a:r>
              <a:rPr lang="tr-TR" sz="3600" b="1" dirty="0" smtClean="0"/>
              <a:t>İstinat Duvarları</a:t>
            </a:r>
            <a:endParaRPr lang="tr-TR" sz="3600" b="1" dirty="0"/>
          </a:p>
        </p:txBody>
      </p:sp>
      <p:sp>
        <p:nvSpPr>
          <p:cNvPr id="9" name="Dikdörtgen 8"/>
          <p:cNvSpPr/>
          <p:nvPr/>
        </p:nvSpPr>
        <p:spPr>
          <a:xfrm>
            <a:off x="4794190" y="6131353"/>
            <a:ext cx="8084322" cy="615553"/>
          </a:xfrm>
          <a:prstGeom prst="rect">
            <a:avLst/>
          </a:prstGeom>
        </p:spPr>
        <p:txBody>
          <a:bodyPr wrap="square">
            <a:spAutoFit/>
          </a:bodyPr>
          <a:lstStyle/>
          <a:p>
            <a:pPr algn="just"/>
            <a:r>
              <a:rPr lang="tr-TR" dirty="0" smtClean="0"/>
              <a:t>Betonarme konsol istinat duvarı</a:t>
            </a:r>
          </a:p>
          <a:p>
            <a:pPr algn="just"/>
            <a:endParaRPr lang="tr-TR" sz="1600" dirty="0"/>
          </a:p>
        </p:txBody>
      </p:sp>
      <p:pic>
        <p:nvPicPr>
          <p:cNvPr id="10" name="Resim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0335" y="1609668"/>
            <a:ext cx="4226429" cy="4496046"/>
          </a:xfrm>
          <a:prstGeom prst="rect">
            <a:avLst/>
          </a:prstGeom>
        </p:spPr>
      </p:pic>
      <p:cxnSp>
        <p:nvCxnSpPr>
          <p:cNvPr id="11" name="Düz Ok Bağlayıcısı 10"/>
          <p:cNvCxnSpPr/>
          <p:nvPr/>
        </p:nvCxnSpPr>
        <p:spPr>
          <a:xfrm flipH="1" flipV="1">
            <a:off x="2726108" y="5178751"/>
            <a:ext cx="2794475" cy="170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Dikdörtgen 11"/>
          <p:cNvSpPr/>
          <p:nvPr/>
        </p:nvSpPr>
        <p:spPr>
          <a:xfrm>
            <a:off x="2361174" y="4817965"/>
            <a:ext cx="1354345" cy="369332"/>
          </a:xfrm>
          <a:prstGeom prst="rect">
            <a:avLst/>
          </a:prstGeom>
        </p:spPr>
        <p:txBody>
          <a:bodyPr wrap="none">
            <a:spAutoFit/>
          </a:bodyPr>
          <a:lstStyle/>
          <a:p>
            <a:r>
              <a:rPr lang="tr-TR" dirty="0" err="1" smtClean="0"/>
              <a:t>Radye</a:t>
            </a:r>
            <a:r>
              <a:rPr lang="tr-TR" dirty="0" smtClean="0"/>
              <a:t> temel</a:t>
            </a:r>
            <a:endParaRPr lang="tr-TR" dirty="0"/>
          </a:p>
        </p:txBody>
      </p:sp>
    </p:spTree>
    <p:extLst>
      <p:ext uri="{BB962C8B-B14F-4D97-AF65-F5344CB8AC3E}">
        <p14:creationId xmlns:p14="http://schemas.microsoft.com/office/powerpoint/2010/main" val="25807005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4210335" y="411562"/>
            <a:ext cx="5007763" cy="646331"/>
          </a:xfrm>
          <a:prstGeom prst="rect">
            <a:avLst/>
          </a:prstGeom>
        </p:spPr>
        <p:txBody>
          <a:bodyPr wrap="square">
            <a:spAutoFit/>
          </a:bodyPr>
          <a:lstStyle/>
          <a:p>
            <a:r>
              <a:rPr lang="tr-TR" sz="3600" b="1" dirty="0" smtClean="0"/>
              <a:t>İstinat Duvarları</a:t>
            </a:r>
            <a:endParaRPr lang="tr-TR" sz="3600" b="1" dirty="0"/>
          </a:p>
        </p:txBody>
      </p:sp>
      <p:pic>
        <p:nvPicPr>
          <p:cNvPr id="2" name="Resi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01226" y="952701"/>
            <a:ext cx="5533487" cy="5520737"/>
          </a:xfrm>
          <a:prstGeom prst="rect">
            <a:avLst/>
          </a:prstGeom>
        </p:spPr>
      </p:pic>
    </p:spTree>
    <p:extLst>
      <p:ext uri="{BB962C8B-B14F-4D97-AF65-F5344CB8AC3E}">
        <p14:creationId xmlns:p14="http://schemas.microsoft.com/office/powerpoint/2010/main" val="246993647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4210335" y="411562"/>
            <a:ext cx="5007763" cy="646331"/>
          </a:xfrm>
          <a:prstGeom prst="rect">
            <a:avLst/>
          </a:prstGeom>
        </p:spPr>
        <p:txBody>
          <a:bodyPr wrap="square">
            <a:spAutoFit/>
          </a:bodyPr>
          <a:lstStyle/>
          <a:p>
            <a:r>
              <a:rPr lang="tr-TR" sz="3600" b="1" dirty="0" smtClean="0"/>
              <a:t>İstinat Duvarları</a:t>
            </a:r>
            <a:endParaRPr lang="tr-TR" sz="3600" b="1" dirty="0"/>
          </a:p>
        </p:txBody>
      </p:sp>
      <p:pic>
        <p:nvPicPr>
          <p:cNvPr id="13" name="Resim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7819" y="1134813"/>
            <a:ext cx="4323322" cy="4701957"/>
          </a:xfrm>
          <a:prstGeom prst="rect">
            <a:avLst/>
          </a:prstGeom>
        </p:spPr>
      </p:pic>
      <p:pic>
        <p:nvPicPr>
          <p:cNvPr id="14" name="Resim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58070" y="1134813"/>
            <a:ext cx="3951237" cy="4783076"/>
          </a:xfrm>
          <a:prstGeom prst="rect">
            <a:avLst/>
          </a:prstGeom>
        </p:spPr>
      </p:pic>
    </p:spTree>
    <p:extLst>
      <p:ext uri="{BB962C8B-B14F-4D97-AF65-F5344CB8AC3E}">
        <p14:creationId xmlns:p14="http://schemas.microsoft.com/office/powerpoint/2010/main" val="308968886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408219" y="449101"/>
            <a:ext cx="5493686" cy="646331"/>
          </a:xfrm>
          <a:prstGeom prst="rect">
            <a:avLst/>
          </a:prstGeom>
        </p:spPr>
        <p:txBody>
          <a:bodyPr wrap="square">
            <a:spAutoFit/>
          </a:bodyPr>
          <a:lstStyle/>
          <a:p>
            <a:r>
              <a:rPr lang="tr-TR" sz="3600" b="1" dirty="0" smtClean="0"/>
              <a:t>4.Merdivenler </a:t>
            </a:r>
            <a:r>
              <a:rPr lang="tr-TR" sz="3600" b="1" dirty="0" smtClean="0"/>
              <a:t>ve Rampalar</a:t>
            </a:r>
            <a:endParaRPr lang="tr-TR" sz="3600" b="1" dirty="0"/>
          </a:p>
        </p:txBody>
      </p:sp>
      <p:sp>
        <p:nvSpPr>
          <p:cNvPr id="2" name="Dikdörtgen 1"/>
          <p:cNvSpPr/>
          <p:nvPr/>
        </p:nvSpPr>
        <p:spPr>
          <a:xfrm>
            <a:off x="1858176" y="980510"/>
            <a:ext cx="8693029" cy="830997"/>
          </a:xfrm>
          <a:prstGeom prst="rect">
            <a:avLst/>
          </a:prstGeom>
        </p:spPr>
        <p:txBody>
          <a:bodyPr wrap="square">
            <a:spAutoFit/>
          </a:bodyPr>
          <a:lstStyle/>
          <a:p>
            <a:pPr marL="342900" indent="-342900" algn="just">
              <a:buFont typeface="Arial" panose="020B0604020202020204" pitchFamily="34" charset="0"/>
              <a:buChar char="•"/>
            </a:pPr>
            <a:r>
              <a:rPr lang="tr-TR" sz="2400" b="1" dirty="0" smtClean="0"/>
              <a:t>Farklı yükseklik (kot) seviyeleri </a:t>
            </a:r>
            <a:r>
              <a:rPr lang="tr-TR" sz="2400" b="1" dirty="0"/>
              <a:t>arasındaki bağlantıyı sağlayan ve düzenli aralıklarla kademelendirilen </a:t>
            </a:r>
            <a:r>
              <a:rPr lang="tr-TR" sz="2400" b="1" dirty="0" smtClean="0"/>
              <a:t>yollara </a:t>
            </a:r>
            <a:r>
              <a:rPr lang="tr-TR" sz="2400" b="1" dirty="0"/>
              <a:t>‘merdiven’ denir</a:t>
            </a:r>
            <a:r>
              <a:rPr lang="tr-TR" sz="2400" b="1" dirty="0" smtClean="0"/>
              <a:t>.</a:t>
            </a:r>
          </a:p>
        </p:txBody>
      </p:sp>
      <p:pic>
        <p:nvPicPr>
          <p:cNvPr id="10" name="Resim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7796" y="2180839"/>
            <a:ext cx="6141734" cy="3908376"/>
          </a:xfrm>
          <a:prstGeom prst="rect">
            <a:avLst/>
          </a:prstGeom>
        </p:spPr>
      </p:pic>
    </p:spTree>
    <p:extLst>
      <p:ext uri="{BB962C8B-B14F-4D97-AF65-F5344CB8AC3E}">
        <p14:creationId xmlns:p14="http://schemas.microsoft.com/office/powerpoint/2010/main" val="89642739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449101"/>
            <a:ext cx="5007763" cy="646331"/>
          </a:xfrm>
          <a:prstGeom prst="rect">
            <a:avLst/>
          </a:prstGeom>
        </p:spPr>
        <p:txBody>
          <a:bodyPr wrap="square">
            <a:spAutoFit/>
          </a:bodyPr>
          <a:lstStyle/>
          <a:p>
            <a:r>
              <a:rPr lang="tr-TR" sz="3600" b="1" dirty="0" smtClean="0"/>
              <a:t>Merdivenler ve Rampalar</a:t>
            </a:r>
            <a:endParaRPr lang="tr-TR" sz="3600" b="1" dirty="0"/>
          </a:p>
        </p:txBody>
      </p:sp>
      <p:sp>
        <p:nvSpPr>
          <p:cNvPr id="2" name="Dikdörtgen 1"/>
          <p:cNvSpPr/>
          <p:nvPr/>
        </p:nvSpPr>
        <p:spPr>
          <a:xfrm>
            <a:off x="1858176" y="980510"/>
            <a:ext cx="8693029" cy="3416320"/>
          </a:xfrm>
          <a:prstGeom prst="rect">
            <a:avLst/>
          </a:prstGeom>
        </p:spPr>
        <p:txBody>
          <a:bodyPr wrap="square">
            <a:spAutoFit/>
          </a:bodyPr>
          <a:lstStyle/>
          <a:p>
            <a:pPr marL="342900" indent="-342900" algn="just">
              <a:buFont typeface="Arial" panose="020B0604020202020204" pitchFamily="34" charset="0"/>
              <a:buChar char="•"/>
            </a:pPr>
            <a:r>
              <a:rPr lang="tr-TR" sz="2400" dirty="0" smtClean="0"/>
              <a:t>Basamakların </a:t>
            </a:r>
            <a:r>
              <a:rPr lang="tr-TR" sz="2400" dirty="0"/>
              <a:t>yapılma amacı, yayanın açık bir basamağı çıkması sırasında peyzajı ona kademe kademe </a:t>
            </a:r>
            <a:r>
              <a:rPr lang="tr-TR" sz="2400" dirty="0" smtClean="0"/>
              <a:t>sunmaktır.</a:t>
            </a:r>
          </a:p>
          <a:p>
            <a:pPr marL="342900" indent="-342900" algn="just">
              <a:buFont typeface="Arial" panose="020B0604020202020204" pitchFamily="34" charset="0"/>
              <a:buChar char="•"/>
            </a:pPr>
            <a:r>
              <a:rPr lang="tr-TR" sz="2400" dirty="0" smtClean="0"/>
              <a:t>Merdivenler </a:t>
            </a:r>
            <a:r>
              <a:rPr lang="tr-TR" sz="2400" dirty="0"/>
              <a:t>dış ve iç merdivenler olmak üzere ikiye ayrılır. </a:t>
            </a:r>
            <a:endParaRPr lang="tr-TR" sz="2400" dirty="0" smtClean="0"/>
          </a:p>
          <a:p>
            <a:pPr marL="342900" indent="-342900" algn="just">
              <a:buFont typeface="Arial" panose="020B0604020202020204" pitchFamily="34" charset="0"/>
              <a:buChar char="•"/>
            </a:pPr>
            <a:r>
              <a:rPr lang="tr-TR" sz="2400" dirty="0" smtClean="0"/>
              <a:t>Dış </a:t>
            </a:r>
            <a:r>
              <a:rPr lang="tr-TR" sz="2400" dirty="0"/>
              <a:t>merdivenler tümüyle dış hava koşullarına açık olanlardır. Bunlar daha çok farklı yükseklikteki yolları, parkları, bahçeleri birbirine ve tretuvarlarla binaların zemin katlarını bağlarlar</a:t>
            </a:r>
            <a:r>
              <a:rPr lang="tr-TR" sz="2400" dirty="0" smtClean="0"/>
              <a:t>.</a:t>
            </a:r>
          </a:p>
          <a:p>
            <a:pPr marL="342900" indent="-342900" algn="just">
              <a:buFont typeface="Arial" panose="020B0604020202020204" pitchFamily="34" charset="0"/>
              <a:buChar char="•"/>
            </a:pPr>
            <a:r>
              <a:rPr lang="tr-TR" sz="2400" dirty="0" smtClean="0"/>
              <a:t>İç </a:t>
            </a:r>
            <a:r>
              <a:rPr lang="tr-TR" sz="2400" dirty="0"/>
              <a:t>merdivenler normal olarak dış hava koşullarına kapalıdır. Bunlar işlevlerine göre esas, yan, servis, yangın merdiveni adını </a:t>
            </a:r>
            <a:r>
              <a:rPr lang="tr-TR" sz="2400" dirty="0" smtClean="0"/>
              <a:t>alabilmektedir</a:t>
            </a:r>
            <a:r>
              <a:rPr lang="tr-TR" sz="2400" dirty="0"/>
              <a:t>. </a:t>
            </a:r>
            <a:endParaRPr lang="tr-TR" sz="2400" dirty="0" smtClean="0"/>
          </a:p>
        </p:txBody>
      </p:sp>
    </p:spTree>
    <p:extLst>
      <p:ext uri="{BB962C8B-B14F-4D97-AF65-F5344CB8AC3E}">
        <p14:creationId xmlns:p14="http://schemas.microsoft.com/office/powerpoint/2010/main" val="28385230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449101"/>
            <a:ext cx="5007763" cy="646331"/>
          </a:xfrm>
          <a:prstGeom prst="rect">
            <a:avLst/>
          </a:prstGeom>
        </p:spPr>
        <p:txBody>
          <a:bodyPr wrap="square">
            <a:spAutoFit/>
          </a:bodyPr>
          <a:lstStyle/>
          <a:p>
            <a:r>
              <a:rPr lang="tr-TR" sz="3600" b="1" dirty="0" smtClean="0"/>
              <a:t>Merdivenler ve Rampalar</a:t>
            </a:r>
            <a:endParaRPr lang="tr-TR" sz="3600" b="1" dirty="0"/>
          </a:p>
        </p:txBody>
      </p:sp>
      <p:sp>
        <p:nvSpPr>
          <p:cNvPr id="2" name="Dikdörtgen 1"/>
          <p:cNvSpPr/>
          <p:nvPr/>
        </p:nvSpPr>
        <p:spPr>
          <a:xfrm>
            <a:off x="1858176" y="980510"/>
            <a:ext cx="8693029" cy="2862322"/>
          </a:xfrm>
          <a:prstGeom prst="rect">
            <a:avLst/>
          </a:prstGeom>
        </p:spPr>
        <p:txBody>
          <a:bodyPr wrap="square">
            <a:spAutoFit/>
          </a:bodyPr>
          <a:lstStyle/>
          <a:p>
            <a:r>
              <a:rPr lang="tr-TR" b="1" dirty="0"/>
              <a:t>Merdivenin Ana Bileşenleri</a:t>
            </a:r>
          </a:p>
          <a:p>
            <a:pPr>
              <a:buFont typeface="Arial" panose="020B0604020202020204" pitchFamily="34" charset="0"/>
              <a:buChar char="•"/>
            </a:pPr>
            <a:r>
              <a:rPr lang="tr-TR" b="1" dirty="0"/>
              <a:t>Basamaklar (</a:t>
            </a:r>
            <a:r>
              <a:rPr lang="tr-TR" b="1" dirty="0" err="1"/>
              <a:t>Rıht</a:t>
            </a:r>
            <a:r>
              <a:rPr lang="tr-TR" b="1" dirty="0"/>
              <a:t> ve Yüzey)</a:t>
            </a:r>
            <a:r>
              <a:rPr lang="tr-TR" dirty="0"/>
              <a:t>: Basamaklar, merdivenin temel elemanıdır. Her basamak iki bölümden oluşur:</a:t>
            </a:r>
          </a:p>
          <a:p>
            <a:pPr marL="742950" lvl="1" indent="-285750">
              <a:buFont typeface="Arial" panose="020B0604020202020204" pitchFamily="34" charset="0"/>
              <a:buChar char="•"/>
            </a:pPr>
            <a:r>
              <a:rPr lang="tr-TR" b="1" dirty="0" err="1" smtClean="0"/>
              <a:t>Rıht</a:t>
            </a:r>
            <a:r>
              <a:rPr lang="tr-TR" b="1" dirty="0" smtClean="0"/>
              <a:t>: </a:t>
            </a:r>
            <a:r>
              <a:rPr lang="tr-TR" dirty="0" smtClean="0"/>
              <a:t>Basamağın </a:t>
            </a:r>
            <a:r>
              <a:rPr lang="tr-TR" dirty="0"/>
              <a:t>dikey kısmıdır. </a:t>
            </a:r>
            <a:r>
              <a:rPr lang="tr-TR" dirty="0" err="1"/>
              <a:t>Rıht</a:t>
            </a:r>
            <a:r>
              <a:rPr lang="tr-TR" dirty="0"/>
              <a:t> yüksekliği genellikle 14-17 cm arasında tutulur.</a:t>
            </a:r>
          </a:p>
          <a:p>
            <a:pPr marL="742950" lvl="1" indent="-285750">
              <a:buFont typeface="Arial" panose="020B0604020202020204" pitchFamily="34" charset="0"/>
              <a:buChar char="•"/>
            </a:pPr>
            <a:r>
              <a:rPr lang="tr-TR" b="1" dirty="0" smtClean="0"/>
              <a:t>Yüzey: </a:t>
            </a:r>
            <a:r>
              <a:rPr lang="tr-TR" dirty="0" smtClean="0"/>
              <a:t>Basamağın </a:t>
            </a:r>
            <a:r>
              <a:rPr lang="tr-TR" dirty="0"/>
              <a:t>yatay kısmıdır. Üzerinde yürüdüğümüz yüzeydir. Yüzey genişliği genellikle 28-30 cm olmalıdır.</a:t>
            </a:r>
          </a:p>
          <a:p>
            <a:pPr>
              <a:buFont typeface="Arial" panose="020B0604020202020204" pitchFamily="34" charset="0"/>
              <a:buChar char="•"/>
            </a:pPr>
            <a:r>
              <a:rPr lang="tr-TR" b="1" dirty="0"/>
              <a:t>Sahanlık </a:t>
            </a:r>
            <a:r>
              <a:rPr lang="tr-TR" dirty="0" smtClean="0"/>
              <a:t>: </a:t>
            </a:r>
            <a:r>
              <a:rPr lang="tr-TR" dirty="0"/>
              <a:t>Merdivenler çok uzun olduğunda, belirli bir yüksekliğe geldiğinde dinlenme amaçlı sahanlıklar eklenir. Bu, kullanıcıya rahatlık sağlar ve güvenlik açısından önemlidir.</a:t>
            </a:r>
          </a:p>
          <a:p>
            <a:pPr>
              <a:buFont typeface="Arial" panose="020B0604020202020204" pitchFamily="34" charset="0"/>
              <a:buChar char="•"/>
            </a:pPr>
            <a:r>
              <a:rPr lang="tr-TR" b="1" dirty="0" smtClean="0"/>
              <a:t>Korkuluk</a:t>
            </a:r>
            <a:r>
              <a:rPr lang="tr-TR" dirty="0" smtClean="0"/>
              <a:t>: </a:t>
            </a:r>
            <a:r>
              <a:rPr lang="tr-TR" dirty="0"/>
              <a:t>Özellikle yüksek merdivenlerde güvenlik için korkuluklar gerekir. Peyzaj projelerinde doğal malzemelerden yapılmış korkuluklar tercih edilebilir</a:t>
            </a:r>
            <a:r>
              <a:rPr lang="tr-TR" dirty="0" smtClean="0"/>
              <a:t>.</a:t>
            </a:r>
            <a:endParaRPr lang="tr-TR" dirty="0"/>
          </a:p>
        </p:txBody>
      </p:sp>
    </p:spTree>
    <p:extLst>
      <p:ext uri="{BB962C8B-B14F-4D97-AF65-F5344CB8AC3E}">
        <p14:creationId xmlns:p14="http://schemas.microsoft.com/office/powerpoint/2010/main" val="79795676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449101"/>
            <a:ext cx="5007763" cy="646331"/>
          </a:xfrm>
          <a:prstGeom prst="rect">
            <a:avLst/>
          </a:prstGeom>
        </p:spPr>
        <p:txBody>
          <a:bodyPr wrap="square">
            <a:spAutoFit/>
          </a:bodyPr>
          <a:lstStyle/>
          <a:p>
            <a:r>
              <a:rPr lang="tr-TR" sz="3600" b="1" dirty="0" smtClean="0"/>
              <a:t>Merdivenler</a:t>
            </a:r>
            <a:endParaRPr lang="tr-TR" sz="3600" b="1" dirty="0"/>
          </a:p>
        </p:txBody>
      </p:sp>
      <p:sp>
        <p:nvSpPr>
          <p:cNvPr id="2" name="Dikdörtgen 1"/>
          <p:cNvSpPr/>
          <p:nvPr/>
        </p:nvSpPr>
        <p:spPr>
          <a:xfrm>
            <a:off x="1749484" y="1826544"/>
            <a:ext cx="8693029" cy="1938992"/>
          </a:xfrm>
          <a:prstGeom prst="rect">
            <a:avLst/>
          </a:prstGeom>
        </p:spPr>
        <p:txBody>
          <a:bodyPr wrap="square">
            <a:spAutoFit/>
          </a:bodyPr>
          <a:lstStyle/>
          <a:p>
            <a:pPr algn="just"/>
            <a:r>
              <a:rPr lang="tr-TR" sz="2400" b="1" dirty="0"/>
              <a:t> Malzemelerine göre merdivenler; </a:t>
            </a:r>
            <a:endParaRPr lang="tr-TR" sz="2400" b="1" dirty="0" smtClean="0"/>
          </a:p>
          <a:p>
            <a:pPr marL="342900" indent="-342900" algn="just">
              <a:buFont typeface="Arial" panose="020B0604020202020204" pitchFamily="34" charset="0"/>
              <a:buChar char="•"/>
            </a:pPr>
            <a:r>
              <a:rPr lang="tr-TR" sz="2400" b="1" dirty="0" smtClean="0"/>
              <a:t>Ahşap </a:t>
            </a:r>
            <a:r>
              <a:rPr lang="tr-TR" sz="2400" b="1" dirty="0"/>
              <a:t>merdivenler </a:t>
            </a:r>
            <a:endParaRPr lang="tr-TR" sz="2400" b="1" dirty="0" smtClean="0"/>
          </a:p>
          <a:p>
            <a:pPr marL="342900" indent="-342900" algn="just">
              <a:buFont typeface="Arial" panose="020B0604020202020204" pitchFamily="34" charset="0"/>
              <a:buChar char="•"/>
            </a:pPr>
            <a:r>
              <a:rPr lang="tr-TR" sz="2400" b="1" dirty="0" smtClean="0"/>
              <a:t>Metal </a:t>
            </a:r>
            <a:r>
              <a:rPr lang="tr-TR" sz="2400" b="1" dirty="0"/>
              <a:t>merdivenler (çelik, alüminyum vs.) </a:t>
            </a:r>
            <a:endParaRPr lang="tr-TR" sz="2400" b="1" dirty="0" smtClean="0"/>
          </a:p>
          <a:p>
            <a:pPr marL="342900" indent="-342900" algn="just">
              <a:buFont typeface="Arial" panose="020B0604020202020204" pitchFamily="34" charset="0"/>
              <a:buChar char="•"/>
            </a:pPr>
            <a:r>
              <a:rPr lang="tr-TR" sz="2400" b="1" dirty="0" smtClean="0"/>
              <a:t>Kagir </a:t>
            </a:r>
            <a:r>
              <a:rPr lang="tr-TR" sz="2400" b="1" dirty="0"/>
              <a:t>merdivenler (doğal </a:t>
            </a:r>
            <a:r>
              <a:rPr lang="tr-TR" sz="2400" b="1" dirty="0" err="1"/>
              <a:t>taş,yapay</a:t>
            </a:r>
            <a:r>
              <a:rPr lang="tr-TR" sz="2400" b="1" dirty="0"/>
              <a:t> taş, beton ve betonarme</a:t>
            </a:r>
            <a:r>
              <a:rPr lang="tr-TR" sz="2400" b="1" dirty="0" smtClean="0"/>
              <a:t>)</a:t>
            </a:r>
          </a:p>
          <a:p>
            <a:pPr marL="342900" indent="-342900" algn="just">
              <a:buFont typeface="Arial" panose="020B0604020202020204" pitchFamily="34" charset="0"/>
              <a:buChar char="•"/>
            </a:pPr>
            <a:r>
              <a:rPr lang="tr-TR" sz="2400" b="1" dirty="0" smtClean="0"/>
              <a:t>Karma </a:t>
            </a:r>
            <a:r>
              <a:rPr lang="tr-TR" sz="2400" b="1" dirty="0"/>
              <a:t>merdivenler olmak üzere dörde ayrılır. </a:t>
            </a:r>
            <a:r>
              <a:rPr lang="tr-TR" sz="2400" dirty="0" smtClean="0"/>
              <a:t>	</a:t>
            </a:r>
          </a:p>
        </p:txBody>
      </p:sp>
    </p:spTree>
    <p:extLst>
      <p:ext uri="{BB962C8B-B14F-4D97-AF65-F5344CB8AC3E}">
        <p14:creationId xmlns:p14="http://schemas.microsoft.com/office/powerpoint/2010/main" val="26848586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Dikdörtgen 2"/>
          <p:cNvSpPr/>
          <p:nvPr/>
        </p:nvSpPr>
        <p:spPr>
          <a:xfrm>
            <a:off x="1946035" y="613211"/>
            <a:ext cx="8520270" cy="2308324"/>
          </a:xfrm>
          <a:prstGeom prst="rect">
            <a:avLst/>
          </a:prstGeom>
        </p:spPr>
        <p:txBody>
          <a:bodyPr wrap="square">
            <a:spAutoFit/>
          </a:bodyPr>
          <a:lstStyle/>
          <a:p>
            <a:pPr algn="just"/>
            <a:r>
              <a:rPr lang="en-US" sz="1600" dirty="0"/>
              <a:t/>
            </a:r>
            <a:br>
              <a:rPr lang="en-US" sz="1600" dirty="0"/>
            </a:br>
            <a:r>
              <a:rPr lang="tr-TR" sz="1600" dirty="0" smtClean="0"/>
              <a:t>Kendiliğinden benekli, kaymaz ve dayanıklı yapısıyla dış mekan zemin kaplamalarının en çok kullanılan doğal taşları arasında yer almaktadır. Andezit zemin kaplamasında genellikle boya işlemine gerek duyulmamaktadır. Yapısı gereği ısı kaybını engelleyebilmektedir. İsteğe ve mekanın özelliğine göre cilalı ve cilasız olarak kullanılabilmektedir. Plak taş, küp taş, bordür oluğu, bordür vb. kullanım amacıyla farklı boyutta ve renkte işlenerek kullanılabilmektedir. </a:t>
            </a:r>
            <a:r>
              <a:rPr lang="tr-TR" sz="1600" dirty="0"/>
              <a:t>Yaya yolları, kaldırımlar, parklar ve bahçeler gibi dış mekanlarda sıkça kullanılır. Merdiven basamakları, teraslar, havuz çevreleri ve meydanlar gibi alanlarda da yaygın olarak tercih edilir.</a:t>
            </a:r>
          </a:p>
          <a:p>
            <a:pPr algn="just"/>
            <a:endParaRPr lang="en-US" sz="1600" dirty="0"/>
          </a:p>
        </p:txBody>
      </p:sp>
      <p:sp>
        <p:nvSpPr>
          <p:cNvPr id="12" name="Dikdörtgen 11"/>
          <p:cNvSpPr/>
          <p:nvPr/>
        </p:nvSpPr>
        <p:spPr>
          <a:xfrm>
            <a:off x="5040064" y="411562"/>
            <a:ext cx="3037948" cy="707886"/>
          </a:xfrm>
          <a:prstGeom prst="rect">
            <a:avLst/>
          </a:prstGeom>
        </p:spPr>
        <p:txBody>
          <a:bodyPr wrap="none">
            <a:spAutoFit/>
          </a:bodyPr>
          <a:lstStyle/>
          <a:p>
            <a:r>
              <a:rPr lang="tr-TR" sz="2000" b="1" dirty="0" smtClean="0"/>
              <a:t>Andezit Zemin Kaplamaları</a:t>
            </a:r>
          </a:p>
          <a:p>
            <a:endParaRPr lang="tr-TR" sz="2000" b="1" dirty="0"/>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28063" y="2988697"/>
            <a:ext cx="4933162" cy="3694026"/>
          </a:xfrm>
          <a:prstGeom prst="rect">
            <a:avLst/>
          </a:prstGeom>
        </p:spPr>
      </p:pic>
    </p:spTree>
    <p:extLst>
      <p:ext uri="{BB962C8B-B14F-4D97-AF65-F5344CB8AC3E}">
        <p14:creationId xmlns:p14="http://schemas.microsoft.com/office/powerpoint/2010/main" val="426832956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449101"/>
            <a:ext cx="5007763" cy="646331"/>
          </a:xfrm>
          <a:prstGeom prst="rect">
            <a:avLst/>
          </a:prstGeom>
        </p:spPr>
        <p:txBody>
          <a:bodyPr wrap="square">
            <a:spAutoFit/>
          </a:bodyPr>
          <a:lstStyle/>
          <a:p>
            <a:r>
              <a:rPr lang="tr-TR" sz="3600" b="1" dirty="0"/>
              <a:t>Merdivenler</a:t>
            </a:r>
          </a:p>
        </p:txBody>
      </p:sp>
      <p:sp>
        <p:nvSpPr>
          <p:cNvPr id="2" name="Dikdörtgen 1"/>
          <p:cNvSpPr/>
          <p:nvPr/>
        </p:nvSpPr>
        <p:spPr>
          <a:xfrm>
            <a:off x="1858176" y="980510"/>
            <a:ext cx="8693029" cy="4708981"/>
          </a:xfrm>
          <a:prstGeom prst="rect">
            <a:avLst/>
          </a:prstGeom>
        </p:spPr>
        <p:txBody>
          <a:bodyPr wrap="square">
            <a:spAutoFit/>
          </a:bodyPr>
          <a:lstStyle/>
          <a:p>
            <a:pPr algn="just"/>
            <a:r>
              <a:rPr lang="tr-TR" sz="2400" b="1" dirty="0" smtClean="0"/>
              <a:t>Boyutsal Özellikler</a:t>
            </a:r>
          </a:p>
          <a:p>
            <a:pPr algn="just"/>
            <a:r>
              <a:rPr lang="tr-TR" sz="2400" b="1" dirty="0"/>
              <a:t>	</a:t>
            </a:r>
            <a:r>
              <a:rPr lang="tr-TR" dirty="0"/>
              <a:t>Bir Merdiven, sadece üst üste konulmuş basamaklardan ibaret değildir. İnsan </a:t>
            </a:r>
            <a:r>
              <a:rPr lang="tr-TR" dirty="0" err="1"/>
              <a:t>antropometrisine</a:t>
            </a:r>
            <a:r>
              <a:rPr lang="tr-TR" dirty="0"/>
              <a:t> uygun olmak zorundadır. Ancak o zaman rahat bir kullanım sunulabilir. İnsan ölçüleri belirli sınırlar içinde standart kabul edilir. Örneğin, Avrupa - Türk erkeğinin </a:t>
            </a:r>
            <a:r>
              <a:rPr lang="tr-TR" dirty="0" smtClean="0"/>
              <a:t>ortalama boyu </a:t>
            </a:r>
            <a:r>
              <a:rPr lang="tr-TR" dirty="0"/>
              <a:t>176 </a:t>
            </a:r>
            <a:r>
              <a:rPr lang="tr-TR" dirty="0" smtClean="0"/>
              <a:t>cm, kadınların ortalama boyu 161 cm olarak </a:t>
            </a:r>
            <a:r>
              <a:rPr lang="tr-TR" dirty="0"/>
              <a:t>düşünülür ve tüm endüstriyel ürünler buna göre yapılır. Merdiven tasarımı içinde Türkiye de bu standartlar kullanılır. Merdivenden çıkan bir insanın adımı, ayağını ne kadar yukarı kaldıracağı baştan hesaplanarak merdiven buna göre yapılmalıdır.  Merdiven tasarlanırken temel düşünce şudur; insanın düz bir yolda yürürken attığı adımlar, merdivenden çıkarken de inerken de bu adım genişliği korunmalıdır. Aksi taktirde bir </a:t>
            </a:r>
            <a:r>
              <a:rPr lang="tr-TR" dirty="0" err="1"/>
              <a:t>ritm</a:t>
            </a:r>
            <a:r>
              <a:rPr lang="tr-TR" dirty="0"/>
              <a:t> bozukluğu oluşur ki </a:t>
            </a:r>
            <a:r>
              <a:rPr lang="tr-TR" dirty="0" smtClean="0"/>
              <a:t>bu da </a:t>
            </a:r>
            <a:r>
              <a:rPr lang="tr-TR" dirty="0"/>
              <a:t>kullanıcıyı rahatsız eder. İnsan adımı 63 cm. olarak kabul edilir. Normal yürüyüşte ayak aksı ile yürüyüş aksı arasındaki adım açısı 15 derecedir. Kişinin düz yolda yürürken kullandığı bu mesafeyi merdivenden çıkarken de kullanması gereklidir. Ayağın ölçülerinin incelenmesi için kullanılan kavram ve sistemlerdir. Ayağın Uzunluğu : En uzun olan parmağın uç noktası ile topuk arka noktası arasındaki mesafedir. Merdiven tasarımı yapılırken İnsan </a:t>
            </a:r>
            <a:r>
              <a:rPr lang="tr-TR" dirty="0" err="1"/>
              <a:t>biyometresi</a:t>
            </a:r>
            <a:r>
              <a:rPr lang="tr-TR" dirty="0"/>
              <a:t> ile ilgili bu bilgiler merdiven mühendisliğine yansıtmalıdır</a:t>
            </a:r>
            <a:r>
              <a:rPr lang="tr-TR" dirty="0" smtClean="0"/>
              <a:t>.</a:t>
            </a:r>
          </a:p>
        </p:txBody>
      </p:sp>
    </p:spTree>
    <p:extLst>
      <p:ext uri="{BB962C8B-B14F-4D97-AF65-F5344CB8AC3E}">
        <p14:creationId xmlns:p14="http://schemas.microsoft.com/office/powerpoint/2010/main" val="46522424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283234"/>
            <a:ext cx="5007763" cy="646331"/>
          </a:xfrm>
          <a:prstGeom prst="rect">
            <a:avLst/>
          </a:prstGeom>
        </p:spPr>
        <p:txBody>
          <a:bodyPr wrap="square">
            <a:spAutoFit/>
          </a:bodyPr>
          <a:lstStyle/>
          <a:p>
            <a:r>
              <a:rPr lang="tr-TR" sz="3600" b="1" dirty="0"/>
              <a:t>Merdivenler</a:t>
            </a:r>
          </a:p>
        </p:txBody>
      </p:sp>
      <p:sp>
        <p:nvSpPr>
          <p:cNvPr id="2" name="Dikdörtgen 1"/>
          <p:cNvSpPr/>
          <p:nvPr/>
        </p:nvSpPr>
        <p:spPr>
          <a:xfrm>
            <a:off x="1749484" y="794352"/>
            <a:ext cx="8693029" cy="2492990"/>
          </a:xfrm>
          <a:prstGeom prst="rect">
            <a:avLst/>
          </a:prstGeom>
        </p:spPr>
        <p:txBody>
          <a:bodyPr wrap="square">
            <a:spAutoFit/>
          </a:bodyPr>
          <a:lstStyle/>
          <a:p>
            <a:pPr algn="just"/>
            <a:r>
              <a:rPr lang="tr-TR" sz="2400" b="1" dirty="0" smtClean="0"/>
              <a:t>Boyutsal Özellikler</a:t>
            </a:r>
          </a:p>
          <a:p>
            <a:pPr algn="just"/>
            <a:r>
              <a:rPr lang="tr-TR" sz="2400" b="1" dirty="0"/>
              <a:t>	</a:t>
            </a:r>
            <a:r>
              <a:rPr lang="tr-TR" dirty="0" smtClean="0"/>
              <a:t>Basamak </a:t>
            </a:r>
            <a:r>
              <a:rPr lang="tr-TR" dirty="0"/>
              <a:t>boyutları </a:t>
            </a:r>
            <a:endParaRPr lang="tr-TR" dirty="0" smtClean="0"/>
          </a:p>
          <a:p>
            <a:pPr algn="just"/>
            <a:r>
              <a:rPr lang="tr-TR" dirty="0" smtClean="0"/>
              <a:t>Basamak </a:t>
            </a:r>
            <a:r>
              <a:rPr lang="tr-TR" dirty="0"/>
              <a:t>genişliği; birbirini izleyen </a:t>
            </a:r>
            <a:r>
              <a:rPr lang="tr-TR" dirty="0" err="1"/>
              <a:t>rıht</a:t>
            </a:r>
            <a:r>
              <a:rPr lang="tr-TR" dirty="0"/>
              <a:t> yüzeyleri arasındaki yatay uzaklıktır</a:t>
            </a:r>
            <a:r>
              <a:rPr lang="tr-TR" dirty="0" smtClean="0"/>
              <a:t>. Düz </a:t>
            </a:r>
            <a:r>
              <a:rPr lang="tr-TR" dirty="0"/>
              <a:t>kollu merdivenlerin her noktasında aynı olan bu genişliğe ‘normal basamak genişliği’ denir. Döner ya da yamuk basamaklı merdivenlerde sadece çıkış hattı üzerindeki genişlikler normal, diğer noktalar ise daha dar veya daha </a:t>
            </a:r>
            <a:r>
              <a:rPr lang="tr-TR" dirty="0" err="1"/>
              <a:t>geniştir.Bu</a:t>
            </a:r>
            <a:r>
              <a:rPr lang="tr-TR" dirty="0"/>
              <a:t> daralma ve genişlemeler dairesel merdivenlerde her noktada farklı</a:t>
            </a:r>
            <a:r>
              <a:rPr lang="tr-TR" dirty="0" smtClean="0"/>
              <a:t>, kova </a:t>
            </a:r>
            <a:r>
              <a:rPr lang="tr-TR" dirty="0"/>
              <a:t>hattı üzerinde bir noktada </a:t>
            </a:r>
            <a:r>
              <a:rPr lang="tr-TR" dirty="0" err="1"/>
              <a:t>min.,duvar</a:t>
            </a:r>
            <a:r>
              <a:rPr lang="tr-TR" dirty="0"/>
              <a:t> hattında da bir noktada </a:t>
            </a:r>
            <a:r>
              <a:rPr lang="tr-TR" dirty="0" err="1"/>
              <a:t>max.dur</a:t>
            </a:r>
            <a:r>
              <a:rPr lang="tr-TR" dirty="0"/>
              <a:t>.  </a:t>
            </a:r>
            <a:endParaRPr lang="tr-TR" dirty="0" smtClean="0"/>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5972" y="3500988"/>
            <a:ext cx="7156601" cy="2515251"/>
          </a:xfrm>
          <a:prstGeom prst="rect">
            <a:avLst/>
          </a:prstGeom>
        </p:spPr>
      </p:pic>
    </p:spTree>
    <p:extLst>
      <p:ext uri="{BB962C8B-B14F-4D97-AF65-F5344CB8AC3E}">
        <p14:creationId xmlns:p14="http://schemas.microsoft.com/office/powerpoint/2010/main" val="424463970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283234"/>
            <a:ext cx="5007763" cy="646331"/>
          </a:xfrm>
          <a:prstGeom prst="rect">
            <a:avLst/>
          </a:prstGeom>
        </p:spPr>
        <p:txBody>
          <a:bodyPr wrap="square">
            <a:spAutoFit/>
          </a:bodyPr>
          <a:lstStyle/>
          <a:p>
            <a:r>
              <a:rPr lang="tr-TR" sz="3600" b="1" dirty="0"/>
              <a:t>Merdivenler</a:t>
            </a:r>
          </a:p>
        </p:txBody>
      </p:sp>
      <p:sp>
        <p:nvSpPr>
          <p:cNvPr id="2" name="Dikdörtgen 1"/>
          <p:cNvSpPr/>
          <p:nvPr/>
        </p:nvSpPr>
        <p:spPr>
          <a:xfrm>
            <a:off x="1749484" y="794352"/>
            <a:ext cx="8693029" cy="1661993"/>
          </a:xfrm>
          <a:prstGeom prst="rect">
            <a:avLst/>
          </a:prstGeom>
        </p:spPr>
        <p:txBody>
          <a:bodyPr wrap="square">
            <a:spAutoFit/>
          </a:bodyPr>
          <a:lstStyle/>
          <a:p>
            <a:pPr algn="just"/>
            <a:r>
              <a:rPr lang="tr-TR" sz="2400" b="1" dirty="0" smtClean="0"/>
              <a:t>Boyutsal Özellikler</a:t>
            </a:r>
          </a:p>
          <a:p>
            <a:pPr algn="just"/>
            <a:r>
              <a:rPr lang="tr-TR" sz="2400" b="1" dirty="0"/>
              <a:t>	</a:t>
            </a:r>
            <a:r>
              <a:rPr lang="tr-TR" dirty="0" err="1" smtClean="0"/>
              <a:t>Rıht</a:t>
            </a:r>
            <a:r>
              <a:rPr lang="tr-TR" dirty="0" smtClean="0"/>
              <a:t> </a:t>
            </a:r>
            <a:r>
              <a:rPr lang="tr-TR" dirty="0"/>
              <a:t>yüksekliği; birbirini izleyen iki basamak yüzeyi arasındaki yüksekliktir</a:t>
            </a:r>
            <a:r>
              <a:rPr lang="tr-TR" dirty="0" smtClean="0"/>
              <a:t>. Basamaklarda </a:t>
            </a:r>
            <a:r>
              <a:rPr lang="tr-TR" dirty="0"/>
              <a:t>yürümenin rahatlığı </a:t>
            </a:r>
            <a:r>
              <a:rPr lang="tr-TR" dirty="0" smtClean="0"/>
              <a:t>B+2H=61-65cm </a:t>
            </a:r>
            <a:r>
              <a:rPr lang="tr-TR" dirty="0"/>
              <a:t>eşitliğine ve buradaki </a:t>
            </a:r>
            <a:r>
              <a:rPr lang="tr-TR" dirty="0" err="1"/>
              <a:t>rıht</a:t>
            </a:r>
            <a:r>
              <a:rPr lang="tr-TR" dirty="0"/>
              <a:t> yüksekliğinin küçüklüğüne bağlıdır. İç mekanda H=12-14cm olarak kullanılabilir</a:t>
            </a:r>
            <a:r>
              <a:rPr lang="tr-TR" dirty="0" smtClean="0"/>
              <a:t>. (</a:t>
            </a:r>
            <a:r>
              <a:rPr lang="tr-TR" dirty="0"/>
              <a:t>Normal bir adımın uzunluğu 65cm kabul </a:t>
            </a:r>
            <a:r>
              <a:rPr lang="tr-TR" dirty="0" smtClean="0"/>
              <a:t>edilmektedir.</a:t>
            </a:r>
            <a:endParaRPr lang="tr-TR" dirty="0"/>
          </a:p>
        </p:txBody>
      </p:sp>
      <p:pic>
        <p:nvPicPr>
          <p:cNvPr id="10" name="Resim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5314" y="2662106"/>
            <a:ext cx="4748524" cy="3655015"/>
          </a:xfrm>
          <a:prstGeom prst="rect">
            <a:avLst/>
          </a:prstGeom>
        </p:spPr>
      </p:pic>
    </p:spTree>
    <p:extLst>
      <p:ext uri="{BB962C8B-B14F-4D97-AF65-F5344CB8AC3E}">
        <p14:creationId xmlns:p14="http://schemas.microsoft.com/office/powerpoint/2010/main" val="366876677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449101"/>
            <a:ext cx="5007763" cy="1200329"/>
          </a:xfrm>
          <a:prstGeom prst="rect">
            <a:avLst/>
          </a:prstGeom>
        </p:spPr>
        <p:txBody>
          <a:bodyPr wrap="square">
            <a:spAutoFit/>
          </a:bodyPr>
          <a:lstStyle/>
          <a:p>
            <a:r>
              <a:rPr lang="tr-TR" sz="3600" b="1" dirty="0" smtClean="0"/>
              <a:t>Merdivenler</a:t>
            </a:r>
          </a:p>
          <a:p>
            <a:endParaRPr lang="tr-TR" sz="3600" b="1" dirty="0"/>
          </a:p>
        </p:txBody>
      </p:sp>
      <p:sp>
        <p:nvSpPr>
          <p:cNvPr id="2" name="Dikdörtgen 1"/>
          <p:cNvSpPr/>
          <p:nvPr/>
        </p:nvSpPr>
        <p:spPr>
          <a:xfrm>
            <a:off x="1858176" y="980510"/>
            <a:ext cx="8693029" cy="4524315"/>
          </a:xfrm>
          <a:prstGeom prst="rect">
            <a:avLst/>
          </a:prstGeom>
        </p:spPr>
        <p:txBody>
          <a:bodyPr wrap="square">
            <a:spAutoFit/>
          </a:bodyPr>
          <a:lstStyle/>
          <a:p>
            <a:pPr algn="just"/>
            <a:r>
              <a:rPr lang="tr-TR" b="1" dirty="0" smtClean="0"/>
              <a:t>Sahanlık </a:t>
            </a:r>
            <a:r>
              <a:rPr lang="tr-TR" b="1" dirty="0"/>
              <a:t>boyutları </a:t>
            </a:r>
            <a:endParaRPr lang="tr-TR" b="1" dirty="0" smtClean="0"/>
          </a:p>
          <a:p>
            <a:pPr algn="just"/>
            <a:r>
              <a:rPr lang="tr-TR" dirty="0" smtClean="0"/>
              <a:t>Sahanlıklar </a:t>
            </a:r>
            <a:r>
              <a:rPr lang="tr-TR" dirty="0"/>
              <a:t>merdiven kolları arasında düzenlenen döşeme parçalarıdır</a:t>
            </a:r>
            <a:r>
              <a:rPr lang="tr-TR" dirty="0" smtClean="0"/>
              <a:t>. Ana </a:t>
            </a:r>
            <a:r>
              <a:rPr lang="tr-TR" dirty="0"/>
              <a:t>işlevleri iniş çıkış rahatlığını ve güvenliğini artırmaktır</a:t>
            </a:r>
            <a:r>
              <a:rPr lang="tr-TR" dirty="0" smtClean="0"/>
              <a:t>. Sahanlıkların </a:t>
            </a:r>
            <a:r>
              <a:rPr lang="tr-TR" dirty="0"/>
              <a:t>biçimi merdiven planına bağlıdır</a:t>
            </a:r>
            <a:r>
              <a:rPr lang="tr-TR" dirty="0" smtClean="0"/>
              <a:t>. Yerlerine </a:t>
            </a:r>
            <a:r>
              <a:rPr lang="tr-TR" dirty="0"/>
              <a:t>göre bunlar; yuvarlak, kırık köşeli ve düz olarak değişik şekillerde görülebilir.  </a:t>
            </a:r>
            <a:endParaRPr lang="tr-TR" dirty="0" smtClean="0"/>
          </a:p>
          <a:p>
            <a:pPr algn="just"/>
            <a:r>
              <a:rPr lang="tr-TR" b="1" dirty="0" smtClean="0"/>
              <a:t>Korkuluk </a:t>
            </a:r>
            <a:r>
              <a:rPr lang="tr-TR" b="1" dirty="0"/>
              <a:t>ve </a:t>
            </a:r>
            <a:r>
              <a:rPr lang="tr-TR" b="1" dirty="0" smtClean="0"/>
              <a:t>küpeşte</a:t>
            </a:r>
          </a:p>
          <a:p>
            <a:pPr algn="just"/>
            <a:r>
              <a:rPr lang="tr-TR" dirty="0" smtClean="0"/>
              <a:t>Merdiven </a:t>
            </a:r>
            <a:r>
              <a:rPr lang="tr-TR" dirty="0"/>
              <a:t>ve sahanlıkların açık olan kenarları düşme tehlikesine karşı korkulukla korunmalı ve bunların üst kenarlarında</a:t>
            </a:r>
            <a:r>
              <a:rPr lang="tr-TR" dirty="0" smtClean="0"/>
              <a:t>, ilkokul </a:t>
            </a:r>
            <a:r>
              <a:rPr lang="tr-TR" dirty="0"/>
              <a:t>çağında çocuklar da kullanıyorsa yanlarında da küpeşte düzenlenmelidir. </a:t>
            </a:r>
            <a:r>
              <a:rPr lang="tr-TR" dirty="0" smtClean="0"/>
              <a:t>Normal </a:t>
            </a:r>
            <a:r>
              <a:rPr lang="tr-TR" dirty="0"/>
              <a:t>olarak bir merdivende </a:t>
            </a:r>
            <a:r>
              <a:rPr lang="tr-TR" dirty="0" err="1"/>
              <a:t>rıht</a:t>
            </a:r>
            <a:r>
              <a:rPr lang="tr-TR" dirty="0"/>
              <a:t> sayısı &lt;5 ise korkuluk ve küpeşte yapılmayabilir</a:t>
            </a:r>
            <a:r>
              <a:rPr lang="tr-TR" dirty="0" smtClean="0"/>
              <a:t>. </a:t>
            </a:r>
            <a:r>
              <a:rPr lang="tr-TR" dirty="0" err="1" smtClean="0"/>
              <a:t>Rıht</a:t>
            </a:r>
            <a:r>
              <a:rPr lang="tr-TR" dirty="0" smtClean="0"/>
              <a:t> </a:t>
            </a:r>
            <a:r>
              <a:rPr lang="tr-TR" dirty="0"/>
              <a:t>sayısı 5-10 ise sadece küpeşte yapılabilir</a:t>
            </a:r>
            <a:r>
              <a:rPr lang="tr-TR" dirty="0" smtClean="0"/>
              <a:t>, 10’dan </a:t>
            </a:r>
            <a:r>
              <a:rPr lang="tr-TR" dirty="0"/>
              <a:t>çok ise hem küpeşte hem korkuluk veya merdiven duvarlarla sınırlanıyorsa sadece küpeşte </a:t>
            </a:r>
            <a:r>
              <a:rPr lang="tr-TR" dirty="0" smtClean="0"/>
              <a:t>yapılması gerekmektedir.   </a:t>
            </a:r>
          </a:p>
          <a:p>
            <a:pPr algn="just"/>
            <a:r>
              <a:rPr lang="tr-TR" b="1" dirty="0" smtClean="0"/>
              <a:t>Korkuluk </a:t>
            </a:r>
            <a:r>
              <a:rPr lang="tr-TR" b="1" dirty="0"/>
              <a:t>yüksekliği </a:t>
            </a:r>
            <a:endParaRPr lang="tr-TR" b="1" dirty="0" smtClean="0"/>
          </a:p>
          <a:p>
            <a:pPr algn="just"/>
            <a:r>
              <a:rPr lang="tr-TR" dirty="0" smtClean="0"/>
              <a:t>Basamakların </a:t>
            </a:r>
            <a:r>
              <a:rPr lang="tr-TR" dirty="0"/>
              <a:t>ön kenarlarından küpeşte üstüne kadar düşey doğrultuda ölçülen yüksekliktir</a:t>
            </a:r>
            <a:r>
              <a:rPr lang="tr-TR" dirty="0" smtClean="0"/>
              <a:t>. Bu </a:t>
            </a:r>
            <a:r>
              <a:rPr lang="tr-TR" dirty="0"/>
              <a:t>yükseklik sahanlıklarda ve tüm basamaklarda eşit ve 90cmden az olmamalıdır</a:t>
            </a:r>
            <a:r>
              <a:rPr lang="tr-TR" dirty="0" smtClean="0"/>
              <a:t>. Çocuklar </a:t>
            </a:r>
            <a:r>
              <a:rPr lang="tr-TR" dirty="0"/>
              <a:t>için düzenlenen küpeştelerin yüksekliği 60cm olmalıdır. Parmaklık korkuluklarda ilk taşıyıcı elemana ‘baba’ adı verilir ve diğer taşıyıcılara göre daha kalın yapılırlar. </a:t>
            </a:r>
            <a:endParaRPr lang="tr-TR" dirty="0" smtClean="0"/>
          </a:p>
        </p:txBody>
      </p:sp>
    </p:spTree>
    <p:extLst>
      <p:ext uri="{BB962C8B-B14F-4D97-AF65-F5344CB8AC3E}">
        <p14:creationId xmlns:p14="http://schemas.microsoft.com/office/powerpoint/2010/main" val="67892480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7"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449101"/>
            <a:ext cx="5007763" cy="1200329"/>
          </a:xfrm>
          <a:prstGeom prst="rect">
            <a:avLst/>
          </a:prstGeom>
        </p:spPr>
        <p:txBody>
          <a:bodyPr wrap="square">
            <a:spAutoFit/>
          </a:bodyPr>
          <a:lstStyle/>
          <a:p>
            <a:r>
              <a:rPr lang="tr-TR" sz="3600" b="1" dirty="0" smtClean="0"/>
              <a:t>Merdivenler</a:t>
            </a:r>
          </a:p>
          <a:p>
            <a:endParaRPr lang="tr-TR" sz="3600" b="1" dirty="0"/>
          </a:p>
        </p:txBody>
      </p:sp>
      <p:sp>
        <p:nvSpPr>
          <p:cNvPr id="2" name="Dikdörtgen 1"/>
          <p:cNvSpPr/>
          <p:nvPr/>
        </p:nvSpPr>
        <p:spPr>
          <a:xfrm>
            <a:off x="1858175" y="857670"/>
            <a:ext cx="8693029" cy="1477328"/>
          </a:xfrm>
          <a:prstGeom prst="rect">
            <a:avLst/>
          </a:prstGeom>
        </p:spPr>
        <p:txBody>
          <a:bodyPr wrap="square">
            <a:spAutoFit/>
          </a:bodyPr>
          <a:lstStyle/>
          <a:p>
            <a:pPr algn="just"/>
            <a:r>
              <a:rPr lang="tr-TR" b="1" dirty="0" smtClean="0"/>
              <a:t>Korkuluk </a:t>
            </a:r>
            <a:r>
              <a:rPr lang="tr-TR" b="1" dirty="0"/>
              <a:t>yüksekliği </a:t>
            </a:r>
            <a:endParaRPr lang="tr-TR" b="1" dirty="0" smtClean="0"/>
          </a:p>
          <a:p>
            <a:pPr algn="just"/>
            <a:r>
              <a:rPr lang="tr-TR" dirty="0" smtClean="0"/>
              <a:t>Basamakların </a:t>
            </a:r>
            <a:r>
              <a:rPr lang="tr-TR" dirty="0"/>
              <a:t>ön kenarlarından küpeşte üstüne kadar düşey doğrultuda ölçülen yüksekliktir</a:t>
            </a:r>
            <a:r>
              <a:rPr lang="tr-TR" dirty="0" smtClean="0"/>
              <a:t>. Bu </a:t>
            </a:r>
            <a:r>
              <a:rPr lang="tr-TR" dirty="0"/>
              <a:t>yükseklik sahanlıklarda ve tüm basamaklarda eşit ve 90cmden az olmamalıdır</a:t>
            </a:r>
            <a:r>
              <a:rPr lang="tr-TR" dirty="0" smtClean="0"/>
              <a:t>. Çocuklar </a:t>
            </a:r>
            <a:r>
              <a:rPr lang="tr-TR" dirty="0"/>
              <a:t>için düzenlenen küpeştelerin yüksekliği 60cm olmalıdır. Parmaklık korkuluklarda ilk taşıyıcı elemana ‘baba’ adı verilir ve diğer taşıyıcılara göre daha kalın yapılırlar. </a:t>
            </a:r>
            <a:endParaRPr lang="tr-TR" dirty="0" smtClean="0"/>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58175" y="2463851"/>
            <a:ext cx="5532264" cy="4043105"/>
          </a:xfrm>
          <a:prstGeom prst="rect">
            <a:avLst/>
          </a:prstGeom>
        </p:spPr>
      </p:pic>
      <p:pic>
        <p:nvPicPr>
          <p:cNvPr id="10" name="Resim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98738" y="2334998"/>
            <a:ext cx="3052467" cy="4164338"/>
          </a:xfrm>
          <a:prstGeom prst="rect">
            <a:avLst/>
          </a:prstGeom>
        </p:spPr>
      </p:pic>
    </p:spTree>
    <p:extLst>
      <p:ext uri="{BB962C8B-B14F-4D97-AF65-F5344CB8AC3E}">
        <p14:creationId xmlns:p14="http://schemas.microsoft.com/office/powerpoint/2010/main" val="285861081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7"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449101"/>
            <a:ext cx="5007763" cy="1200329"/>
          </a:xfrm>
          <a:prstGeom prst="rect">
            <a:avLst/>
          </a:prstGeom>
        </p:spPr>
        <p:txBody>
          <a:bodyPr wrap="square">
            <a:spAutoFit/>
          </a:bodyPr>
          <a:lstStyle/>
          <a:p>
            <a:r>
              <a:rPr lang="tr-TR" sz="3600" b="1" dirty="0" smtClean="0"/>
              <a:t>Merdivenler</a:t>
            </a:r>
          </a:p>
          <a:p>
            <a:endParaRPr lang="tr-TR" sz="3600" b="1" dirty="0"/>
          </a:p>
        </p:txBody>
      </p:sp>
      <p:pic>
        <p:nvPicPr>
          <p:cNvPr id="11" name="Resim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7637" y="142875"/>
            <a:ext cx="4276725" cy="6572250"/>
          </a:xfrm>
          <a:prstGeom prst="rect">
            <a:avLst/>
          </a:prstGeom>
        </p:spPr>
      </p:pic>
    </p:spTree>
    <p:extLst>
      <p:ext uri="{BB962C8B-B14F-4D97-AF65-F5344CB8AC3E}">
        <p14:creationId xmlns:p14="http://schemas.microsoft.com/office/powerpoint/2010/main" val="79452986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7"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pic>
        <p:nvPicPr>
          <p:cNvPr id="12" name="Resim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417" y="681796"/>
            <a:ext cx="10632740" cy="5332653"/>
          </a:xfrm>
          <a:prstGeom prst="rect">
            <a:avLst/>
          </a:prstGeom>
        </p:spPr>
      </p:pic>
    </p:spTree>
    <p:extLst>
      <p:ext uri="{BB962C8B-B14F-4D97-AF65-F5344CB8AC3E}">
        <p14:creationId xmlns:p14="http://schemas.microsoft.com/office/powerpoint/2010/main" val="248089100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2" name="Dikdörtgen 1"/>
          <p:cNvSpPr/>
          <p:nvPr/>
        </p:nvSpPr>
        <p:spPr>
          <a:xfrm>
            <a:off x="1749484" y="206462"/>
            <a:ext cx="8693029" cy="3046988"/>
          </a:xfrm>
          <a:prstGeom prst="rect">
            <a:avLst/>
          </a:prstGeom>
        </p:spPr>
        <p:txBody>
          <a:bodyPr wrap="square">
            <a:spAutoFit/>
          </a:bodyPr>
          <a:lstStyle/>
          <a:p>
            <a:pPr algn="just"/>
            <a:r>
              <a:rPr lang="tr-TR" sz="2400" b="1" dirty="0" smtClean="0"/>
              <a:t>Rampalar:</a:t>
            </a:r>
          </a:p>
          <a:p>
            <a:pPr algn="just"/>
            <a:r>
              <a:rPr lang="tr-TR" sz="2400" b="1" dirty="0" smtClean="0"/>
              <a:t>Dış </a:t>
            </a:r>
            <a:r>
              <a:rPr lang="tr-TR" sz="2400" b="1" dirty="0"/>
              <a:t>mekan yaya sirkülasyon bağlantıları için farklı kotlardaki düzlemleri (terasları) birbiriyle birleştiren basamaksız ve eğimli bağlantı </a:t>
            </a:r>
            <a:r>
              <a:rPr lang="tr-TR" sz="2400" b="1" dirty="0" smtClean="0"/>
              <a:t>elemanlarıdır. Rampalar ergonomi, rahatlık, güvenlik, bebek arabaları </a:t>
            </a:r>
            <a:r>
              <a:rPr lang="tr-TR" sz="2400" b="1" dirty="0"/>
              <a:t>ve </a:t>
            </a:r>
            <a:r>
              <a:rPr lang="tr-TR" sz="2400" b="1" dirty="0" smtClean="0"/>
              <a:t>engelli erişimi uygunluğu düşünülerek tasarlanmalıdır. Bu </a:t>
            </a:r>
            <a:r>
              <a:rPr lang="tr-TR" sz="2400" b="1" dirty="0"/>
              <a:t>eğim </a:t>
            </a:r>
            <a:r>
              <a:rPr lang="tr-TR" sz="2400" b="1" dirty="0" smtClean="0"/>
              <a:t>%5-%8 </a:t>
            </a:r>
            <a:r>
              <a:rPr lang="tr-TR" sz="2400" b="1" dirty="0"/>
              <a:t>arasında değişebilir. </a:t>
            </a:r>
            <a:endParaRPr lang="tr-TR" sz="2400" b="1" dirty="0" smtClean="0"/>
          </a:p>
          <a:p>
            <a:pPr algn="just"/>
            <a:endParaRPr lang="tr-TR" sz="2400" b="1" dirty="0" smtClean="0"/>
          </a:p>
          <a:p>
            <a:pPr algn="just"/>
            <a:r>
              <a:rPr lang="tr-TR" sz="2400" b="1" dirty="0"/>
              <a:t>	</a:t>
            </a:r>
            <a:endParaRPr lang="tr-TR" dirty="0" smtClean="0"/>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3451" y="2664723"/>
            <a:ext cx="4962035" cy="3680530"/>
          </a:xfrm>
          <a:prstGeom prst="rect">
            <a:avLst/>
          </a:prstGeom>
        </p:spPr>
      </p:pic>
    </p:spTree>
    <p:extLst>
      <p:ext uri="{BB962C8B-B14F-4D97-AF65-F5344CB8AC3E}">
        <p14:creationId xmlns:p14="http://schemas.microsoft.com/office/powerpoint/2010/main" val="387676693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206462"/>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2" name="Dikdörtgen 1"/>
          <p:cNvSpPr/>
          <p:nvPr/>
        </p:nvSpPr>
        <p:spPr>
          <a:xfrm>
            <a:off x="1749484" y="206462"/>
            <a:ext cx="8693029" cy="1200329"/>
          </a:xfrm>
          <a:prstGeom prst="rect">
            <a:avLst/>
          </a:prstGeom>
        </p:spPr>
        <p:txBody>
          <a:bodyPr wrap="square">
            <a:spAutoFit/>
          </a:bodyPr>
          <a:lstStyle/>
          <a:p>
            <a:pPr algn="just"/>
            <a:r>
              <a:rPr lang="tr-TR" sz="2400" b="1" dirty="0" smtClean="0"/>
              <a:t>Rampalar</a:t>
            </a:r>
          </a:p>
          <a:p>
            <a:pPr algn="just"/>
            <a:endParaRPr lang="tr-TR" sz="2400" b="1" dirty="0" smtClean="0"/>
          </a:p>
          <a:p>
            <a:pPr algn="just"/>
            <a:r>
              <a:rPr lang="tr-TR" sz="2400" b="1" dirty="0"/>
              <a:t>	</a:t>
            </a:r>
            <a:endParaRPr lang="tr-TR" dirty="0" smtClean="0"/>
          </a:p>
        </p:txBody>
      </p:sp>
      <p:pic>
        <p:nvPicPr>
          <p:cNvPr id="10" name="Resim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2568" y="1223428"/>
            <a:ext cx="8685168" cy="5074823"/>
          </a:xfrm>
          <a:prstGeom prst="rect">
            <a:avLst/>
          </a:prstGeom>
        </p:spPr>
      </p:pic>
    </p:spTree>
    <p:extLst>
      <p:ext uri="{BB962C8B-B14F-4D97-AF65-F5344CB8AC3E}">
        <p14:creationId xmlns:p14="http://schemas.microsoft.com/office/powerpoint/2010/main" val="290938754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2" name="Dikdörtgen 1"/>
          <p:cNvSpPr/>
          <p:nvPr/>
        </p:nvSpPr>
        <p:spPr>
          <a:xfrm>
            <a:off x="1858176" y="980510"/>
            <a:ext cx="8693029" cy="2677656"/>
          </a:xfrm>
          <a:prstGeom prst="rect">
            <a:avLst/>
          </a:prstGeom>
        </p:spPr>
        <p:txBody>
          <a:bodyPr wrap="square">
            <a:spAutoFit/>
          </a:bodyPr>
          <a:lstStyle/>
          <a:p>
            <a:pPr algn="just"/>
            <a:r>
              <a:rPr lang="tr-TR" sz="2400" b="1" dirty="0" smtClean="0"/>
              <a:t>Rampalar:</a:t>
            </a:r>
          </a:p>
          <a:p>
            <a:pPr fontAlgn="t"/>
            <a:r>
              <a:rPr lang="tr-TR" sz="2400" b="1" u="sng" dirty="0">
                <a:solidFill>
                  <a:srgbClr val="FF0000"/>
                </a:solidFill>
              </a:rPr>
              <a:t>Rampalarda ve ara sahanlıklarda kesintisiz olarak 0.90 metre yükseklikte 1. düzey ve 0.70 metre yükseklikte 2. düzey, elle tutulduğunda kolay kavranabilecek şekilde 32-45 mm çapında küpeşte bulunmak zorundadır.</a:t>
            </a:r>
          </a:p>
          <a:p>
            <a:pPr algn="just"/>
            <a:endParaRPr lang="tr-TR" sz="2400" b="1" dirty="0" smtClean="0"/>
          </a:p>
          <a:p>
            <a:pPr algn="just"/>
            <a:r>
              <a:rPr lang="tr-TR" sz="2400" b="1" dirty="0"/>
              <a:t>	</a:t>
            </a:r>
            <a:endParaRPr lang="tr-TR" dirty="0" smtClean="0"/>
          </a:p>
        </p:txBody>
      </p:sp>
      <p:pic>
        <p:nvPicPr>
          <p:cNvPr id="12" name="Picture 3"/>
          <p:cNvPicPr>
            <a:picLocks noChangeAspect="1" noChangeArrowheads="1"/>
          </p:cNvPicPr>
          <p:nvPr/>
        </p:nvPicPr>
        <p:blipFill>
          <a:blip r:embed="rId3" cstate="print"/>
          <a:srcRect/>
          <a:stretch>
            <a:fillRect/>
          </a:stretch>
        </p:blipFill>
        <p:spPr bwMode="auto">
          <a:xfrm>
            <a:off x="2914020" y="3158352"/>
            <a:ext cx="6062663" cy="2808582"/>
          </a:xfrm>
          <a:prstGeom prst="rect">
            <a:avLst/>
          </a:prstGeom>
          <a:noFill/>
          <a:ln w="9525">
            <a:noFill/>
            <a:miter lim="800000"/>
            <a:headEnd/>
            <a:tailEnd/>
          </a:ln>
        </p:spPr>
      </p:pic>
    </p:spTree>
    <p:extLst>
      <p:ext uri="{BB962C8B-B14F-4D97-AF65-F5344CB8AC3E}">
        <p14:creationId xmlns:p14="http://schemas.microsoft.com/office/powerpoint/2010/main" val="8875829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Dikdörtgen 2"/>
          <p:cNvSpPr/>
          <p:nvPr/>
        </p:nvSpPr>
        <p:spPr>
          <a:xfrm>
            <a:off x="1921321" y="982053"/>
            <a:ext cx="8520270" cy="1323439"/>
          </a:xfrm>
          <a:prstGeom prst="rect">
            <a:avLst/>
          </a:prstGeom>
        </p:spPr>
        <p:txBody>
          <a:bodyPr wrap="square">
            <a:spAutoFit/>
          </a:bodyPr>
          <a:lstStyle/>
          <a:p>
            <a:pPr algn="just"/>
            <a:r>
              <a:rPr lang="en-US" sz="1600" dirty="0"/>
              <a:t/>
            </a:r>
            <a:br>
              <a:rPr lang="en-US" sz="1600" dirty="0"/>
            </a:br>
            <a:r>
              <a:rPr lang="tr-TR" sz="1600" dirty="0" smtClean="0"/>
              <a:t>Bazalt; yoğun iri taneli, camsı dokulu, yarı kristalleşmiş, ağır ve homojen görünümlü bir taştır. Bazalt kaplama malzemesi, feldspat* içerikli, dayanıklı, bir çeşit yanardağ kütlesidir.</a:t>
            </a:r>
            <a:r>
              <a:rPr lang="tr-TR" sz="1600" dirty="0"/>
              <a:t> </a:t>
            </a:r>
            <a:r>
              <a:rPr lang="tr-TR" sz="1600" dirty="0" smtClean="0"/>
              <a:t>Sert Yapılı olmasından dolayı genellikle eritilerek şekil verilmektedir. </a:t>
            </a:r>
            <a:r>
              <a:rPr lang="tr-TR" sz="1600" dirty="0"/>
              <a:t>Plak taş, küp taş, bordür oluğu, bordür vb. kullanım amacıyla farklı boyutta ve renkte işlenerek kullanılabilmektedir. </a:t>
            </a:r>
            <a:endParaRPr lang="en-US" sz="1600" dirty="0"/>
          </a:p>
        </p:txBody>
      </p:sp>
      <p:sp>
        <p:nvSpPr>
          <p:cNvPr id="12" name="Dikdörtgen 11"/>
          <p:cNvSpPr/>
          <p:nvPr/>
        </p:nvSpPr>
        <p:spPr>
          <a:xfrm>
            <a:off x="5040064" y="411562"/>
            <a:ext cx="2873672" cy="707886"/>
          </a:xfrm>
          <a:prstGeom prst="rect">
            <a:avLst/>
          </a:prstGeom>
        </p:spPr>
        <p:txBody>
          <a:bodyPr wrap="none">
            <a:spAutoFit/>
          </a:bodyPr>
          <a:lstStyle/>
          <a:p>
            <a:r>
              <a:rPr lang="tr-TR" sz="2000" b="1" dirty="0" smtClean="0"/>
              <a:t>Bazalt Zemin Kaplamaları</a:t>
            </a:r>
          </a:p>
          <a:p>
            <a:endParaRPr lang="tr-TR" sz="2000" b="1" dirty="0"/>
          </a:p>
        </p:txBody>
      </p:sp>
      <p:pic>
        <p:nvPicPr>
          <p:cNvPr id="2" name="Resi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8108" y="2326387"/>
            <a:ext cx="4820807" cy="3744636"/>
          </a:xfrm>
          <a:prstGeom prst="rect">
            <a:avLst/>
          </a:prstGeom>
        </p:spPr>
      </p:pic>
      <p:sp>
        <p:nvSpPr>
          <p:cNvPr id="10" name="Dikdörtgen 9"/>
          <p:cNvSpPr/>
          <p:nvPr/>
        </p:nvSpPr>
        <p:spPr>
          <a:xfrm>
            <a:off x="2180331" y="6071023"/>
            <a:ext cx="4118179" cy="307777"/>
          </a:xfrm>
          <a:prstGeom prst="rect">
            <a:avLst/>
          </a:prstGeom>
        </p:spPr>
        <p:txBody>
          <a:bodyPr wrap="none">
            <a:spAutoFit/>
          </a:bodyPr>
          <a:lstStyle/>
          <a:p>
            <a:r>
              <a:rPr lang="tr-TR" sz="1400" dirty="0" smtClean="0"/>
              <a:t>*feldspat: Kaya formundaki bir </a:t>
            </a:r>
            <a:r>
              <a:rPr lang="tr-TR" sz="1400" dirty="0" err="1" smtClean="0"/>
              <a:t>tektosilikat</a:t>
            </a:r>
            <a:r>
              <a:rPr lang="tr-TR" sz="1400" dirty="0" smtClean="0"/>
              <a:t> mineralidir.</a:t>
            </a:r>
            <a:endParaRPr lang="tr-TR" sz="1400" dirty="0"/>
          </a:p>
        </p:txBody>
      </p:sp>
    </p:spTree>
    <p:extLst>
      <p:ext uri="{BB962C8B-B14F-4D97-AF65-F5344CB8AC3E}">
        <p14:creationId xmlns:p14="http://schemas.microsoft.com/office/powerpoint/2010/main" val="245761158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72374" y="1045193"/>
            <a:ext cx="8391125" cy="4925024"/>
          </a:xfrm>
          <a:prstGeom prst="rect">
            <a:avLst/>
          </a:prstGeom>
        </p:spPr>
      </p:pic>
    </p:spTree>
    <p:extLst>
      <p:ext uri="{BB962C8B-B14F-4D97-AF65-F5344CB8AC3E}">
        <p14:creationId xmlns:p14="http://schemas.microsoft.com/office/powerpoint/2010/main" val="6238913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2170634" y="230735"/>
            <a:ext cx="7637126" cy="646331"/>
          </a:xfrm>
          <a:prstGeom prst="rect">
            <a:avLst/>
          </a:prstGeom>
        </p:spPr>
        <p:txBody>
          <a:bodyPr wrap="square">
            <a:spAutoFit/>
          </a:bodyPr>
          <a:lstStyle/>
          <a:p>
            <a:pPr algn="ctr"/>
            <a:r>
              <a:rPr lang="tr-TR" sz="3600" dirty="0" smtClean="0"/>
              <a:t>5.Oturma </a:t>
            </a:r>
            <a:r>
              <a:rPr lang="tr-TR" sz="3600" dirty="0"/>
              <a:t>Birimleri-Üst Örtü Elemanları</a:t>
            </a:r>
          </a:p>
        </p:txBody>
      </p:sp>
      <p:sp>
        <p:nvSpPr>
          <p:cNvPr id="2" name="Dikdörtgen 1"/>
          <p:cNvSpPr/>
          <p:nvPr/>
        </p:nvSpPr>
        <p:spPr>
          <a:xfrm>
            <a:off x="1897609" y="1438547"/>
            <a:ext cx="8396778" cy="4216539"/>
          </a:xfrm>
          <a:prstGeom prst="rect">
            <a:avLst/>
          </a:prstGeom>
        </p:spPr>
        <p:txBody>
          <a:bodyPr wrap="square">
            <a:spAutoFit/>
          </a:bodyPr>
          <a:lstStyle/>
          <a:p>
            <a:pPr algn="just"/>
            <a:r>
              <a:rPr lang="tr-TR" sz="1600" dirty="0"/>
              <a:t/>
            </a:r>
            <a:br>
              <a:rPr lang="tr-TR" sz="1600" dirty="0"/>
            </a:br>
            <a:r>
              <a:rPr lang="tr-TR" sz="1600" dirty="0" smtClean="0"/>
              <a:t>	</a:t>
            </a:r>
            <a:r>
              <a:rPr lang="tr-TR" dirty="0" smtClean="0"/>
              <a:t>Peyzaj </a:t>
            </a:r>
            <a:r>
              <a:rPr lang="tr-TR" dirty="0"/>
              <a:t>tasarımında oturma birimleri, açık hava alanlarında rahatlatıcı bir atmosfer yaratmak, kullanıcıların dış mekanı daha etkili bir şekilde kullanmalarını sağlamak ve doğal çevre ile etkileşimlerini artırmak için stratejik olarak yerleştirilen çeşitli oturma alanlarını içerir. Bu alanlar, peyzajın estetiğini güçlendirirken, kullanıcıların dinlenmelerini, sosyalleşmelerini ve doğayla etkileşimde bulunmalarını amaçlar</a:t>
            </a:r>
            <a:r>
              <a:rPr lang="tr-TR" dirty="0" smtClean="0"/>
              <a:t>.</a:t>
            </a:r>
          </a:p>
          <a:p>
            <a:pPr algn="just"/>
            <a:r>
              <a:rPr lang="tr-TR" sz="1600" dirty="0"/>
              <a:t>	</a:t>
            </a:r>
            <a:r>
              <a:rPr lang="tr-TR" dirty="0"/>
              <a:t>Oturma birimleri, çeşitli malzemelerden ve tasarım stillerinden oluşabilir. Ahşap banklar, modern metal sandalyeler, taş oturma blokları veya modüler oturma </a:t>
            </a:r>
            <a:r>
              <a:rPr lang="tr-TR" dirty="0" smtClean="0"/>
              <a:t>grupları, kameriye, pergola, çardak, piknik masaları vb. bir çok donatının </a:t>
            </a:r>
            <a:r>
              <a:rPr lang="tr-TR" dirty="0"/>
              <a:t>her biri, kullanıcıların dış mekanlarda keyifli vakit geçirmelerini sağlamak üzere düşünülerek seçilir ve yerleştirilir</a:t>
            </a:r>
            <a:r>
              <a:rPr lang="tr-TR" dirty="0" smtClean="0"/>
              <a:t>.</a:t>
            </a:r>
          </a:p>
          <a:p>
            <a:pPr algn="just"/>
            <a:r>
              <a:rPr lang="tr-TR" dirty="0" smtClean="0"/>
              <a:t>	Oturma </a:t>
            </a:r>
            <a:r>
              <a:rPr lang="tr-TR" dirty="0"/>
              <a:t>birimleri, sadece dinlenme değil, aynı zamanda sosyalleşme imkanı da sunar. Arkadaşlarla buluşmak, aileyle vakit geçirmek veya sadece sessiz bir köşede kitap okumak; bu birimler, kullanıcılara dış mekanı kişiselleştirmeleri ve yaşam alanlarını genişletmeleri için çeşitli olanaklar sunar.</a:t>
            </a:r>
            <a:endParaRPr lang="tr-TR" sz="1600" dirty="0"/>
          </a:p>
        </p:txBody>
      </p:sp>
    </p:spTree>
    <p:extLst>
      <p:ext uri="{BB962C8B-B14F-4D97-AF65-F5344CB8AC3E}">
        <p14:creationId xmlns:p14="http://schemas.microsoft.com/office/powerpoint/2010/main" val="412352929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2170634" y="230735"/>
            <a:ext cx="7637126" cy="646331"/>
          </a:xfrm>
          <a:prstGeom prst="rect">
            <a:avLst/>
          </a:prstGeom>
        </p:spPr>
        <p:txBody>
          <a:bodyPr wrap="square">
            <a:spAutoFit/>
          </a:bodyPr>
          <a:lstStyle/>
          <a:p>
            <a:pPr algn="ctr"/>
            <a:r>
              <a:rPr lang="tr-TR" sz="3600" dirty="0"/>
              <a:t>Oturma Birimleri-Üst Örtü Elemanları</a:t>
            </a:r>
          </a:p>
        </p:txBody>
      </p:sp>
      <p:sp>
        <p:nvSpPr>
          <p:cNvPr id="2" name="Dikdörtgen 1"/>
          <p:cNvSpPr/>
          <p:nvPr/>
        </p:nvSpPr>
        <p:spPr>
          <a:xfrm>
            <a:off x="1897609" y="763887"/>
            <a:ext cx="8396778" cy="2554545"/>
          </a:xfrm>
          <a:prstGeom prst="rect">
            <a:avLst/>
          </a:prstGeom>
        </p:spPr>
        <p:txBody>
          <a:bodyPr wrap="square">
            <a:spAutoFit/>
          </a:bodyPr>
          <a:lstStyle/>
          <a:p>
            <a:r>
              <a:rPr lang="tr-TR" sz="1600" b="1" dirty="0" smtClean="0"/>
              <a:t>Kameriye(kamelya):</a:t>
            </a:r>
            <a:endParaRPr lang="tr-TR" sz="1600" dirty="0"/>
          </a:p>
          <a:p>
            <a:pPr lvl="1"/>
            <a:r>
              <a:rPr lang="tr-TR" sz="1600" dirty="0"/>
              <a:t>Genellikle bahçe veya park gibi açık alanlarda bulunan dekoratif bir yapıdır.</a:t>
            </a:r>
          </a:p>
          <a:p>
            <a:pPr lvl="1"/>
            <a:r>
              <a:rPr lang="tr-TR" sz="1600" dirty="0"/>
              <a:t>Çoğunlukla ahşap veya metal iskelet üzerine kurulur ve üzeri genellikle kumaş veya benzeri malzemelerle kaplanarak gölgelik sağlar.</a:t>
            </a:r>
          </a:p>
          <a:p>
            <a:pPr lvl="1"/>
            <a:r>
              <a:rPr lang="tr-TR" sz="1600" dirty="0"/>
              <a:t>Sıklıkla oturma alanı olarak kullanılır ve genellikle bahçe mobilyaları içerir.</a:t>
            </a:r>
          </a:p>
          <a:p>
            <a:pPr lvl="1"/>
            <a:r>
              <a:rPr lang="tr-TR" sz="1600" dirty="0" smtClean="0"/>
              <a:t>Kameriyeler</a:t>
            </a:r>
            <a:r>
              <a:rPr lang="tr-TR" sz="1600" dirty="0"/>
              <a:t>, estetik bir ambiyans yaratmak ve gölgeli bir dinlenme alanı oluşturmak için tasarlanır</a:t>
            </a:r>
            <a:r>
              <a:rPr lang="tr-TR" sz="1600" dirty="0" smtClean="0"/>
              <a:t>.</a:t>
            </a:r>
          </a:p>
          <a:p>
            <a:pPr lvl="1"/>
            <a:r>
              <a:rPr lang="tr-TR" sz="1600" dirty="0"/>
              <a:t>Çardak Türkçeye 14. yüzyılda Farsça </a:t>
            </a:r>
            <a:r>
              <a:rPr lang="tr-TR" sz="1600" dirty="0" err="1"/>
              <a:t>çârtâk</a:t>
            </a:r>
            <a:r>
              <a:rPr lang="tr-TR" sz="1600" dirty="0"/>
              <a:t> (dört kemer) sözcüğünden </a:t>
            </a:r>
            <a:r>
              <a:rPr lang="tr-TR" sz="1600" dirty="0" smtClean="0"/>
              <a:t>geçmiştir. Kameriye </a:t>
            </a:r>
            <a:r>
              <a:rPr lang="tr-TR" sz="1600" dirty="0"/>
              <a:t>sözcüğü ise İtalyanca </a:t>
            </a:r>
            <a:r>
              <a:rPr lang="tr-TR" sz="1600" dirty="0" err="1"/>
              <a:t>camarilla</a:t>
            </a:r>
            <a:r>
              <a:rPr lang="tr-TR" sz="1600" dirty="0"/>
              <a:t> (küçük odacık, kamara) kavramından 19. yüzyılda Türkçeye geçmiştir</a:t>
            </a:r>
            <a:r>
              <a:rPr lang="tr-TR" sz="1600" dirty="0" smtClean="0"/>
              <a:t>.</a:t>
            </a:r>
            <a:endParaRPr lang="tr-TR" sz="1600" dirty="0"/>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3980" y="3153398"/>
            <a:ext cx="5484037" cy="3266919"/>
          </a:xfrm>
          <a:prstGeom prst="rect">
            <a:avLst/>
          </a:prstGeom>
        </p:spPr>
      </p:pic>
    </p:spTree>
    <p:extLst>
      <p:ext uri="{BB962C8B-B14F-4D97-AF65-F5344CB8AC3E}">
        <p14:creationId xmlns:p14="http://schemas.microsoft.com/office/powerpoint/2010/main" val="148668073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601358"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2" name="Dikdörtgen 1"/>
          <p:cNvSpPr/>
          <p:nvPr/>
        </p:nvSpPr>
        <p:spPr>
          <a:xfrm>
            <a:off x="1897609" y="285986"/>
            <a:ext cx="8396778" cy="2031325"/>
          </a:xfrm>
          <a:prstGeom prst="rect">
            <a:avLst/>
          </a:prstGeom>
        </p:spPr>
        <p:txBody>
          <a:bodyPr wrap="square">
            <a:spAutoFit/>
          </a:bodyPr>
          <a:lstStyle/>
          <a:p>
            <a:r>
              <a:rPr lang="tr-TR" b="1" dirty="0"/>
              <a:t>Pergola:</a:t>
            </a:r>
          </a:p>
          <a:p>
            <a:endParaRPr lang="tr-TR" b="1" dirty="0"/>
          </a:p>
          <a:p>
            <a:pPr algn="just"/>
            <a:r>
              <a:rPr lang="tr-TR" dirty="0"/>
              <a:t>Ahşap veya metal direkler ve kirişlerle oluşturulan bir yapıdır.</a:t>
            </a:r>
          </a:p>
          <a:p>
            <a:pPr algn="just"/>
            <a:r>
              <a:rPr lang="tr-TR" dirty="0"/>
              <a:t>Genellikle bir geçiş yolu üzerine veya açık bir terasa ekstra destek ve gölgelik sağlamak için kullanılır.</a:t>
            </a:r>
          </a:p>
          <a:p>
            <a:pPr algn="just"/>
            <a:r>
              <a:rPr lang="tr-TR" dirty="0"/>
              <a:t>Pergolalar genellikle üzeri kapalı değildir ve sadece çerçeve yapısına sahiptir.</a:t>
            </a:r>
          </a:p>
          <a:p>
            <a:pPr algn="just"/>
            <a:r>
              <a:rPr lang="tr-TR" dirty="0"/>
              <a:t>Genellikle bir tür tırmanıcı bitkilerle süslenir, bu da estetik bir görünüm sağlar.</a:t>
            </a:r>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9354" y="2691190"/>
            <a:ext cx="4447995" cy="3335997"/>
          </a:xfrm>
          <a:prstGeom prst="rect">
            <a:avLst/>
          </a:prstGeom>
        </p:spPr>
      </p:pic>
      <p:pic>
        <p:nvPicPr>
          <p:cNvPr id="10" name="Resim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72426" y="2691190"/>
            <a:ext cx="4447996" cy="3335997"/>
          </a:xfrm>
          <a:prstGeom prst="rect">
            <a:avLst/>
          </a:prstGeom>
        </p:spPr>
      </p:pic>
    </p:spTree>
    <p:extLst>
      <p:ext uri="{BB962C8B-B14F-4D97-AF65-F5344CB8AC3E}">
        <p14:creationId xmlns:p14="http://schemas.microsoft.com/office/powerpoint/2010/main" val="811535097"/>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pic>
        <p:nvPicPr>
          <p:cNvPr id="10" name="Resim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2953391" y="775823"/>
            <a:ext cx="6511097" cy="5208877"/>
          </a:xfrm>
          <a:prstGeom prst="rect">
            <a:avLst/>
          </a:prstGeom>
        </p:spPr>
      </p:pic>
    </p:spTree>
    <p:extLst>
      <p:ext uri="{BB962C8B-B14F-4D97-AF65-F5344CB8AC3E}">
        <p14:creationId xmlns:p14="http://schemas.microsoft.com/office/powerpoint/2010/main" val="341496686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1600" dirty="0">
              <a:solidFill>
                <a:schemeClr val="tx1">
                  <a:lumMod val="95000"/>
                  <a:lumOff val="5000"/>
                </a:schemeClr>
              </a:solidFill>
            </a:endParaRPr>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9" name="Dikdörtgen 8"/>
          <p:cNvSpPr/>
          <p:nvPr/>
        </p:nvSpPr>
        <p:spPr>
          <a:xfrm>
            <a:off x="1921790" y="1601776"/>
            <a:ext cx="8697781" cy="307777"/>
          </a:xfrm>
          <a:prstGeom prst="rect">
            <a:avLst/>
          </a:prstGeom>
        </p:spPr>
        <p:txBody>
          <a:bodyPr wrap="square">
            <a:spAutoFit/>
          </a:bodyPr>
          <a:lstStyle/>
          <a:p>
            <a:pPr algn="ctr"/>
            <a:endParaRPr lang="tr-TR" sz="1400" dirty="0"/>
          </a:p>
        </p:txBody>
      </p:sp>
      <p:pic>
        <p:nvPicPr>
          <p:cNvPr id="2" name="Resim 1"/>
          <p:cNvPicPr>
            <a:picLocks noChangeAspect="1"/>
          </p:cNvPicPr>
          <p:nvPr/>
        </p:nvPicPr>
        <p:blipFill rotWithShape="1">
          <a:blip r:embed="rId3">
            <a:extLst>
              <a:ext uri="{28A0092B-C50C-407E-A947-70E740481C1C}">
                <a14:useLocalDpi xmlns:a14="http://schemas.microsoft.com/office/drawing/2010/main" val="0"/>
              </a:ext>
            </a:extLst>
          </a:blip>
          <a:srcRect l="9301" r="10992" b="1536"/>
          <a:stretch/>
        </p:blipFill>
        <p:spPr>
          <a:xfrm rot="5400000">
            <a:off x="3110005" y="598156"/>
            <a:ext cx="5937940" cy="5868251"/>
          </a:xfrm>
          <a:prstGeom prst="rect">
            <a:avLst/>
          </a:prstGeom>
        </p:spPr>
      </p:pic>
      <p:sp>
        <p:nvSpPr>
          <p:cNvPr id="3" name="Dikdörtgen 2"/>
          <p:cNvSpPr/>
          <p:nvPr/>
        </p:nvSpPr>
        <p:spPr>
          <a:xfrm>
            <a:off x="4731520" y="214784"/>
            <a:ext cx="6096000" cy="646331"/>
          </a:xfrm>
          <a:prstGeom prst="rect">
            <a:avLst/>
          </a:prstGeom>
        </p:spPr>
        <p:txBody>
          <a:bodyPr>
            <a:spAutoFit/>
          </a:bodyPr>
          <a:lstStyle/>
          <a:p>
            <a:r>
              <a:rPr lang="tr-TR" b="1" dirty="0" smtClean="0"/>
              <a:t>Ağaç altı Oturma birimi</a:t>
            </a:r>
            <a:endParaRPr lang="tr-TR" b="1" dirty="0"/>
          </a:p>
          <a:p>
            <a:endParaRPr lang="tr-TR" b="1" dirty="0"/>
          </a:p>
        </p:txBody>
      </p:sp>
    </p:spTree>
    <p:extLst>
      <p:ext uri="{BB962C8B-B14F-4D97-AF65-F5344CB8AC3E}">
        <p14:creationId xmlns:p14="http://schemas.microsoft.com/office/powerpoint/2010/main" val="423823535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2170634" y="230735"/>
            <a:ext cx="7637126" cy="646331"/>
          </a:xfrm>
          <a:prstGeom prst="rect">
            <a:avLst/>
          </a:prstGeom>
        </p:spPr>
        <p:txBody>
          <a:bodyPr wrap="square">
            <a:spAutoFit/>
          </a:bodyPr>
          <a:lstStyle/>
          <a:p>
            <a:pPr algn="ctr"/>
            <a:r>
              <a:rPr lang="tr-TR" sz="3600" dirty="0" smtClean="0"/>
              <a:t>6.Aydınlatma </a:t>
            </a:r>
            <a:r>
              <a:rPr lang="tr-TR" sz="3600" dirty="0"/>
              <a:t>Elemanları</a:t>
            </a:r>
          </a:p>
        </p:txBody>
      </p:sp>
      <p:sp>
        <p:nvSpPr>
          <p:cNvPr id="2" name="Dikdörtgen 1"/>
          <p:cNvSpPr/>
          <p:nvPr/>
        </p:nvSpPr>
        <p:spPr>
          <a:xfrm>
            <a:off x="1983068" y="781101"/>
            <a:ext cx="8396778" cy="1754326"/>
          </a:xfrm>
          <a:prstGeom prst="rect">
            <a:avLst/>
          </a:prstGeom>
        </p:spPr>
        <p:txBody>
          <a:bodyPr wrap="square">
            <a:spAutoFit/>
          </a:bodyPr>
          <a:lstStyle/>
          <a:p>
            <a:pPr algn="just"/>
            <a:r>
              <a:rPr lang="tr-TR" dirty="0"/>
              <a:t>Günümüzde peyzaj tasarımında, dış mekanlarda, otoyollarda, caddelerde ve diğer açık </a:t>
            </a:r>
            <a:r>
              <a:rPr lang="tr-TR" dirty="0" smtClean="0"/>
              <a:t>alanlarda </a:t>
            </a:r>
            <a:r>
              <a:rPr lang="tr-TR" dirty="0"/>
              <a:t>kullanılan aydınlatma elemanları, </a:t>
            </a:r>
            <a:r>
              <a:rPr lang="tr-TR" dirty="0" smtClean="0"/>
              <a:t>estetik, işlevsellik, yönlendirme, vurgulama, mekan oluşturma ve en önemli işlevlerinin başında gelen </a:t>
            </a:r>
            <a:r>
              <a:rPr lang="tr-TR" dirty="0"/>
              <a:t>güvenliğe kadar bir dizi fonksiyonu yerine getirerek yaşam kalitesini artırmaktadır. </a:t>
            </a:r>
            <a:r>
              <a:rPr lang="tr-TR" dirty="0" smtClean="0"/>
              <a:t>Aydınlatma </a:t>
            </a:r>
            <a:r>
              <a:rPr lang="tr-TR" dirty="0"/>
              <a:t>sistemleri, tasarım ve fonksiyonellik açısından çeşitlilik gösterir ve her biri belirli koşullara uygun olarak seçilir. </a:t>
            </a:r>
            <a:endParaRPr lang="tr-TR" sz="1600" dirty="0"/>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0130" y="2393329"/>
            <a:ext cx="6099679" cy="4060882"/>
          </a:xfrm>
          <a:prstGeom prst="rect">
            <a:avLst/>
          </a:prstGeom>
        </p:spPr>
      </p:pic>
    </p:spTree>
    <p:extLst>
      <p:ext uri="{BB962C8B-B14F-4D97-AF65-F5344CB8AC3E}">
        <p14:creationId xmlns:p14="http://schemas.microsoft.com/office/powerpoint/2010/main" val="216434356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2170634" y="230735"/>
            <a:ext cx="7637126" cy="646331"/>
          </a:xfrm>
          <a:prstGeom prst="rect">
            <a:avLst/>
          </a:prstGeom>
        </p:spPr>
        <p:txBody>
          <a:bodyPr wrap="square">
            <a:spAutoFit/>
          </a:bodyPr>
          <a:lstStyle/>
          <a:p>
            <a:pPr algn="ctr"/>
            <a:r>
              <a:rPr lang="tr-TR" sz="3600" dirty="0"/>
              <a:t>Aydınlatma Elemanları</a:t>
            </a:r>
          </a:p>
        </p:txBody>
      </p:sp>
      <p:sp>
        <p:nvSpPr>
          <p:cNvPr id="2" name="Dikdörtgen 1"/>
          <p:cNvSpPr/>
          <p:nvPr/>
        </p:nvSpPr>
        <p:spPr>
          <a:xfrm>
            <a:off x="1897609" y="909885"/>
            <a:ext cx="8396778" cy="2308324"/>
          </a:xfrm>
          <a:prstGeom prst="rect">
            <a:avLst/>
          </a:prstGeom>
        </p:spPr>
        <p:txBody>
          <a:bodyPr wrap="square">
            <a:spAutoFit/>
          </a:bodyPr>
          <a:lstStyle/>
          <a:p>
            <a:pPr algn="just"/>
            <a:r>
              <a:rPr lang="tr-TR" sz="1600" dirty="0"/>
              <a:t>İyi bir aydınlatma için ışık kaynağını gizleyip ışığın efektinden istifade edilmelidir. Aydınlatılacak bölge için doğru aydınlatma armatürünün seçimi ve yerinde bir yerleşim gereklidir. İyi bir aydınlatma ürünü uzun süre bakım gerektirmemelidir. Kullanılacak armatür, mekanın mimari özelliklerine aykırı düşmemeli ve o mekanda kullanılan renge ve atmosfere uygun ışık vermelidir. Dış mekan aydınlatmalarında sistem montajı sırasında betonla sabitleme işlemi için genellikle havaların yağışsız olduğu mevsimler seçilmelidir. Dış aydınlatma armatürü hava şartlarına göre koruma altında olmalıdır. Aydınlatmada iki önemli konu vardır:   a. Güvenlik   b. Denge  Aydınlatma sistemi proje bazında ele alınırsa yeterli güvenlikte ihtiyaçlara yetecek nitelik ortaya </a:t>
            </a:r>
            <a:r>
              <a:rPr lang="tr-TR" sz="1600" dirty="0" smtClean="0"/>
              <a:t>koyulabilir. Bunun </a:t>
            </a:r>
            <a:r>
              <a:rPr lang="tr-TR" sz="1600" dirty="0"/>
              <a:t>sonucunda toplam yeterlik ve çekicilikte denge sağlanmış olur. </a:t>
            </a:r>
            <a:endParaRPr lang="tr-TR" sz="1400" dirty="0"/>
          </a:p>
        </p:txBody>
      </p:sp>
      <p:pic>
        <p:nvPicPr>
          <p:cNvPr id="10" name="Resim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12321" y="3626314"/>
            <a:ext cx="4999290" cy="2812100"/>
          </a:xfrm>
          <a:prstGeom prst="rect">
            <a:avLst/>
          </a:prstGeom>
        </p:spPr>
      </p:pic>
    </p:spTree>
    <p:extLst>
      <p:ext uri="{BB962C8B-B14F-4D97-AF65-F5344CB8AC3E}">
        <p14:creationId xmlns:p14="http://schemas.microsoft.com/office/powerpoint/2010/main" val="213113328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2170634" y="230735"/>
            <a:ext cx="7637126" cy="646331"/>
          </a:xfrm>
          <a:prstGeom prst="rect">
            <a:avLst/>
          </a:prstGeom>
        </p:spPr>
        <p:txBody>
          <a:bodyPr wrap="square">
            <a:spAutoFit/>
          </a:bodyPr>
          <a:lstStyle/>
          <a:p>
            <a:pPr algn="ctr"/>
            <a:r>
              <a:rPr lang="tr-TR" sz="3600" dirty="0"/>
              <a:t>Aydınlatma Elemanları</a:t>
            </a:r>
          </a:p>
        </p:txBody>
      </p:sp>
      <p:sp>
        <p:nvSpPr>
          <p:cNvPr id="2" name="Dikdörtgen 1"/>
          <p:cNvSpPr/>
          <p:nvPr/>
        </p:nvSpPr>
        <p:spPr>
          <a:xfrm>
            <a:off x="1897609" y="909885"/>
            <a:ext cx="8396778" cy="1754326"/>
          </a:xfrm>
          <a:prstGeom prst="rect">
            <a:avLst/>
          </a:prstGeom>
        </p:spPr>
        <p:txBody>
          <a:bodyPr wrap="square">
            <a:spAutoFit/>
          </a:bodyPr>
          <a:lstStyle/>
          <a:p>
            <a:r>
              <a:rPr lang="tr-TR" b="1" dirty="0"/>
              <a:t>1. Direk Aydınlatmaları:</a:t>
            </a:r>
            <a:endParaRPr lang="tr-TR" dirty="0"/>
          </a:p>
          <a:p>
            <a:r>
              <a:rPr lang="tr-TR" b="1" dirty="0" smtClean="0"/>
              <a:t>Sokak/Cadde Aydınlatmaları:</a:t>
            </a:r>
            <a:r>
              <a:rPr lang="tr-TR" dirty="0" smtClean="0"/>
              <a:t> </a:t>
            </a:r>
            <a:r>
              <a:rPr lang="tr-TR" dirty="0"/>
              <a:t>Genellikle kaldırımlar ve caddeler boyunca yerleştirilen, geniş bir alana homojen ışık yayan aydınlatma elemanlarıdır. Yol güvenliğini artırmak ve şehir estetiğini desteklemek amacıyla kullanılır.</a:t>
            </a:r>
          </a:p>
          <a:p>
            <a:r>
              <a:rPr lang="tr-TR" b="1" dirty="0"/>
              <a:t>Park ve Bahçe Aydınlatmaları :</a:t>
            </a:r>
            <a:r>
              <a:rPr lang="tr-TR" dirty="0" smtClean="0"/>
              <a:t> </a:t>
            </a:r>
            <a:r>
              <a:rPr lang="tr-TR" dirty="0"/>
              <a:t>Peyzaj tasarımında estetik bir dokunuş sağlayan, park ve bahçelerde kullanılan dekoratif direk lambalardır.</a:t>
            </a:r>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395" y="2664211"/>
            <a:ext cx="5637023" cy="3742983"/>
          </a:xfrm>
          <a:prstGeom prst="rect">
            <a:avLst/>
          </a:prstGeom>
        </p:spPr>
      </p:pic>
    </p:spTree>
    <p:extLst>
      <p:ext uri="{BB962C8B-B14F-4D97-AF65-F5344CB8AC3E}">
        <p14:creationId xmlns:p14="http://schemas.microsoft.com/office/powerpoint/2010/main" val="18969321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2170634" y="230735"/>
            <a:ext cx="7637126" cy="646331"/>
          </a:xfrm>
          <a:prstGeom prst="rect">
            <a:avLst/>
          </a:prstGeom>
        </p:spPr>
        <p:txBody>
          <a:bodyPr wrap="square">
            <a:spAutoFit/>
          </a:bodyPr>
          <a:lstStyle/>
          <a:p>
            <a:pPr algn="ctr"/>
            <a:r>
              <a:rPr lang="tr-TR" sz="3600" dirty="0"/>
              <a:t>Aydınlatma Elemanları</a:t>
            </a:r>
          </a:p>
        </p:txBody>
      </p:sp>
      <p:sp>
        <p:nvSpPr>
          <p:cNvPr id="2" name="Dikdörtgen 1"/>
          <p:cNvSpPr/>
          <p:nvPr/>
        </p:nvSpPr>
        <p:spPr>
          <a:xfrm>
            <a:off x="1897609" y="909885"/>
            <a:ext cx="8396778" cy="1477328"/>
          </a:xfrm>
          <a:prstGeom prst="rect">
            <a:avLst/>
          </a:prstGeom>
        </p:spPr>
        <p:txBody>
          <a:bodyPr wrap="square">
            <a:spAutoFit/>
          </a:bodyPr>
          <a:lstStyle/>
          <a:p>
            <a:r>
              <a:rPr lang="tr-TR" b="1" dirty="0"/>
              <a:t>2. Duvar Aydınlatmaları:</a:t>
            </a:r>
            <a:endParaRPr lang="tr-TR" dirty="0"/>
          </a:p>
          <a:p>
            <a:r>
              <a:rPr lang="tr-TR" b="1" dirty="0"/>
              <a:t>Duvar Aydınlatmaları :</a:t>
            </a:r>
            <a:r>
              <a:rPr lang="tr-TR" dirty="0" smtClean="0"/>
              <a:t> </a:t>
            </a:r>
            <a:r>
              <a:rPr lang="tr-TR" dirty="0"/>
              <a:t>Binaların duvarlarına monte edilen aydınlatma elemanlarıdır. Özellikle girişler, koridorlar ve dış cephe aydınlatmalarında tercih edilirler.</a:t>
            </a:r>
          </a:p>
          <a:p>
            <a:r>
              <a:rPr lang="tr-TR" b="1" dirty="0" smtClean="0"/>
              <a:t>Cephe </a:t>
            </a:r>
            <a:r>
              <a:rPr lang="tr-TR" b="1" dirty="0"/>
              <a:t>Aydınlatmaları :</a:t>
            </a:r>
            <a:r>
              <a:rPr lang="tr-TR" dirty="0" smtClean="0"/>
              <a:t> </a:t>
            </a:r>
            <a:r>
              <a:rPr lang="tr-TR" dirty="0"/>
              <a:t>Binaların dış cephelerini vurgulamak, mimari detayları ortaya çıkarmak ve estetik bir görünüm sağlamak amacıyla kullanılır.</a:t>
            </a:r>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54294" y="2515401"/>
            <a:ext cx="6483409" cy="3646918"/>
          </a:xfrm>
          <a:prstGeom prst="rect">
            <a:avLst/>
          </a:prstGeom>
        </p:spPr>
      </p:pic>
    </p:spTree>
    <p:extLst>
      <p:ext uri="{BB962C8B-B14F-4D97-AF65-F5344CB8AC3E}">
        <p14:creationId xmlns:p14="http://schemas.microsoft.com/office/powerpoint/2010/main" val="41699065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Dikdörtgen 2"/>
          <p:cNvSpPr/>
          <p:nvPr/>
        </p:nvSpPr>
        <p:spPr>
          <a:xfrm>
            <a:off x="1921321" y="982053"/>
            <a:ext cx="8520270" cy="1077218"/>
          </a:xfrm>
          <a:prstGeom prst="rect">
            <a:avLst/>
          </a:prstGeom>
        </p:spPr>
        <p:txBody>
          <a:bodyPr wrap="square">
            <a:spAutoFit/>
          </a:bodyPr>
          <a:lstStyle/>
          <a:p>
            <a:pPr algn="just"/>
            <a:r>
              <a:rPr lang="en-US" sz="1600" dirty="0"/>
              <a:t/>
            </a:r>
            <a:br>
              <a:rPr lang="en-US" sz="1600" dirty="0"/>
            </a:br>
            <a:r>
              <a:rPr lang="tr-TR" sz="1600" dirty="0" smtClean="0"/>
              <a:t>Polimer reçine ile çakıl taşlarının harmanlaması ile zemin uygulaması olarak kullanılan nispeten yeni sayılabilecek bir uygulamadır. Su geçirgenliği olan bir malzemedir. Kaplama olarak kullanıldığında hava ile temas ettikçe zemin dayanımı artmaktadır. </a:t>
            </a:r>
            <a:endParaRPr lang="en-US" sz="1600" dirty="0"/>
          </a:p>
        </p:txBody>
      </p:sp>
      <p:sp>
        <p:nvSpPr>
          <p:cNvPr id="12" name="Dikdörtgen 11"/>
          <p:cNvSpPr/>
          <p:nvPr/>
        </p:nvSpPr>
        <p:spPr>
          <a:xfrm>
            <a:off x="5040064" y="411562"/>
            <a:ext cx="3194144" cy="707886"/>
          </a:xfrm>
          <a:prstGeom prst="rect">
            <a:avLst/>
          </a:prstGeom>
        </p:spPr>
        <p:txBody>
          <a:bodyPr wrap="none">
            <a:spAutoFit/>
          </a:bodyPr>
          <a:lstStyle/>
          <a:p>
            <a:r>
              <a:rPr lang="tr-TR" sz="2000" b="1" dirty="0" smtClean="0"/>
              <a:t>Çakıl Taşı Zemin Kaplamaları</a:t>
            </a:r>
          </a:p>
          <a:p>
            <a:endParaRPr lang="tr-TR" sz="2000" b="1" dirty="0"/>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60254" y="2595638"/>
            <a:ext cx="4867116" cy="3495258"/>
          </a:xfrm>
          <a:prstGeom prst="rect">
            <a:avLst/>
          </a:prstGeom>
        </p:spPr>
      </p:pic>
    </p:spTree>
    <p:extLst>
      <p:ext uri="{BB962C8B-B14F-4D97-AF65-F5344CB8AC3E}">
        <p14:creationId xmlns:p14="http://schemas.microsoft.com/office/powerpoint/2010/main" val="327661525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2170634" y="230735"/>
            <a:ext cx="7637126" cy="646331"/>
          </a:xfrm>
          <a:prstGeom prst="rect">
            <a:avLst/>
          </a:prstGeom>
        </p:spPr>
        <p:txBody>
          <a:bodyPr wrap="square">
            <a:spAutoFit/>
          </a:bodyPr>
          <a:lstStyle/>
          <a:p>
            <a:pPr algn="ctr"/>
            <a:r>
              <a:rPr lang="tr-TR" sz="3600" dirty="0"/>
              <a:t>Aydınlatma Elemanları</a:t>
            </a:r>
          </a:p>
        </p:txBody>
      </p:sp>
      <p:sp>
        <p:nvSpPr>
          <p:cNvPr id="2" name="Dikdörtgen 1"/>
          <p:cNvSpPr/>
          <p:nvPr/>
        </p:nvSpPr>
        <p:spPr>
          <a:xfrm>
            <a:off x="1897609" y="909885"/>
            <a:ext cx="8396778" cy="1200329"/>
          </a:xfrm>
          <a:prstGeom prst="rect">
            <a:avLst/>
          </a:prstGeom>
        </p:spPr>
        <p:txBody>
          <a:bodyPr wrap="square">
            <a:spAutoFit/>
          </a:bodyPr>
          <a:lstStyle/>
          <a:p>
            <a:r>
              <a:rPr lang="tr-TR" b="1" dirty="0"/>
              <a:t>3. Zemin Aydınlatmaları:</a:t>
            </a:r>
            <a:endParaRPr lang="tr-TR" dirty="0"/>
          </a:p>
          <a:p>
            <a:r>
              <a:rPr lang="tr-TR" b="1" dirty="0" smtClean="0"/>
              <a:t>Gömme Aydınlatmalar </a:t>
            </a:r>
            <a:r>
              <a:rPr lang="tr-TR" b="1" dirty="0"/>
              <a:t>:</a:t>
            </a:r>
            <a:r>
              <a:rPr lang="tr-TR" dirty="0" smtClean="0"/>
              <a:t> </a:t>
            </a:r>
            <a:r>
              <a:rPr lang="tr-TR" dirty="0"/>
              <a:t>Kaldırım, yol veya diğer açık hava alanlarda zemine gömülen lambalardır. Bu tip aydınlatmalar, yolu güvenli hale getirmek, özellikli alanları vurgulamak ve estetik bir dokunuş katmak için kullanılır.</a:t>
            </a:r>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3692" y="2810246"/>
            <a:ext cx="3477696" cy="3477696"/>
          </a:xfrm>
          <a:prstGeom prst="rect">
            <a:avLst/>
          </a:prstGeom>
        </p:spPr>
      </p:pic>
      <p:pic>
        <p:nvPicPr>
          <p:cNvPr id="10" name="Resim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11429" y="2118760"/>
            <a:ext cx="2774401" cy="4169182"/>
          </a:xfrm>
          <a:prstGeom prst="rect">
            <a:avLst/>
          </a:prstGeom>
        </p:spPr>
      </p:pic>
    </p:spTree>
    <p:extLst>
      <p:ext uri="{BB962C8B-B14F-4D97-AF65-F5344CB8AC3E}">
        <p14:creationId xmlns:p14="http://schemas.microsoft.com/office/powerpoint/2010/main" val="3089359870"/>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2170634" y="230735"/>
            <a:ext cx="7637126" cy="646331"/>
          </a:xfrm>
          <a:prstGeom prst="rect">
            <a:avLst/>
          </a:prstGeom>
        </p:spPr>
        <p:txBody>
          <a:bodyPr wrap="square">
            <a:spAutoFit/>
          </a:bodyPr>
          <a:lstStyle/>
          <a:p>
            <a:pPr algn="ctr"/>
            <a:r>
              <a:rPr lang="tr-TR" sz="3600" dirty="0"/>
              <a:t>Aydınlatma Elemanları</a:t>
            </a:r>
          </a:p>
        </p:txBody>
      </p:sp>
      <p:sp>
        <p:nvSpPr>
          <p:cNvPr id="2" name="Dikdörtgen 1"/>
          <p:cNvSpPr/>
          <p:nvPr/>
        </p:nvSpPr>
        <p:spPr>
          <a:xfrm>
            <a:off x="1897609" y="909885"/>
            <a:ext cx="8396778" cy="1477328"/>
          </a:xfrm>
          <a:prstGeom prst="rect">
            <a:avLst/>
          </a:prstGeom>
        </p:spPr>
        <p:txBody>
          <a:bodyPr wrap="square">
            <a:spAutoFit/>
          </a:bodyPr>
          <a:lstStyle/>
          <a:p>
            <a:r>
              <a:rPr lang="tr-TR" b="1" dirty="0"/>
              <a:t>4. Özel Tasarım Aydınlatmalar:</a:t>
            </a:r>
            <a:endParaRPr lang="tr-TR" dirty="0"/>
          </a:p>
          <a:p>
            <a:r>
              <a:rPr lang="tr-TR" b="1" dirty="0"/>
              <a:t>Heykel Aydınlatmaları:</a:t>
            </a:r>
            <a:r>
              <a:rPr lang="tr-TR" dirty="0"/>
              <a:t> Parklarda, kamusal alanlarda veya sanat eserlerinin bulunduğu alanlarda heykelleri vurgulamak amacıyla kullanılır.</a:t>
            </a:r>
          </a:p>
          <a:p>
            <a:r>
              <a:rPr lang="tr-TR" b="1" dirty="0"/>
              <a:t>Ağaç Aydınlatmaları:</a:t>
            </a:r>
            <a:r>
              <a:rPr lang="tr-TR" dirty="0"/>
              <a:t> Ağaçları vurgulamak veya özel bir atmosfer yaratmak için kullanılan özel tasarım lambalardır.</a:t>
            </a:r>
          </a:p>
        </p:txBody>
      </p:sp>
      <p:pic>
        <p:nvPicPr>
          <p:cNvPr id="9" name="Resim 8"/>
          <p:cNvPicPr>
            <a:picLocks noChangeAspect="1"/>
          </p:cNvPicPr>
          <p:nvPr/>
        </p:nvPicPr>
        <p:blipFill rotWithShape="1">
          <a:blip r:embed="rId3">
            <a:extLst>
              <a:ext uri="{28A0092B-C50C-407E-A947-70E740481C1C}">
                <a14:useLocalDpi xmlns:a14="http://schemas.microsoft.com/office/drawing/2010/main" val="0"/>
              </a:ext>
            </a:extLst>
          </a:blip>
          <a:srcRect l="13760" r="17556"/>
          <a:stretch/>
        </p:blipFill>
        <p:spPr>
          <a:xfrm>
            <a:off x="2110810" y="2420032"/>
            <a:ext cx="4272898" cy="3888232"/>
          </a:xfrm>
          <a:prstGeom prst="rect">
            <a:avLst/>
          </a:prstGeom>
        </p:spPr>
      </p:pic>
      <p:pic>
        <p:nvPicPr>
          <p:cNvPr id="10" name="Resim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09709" y="2420032"/>
            <a:ext cx="3847794" cy="3847794"/>
          </a:xfrm>
          <a:prstGeom prst="rect">
            <a:avLst/>
          </a:prstGeom>
        </p:spPr>
      </p:pic>
    </p:spTree>
    <p:extLst>
      <p:ext uri="{BB962C8B-B14F-4D97-AF65-F5344CB8AC3E}">
        <p14:creationId xmlns:p14="http://schemas.microsoft.com/office/powerpoint/2010/main" val="2180244417"/>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2170634" y="230735"/>
            <a:ext cx="7637126" cy="646331"/>
          </a:xfrm>
          <a:prstGeom prst="rect">
            <a:avLst/>
          </a:prstGeom>
        </p:spPr>
        <p:txBody>
          <a:bodyPr wrap="square">
            <a:spAutoFit/>
          </a:bodyPr>
          <a:lstStyle/>
          <a:p>
            <a:pPr algn="ctr"/>
            <a:r>
              <a:rPr lang="tr-TR" sz="3600" dirty="0"/>
              <a:t>Aydınlatma Elemanları</a:t>
            </a:r>
          </a:p>
        </p:txBody>
      </p:sp>
      <p:sp>
        <p:nvSpPr>
          <p:cNvPr id="2" name="Dikdörtgen 1"/>
          <p:cNvSpPr/>
          <p:nvPr/>
        </p:nvSpPr>
        <p:spPr>
          <a:xfrm>
            <a:off x="1897609" y="909885"/>
            <a:ext cx="8396778" cy="1477328"/>
          </a:xfrm>
          <a:prstGeom prst="rect">
            <a:avLst/>
          </a:prstGeom>
        </p:spPr>
        <p:txBody>
          <a:bodyPr wrap="square">
            <a:spAutoFit/>
          </a:bodyPr>
          <a:lstStyle/>
          <a:p>
            <a:r>
              <a:rPr lang="tr-TR" b="1" dirty="0"/>
              <a:t>5. Yol Kenarı Aydınlatmaları:</a:t>
            </a:r>
            <a:endParaRPr lang="tr-TR" dirty="0"/>
          </a:p>
          <a:p>
            <a:r>
              <a:rPr lang="tr-TR" b="1" dirty="0"/>
              <a:t>Otoyol Aydınlatmaları:</a:t>
            </a:r>
            <a:r>
              <a:rPr lang="tr-TR" dirty="0"/>
              <a:t> Yüksek hızlı yolların kenarlarına yerleştirilen, geniş bir alana ışık yayarak sürücülerin görünürlüğünü artıran lambalardır.</a:t>
            </a:r>
          </a:p>
          <a:p>
            <a:r>
              <a:rPr lang="tr-TR" b="1" dirty="0"/>
              <a:t>Kaldırım Aydınlatmaları:</a:t>
            </a:r>
            <a:r>
              <a:rPr lang="tr-TR" dirty="0"/>
              <a:t> Kaldırımların kenarlarına veya ortasına yerleştirilen lambalar, yaya trafiğini güvence altına almak ve şehir içi aydınlatmayı sağlamak amacıyla kullanılır.</a:t>
            </a:r>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2864" y="2420032"/>
            <a:ext cx="5893748" cy="3929165"/>
          </a:xfrm>
          <a:prstGeom prst="rect">
            <a:avLst/>
          </a:prstGeom>
        </p:spPr>
      </p:pic>
    </p:spTree>
    <p:extLst>
      <p:ext uri="{BB962C8B-B14F-4D97-AF65-F5344CB8AC3E}">
        <p14:creationId xmlns:p14="http://schemas.microsoft.com/office/powerpoint/2010/main" val="1298528221"/>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2170634" y="230735"/>
            <a:ext cx="7637126" cy="646331"/>
          </a:xfrm>
          <a:prstGeom prst="rect">
            <a:avLst/>
          </a:prstGeom>
        </p:spPr>
        <p:txBody>
          <a:bodyPr wrap="square">
            <a:spAutoFit/>
          </a:bodyPr>
          <a:lstStyle/>
          <a:p>
            <a:pPr algn="ctr"/>
            <a:r>
              <a:rPr lang="tr-TR" sz="3600" dirty="0"/>
              <a:t>Aydınlatma Elemanları</a:t>
            </a:r>
          </a:p>
        </p:txBody>
      </p:sp>
      <p:sp>
        <p:nvSpPr>
          <p:cNvPr id="11" name="Rectangle 2"/>
          <p:cNvSpPr>
            <a:spLocks noChangeArrowheads="1"/>
          </p:cNvSpPr>
          <p:nvPr/>
        </p:nvSpPr>
        <p:spPr bwMode="auto">
          <a:xfrm>
            <a:off x="2033900" y="1099258"/>
            <a:ext cx="8289420" cy="4924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98375" rIns="0" bIns="198375"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tr-TR" altLang="tr-TR" sz="1400" b="0" i="0" u="none" strike="noStrike" cap="none" normalizeH="0" baseline="0" dirty="0" smtClean="0">
                <a:ln>
                  <a:noFill/>
                </a:ln>
                <a:solidFill>
                  <a:schemeClr val="tx1"/>
                </a:solidFill>
                <a:effectLst/>
                <a:latin typeface="+mn-lt"/>
              </a:rPr>
              <a:t>Aydınlatma armatürleri, dış mekanlarda, otoyollarda, caddelerde ve peyzaj tasarımlarında kullanılan önemli unsurlardan biridir.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tr-TR" altLang="tr-TR" sz="1400" b="0" i="0" u="none" strike="noStrike" cap="none" normalizeH="0" baseline="0" dirty="0" smtClean="0">
                <a:ln>
                  <a:noFill/>
                </a:ln>
                <a:solidFill>
                  <a:schemeClr val="tx1"/>
                </a:solidFill>
                <a:effectLst/>
                <a:latin typeface="+mn-lt"/>
              </a:rPr>
              <a:t>Bu armatürlerin tasarımında ve üretiminde kullanılan malzemeler, dayanıklılık, estetik ve enerji verimliliği gibi faktörleri etkiler.</a:t>
            </a:r>
          </a:p>
          <a:p>
            <a:pPr marL="0" marR="0" lvl="0" indent="0" algn="just" defTabSz="914400" rtl="0" eaLnBrk="0" fontAlgn="base" latinLnBrk="0" hangingPunct="0">
              <a:lnSpc>
                <a:spcPct val="100000"/>
              </a:lnSpc>
              <a:spcBef>
                <a:spcPct val="0"/>
              </a:spcBef>
              <a:spcAft>
                <a:spcPct val="0"/>
              </a:spcAft>
              <a:buClrTx/>
              <a:buSzTx/>
              <a:buFontTx/>
              <a:buNone/>
              <a:tabLst/>
            </a:pPr>
            <a:r>
              <a:rPr kumimoji="0" lang="tr-TR" altLang="tr-TR" sz="1400" b="0" i="0" u="none" strike="noStrike" cap="none" normalizeH="0" baseline="0" dirty="0" smtClean="0">
                <a:ln>
                  <a:noFill/>
                </a:ln>
                <a:solidFill>
                  <a:schemeClr val="tx1"/>
                </a:solidFill>
                <a:effectLst/>
                <a:latin typeface="+mn-lt"/>
              </a:rPr>
              <a:t> İşte aydınlatma armatürlerinde sıkça kullanılan malzemeler ve bu malzemelerin özellikleri:</a:t>
            </a:r>
          </a:p>
          <a:p>
            <a:pPr marL="0" marR="0" lvl="0" indent="0" algn="just" defTabSz="914400" rtl="0" eaLnBrk="0" fontAlgn="base" latinLnBrk="0" hangingPunct="0">
              <a:lnSpc>
                <a:spcPct val="100000"/>
              </a:lnSpc>
              <a:spcBef>
                <a:spcPct val="0"/>
              </a:spcBef>
              <a:spcAft>
                <a:spcPct val="0"/>
              </a:spcAft>
              <a:buClrTx/>
              <a:buSzTx/>
              <a:buFontTx/>
              <a:buNone/>
              <a:tabLst/>
            </a:pPr>
            <a:r>
              <a:rPr kumimoji="0" lang="tr-TR" altLang="tr-TR" sz="1400" b="1" i="0" u="none" strike="noStrike" cap="none" normalizeH="0" baseline="0" dirty="0" smtClean="0">
                <a:ln>
                  <a:noFill/>
                </a:ln>
                <a:solidFill>
                  <a:schemeClr val="tx1"/>
                </a:solidFill>
                <a:effectLst/>
                <a:latin typeface="+mn-lt"/>
              </a:rPr>
              <a:t>1. Alüminyum:</a:t>
            </a:r>
            <a:endParaRPr kumimoji="0" lang="tr-TR" altLang="tr-TR" sz="14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tr-TR" altLang="tr-TR" sz="1400" b="0" i="1" u="none" strike="noStrike" cap="none" normalizeH="0" baseline="0" dirty="0" smtClean="0">
                <a:ln>
                  <a:noFill/>
                </a:ln>
                <a:solidFill>
                  <a:schemeClr val="tx1"/>
                </a:solidFill>
                <a:effectLst/>
                <a:latin typeface="+mn-lt"/>
              </a:rPr>
              <a:t>Özellikler:</a:t>
            </a:r>
            <a:r>
              <a:rPr kumimoji="0" lang="tr-TR" altLang="tr-TR" sz="1400" b="0" i="0" u="none" strike="noStrike" cap="none" normalizeH="0" baseline="0" dirty="0" smtClean="0">
                <a:ln>
                  <a:noFill/>
                </a:ln>
                <a:solidFill>
                  <a:schemeClr val="tx1"/>
                </a:solidFill>
                <a:effectLst/>
                <a:latin typeface="+mn-lt"/>
              </a:rPr>
              <a:t> Hafif, dayanıklı ve korozyona karşı dirençlidir. Ayrıca ısıyı iyi ileten bir malzemedir.</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tr-TR" altLang="tr-TR" sz="1400" b="0" i="1" u="none" strike="noStrike" cap="none" normalizeH="0" baseline="0" dirty="0" smtClean="0">
                <a:ln>
                  <a:noFill/>
                </a:ln>
                <a:solidFill>
                  <a:schemeClr val="tx1"/>
                </a:solidFill>
                <a:effectLst/>
                <a:latin typeface="+mn-lt"/>
              </a:rPr>
              <a:t>Kullanım Alanları:</a:t>
            </a:r>
            <a:r>
              <a:rPr kumimoji="0" lang="tr-TR" altLang="tr-TR" sz="1400" b="0" i="0" u="none" strike="noStrike" cap="none" normalizeH="0" baseline="0" dirty="0" smtClean="0">
                <a:ln>
                  <a:noFill/>
                </a:ln>
                <a:solidFill>
                  <a:schemeClr val="tx1"/>
                </a:solidFill>
                <a:effectLst/>
                <a:latin typeface="+mn-lt"/>
              </a:rPr>
              <a:t> Sokak lambaları, park ve bahçe lambaları, otoyol aydınlatmaları.</a:t>
            </a:r>
          </a:p>
          <a:p>
            <a:pPr marL="0" marR="0" lvl="0" indent="0" algn="just" defTabSz="914400" rtl="0" eaLnBrk="0" fontAlgn="base" latinLnBrk="0" hangingPunct="0">
              <a:lnSpc>
                <a:spcPct val="100000"/>
              </a:lnSpc>
              <a:spcBef>
                <a:spcPct val="0"/>
              </a:spcBef>
              <a:spcAft>
                <a:spcPct val="0"/>
              </a:spcAft>
              <a:buClrTx/>
              <a:buSzTx/>
              <a:buFontTx/>
              <a:buNone/>
              <a:tabLst/>
            </a:pPr>
            <a:r>
              <a:rPr kumimoji="0" lang="tr-TR" altLang="tr-TR" sz="1400" b="1" i="0" u="none" strike="noStrike" cap="none" normalizeH="0" baseline="0" dirty="0" smtClean="0">
                <a:ln>
                  <a:noFill/>
                </a:ln>
                <a:solidFill>
                  <a:schemeClr val="tx1"/>
                </a:solidFill>
                <a:effectLst/>
                <a:latin typeface="+mn-lt"/>
              </a:rPr>
              <a:t>2. Paslanmaz Çelik:</a:t>
            </a:r>
            <a:endParaRPr kumimoji="0" lang="tr-TR" altLang="tr-TR" sz="14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tr-TR" altLang="tr-TR" sz="1400" b="0" i="1" u="none" strike="noStrike" cap="none" normalizeH="0" baseline="0" dirty="0" smtClean="0">
                <a:ln>
                  <a:noFill/>
                </a:ln>
                <a:solidFill>
                  <a:schemeClr val="tx1"/>
                </a:solidFill>
                <a:effectLst/>
                <a:latin typeface="+mn-lt"/>
              </a:rPr>
              <a:t>Özellikler:</a:t>
            </a:r>
            <a:r>
              <a:rPr kumimoji="0" lang="tr-TR" altLang="tr-TR" sz="1400" b="0" i="0" u="none" strike="noStrike" cap="none" normalizeH="0" baseline="0" dirty="0" smtClean="0">
                <a:ln>
                  <a:noFill/>
                </a:ln>
                <a:solidFill>
                  <a:schemeClr val="tx1"/>
                </a:solidFill>
                <a:effectLst/>
                <a:latin typeface="+mn-lt"/>
              </a:rPr>
              <a:t> Korozyona karşı dirençli, dayanıklı ve estetik bir malzeme. Yüksek mukavemet özelliği vardır.</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tr-TR" altLang="tr-TR" sz="1400" b="0" i="1" u="none" strike="noStrike" cap="none" normalizeH="0" baseline="0" dirty="0" smtClean="0">
                <a:ln>
                  <a:noFill/>
                </a:ln>
                <a:solidFill>
                  <a:schemeClr val="tx1"/>
                </a:solidFill>
                <a:effectLst/>
                <a:latin typeface="+mn-lt"/>
              </a:rPr>
              <a:t>Kullanım Alanları:</a:t>
            </a:r>
            <a:r>
              <a:rPr kumimoji="0" lang="tr-TR" altLang="tr-TR" sz="1400" b="0" i="0" u="none" strike="noStrike" cap="none" normalizeH="0" baseline="0" dirty="0" smtClean="0">
                <a:ln>
                  <a:noFill/>
                </a:ln>
                <a:solidFill>
                  <a:schemeClr val="tx1"/>
                </a:solidFill>
                <a:effectLst/>
                <a:latin typeface="+mn-lt"/>
              </a:rPr>
              <a:t> Duvar lambaları, cephe aydınlatmaları, özel tasarım aydınlatmalar.</a:t>
            </a:r>
          </a:p>
          <a:p>
            <a:pPr marL="0" marR="0" lvl="0" indent="0" algn="just" defTabSz="914400" rtl="0" eaLnBrk="0" fontAlgn="base" latinLnBrk="0" hangingPunct="0">
              <a:lnSpc>
                <a:spcPct val="100000"/>
              </a:lnSpc>
              <a:spcBef>
                <a:spcPct val="0"/>
              </a:spcBef>
              <a:spcAft>
                <a:spcPct val="0"/>
              </a:spcAft>
              <a:buClrTx/>
              <a:buSzTx/>
              <a:buFontTx/>
              <a:buNone/>
              <a:tabLst/>
            </a:pPr>
            <a:r>
              <a:rPr kumimoji="0" lang="tr-TR" altLang="tr-TR" sz="1400" b="1" i="0" u="none" strike="noStrike" cap="none" normalizeH="0" baseline="0" dirty="0" smtClean="0">
                <a:ln>
                  <a:noFill/>
                </a:ln>
                <a:solidFill>
                  <a:schemeClr val="tx1"/>
                </a:solidFill>
                <a:effectLst/>
                <a:latin typeface="+mn-lt"/>
              </a:rPr>
              <a:t>3. Cam:</a:t>
            </a:r>
            <a:endParaRPr kumimoji="0" lang="tr-TR" altLang="tr-TR" sz="1400" b="0" i="0" u="none" strike="noStrike" cap="none" normalizeH="0" baseline="0" dirty="0" smtClean="0">
              <a:ln>
                <a:noFill/>
              </a:ln>
              <a:solidFill>
                <a:schemeClr val="tx1"/>
              </a:solidFill>
              <a:effectLst/>
              <a:latin typeface="+mn-lt"/>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tr-TR" altLang="tr-TR" sz="1400" b="0" i="1" u="none" strike="noStrike" cap="none" normalizeH="0" baseline="0" dirty="0" smtClean="0">
                <a:ln>
                  <a:noFill/>
                </a:ln>
                <a:solidFill>
                  <a:schemeClr val="tx1"/>
                </a:solidFill>
                <a:effectLst/>
                <a:latin typeface="+mn-lt"/>
              </a:rPr>
              <a:t>Özellikler:</a:t>
            </a:r>
            <a:r>
              <a:rPr kumimoji="0" lang="tr-TR" altLang="tr-TR" sz="1400" b="0" i="0" u="none" strike="noStrike" cap="none" normalizeH="0" baseline="0" dirty="0" smtClean="0">
                <a:ln>
                  <a:noFill/>
                </a:ln>
                <a:solidFill>
                  <a:schemeClr val="tx1"/>
                </a:solidFill>
                <a:effectLst/>
                <a:latin typeface="+mn-lt"/>
              </a:rPr>
              <a:t> Şeffaf, dayanıklı ve çeşitli şekillerde işlenebilir. UV ışınlarına karşı dirençlidir.</a:t>
            </a: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tr-TR" altLang="tr-TR" sz="1400" b="0" i="1" u="none" strike="noStrike" cap="none" normalizeH="0" baseline="0" dirty="0" smtClean="0">
                <a:ln>
                  <a:noFill/>
                </a:ln>
                <a:solidFill>
                  <a:schemeClr val="tx1"/>
                </a:solidFill>
                <a:effectLst/>
                <a:latin typeface="+mn-lt"/>
              </a:rPr>
              <a:t>Kullanım Alanları:</a:t>
            </a:r>
            <a:r>
              <a:rPr kumimoji="0" lang="tr-TR" altLang="tr-TR" sz="1400" b="0" i="0" u="none" strike="noStrike" cap="none" normalizeH="0" baseline="0" dirty="0" smtClean="0">
                <a:ln>
                  <a:noFill/>
                </a:ln>
                <a:solidFill>
                  <a:schemeClr val="tx1"/>
                </a:solidFill>
                <a:effectLst/>
                <a:latin typeface="+mn-lt"/>
              </a:rPr>
              <a:t> Aydınlatma armatür camları, sokak lambalarında kullanılan koruyucu kaplamalar.</a:t>
            </a:r>
          </a:p>
          <a:p>
            <a:pPr algn="just"/>
            <a:r>
              <a:rPr lang="tr-TR" sz="1400" b="1" dirty="0">
                <a:latin typeface="+mn-lt"/>
              </a:rPr>
              <a:t>4. </a:t>
            </a:r>
            <a:r>
              <a:rPr lang="tr-TR" sz="1400" b="1" dirty="0" err="1">
                <a:latin typeface="+mn-lt"/>
              </a:rPr>
              <a:t>Polikarbonat</a:t>
            </a:r>
            <a:r>
              <a:rPr lang="tr-TR" sz="1400" b="1" dirty="0">
                <a:latin typeface="+mn-lt"/>
              </a:rPr>
              <a:t>:</a:t>
            </a:r>
            <a:endParaRPr lang="tr-TR" sz="1400" dirty="0">
              <a:latin typeface="+mn-lt"/>
            </a:endParaRPr>
          </a:p>
          <a:p>
            <a:pPr algn="just"/>
            <a:r>
              <a:rPr lang="tr-TR" sz="1400" i="1" dirty="0">
                <a:latin typeface="+mn-lt"/>
              </a:rPr>
              <a:t>Özellikler:</a:t>
            </a:r>
            <a:r>
              <a:rPr lang="tr-TR" sz="1400" dirty="0">
                <a:latin typeface="+mn-lt"/>
              </a:rPr>
              <a:t> Hafif, dayanıklı ve darbelere karşı dirençli bir plastik malzeme. UV dayanıklılığına sahiptir.</a:t>
            </a:r>
          </a:p>
          <a:p>
            <a:pPr algn="just"/>
            <a:r>
              <a:rPr lang="tr-TR" sz="1400" i="1" dirty="0">
                <a:latin typeface="+mn-lt"/>
              </a:rPr>
              <a:t>Kullanım Alanları:</a:t>
            </a:r>
            <a:r>
              <a:rPr lang="tr-TR" sz="1400" dirty="0">
                <a:latin typeface="+mn-lt"/>
              </a:rPr>
              <a:t> Cam yerine kullanılan sokak lambası kapakları, çeşitli aydınlatma armatür kaplamaları.</a:t>
            </a:r>
          </a:p>
          <a:p>
            <a:pPr algn="just"/>
            <a:r>
              <a:rPr lang="tr-TR" sz="1400" b="1" dirty="0">
                <a:latin typeface="+mn-lt"/>
              </a:rPr>
              <a:t>5. Dökme Demir:</a:t>
            </a:r>
            <a:endParaRPr lang="tr-TR" sz="1400" dirty="0">
              <a:latin typeface="+mn-lt"/>
            </a:endParaRPr>
          </a:p>
          <a:p>
            <a:pPr algn="just"/>
            <a:r>
              <a:rPr lang="tr-TR" sz="1400" i="1" dirty="0">
                <a:latin typeface="+mn-lt"/>
              </a:rPr>
              <a:t>Özellikler:</a:t>
            </a:r>
            <a:r>
              <a:rPr lang="tr-TR" sz="1400" dirty="0">
                <a:latin typeface="+mn-lt"/>
              </a:rPr>
              <a:t> Ağır, sağlam ve dayanıklı bir malzeme. Estetik bir görünüm sağlar ancak korozyona eğilimlidir.</a:t>
            </a:r>
          </a:p>
          <a:p>
            <a:pPr algn="just"/>
            <a:r>
              <a:rPr lang="tr-TR" sz="1400" i="1" dirty="0">
                <a:latin typeface="+mn-lt"/>
              </a:rPr>
              <a:t>Kullanım Alanları:</a:t>
            </a:r>
            <a:r>
              <a:rPr lang="tr-TR" sz="1400" dirty="0">
                <a:latin typeface="+mn-lt"/>
              </a:rPr>
              <a:t> Dekoratif amaçlı aydınlatma direkleri, park ve bahçe lambaları.</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tr-TR" altLang="tr-TR" sz="1400" b="0" i="0" u="none" strike="noStrike" cap="none" normalizeH="0" baseline="0" dirty="0" smtClean="0">
              <a:ln>
                <a:noFill/>
              </a:ln>
              <a:solidFill>
                <a:schemeClr val="tx1"/>
              </a:solidFill>
              <a:effectLst/>
              <a:latin typeface="+mn-lt"/>
            </a:endParaRPr>
          </a:p>
        </p:txBody>
      </p:sp>
    </p:spTree>
    <p:extLst>
      <p:ext uri="{BB962C8B-B14F-4D97-AF65-F5344CB8AC3E}">
        <p14:creationId xmlns:p14="http://schemas.microsoft.com/office/powerpoint/2010/main" val="1382282587"/>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97916"/>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2170634" y="230735"/>
            <a:ext cx="7637126" cy="646331"/>
          </a:xfrm>
          <a:prstGeom prst="rect">
            <a:avLst/>
          </a:prstGeom>
        </p:spPr>
        <p:txBody>
          <a:bodyPr wrap="square">
            <a:spAutoFit/>
          </a:bodyPr>
          <a:lstStyle/>
          <a:p>
            <a:pPr algn="ctr"/>
            <a:r>
              <a:rPr lang="tr-TR" sz="3600" dirty="0"/>
              <a:t>Aydınlatma Elemanları</a:t>
            </a:r>
          </a:p>
        </p:txBody>
      </p:sp>
      <p:sp>
        <p:nvSpPr>
          <p:cNvPr id="11" name="Rectangle 2"/>
          <p:cNvSpPr>
            <a:spLocks noChangeArrowheads="1"/>
          </p:cNvSpPr>
          <p:nvPr/>
        </p:nvSpPr>
        <p:spPr bwMode="auto">
          <a:xfrm>
            <a:off x="2033900" y="1514757"/>
            <a:ext cx="8289420" cy="409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98375" rIns="0" bIns="198375"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just"/>
            <a:r>
              <a:rPr lang="tr-TR" sz="1600" b="1" dirty="0" smtClean="0">
                <a:latin typeface="+mn-lt"/>
              </a:rPr>
              <a:t>6</a:t>
            </a:r>
            <a:r>
              <a:rPr lang="tr-TR" sz="1600" b="1" dirty="0">
                <a:latin typeface="+mn-lt"/>
              </a:rPr>
              <a:t>. Plastik (ABS, Polietilen):</a:t>
            </a:r>
            <a:endParaRPr lang="tr-TR" sz="1600" dirty="0">
              <a:latin typeface="+mn-lt"/>
            </a:endParaRPr>
          </a:p>
          <a:p>
            <a:pPr algn="just"/>
            <a:r>
              <a:rPr lang="tr-TR" sz="1600" i="1" dirty="0">
                <a:latin typeface="+mn-lt"/>
              </a:rPr>
              <a:t>Özellikler:</a:t>
            </a:r>
            <a:r>
              <a:rPr lang="tr-TR" sz="1600" dirty="0">
                <a:latin typeface="+mn-lt"/>
              </a:rPr>
              <a:t> Hafif, ekonomik ve çeşitli renklerde mevcut. UV </a:t>
            </a:r>
            <a:r>
              <a:rPr lang="tr-TR" sz="1600" dirty="0" err="1">
                <a:latin typeface="+mn-lt"/>
              </a:rPr>
              <a:t>stabilitesi</a:t>
            </a:r>
            <a:r>
              <a:rPr lang="tr-TR" sz="1600" dirty="0">
                <a:latin typeface="+mn-lt"/>
              </a:rPr>
              <a:t> önemlidir.</a:t>
            </a:r>
          </a:p>
          <a:p>
            <a:pPr algn="just"/>
            <a:r>
              <a:rPr lang="tr-TR" sz="1600" i="1" dirty="0">
                <a:latin typeface="+mn-lt"/>
              </a:rPr>
              <a:t>Kullanım Alanları:</a:t>
            </a:r>
            <a:r>
              <a:rPr lang="tr-TR" sz="1600" dirty="0">
                <a:latin typeface="+mn-lt"/>
              </a:rPr>
              <a:t> Dış mekan aydınlatma elemanlarında çeşitli kaplamalar, dekoratif elemanlar.</a:t>
            </a:r>
          </a:p>
          <a:p>
            <a:pPr algn="just"/>
            <a:r>
              <a:rPr lang="tr-TR" sz="1600" b="1" dirty="0">
                <a:latin typeface="+mn-lt"/>
              </a:rPr>
              <a:t>7. </a:t>
            </a:r>
            <a:r>
              <a:rPr lang="tr-TR" sz="1600" b="1" dirty="0" smtClean="0">
                <a:latin typeface="+mn-lt"/>
              </a:rPr>
              <a:t>Bakır</a:t>
            </a:r>
            <a:r>
              <a:rPr lang="tr-TR" sz="1600" b="1" dirty="0">
                <a:latin typeface="+mn-lt"/>
              </a:rPr>
              <a:t>:</a:t>
            </a:r>
            <a:endParaRPr lang="tr-TR" sz="1600" dirty="0">
              <a:latin typeface="+mn-lt"/>
            </a:endParaRPr>
          </a:p>
          <a:p>
            <a:pPr algn="just"/>
            <a:r>
              <a:rPr lang="tr-TR" sz="1600" i="1" dirty="0">
                <a:latin typeface="+mn-lt"/>
              </a:rPr>
              <a:t>Özellikler:</a:t>
            </a:r>
            <a:r>
              <a:rPr lang="tr-TR" sz="1600" dirty="0">
                <a:latin typeface="+mn-lt"/>
              </a:rPr>
              <a:t> Estetik bir malzeme, korozyona karşı dirençlidir. Bakır, doğal olarak zamanla patine dönüşebilir.</a:t>
            </a:r>
          </a:p>
          <a:p>
            <a:pPr algn="just"/>
            <a:r>
              <a:rPr lang="tr-TR" sz="1600" i="1" dirty="0">
                <a:latin typeface="+mn-lt"/>
              </a:rPr>
              <a:t>Kullanım Alanları:</a:t>
            </a:r>
            <a:r>
              <a:rPr lang="tr-TR" sz="1600" dirty="0">
                <a:latin typeface="+mn-lt"/>
              </a:rPr>
              <a:t> Dekoratif aydınlatma armatürleri, özel tasarım lamba gövdeleri.</a:t>
            </a:r>
          </a:p>
          <a:p>
            <a:pPr algn="just"/>
            <a:r>
              <a:rPr lang="tr-TR" sz="1600" b="1" dirty="0">
                <a:latin typeface="+mn-lt"/>
              </a:rPr>
              <a:t>8. Seramik:</a:t>
            </a:r>
            <a:endParaRPr lang="tr-TR" sz="1600" dirty="0">
              <a:latin typeface="+mn-lt"/>
            </a:endParaRPr>
          </a:p>
          <a:p>
            <a:pPr algn="just"/>
            <a:r>
              <a:rPr lang="tr-TR" sz="1600" i="1" dirty="0">
                <a:latin typeface="+mn-lt"/>
              </a:rPr>
              <a:t>Özellikler:</a:t>
            </a:r>
            <a:r>
              <a:rPr lang="tr-TR" sz="1600" dirty="0">
                <a:latin typeface="+mn-lt"/>
              </a:rPr>
              <a:t> Estetik bir malzeme, renk seçenekleri geniştir. Kırılgan olabilir, ancak dayanıklı seramik türleri mevcuttur.</a:t>
            </a:r>
          </a:p>
          <a:p>
            <a:pPr algn="just"/>
            <a:r>
              <a:rPr lang="tr-TR" sz="1600" i="1" dirty="0">
                <a:latin typeface="+mn-lt"/>
              </a:rPr>
              <a:t>Kullanım Alanları:</a:t>
            </a:r>
            <a:r>
              <a:rPr lang="tr-TR" sz="1600" dirty="0">
                <a:latin typeface="+mn-lt"/>
              </a:rPr>
              <a:t> Özel tasarım aydınlatmalar, dekoratif kaplamalar.</a:t>
            </a:r>
          </a:p>
          <a:p>
            <a:pPr algn="just"/>
            <a:r>
              <a:rPr lang="tr-TR" sz="1600" dirty="0">
                <a:latin typeface="+mn-lt"/>
              </a:rPr>
              <a:t>Aydınlatma armatürleri tasarım sürecinde, kullanılacak malzemenin dayanıklılığı, çevresel koşullara uygunluğu, enerji verimliliği ve estetik özellikleri dikkate alınmalıdır. Uygun malzeme seçimi, armatürlerin uzun ömürlü olmasını ve çeşitli dış etmenlere karşı dirençli olmasını sağlar.</a:t>
            </a:r>
          </a:p>
          <a:p>
            <a:pPr marL="0" marR="0" lvl="0" indent="0" algn="just" defTabSz="914400" rtl="0" eaLnBrk="0" fontAlgn="base" latinLnBrk="0" hangingPunct="0">
              <a:lnSpc>
                <a:spcPct val="100000"/>
              </a:lnSpc>
              <a:spcBef>
                <a:spcPct val="0"/>
              </a:spcBef>
              <a:spcAft>
                <a:spcPct val="0"/>
              </a:spcAft>
              <a:buClrTx/>
              <a:buSzTx/>
              <a:buFontTx/>
              <a:buChar char="•"/>
              <a:tabLst/>
            </a:pPr>
            <a:endParaRPr kumimoji="0" lang="tr-TR" altLang="tr-TR" sz="1600" b="0" i="0" u="none" strike="noStrike" cap="none" normalizeH="0" baseline="0" dirty="0" smtClean="0">
              <a:ln>
                <a:noFill/>
              </a:ln>
              <a:solidFill>
                <a:schemeClr val="tx1"/>
              </a:solidFill>
              <a:effectLst/>
              <a:latin typeface="+mn-lt"/>
            </a:endParaRPr>
          </a:p>
        </p:txBody>
      </p:sp>
    </p:spTree>
    <p:extLst>
      <p:ext uri="{BB962C8B-B14F-4D97-AF65-F5344CB8AC3E}">
        <p14:creationId xmlns:p14="http://schemas.microsoft.com/office/powerpoint/2010/main" val="2460951556"/>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Dikdörtgen 2"/>
          <p:cNvSpPr/>
          <p:nvPr/>
        </p:nvSpPr>
        <p:spPr>
          <a:xfrm>
            <a:off x="3894141" y="449101"/>
            <a:ext cx="5007763" cy="646331"/>
          </a:xfrm>
          <a:prstGeom prst="rect">
            <a:avLst/>
          </a:prstGeom>
        </p:spPr>
        <p:txBody>
          <a:bodyPr wrap="square">
            <a:spAutoFit/>
          </a:bodyPr>
          <a:lstStyle/>
          <a:p>
            <a:r>
              <a:rPr lang="tr-TR" sz="3600" b="1" dirty="0" smtClean="0"/>
              <a:t>7.Su </a:t>
            </a:r>
            <a:r>
              <a:rPr lang="tr-TR" sz="3600" b="1" dirty="0" smtClean="0"/>
              <a:t>Yüzeyleri</a:t>
            </a:r>
            <a:endParaRPr lang="tr-TR" sz="3600" b="1" dirty="0"/>
          </a:p>
        </p:txBody>
      </p:sp>
      <p:sp>
        <p:nvSpPr>
          <p:cNvPr id="2" name="Dikdörtgen 1"/>
          <p:cNvSpPr/>
          <p:nvPr/>
        </p:nvSpPr>
        <p:spPr>
          <a:xfrm>
            <a:off x="1842936" y="1163390"/>
            <a:ext cx="8693029" cy="4401205"/>
          </a:xfrm>
          <a:prstGeom prst="rect">
            <a:avLst/>
          </a:prstGeom>
        </p:spPr>
        <p:txBody>
          <a:bodyPr wrap="square">
            <a:spAutoFit/>
          </a:bodyPr>
          <a:lstStyle/>
          <a:p>
            <a:pPr algn="just"/>
            <a:r>
              <a:rPr lang="tr-TR" sz="2000" b="1" dirty="0"/>
              <a:t>	</a:t>
            </a:r>
            <a:r>
              <a:rPr lang="tr-TR" sz="2000" dirty="0"/>
              <a:t>İnsanların </a:t>
            </a:r>
            <a:r>
              <a:rPr lang="tr-TR" sz="2000" dirty="0" smtClean="0"/>
              <a:t>tarihinin başlangıcından bu </a:t>
            </a:r>
            <a:r>
              <a:rPr lang="tr-TR" sz="2000" dirty="0"/>
              <a:t>yana su; en değerli, en gerekli ve en önemli </a:t>
            </a:r>
            <a:r>
              <a:rPr lang="tr-TR" sz="2000" dirty="0" smtClean="0"/>
              <a:t>kaynaktır. </a:t>
            </a:r>
            <a:r>
              <a:rPr lang="tr-TR" sz="2000" dirty="0"/>
              <a:t>Bu nedenle, yaşamı arındıran, tazeleyen ve güç veren </a:t>
            </a:r>
            <a:r>
              <a:rPr lang="tr-TR" sz="2000" dirty="0" smtClean="0"/>
              <a:t>suyun tüm </a:t>
            </a:r>
            <a:r>
              <a:rPr lang="tr-TR" sz="2000" dirty="0"/>
              <a:t>dinlerde ve kültürlerde özel bir yeri vardır. İnsanlık tarihinde su, hayatın kaynağı olarak görülmüştür, yüzyıllardan beri doğum, evlilik ve ölüm için yapılan dini törenlerin bir parçası olmuştur (</a:t>
            </a:r>
            <a:r>
              <a:rPr lang="tr-TR" sz="2000" dirty="0" err="1"/>
              <a:t>Burmill</a:t>
            </a:r>
            <a:r>
              <a:rPr lang="tr-TR" sz="2000" dirty="0"/>
              <a:t>, Daniel ve </a:t>
            </a:r>
            <a:r>
              <a:rPr lang="tr-TR" sz="2000" dirty="0" err="1"/>
              <a:t>Hetherington</a:t>
            </a:r>
            <a:r>
              <a:rPr lang="tr-TR" sz="2000" dirty="0"/>
              <a:t>, 1999). Atalarımız nehir, pınar ve gölleri keşfetmiş ve kullanmışlardır. Suyu bahşeden Tanrı’larına sadakatlerini belirtmek için sarnıç ve kuyularını süslemişlerdir. Geçmişten günümüze gelen şehir kalıntılarının su kaynaklarına bağlı olduğu anlaşılmıştır. Bu nedenle bilinçaltımızda suyun kıymetini bilmiş, esrarına saygı duymuşuzdur. Tarihimize baktığımızda bu takdirin yüzyıllardan beri </a:t>
            </a:r>
            <a:r>
              <a:rPr lang="tr-TR" sz="2000" dirty="0" smtClean="0"/>
              <a:t>süre geldiğini </a:t>
            </a:r>
            <a:r>
              <a:rPr lang="tr-TR" sz="2000" dirty="0"/>
              <a:t>görürüz (</a:t>
            </a:r>
            <a:r>
              <a:rPr lang="tr-TR" sz="2000" dirty="0" err="1"/>
              <a:t>Blair</a:t>
            </a:r>
            <a:r>
              <a:rPr lang="tr-TR" sz="2000" dirty="0"/>
              <a:t>, 1996). Suyun göz ve akla dönük bir çevresel tasarım elemanı olarak tarihi bahçelerin hemen hepsinde değişik ölçülerde bulunduğu söylenebilir. Çünkü iyi tasarlanmış su, insanın hem gözüne hitap eden, hem de kulağına seslenen bir zevk ve dinlenme kaynağı olmuştur (Uzun, 1977; </a:t>
            </a:r>
            <a:r>
              <a:rPr lang="tr-TR" sz="2000" dirty="0" err="1"/>
              <a:t>Pouya</a:t>
            </a:r>
            <a:r>
              <a:rPr lang="tr-TR" sz="2000" dirty="0"/>
              <a:t> vd., 2016). </a:t>
            </a:r>
            <a:endParaRPr lang="tr-TR" sz="2000" dirty="0" smtClean="0"/>
          </a:p>
        </p:txBody>
      </p:sp>
    </p:spTree>
    <p:extLst>
      <p:ext uri="{BB962C8B-B14F-4D97-AF65-F5344CB8AC3E}">
        <p14:creationId xmlns:p14="http://schemas.microsoft.com/office/powerpoint/2010/main" val="2758779221"/>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5218" y="411562"/>
            <a:ext cx="4821558" cy="6274785"/>
          </a:xfrm>
          <a:prstGeom prst="rect">
            <a:avLst/>
          </a:prstGeom>
        </p:spPr>
      </p:pic>
    </p:spTree>
    <p:extLst>
      <p:ext uri="{BB962C8B-B14F-4D97-AF65-F5344CB8AC3E}">
        <p14:creationId xmlns:p14="http://schemas.microsoft.com/office/powerpoint/2010/main" val="160103084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2" name="Dikdörtgen 1"/>
          <p:cNvSpPr/>
          <p:nvPr/>
        </p:nvSpPr>
        <p:spPr>
          <a:xfrm>
            <a:off x="1858176" y="980510"/>
            <a:ext cx="8693029" cy="3046988"/>
          </a:xfrm>
          <a:prstGeom prst="rect">
            <a:avLst/>
          </a:prstGeom>
        </p:spPr>
        <p:txBody>
          <a:bodyPr wrap="square">
            <a:spAutoFit/>
          </a:bodyPr>
          <a:lstStyle/>
          <a:p>
            <a:pPr algn="just"/>
            <a:r>
              <a:rPr lang="tr-TR" sz="2400" b="1" dirty="0" smtClean="0"/>
              <a:t>Tarihi Süreç İçerisinde Suyun Kullanım Amaçları</a:t>
            </a:r>
          </a:p>
          <a:p>
            <a:pPr algn="just"/>
            <a:r>
              <a:rPr lang="tr-TR" sz="2400" b="1" dirty="0"/>
              <a:t>Estetik </a:t>
            </a:r>
            <a:r>
              <a:rPr lang="tr-TR" sz="2400" b="1" dirty="0" smtClean="0"/>
              <a:t>Amaçlar</a:t>
            </a:r>
          </a:p>
          <a:p>
            <a:pPr algn="just"/>
            <a:r>
              <a:rPr lang="tr-TR" sz="2400" b="1" dirty="0" smtClean="0"/>
              <a:t>Görsellik</a:t>
            </a:r>
          </a:p>
          <a:p>
            <a:pPr algn="just"/>
            <a:r>
              <a:rPr lang="tr-TR" sz="2400" b="1" dirty="0" smtClean="0"/>
              <a:t>İşitsellik</a:t>
            </a:r>
          </a:p>
          <a:p>
            <a:pPr algn="just"/>
            <a:r>
              <a:rPr lang="tr-TR" sz="2400" b="1" dirty="0"/>
              <a:t>Psikolojik </a:t>
            </a:r>
            <a:r>
              <a:rPr lang="tr-TR" sz="2400" b="1" dirty="0" smtClean="0"/>
              <a:t>Etki</a:t>
            </a:r>
          </a:p>
          <a:p>
            <a:pPr algn="just"/>
            <a:r>
              <a:rPr lang="tr-TR" sz="2400" b="1" dirty="0"/>
              <a:t>Fonksiyonel </a:t>
            </a:r>
            <a:r>
              <a:rPr lang="tr-TR" sz="2400" b="1" dirty="0" smtClean="0"/>
              <a:t>Amaçlar</a:t>
            </a:r>
          </a:p>
          <a:p>
            <a:pPr algn="just"/>
            <a:r>
              <a:rPr lang="tr-TR" sz="2400" b="1" dirty="0" err="1"/>
              <a:t>Rekreatif</a:t>
            </a:r>
            <a:r>
              <a:rPr lang="tr-TR" sz="2400" b="1" dirty="0"/>
              <a:t> Amaçlar</a:t>
            </a:r>
            <a:endParaRPr lang="tr-TR" sz="2400" b="1" dirty="0" smtClean="0"/>
          </a:p>
          <a:p>
            <a:pPr algn="just"/>
            <a:r>
              <a:rPr lang="tr-TR" sz="2400" b="1" dirty="0"/>
              <a:t>	</a:t>
            </a:r>
            <a:endParaRPr lang="tr-TR" sz="2400" dirty="0" smtClean="0"/>
          </a:p>
        </p:txBody>
      </p:sp>
    </p:spTree>
    <p:extLst>
      <p:ext uri="{BB962C8B-B14F-4D97-AF65-F5344CB8AC3E}">
        <p14:creationId xmlns:p14="http://schemas.microsoft.com/office/powerpoint/2010/main" val="1894061001"/>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2" name="Dikdörtgen 1"/>
          <p:cNvSpPr/>
          <p:nvPr/>
        </p:nvSpPr>
        <p:spPr>
          <a:xfrm>
            <a:off x="1858176" y="980510"/>
            <a:ext cx="8693029" cy="3785652"/>
          </a:xfrm>
          <a:prstGeom prst="rect">
            <a:avLst/>
          </a:prstGeom>
        </p:spPr>
        <p:txBody>
          <a:bodyPr wrap="square">
            <a:spAutoFit/>
          </a:bodyPr>
          <a:lstStyle/>
          <a:p>
            <a:pPr algn="just"/>
            <a:r>
              <a:rPr lang="tr-TR" sz="2400" b="1" dirty="0" smtClean="0"/>
              <a:t>Estetik Amaçlar</a:t>
            </a:r>
          </a:p>
          <a:p>
            <a:pPr algn="just"/>
            <a:r>
              <a:rPr lang="tr-TR" sz="2400" dirty="0"/>
              <a:t>Tasarımcılar genellikle suyu mekâna görsel bir eleman olarak dâhil etmiştir. Suyun anlatım aracı olarak psikolojik etkilerinden ve fiziksel özelliklerinden çok suyun estetik özellikleri de ön plandadır. Suyun yakınında olma veya suya dokunmayla bağlantılı olarak duyulan su ve hissedilen serinlik çevremizdeki suya verdiğimiz duygusal karşılığın sonucudur. Çeşmelerin, fıskiyelerin ve </a:t>
            </a:r>
            <a:r>
              <a:rPr lang="tr-TR" sz="2400" dirty="0" err="1"/>
              <a:t>kaskatlı</a:t>
            </a:r>
            <a:r>
              <a:rPr lang="tr-TR" sz="2400" dirty="0"/>
              <a:t> suların fanatik faaliyetleri, doğanın en hoş şelalelerinin görsel ve işitsel karmaşasını bizlere hatırlatmaktadır. Suyun diğer bir özelliği olan görsel niteliği ise, ışığının yansımasına bağlıdır.</a:t>
            </a:r>
            <a:r>
              <a:rPr lang="tr-TR" sz="2400" b="1" dirty="0"/>
              <a:t>	</a:t>
            </a:r>
            <a:endParaRPr lang="tr-TR" sz="2400" dirty="0" smtClean="0"/>
          </a:p>
        </p:txBody>
      </p:sp>
    </p:spTree>
    <p:extLst>
      <p:ext uri="{BB962C8B-B14F-4D97-AF65-F5344CB8AC3E}">
        <p14:creationId xmlns:p14="http://schemas.microsoft.com/office/powerpoint/2010/main" val="210943796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2" name="Dikdörtgen 1"/>
          <p:cNvSpPr/>
          <p:nvPr/>
        </p:nvSpPr>
        <p:spPr>
          <a:xfrm>
            <a:off x="1858176" y="980510"/>
            <a:ext cx="8693029" cy="3785652"/>
          </a:xfrm>
          <a:prstGeom prst="rect">
            <a:avLst/>
          </a:prstGeom>
        </p:spPr>
        <p:txBody>
          <a:bodyPr wrap="square">
            <a:spAutoFit/>
          </a:bodyPr>
          <a:lstStyle/>
          <a:p>
            <a:pPr algn="just"/>
            <a:r>
              <a:rPr lang="tr-TR" sz="2400" b="1" dirty="0" smtClean="0"/>
              <a:t>Görsellik</a:t>
            </a:r>
          </a:p>
          <a:p>
            <a:pPr algn="just"/>
            <a:r>
              <a:rPr lang="tr-TR" sz="2400" dirty="0"/>
              <a:t>Su, bulunduğu mekânın formunu belirleyebilirken, suya verilecek farklı bir form da, destekleyici su oyunları, aydınlatma tasarımı ile mekânın özelliklerini değiştirebilir. İspanya bahçelerinde geniş durgun su yüzeyleri üzerinde oluşturulan su gösterileri o dönemde suyun görsellik etkisini anlatan iyi örneklerden biri olmuştur. Aynı şekilde Rönesans döneminde havuz ortalarında kullanılan görkemli heykeller ve bahçelerin bir bölümünde yer alan “</a:t>
            </a:r>
            <a:r>
              <a:rPr lang="tr-TR" sz="2400" dirty="0" err="1"/>
              <a:t>grottolar</a:t>
            </a:r>
            <a:r>
              <a:rPr lang="tr-TR" sz="2400" dirty="0"/>
              <a:t>” da suyun kullanıldığı mekânda odak noktası olmasını sağlamış ve etkili bir görsellik oluşturmuştur</a:t>
            </a:r>
            <a:endParaRPr lang="tr-TR" sz="2400" dirty="0" smtClean="0"/>
          </a:p>
        </p:txBody>
      </p:sp>
    </p:spTree>
    <p:extLst>
      <p:ext uri="{BB962C8B-B14F-4D97-AF65-F5344CB8AC3E}">
        <p14:creationId xmlns:p14="http://schemas.microsoft.com/office/powerpoint/2010/main" val="30601778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3" name="Dikdörtgen 2"/>
          <p:cNvSpPr/>
          <p:nvPr/>
        </p:nvSpPr>
        <p:spPr>
          <a:xfrm>
            <a:off x="1921321" y="982053"/>
            <a:ext cx="8520270" cy="1323439"/>
          </a:xfrm>
          <a:prstGeom prst="rect">
            <a:avLst/>
          </a:prstGeom>
        </p:spPr>
        <p:txBody>
          <a:bodyPr wrap="square">
            <a:spAutoFit/>
          </a:bodyPr>
          <a:lstStyle/>
          <a:p>
            <a:pPr algn="just"/>
            <a:r>
              <a:rPr lang="en-US" sz="1600" dirty="0"/>
              <a:t/>
            </a:r>
            <a:br>
              <a:rPr lang="en-US" sz="1600" dirty="0"/>
            </a:br>
            <a:r>
              <a:rPr lang="tr-TR" sz="1600" dirty="0" smtClean="0"/>
              <a:t>Dolomit doğada beyaz renkte bulunan, magnezyum ve kalsiyum karbonattan oluşan kalkerden daha sert yapılır bir taştır. Dayanıklı bir malzemedir ve asitten etkilenmez. Genellikle dış mekan uygulamalarında yer alan ve dekoratif amaçlı kullanılan bir kaplama malzemesidir. Bunun haricinde farklı malzemelerle birlikte sınırlayıcı olarak da kullanılmaktadır. </a:t>
            </a:r>
            <a:endParaRPr lang="en-US" sz="1600" dirty="0"/>
          </a:p>
        </p:txBody>
      </p:sp>
      <p:sp>
        <p:nvSpPr>
          <p:cNvPr id="12" name="Dikdörtgen 11"/>
          <p:cNvSpPr/>
          <p:nvPr/>
        </p:nvSpPr>
        <p:spPr>
          <a:xfrm>
            <a:off x="5040064" y="411562"/>
            <a:ext cx="3541995" cy="707886"/>
          </a:xfrm>
          <a:prstGeom prst="rect">
            <a:avLst/>
          </a:prstGeom>
        </p:spPr>
        <p:txBody>
          <a:bodyPr wrap="none">
            <a:spAutoFit/>
          </a:bodyPr>
          <a:lstStyle/>
          <a:p>
            <a:r>
              <a:rPr lang="tr-TR" sz="2000" b="1" dirty="0" smtClean="0"/>
              <a:t>Dolomit Taşı Zemin Kaplamaları</a:t>
            </a:r>
          </a:p>
          <a:p>
            <a:endParaRPr lang="tr-TR" sz="2000" b="1" dirty="0"/>
          </a:p>
        </p:txBody>
      </p:sp>
      <p:pic>
        <p:nvPicPr>
          <p:cNvPr id="2" name="Resi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7651" y="2454457"/>
            <a:ext cx="4887380" cy="3616430"/>
          </a:xfrm>
          <a:prstGeom prst="rect">
            <a:avLst/>
          </a:prstGeom>
        </p:spPr>
      </p:pic>
    </p:spTree>
    <p:extLst>
      <p:ext uri="{BB962C8B-B14F-4D97-AF65-F5344CB8AC3E}">
        <p14:creationId xmlns:p14="http://schemas.microsoft.com/office/powerpoint/2010/main" val="42937986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2" name="Dikdörtgen 1"/>
          <p:cNvSpPr/>
          <p:nvPr/>
        </p:nvSpPr>
        <p:spPr>
          <a:xfrm>
            <a:off x="1858176" y="980510"/>
            <a:ext cx="8693029" cy="4401205"/>
          </a:xfrm>
          <a:prstGeom prst="rect">
            <a:avLst/>
          </a:prstGeom>
        </p:spPr>
        <p:txBody>
          <a:bodyPr wrap="square">
            <a:spAutoFit/>
          </a:bodyPr>
          <a:lstStyle/>
          <a:p>
            <a:pPr algn="just"/>
            <a:r>
              <a:rPr lang="tr-TR" sz="2000" b="1" dirty="0" smtClean="0"/>
              <a:t>İşitsellik</a:t>
            </a:r>
          </a:p>
          <a:p>
            <a:pPr algn="just"/>
            <a:r>
              <a:rPr lang="tr-TR" sz="2000" dirty="0" err="1"/>
              <a:t>Cendere’nin</a:t>
            </a:r>
            <a:r>
              <a:rPr lang="tr-TR" sz="2000" dirty="0"/>
              <a:t> de (1998) belirttiği gibi “suyun sesi, sonsuz bir şekilde çekicidir; sıçrayarak, dalgalanarak, fışkırarak sesi de hareketinin çeşitliliği kadar çok sayıdadır”. Suyun yüzey potansiyeli de değerlidir. Hareketli su yapıları (dereler, su düşüşleri) mekâna canlılık katmakta, müzik etkisi yaratmaktadırlar. Köpüren ve kaynayan su, insanların ilgisini çeken ve onları etkileyen görüntüler oluşturmaktadır (Ataturay,1993). Hareketli su kullanımının en iyi kullanımı İslam bahçelerinde Rönesans döneminde görülmüştür. İslam bahçelerinde kare yapılı havuzların içine yerleştirilen fıskiyeler bahçeye hareketlilik kazandırmak için kullanılmıştır. Havuzlara bağlı yapılmış ince su kanallarındaki su akışı ise özellikle İran bahçelerinde kullanılarak suyun musiki yapısıyla rahatlatıcı etki sağlaması düşünülmüştür. Rönesans döneminde ise su genellikle bahçelerde yüksek yerlerden akıtılarak ya da bir cisme çarptırılarak hareketli sesler çıkarması ve bahçede bir akustik etki yaratması düşünülmüştür.</a:t>
            </a:r>
            <a:endParaRPr lang="tr-TR" sz="2000" dirty="0" smtClean="0"/>
          </a:p>
        </p:txBody>
      </p:sp>
    </p:spTree>
    <p:extLst>
      <p:ext uri="{BB962C8B-B14F-4D97-AF65-F5344CB8AC3E}">
        <p14:creationId xmlns:p14="http://schemas.microsoft.com/office/powerpoint/2010/main" val="395753975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2" name="Dikdörtgen 1"/>
          <p:cNvSpPr/>
          <p:nvPr/>
        </p:nvSpPr>
        <p:spPr>
          <a:xfrm>
            <a:off x="1842936" y="206462"/>
            <a:ext cx="8693029" cy="3416320"/>
          </a:xfrm>
          <a:prstGeom prst="rect">
            <a:avLst/>
          </a:prstGeom>
        </p:spPr>
        <p:txBody>
          <a:bodyPr wrap="square">
            <a:spAutoFit/>
          </a:bodyPr>
          <a:lstStyle/>
          <a:p>
            <a:pPr algn="just"/>
            <a:r>
              <a:rPr lang="tr-TR" b="1" dirty="0" smtClean="0"/>
              <a:t>Psikolojik Etki</a:t>
            </a:r>
          </a:p>
          <a:p>
            <a:pPr algn="just"/>
            <a:r>
              <a:rPr lang="tr-TR" dirty="0"/>
              <a:t>Suyun psikolojik etkisi bağlamında durgun su; daha çok meditasyon, düşüncelere dalma, şiir ve müzik ile ilgili çağrışımlar, sevgi, tembellik veya deşarj olma ortamını yaratmaktadır. Minimum enerjinin sarf edildiği bu aktiviteler suyun düşük enerjisini yansıtırlar. Sakin suya atılan bir taşın oluşturduğu dalgalar, çocukları ve büyükleri etkilemektedir (Kavaklı,1994). Suyun psikolojik etkisinden yararlanabilmek için yapılan en iyi bahçe örnekleri Uzakdoğu da Japon bahçelerinde görülmektedir. Japon bahçelerinin oluşumundaki </a:t>
            </a:r>
            <a:r>
              <a:rPr lang="tr-TR" dirty="0" err="1"/>
              <a:t>felsefik</a:t>
            </a:r>
            <a:r>
              <a:rPr lang="tr-TR" dirty="0"/>
              <a:t> altyapıya </a:t>
            </a:r>
            <a:r>
              <a:rPr lang="tr-TR" dirty="0" smtClean="0"/>
              <a:t>bakıldığında </a:t>
            </a:r>
            <a:r>
              <a:rPr lang="tr-TR" dirty="0"/>
              <a:t>su tamamen bir meditasyon aracı olarak kullanılmıştır. Bahçe kullanıcılarının suyun hem yansıyan yüzeyi hem geniş alanlar kaplaması ve diğer yardımcı elemanlar ile (taş, bitki materyalleri, yerel tasarım elemanları vb.) birlikte var olması ile huzuru ve sessizliği yaşamaları sağlanmak istenmiştir. Şekil 3’de uyun psikolojik etkileri örneklendirilmiştir.</a:t>
            </a:r>
            <a:endParaRPr lang="tr-TR" dirty="0" smtClean="0"/>
          </a:p>
        </p:txBody>
      </p:sp>
      <p:pic>
        <p:nvPicPr>
          <p:cNvPr id="3" name="Resim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71089" y="3354976"/>
            <a:ext cx="4273763" cy="2535283"/>
          </a:xfrm>
          <a:prstGeom prst="rect">
            <a:avLst/>
          </a:prstGeom>
        </p:spPr>
      </p:pic>
    </p:spTree>
    <p:extLst>
      <p:ext uri="{BB962C8B-B14F-4D97-AF65-F5344CB8AC3E}">
        <p14:creationId xmlns:p14="http://schemas.microsoft.com/office/powerpoint/2010/main" val="1766947793"/>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2" name="Dikdörtgen 1"/>
          <p:cNvSpPr/>
          <p:nvPr/>
        </p:nvSpPr>
        <p:spPr>
          <a:xfrm>
            <a:off x="1859494" y="411562"/>
            <a:ext cx="8693029" cy="1477328"/>
          </a:xfrm>
          <a:prstGeom prst="rect">
            <a:avLst/>
          </a:prstGeom>
        </p:spPr>
        <p:txBody>
          <a:bodyPr wrap="square">
            <a:spAutoFit/>
          </a:bodyPr>
          <a:lstStyle/>
          <a:p>
            <a:pPr algn="just"/>
            <a:r>
              <a:rPr lang="tr-TR" b="1" dirty="0" smtClean="0"/>
              <a:t>Fonksiyonel Amaçlar</a:t>
            </a:r>
          </a:p>
          <a:p>
            <a:pPr algn="just"/>
            <a:r>
              <a:rPr lang="tr-TR" dirty="0"/>
              <a:t>Estetik amaçlarla faydalanılan suyun görsel cazibesi ve işitselliği dışında, havuzlar, fıskiyeler ve diğer su yüzeyleri farklı fonksiyonlara da hizmet edebilmektedir. Estetik özelliğinin yanı sıra bir fıskiye, plastik obje parçası olarak odak noktası özelliği kazanmaktadır. Su aynı zamanda doğal veya yapay, farklı manzaralar oluşturmada kullanılabilir. </a:t>
            </a:r>
            <a:endParaRPr lang="tr-TR" dirty="0" smtClean="0"/>
          </a:p>
        </p:txBody>
      </p:sp>
      <p:pic>
        <p:nvPicPr>
          <p:cNvPr id="3" name="Resim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5857" y="2224456"/>
            <a:ext cx="5486400" cy="3662172"/>
          </a:xfrm>
          <a:prstGeom prst="rect">
            <a:avLst/>
          </a:prstGeom>
        </p:spPr>
      </p:pic>
      <p:sp>
        <p:nvSpPr>
          <p:cNvPr id="9" name="Dikdörtgen 8"/>
          <p:cNvSpPr/>
          <p:nvPr/>
        </p:nvSpPr>
        <p:spPr>
          <a:xfrm>
            <a:off x="1859494" y="1833801"/>
            <a:ext cx="3116363" cy="4616648"/>
          </a:xfrm>
          <a:prstGeom prst="rect">
            <a:avLst/>
          </a:prstGeom>
        </p:spPr>
        <p:txBody>
          <a:bodyPr wrap="square">
            <a:spAutoFit/>
          </a:bodyPr>
          <a:lstStyle/>
          <a:p>
            <a:pPr algn="just"/>
            <a:r>
              <a:rPr lang="tr-TR" sz="1400" dirty="0"/>
              <a:t>Bazı kullanımlarda havuzlardan serinletici ve havayı </a:t>
            </a:r>
            <a:r>
              <a:rPr lang="tr-TR" sz="1400" dirty="0" err="1"/>
              <a:t>regüle</a:t>
            </a:r>
            <a:r>
              <a:rPr lang="tr-TR" sz="1400" dirty="0"/>
              <a:t> edici olarak da yararlanılmaktadır. Suyun fonksiyonel kullanımı özellikle Orta Çağ ve İlk Çağ dönemlerinde görülmektedir. Bu dönemlerde estetik kaygılardan önce güvenlik ve insani ihtiyaç kaygıları ön planda olduğu için bahçelerde su ögesi şatolardaki gibi ya korunma amaçlı ya da Mezopotamya döneminde olduğu gibi iklimsel etkilere bağlı olarak serinletici bir amaç için kullanılmıştır. Bir diğer fonksiyon ise; bahçelerde sirkülasyonun sağlanması olmuştur. İslam bahçelerindeki </a:t>
            </a:r>
            <a:r>
              <a:rPr lang="tr-TR" sz="1400" dirty="0" err="1"/>
              <a:t>Charbagh</a:t>
            </a:r>
            <a:r>
              <a:rPr lang="tr-TR" sz="1400" dirty="0"/>
              <a:t> stili havuz yerleşimleri, Japon bahçelerinde suyun geniş yüzeyler kaplayıp etrafının yürüme yolları ile kuşatılması ve Fransız dönemi bahçelerinde sarayın girişini vurgulaması için konumlandırılması bu fonksiyonel kullanıma bir örnektir. </a:t>
            </a:r>
          </a:p>
        </p:txBody>
      </p:sp>
    </p:spTree>
    <p:extLst>
      <p:ext uri="{BB962C8B-B14F-4D97-AF65-F5344CB8AC3E}">
        <p14:creationId xmlns:p14="http://schemas.microsoft.com/office/powerpoint/2010/main" val="3197159284"/>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2" name="Dikdörtgen 1"/>
          <p:cNvSpPr/>
          <p:nvPr/>
        </p:nvSpPr>
        <p:spPr>
          <a:xfrm>
            <a:off x="1858176" y="834328"/>
            <a:ext cx="8693029" cy="2031325"/>
          </a:xfrm>
          <a:prstGeom prst="rect">
            <a:avLst/>
          </a:prstGeom>
        </p:spPr>
        <p:txBody>
          <a:bodyPr wrap="square">
            <a:spAutoFit/>
          </a:bodyPr>
          <a:lstStyle/>
          <a:p>
            <a:pPr algn="just"/>
            <a:r>
              <a:rPr lang="tr-TR" b="1" dirty="0" err="1" smtClean="0"/>
              <a:t>Rekreatif</a:t>
            </a:r>
            <a:r>
              <a:rPr lang="tr-TR" b="1" dirty="0" smtClean="0"/>
              <a:t> Amaçlar</a:t>
            </a:r>
          </a:p>
          <a:p>
            <a:pPr algn="just"/>
            <a:r>
              <a:rPr lang="tr-TR" dirty="0"/>
              <a:t>Suyun fonksiyonel kullanımının ön plana çıktığı asıl dönem ise; İngiliz </a:t>
            </a:r>
            <a:r>
              <a:rPr lang="tr-TR" dirty="0" smtClean="0"/>
              <a:t>dönemidir. İngiliz </a:t>
            </a:r>
            <a:r>
              <a:rPr lang="tr-TR" dirty="0"/>
              <a:t>bahçeleri büyük koruluklardan ve ormanlık alanlardan oluşmaktadır ve burada su ögesi etrafında toplanıp çay saatleri düzenlemek, kutlamalar yapmak, ya da günün belirli saatlerinde su üzerinde kayık ile gezinti yapmak suyun rekreasyon kullanımına en iyi örnek olmaktadır. Aynı şekilde Japon ve Çin bahçelerinde </a:t>
            </a:r>
            <a:r>
              <a:rPr lang="tr-TR" dirty="0" err="1"/>
              <a:t>pavilyonların</a:t>
            </a:r>
            <a:r>
              <a:rPr lang="tr-TR" dirty="0"/>
              <a:t> su ögesi etrafına konumlandırılması da bu fonksiyonel amaca yönelik diğer bir örneği oluşturmaktadır</a:t>
            </a:r>
            <a:endParaRPr lang="tr-TR" dirty="0" smtClean="0"/>
          </a:p>
        </p:txBody>
      </p:sp>
      <p:pic>
        <p:nvPicPr>
          <p:cNvPr id="3" name="Resim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74720" y="2865653"/>
            <a:ext cx="5577840" cy="3604679"/>
          </a:xfrm>
          <a:prstGeom prst="rect">
            <a:avLst/>
          </a:prstGeom>
        </p:spPr>
      </p:pic>
    </p:spTree>
    <p:extLst>
      <p:ext uri="{BB962C8B-B14F-4D97-AF65-F5344CB8AC3E}">
        <p14:creationId xmlns:p14="http://schemas.microsoft.com/office/powerpoint/2010/main" val="61499434"/>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pic>
        <p:nvPicPr>
          <p:cNvPr id="9" name="Resim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2580316" y="566500"/>
            <a:ext cx="6734182" cy="5387345"/>
          </a:xfrm>
          <a:prstGeom prst="rect">
            <a:avLst/>
          </a:prstGeom>
        </p:spPr>
      </p:pic>
    </p:spTree>
    <p:extLst>
      <p:ext uri="{BB962C8B-B14F-4D97-AF65-F5344CB8AC3E}">
        <p14:creationId xmlns:p14="http://schemas.microsoft.com/office/powerpoint/2010/main" val="2897589518"/>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ikdörtgen 6"/>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pic>
        <p:nvPicPr>
          <p:cNvPr id="4" name="Resim 3"/>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8" name="Dikdörtgen 7"/>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pic>
        <p:nvPicPr>
          <p:cNvPr id="2" name="Resim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2390415" y="206462"/>
            <a:ext cx="7984178" cy="6387342"/>
          </a:xfrm>
          <a:prstGeom prst="rect">
            <a:avLst/>
          </a:prstGeom>
        </p:spPr>
      </p:pic>
    </p:spTree>
    <p:extLst>
      <p:ext uri="{BB962C8B-B14F-4D97-AF65-F5344CB8AC3E}">
        <p14:creationId xmlns:p14="http://schemas.microsoft.com/office/powerpoint/2010/main" val="1325927170"/>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Resim 8"/>
          <p:cNvPicPr>
            <a:picLocks noChangeAspect="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a:off x="1572424" y="189370"/>
            <a:ext cx="9047147" cy="6437894"/>
          </a:xfrm>
          <a:prstGeom prst="rect">
            <a:avLst/>
          </a:prstGeom>
        </p:spPr>
      </p:pic>
      <p:sp>
        <p:nvSpPr>
          <p:cNvPr id="4" name="Dikdörtgen 3"/>
          <p:cNvSpPr/>
          <p:nvPr/>
        </p:nvSpPr>
        <p:spPr>
          <a:xfrm>
            <a:off x="0"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dirty="0">
              <a:solidFill>
                <a:schemeClr val="tx1">
                  <a:lumMod val="95000"/>
                  <a:lumOff val="5000"/>
                </a:schemeClr>
              </a:solidFill>
            </a:endParaRPr>
          </a:p>
        </p:txBody>
      </p:sp>
      <p:sp>
        <p:nvSpPr>
          <p:cNvPr id="5" name="Dikdörtgen 4"/>
          <p:cNvSpPr/>
          <p:nvPr/>
        </p:nvSpPr>
        <p:spPr>
          <a:xfrm rot="5400000">
            <a:off x="5984905" y="650905"/>
            <a:ext cx="222191" cy="12192002"/>
          </a:xfrm>
          <a:prstGeom prst="rect">
            <a:avLst/>
          </a:prstGeom>
          <a:solidFill>
            <a:schemeClr val="bg2">
              <a:lumMod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6" name="Dikdörtgen 5"/>
          <p:cNvSpPr/>
          <p:nvPr/>
        </p:nvSpPr>
        <p:spPr>
          <a:xfrm rot="5400000">
            <a:off x="5984903" y="-6009181"/>
            <a:ext cx="222191" cy="12192002"/>
          </a:xfrm>
          <a:prstGeom prst="rect">
            <a:avLst/>
          </a:prstGeom>
          <a:solidFill>
            <a:schemeClr val="tx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7" name="Dikdörtgen 6"/>
          <p:cNvSpPr/>
          <p:nvPr/>
        </p:nvSpPr>
        <p:spPr>
          <a:xfrm>
            <a:off x="10619574" y="197916"/>
            <a:ext cx="1572426" cy="643789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sz="2800" b="1"/>
          </a:p>
        </p:txBody>
      </p:sp>
      <p:sp>
        <p:nvSpPr>
          <p:cNvPr id="3" name="İçerik Yer Tutucusu 2"/>
          <p:cNvSpPr>
            <a:spLocks noGrp="1"/>
          </p:cNvSpPr>
          <p:nvPr>
            <p:ph idx="1"/>
          </p:nvPr>
        </p:nvSpPr>
        <p:spPr>
          <a:xfrm>
            <a:off x="1935890" y="1820561"/>
            <a:ext cx="8320216" cy="4356401"/>
          </a:xfrm>
        </p:spPr>
        <p:txBody>
          <a:bodyPr>
            <a:normAutofit/>
          </a:bodyPr>
          <a:lstStyle/>
          <a:p>
            <a:r>
              <a:rPr lang="tr-TR" dirty="0" smtClean="0"/>
              <a:t>Çevre Şehir Bakanlığı tarafından hazırlanan ve Resmi </a:t>
            </a:r>
            <a:r>
              <a:rPr lang="tr-TR" dirty="0" err="1" smtClean="0"/>
              <a:t>Gazete’de</a:t>
            </a:r>
            <a:r>
              <a:rPr lang="tr-TR" dirty="0" smtClean="0"/>
              <a:t> yayınlanarak yürürlüğe giren ‘Otopark Yönetmeliği’ne göre:</a:t>
            </a:r>
          </a:p>
          <a:p>
            <a:pPr marL="457200" indent="-457200">
              <a:buFont typeface="+mj-lt"/>
              <a:buAutoNum type="arabicPeriod"/>
            </a:pPr>
            <a:r>
              <a:rPr lang="tr-TR" sz="2000" dirty="0"/>
              <a:t>Yol üstü araç park yeri için ayrılması gereken alanın ölçüleri en az 2,5x5,50 metredir. Engelli araçları için 1/30 oranında park yeri ayrılır.</a:t>
            </a:r>
          </a:p>
          <a:p>
            <a:pPr marL="514350" indent="-514350">
              <a:buFont typeface="+mj-lt"/>
              <a:buAutoNum type="arabicPeriod"/>
            </a:pPr>
            <a:r>
              <a:rPr lang="tr-TR" sz="2000" dirty="0"/>
              <a:t>Bütün otopark türlerinde otopark alanının %1’ inden az olmamak üzere ilave alan bisiklet ve motosiklet park yeri olarak ayrılır.</a:t>
            </a:r>
          </a:p>
          <a:p>
            <a:pPr marL="514350" indent="-514350">
              <a:buFont typeface="+mj-lt"/>
              <a:buAutoNum type="arabicPeriod"/>
            </a:pPr>
            <a:r>
              <a:rPr lang="tr-TR" sz="2000" dirty="0"/>
              <a:t>Yaya alanları, bisiklet yolları ve kaldırımlar otopark olarak düzenlenemez ve kullanılamaz.</a:t>
            </a:r>
          </a:p>
          <a:p>
            <a:pPr marL="514350" indent="-514350">
              <a:buFont typeface="+mj-lt"/>
              <a:buAutoNum type="arabicPeriod"/>
            </a:pPr>
            <a:endParaRPr lang="tr-TR" sz="2000" dirty="0"/>
          </a:p>
        </p:txBody>
      </p:sp>
      <p:sp>
        <p:nvSpPr>
          <p:cNvPr id="8" name="Dikdörtgen 7"/>
          <p:cNvSpPr/>
          <p:nvPr/>
        </p:nvSpPr>
        <p:spPr>
          <a:xfrm>
            <a:off x="4751690" y="472098"/>
            <a:ext cx="2879393" cy="523220"/>
          </a:xfrm>
          <a:prstGeom prst="rect">
            <a:avLst/>
          </a:prstGeom>
        </p:spPr>
        <p:txBody>
          <a:bodyPr wrap="square">
            <a:spAutoFit/>
          </a:bodyPr>
          <a:lstStyle/>
          <a:p>
            <a:r>
              <a:rPr lang="tr-TR" sz="2800" b="1" dirty="0" smtClean="0"/>
              <a:t>8.OTOPARKLAR</a:t>
            </a:r>
            <a:endParaRPr lang="tr-TR" b="1" dirty="0"/>
          </a:p>
        </p:txBody>
      </p:sp>
    </p:spTree>
    <p:extLst>
      <p:ext uri="{BB962C8B-B14F-4D97-AF65-F5344CB8AC3E}">
        <p14:creationId xmlns:p14="http://schemas.microsoft.com/office/powerpoint/2010/main" val="568553066"/>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çerik Yer Tutucusu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495600" y="1844824"/>
            <a:ext cx="6935168" cy="2553056"/>
          </a:xfrm>
        </p:spPr>
      </p:pic>
    </p:spTree>
    <p:extLst>
      <p:ext uri="{BB962C8B-B14F-4D97-AF65-F5344CB8AC3E}">
        <p14:creationId xmlns:p14="http://schemas.microsoft.com/office/powerpoint/2010/main" val="155993319"/>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stretch>
            <a:fillRect/>
          </a:stretch>
        </p:blipFill>
        <p:spPr>
          <a:xfrm>
            <a:off x="1785938" y="1147763"/>
            <a:ext cx="8620125" cy="4562475"/>
          </a:xfrm>
          <a:prstGeom prst="rect">
            <a:avLst/>
          </a:prstGeom>
        </p:spPr>
      </p:pic>
    </p:spTree>
    <p:extLst>
      <p:ext uri="{BB962C8B-B14F-4D97-AF65-F5344CB8AC3E}">
        <p14:creationId xmlns:p14="http://schemas.microsoft.com/office/powerpoint/2010/main" val="66442723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Resim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51785" y="620688"/>
            <a:ext cx="4042539" cy="5921896"/>
          </a:xfrm>
          <a:prstGeom prst="rect">
            <a:avLst/>
          </a:prstGeom>
        </p:spPr>
      </p:pic>
    </p:spTree>
    <p:extLst>
      <p:ext uri="{BB962C8B-B14F-4D97-AF65-F5344CB8AC3E}">
        <p14:creationId xmlns:p14="http://schemas.microsoft.com/office/powerpoint/2010/main" val="26214832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2232</TotalTime>
  <Words>6582</Words>
  <Application>Microsoft Office PowerPoint</Application>
  <PresentationFormat>Geniş ekran</PresentationFormat>
  <Paragraphs>642</Paragraphs>
  <Slides>152</Slides>
  <Notes>0</Notes>
  <HiddenSlides>0</HiddenSlides>
  <MMClips>0</MMClips>
  <ScaleCrop>false</ScaleCrop>
  <HeadingPairs>
    <vt:vector size="6" baseType="variant">
      <vt:variant>
        <vt:lpstr>Kullanılan Yazı Tipleri</vt:lpstr>
      </vt:variant>
      <vt:variant>
        <vt:i4>7</vt:i4>
      </vt:variant>
      <vt:variant>
        <vt:lpstr>Tema</vt:lpstr>
      </vt:variant>
      <vt:variant>
        <vt:i4>1</vt:i4>
      </vt:variant>
      <vt:variant>
        <vt:lpstr>Slayt Başlıkları</vt:lpstr>
      </vt:variant>
      <vt:variant>
        <vt:i4>152</vt:i4>
      </vt:variant>
    </vt:vector>
  </HeadingPairs>
  <TitlesOfParts>
    <vt:vector size="160" baseType="lpstr">
      <vt:lpstr>Arial</vt:lpstr>
      <vt:lpstr>Calibri</vt:lpstr>
      <vt:lpstr>Calibri Light</vt:lpstr>
      <vt:lpstr>Courier New</vt:lpstr>
      <vt:lpstr>Symbol</vt:lpstr>
      <vt:lpstr>Times New Roman</vt:lpstr>
      <vt:lpstr>Wingdings</vt:lpstr>
      <vt:lpstr>Office Teması</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Fatih Bekiryazıcı</dc:creator>
  <cp:lastModifiedBy>Lenovo</cp:lastModifiedBy>
  <cp:revision>59</cp:revision>
  <dcterms:created xsi:type="dcterms:W3CDTF">2023-05-05T10:44:26Z</dcterms:created>
  <dcterms:modified xsi:type="dcterms:W3CDTF">2025-06-26T10:43:57Z</dcterms:modified>
</cp:coreProperties>
</file>