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308" r:id="rId4"/>
    <p:sldId id="309" r:id="rId5"/>
    <p:sldId id="310" r:id="rId6"/>
    <p:sldId id="311" r:id="rId7"/>
    <p:sldId id="312" r:id="rId8"/>
    <p:sldId id="313" r:id="rId9"/>
    <p:sldId id="314" r:id="rId10"/>
    <p:sldId id="315" r:id="rId11"/>
    <p:sldId id="316" r:id="rId12"/>
    <p:sldId id="317" r:id="rId13"/>
    <p:sldId id="318" r:id="rId14"/>
    <p:sldId id="307" r:id="rId15"/>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7.11.2021</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7.11.2021</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7.11.2021</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115616" y="2132856"/>
            <a:ext cx="7772400" cy="1470025"/>
          </a:xfrm>
        </p:spPr>
        <p:txBody>
          <a:bodyPr/>
          <a:lstStyle/>
          <a:p>
            <a:r>
              <a:rPr lang="tr-TR" b="1" i="1" dirty="0">
                <a:latin typeface="Arial Narrow" panose="020B0606020202030204" pitchFamily="34" charset="0"/>
              </a:rPr>
              <a:t>SINIF YÖNETİMİ VE DİSİPLİN MODELLERİ</a:t>
            </a:r>
          </a:p>
        </p:txBody>
      </p:sp>
    </p:spTree>
    <p:extLst>
      <p:ext uri="{BB962C8B-B14F-4D97-AF65-F5344CB8AC3E}">
        <p14:creationId xmlns:p14="http://schemas.microsoft.com/office/powerpoint/2010/main" val="33022248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620688"/>
            <a:ext cx="7200800" cy="5262979"/>
          </a:xfrm>
          <a:prstGeom prst="rect">
            <a:avLst/>
          </a:prstGeom>
          <a:noFill/>
        </p:spPr>
        <p:txBody>
          <a:bodyPr wrap="square" rtlCol="0">
            <a:spAutoFit/>
          </a:bodyPr>
          <a:lstStyle/>
          <a:p>
            <a:pPr algn="ctr"/>
            <a:r>
              <a:rPr lang="tr-TR" sz="2400" b="1" dirty="0">
                <a:latin typeface="Arial Narrow" panose="020B0606020202030204" pitchFamily="34" charset="0"/>
              </a:rPr>
              <a:t>MANTIKSAL SONUÇLAR MODELİ</a:t>
            </a:r>
          </a:p>
          <a:p>
            <a:pPr marL="342900" indent="-342900" algn="just">
              <a:buFont typeface="Wingdings" panose="05000000000000000000" pitchFamily="2" charset="2"/>
              <a:buChar char="Ø"/>
            </a:pPr>
            <a:r>
              <a:rPr lang="tr-TR" sz="2400" dirty="0" err="1">
                <a:latin typeface="Arial Narrow" panose="020B0606020202030204" pitchFamily="34" charset="0"/>
              </a:rPr>
              <a:t>Rudolf</a:t>
            </a:r>
            <a:r>
              <a:rPr lang="tr-TR" sz="2400" dirty="0">
                <a:latin typeface="Arial Narrow" panose="020B0606020202030204" pitchFamily="34" charset="0"/>
              </a:rPr>
              <a:t> </a:t>
            </a:r>
            <a:r>
              <a:rPr lang="tr-TR" sz="2400" dirty="0" err="1">
                <a:latin typeface="Arial Narrow" panose="020B0606020202030204" pitchFamily="34" charset="0"/>
              </a:rPr>
              <a:t>Dreikurs</a:t>
            </a:r>
            <a:r>
              <a:rPr lang="tr-TR" sz="2400" dirty="0">
                <a:latin typeface="Arial Narrow" panose="020B0606020202030204" pitchFamily="34" charset="0"/>
              </a:rPr>
              <a:t>, tarafından geliştirilen ve öğrencide öz disiplini geliştirmeyi amaçlayan bir modeldir. Yaklaşımın özünü, öğrenciye, kendi davranışlarından kendisinin sorumlu olduğunun öğretilmesi oluşturur.</a:t>
            </a:r>
          </a:p>
          <a:p>
            <a:pPr marL="342900" indent="-342900" algn="just">
              <a:buFont typeface="Wingdings" panose="05000000000000000000" pitchFamily="2" charset="2"/>
              <a:buChar char="Ø"/>
            </a:pPr>
            <a:r>
              <a:rPr lang="tr-TR" sz="2400" dirty="0">
                <a:latin typeface="Arial Narrow" panose="020B0606020202030204" pitchFamily="34" charset="0"/>
              </a:rPr>
              <a:t>Model, öğrencilere durumları değerlendirme, yaşayarak öğrenme ve uygun tercihler yapmayı öğretir.</a:t>
            </a:r>
          </a:p>
          <a:p>
            <a:pPr marL="342900" indent="-342900" algn="just">
              <a:buFont typeface="Wingdings" panose="05000000000000000000" pitchFamily="2" charset="2"/>
              <a:buChar char="Ø"/>
            </a:pPr>
            <a:r>
              <a:rPr lang="tr-TR" sz="2400" dirty="0" err="1">
                <a:latin typeface="Arial Narrow" panose="020B0606020202030204" pitchFamily="34" charset="0"/>
              </a:rPr>
              <a:t>Dreikurs</a:t>
            </a:r>
            <a:r>
              <a:rPr lang="tr-TR" sz="2400" dirty="0">
                <a:latin typeface="Arial Narrow" panose="020B0606020202030204" pitchFamily="34" charset="0"/>
              </a:rPr>
              <a:t>, öğrencilerin kabul edilme, onaylanma isteğinde olduğunu ve davranışlarının bu isteği gerçekleştirmeye yönelik olduğunu belirtir.</a:t>
            </a:r>
          </a:p>
          <a:p>
            <a:pPr marL="342900" indent="-342900" algn="just">
              <a:buFont typeface="Wingdings" panose="05000000000000000000" pitchFamily="2" charset="2"/>
              <a:buChar char="Ø"/>
            </a:pPr>
            <a:r>
              <a:rPr lang="tr-TR" sz="2400" dirty="0">
                <a:latin typeface="Arial Narrow" panose="020B0606020202030204" pitchFamily="34" charset="0"/>
              </a:rPr>
              <a:t>Model, öğrencilere, insan haklarına ve bütün insanların değerlerine önem vermeleri gerektiğini, ait olma, eşitlik ve karşılıklı saygı duygularını öğretmeyi ve bunu engelleyen herhangi bir disiplin modeline karşı olmayı içerir.</a:t>
            </a:r>
          </a:p>
        </p:txBody>
      </p:sp>
    </p:spTree>
    <p:extLst>
      <p:ext uri="{BB962C8B-B14F-4D97-AF65-F5344CB8AC3E}">
        <p14:creationId xmlns:p14="http://schemas.microsoft.com/office/powerpoint/2010/main" val="16207629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2308324"/>
          </a:xfrm>
          <a:prstGeom prst="rect">
            <a:avLst/>
          </a:prstGeom>
          <a:noFill/>
        </p:spPr>
        <p:txBody>
          <a:bodyPr wrap="square" rtlCol="0">
            <a:spAutoFit/>
          </a:bodyPr>
          <a:lstStyle/>
          <a:p>
            <a:pPr algn="ctr"/>
            <a:r>
              <a:rPr lang="tr-TR" sz="2400" b="1" dirty="0">
                <a:latin typeface="Arial Narrow" panose="020B0606020202030204" pitchFamily="34" charset="0"/>
              </a:rPr>
              <a:t>ETKİLİ İLETİŞİM ODAKLI MODEL</a:t>
            </a:r>
          </a:p>
          <a:p>
            <a:pPr marL="342900" indent="-342900" algn="just">
              <a:buFont typeface="Wingdings" panose="05000000000000000000" pitchFamily="2" charset="2"/>
              <a:buChar char="Ø"/>
            </a:pPr>
            <a:r>
              <a:rPr lang="tr-TR" sz="2400" dirty="0" err="1">
                <a:latin typeface="Arial Narrow" panose="020B0606020202030204" pitchFamily="34" charset="0"/>
              </a:rPr>
              <a:t>Ginnot</a:t>
            </a:r>
            <a:r>
              <a:rPr lang="tr-TR" sz="2400" dirty="0">
                <a:latin typeface="Arial Narrow" panose="020B0606020202030204" pitchFamily="34" charset="0"/>
              </a:rPr>
              <a:t> modeli olarak bilinmektedir. Bu modelde, sınıfta disiplin sağlamada öncelikle öğretmenin öğrenciler için iyi bir davranış ve rol model olması gerektiği üzerinde durulmaktadır. Bu modelde öğretmenin öğrencilerle etkili bir iletişim kurması gerektiği üzerinde durulmaktadır. </a:t>
            </a:r>
          </a:p>
        </p:txBody>
      </p:sp>
    </p:spTree>
    <p:extLst>
      <p:ext uri="{BB962C8B-B14F-4D97-AF65-F5344CB8AC3E}">
        <p14:creationId xmlns:p14="http://schemas.microsoft.com/office/powerpoint/2010/main" val="29295389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3785652"/>
          </a:xfrm>
          <a:prstGeom prst="rect">
            <a:avLst/>
          </a:prstGeom>
          <a:noFill/>
        </p:spPr>
        <p:txBody>
          <a:bodyPr wrap="square" rtlCol="0">
            <a:spAutoFit/>
          </a:bodyPr>
          <a:lstStyle/>
          <a:p>
            <a:pPr algn="ctr"/>
            <a:r>
              <a:rPr lang="tr-TR" sz="2400" b="1" dirty="0">
                <a:latin typeface="Arial Narrow" panose="020B0606020202030204" pitchFamily="34" charset="0"/>
              </a:rPr>
              <a:t>LEE JONES &amp; FRED JONES SINIF YÖNETİMİ MODELİ</a:t>
            </a:r>
          </a:p>
          <a:p>
            <a:pPr marL="342900" indent="-342900" algn="just">
              <a:buFont typeface="Wingdings" panose="05000000000000000000" pitchFamily="2" charset="2"/>
              <a:buChar char="Ø"/>
            </a:pPr>
            <a:r>
              <a:rPr lang="tr-TR" sz="2400" dirty="0">
                <a:latin typeface="Arial Narrow" panose="020B0606020202030204" pitchFamily="34" charset="0"/>
              </a:rPr>
              <a:t>Olumlu disiplin modeli olarak da ifade edilen bu modelde, öğretmenlerin genel olarak sınıfta geçen sürenin yarısını disiplin sorunlarıyla baş etmek için harcadıkları ileri sürülmektedir. </a:t>
            </a:r>
          </a:p>
          <a:p>
            <a:pPr marL="342900" indent="-342900" algn="just">
              <a:buFont typeface="Wingdings" panose="05000000000000000000" pitchFamily="2" charset="2"/>
              <a:buChar char="Ø"/>
            </a:pPr>
            <a:r>
              <a:rPr lang="tr-TR" sz="2400" dirty="0">
                <a:latin typeface="Arial Narrow" panose="020B0606020202030204" pitchFamily="34" charset="0"/>
              </a:rPr>
              <a:t>Bu modelde öğretmenin yapabileceği bazı etkinlikler şu şekilde sıralanmaktadır; sınıfta dolaşmak, problemli öğrencileri kendine yakın yerde tutmak, göz teması kurmak, öğrencilere sorumluluk vermek, </a:t>
            </a:r>
            <a:r>
              <a:rPr lang="tr-TR" sz="2400" dirty="0" err="1">
                <a:latin typeface="Arial Narrow" panose="020B0606020202030204" pitchFamily="34" charset="0"/>
              </a:rPr>
              <a:t>pekiştireçleri</a:t>
            </a:r>
            <a:r>
              <a:rPr lang="tr-TR" sz="2400" dirty="0">
                <a:latin typeface="Arial Narrow" panose="020B0606020202030204" pitchFamily="34" charset="0"/>
              </a:rPr>
              <a:t> tüm öğrenciler için kullanmak.</a:t>
            </a:r>
          </a:p>
        </p:txBody>
      </p:sp>
    </p:spTree>
    <p:extLst>
      <p:ext uri="{BB962C8B-B14F-4D97-AF65-F5344CB8AC3E}">
        <p14:creationId xmlns:p14="http://schemas.microsoft.com/office/powerpoint/2010/main" val="2795830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154984"/>
          </a:xfrm>
          <a:prstGeom prst="rect">
            <a:avLst/>
          </a:prstGeom>
          <a:noFill/>
        </p:spPr>
        <p:txBody>
          <a:bodyPr wrap="square" rtlCol="0">
            <a:spAutoFit/>
          </a:bodyPr>
          <a:lstStyle/>
          <a:p>
            <a:pPr algn="ctr"/>
            <a:r>
              <a:rPr lang="tr-TR" sz="2400" b="1" dirty="0">
                <a:latin typeface="Arial Narrow" panose="020B0606020202030204" pitchFamily="34" charset="0"/>
              </a:rPr>
              <a:t>REDL VE WATTENBERG MODELİ </a:t>
            </a:r>
          </a:p>
          <a:p>
            <a:pPr marL="342900" indent="-342900">
              <a:buFont typeface="Wingdings" panose="05000000000000000000" pitchFamily="2" charset="2"/>
              <a:buChar char="Ø"/>
            </a:pPr>
            <a:r>
              <a:rPr lang="tr-TR" sz="2400" dirty="0">
                <a:latin typeface="Arial Narrow" panose="020B0606020202030204" pitchFamily="34" charset="0"/>
              </a:rPr>
              <a:t>Bu modelde sınıfta bulunan öğrenci tiplerine dikkat çekilmektedir. Bu öğrenci tipleri; lider, palyaço, kabadayı ve kışkırtıcı şeklindedir. </a:t>
            </a:r>
          </a:p>
          <a:p>
            <a:pPr marL="342900" indent="-342900">
              <a:buFont typeface="Wingdings" panose="05000000000000000000" pitchFamily="2" charset="2"/>
              <a:buChar char="Ø"/>
            </a:pPr>
            <a:r>
              <a:rPr lang="tr-TR" sz="2400" b="1" dirty="0">
                <a:latin typeface="Arial Narrow" panose="020B0606020202030204" pitchFamily="34" charset="0"/>
              </a:rPr>
              <a:t>Lider; </a:t>
            </a:r>
            <a:r>
              <a:rPr lang="tr-TR" sz="2400" dirty="0">
                <a:latin typeface="Arial Narrow" panose="020B0606020202030204" pitchFamily="34" charset="0"/>
              </a:rPr>
              <a:t>her grupta bulunan ve pek çok konuda diğerlerinden üstün niteliklere sahip olan kişilerdir.</a:t>
            </a:r>
          </a:p>
          <a:p>
            <a:pPr marL="342900" indent="-342900">
              <a:buFont typeface="Wingdings" panose="05000000000000000000" pitchFamily="2" charset="2"/>
              <a:buChar char="Ø"/>
            </a:pPr>
            <a:r>
              <a:rPr lang="tr-TR" sz="2400" b="1" dirty="0">
                <a:latin typeface="Arial Narrow" panose="020B0606020202030204" pitchFamily="34" charset="0"/>
              </a:rPr>
              <a:t>Palyaço;</a:t>
            </a:r>
            <a:r>
              <a:rPr lang="tr-TR" sz="2400" dirty="0">
                <a:latin typeface="Arial Narrow" panose="020B0606020202030204" pitchFamily="34" charset="0"/>
              </a:rPr>
              <a:t> grubun eğlence kaynağıdır.</a:t>
            </a:r>
          </a:p>
          <a:p>
            <a:pPr marL="342900" indent="-342900">
              <a:buFont typeface="Wingdings" panose="05000000000000000000" pitchFamily="2" charset="2"/>
              <a:buChar char="Ø"/>
            </a:pPr>
            <a:r>
              <a:rPr lang="tr-TR" sz="2400" b="1" dirty="0">
                <a:latin typeface="Arial Narrow" panose="020B0606020202030204" pitchFamily="34" charset="0"/>
              </a:rPr>
              <a:t>Kabadayı; </a:t>
            </a:r>
            <a:r>
              <a:rPr lang="tr-TR" sz="2400" dirty="0">
                <a:latin typeface="Arial Narrow" panose="020B0606020202030204" pitchFamily="34" charset="0"/>
              </a:rPr>
              <a:t>grupta söz sahibi olmak için güç ve çeşitli olumsuz </a:t>
            </a:r>
            <a:r>
              <a:rPr lang="tr-TR" sz="2400" dirty="0" err="1">
                <a:latin typeface="Arial Narrow" panose="020B0606020202030204" pitchFamily="34" charset="0"/>
              </a:rPr>
              <a:t>pekiştireçler</a:t>
            </a:r>
            <a:r>
              <a:rPr lang="tr-TR" sz="2400" dirty="0">
                <a:latin typeface="Arial Narrow" panose="020B0606020202030204" pitchFamily="34" charset="0"/>
              </a:rPr>
              <a:t> kullanır.</a:t>
            </a:r>
          </a:p>
          <a:p>
            <a:pPr marL="342900" indent="-342900">
              <a:buFont typeface="Wingdings" panose="05000000000000000000" pitchFamily="2" charset="2"/>
              <a:buChar char="Ø"/>
            </a:pPr>
            <a:r>
              <a:rPr lang="tr-TR" sz="2400" b="1" dirty="0">
                <a:latin typeface="Arial Narrow" panose="020B0606020202030204" pitchFamily="34" charset="0"/>
              </a:rPr>
              <a:t>Kışkırtıcı;</a:t>
            </a:r>
            <a:r>
              <a:rPr lang="tr-TR" sz="2400" dirty="0">
                <a:latin typeface="Arial Narrow" panose="020B0606020202030204" pitchFamily="34" charset="0"/>
              </a:rPr>
              <a:t> kendi iç problemlerini gruba yansıtan ve olmayan problemler yaratan kişilerdir. </a:t>
            </a:r>
          </a:p>
        </p:txBody>
      </p:sp>
    </p:spTree>
    <p:extLst>
      <p:ext uri="{BB962C8B-B14F-4D97-AF65-F5344CB8AC3E}">
        <p14:creationId xmlns:p14="http://schemas.microsoft.com/office/powerpoint/2010/main" val="5437459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p>
        </p:txBody>
      </p:sp>
    </p:spTree>
    <p:extLst>
      <p:ext uri="{BB962C8B-B14F-4D97-AF65-F5344CB8AC3E}">
        <p14:creationId xmlns:p14="http://schemas.microsoft.com/office/powerpoint/2010/main" val="30030252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524315"/>
          </a:xfrm>
          <a:prstGeom prst="rect">
            <a:avLst/>
          </a:prstGeom>
          <a:noFill/>
        </p:spPr>
        <p:txBody>
          <a:bodyPr wrap="square" rtlCol="0">
            <a:spAutoFit/>
          </a:bodyPr>
          <a:lstStyle/>
          <a:p>
            <a:pPr algn="ctr"/>
            <a:r>
              <a:rPr lang="tr-TR" sz="2400" b="1" dirty="0">
                <a:latin typeface="Arial Narrow" panose="020B0606020202030204" pitchFamily="34" charset="0"/>
              </a:rPr>
              <a:t>DİSİPLİN OLUŞTURMA</a:t>
            </a:r>
          </a:p>
          <a:p>
            <a:pPr marL="342900" indent="-342900" algn="just">
              <a:buFont typeface="Wingdings" panose="05000000000000000000" pitchFamily="2" charset="2"/>
              <a:buChar char="Ø"/>
            </a:pPr>
            <a:r>
              <a:rPr lang="tr-TR" sz="2400" dirty="0">
                <a:latin typeface="Arial Narrow" panose="020B0606020202030204" pitchFamily="34" charset="0"/>
              </a:rPr>
              <a:t>Sınıflar, öğrenme-öğretme etkinliklerinin gerçekleştirilmesi amacıyla oluşturulmuş özel alanlardır.</a:t>
            </a:r>
          </a:p>
          <a:p>
            <a:pPr marL="342900" indent="-342900" algn="just">
              <a:buFont typeface="Wingdings" panose="05000000000000000000" pitchFamily="2" charset="2"/>
              <a:buChar char="Ø"/>
            </a:pPr>
            <a:r>
              <a:rPr lang="tr-TR" sz="2400" dirty="0">
                <a:latin typeface="Arial Narrow" panose="020B0606020202030204" pitchFamily="34" charset="0"/>
              </a:rPr>
              <a:t>Bu alanlarda eğitimsel amaçlar gerçekleştirilir. Eğitimsel amaçların gerçekleşebilmesi için öğrenme sürecinde bir düzene gereksinim vardır.</a:t>
            </a:r>
          </a:p>
          <a:p>
            <a:pPr marL="342900" indent="-342900" algn="just">
              <a:buFont typeface="Wingdings" panose="05000000000000000000" pitchFamily="2" charset="2"/>
              <a:buChar char="Ø"/>
            </a:pPr>
            <a:r>
              <a:rPr lang="tr-TR" sz="2400" dirty="0">
                <a:latin typeface="Arial Narrow" panose="020B0606020202030204" pitchFamily="34" charset="0"/>
              </a:rPr>
              <a:t>Bu düzeni tehdit eden her türlü değişken, sınıf içerisinde öğrenme sürecini olumsuz etkilemekte, kayıplara yol açmaktadır.</a:t>
            </a:r>
          </a:p>
          <a:p>
            <a:pPr marL="342900" indent="-342900" algn="just">
              <a:buFont typeface="Wingdings" panose="05000000000000000000" pitchFamily="2" charset="2"/>
              <a:buChar char="Ø"/>
            </a:pPr>
            <a:r>
              <a:rPr lang="tr-TR" sz="2400" dirty="0">
                <a:latin typeface="Arial Narrow" panose="020B0606020202030204" pitchFamily="34" charset="0"/>
              </a:rPr>
              <a:t>Öğrenme düzeninin sağlıklı bir şekilde oluşturulması disiplin kavramı ve buna bağlı olarak kural kavramını karşımıza çıkarmaktadır. </a:t>
            </a:r>
          </a:p>
        </p:txBody>
      </p:sp>
    </p:spTree>
    <p:extLst>
      <p:ext uri="{BB962C8B-B14F-4D97-AF65-F5344CB8AC3E}">
        <p14:creationId xmlns:p14="http://schemas.microsoft.com/office/powerpoint/2010/main" val="338195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3785652"/>
          </a:xfrm>
          <a:prstGeom prst="rect">
            <a:avLst/>
          </a:prstGeom>
          <a:noFill/>
        </p:spPr>
        <p:txBody>
          <a:bodyPr wrap="square" rtlCol="0">
            <a:spAutoFit/>
          </a:bodyPr>
          <a:lstStyle/>
          <a:p>
            <a:pPr algn="ctr"/>
            <a:r>
              <a:rPr lang="tr-TR" sz="2400" b="1" dirty="0">
                <a:latin typeface="Arial Narrow" panose="020B0606020202030204" pitchFamily="34" charset="0"/>
              </a:rPr>
              <a:t>Disiplin ve Önemi</a:t>
            </a:r>
          </a:p>
          <a:p>
            <a:pPr marL="342900" indent="-342900" algn="just">
              <a:buFont typeface="Wingdings" panose="05000000000000000000" pitchFamily="2" charset="2"/>
              <a:buChar char="Ø"/>
            </a:pPr>
            <a:r>
              <a:rPr lang="tr-TR" sz="2400" dirty="0">
                <a:latin typeface="Arial Narrow" panose="020B0606020202030204" pitchFamily="34" charset="0"/>
              </a:rPr>
              <a:t>Disiplin, en kısa şekilde davranış denetimi olarak tanımlanmaktadır</a:t>
            </a:r>
          </a:p>
          <a:p>
            <a:pPr marL="342900" indent="-342900" algn="just">
              <a:buFont typeface="Wingdings" panose="05000000000000000000" pitchFamily="2" charset="2"/>
              <a:buChar char="Ø"/>
            </a:pPr>
            <a:r>
              <a:rPr lang="tr-TR" sz="2400" dirty="0">
                <a:latin typeface="Arial Narrow" panose="020B0606020202030204" pitchFamily="34" charset="0"/>
              </a:rPr>
              <a:t>Disiplin kavramı, en çok kabul gören anlamı ile mevcut yasa, kural, ilke ve düzenlemelere uygun davranma olarak tanımlanabilir.</a:t>
            </a:r>
          </a:p>
          <a:p>
            <a:pPr marL="342900" indent="-342900" algn="just">
              <a:buFont typeface="Wingdings" panose="05000000000000000000" pitchFamily="2" charset="2"/>
              <a:buChar char="Ø"/>
            </a:pPr>
            <a:r>
              <a:rPr lang="tr-TR" sz="2400" dirty="0">
                <a:latin typeface="Arial Narrow" panose="020B0606020202030204" pitchFamily="34" charset="0"/>
              </a:rPr>
              <a:t>Disiplinin amacı, belirli amaçlarla bir araya gelmiş insanların, söz konusu amaçları daha iyi gerçekleştirebilmek için konulmuş kurallara uyumunu sağlamaktır.</a:t>
            </a:r>
          </a:p>
        </p:txBody>
      </p:sp>
    </p:spTree>
    <p:extLst>
      <p:ext uri="{BB962C8B-B14F-4D97-AF65-F5344CB8AC3E}">
        <p14:creationId xmlns:p14="http://schemas.microsoft.com/office/powerpoint/2010/main" val="3793780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2677656"/>
          </a:xfrm>
          <a:prstGeom prst="rect">
            <a:avLst/>
          </a:prstGeom>
          <a:noFill/>
        </p:spPr>
        <p:txBody>
          <a:bodyPr wrap="square" rtlCol="0">
            <a:spAutoFit/>
          </a:bodyPr>
          <a:lstStyle/>
          <a:p>
            <a:pPr algn="ctr"/>
            <a:r>
              <a:rPr lang="tr-TR" sz="2400" b="1" dirty="0">
                <a:latin typeface="Arial Narrow" panose="020B0606020202030204" pitchFamily="34" charset="0"/>
              </a:rPr>
              <a:t>DİSİPLİN MODELLERİ</a:t>
            </a:r>
          </a:p>
          <a:p>
            <a:pPr marL="342900" indent="-342900" algn="just">
              <a:buFont typeface="Wingdings" panose="05000000000000000000" pitchFamily="2" charset="2"/>
              <a:buChar char="Ø"/>
            </a:pPr>
            <a:r>
              <a:rPr lang="tr-TR" sz="2400" dirty="0">
                <a:latin typeface="Arial Narrow" panose="020B0606020202030204" pitchFamily="34" charset="0"/>
              </a:rPr>
              <a:t>Disiplin anlayışları bakımından öğretmenler arasında farklılıklar vardır. Bir öğretmene göre disiplinsizlik olarak tanımlanan bir davranış, diğer bir öğretmene göre disiplinsizlik sayılmamaktadır. Her öğretmen disipline ilişkin olarak kendi tolerans düzeyini belirler ve kendi tarzını geliştirir.</a:t>
            </a:r>
          </a:p>
        </p:txBody>
      </p:sp>
    </p:spTree>
    <p:extLst>
      <p:ext uri="{BB962C8B-B14F-4D97-AF65-F5344CB8AC3E}">
        <p14:creationId xmlns:p14="http://schemas.microsoft.com/office/powerpoint/2010/main" val="3722045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476672"/>
            <a:ext cx="7200800" cy="5632311"/>
          </a:xfrm>
          <a:prstGeom prst="rect">
            <a:avLst/>
          </a:prstGeom>
          <a:noFill/>
        </p:spPr>
        <p:txBody>
          <a:bodyPr wrap="square" rtlCol="0">
            <a:spAutoFit/>
          </a:bodyPr>
          <a:lstStyle/>
          <a:p>
            <a:pPr algn="ctr"/>
            <a:r>
              <a:rPr lang="tr-TR" sz="2400" b="1" dirty="0">
                <a:latin typeface="Arial Narrow" panose="020B0606020202030204" pitchFamily="34" charset="0"/>
              </a:rPr>
              <a:t>CANTER MODELİ</a:t>
            </a:r>
          </a:p>
          <a:p>
            <a:pPr marL="342900" indent="-342900" algn="just">
              <a:buFont typeface="Wingdings" panose="05000000000000000000" pitchFamily="2" charset="2"/>
              <a:buChar char="Ø"/>
            </a:pPr>
            <a:r>
              <a:rPr lang="tr-TR" sz="2400" dirty="0">
                <a:latin typeface="Arial Narrow" panose="020B0606020202030204" pitchFamily="34" charset="0"/>
              </a:rPr>
              <a:t>“Etkin disiplin” olarak da bilinen Canter modeli, öğretmenin öğrenciler üzerinde açık ve sağlam bir otorite kurmasının gerektiğini savunmaktadır. Modelin amacı, öğretmenlere sınıf içinde görev almayı ve öğrencilere karşı sakin fakat güçlü olmayı önermektedir. Bu model, bütün öğrencilere benzer biçimde davranma, aynı ölçütleri uygulama ve bütün öğrencilerden aynı başarıları bekleme düşüncesine dayanmaktadır.</a:t>
            </a:r>
          </a:p>
          <a:p>
            <a:pPr marL="342900" indent="-342900" algn="just">
              <a:buFont typeface="Wingdings" panose="05000000000000000000" pitchFamily="2" charset="2"/>
              <a:buChar char="Ø"/>
            </a:pPr>
            <a:r>
              <a:rPr lang="tr-TR" sz="2400" dirty="0">
                <a:latin typeface="Arial Narrow" panose="020B0606020202030204" pitchFamily="34" charset="0"/>
              </a:rPr>
              <a:t>Etkin öğretmen, öğrencilerden nezaketli ve sorumlu davranışlar talep etmede ısrarlıdır. İstediklerinde bütün öğrencilerin bunu yapabileceği kabul edilir. Etkin öğretmen kuralları zorla kabul ettirmeye çalışmaz, kurallara uyulmadığında ortaya çıkacak sonuçları tehdit unsuru olarak kullanmaz, sadece açıklar.</a:t>
            </a:r>
          </a:p>
        </p:txBody>
      </p:sp>
    </p:spTree>
    <p:extLst>
      <p:ext uri="{BB962C8B-B14F-4D97-AF65-F5344CB8AC3E}">
        <p14:creationId xmlns:p14="http://schemas.microsoft.com/office/powerpoint/2010/main" val="2546141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15616" y="548680"/>
            <a:ext cx="7200800" cy="5632311"/>
          </a:xfrm>
          <a:prstGeom prst="rect">
            <a:avLst/>
          </a:prstGeom>
          <a:noFill/>
        </p:spPr>
        <p:txBody>
          <a:bodyPr wrap="square" rtlCol="0">
            <a:spAutoFit/>
          </a:bodyPr>
          <a:lstStyle/>
          <a:p>
            <a:pPr algn="ctr"/>
            <a:r>
              <a:rPr lang="tr-TR" sz="2400" b="1" dirty="0">
                <a:latin typeface="Arial Narrow" panose="020B0606020202030204" pitchFamily="34" charset="0"/>
              </a:rPr>
              <a:t>GLASSER MODELİ</a:t>
            </a:r>
          </a:p>
          <a:p>
            <a:pPr marL="342900" indent="-342900" algn="just">
              <a:buFont typeface="Wingdings" panose="05000000000000000000" pitchFamily="2" charset="2"/>
              <a:buChar char="Ø"/>
            </a:pPr>
            <a:r>
              <a:rPr lang="tr-TR" sz="2400" dirty="0" err="1">
                <a:latin typeface="Arial Narrow" panose="020B0606020202030204" pitchFamily="34" charset="0"/>
              </a:rPr>
              <a:t>Glasser’in</a:t>
            </a:r>
            <a:r>
              <a:rPr lang="tr-TR" sz="2400" dirty="0">
                <a:latin typeface="Arial Narrow" panose="020B0606020202030204" pitchFamily="34" charset="0"/>
              </a:rPr>
              <a:t> yaklaşımında temel ilke, istenmeyen davranış gösteren bir öğrencinin bunun sorumluluğunu üstlenmesidir. Bu modelde, öğrencilerin mantıklı varlıklar olduklarına, isterlerse davranışlarını kontrol edebileceklerine inanılır.</a:t>
            </a:r>
          </a:p>
          <a:p>
            <a:pPr marL="342900" indent="-342900" algn="just">
              <a:buFont typeface="Wingdings" panose="05000000000000000000" pitchFamily="2" charset="2"/>
              <a:buChar char="Ø"/>
            </a:pPr>
            <a:r>
              <a:rPr lang="tr-TR" sz="2400" dirty="0">
                <a:latin typeface="Arial Narrow" panose="020B0606020202030204" pitchFamily="34" charset="0"/>
              </a:rPr>
              <a:t>Öğrenciler kötü seçenekler yerine iyi seçeneklere yönelmede desteklenmelidir.</a:t>
            </a:r>
          </a:p>
          <a:p>
            <a:pPr marL="342900" indent="-342900" algn="just">
              <a:buFont typeface="Wingdings" panose="05000000000000000000" pitchFamily="2" charset="2"/>
              <a:buChar char="Ø"/>
            </a:pPr>
            <a:r>
              <a:rPr lang="tr-TR" sz="2400" dirty="0">
                <a:latin typeface="Arial Narrow" panose="020B0606020202030204" pitchFamily="34" charset="0"/>
              </a:rPr>
              <a:t>Öğrencinin uygun tercih yapmasında rehberlik görevi öğretmenindir.</a:t>
            </a:r>
          </a:p>
          <a:p>
            <a:pPr marL="342900" indent="-342900" algn="just">
              <a:buFont typeface="Wingdings" panose="05000000000000000000" pitchFamily="2" charset="2"/>
              <a:buChar char="Ø"/>
            </a:pPr>
            <a:r>
              <a:rPr lang="tr-TR" sz="2400" dirty="0">
                <a:latin typeface="Arial Narrow" panose="020B0606020202030204" pitchFamily="34" charset="0"/>
              </a:rPr>
              <a:t>Kurallar esastır ve öğrenci kurallara uymaya zorlanmalıdır. Her öğrenci davranışını, daima uygun bir karşılık izlemeli, hatalı davranış için hiçbir özür kabul edilmemelidir. Fakat bu, istenmeyen davranışları gösteren öğrencilerin cezalandırılmaları veya tersi durumda övülmeleri anlamına gelmemelidir.</a:t>
            </a:r>
          </a:p>
        </p:txBody>
      </p:sp>
    </p:spTree>
    <p:extLst>
      <p:ext uri="{BB962C8B-B14F-4D97-AF65-F5344CB8AC3E}">
        <p14:creationId xmlns:p14="http://schemas.microsoft.com/office/powerpoint/2010/main" val="1207081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043608" y="332656"/>
            <a:ext cx="7200800" cy="5632311"/>
          </a:xfrm>
          <a:prstGeom prst="rect">
            <a:avLst/>
          </a:prstGeom>
          <a:noFill/>
        </p:spPr>
        <p:txBody>
          <a:bodyPr wrap="square" rtlCol="0">
            <a:spAutoFit/>
          </a:bodyPr>
          <a:lstStyle/>
          <a:p>
            <a:pPr algn="ctr"/>
            <a:r>
              <a:rPr lang="tr-TR" sz="2400" b="1" dirty="0">
                <a:latin typeface="Arial Narrow" panose="020B0606020202030204" pitchFamily="34" charset="0"/>
              </a:rPr>
              <a:t>KOUNİN MODELİ</a:t>
            </a:r>
          </a:p>
          <a:p>
            <a:pPr marL="342900" indent="-342900" algn="just">
              <a:buFont typeface="Wingdings" panose="05000000000000000000" pitchFamily="2" charset="2"/>
              <a:buChar char="Ø"/>
            </a:pPr>
            <a:r>
              <a:rPr lang="tr-TR" sz="2400" dirty="0" err="1">
                <a:latin typeface="Arial Narrow" panose="020B0606020202030204" pitchFamily="34" charset="0"/>
              </a:rPr>
              <a:t>Kounin</a:t>
            </a:r>
            <a:r>
              <a:rPr lang="tr-TR" sz="2400" dirty="0">
                <a:latin typeface="Arial Narrow" panose="020B0606020202030204" pitchFamily="34" charset="0"/>
              </a:rPr>
              <a:t> modeli, grup yönetimini ve “dalga </a:t>
            </a:r>
            <a:r>
              <a:rPr lang="tr-TR" sz="2400" dirty="0" err="1">
                <a:latin typeface="Arial Narrow" panose="020B0606020202030204" pitchFamily="34" charset="0"/>
              </a:rPr>
              <a:t>etkisi”ni</a:t>
            </a:r>
            <a:r>
              <a:rPr lang="tr-TR" sz="2400" dirty="0">
                <a:latin typeface="Arial Narrow" panose="020B0606020202030204" pitchFamily="34" charset="0"/>
              </a:rPr>
              <a:t> vurgular. </a:t>
            </a:r>
            <a:r>
              <a:rPr lang="tr-TR" sz="2400" dirty="0" err="1">
                <a:latin typeface="Arial Narrow" panose="020B0606020202030204" pitchFamily="34" charset="0"/>
              </a:rPr>
              <a:t>Kounin</a:t>
            </a:r>
            <a:r>
              <a:rPr lang="tr-TR" sz="2400" dirty="0">
                <a:latin typeface="Arial Narrow" panose="020B0606020202030204" pitchFamily="34" charset="0"/>
              </a:rPr>
              <a:t>, öğretmenin sınıfta hatalı bir davranışta bulunan öğrencinin davranışını düzelttiğinde bu durumun diğer öğrencileri de etkilediğini bulmuştur ve buna “dalga etkisi” adını vermiştir.</a:t>
            </a:r>
          </a:p>
          <a:p>
            <a:pPr marL="342900" indent="-342900" algn="just">
              <a:buFont typeface="Wingdings" panose="05000000000000000000" pitchFamily="2" charset="2"/>
              <a:buChar char="Ø"/>
            </a:pPr>
            <a:r>
              <a:rPr lang="tr-TR" sz="2400" dirty="0" err="1">
                <a:latin typeface="Arial Narrow" panose="020B0606020202030204" pitchFamily="34" charset="0"/>
              </a:rPr>
              <a:t>Kounin</a:t>
            </a:r>
            <a:r>
              <a:rPr lang="tr-TR" sz="2400" dirty="0">
                <a:latin typeface="Arial Narrow" panose="020B0606020202030204" pitchFamily="34" charset="0"/>
              </a:rPr>
              <a:t>, hatalı davranışların caydırıcısı olarak, gruba odaklanma ve grup yönetiminin önemine dikkat çekmektedir.</a:t>
            </a:r>
          </a:p>
          <a:p>
            <a:pPr marL="342900" indent="-342900" algn="just">
              <a:buFont typeface="Wingdings" panose="05000000000000000000" pitchFamily="2" charset="2"/>
              <a:buChar char="Ø"/>
            </a:pPr>
            <a:r>
              <a:rPr lang="tr-TR" sz="2400" dirty="0">
                <a:latin typeface="Arial Narrow" panose="020B0606020202030204" pitchFamily="34" charset="0"/>
              </a:rPr>
              <a:t>Öğretmen, istenmeyen davranışta bulunan öğrenciyi ve davranışı belirlemeli, istenmeyen davranış yerine hangi davranışın olması gerektiğini belirtmelidir. Uygunsuz davranışta bulunana öğrenciye sert fiziksel müdahalelerde ve tehditlerde bulunmaktan, sınıfı rahatsız etmesi ve korku yaratması nedeniyle kaçınmalıdır.</a:t>
            </a:r>
          </a:p>
        </p:txBody>
      </p:sp>
    </p:spTree>
    <p:extLst>
      <p:ext uri="{BB962C8B-B14F-4D97-AF65-F5344CB8AC3E}">
        <p14:creationId xmlns:p14="http://schemas.microsoft.com/office/powerpoint/2010/main" val="39945583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1052736"/>
            <a:ext cx="7200800" cy="4154984"/>
          </a:xfrm>
          <a:prstGeom prst="rect">
            <a:avLst/>
          </a:prstGeom>
          <a:noFill/>
        </p:spPr>
        <p:txBody>
          <a:bodyPr wrap="square" rtlCol="0">
            <a:spAutoFit/>
          </a:bodyPr>
          <a:lstStyle/>
          <a:p>
            <a:pPr algn="ctr"/>
            <a:r>
              <a:rPr lang="tr-TR" sz="2400" b="1" dirty="0">
                <a:latin typeface="Arial Narrow" panose="020B0606020202030204" pitchFamily="34" charset="0"/>
              </a:rPr>
              <a:t>DAVRANIŞÇI MODEL</a:t>
            </a:r>
          </a:p>
          <a:p>
            <a:pPr marL="342900" indent="-342900" algn="just">
              <a:buFont typeface="Wingdings" panose="05000000000000000000" pitchFamily="2" charset="2"/>
              <a:buChar char="Ø"/>
            </a:pPr>
            <a:r>
              <a:rPr lang="tr-TR" sz="2400" dirty="0">
                <a:latin typeface="Arial Narrow" panose="020B0606020202030204" pitchFamily="34" charset="0"/>
              </a:rPr>
              <a:t>Davranışçı model, davranışların çevre tarafından ödül ve ceza yoluyla öğrenildiğini ifade eden </a:t>
            </a:r>
            <a:r>
              <a:rPr lang="tr-TR" sz="2400" dirty="0" err="1">
                <a:latin typeface="Arial Narrow" panose="020B0606020202030204" pitchFamily="34" charset="0"/>
              </a:rPr>
              <a:t>Skinner’in</a:t>
            </a:r>
            <a:r>
              <a:rPr lang="tr-TR" sz="2400" dirty="0">
                <a:latin typeface="Arial Narrow" panose="020B0606020202030204" pitchFamily="34" charset="0"/>
              </a:rPr>
              <a:t> savı üzerine temellendirilmiştir. Temel varsayımı, davranışların sonuçlarını ve getirilerini ya da davranışı izleyen ödüllendirmeleri değiştirerek davranışın kontrol altına alınabileceği ve değiştirilebileceğidir.</a:t>
            </a:r>
          </a:p>
          <a:p>
            <a:pPr marL="342900" indent="-342900" algn="just">
              <a:buFont typeface="Wingdings" panose="05000000000000000000" pitchFamily="2" charset="2"/>
              <a:buChar char="Ø"/>
            </a:pPr>
            <a:r>
              <a:rPr lang="tr-TR" sz="2400" dirty="0">
                <a:latin typeface="Arial Narrow" panose="020B0606020202030204" pitchFamily="34" charset="0"/>
              </a:rPr>
              <a:t>Kurallara uyan ve istenen performansı gösteren öğrencilere </a:t>
            </a:r>
            <a:r>
              <a:rPr lang="tr-TR" sz="2400" dirty="0" err="1">
                <a:latin typeface="Arial Narrow" panose="020B0606020202030204" pitchFamily="34" charset="0"/>
              </a:rPr>
              <a:t>pekiştireçler</a:t>
            </a:r>
            <a:r>
              <a:rPr lang="tr-TR" sz="2400" dirty="0">
                <a:latin typeface="Arial Narrow" panose="020B0606020202030204" pitchFamily="34" charset="0"/>
              </a:rPr>
              <a:t> ve ödüller verilir. Uygunsuz davranan ya da istenen performansı göstermeyen öğrenciler ilgiden ve ödülden yoksun bırakılır veya cezalandırılır.</a:t>
            </a:r>
          </a:p>
        </p:txBody>
      </p:sp>
    </p:spTree>
    <p:extLst>
      <p:ext uri="{BB962C8B-B14F-4D97-AF65-F5344CB8AC3E}">
        <p14:creationId xmlns:p14="http://schemas.microsoft.com/office/powerpoint/2010/main" val="847013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692696"/>
            <a:ext cx="7200800" cy="4893647"/>
          </a:xfrm>
          <a:prstGeom prst="rect">
            <a:avLst/>
          </a:prstGeom>
          <a:noFill/>
        </p:spPr>
        <p:txBody>
          <a:bodyPr wrap="square" rtlCol="0">
            <a:spAutoFit/>
          </a:bodyPr>
          <a:lstStyle/>
          <a:p>
            <a:pPr algn="ctr"/>
            <a:r>
              <a:rPr lang="tr-TR" sz="2400" b="1" dirty="0">
                <a:latin typeface="Arial Narrow" panose="020B0606020202030204" pitchFamily="34" charset="0"/>
              </a:rPr>
              <a:t>ETKİLİ ÖĞRETMENLİK EĞİTİMİ MODELİ</a:t>
            </a:r>
          </a:p>
          <a:p>
            <a:pPr marL="342900" indent="-342900" algn="just">
              <a:buFont typeface="Wingdings" panose="05000000000000000000" pitchFamily="2" charset="2"/>
              <a:buChar char="Ø"/>
            </a:pPr>
            <a:r>
              <a:rPr lang="tr-TR" sz="2400" dirty="0">
                <a:latin typeface="Arial Narrow" panose="020B0606020202030204" pitchFamily="34" charset="0"/>
              </a:rPr>
              <a:t>Gordon, tarafından geliştirilen bu model, öğretmenlere, öğrencilerle nasıl olumlu ilişki kuracaklarını öğretmeyi amaçlamaktadır. Modelde öğretmenlerin, hatalı öğrenci davranışlarının açık ve kışkırtıcı olmayan iletişimler yoluyla azaltılabileceğine inanılmaktadır.</a:t>
            </a:r>
          </a:p>
          <a:p>
            <a:pPr marL="342900" indent="-342900" algn="just">
              <a:buFont typeface="Wingdings" panose="05000000000000000000" pitchFamily="2" charset="2"/>
              <a:buChar char="Ø"/>
            </a:pPr>
            <a:r>
              <a:rPr lang="tr-TR" sz="2400" dirty="0">
                <a:latin typeface="Arial Narrow" panose="020B0606020202030204" pitchFamily="34" charset="0"/>
              </a:rPr>
              <a:t>Model sınıftaki sorunların çözümü için öncelikle problemin kaynağının bulunması gerekliliğini belirtir.</a:t>
            </a:r>
          </a:p>
          <a:p>
            <a:pPr marL="342900" indent="-342900" algn="just">
              <a:buFont typeface="Wingdings" panose="05000000000000000000" pitchFamily="2" charset="2"/>
              <a:buChar char="Ø"/>
            </a:pPr>
            <a:r>
              <a:rPr lang="tr-TR" sz="2400" dirty="0">
                <a:latin typeface="Arial Narrow" panose="020B0606020202030204" pitchFamily="34" charset="0"/>
              </a:rPr>
              <a:t>Sınıfta ortaya çıkan problemlerle ilgilenmeye “problem kime aittir” sorusuyla başlanır. Problem öğrenciye ait ise öğretmene bir danışman ve yardım edici olarak </a:t>
            </a:r>
            <a:r>
              <a:rPr lang="tr-TR" sz="2400" dirty="0" err="1">
                <a:latin typeface="Arial Narrow" panose="020B0606020202030204" pitchFamily="34" charset="0"/>
              </a:rPr>
              <a:t>empatik</a:t>
            </a:r>
            <a:r>
              <a:rPr lang="tr-TR" sz="2400" dirty="0">
                <a:latin typeface="Arial Narrow" panose="020B0606020202030204" pitchFamily="34" charset="0"/>
              </a:rPr>
              <a:t> dinleme önerilir. Problemin öğrencinin kendisince çözülmesine inanılır.</a:t>
            </a:r>
          </a:p>
        </p:txBody>
      </p:sp>
    </p:spTree>
    <p:extLst>
      <p:ext uri="{BB962C8B-B14F-4D97-AF65-F5344CB8AC3E}">
        <p14:creationId xmlns:p14="http://schemas.microsoft.com/office/powerpoint/2010/main" val="4067986695"/>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889</Words>
  <Application>Microsoft Office PowerPoint</Application>
  <PresentationFormat>Ekran Gösterisi (4:3)</PresentationFormat>
  <Paragraphs>48</Paragraphs>
  <Slides>14</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14</vt:i4>
      </vt:variant>
    </vt:vector>
  </HeadingPairs>
  <TitlesOfParts>
    <vt:vector size="19" baseType="lpstr">
      <vt:lpstr>Arial</vt:lpstr>
      <vt:lpstr>Arial Narrow</vt:lpstr>
      <vt:lpstr>Calibri</vt:lpstr>
      <vt:lpstr>Wingdings</vt:lpstr>
      <vt:lpstr>Ofis Teması</vt:lpstr>
      <vt:lpstr>SINIF YÖNETİMİ VE DİSİPLİN MODELLERİ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gökhan kahveci</cp:lastModifiedBy>
  <cp:revision>64</cp:revision>
  <dcterms:created xsi:type="dcterms:W3CDTF">2018-11-06T06:50:39Z</dcterms:created>
  <dcterms:modified xsi:type="dcterms:W3CDTF">2021-11-07T12:06:00Z</dcterms:modified>
</cp:coreProperties>
</file>