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07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38017-4B5A-4549-9084-1B9749B434A6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802F-F753-4A9A-A797-408474773B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121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371600" y="2204864"/>
            <a:ext cx="7772400" cy="1470025"/>
          </a:xfrm>
        </p:spPr>
        <p:txBody>
          <a:bodyPr/>
          <a:lstStyle/>
          <a:p>
            <a:r>
              <a:rPr lang="tr-TR" b="1" i="1" dirty="0">
                <a:latin typeface="Arial Narrow" panose="020B0606020202030204" pitchFamily="34" charset="0"/>
              </a:rPr>
              <a:t>SOSYAL BİR SİSTEM OLARAK SINIF</a:t>
            </a:r>
          </a:p>
        </p:txBody>
      </p:sp>
    </p:spTree>
    <p:extLst>
      <p:ext uri="{BB962C8B-B14F-4D97-AF65-F5344CB8AC3E}">
        <p14:creationId xmlns:p14="http://schemas.microsoft.com/office/powerpoint/2010/main" val="3302224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836712"/>
            <a:ext cx="7200800" cy="417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7200" b="1" i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Narrow" panose="020B0606020202030204" pitchFamily="34" charset="0"/>
              </a:rPr>
              <a:t>DİNLEDİĞİNİZ İÇİN TEŞEKKÜRLER…</a:t>
            </a:r>
          </a:p>
        </p:txBody>
      </p:sp>
    </p:spTree>
    <p:extLst>
      <p:ext uri="{BB962C8B-B14F-4D97-AF65-F5344CB8AC3E}">
        <p14:creationId xmlns:p14="http://schemas.microsoft.com/office/powerpoint/2010/main" val="300302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SİSTEM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Sistem: Aralarında anlamlı ilişkiler bulunan, bir amaç doğrultusunda bir araya getirilen parçalar bütünü.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Biyolojik Sistem: Organizma, insan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Mekanik Sistem: Motor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Sosyal (Toplumsal) Sistem: Eğitim, Hukuk, Sağlık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Açık sistem olarak okul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Sınıf: Eğitim sisteminin temel bir parçası, alt sistemi.</a:t>
            </a:r>
          </a:p>
        </p:txBody>
      </p:sp>
    </p:spTree>
    <p:extLst>
      <p:ext uri="{BB962C8B-B14F-4D97-AF65-F5344CB8AC3E}">
        <p14:creationId xmlns:p14="http://schemas.microsoft.com/office/powerpoint/2010/main" val="401549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Okulun Sosyal Sistem Özellikleri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Parçalardan oluşur: sınıflar, zümreler, kulüpler, etkinlikler vb.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Roller ve görevler: yönetim, öğretim, idare, destek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Yapılar: Basamaklar, bölümler, zümreler, hiyerarşi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Kurallar: Herkes için kurallar, yasalar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Yaptırımlar: </a:t>
            </a:r>
            <a:r>
              <a:rPr lang="tr-TR" sz="2400" dirty="0" err="1">
                <a:latin typeface="Arial Narrow" panose="020B0606020202030204" pitchFamily="34" charset="0"/>
              </a:rPr>
              <a:t>Formal</a:t>
            </a:r>
            <a:r>
              <a:rPr lang="tr-TR" sz="2400" dirty="0">
                <a:latin typeface="Arial Narrow" panose="020B0606020202030204" pitchFamily="34" charset="0"/>
              </a:rPr>
              <a:t>, </a:t>
            </a:r>
            <a:r>
              <a:rPr lang="tr-TR" sz="2400" dirty="0" err="1">
                <a:latin typeface="Arial Narrow" panose="020B0606020202030204" pitchFamily="34" charset="0"/>
              </a:rPr>
              <a:t>informal</a:t>
            </a:r>
            <a:r>
              <a:rPr lang="tr-TR" sz="2400" dirty="0">
                <a:latin typeface="Arial Narrow" panose="020B0606020202030204" pitchFamily="34" charset="0"/>
              </a:rPr>
              <a:t> yaptırımlar</a:t>
            </a:r>
          </a:p>
        </p:txBody>
      </p:sp>
    </p:spTree>
    <p:extLst>
      <p:ext uri="{BB962C8B-B14F-4D97-AF65-F5344CB8AC3E}">
        <p14:creationId xmlns:p14="http://schemas.microsoft.com/office/powerpoint/2010/main" val="2712827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Sosyal Sistem Olarak Sınıf</a:t>
            </a:r>
          </a:p>
          <a:p>
            <a:pPr algn="ctr"/>
            <a:endParaRPr lang="tr-TR" sz="2400" b="1" dirty="0">
              <a:latin typeface="Arial Narrow" panose="020B0606020202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Antropolojik (Kültürel) Boyut: </a:t>
            </a:r>
            <a:r>
              <a:rPr lang="tr-TR" sz="2400" dirty="0">
                <a:latin typeface="Arial Narrow" panose="020B0606020202030204" pitchFamily="34" charset="0"/>
              </a:rPr>
              <a:t>Her okulun/sınıfın kendine özgü bir kültürü vardır. Askeri lise-genel lise-fen lisesi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Kurum Boyutu (Roller): </a:t>
            </a:r>
            <a:r>
              <a:rPr lang="tr-TR" sz="2400" dirty="0">
                <a:latin typeface="Arial Narrow" panose="020B0606020202030204" pitchFamily="34" charset="0"/>
              </a:rPr>
              <a:t>Öğretmenin rolleri (lider, rehber </a:t>
            </a:r>
            <a:r>
              <a:rPr lang="tr-TR" sz="2400" dirty="0" err="1">
                <a:latin typeface="Arial Narrow" panose="020B0606020202030204" pitchFamily="34" charset="0"/>
              </a:rPr>
              <a:t>vb</a:t>
            </a:r>
            <a:r>
              <a:rPr lang="tr-TR" sz="2400" dirty="0">
                <a:latin typeface="Arial Narrow" panose="020B0606020202030204" pitchFamily="34" charset="0"/>
              </a:rPr>
              <a:t>), öğrencilerin rolleri (disiplin, sınıf kuralları, yasalar)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İklim Boyutu: </a:t>
            </a:r>
            <a:r>
              <a:rPr lang="tr-TR" sz="2400" dirty="0">
                <a:latin typeface="Arial Narrow" panose="020B0606020202030204" pitchFamily="34" charset="0"/>
              </a:rPr>
              <a:t>Bireylerin ortamı nasıl algıladığı, sınıftaki öğrenme ortamı, iklimi.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Kişilik Boyutu: </a:t>
            </a:r>
            <a:r>
              <a:rPr lang="tr-TR" sz="2400" dirty="0">
                <a:latin typeface="Arial Narrow" panose="020B0606020202030204" pitchFamily="34" charset="0"/>
              </a:rPr>
              <a:t>Bireysel özellikler, ihtiyaçlar (tanınma, sevilme, takdir)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Biyolojik Boyut: </a:t>
            </a:r>
            <a:r>
              <a:rPr lang="tr-TR" sz="2400" dirty="0">
                <a:latin typeface="Arial Narrow" panose="020B0606020202030204" pitchFamily="34" charset="0"/>
              </a:rPr>
              <a:t>Fiziksel, zihinsel farklılıklar</a:t>
            </a:r>
          </a:p>
        </p:txBody>
      </p:sp>
    </p:spTree>
    <p:extLst>
      <p:ext uri="{BB962C8B-B14F-4D97-AF65-F5344CB8AC3E}">
        <p14:creationId xmlns:p14="http://schemas.microsoft.com/office/powerpoint/2010/main" val="345888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428178"/>
            <a:ext cx="7200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Sınıfı Etkileyen Kültür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Bireysel Kültür: </a:t>
            </a:r>
            <a:r>
              <a:rPr lang="tr-TR" sz="2400" dirty="0">
                <a:latin typeface="Arial Narrow" panose="020B0606020202030204" pitchFamily="34" charset="0"/>
              </a:rPr>
              <a:t>Bireyin düşünme, hissetme, inanma biçimi, yasam felsefesi.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Ör: disiplinli yaşam, anı yaşa, hayat eğlencedir, hayat sınavdır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Toplumsal Kültür: </a:t>
            </a:r>
            <a:r>
              <a:rPr lang="tr-TR" sz="2400" dirty="0">
                <a:latin typeface="Arial Narrow" panose="020B0606020202030204" pitchFamily="34" charset="0"/>
              </a:rPr>
              <a:t>Toplumun ürettiği maddi-manevi değerler bütünü, toplumun ortak özellikleri.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Örgüt Kültürü (Kurum kültürü): </a:t>
            </a:r>
            <a:r>
              <a:rPr lang="tr-TR" sz="2400" dirty="0">
                <a:latin typeface="Arial Narrow" panose="020B0606020202030204" pitchFamily="34" charset="0"/>
              </a:rPr>
              <a:t>Örgüt üyelerince benimsenen örgütsel değerler ve inançlar, davranış kalıpları, gelenekler, normlar, semboller, hikaye ve efsaneleri kapsayan ve örgütü diğerlerinden ayırt eden bir mozaiktir.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Sınıf Kültürü: </a:t>
            </a:r>
            <a:r>
              <a:rPr lang="tr-TR" sz="2400" dirty="0">
                <a:latin typeface="Arial Narrow" panose="020B0606020202030204" pitchFamily="34" charset="0"/>
              </a:rPr>
              <a:t>Sınıfta öğrencilerin ve öğretmenin algılarını, tutumlarını ve davranışlarını etkileyen, o sınıfa özgü değerler, gelenekler, semboller, beklentiler gibi ögeler bütünü. Okul kültürünün bir alt kültürüdür.</a:t>
            </a:r>
          </a:p>
        </p:txBody>
      </p:sp>
    </p:spTree>
    <p:extLst>
      <p:ext uri="{BB962C8B-B14F-4D97-AF65-F5344CB8AC3E}">
        <p14:creationId xmlns:p14="http://schemas.microsoft.com/office/powerpoint/2010/main" val="246145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 İklimi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üyeleri tarafından algılanan, davranışlarını etkileyen ve davranışlarından etkilenen görece süreklilik gösteren atmosfer.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Sınıfta hissedilen psikolojik ortam, hava.</a:t>
            </a:r>
          </a:p>
        </p:txBody>
      </p:sp>
    </p:spTree>
    <p:extLst>
      <p:ext uri="{BB962C8B-B14F-4D97-AF65-F5344CB8AC3E}">
        <p14:creationId xmlns:p14="http://schemas.microsoft.com/office/powerpoint/2010/main" val="73364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 İklimi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Açık / Sıcak iklim - Kapalı / Soğuk İklim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Açık iklim özellikleri: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– Öğretmen ve öğrenci moralleri yüksektir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– Öğretmenler görevini zevkle yapar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– Öğrenme ve anlamaya uygun ortam vardır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– Sınıf içi iletişim ve sosyal gelişim yüksektir.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– Öğrenciler sınıf kararlarına aktif katılır.</a:t>
            </a:r>
          </a:p>
        </p:txBody>
      </p:sp>
    </p:spTree>
    <p:extLst>
      <p:ext uri="{BB962C8B-B14F-4D97-AF65-F5344CB8AC3E}">
        <p14:creationId xmlns:p14="http://schemas.microsoft.com/office/powerpoint/2010/main" val="154181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612844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Olumlu İklimin Sonuçları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Özgüven:</a:t>
            </a:r>
            <a:r>
              <a:rPr lang="tr-TR" sz="2400" dirty="0">
                <a:latin typeface="Arial Narrow" panose="020B0606020202030204" pitchFamily="34" charset="0"/>
              </a:rPr>
              <a:t> Bağımsız karar alma, benlik algısı, karakter gelişimi, olgunluk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Bağlılık: </a:t>
            </a:r>
            <a:r>
              <a:rPr lang="tr-TR" sz="2400" dirty="0">
                <a:latin typeface="Arial Narrow" panose="020B0606020202030204" pitchFamily="34" charset="0"/>
              </a:rPr>
              <a:t>Öğretmende örgütsel bağlılık, öğrencide okula, sınıfa bağlılık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Çok yönlü gelişim: </a:t>
            </a:r>
            <a:r>
              <a:rPr lang="tr-TR" sz="2400" dirty="0">
                <a:latin typeface="Arial Narrow" panose="020B0606020202030204" pitchFamily="34" charset="0"/>
              </a:rPr>
              <a:t>İlgi ve yeteneklerin keşfi, bedensel, zihinsel, sosyal gelişim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Demokratik bir sınıf ortamı: </a:t>
            </a:r>
            <a:r>
              <a:rPr lang="tr-TR" sz="2400" dirty="0">
                <a:latin typeface="Arial Narrow" panose="020B0606020202030204" pitchFamily="34" charset="0"/>
              </a:rPr>
              <a:t>Demokrasi kültürünün yaşanması ve öğrenilmesi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Öğrenci merkezli öğrenme: </a:t>
            </a:r>
            <a:r>
              <a:rPr lang="tr-TR" sz="2400" dirty="0">
                <a:latin typeface="Arial Narrow" panose="020B0606020202030204" pitchFamily="34" charset="0"/>
              </a:rPr>
              <a:t>Öğrenci ilgi ve yeteneklerine, farklılıklarına duyarlılık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Eleştirel düşünme: </a:t>
            </a:r>
            <a:r>
              <a:rPr lang="tr-TR" sz="2400" dirty="0">
                <a:latin typeface="Arial Narrow" panose="020B0606020202030204" pitchFamily="34" charset="0"/>
              </a:rPr>
              <a:t>Olguları analiz, karşılaştırma, çıkarım, sorun çözme,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b="1" dirty="0">
                <a:latin typeface="Arial Narrow" panose="020B0606020202030204" pitchFamily="34" charset="0"/>
              </a:rPr>
              <a:t>Sorumluluk:</a:t>
            </a:r>
            <a:r>
              <a:rPr lang="tr-TR" sz="2400" dirty="0">
                <a:latin typeface="Arial Narrow" panose="020B0606020202030204" pitchFamily="34" charset="0"/>
              </a:rPr>
              <a:t> Görev bilinci, öz-saygı, mutluluk ve başarıya ulaşma</a:t>
            </a:r>
          </a:p>
        </p:txBody>
      </p:sp>
    </p:spTree>
    <p:extLst>
      <p:ext uri="{BB962C8B-B14F-4D97-AF65-F5344CB8AC3E}">
        <p14:creationId xmlns:p14="http://schemas.microsoft.com/office/powerpoint/2010/main" val="1972240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408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Sınıfta Kültür ve İklimini Etkileyen</a:t>
            </a:r>
          </a:p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Değişkenler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Öğretmen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Öğrenci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Arkadaş grupları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Okul müdürü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Aile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Teknoloji</a:t>
            </a:r>
          </a:p>
        </p:txBody>
      </p:sp>
    </p:spTree>
    <p:extLst>
      <p:ext uri="{BB962C8B-B14F-4D97-AF65-F5344CB8AC3E}">
        <p14:creationId xmlns:p14="http://schemas.microsoft.com/office/powerpoint/2010/main" val="1647425235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479</Words>
  <Application>Microsoft Office PowerPoint</Application>
  <PresentationFormat>Ekran Gösterisi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Wingdings</vt:lpstr>
      <vt:lpstr>Ofis Teması</vt:lpstr>
      <vt:lpstr>SOSYAL BİR SİSTEM OLARAK SINIF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Gökce</dc:creator>
  <cp:lastModifiedBy>gökhan kahveci</cp:lastModifiedBy>
  <cp:revision>86</cp:revision>
  <dcterms:created xsi:type="dcterms:W3CDTF">2018-11-06T06:50:39Z</dcterms:created>
  <dcterms:modified xsi:type="dcterms:W3CDTF">2021-11-07T12:31:41Z</dcterms:modified>
</cp:coreProperties>
</file>