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308" r:id="rId3"/>
    <p:sldId id="309" r:id="rId4"/>
    <p:sldId id="310" r:id="rId5"/>
    <p:sldId id="311" r:id="rId6"/>
    <p:sldId id="312" r:id="rId7"/>
    <p:sldId id="313" r:id="rId8"/>
    <p:sldId id="314" r:id="rId9"/>
    <p:sldId id="315" r:id="rId10"/>
    <p:sldId id="316" r:id="rId11"/>
    <p:sldId id="317" r:id="rId12"/>
    <p:sldId id="318" r:id="rId13"/>
    <p:sldId id="319" r:id="rId14"/>
    <p:sldId id="320" r:id="rId15"/>
    <p:sldId id="307" r:id="rId16"/>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738017-4B5A-4549-9084-1B9749B434A6}" type="datetimeFigureOut">
              <a:rPr lang="tr-TR" smtClean="0"/>
              <a:t>7.11.2021</a:t>
            </a:fld>
            <a:endParaRPr lang="tr-TR"/>
          </a:p>
        </p:txBody>
      </p:sp>
      <p:sp>
        <p:nvSpPr>
          <p:cNvPr id="4" name="Slayt Görüntüsü Yer Tutucusu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E4802F-F753-4A9A-A797-408474773BF8}" type="slidenum">
              <a:rPr lang="tr-TR" smtClean="0"/>
              <a:t>‹#›</a:t>
            </a:fld>
            <a:endParaRPr lang="tr-TR"/>
          </a:p>
        </p:txBody>
      </p:sp>
    </p:spTree>
    <p:extLst>
      <p:ext uri="{BB962C8B-B14F-4D97-AF65-F5344CB8AC3E}">
        <p14:creationId xmlns:p14="http://schemas.microsoft.com/office/powerpoint/2010/main" val="3871215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a:t>Asıl başlık stili için tıklatın</a:t>
            </a: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a:t>Asıl alt başlık stilini düzenlemek için tıklatın</a:t>
            </a:r>
          </a:p>
        </p:txBody>
      </p:sp>
      <p:sp>
        <p:nvSpPr>
          <p:cNvPr id="4" name="3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Dikey Metin Yer Tutucusu"/>
          <p:cNvSpPr>
            <a:spLocks noGrp="1"/>
          </p:cNvSpPr>
          <p:nvPr>
            <p:ph type="body" orient="vert" idx="1"/>
          </p:nvPr>
        </p:nvSpPr>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a:t>Asıl başlık stili için tıklatın</a:t>
            </a: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İçerik Yer Tutucusu"/>
          <p:cNvSpPr>
            <a:spLocks noGrp="1"/>
          </p:cNvSpPr>
          <p:nvPr>
            <p:ph idx="1"/>
          </p:nvPr>
        </p:nvSpPr>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a:t>Asıl başlık stili için tıklatın</a:t>
            </a: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a:t>Asıl metin stillerini düzenlemek için tıklatın</a:t>
            </a:r>
          </a:p>
        </p:txBody>
      </p:sp>
      <p:sp>
        <p:nvSpPr>
          <p:cNvPr id="4" name="3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5" name="4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a:t>Asıl başlık stili için tıklatın</a:t>
            </a: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7" name="6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a:t>Asıl başlık stili için tıklatın</a:t>
            </a: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5" name="4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a:t>Asıl başlık stili için tıklatın</a:t>
            </a: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5" name="4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a:t>Asıl başlık stili için tıklatın</a:t>
            </a: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3720DD-5B6D-40BF-8493-A6B52D484E6B}" type="datetimeFigureOut">
              <a:rPr lang="tr-TR" smtClean="0"/>
              <a:t>7.11.2021</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02176B-0E47-46AC-8F43-DAB4B8A37D06}" type="slidenum">
              <a:rPr lang="tr-TR" smtClean="0"/>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Başlık 1"/>
          <p:cNvSpPr>
            <a:spLocks noGrp="1"/>
          </p:cNvSpPr>
          <p:nvPr>
            <p:ph type="ctrTitle"/>
          </p:nvPr>
        </p:nvSpPr>
        <p:spPr>
          <a:xfrm>
            <a:off x="1371600" y="2204864"/>
            <a:ext cx="7772400" cy="1470025"/>
          </a:xfrm>
        </p:spPr>
        <p:txBody>
          <a:bodyPr/>
          <a:lstStyle/>
          <a:p>
            <a:r>
              <a:rPr lang="tr-TR" b="1" i="1" dirty="0">
                <a:latin typeface="Arial Narrow" panose="020B0606020202030204" pitchFamily="34" charset="0"/>
              </a:rPr>
              <a:t>SINIFTA DİSİPLİN VE ÖĞRENCİ DAVRANIŞLARININ YÖNETİMİ</a:t>
            </a:r>
          </a:p>
        </p:txBody>
      </p:sp>
    </p:spTree>
    <p:extLst>
      <p:ext uri="{BB962C8B-B14F-4D97-AF65-F5344CB8AC3E}">
        <p14:creationId xmlns:p14="http://schemas.microsoft.com/office/powerpoint/2010/main" val="33022248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1052736"/>
            <a:ext cx="7200800" cy="4154984"/>
          </a:xfrm>
          <a:prstGeom prst="rect">
            <a:avLst/>
          </a:prstGeom>
          <a:noFill/>
        </p:spPr>
        <p:txBody>
          <a:bodyPr wrap="square" rtlCol="0">
            <a:spAutoFit/>
          </a:bodyPr>
          <a:lstStyle/>
          <a:p>
            <a:pPr algn="ctr"/>
            <a:r>
              <a:rPr lang="tr-TR" sz="2400" b="1" dirty="0">
                <a:latin typeface="Arial Narrow" panose="020B0606020202030204" pitchFamily="34" charset="0"/>
              </a:rPr>
              <a:t>Disiplin Türleri ve Gelişimi</a:t>
            </a:r>
          </a:p>
          <a:p>
            <a:pPr marL="342900" indent="-342900" algn="just">
              <a:buFont typeface="Wingdings" panose="05000000000000000000" pitchFamily="2" charset="2"/>
              <a:buChar char="Ø"/>
            </a:pPr>
            <a:r>
              <a:rPr lang="tr-TR" sz="2400" dirty="0">
                <a:latin typeface="Arial Narrow" panose="020B0606020202030204" pitchFamily="34" charset="0"/>
              </a:rPr>
              <a:t>5-Önleyici Disiplin Kuramı</a:t>
            </a:r>
          </a:p>
          <a:p>
            <a:pPr marL="342900" indent="-342900" algn="just">
              <a:buFont typeface="Wingdings" panose="05000000000000000000" pitchFamily="2" charset="2"/>
              <a:buChar char="Ø"/>
            </a:pPr>
            <a:r>
              <a:rPr lang="tr-TR" sz="2400" dirty="0">
                <a:latin typeface="Arial Narrow" panose="020B0606020202030204" pitchFamily="34" charset="0"/>
              </a:rPr>
              <a:t>İyimserlik (optimist) insan görüşüne dayanmaktadır. Bu görüşe göre insan dünyaya tertemiz gelir. Kötülükleri, tembelliği, bencilliği sonradan çevrenin etkisiyle öğrenir. İçinde yetiştiği çevrenin yapısı ve özellikleri çocuğun davranışlarını da biçimlendirir. Okulda özdenetime dayalı olumlu alışkanlıkların artması durumunda, dıştan denetime ihtiyaç kalmayabilir. Önleyici disiplin anlayışı aynı zamanda, “yapıcı disiplin anlayışı” ve “modern disiplin anlayışı” olarak da isimlendirilmektedir.</a:t>
            </a:r>
          </a:p>
        </p:txBody>
      </p:sp>
    </p:spTree>
    <p:extLst>
      <p:ext uri="{BB962C8B-B14F-4D97-AF65-F5344CB8AC3E}">
        <p14:creationId xmlns:p14="http://schemas.microsoft.com/office/powerpoint/2010/main" val="20251980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1052736"/>
            <a:ext cx="7200800" cy="4524315"/>
          </a:xfrm>
          <a:prstGeom prst="rect">
            <a:avLst/>
          </a:prstGeom>
          <a:noFill/>
        </p:spPr>
        <p:txBody>
          <a:bodyPr wrap="square" rtlCol="0">
            <a:spAutoFit/>
          </a:bodyPr>
          <a:lstStyle/>
          <a:p>
            <a:pPr algn="ctr"/>
            <a:r>
              <a:rPr lang="tr-TR" sz="2400" b="1" dirty="0">
                <a:latin typeface="Arial Narrow" panose="020B0606020202030204" pitchFamily="34" charset="0"/>
              </a:rPr>
              <a:t>Daha İyi Bir Sınıf Disiplini İçin 11 Teknik</a:t>
            </a:r>
          </a:p>
          <a:p>
            <a:pPr marL="342900" indent="-342900">
              <a:buFont typeface="Wingdings" panose="05000000000000000000" pitchFamily="2" charset="2"/>
              <a:buChar char="Ø"/>
            </a:pPr>
            <a:r>
              <a:rPr lang="tr-TR" sz="2400" dirty="0">
                <a:latin typeface="Arial Narrow" panose="020B0606020202030204" pitchFamily="34" charset="0"/>
              </a:rPr>
              <a:t>1.  Dikkat çek!</a:t>
            </a:r>
            <a:br>
              <a:rPr lang="tr-TR" sz="2400" dirty="0">
                <a:latin typeface="Arial Narrow" panose="020B0606020202030204" pitchFamily="34" charset="0"/>
              </a:rPr>
            </a:br>
            <a:r>
              <a:rPr lang="tr-TR" sz="2400" dirty="0">
                <a:latin typeface="Arial Narrow" panose="020B0606020202030204" pitchFamily="34" charset="0"/>
              </a:rPr>
              <a:t>Derse başlamadan herkesin dikkatini çek. Gürültülü sınıfa ders verme. Herkes yerine oturup tamamen susuncaya kadar bekle. Dersi yumuşak bir sesle ver, bağırarak ders anlatma.</a:t>
            </a:r>
            <a:br>
              <a:rPr lang="tr-TR" sz="2400" dirty="0">
                <a:latin typeface="Arial Narrow" panose="020B0606020202030204" pitchFamily="34" charset="0"/>
              </a:rPr>
            </a:br>
            <a:endParaRPr lang="tr-TR" sz="2400" dirty="0">
              <a:latin typeface="Arial Narrow" panose="020B0606020202030204" pitchFamily="34" charset="0"/>
            </a:endParaRPr>
          </a:p>
          <a:p>
            <a:pPr marL="342900" indent="-342900">
              <a:buFont typeface="Wingdings" panose="05000000000000000000" pitchFamily="2" charset="2"/>
              <a:buChar char="Ø"/>
            </a:pPr>
            <a:r>
              <a:rPr lang="tr-TR" sz="2400" dirty="0">
                <a:latin typeface="Arial Narrow" panose="020B0606020202030204" pitchFamily="34" charset="0"/>
              </a:rPr>
              <a:t>2. Öğretimi açık yap</a:t>
            </a:r>
            <a:br>
              <a:rPr lang="tr-TR" sz="2400" dirty="0">
                <a:latin typeface="Arial Narrow" panose="020B0606020202030204" pitchFamily="34" charset="0"/>
              </a:rPr>
            </a:br>
            <a:r>
              <a:rPr lang="tr-TR" sz="2400" dirty="0">
                <a:latin typeface="Arial Narrow" panose="020B0606020202030204" pitchFamily="34" charset="0"/>
              </a:rPr>
              <a:t>Derste neler yapacağını ve öğrencilerden ne beklediğini baştan söyle. Zamanı iyi planla. Öğrencilerle sohbet edecek zaman da ayır. </a:t>
            </a:r>
          </a:p>
          <a:p>
            <a:pPr algn="ctr"/>
            <a:endParaRPr lang="tr-TR" sz="2400" b="1" dirty="0">
              <a:latin typeface="Arial Narrow" panose="020B0606020202030204" pitchFamily="34" charset="0"/>
            </a:endParaRPr>
          </a:p>
        </p:txBody>
      </p:sp>
    </p:spTree>
    <p:extLst>
      <p:ext uri="{BB962C8B-B14F-4D97-AF65-F5344CB8AC3E}">
        <p14:creationId xmlns:p14="http://schemas.microsoft.com/office/powerpoint/2010/main" val="2697259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1052736"/>
            <a:ext cx="7200800" cy="4893647"/>
          </a:xfrm>
          <a:prstGeom prst="rect">
            <a:avLst/>
          </a:prstGeom>
          <a:noFill/>
        </p:spPr>
        <p:txBody>
          <a:bodyPr wrap="square" rtlCol="0">
            <a:spAutoFit/>
          </a:bodyPr>
          <a:lstStyle/>
          <a:p>
            <a:pPr marL="342900" indent="-342900">
              <a:buFont typeface="Wingdings" panose="05000000000000000000" pitchFamily="2" charset="2"/>
              <a:buChar char="Ø"/>
            </a:pPr>
            <a:r>
              <a:rPr lang="tr-TR" sz="2400" dirty="0">
                <a:latin typeface="Arial Narrow" panose="020B0606020202030204" pitchFamily="34" charset="0"/>
              </a:rPr>
              <a:t>3.  Sınıfı sürekli kontrol et (</a:t>
            </a:r>
            <a:r>
              <a:rPr lang="tr-TR" sz="2400" dirty="0" err="1">
                <a:latin typeface="Arial Narrow" panose="020B0606020202030204" pitchFamily="34" charset="0"/>
              </a:rPr>
              <a:t>Monitoring</a:t>
            </a:r>
            <a:r>
              <a:rPr lang="tr-TR" sz="2400" dirty="0">
                <a:latin typeface="Arial Narrow" panose="020B0606020202030204" pitchFamily="34" charset="0"/>
              </a:rPr>
              <a:t>)</a:t>
            </a:r>
            <a:br>
              <a:rPr lang="tr-TR" sz="2400" dirty="0">
                <a:latin typeface="Arial Narrow" panose="020B0606020202030204" pitchFamily="34" charset="0"/>
              </a:rPr>
            </a:br>
            <a:r>
              <a:rPr lang="tr-TR" sz="2400" dirty="0">
                <a:latin typeface="Arial Narrow" panose="020B0606020202030204" pitchFamily="34" charset="0"/>
              </a:rPr>
              <a:t>Ders anlatırken sınıfın her yanını dolaş, sınıfta gitmediğin yer kalmasın. Çalışmalarını kontrol et. Dolaşmadığın zamanlar da göz kontrolü yap. </a:t>
            </a:r>
          </a:p>
          <a:p>
            <a:pPr marL="342900" indent="-342900">
              <a:buFont typeface="Wingdings" panose="05000000000000000000" pitchFamily="2" charset="2"/>
              <a:buChar char="Ø"/>
            </a:pPr>
            <a:endParaRPr lang="tr-TR" sz="2400" dirty="0">
              <a:latin typeface="Arial Narrow" panose="020B0606020202030204" pitchFamily="34" charset="0"/>
            </a:endParaRPr>
          </a:p>
          <a:p>
            <a:pPr marL="342900" indent="-342900">
              <a:buFont typeface="Wingdings" panose="05000000000000000000" pitchFamily="2" charset="2"/>
              <a:buChar char="Ø"/>
            </a:pPr>
            <a:r>
              <a:rPr lang="tr-TR" sz="2400" dirty="0">
                <a:latin typeface="Arial Narrow" panose="020B0606020202030204" pitchFamily="34" charset="0"/>
              </a:rPr>
              <a:t>4. Öğrencilere örnek ol (</a:t>
            </a:r>
            <a:r>
              <a:rPr lang="tr-TR" sz="2400" dirty="0" err="1">
                <a:latin typeface="Arial Narrow" panose="020B0606020202030204" pitchFamily="34" charset="0"/>
              </a:rPr>
              <a:t>Modeling</a:t>
            </a:r>
            <a:r>
              <a:rPr lang="tr-TR" sz="2400" dirty="0">
                <a:latin typeface="Arial Narrow" panose="020B0606020202030204" pitchFamily="34" charset="0"/>
              </a:rPr>
              <a:t>)</a:t>
            </a:r>
            <a:br>
              <a:rPr lang="tr-TR" sz="2400" dirty="0">
                <a:latin typeface="Arial Narrow" panose="020B0606020202030204" pitchFamily="34" charset="0"/>
              </a:rPr>
            </a:br>
            <a:r>
              <a:rPr lang="tr-TR" sz="2400" dirty="0">
                <a:latin typeface="Arial Narrow" panose="020B0606020202030204" pitchFamily="34" charset="0"/>
              </a:rPr>
              <a:t>“Değerleri öğretme, göster.” Öğretmen </a:t>
            </a:r>
            <a:r>
              <a:rPr lang="tr-TR" sz="2400" dirty="0" err="1">
                <a:latin typeface="Arial Narrow" panose="020B0606020202030204" pitchFamily="34" charset="0"/>
              </a:rPr>
              <a:t>öğreniler</a:t>
            </a:r>
            <a:r>
              <a:rPr lang="tr-TR" sz="2400" dirty="0">
                <a:latin typeface="Arial Narrow" panose="020B0606020202030204" pitchFamily="34" charset="0"/>
              </a:rPr>
              <a:t> için örnek olmalıdır. “Dediğim gibi yap, yaptığım gibi yapma” </a:t>
            </a:r>
            <a:r>
              <a:rPr lang="tr-TR" sz="2400" dirty="0" err="1">
                <a:latin typeface="Arial Narrow" panose="020B0606020202030204" pitchFamily="34" charset="0"/>
              </a:rPr>
              <a:t>feslefesinde</a:t>
            </a:r>
            <a:r>
              <a:rPr lang="tr-TR" sz="2400" dirty="0">
                <a:latin typeface="Arial Narrow" panose="020B0606020202030204" pitchFamily="34" charset="0"/>
              </a:rPr>
              <a:t> olmamalıdır. </a:t>
            </a:r>
          </a:p>
          <a:p>
            <a:pPr marL="342900" indent="-342900">
              <a:buFont typeface="Wingdings" panose="05000000000000000000" pitchFamily="2" charset="2"/>
              <a:buChar char="Ø"/>
            </a:pPr>
            <a:endParaRPr lang="tr-TR" sz="2400" dirty="0">
              <a:latin typeface="Arial Narrow" panose="020B0606020202030204" pitchFamily="34" charset="0"/>
            </a:endParaRPr>
          </a:p>
          <a:p>
            <a:pPr marL="342900" indent="-342900">
              <a:buFont typeface="Wingdings" panose="05000000000000000000" pitchFamily="2" charset="2"/>
              <a:buChar char="Ø"/>
            </a:pPr>
            <a:r>
              <a:rPr lang="tr-TR" sz="2400" dirty="0">
                <a:latin typeface="Arial Narrow" panose="020B0606020202030204" pitchFamily="34" charset="0"/>
              </a:rPr>
              <a:t>5. Sözel olmayan işaretler kullan</a:t>
            </a:r>
            <a:br>
              <a:rPr lang="tr-TR" sz="2400" dirty="0">
                <a:latin typeface="Arial Narrow" panose="020B0606020202030204" pitchFamily="34" charset="0"/>
              </a:rPr>
            </a:br>
            <a:r>
              <a:rPr lang="tr-TR" sz="2400" dirty="0">
                <a:latin typeface="Arial Narrow" panose="020B0606020202030204" pitchFamily="34" charset="0"/>
              </a:rPr>
              <a:t>Sınıfta sadece sesi ve sözü değil, yüz ifadeleri, el ve beden hareketlerini de kullan. Bunları anlamazlarsa, açıkla.</a:t>
            </a:r>
          </a:p>
        </p:txBody>
      </p:sp>
    </p:spTree>
    <p:extLst>
      <p:ext uri="{BB962C8B-B14F-4D97-AF65-F5344CB8AC3E}">
        <p14:creationId xmlns:p14="http://schemas.microsoft.com/office/powerpoint/2010/main" val="6493298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1052736"/>
            <a:ext cx="7200800" cy="5262979"/>
          </a:xfrm>
          <a:prstGeom prst="rect">
            <a:avLst/>
          </a:prstGeom>
          <a:noFill/>
        </p:spPr>
        <p:txBody>
          <a:bodyPr wrap="square" rtlCol="0">
            <a:spAutoFit/>
          </a:bodyPr>
          <a:lstStyle/>
          <a:p>
            <a:pPr marL="342900" indent="-342900">
              <a:buFont typeface="Wingdings" panose="05000000000000000000" pitchFamily="2" charset="2"/>
              <a:buChar char="Ø"/>
            </a:pPr>
            <a:r>
              <a:rPr lang="tr-TR" sz="2400" dirty="0">
                <a:latin typeface="Arial Narrow" panose="020B0606020202030204" pitchFamily="34" charset="0"/>
              </a:rPr>
              <a:t>6. Çevreyi kontrol altına al</a:t>
            </a:r>
            <a:br>
              <a:rPr lang="tr-TR" sz="2400" dirty="0">
                <a:latin typeface="Arial Narrow" panose="020B0606020202030204" pitchFamily="34" charset="0"/>
              </a:rPr>
            </a:br>
            <a:r>
              <a:rPr lang="tr-TR" sz="2400" dirty="0">
                <a:latin typeface="Arial Narrow" panose="020B0606020202030204" pitchFamily="34" charset="0"/>
              </a:rPr>
              <a:t>Sınıf, öğrencilerin hoşuna gidecek şekilde düzenlenmelidir (duvarlar, malzemeler). Sizin ve öğrencilerin sevdiği bazı resim ve eşyaları da sınıfa as. </a:t>
            </a:r>
          </a:p>
          <a:p>
            <a:pPr marL="342900" indent="-342900">
              <a:buFont typeface="Wingdings" panose="05000000000000000000" pitchFamily="2" charset="2"/>
              <a:buChar char="Ø"/>
            </a:pPr>
            <a:endParaRPr lang="tr-TR" sz="2400" dirty="0">
              <a:latin typeface="Arial Narrow" panose="020B0606020202030204" pitchFamily="34" charset="0"/>
            </a:endParaRPr>
          </a:p>
          <a:p>
            <a:pPr marL="342900" indent="-342900">
              <a:buFont typeface="Wingdings" panose="05000000000000000000" pitchFamily="2" charset="2"/>
              <a:buChar char="Ø"/>
            </a:pPr>
            <a:r>
              <a:rPr lang="tr-TR" sz="2400" dirty="0">
                <a:latin typeface="Arial Narrow" panose="020B0606020202030204" pitchFamily="34" charset="0"/>
              </a:rPr>
              <a:t>7. Düşük düzeyde müdahale</a:t>
            </a:r>
            <a:br>
              <a:rPr lang="tr-TR" sz="2400" dirty="0">
                <a:latin typeface="Arial Narrow" panose="020B0606020202030204" pitchFamily="34" charset="0"/>
              </a:rPr>
            </a:br>
            <a:r>
              <a:rPr lang="tr-TR" sz="2400" dirty="0">
                <a:latin typeface="Arial Narrow" panose="020B0606020202030204" pitchFamily="34" charset="0"/>
              </a:rPr>
              <a:t>Disiplin problemlerini sakin karşıla. Müdahaleyi yumuşak yap. İstenmeyen davranış yapana dikkat ederek onu ödüllendirme, önemsiz karşıla. </a:t>
            </a:r>
            <a:br>
              <a:rPr lang="tr-TR" sz="2400" dirty="0">
                <a:latin typeface="Arial Narrow" panose="020B0606020202030204" pitchFamily="34" charset="0"/>
              </a:rPr>
            </a:br>
            <a:endParaRPr lang="tr-TR" sz="2400" dirty="0">
              <a:latin typeface="Arial Narrow" panose="020B0606020202030204" pitchFamily="34" charset="0"/>
            </a:endParaRPr>
          </a:p>
          <a:p>
            <a:pPr marL="342900" indent="-342900">
              <a:buFont typeface="Wingdings" panose="05000000000000000000" pitchFamily="2" charset="2"/>
              <a:buChar char="Ø"/>
            </a:pPr>
            <a:r>
              <a:rPr lang="tr-TR" sz="2400" dirty="0">
                <a:latin typeface="Arial Narrow" panose="020B0606020202030204" pitchFamily="34" charset="0"/>
              </a:rPr>
              <a:t>8. Kendine güvenen disiplin</a:t>
            </a:r>
            <a:br>
              <a:rPr lang="tr-TR" sz="2400" dirty="0">
                <a:latin typeface="Arial Narrow" panose="020B0606020202030204" pitchFamily="34" charset="0"/>
              </a:rPr>
            </a:br>
            <a:r>
              <a:rPr lang="tr-TR" sz="2400" dirty="0">
                <a:latin typeface="Arial Narrow" panose="020B0606020202030204" pitchFamily="34" charset="0"/>
              </a:rPr>
              <a:t>Otorite ile ödülü iyi dengele. Disiplinli ol. Sınıfın hakimi ol, bunu öğrencilere devretme. Kuralları koy ve kararlı şekilde uygula. </a:t>
            </a:r>
          </a:p>
        </p:txBody>
      </p:sp>
    </p:spTree>
    <p:extLst>
      <p:ext uri="{BB962C8B-B14F-4D97-AF65-F5344CB8AC3E}">
        <p14:creationId xmlns:p14="http://schemas.microsoft.com/office/powerpoint/2010/main" val="1612455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692696"/>
            <a:ext cx="7200800" cy="6370975"/>
          </a:xfrm>
          <a:prstGeom prst="rect">
            <a:avLst/>
          </a:prstGeom>
          <a:noFill/>
        </p:spPr>
        <p:txBody>
          <a:bodyPr wrap="square" rtlCol="0">
            <a:spAutoFit/>
          </a:bodyPr>
          <a:lstStyle/>
          <a:p>
            <a:pPr marL="342900" indent="-342900">
              <a:buFont typeface="Wingdings" panose="05000000000000000000" pitchFamily="2" charset="2"/>
              <a:buChar char="Ø"/>
            </a:pPr>
            <a:r>
              <a:rPr lang="tr-TR" sz="2400" dirty="0">
                <a:latin typeface="Arial Narrow" panose="020B0606020202030204" pitchFamily="34" charset="0"/>
              </a:rPr>
              <a:t>9.  Kendine güvenen ben-mesajı</a:t>
            </a:r>
            <a:br>
              <a:rPr lang="tr-TR" sz="2400" dirty="0">
                <a:latin typeface="Arial Narrow" panose="020B0606020202030204" pitchFamily="34" charset="0"/>
              </a:rPr>
            </a:br>
            <a:r>
              <a:rPr lang="tr-TR" sz="2400" dirty="0">
                <a:latin typeface="Arial Narrow" panose="020B0606020202030204" pitchFamily="34" charset="0"/>
              </a:rPr>
              <a:t>İstenmeyen davranış yapan öğrenciye karşı güçlü benlik göster. “Sizden şunu istiyorum, şunu bekliyorum...” de. Yanlış hareket üzerinde durma; istediğin doğru hareketi vurgula.</a:t>
            </a:r>
          </a:p>
          <a:p>
            <a:pPr marL="342900" indent="-342900">
              <a:buFont typeface="Wingdings" panose="05000000000000000000" pitchFamily="2" charset="2"/>
              <a:buChar char="Ø"/>
            </a:pPr>
            <a:endParaRPr lang="tr-TR" sz="2400" dirty="0">
              <a:latin typeface="Arial Narrow" panose="020B0606020202030204" pitchFamily="34" charset="0"/>
            </a:endParaRPr>
          </a:p>
          <a:p>
            <a:pPr marL="342900" indent="-342900">
              <a:buFont typeface="Wingdings" panose="05000000000000000000" pitchFamily="2" charset="2"/>
              <a:buChar char="Ø"/>
            </a:pPr>
            <a:r>
              <a:rPr lang="tr-TR" sz="2400" dirty="0">
                <a:latin typeface="Arial Narrow" panose="020B0606020202030204" pitchFamily="34" charset="0"/>
              </a:rPr>
              <a:t>10. İnsani ben-mesajı</a:t>
            </a:r>
            <a:br>
              <a:rPr lang="tr-TR" sz="2400" dirty="0">
                <a:latin typeface="Arial Narrow" panose="020B0606020202030204" pitchFamily="34" charset="0"/>
              </a:rPr>
            </a:br>
            <a:r>
              <a:rPr lang="tr-TR" sz="2400" dirty="0">
                <a:latin typeface="Arial Narrow" panose="020B0606020202030204" pitchFamily="34" charset="0"/>
              </a:rPr>
              <a:t>Thomas Gordon’un etkili öğretmen davranışları arasında yer alır.  Sınıfta kendi durumunu öğrencilerin anlayış ve takdirine bırakır, onlara hümanist yaklaşır.</a:t>
            </a:r>
            <a:br>
              <a:rPr lang="tr-TR" sz="2400" dirty="0">
                <a:latin typeface="Arial Narrow" panose="020B0606020202030204" pitchFamily="34" charset="0"/>
              </a:rPr>
            </a:br>
            <a:br>
              <a:rPr lang="tr-TR" sz="2400" dirty="0">
                <a:latin typeface="Arial Narrow" panose="020B0606020202030204" pitchFamily="34" charset="0"/>
              </a:rPr>
            </a:br>
            <a:r>
              <a:rPr lang="tr-TR" sz="2400" dirty="0">
                <a:latin typeface="Arial Narrow" panose="020B0606020202030204" pitchFamily="34" charset="0"/>
              </a:rPr>
              <a:t>11. Pozitif Disiplin</a:t>
            </a:r>
            <a:br>
              <a:rPr lang="tr-TR" sz="2400" dirty="0">
                <a:latin typeface="Arial Narrow" panose="020B0606020202030204" pitchFamily="34" charset="0"/>
              </a:rPr>
            </a:br>
            <a:r>
              <a:rPr lang="tr-TR" sz="2400" dirty="0">
                <a:latin typeface="Arial Narrow" panose="020B0606020202030204" pitchFamily="34" charset="0"/>
              </a:rPr>
              <a:t>Sınıf kurallarını olumlu cümleler olarak kur. Beklentilerini söyle. Olumlu davranışları hemen ve bolca ödüllendir, pekiştir.</a:t>
            </a:r>
          </a:p>
          <a:p>
            <a:pPr marL="342900" indent="-342900" algn="just">
              <a:buFont typeface="Wingdings" panose="05000000000000000000" pitchFamily="2" charset="2"/>
              <a:buChar char="Ø"/>
            </a:pPr>
            <a:endParaRPr lang="tr-TR" sz="2400" dirty="0">
              <a:latin typeface="Arial Narrow" panose="020B0606020202030204" pitchFamily="34" charset="0"/>
            </a:endParaRPr>
          </a:p>
          <a:p>
            <a:pPr algn="just"/>
            <a:endParaRPr lang="tr-TR" sz="2400" dirty="0">
              <a:latin typeface="Arial Narrow" panose="020B0606020202030204" pitchFamily="34" charset="0"/>
            </a:endParaRPr>
          </a:p>
        </p:txBody>
      </p:sp>
    </p:spTree>
    <p:extLst>
      <p:ext uri="{BB962C8B-B14F-4D97-AF65-F5344CB8AC3E}">
        <p14:creationId xmlns:p14="http://schemas.microsoft.com/office/powerpoint/2010/main" val="41122650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836712"/>
            <a:ext cx="7200800" cy="4176208"/>
          </a:xfrm>
          <a:prstGeom prst="rect">
            <a:avLst/>
          </a:prstGeom>
          <a:noFill/>
        </p:spPr>
        <p:txBody>
          <a:bodyPr wrap="square" rtlCol="0">
            <a:spAutoFit/>
          </a:bodyPr>
          <a:lstStyle/>
          <a:p>
            <a:pPr algn="ctr">
              <a:lnSpc>
                <a:spcPct val="200000"/>
              </a:lnSpc>
            </a:pPr>
            <a:r>
              <a:rPr lang="tr-TR" sz="7200" b="1" i="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Narrow" panose="020B0606020202030204" pitchFamily="34" charset="0"/>
              </a:rPr>
              <a:t>DİNLEDİĞİNİZ İÇİN TEŞEKKÜRLER…</a:t>
            </a:r>
          </a:p>
        </p:txBody>
      </p:sp>
    </p:spTree>
    <p:extLst>
      <p:ext uri="{BB962C8B-B14F-4D97-AF65-F5344CB8AC3E}">
        <p14:creationId xmlns:p14="http://schemas.microsoft.com/office/powerpoint/2010/main" val="30030252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1052736"/>
            <a:ext cx="7200800" cy="3785652"/>
          </a:xfrm>
          <a:prstGeom prst="rect">
            <a:avLst/>
          </a:prstGeom>
          <a:noFill/>
        </p:spPr>
        <p:txBody>
          <a:bodyPr wrap="square" rtlCol="0">
            <a:spAutoFit/>
          </a:bodyPr>
          <a:lstStyle/>
          <a:p>
            <a:pPr algn="ctr"/>
            <a:r>
              <a:rPr lang="tr-TR" sz="2400" b="1" dirty="0">
                <a:latin typeface="Arial Narrow" panose="020B0606020202030204" pitchFamily="34" charset="0"/>
              </a:rPr>
              <a:t>Disiplin ve Önemi</a:t>
            </a:r>
          </a:p>
          <a:p>
            <a:pPr marL="342900" indent="-342900" algn="just">
              <a:buFont typeface="Wingdings" panose="05000000000000000000" pitchFamily="2" charset="2"/>
              <a:buChar char="Ø"/>
            </a:pPr>
            <a:r>
              <a:rPr lang="tr-TR" sz="2400" dirty="0">
                <a:latin typeface="Arial Narrow" panose="020B0606020202030204" pitchFamily="34" charset="0"/>
              </a:rPr>
              <a:t>Disiplin, en kısa şekilde davranış denetimi olarak tanımlanmaktadır</a:t>
            </a:r>
          </a:p>
          <a:p>
            <a:pPr marL="342900" indent="-342900" algn="just">
              <a:buFont typeface="Wingdings" panose="05000000000000000000" pitchFamily="2" charset="2"/>
              <a:buChar char="Ø"/>
            </a:pPr>
            <a:r>
              <a:rPr lang="tr-TR" sz="2400" dirty="0">
                <a:latin typeface="Arial Narrow" panose="020B0606020202030204" pitchFamily="34" charset="0"/>
              </a:rPr>
              <a:t>Disiplin kavramı, en çok kabul gören anlamı ile mevcut yasa, kural, ilke ve düzenlemelere uygun davranma olarak tanımlanabilir.</a:t>
            </a:r>
          </a:p>
          <a:p>
            <a:pPr marL="342900" indent="-342900" algn="just">
              <a:buFont typeface="Wingdings" panose="05000000000000000000" pitchFamily="2" charset="2"/>
              <a:buChar char="Ø"/>
            </a:pPr>
            <a:r>
              <a:rPr lang="tr-TR" sz="2400" dirty="0">
                <a:latin typeface="Arial Narrow" panose="020B0606020202030204" pitchFamily="34" charset="0"/>
              </a:rPr>
              <a:t>Disiplinin amacı, belirli amaçlarla bir araya gelmiş insanların, söz konusu amaçları daha iyi gerçekleştirebilmek için konulmuş kurallara uyumunu sağlamaktır.</a:t>
            </a:r>
          </a:p>
        </p:txBody>
      </p:sp>
    </p:spTree>
    <p:extLst>
      <p:ext uri="{BB962C8B-B14F-4D97-AF65-F5344CB8AC3E}">
        <p14:creationId xmlns:p14="http://schemas.microsoft.com/office/powerpoint/2010/main" val="4015494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1052736"/>
            <a:ext cx="7200800" cy="2308324"/>
          </a:xfrm>
          <a:prstGeom prst="rect">
            <a:avLst/>
          </a:prstGeom>
          <a:noFill/>
        </p:spPr>
        <p:txBody>
          <a:bodyPr wrap="square" rtlCol="0">
            <a:spAutoFit/>
          </a:bodyPr>
          <a:lstStyle/>
          <a:p>
            <a:pPr algn="ctr"/>
            <a:r>
              <a:rPr lang="tr-TR" sz="2400" b="1" dirty="0">
                <a:latin typeface="Arial Narrow" panose="020B0606020202030204" pitchFamily="34" charset="0"/>
              </a:rPr>
              <a:t>Disiplin kontrol etmek değildir.</a:t>
            </a:r>
          </a:p>
          <a:p>
            <a:pPr marL="342900" indent="-342900" algn="just">
              <a:buFont typeface="Wingdings" panose="05000000000000000000" pitchFamily="2" charset="2"/>
              <a:buChar char="Ø"/>
            </a:pPr>
            <a:r>
              <a:rPr lang="tr-TR" sz="2400" dirty="0">
                <a:latin typeface="Arial Narrow" panose="020B0606020202030204" pitchFamily="34" charset="0"/>
              </a:rPr>
              <a:t>Disiplin kavramı çoğu kez ceza kavramı ile eş tutulmaktadır. Oysa disiplin ceza ile karıştırılmamalıdır.</a:t>
            </a:r>
          </a:p>
          <a:p>
            <a:pPr marL="342900" indent="-342900" algn="just">
              <a:buFont typeface="Wingdings" panose="05000000000000000000" pitchFamily="2" charset="2"/>
              <a:buChar char="Ø"/>
            </a:pPr>
            <a:r>
              <a:rPr lang="tr-TR" sz="2400" dirty="0">
                <a:latin typeface="Arial Narrow" panose="020B0606020202030204" pitchFamily="34" charset="0"/>
              </a:rPr>
              <a:t>Disiplin başkaları tarafından işbirliğine kapalı, saldırgan ya da diğer engelleyici tepkilere maruz bırakılmış insanların haklarını korumaya yöneliktir.</a:t>
            </a:r>
          </a:p>
        </p:txBody>
      </p:sp>
    </p:spTree>
    <p:extLst>
      <p:ext uri="{BB962C8B-B14F-4D97-AF65-F5344CB8AC3E}">
        <p14:creationId xmlns:p14="http://schemas.microsoft.com/office/powerpoint/2010/main" val="24470321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1052736"/>
            <a:ext cx="7200800" cy="2677656"/>
          </a:xfrm>
          <a:prstGeom prst="rect">
            <a:avLst/>
          </a:prstGeom>
          <a:noFill/>
        </p:spPr>
        <p:txBody>
          <a:bodyPr wrap="square" rtlCol="0">
            <a:spAutoFit/>
          </a:bodyPr>
          <a:lstStyle/>
          <a:p>
            <a:pPr algn="ctr"/>
            <a:r>
              <a:rPr lang="tr-TR" sz="2400" b="1" dirty="0">
                <a:latin typeface="Arial Narrow" panose="020B0606020202030204" pitchFamily="34" charset="0"/>
              </a:rPr>
              <a:t>Yapıcı disiplin</a:t>
            </a:r>
          </a:p>
          <a:p>
            <a:pPr marL="342900" indent="-342900" algn="just">
              <a:buFont typeface="Wingdings" panose="05000000000000000000" pitchFamily="2" charset="2"/>
              <a:buChar char="Ø"/>
            </a:pPr>
            <a:r>
              <a:rPr lang="tr-TR" sz="2400" dirty="0">
                <a:latin typeface="Arial Narrow" panose="020B0606020202030204" pitchFamily="34" charset="0"/>
              </a:rPr>
              <a:t>Yapıcı disiplin anlayışında öğretmenin istenmeyen davranışlara tepkisi, istenmeyeni azaltmak ve isteneni çoğaltmak biçiminde ifade edilebilir. Temel amaç, istenmeyen davranışların meydana gelme riskini azaltmak, sınıf içi disiplini bozan davranışları çabuk ve etkili şekilde zayıflatmak ve aynı zamanda iyi davranışı güçlendirmektir.</a:t>
            </a:r>
          </a:p>
        </p:txBody>
      </p:sp>
    </p:spTree>
    <p:extLst>
      <p:ext uri="{BB962C8B-B14F-4D97-AF65-F5344CB8AC3E}">
        <p14:creationId xmlns:p14="http://schemas.microsoft.com/office/powerpoint/2010/main" val="20675019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1052736"/>
            <a:ext cx="7200800" cy="3785652"/>
          </a:xfrm>
          <a:prstGeom prst="rect">
            <a:avLst/>
          </a:prstGeom>
          <a:noFill/>
        </p:spPr>
        <p:txBody>
          <a:bodyPr wrap="square" rtlCol="0">
            <a:spAutoFit/>
          </a:bodyPr>
          <a:lstStyle/>
          <a:p>
            <a:pPr algn="ctr"/>
            <a:r>
              <a:rPr lang="tr-TR" sz="2400" b="1" dirty="0">
                <a:latin typeface="Arial Narrow" panose="020B0606020202030204" pitchFamily="34" charset="0"/>
              </a:rPr>
              <a:t>Okul çapında bir disiplin programı uygulamak için</a:t>
            </a:r>
          </a:p>
          <a:p>
            <a:pPr algn="ctr"/>
            <a:endParaRPr lang="tr-TR" sz="2400" b="1" dirty="0">
              <a:latin typeface="Arial Narrow" panose="020B0606020202030204" pitchFamily="34" charset="0"/>
            </a:endParaRPr>
          </a:p>
          <a:p>
            <a:pPr marL="342900" indent="-342900" algn="just">
              <a:buFont typeface="Wingdings" panose="05000000000000000000" pitchFamily="2" charset="2"/>
              <a:buChar char="Ø"/>
            </a:pPr>
            <a:r>
              <a:rPr lang="tr-TR" sz="2400" dirty="0">
                <a:latin typeface="Arial Narrow" panose="020B0606020202030204" pitchFamily="34" charset="0"/>
              </a:rPr>
              <a:t>1.  Öğrenciden beklenen davranışları belirle: Saygılı ol, sorumlu ol, hazır ol, talimatlara uy, eline/ayaklarına sahip ol gibi…</a:t>
            </a:r>
          </a:p>
          <a:p>
            <a:pPr marL="342900" indent="-342900" algn="just">
              <a:buFont typeface="Wingdings" panose="05000000000000000000" pitchFamily="2" charset="2"/>
              <a:buChar char="Ø"/>
            </a:pPr>
            <a:r>
              <a:rPr lang="tr-TR" sz="2400" dirty="0">
                <a:latin typeface="Arial Narrow" panose="020B0606020202030204" pitchFamily="34" charset="0"/>
              </a:rPr>
              <a:t>2. Beklenen davranışların koridorda, sınıfta, spor salonunda, laboratuvarda, gezi ve toplantılarda </a:t>
            </a:r>
            <a:r>
              <a:rPr lang="tr-TR" sz="2400" dirty="0" err="1">
                <a:latin typeface="Arial Narrow" panose="020B0606020202030204" pitchFamily="34" charset="0"/>
              </a:rPr>
              <a:t>vs</a:t>
            </a:r>
            <a:r>
              <a:rPr lang="tr-TR" sz="2400" dirty="0">
                <a:latin typeface="Arial Narrow" panose="020B0606020202030204" pitchFamily="34" charset="0"/>
              </a:rPr>
              <a:t> eğitimini yap. Örnekler ver, hatırlat, önlemler al</a:t>
            </a:r>
          </a:p>
          <a:p>
            <a:pPr marL="342900" indent="-342900" algn="just">
              <a:buFont typeface="Wingdings" panose="05000000000000000000" pitchFamily="2" charset="2"/>
              <a:buChar char="Ø"/>
            </a:pPr>
            <a:r>
              <a:rPr lang="tr-TR" sz="2400" dirty="0">
                <a:latin typeface="Arial Narrow" panose="020B0606020202030204" pitchFamily="34" charset="0"/>
              </a:rPr>
              <a:t>3. Beklenen davranışların doğruluğunu onayla. Etkili ödüller ver, sosyal kabul göster, programlar hazırla...</a:t>
            </a:r>
          </a:p>
        </p:txBody>
      </p:sp>
    </p:spTree>
    <p:extLst>
      <p:ext uri="{BB962C8B-B14F-4D97-AF65-F5344CB8AC3E}">
        <p14:creationId xmlns:p14="http://schemas.microsoft.com/office/powerpoint/2010/main" val="3233670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1052736"/>
            <a:ext cx="7200800" cy="4524315"/>
          </a:xfrm>
          <a:prstGeom prst="rect">
            <a:avLst/>
          </a:prstGeom>
          <a:noFill/>
        </p:spPr>
        <p:txBody>
          <a:bodyPr wrap="square" rtlCol="0">
            <a:spAutoFit/>
          </a:bodyPr>
          <a:lstStyle/>
          <a:p>
            <a:pPr algn="ctr"/>
            <a:r>
              <a:rPr lang="tr-TR" sz="2400" b="1" dirty="0">
                <a:latin typeface="Arial Narrow" panose="020B0606020202030204" pitchFamily="34" charset="0"/>
              </a:rPr>
              <a:t>Okul çapında bir disiplin programı uygulamak için</a:t>
            </a:r>
          </a:p>
          <a:p>
            <a:pPr marL="342900" indent="-342900" algn="just">
              <a:buFont typeface="Wingdings" panose="05000000000000000000" pitchFamily="2" charset="2"/>
              <a:buChar char="Ø"/>
            </a:pPr>
            <a:r>
              <a:rPr lang="tr-TR" sz="2400" dirty="0">
                <a:latin typeface="Arial Narrow" panose="020B0606020202030204" pitchFamily="34" charset="0"/>
              </a:rPr>
              <a:t>4. Uygun olmayan davranışları düzelt veya hevesini kır. İdareye gönder, alıkoyma cezası ver, sözel kınama</a:t>
            </a:r>
          </a:p>
          <a:p>
            <a:pPr marL="342900" indent="-342900" algn="just">
              <a:buFont typeface="Wingdings" panose="05000000000000000000" pitchFamily="2" charset="2"/>
              <a:buChar char="Ø"/>
            </a:pPr>
            <a:r>
              <a:rPr lang="tr-TR" sz="2400" dirty="0">
                <a:latin typeface="Arial Narrow" panose="020B0606020202030204" pitchFamily="34" charset="0"/>
              </a:rPr>
              <a:t>5. Tutarlı uygulamalar yap. Uygulamalarda öğretmenlerin büyük çoğunluğunun desteğini sağlamaya çalış, etkili bir sistem geliştirmek için sürekli çalış, kadroya destek ve </a:t>
            </a:r>
            <a:r>
              <a:rPr lang="tr-TR" sz="2400" dirty="0" err="1">
                <a:latin typeface="Arial Narrow" panose="020B0606020202030204" pitchFamily="34" charset="0"/>
              </a:rPr>
              <a:t>pekiştireçler</a:t>
            </a:r>
            <a:r>
              <a:rPr lang="tr-TR" sz="2400" dirty="0">
                <a:latin typeface="Arial Narrow" panose="020B0606020202030204" pitchFamily="34" charset="0"/>
              </a:rPr>
              <a:t> sağla</a:t>
            </a:r>
          </a:p>
          <a:p>
            <a:pPr marL="342900" indent="-342900" algn="just">
              <a:buFont typeface="Wingdings" panose="05000000000000000000" pitchFamily="2" charset="2"/>
              <a:buChar char="Ø"/>
            </a:pPr>
            <a:r>
              <a:rPr lang="tr-TR" sz="2400" dirty="0">
                <a:latin typeface="Arial Narrow" panose="020B0606020202030204" pitchFamily="34" charset="0"/>
              </a:rPr>
              <a:t>6. Yılın belli dönemlerinde destekleyici ve güçlendirici işlemler hazırla. Ödülleri çeşitlendir, bireysel ve sınıf ödülleri ver, öğrencileri de işe katmaya çalış.</a:t>
            </a:r>
          </a:p>
          <a:p>
            <a:pPr marL="342900" indent="-342900" algn="just">
              <a:buFont typeface="Wingdings" panose="05000000000000000000" pitchFamily="2" charset="2"/>
              <a:buChar char="Ø"/>
            </a:pPr>
            <a:r>
              <a:rPr lang="tr-TR" sz="2400" dirty="0">
                <a:latin typeface="Arial Narrow" panose="020B0606020202030204" pitchFamily="34" charset="0"/>
              </a:rPr>
              <a:t>7. Her zaman sorun çıkartan öğrenciler için alternatif seçenekler hazırla ve uygula</a:t>
            </a:r>
          </a:p>
        </p:txBody>
      </p:sp>
    </p:spTree>
    <p:extLst>
      <p:ext uri="{BB962C8B-B14F-4D97-AF65-F5344CB8AC3E}">
        <p14:creationId xmlns:p14="http://schemas.microsoft.com/office/powerpoint/2010/main" val="42868292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620688"/>
            <a:ext cx="7200800" cy="5262979"/>
          </a:xfrm>
          <a:prstGeom prst="rect">
            <a:avLst/>
          </a:prstGeom>
          <a:noFill/>
        </p:spPr>
        <p:txBody>
          <a:bodyPr wrap="square" rtlCol="0">
            <a:spAutoFit/>
          </a:bodyPr>
          <a:lstStyle/>
          <a:p>
            <a:pPr algn="ctr"/>
            <a:r>
              <a:rPr lang="tr-TR" sz="2400" b="1" dirty="0">
                <a:latin typeface="Arial Narrow" panose="020B0606020202030204" pitchFamily="34" charset="0"/>
              </a:rPr>
              <a:t>Disiplin Türleri ve Gelişimi</a:t>
            </a:r>
          </a:p>
          <a:p>
            <a:pPr marL="342900" indent="-342900" algn="just">
              <a:buFont typeface="Wingdings" panose="05000000000000000000" pitchFamily="2" charset="2"/>
              <a:buChar char="Ø"/>
            </a:pPr>
            <a:r>
              <a:rPr lang="tr-TR" sz="2400" dirty="0">
                <a:latin typeface="Arial Narrow" panose="020B0606020202030204" pitchFamily="34" charset="0"/>
              </a:rPr>
              <a:t>1-İntikamcı Disiplin Kuramı</a:t>
            </a:r>
          </a:p>
          <a:p>
            <a:pPr marL="342900" indent="-342900" algn="just">
              <a:buFont typeface="Wingdings" panose="05000000000000000000" pitchFamily="2" charset="2"/>
              <a:buChar char="Ø"/>
            </a:pPr>
            <a:r>
              <a:rPr lang="tr-TR" sz="2400" dirty="0">
                <a:latin typeface="Arial Narrow" panose="020B0606020202030204" pitchFamily="34" charset="0"/>
              </a:rPr>
              <a:t>Disiplini kişiselleştirerek, bir tür intikam aracı olarak kullanmaya çalışmadır. Öğretmen, disiplini bir kişisel sorun olarak algılanmakta ve çeşitli nedenlerle kızdığı öğrencilerin yanlış yapmasını beklemekte; disiplin uygulamaları ile ondan intikam almaktadır.</a:t>
            </a:r>
          </a:p>
          <a:p>
            <a:pPr marL="342900" indent="-342900" algn="just">
              <a:buFont typeface="Wingdings" panose="05000000000000000000" pitchFamily="2" charset="2"/>
              <a:buChar char="Ø"/>
            </a:pPr>
            <a:endParaRPr lang="tr-TR" sz="2400" dirty="0">
              <a:latin typeface="Arial Narrow" panose="020B0606020202030204" pitchFamily="34" charset="0"/>
            </a:endParaRPr>
          </a:p>
          <a:p>
            <a:pPr marL="342900" indent="-342900" algn="just">
              <a:buFont typeface="Wingdings" panose="05000000000000000000" pitchFamily="2" charset="2"/>
              <a:buChar char="Ø"/>
            </a:pPr>
            <a:r>
              <a:rPr lang="tr-TR" sz="2400" dirty="0">
                <a:latin typeface="Arial Narrow" panose="020B0606020202030204" pitchFamily="34" charset="0"/>
              </a:rPr>
              <a:t>2-Cezalandırıcı Disiplin Kuramı</a:t>
            </a:r>
          </a:p>
          <a:p>
            <a:pPr marL="342900" indent="-342900" algn="just">
              <a:buFont typeface="Wingdings" panose="05000000000000000000" pitchFamily="2" charset="2"/>
              <a:buChar char="Ø"/>
            </a:pPr>
            <a:endParaRPr lang="tr-TR" sz="2400" dirty="0">
              <a:latin typeface="Arial Narrow" panose="020B0606020202030204" pitchFamily="34" charset="0"/>
            </a:endParaRPr>
          </a:p>
          <a:p>
            <a:pPr marL="342900" indent="-342900" algn="just">
              <a:buFont typeface="Wingdings" panose="05000000000000000000" pitchFamily="2" charset="2"/>
              <a:buChar char="Ø"/>
            </a:pPr>
            <a:r>
              <a:rPr lang="tr-TR" sz="2400" dirty="0">
                <a:latin typeface="Arial Narrow" panose="020B0606020202030204" pitchFamily="34" charset="0"/>
              </a:rPr>
              <a:t>İntikamcı kuramın bir derece esnetilmiş, geliştirilmiş biçimidir. Disiplin, cezalandırma üzerine kurulmuştur. Yasaklar ve bunlara uyulmaması durumunda karşılaşılacak cezalar önceden belirlenmiştir. </a:t>
            </a:r>
          </a:p>
        </p:txBody>
      </p:sp>
    </p:spTree>
    <p:extLst>
      <p:ext uri="{BB962C8B-B14F-4D97-AF65-F5344CB8AC3E}">
        <p14:creationId xmlns:p14="http://schemas.microsoft.com/office/powerpoint/2010/main" val="16093849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612844"/>
            <a:ext cx="7200800" cy="5632311"/>
          </a:xfrm>
          <a:prstGeom prst="rect">
            <a:avLst/>
          </a:prstGeom>
          <a:noFill/>
        </p:spPr>
        <p:txBody>
          <a:bodyPr wrap="square" rtlCol="0">
            <a:spAutoFit/>
          </a:bodyPr>
          <a:lstStyle/>
          <a:p>
            <a:pPr algn="ctr"/>
            <a:r>
              <a:rPr lang="tr-TR" sz="2400" b="1" dirty="0">
                <a:latin typeface="Arial Narrow" panose="020B0606020202030204" pitchFamily="34" charset="0"/>
              </a:rPr>
              <a:t>Disiplin Türleri ve Gelişimi</a:t>
            </a:r>
          </a:p>
          <a:p>
            <a:pPr marL="342900" indent="-342900" algn="just">
              <a:buFont typeface="Wingdings" panose="05000000000000000000" pitchFamily="2" charset="2"/>
              <a:buChar char="Ø"/>
            </a:pPr>
            <a:r>
              <a:rPr lang="tr-TR" sz="2400" dirty="0">
                <a:latin typeface="Arial Narrow" panose="020B0606020202030204" pitchFamily="34" charset="0"/>
              </a:rPr>
              <a:t>3-Korkutarak Engelleme Disiplin Kuramı</a:t>
            </a:r>
          </a:p>
          <a:p>
            <a:pPr marL="342900" indent="-342900" algn="just">
              <a:buFont typeface="Wingdings" panose="05000000000000000000" pitchFamily="2" charset="2"/>
              <a:buChar char="Ø"/>
            </a:pPr>
            <a:r>
              <a:rPr lang="tr-TR" sz="2400" dirty="0">
                <a:latin typeface="Arial Narrow" panose="020B0606020202030204" pitchFamily="34" charset="0"/>
              </a:rPr>
              <a:t>Kötümser (</a:t>
            </a:r>
            <a:r>
              <a:rPr lang="tr-TR" sz="2400" dirty="0" err="1">
                <a:latin typeface="Arial Narrow" panose="020B0606020202030204" pitchFamily="34" charset="0"/>
              </a:rPr>
              <a:t>pessimist</a:t>
            </a:r>
            <a:r>
              <a:rPr lang="tr-TR" sz="2400" dirty="0">
                <a:latin typeface="Arial Narrow" panose="020B0606020202030204" pitchFamily="34" charset="0"/>
              </a:rPr>
              <a:t>) insan anlayışı, yani insan doğuştan kötüdür görüşüne dayanır. İnsan asi, tembel ve saldırgandır. </a:t>
            </a:r>
            <a:r>
              <a:rPr lang="tr-TR" sz="2400" dirty="0" err="1">
                <a:latin typeface="Arial Narrow" panose="020B0606020202030204" pitchFamily="34" charset="0"/>
              </a:rPr>
              <a:t>Niccola</a:t>
            </a:r>
            <a:r>
              <a:rPr lang="tr-TR" sz="2400" dirty="0">
                <a:latin typeface="Arial Narrow" panose="020B0606020202030204" pitchFamily="34" charset="0"/>
              </a:rPr>
              <a:t> </a:t>
            </a:r>
            <a:r>
              <a:rPr lang="tr-TR" sz="2400" dirty="0" err="1">
                <a:latin typeface="Arial Narrow" panose="020B0606020202030204" pitchFamily="34" charset="0"/>
              </a:rPr>
              <a:t>Machiavelli</a:t>
            </a:r>
            <a:r>
              <a:rPr lang="tr-TR" sz="2400" dirty="0">
                <a:latin typeface="Arial Narrow" panose="020B0606020202030204" pitchFamily="34" charset="0"/>
              </a:rPr>
              <a:t> insanın, her türlü etik kural bir kenara bırakılarak, ne pahasına ve hangi yöntemle olursa olsun acımasızca ve tam anlamıyla kontrol edilmesi gerektiğini savunmuştur. Bazı engel ve yasaklar yoluyla bireyin dıştan kontrol edilmesi amaçlanmaktadır. Bağırma, üzerine yürüme, itekleme, dayak, tehdit, azarlama gibi eylemler sıklıkla görülür. Cezadan, yalnız suç kabul edilen davranışı sergileyen kişiye yönelik bir yaptırım olarak değil, aynı zamanda diğer kişileri istenmeyen benzer davranışlardan caydırmaya yönelik bir önleyici araç olarak yararlanılmaktadır. </a:t>
            </a:r>
          </a:p>
        </p:txBody>
      </p:sp>
    </p:spTree>
    <p:extLst>
      <p:ext uri="{BB962C8B-B14F-4D97-AF65-F5344CB8AC3E}">
        <p14:creationId xmlns:p14="http://schemas.microsoft.com/office/powerpoint/2010/main" val="3112590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1052736"/>
            <a:ext cx="7200800" cy="4893647"/>
          </a:xfrm>
          <a:prstGeom prst="rect">
            <a:avLst/>
          </a:prstGeom>
          <a:noFill/>
        </p:spPr>
        <p:txBody>
          <a:bodyPr wrap="square" rtlCol="0">
            <a:spAutoFit/>
          </a:bodyPr>
          <a:lstStyle/>
          <a:p>
            <a:pPr algn="ctr"/>
            <a:r>
              <a:rPr lang="tr-TR" sz="2400" b="1" dirty="0">
                <a:latin typeface="Arial Narrow" panose="020B0606020202030204" pitchFamily="34" charset="0"/>
              </a:rPr>
              <a:t>Disiplin Türleri ve Gelişimi</a:t>
            </a:r>
          </a:p>
          <a:p>
            <a:pPr marL="342900" indent="-342900" algn="just">
              <a:buFont typeface="Wingdings" panose="05000000000000000000" pitchFamily="2" charset="2"/>
              <a:buChar char="Ø"/>
            </a:pPr>
            <a:r>
              <a:rPr lang="tr-TR" sz="2400" dirty="0">
                <a:latin typeface="Arial Narrow" panose="020B0606020202030204" pitchFamily="34" charset="0"/>
              </a:rPr>
              <a:t>4-İyileştirici Disiplin Kuramı</a:t>
            </a:r>
          </a:p>
          <a:p>
            <a:pPr marL="342900" indent="-342900" algn="just">
              <a:buFont typeface="Wingdings" panose="05000000000000000000" pitchFamily="2" charset="2"/>
              <a:buChar char="Ø"/>
            </a:pPr>
            <a:r>
              <a:rPr lang="tr-TR" sz="2400" dirty="0">
                <a:latin typeface="Arial Narrow" panose="020B0606020202030204" pitchFamily="34" charset="0"/>
              </a:rPr>
              <a:t>Cezayı her zaman ve her durumda uygun olmayabilir. Cezanın caydırıcı etkisi azaldığında veya tümüyle ortadan kalktığında yönetmek ve kontrol etmek daha da güçleşir. İyileştirici disiplin kuramı bireyde, kabul gören mevcut düzen ve kurallara direnme yerine onlara uymayı emreden bir düşüncenin yerleştirilmesi temeline dayanmaktadır. İyileştirici disiplin kuramı, istenmeyen davranışın yol açabileceği sonuçları öğrenciye anlatarak, bilgilendirerek, ondan caydırmayı amaçlar. Etkin bir rehberlik ve danışmanlık yoluyla bu kuram okulda etkili bir biçimde uygulanabilir.</a:t>
            </a:r>
          </a:p>
        </p:txBody>
      </p:sp>
    </p:spTree>
    <p:extLst>
      <p:ext uri="{BB962C8B-B14F-4D97-AF65-F5344CB8AC3E}">
        <p14:creationId xmlns:p14="http://schemas.microsoft.com/office/powerpoint/2010/main" val="627639222"/>
      </p:ext>
    </p:extLst>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110</TotalTime>
  <Words>1013</Words>
  <Application>Microsoft Office PowerPoint</Application>
  <PresentationFormat>Ekran Gösterisi (4:3)</PresentationFormat>
  <Paragraphs>52</Paragraphs>
  <Slides>15</Slides>
  <Notes>0</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15</vt:i4>
      </vt:variant>
    </vt:vector>
  </HeadingPairs>
  <TitlesOfParts>
    <vt:vector size="20" baseType="lpstr">
      <vt:lpstr>Arial</vt:lpstr>
      <vt:lpstr>Arial Narrow</vt:lpstr>
      <vt:lpstr>Calibri</vt:lpstr>
      <vt:lpstr>Wingdings</vt:lpstr>
      <vt:lpstr>Ofis Teması</vt:lpstr>
      <vt:lpstr>SINIFTA DİSİPLİN VE ÖĞRENCİ DAVRANIŞLARININ YÖNETİMİ</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Gökce</dc:creator>
  <cp:lastModifiedBy>gökhan kahveci</cp:lastModifiedBy>
  <cp:revision>115</cp:revision>
  <dcterms:created xsi:type="dcterms:W3CDTF">2018-11-06T06:50:39Z</dcterms:created>
  <dcterms:modified xsi:type="dcterms:W3CDTF">2021-11-07T12:56:38Z</dcterms:modified>
</cp:coreProperties>
</file>