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738017-4B5A-4549-9084-1B9749B434A6}" type="datetimeFigureOut">
              <a:rPr lang="tr-TR" smtClean="0"/>
              <a:t>5.04.2020</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E4802F-F753-4A9A-A797-408474773BF8}" type="slidenum">
              <a:rPr lang="tr-TR" smtClean="0"/>
              <a:t>‹#›</a:t>
            </a:fld>
            <a:endParaRPr lang="tr-TR"/>
          </a:p>
        </p:txBody>
      </p:sp>
    </p:spTree>
    <p:extLst>
      <p:ext uri="{BB962C8B-B14F-4D97-AF65-F5344CB8AC3E}">
        <p14:creationId xmlns:p14="http://schemas.microsoft.com/office/powerpoint/2010/main" val="3871215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4</a:t>
            </a:fld>
            <a:endParaRPr lang="tr-TR"/>
          </a:p>
        </p:txBody>
      </p:sp>
    </p:spTree>
    <p:extLst>
      <p:ext uri="{BB962C8B-B14F-4D97-AF65-F5344CB8AC3E}">
        <p14:creationId xmlns:p14="http://schemas.microsoft.com/office/powerpoint/2010/main" val="2446634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14</a:t>
            </a:fld>
            <a:endParaRPr lang="tr-TR"/>
          </a:p>
        </p:txBody>
      </p:sp>
    </p:spTree>
    <p:extLst>
      <p:ext uri="{BB962C8B-B14F-4D97-AF65-F5344CB8AC3E}">
        <p14:creationId xmlns:p14="http://schemas.microsoft.com/office/powerpoint/2010/main" val="2138106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15</a:t>
            </a:fld>
            <a:endParaRPr lang="tr-TR"/>
          </a:p>
        </p:txBody>
      </p:sp>
    </p:spTree>
    <p:extLst>
      <p:ext uri="{BB962C8B-B14F-4D97-AF65-F5344CB8AC3E}">
        <p14:creationId xmlns:p14="http://schemas.microsoft.com/office/powerpoint/2010/main" val="574219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16</a:t>
            </a:fld>
            <a:endParaRPr lang="tr-TR"/>
          </a:p>
        </p:txBody>
      </p:sp>
    </p:spTree>
    <p:extLst>
      <p:ext uri="{BB962C8B-B14F-4D97-AF65-F5344CB8AC3E}">
        <p14:creationId xmlns:p14="http://schemas.microsoft.com/office/powerpoint/2010/main" val="4153335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17</a:t>
            </a:fld>
            <a:endParaRPr lang="tr-TR"/>
          </a:p>
        </p:txBody>
      </p:sp>
    </p:spTree>
    <p:extLst>
      <p:ext uri="{BB962C8B-B14F-4D97-AF65-F5344CB8AC3E}">
        <p14:creationId xmlns:p14="http://schemas.microsoft.com/office/powerpoint/2010/main" val="2200115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18</a:t>
            </a:fld>
            <a:endParaRPr lang="tr-TR"/>
          </a:p>
        </p:txBody>
      </p:sp>
    </p:spTree>
    <p:extLst>
      <p:ext uri="{BB962C8B-B14F-4D97-AF65-F5344CB8AC3E}">
        <p14:creationId xmlns:p14="http://schemas.microsoft.com/office/powerpoint/2010/main" val="22541562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19</a:t>
            </a:fld>
            <a:endParaRPr lang="tr-TR"/>
          </a:p>
        </p:txBody>
      </p:sp>
    </p:spTree>
    <p:extLst>
      <p:ext uri="{BB962C8B-B14F-4D97-AF65-F5344CB8AC3E}">
        <p14:creationId xmlns:p14="http://schemas.microsoft.com/office/powerpoint/2010/main" val="618772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20</a:t>
            </a:fld>
            <a:endParaRPr lang="tr-TR"/>
          </a:p>
        </p:txBody>
      </p:sp>
    </p:spTree>
    <p:extLst>
      <p:ext uri="{BB962C8B-B14F-4D97-AF65-F5344CB8AC3E}">
        <p14:creationId xmlns:p14="http://schemas.microsoft.com/office/powerpoint/2010/main" val="39627216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21</a:t>
            </a:fld>
            <a:endParaRPr lang="tr-TR"/>
          </a:p>
        </p:txBody>
      </p:sp>
    </p:spTree>
    <p:extLst>
      <p:ext uri="{BB962C8B-B14F-4D97-AF65-F5344CB8AC3E}">
        <p14:creationId xmlns:p14="http://schemas.microsoft.com/office/powerpoint/2010/main" val="19342214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22</a:t>
            </a:fld>
            <a:endParaRPr lang="tr-TR"/>
          </a:p>
        </p:txBody>
      </p:sp>
    </p:spTree>
    <p:extLst>
      <p:ext uri="{BB962C8B-B14F-4D97-AF65-F5344CB8AC3E}">
        <p14:creationId xmlns:p14="http://schemas.microsoft.com/office/powerpoint/2010/main" val="34083435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23</a:t>
            </a:fld>
            <a:endParaRPr lang="tr-TR"/>
          </a:p>
        </p:txBody>
      </p:sp>
    </p:spTree>
    <p:extLst>
      <p:ext uri="{BB962C8B-B14F-4D97-AF65-F5344CB8AC3E}">
        <p14:creationId xmlns:p14="http://schemas.microsoft.com/office/powerpoint/2010/main" val="3900576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6</a:t>
            </a:fld>
            <a:endParaRPr lang="tr-TR"/>
          </a:p>
        </p:txBody>
      </p:sp>
    </p:spTree>
    <p:extLst>
      <p:ext uri="{BB962C8B-B14F-4D97-AF65-F5344CB8AC3E}">
        <p14:creationId xmlns:p14="http://schemas.microsoft.com/office/powerpoint/2010/main" val="30479031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24</a:t>
            </a:fld>
            <a:endParaRPr lang="tr-TR"/>
          </a:p>
        </p:txBody>
      </p:sp>
    </p:spTree>
    <p:extLst>
      <p:ext uri="{BB962C8B-B14F-4D97-AF65-F5344CB8AC3E}">
        <p14:creationId xmlns:p14="http://schemas.microsoft.com/office/powerpoint/2010/main" val="21537408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25</a:t>
            </a:fld>
            <a:endParaRPr lang="tr-TR"/>
          </a:p>
        </p:txBody>
      </p:sp>
    </p:spTree>
    <p:extLst>
      <p:ext uri="{BB962C8B-B14F-4D97-AF65-F5344CB8AC3E}">
        <p14:creationId xmlns:p14="http://schemas.microsoft.com/office/powerpoint/2010/main" val="2382802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7</a:t>
            </a:fld>
            <a:endParaRPr lang="tr-TR"/>
          </a:p>
        </p:txBody>
      </p:sp>
    </p:spTree>
    <p:extLst>
      <p:ext uri="{BB962C8B-B14F-4D97-AF65-F5344CB8AC3E}">
        <p14:creationId xmlns:p14="http://schemas.microsoft.com/office/powerpoint/2010/main" val="741780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8</a:t>
            </a:fld>
            <a:endParaRPr lang="tr-TR"/>
          </a:p>
        </p:txBody>
      </p:sp>
    </p:spTree>
    <p:extLst>
      <p:ext uri="{BB962C8B-B14F-4D97-AF65-F5344CB8AC3E}">
        <p14:creationId xmlns:p14="http://schemas.microsoft.com/office/powerpoint/2010/main" val="3314952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9</a:t>
            </a:fld>
            <a:endParaRPr lang="tr-TR"/>
          </a:p>
        </p:txBody>
      </p:sp>
    </p:spTree>
    <p:extLst>
      <p:ext uri="{BB962C8B-B14F-4D97-AF65-F5344CB8AC3E}">
        <p14:creationId xmlns:p14="http://schemas.microsoft.com/office/powerpoint/2010/main" val="21509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10</a:t>
            </a:fld>
            <a:endParaRPr lang="tr-TR"/>
          </a:p>
        </p:txBody>
      </p:sp>
    </p:spTree>
    <p:extLst>
      <p:ext uri="{BB962C8B-B14F-4D97-AF65-F5344CB8AC3E}">
        <p14:creationId xmlns:p14="http://schemas.microsoft.com/office/powerpoint/2010/main" val="329398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11</a:t>
            </a:fld>
            <a:endParaRPr lang="tr-TR"/>
          </a:p>
        </p:txBody>
      </p:sp>
    </p:spTree>
    <p:extLst>
      <p:ext uri="{BB962C8B-B14F-4D97-AF65-F5344CB8AC3E}">
        <p14:creationId xmlns:p14="http://schemas.microsoft.com/office/powerpoint/2010/main" val="1599582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12</a:t>
            </a:fld>
            <a:endParaRPr lang="tr-TR"/>
          </a:p>
        </p:txBody>
      </p:sp>
    </p:spTree>
    <p:extLst>
      <p:ext uri="{BB962C8B-B14F-4D97-AF65-F5344CB8AC3E}">
        <p14:creationId xmlns:p14="http://schemas.microsoft.com/office/powerpoint/2010/main" val="26302400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D0E4802F-F753-4A9A-A797-408474773BF8}" type="slidenum">
              <a:rPr lang="tr-TR" smtClean="0"/>
              <a:t>13</a:t>
            </a:fld>
            <a:endParaRPr lang="tr-TR"/>
          </a:p>
        </p:txBody>
      </p:sp>
    </p:spTree>
    <p:extLst>
      <p:ext uri="{BB962C8B-B14F-4D97-AF65-F5344CB8AC3E}">
        <p14:creationId xmlns:p14="http://schemas.microsoft.com/office/powerpoint/2010/main" val="52913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5.04.2020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5.04.2020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Başlık 1"/>
          <p:cNvSpPr>
            <a:spLocks noGrp="1"/>
          </p:cNvSpPr>
          <p:nvPr>
            <p:ph type="ctrTitle"/>
          </p:nvPr>
        </p:nvSpPr>
        <p:spPr>
          <a:xfrm>
            <a:off x="1115616" y="2132856"/>
            <a:ext cx="7772400" cy="1470025"/>
          </a:xfrm>
        </p:spPr>
        <p:txBody>
          <a:bodyPr/>
          <a:lstStyle/>
          <a:p>
            <a:r>
              <a:rPr lang="tr-TR" b="1" i="1" dirty="0" smtClean="0">
                <a:latin typeface="Arial Narrow" panose="020B0606020202030204" pitchFamily="34" charset="0"/>
              </a:rPr>
              <a:t>SINIF KURALLARININ OLUŞTURULMASI VE YÖNETİMİ</a:t>
            </a:r>
            <a:endParaRPr lang="tr-TR" b="1" i="1" dirty="0">
              <a:latin typeface="Arial Narrow" panose="020B0606020202030204" pitchFamily="34" charset="0"/>
            </a:endParaRPr>
          </a:p>
        </p:txBody>
      </p:sp>
    </p:spTree>
    <p:extLst>
      <p:ext uri="{BB962C8B-B14F-4D97-AF65-F5344CB8AC3E}">
        <p14:creationId xmlns:p14="http://schemas.microsoft.com/office/powerpoint/2010/main" val="3302224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6463308"/>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ÖĞRENCİLERE </a:t>
            </a:r>
            <a:r>
              <a:rPr lang="tr-TR" b="1" dirty="0">
                <a:latin typeface="Arial Narrow" panose="020B0606020202030204" pitchFamily="34" charset="0"/>
              </a:rPr>
              <a:t>KURALLARIN ÖĞRETİLMESİ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Kural öğretimi özel bir çaba gerektirir. Çünkü kuralların sadece bilinmesi yetmez. Uygulanmayan bir kararın pratikte bir yararı olmaz. Bu bakımdan onların kişilere söylenmesi veya okunması yeterli değildir. Ancak kuralların bir şekilde herkese duyurulması işin ilk basamağını oluşturur. Bundan sonra adım adım diğer basamaklara geçilir.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Kural öğretimi ilk sınıflarda yapılmalıdır. Okula yeni gelen çocukların çoğu bu kuralları bilmez.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Kural öğretiminde her türlü yöntem ve teknik kullanılabilir. Rol oymana, öyküler, drama gibi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Kuralların öğretiminde resimlerin kullanılması işi ilginç kılacağından tercih edilmelidir.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Kural öğretiminde, kuralın mantığına dikkat çekilmelidir.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Merdiven basamaklarına yazılarak öğretilebilir. </a:t>
            </a:r>
          </a:p>
          <a:p>
            <a:pPr algn="just">
              <a:lnSpc>
                <a:spcPct val="150000"/>
              </a:lnSpc>
            </a:pPr>
            <a:r>
              <a:rPr lang="tr-TR" sz="2400" b="1" dirty="0" smtClean="0">
                <a:latin typeface="Arial Narrow" panose="020B0606020202030204" pitchFamily="34" charset="0"/>
              </a:rPr>
              <a:t> </a:t>
            </a:r>
            <a:endParaRPr lang="tr-TR" sz="2400" dirty="0">
              <a:latin typeface="Arial Narrow" panose="020B0606020202030204" pitchFamily="34" charset="0"/>
            </a:endParaRPr>
          </a:p>
        </p:txBody>
      </p:sp>
    </p:spTree>
    <p:extLst>
      <p:ext uri="{BB962C8B-B14F-4D97-AF65-F5344CB8AC3E}">
        <p14:creationId xmlns:p14="http://schemas.microsoft.com/office/powerpoint/2010/main" val="3962833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5493812"/>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KURALLARIN </a:t>
            </a:r>
            <a:r>
              <a:rPr lang="tr-TR" b="1" dirty="0">
                <a:latin typeface="Arial Narrow" panose="020B0606020202030204" pitchFamily="34" charset="0"/>
              </a:rPr>
              <a:t>UYGULANDIĞININ GÖZDEN GEÇİRİLMESİ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Kuralların uygulanıp uygulanmadığı arada bir kontrol edilmelidir. Bunların hangileri uygulanmıyor ve neden uygulanmıyor. Bunların tespit edilmesi gerekir. Eğer bazı kurallara uyulmuyorsa bunun nedeni kuralın mantıksız oluşu olabilir. Ya da bu kural öğrenciler tarafından önemli görülmeyebilir. Bundan başka kurala uymayanlara uygulanan yaptırımlarda bir sorun olabilir. Bütün bunlar gözden geçirilmelidir.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Kuralların hayata geçirilmesi önemlidir. Kurala uyulmadığında bir anlam ifade etmez.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Öğretmen, öğrencilere örnek olmalıdır.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Kuralların, sınıf dışında okulda, evde ve toplum içinde uygulanıp uygulanmadığının kontrolü için veliler ve diğer öğretmenlerden destek alınır.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İtiraz edilen ve mantığı anlaşılmayan kurallar ele alınarak bunların bir yararı yoksa değiştirilmelidir </a:t>
            </a:r>
          </a:p>
        </p:txBody>
      </p:sp>
    </p:spTree>
    <p:extLst>
      <p:ext uri="{BB962C8B-B14F-4D97-AF65-F5344CB8AC3E}">
        <p14:creationId xmlns:p14="http://schemas.microsoft.com/office/powerpoint/2010/main" val="16373647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4662815"/>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KURALLAR </a:t>
            </a:r>
            <a:r>
              <a:rPr lang="tr-TR" b="1" dirty="0">
                <a:latin typeface="Arial Narrow" panose="020B0606020202030204" pitchFamily="34" charset="0"/>
              </a:rPr>
              <a:t>NASIL OLMALIDIR?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Kurallar nasıl olmalıdır sorusuna verilecek cevap kişilere göre değişir. Ancak bu konuda herkesin ortak söyleyeceği bir şeyler vardır. Bunların başlıca olanları; açık, mantıklı, makul gibi özellikler olacaktır. K</a:t>
            </a:r>
            <a:r>
              <a:rPr lang="tr-TR" dirty="0" smtClean="0">
                <a:latin typeface="Arial Narrow" panose="020B0606020202030204" pitchFamily="34" charset="0"/>
              </a:rPr>
              <a:t>urallarda </a:t>
            </a:r>
            <a:r>
              <a:rPr lang="tr-TR" dirty="0">
                <a:latin typeface="Arial Narrow" panose="020B0606020202030204" pitchFamily="34" charset="0"/>
              </a:rPr>
              <a:t>aşağıdaki bazı özellikler olmalıdır: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Gerçekçi,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Mantıklı,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İyi tanımlanmış,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Sayıca sınırlı,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Açıkça anlaşılır,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Pozitif cümleler halinde ifade edilmiş...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Sınıfa uygun şekilde girer.</a:t>
            </a:r>
          </a:p>
        </p:txBody>
      </p:sp>
    </p:spTree>
    <p:extLst>
      <p:ext uri="{BB962C8B-B14F-4D97-AF65-F5344CB8AC3E}">
        <p14:creationId xmlns:p14="http://schemas.microsoft.com/office/powerpoint/2010/main" val="2144640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6047809"/>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KURAL </a:t>
            </a:r>
            <a:r>
              <a:rPr lang="tr-TR" b="1" dirty="0">
                <a:latin typeface="Arial Narrow" panose="020B0606020202030204" pitchFamily="34" charset="0"/>
              </a:rPr>
              <a:t>PANOSU OLUŞTURMA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Kuralların öğrencilere kavratılmasında, okul öncesi eğitimde bazı çalışmalar yapılabilir. Bunlardan birisi kural panosu oluşturmaktır. Bu uygulamalar ileriki sınıflarda da kullanılabilir. Ancak alt sınıflarda öğrencilerin resimler daha dikkatini çekeceğinden bu sınıflarda daha etkili olur. Böyle bir pano herkesin görebileceği yere asılır. </a:t>
            </a:r>
          </a:p>
          <a:p>
            <a:pPr algn="just">
              <a:lnSpc>
                <a:spcPct val="150000"/>
              </a:lnSpc>
            </a:pPr>
            <a:r>
              <a:rPr lang="tr-TR" dirty="0">
                <a:latin typeface="Arial Narrow" panose="020B0606020202030204" pitchFamily="34" charset="0"/>
              </a:rPr>
              <a:t>Aynı uygulama okul kuralları içinde kullanılabilir. Ancak konumuz sınıf yönetimi olduğuna göre her öğretmenin kendi sınıf için buna benzer bir uygulama yapması daha doğru olur. Buradaki ifadeler kısa ve öz olmalı ve yoruma açık olmamalıdır. </a:t>
            </a:r>
          </a:p>
          <a:p>
            <a:pPr algn="just">
              <a:lnSpc>
                <a:spcPct val="150000"/>
              </a:lnSpc>
            </a:pPr>
            <a:r>
              <a:rPr lang="tr-TR" dirty="0">
                <a:latin typeface="Arial Narrow" panose="020B0606020202030204" pitchFamily="34" charset="0"/>
              </a:rPr>
              <a:t>Cümlelerin ifade şekilleriyle ilgili olarak farklı görüşler belirtilmektedir. Bazıları kuralların olumlu cümlelerle bitmesi isterken bazıları bunları bunların edilgen ifade edilmesinden yana görüş belirtirler. Bazı okullarda buna benzer bir uygulama, okul kuralları için merdiven basamakları kullanılarak yapılabilir. Böylece öğrenci merdiveni çıkarken bu yazıları okur ve kuralları sürekli kafasında tutar. </a:t>
            </a:r>
            <a:r>
              <a:rPr lang="tr-TR" sz="2400" b="1" dirty="0" smtClean="0">
                <a:latin typeface="Arial Narrow" panose="020B0606020202030204" pitchFamily="34" charset="0"/>
              </a:rPr>
              <a:t> </a:t>
            </a:r>
            <a:endParaRPr lang="tr-TR" sz="2400" dirty="0">
              <a:latin typeface="Arial Narrow" panose="020B0606020202030204" pitchFamily="34" charset="0"/>
            </a:endParaRPr>
          </a:p>
        </p:txBody>
      </p:sp>
    </p:spTree>
    <p:extLst>
      <p:ext uri="{BB962C8B-B14F-4D97-AF65-F5344CB8AC3E}">
        <p14:creationId xmlns:p14="http://schemas.microsoft.com/office/powerpoint/2010/main" val="34621244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5909310"/>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SINIF </a:t>
            </a:r>
            <a:r>
              <a:rPr lang="tr-TR" b="1" dirty="0">
                <a:latin typeface="Arial Narrow" panose="020B0606020202030204" pitchFamily="34" charset="0"/>
              </a:rPr>
              <a:t>KURALLARININ ÖĞRETİLMESİ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Sınıf kuralları öğretilirken farklı bir yol izlenir. Kural öğretimi, ders öğretiminden farklı olarak uygulamaları içerir. Bunlar bir defa söylenmekle anlaşılmaz. Kuralların öğretiminde bir farklılıkta bunların öğretiminde ısrarcı oluşumuzla ilgilidir. Öğretmen kural öğretimi için ayrıca bir zaman ayırmaz. Bunun için alt sınıflarda Bütün dersler kullanılabilir. Ders dışındaki zamanlarda da kural öğretiminden yararlanılabilir. Kural öğretimi daha çok örtük programın konusu alanına girer. </a:t>
            </a:r>
          </a:p>
          <a:p>
            <a:pPr algn="just">
              <a:lnSpc>
                <a:spcPct val="150000"/>
              </a:lnSpc>
            </a:pPr>
            <a:r>
              <a:rPr lang="tr-TR" dirty="0">
                <a:latin typeface="Arial Narrow" panose="020B0606020202030204" pitchFamily="34" charset="0"/>
              </a:rPr>
              <a:t>Kurala uymanın mantığında bilişsel öğrenme yanında bir de devimsel yön bulunmaktadır. </a:t>
            </a:r>
          </a:p>
          <a:p>
            <a:pPr algn="just">
              <a:lnSpc>
                <a:spcPct val="150000"/>
              </a:lnSpc>
            </a:pPr>
            <a:r>
              <a:rPr lang="tr-TR" dirty="0">
                <a:latin typeface="Arial Narrow" panose="020B0606020202030204" pitchFamily="34" charset="0"/>
              </a:rPr>
              <a:t>Bu bakımdan kuralın öğrenilmesi yeterli olmaz </a:t>
            </a:r>
          </a:p>
          <a:p>
            <a:pPr algn="just">
              <a:lnSpc>
                <a:spcPct val="150000"/>
              </a:lnSpc>
            </a:pPr>
            <a:r>
              <a:rPr lang="tr-TR" b="1" dirty="0" smtClean="0">
                <a:latin typeface="Arial Narrow" panose="020B0606020202030204" pitchFamily="34" charset="0"/>
              </a:rPr>
              <a:t>Öğretmen </a:t>
            </a:r>
            <a:r>
              <a:rPr lang="tr-TR" b="1" dirty="0">
                <a:latin typeface="Arial Narrow" panose="020B0606020202030204" pitchFamily="34" charset="0"/>
              </a:rPr>
              <a:t>sınıf kurallarını kavratırken üç adımı izlemesi gerekir: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Açıklama </a:t>
            </a:r>
          </a:p>
          <a:p>
            <a:pPr algn="just">
              <a:lnSpc>
                <a:spcPct val="150000"/>
              </a:lnSpc>
            </a:pPr>
            <a:r>
              <a:rPr lang="tr-TR" dirty="0">
                <a:latin typeface="Arial Narrow" panose="020B0606020202030204" pitchFamily="34" charset="0"/>
              </a:rPr>
              <a:t>Tekrarlama </a:t>
            </a:r>
          </a:p>
          <a:p>
            <a:pPr algn="just">
              <a:lnSpc>
                <a:spcPct val="150000"/>
              </a:lnSpc>
            </a:pPr>
            <a:r>
              <a:rPr lang="tr-TR" dirty="0">
                <a:latin typeface="Arial Narrow" panose="020B0606020202030204" pitchFamily="34" charset="0"/>
              </a:rPr>
              <a:t>güçlendirme </a:t>
            </a:r>
          </a:p>
        </p:txBody>
      </p:sp>
    </p:spTree>
    <p:extLst>
      <p:ext uri="{BB962C8B-B14F-4D97-AF65-F5344CB8AC3E}">
        <p14:creationId xmlns:p14="http://schemas.microsoft.com/office/powerpoint/2010/main" val="3659685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5078313"/>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AÇIKLAMA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Sınıfta kurallar önce herkese açıklanmalıdır. Bu açıklama sadece kuralın okunması şeklinde olmamalıdır. Öğretmen bu kuralın neden yapılması gerektiğini öğrenciler örneklerle açıklamalıdır. Aşağıdaki durumlar göz önünde bulundurulur: </a:t>
            </a:r>
          </a:p>
          <a:p>
            <a:pPr algn="just">
              <a:lnSpc>
                <a:spcPct val="150000"/>
              </a:lnSpc>
            </a:pPr>
            <a:r>
              <a:rPr lang="tr-TR" dirty="0">
                <a:latin typeface="Arial Narrow" panose="020B0606020202030204" pitchFamily="34" charset="0"/>
              </a:rPr>
              <a:t>Kuralın ne olduğu açık bir şekilde ifade edilir. </a:t>
            </a:r>
          </a:p>
          <a:p>
            <a:pPr algn="just">
              <a:lnSpc>
                <a:spcPct val="150000"/>
              </a:lnSpc>
            </a:pPr>
            <a:r>
              <a:rPr lang="tr-TR" dirty="0">
                <a:latin typeface="Arial Narrow" panose="020B0606020202030204" pitchFamily="34" charset="0"/>
              </a:rPr>
              <a:t>Gerektiğinde örnek olarak kural gösterilir böylece herkesin anlayıp anlamadığına bakılır. </a:t>
            </a:r>
          </a:p>
          <a:p>
            <a:pPr algn="just">
              <a:lnSpc>
                <a:spcPct val="150000"/>
              </a:lnSpc>
            </a:pPr>
            <a:r>
              <a:rPr lang="tr-TR" dirty="0">
                <a:latin typeface="Arial Narrow" panose="020B0606020202030204" pitchFamily="34" charset="0"/>
              </a:rPr>
              <a:t>Kuralın yapılmasının sağlayacağı yarar, yapılmaz ise ne gibi zarar doğuracağına değinilir. </a:t>
            </a:r>
          </a:p>
          <a:p>
            <a:pPr algn="just">
              <a:lnSpc>
                <a:spcPct val="150000"/>
              </a:lnSpc>
            </a:pPr>
            <a:r>
              <a:rPr lang="tr-TR" dirty="0">
                <a:latin typeface="Arial Narrow" panose="020B0606020202030204" pitchFamily="34" charset="0"/>
              </a:rPr>
              <a:t>Bu konuda farklı öğrenciler konuşturulabilir. Bir drama ile canlandırma yapılabilir. </a:t>
            </a:r>
          </a:p>
          <a:p>
            <a:pPr algn="just">
              <a:lnSpc>
                <a:spcPct val="150000"/>
              </a:lnSpc>
            </a:pPr>
            <a:r>
              <a:rPr lang="tr-TR" dirty="0">
                <a:latin typeface="Arial Narrow" panose="020B0606020202030204" pitchFamily="34" charset="0"/>
              </a:rPr>
              <a:t>Bu safha daha çok ilk sınıflarda yapılmalıdır. Belki öğrencilerin bir kısmı kuraldan habersizdir. </a:t>
            </a:r>
          </a:p>
        </p:txBody>
      </p:sp>
    </p:spTree>
    <p:extLst>
      <p:ext uri="{BB962C8B-B14F-4D97-AF65-F5344CB8AC3E}">
        <p14:creationId xmlns:p14="http://schemas.microsoft.com/office/powerpoint/2010/main" val="858435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980728"/>
            <a:ext cx="7200800" cy="4247317"/>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TEKRARLAMA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Kuralların bir anda uygulanmasını beklemek iyimserlik olur. Kurallar tekrarlanarak pekiştirilir. Kural ısrarla tekrarlanır. Kuralı çiğneyen kişiler uyarılır. Bunların benimsenmesine yardım edilir. </a:t>
            </a:r>
          </a:p>
          <a:p>
            <a:pPr algn="just">
              <a:lnSpc>
                <a:spcPct val="150000"/>
              </a:lnSpc>
            </a:pPr>
            <a:r>
              <a:rPr lang="tr-TR" dirty="0">
                <a:latin typeface="Arial Narrow" panose="020B0606020202030204" pitchFamily="34" charset="0"/>
              </a:rPr>
              <a:t>Kuralın bir anda yapılmasını bekleme iyimserlik olur. Günlük hayatımızda bizim bile bazılarını çiğnediğimizi düşünelim. </a:t>
            </a:r>
          </a:p>
          <a:p>
            <a:pPr algn="just">
              <a:lnSpc>
                <a:spcPct val="150000"/>
              </a:lnSpc>
            </a:pPr>
            <a:r>
              <a:rPr lang="tr-TR" dirty="0">
                <a:latin typeface="Arial Narrow" panose="020B0606020202030204" pitchFamily="34" charset="0"/>
              </a:rPr>
              <a:t>Kuralın adım adım nasıl yapılacağı gösterilmeli ve öğrencilerin yapması temin edilmelidir. </a:t>
            </a:r>
          </a:p>
          <a:p>
            <a:pPr algn="just">
              <a:lnSpc>
                <a:spcPct val="150000"/>
              </a:lnSpc>
            </a:pPr>
            <a:r>
              <a:rPr lang="tr-TR" dirty="0">
                <a:latin typeface="Arial Narrow" panose="020B0606020202030204" pitchFamily="34" charset="0"/>
              </a:rPr>
              <a:t>Kural sürekli tekrar edilerek kalıcılığı sağlanmalı ve ısrarla takip edilmelidir. </a:t>
            </a:r>
          </a:p>
          <a:p>
            <a:pPr algn="just">
              <a:lnSpc>
                <a:spcPct val="150000"/>
              </a:lnSpc>
            </a:pPr>
            <a:r>
              <a:rPr lang="tr-TR" dirty="0">
                <a:latin typeface="Arial Narrow" panose="020B0606020202030204" pitchFamily="34" charset="0"/>
              </a:rPr>
              <a:t>Kural uygulanmadığında bundan taviz vermek onun etkisizleştirir.</a:t>
            </a:r>
          </a:p>
        </p:txBody>
      </p:sp>
    </p:spTree>
    <p:extLst>
      <p:ext uri="{BB962C8B-B14F-4D97-AF65-F5344CB8AC3E}">
        <p14:creationId xmlns:p14="http://schemas.microsoft.com/office/powerpoint/2010/main" val="2467316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980728"/>
            <a:ext cx="7200800" cy="4801314"/>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GÜÇLENDİRME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Kuralların uygulanması çoğu zaman öğrencilerde bir zaman sonra boş vermeye neden olabilir. Bunun için güçlendirme çalışmaları yapılmalıdır. Kesinlikle kuralı çiğneyen kişi görmezlikten gelinmemelidir. Kuralın uygulanmasının takipçisi olunmalıdır. </a:t>
            </a:r>
          </a:p>
          <a:p>
            <a:pPr algn="just">
              <a:lnSpc>
                <a:spcPct val="150000"/>
              </a:lnSpc>
            </a:pPr>
            <a:r>
              <a:rPr lang="tr-TR" dirty="0">
                <a:latin typeface="Arial Narrow" panose="020B0606020202030204" pitchFamily="34" charset="0"/>
              </a:rPr>
              <a:t>Kuralın birkaç defa yapılması onun yerleştiği garantisini vermez. </a:t>
            </a:r>
          </a:p>
          <a:p>
            <a:pPr algn="just">
              <a:lnSpc>
                <a:spcPct val="150000"/>
              </a:lnSpc>
            </a:pPr>
            <a:r>
              <a:rPr lang="tr-TR" dirty="0">
                <a:latin typeface="Arial Narrow" panose="020B0606020202030204" pitchFamily="34" charset="0"/>
              </a:rPr>
              <a:t>Kuralın öğrenilmesi demek onun rutin olarak yapılması anlamına gelir. </a:t>
            </a:r>
          </a:p>
          <a:p>
            <a:pPr algn="just">
              <a:lnSpc>
                <a:spcPct val="150000"/>
              </a:lnSpc>
            </a:pPr>
            <a:r>
              <a:rPr lang="tr-TR" dirty="0">
                <a:latin typeface="Arial Narrow" panose="020B0606020202030204" pitchFamily="34" charset="0"/>
              </a:rPr>
              <a:t>Bunun sağlanması için sürekli tekrarlanarak yapılaması icap eder. </a:t>
            </a:r>
          </a:p>
          <a:p>
            <a:pPr algn="just">
              <a:lnSpc>
                <a:spcPct val="150000"/>
              </a:lnSpc>
            </a:pPr>
            <a:r>
              <a:rPr lang="tr-TR" dirty="0">
                <a:latin typeface="Arial Narrow" panose="020B0606020202030204" pitchFamily="34" charset="0"/>
              </a:rPr>
              <a:t>Bir kuralı yapmadığında kişi bundan rahatsızlık duyuyorsa bu kuralın benimsendiğini gösterir. Ancak yine de kural insanın nefsine ağır gelir. </a:t>
            </a:r>
          </a:p>
          <a:p>
            <a:pPr algn="just">
              <a:lnSpc>
                <a:spcPct val="150000"/>
              </a:lnSpc>
            </a:pPr>
            <a:r>
              <a:rPr lang="tr-TR" sz="2400" b="1" dirty="0" smtClean="0">
                <a:latin typeface="Arial Narrow" panose="020B0606020202030204" pitchFamily="34" charset="0"/>
              </a:rPr>
              <a:t> </a:t>
            </a:r>
            <a:endParaRPr lang="tr-TR" sz="2400" dirty="0">
              <a:latin typeface="Arial Narrow" panose="020B0606020202030204" pitchFamily="34" charset="0"/>
            </a:endParaRPr>
          </a:p>
        </p:txBody>
      </p:sp>
    </p:spTree>
    <p:extLst>
      <p:ext uri="{BB962C8B-B14F-4D97-AF65-F5344CB8AC3E}">
        <p14:creationId xmlns:p14="http://schemas.microsoft.com/office/powerpoint/2010/main" val="30745836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1412776"/>
            <a:ext cx="7200800" cy="3831818"/>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SINIF </a:t>
            </a:r>
            <a:r>
              <a:rPr lang="tr-TR" b="1" dirty="0">
                <a:latin typeface="Arial Narrow" panose="020B0606020202030204" pitchFamily="34" charset="0"/>
              </a:rPr>
              <a:t>KURALLARININ GELİŞTİRİLMESİ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Sınıf kuralları zaman içinde geliştirilmelidir. Bazı kurallar güncelliğini kaybedebilir. Bunların yerine yeni kurallar gelebilir. Bu bakımdan kuralların güncellemesi yapılmalıdır. Bu konuda yapılan bazı çalışmalar aşağıya çıkarılmıştır. </a:t>
            </a:r>
          </a:p>
          <a:p>
            <a:pPr algn="just">
              <a:lnSpc>
                <a:spcPct val="150000"/>
              </a:lnSpc>
            </a:pPr>
            <a:r>
              <a:rPr lang="tr-TR" dirty="0">
                <a:latin typeface="Arial Narrow" panose="020B0606020202030204" pitchFamily="34" charset="0"/>
              </a:rPr>
              <a:t>Sınıfta uygulanan kurallara bazı ilave kurallar eklenebilir. </a:t>
            </a:r>
          </a:p>
          <a:p>
            <a:pPr algn="just">
              <a:lnSpc>
                <a:spcPct val="150000"/>
              </a:lnSpc>
            </a:pPr>
            <a:r>
              <a:rPr lang="tr-TR" dirty="0">
                <a:latin typeface="Arial Narrow" panose="020B0606020202030204" pitchFamily="34" charset="0"/>
              </a:rPr>
              <a:t>Bazı kurallar etkililiği yitirdiğinde bunlar kısmi olarak değiştirilebilir. </a:t>
            </a:r>
          </a:p>
          <a:p>
            <a:pPr algn="just">
              <a:lnSpc>
                <a:spcPct val="150000"/>
              </a:lnSpc>
            </a:pPr>
            <a:r>
              <a:rPr lang="tr-TR" dirty="0">
                <a:latin typeface="Arial Narrow" panose="020B0606020202030204" pitchFamily="34" charset="0"/>
              </a:rPr>
              <a:t>Kuralların uygulanmasında en uygun olan yol ne ise ona uyulması teşvik edilebilir. </a:t>
            </a:r>
          </a:p>
          <a:p>
            <a:pPr algn="just">
              <a:lnSpc>
                <a:spcPct val="150000"/>
              </a:lnSpc>
            </a:pPr>
            <a:r>
              <a:rPr lang="tr-TR" dirty="0">
                <a:latin typeface="Arial Narrow" panose="020B0606020202030204" pitchFamily="34" charset="0"/>
              </a:rPr>
              <a:t>Kuralların uygulanmasına elverişli bir ortam hazırlanmalıdır. </a:t>
            </a:r>
          </a:p>
          <a:p>
            <a:pPr algn="just">
              <a:lnSpc>
                <a:spcPct val="150000"/>
              </a:lnSpc>
            </a:pPr>
            <a:r>
              <a:rPr lang="tr-TR" dirty="0">
                <a:latin typeface="Arial Narrow" panose="020B0606020202030204" pitchFamily="34" charset="0"/>
              </a:rPr>
              <a:t>Kurallar eğitim-öğretimin bir parçası olarak düşünülmelidir. </a:t>
            </a:r>
          </a:p>
        </p:txBody>
      </p:sp>
    </p:spTree>
    <p:extLst>
      <p:ext uri="{BB962C8B-B14F-4D97-AF65-F5344CB8AC3E}">
        <p14:creationId xmlns:p14="http://schemas.microsoft.com/office/powerpoint/2010/main" val="28997860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547664" y="764704"/>
            <a:ext cx="7200800" cy="5441426"/>
          </a:xfrm>
          <a:prstGeom prst="rect">
            <a:avLst/>
          </a:prstGeom>
          <a:noFill/>
        </p:spPr>
        <p:txBody>
          <a:bodyPr wrap="square" rtlCol="0">
            <a:spAutoFit/>
          </a:bodyPr>
          <a:lstStyle/>
          <a:p>
            <a:pPr algn="just">
              <a:lnSpc>
                <a:spcPct val="150000"/>
              </a:lnSpc>
            </a:pPr>
            <a:r>
              <a:rPr lang="tr-TR" b="1" dirty="0" smtClean="0">
                <a:latin typeface="Arial Narrow" panose="020B0606020202030204" pitchFamily="34" charset="0"/>
              </a:rPr>
              <a:t>SINIF </a:t>
            </a:r>
            <a:r>
              <a:rPr lang="tr-TR" b="1" dirty="0">
                <a:latin typeface="Arial Narrow" panose="020B0606020202030204" pitchFamily="34" charset="0"/>
              </a:rPr>
              <a:t>KURALLARININ GELİŞTİRİLMESİNDE NELERE DİKKAT EDİLMELİDİR?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Sınıf kuralların geliştirilmesi yalnız öğretmeni ilgilendiren bir durum değildir. Bunlar bütün sınıfın bir sorunudur. Öğretmen öğrencilerle birlikte bu işi ele almalıdır. Sınıf kurallarının geliştirilmesinde dikkat edilecek hususlar aşağıya çıkarılmıştır: </a:t>
            </a:r>
          </a:p>
          <a:p>
            <a:pPr algn="just">
              <a:lnSpc>
                <a:spcPct val="150000"/>
              </a:lnSpc>
            </a:pPr>
            <a:r>
              <a:rPr lang="tr-TR" dirty="0">
                <a:latin typeface="Arial Narrow" panose="020B0606020202030204" pitchFamily="34" charset="0"/>
              </a:rPr>
              <a:t>Kurallar birlikte belirlenmelidir. </a:t>
            </a:r>
          </a:p>
          <a:p>
            <a:pPr algn="just">
              <a:lnSpc>
                <a:spcPct val="150000"/>
              </a:lnSpc>
            </a:pPr>
            <a:r>
              <a:rPr lang="sv-SE" dirty="0">
                <a:latin typeface="Arial Narrow" panose="020B0606020202030204" pitchFamily="34" charset="0"/>
              </a:rPr>
              <a:t>Kurallar açık ve net bir şekilde ifade edilmelidir. </a:t>
            </a:r>
          </a:p>
          <a:p>
            <a:pPr algn="just">
              <a:lnSpc>
                <a:spcPct val="150000"/>
              </a:lnSpc>
            </a:pPr>
            <a:r>
              <a:rPr lang="tr-TR" dirty="0">
                <a:latin typeface="Arial Narrow" panose="020B0606020202030204" pitchFamily="34" charset="0"/>
              </a:rPr>
              <a:t>Özlü ve kısa ifadeler tercih edilmelidir. </a:t>
            </a:r>
          </a:p>
          <a:p>
            <a:pPr algn="just">
              <a:lnSpc>
                <a:spcPct val="150000"/>
              </a:lnSpc>
            </a:pPr>
            <a:r>
              <a:rPr lang="tr-TR" dirty="0">
                <a:latin typeface="Arial Narrow" panose="020B0606020202030204" pitchFamily="34" charset="0"/>
              </a:rPr>
              <a:t>Kurallar bir ihtiyaçtan doğmalıdır. </a:t>
            </a:r>
          </a:p>
          <a:p>
            <a:pPr algn="just">
              <a:lnSpc>
                <a:spcPct val="150000"/>
              </a:lnSpc>
            </a:pPr>
            <a:r>
              <a:rPr lang="tr-TR" dirty="0">
                <a:latin typeface="Arial Narrow" panose="020B0606020202030204" pitchFamily="34" charset="0"/>
              </a:rPr>
              <a:t>uzun liste yerine kısa olanı tercih edilmelidir. </a:t>
            </a:r>
          </a:p>
          <a:p>
            <a:pPr algn="just">
              <a:lnSpc>
                <a:spcPct val="150000"/>
              </a:lnSpc>
            </a:pPr>
            <a:r>
              <a:rPr lang="tr-TR" dirty="0">
                <a:latin typeface="Arial Narrow" panose="020B0606020202030204" pitchFamily="34" charset="0"/>
              </a:rPr>
              <a:t>Olumlu bir dil kullanılmalıdır. </a:t>
            </a:r>
          </a:p>
          <a:p>
            <a:pPr algn="just">
              <a:lnSpc>
                <a:spcPct val="150000"/>
              </a:lnSpc>
            </a:pPr>
            <a:r>
              <a:rPr lang="tr-TR" dirty="0">
                <a:latin typeface="Arial Narrow" panose="020B0606020202030204" pitchFamily="34" charset="0"/>
              </a:rPr>
              <a:t>Kurallar, öğrenci davranışlarını yansıtmalıdır. </a:t>
            </a:r>
          </a:p>
          <a:p>
            <a:pPr algn="just">
              <a:lnSpc>
                <a:spcPct val="150000"/>
              </a:lnSpc>
            </a:pPr>
            <a:r>
              <a:rPr lang="tr-TR" dirty="0">
                <a:latin typeface="Arial Narrow" panose="020B0606020202030204" pitchFamily="34" charset="0"/>
              </a:rPr>
              <a:t>Toplum ve okul kurallarıyla çelişmemelidir. </a:t>
            </a:r>
          </a:p>
          <a:p>
            <a:pPr algn="just">
              <a:lnSpc>
                <a:spcPct val="150000"/>
              </a:lnSpc>
            </a:pPr>
            <a:r>
              <a:rPr lang="tr-TR" dirty="0">
                <a:latin typeface="Arial Narrow" panose="020B0606020202030204" pitchFamily="34" charset="0"/>
              </a:rPr>
              <a:t>Yasaklayıcı olmaktan çok yapıcı olmalıdır. </a:t>
            </a:r>
          </a:p>
        </p:txBody>
      </p:sp>
    </p:spTree>
    <p:extLst>
      <p:ext uri="{BB962C8B-B14F-4D97-AF65-F5344CB8AC3E}">
        <p14:creationId xmlns:p14="http://schemas.microsoft.com/office/powerpoint/2010/main" val="31151439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4524315"/>
          </a:xfrm>
          <a:prstGeom prst="rect">
            <a:avLst/>
          </a:prstGeom>
          <a:noFill/>
        </p:spPr>
        <p:txBody>
          <a:bodyPr wrap="square" rtlCol="0">
            <a:spAutoFit/>
          </a:bodyPr>
          <a:lstStyle/>
          <a:p>
            <a:pPr algn="ctr"/>
            <a:r>
              <a:rPr lang="tr-TR" sz="2400" b="1" dirty="0" smtClean="0">
                <a:latin typeface="Arial Narrow" panose="020B0606020202030204" pitchFamily="34" charset="0"/>
              </a:rPr>
              <a:t>SINIF KURALLARI</a:t>
            </a:r>
          </a:p>
          <a:p>
            <a:pPr algn="just"/>
            <a:r>
              <a:rPr lang="tr-TR" sz="2400" dirty="0">
                <a:latin typeface="Arial Narrow" panose="020B0606020202030204" pitchFamily="34" charset="0"/>
              </a:rPr>
              <a:t>Sınıfta çok sayıda öğrenci bir arada bulunur. Bunların her birisi farklı aile ve kültürden gelirler. Bunların bir arada sorun çıkarmadan yaşayabilmeleri bir takım kurallara bağlıdır. </a:t>
            </a:r>
          </a:p>
          <a:p>
            <a:pPr algn="just"/>
            <a:endParaRPr lang="tr-TR" sz="2400" dirty="0" smtClean="0">
              <a:latin typeface="Arial Narrow" panose="020B0606020202030204" pitchFamily="34" charset="0"/>
            </a:endParaRPr>
          </a:p>
          <a:p>
            <a:pPr marL="285750" indent="-285750" algn="just">
              <a:buFont typeface="Wingdings" panose="05000000000000000000" pitchFamily="2" charset="2"/>
              <a:buChar char="Ø"/>
            </a:pPr>
            <a:r>
              <a:rPr lang="tr-TR" sz="2400" dirty="0" smtClean="0">
                <a:latin typeface="Arial Narrow" panose="020B0606020202030204" pitchFamily="34" charset="0"/>
              </a:rPr>
              <a:t>Sınıf </a:t>
            </a:r>
            <a:r>
              <a:rPr lang="tr-TR" sz="2400" dirty="0">
                <a:latin typeface="Arial Narrow" panose="020B0606020202030204" pitchFamily="34" charset="0"/>
              </a:rPr>
              <a:t>kuralı, sınıfta uyulması gereken ilkelerdir. Bunlar daha önceden belirlenir ve herkesin uyması sağlanır. </a:t>
            </a:r>
          </a:p>
          <a:p>
            <a:pPr marL="285750" indent="-285750" algn="just">
              <a:buFont typeface="Wingdings" panose="05000000000000000000" pitchFamily="2" charset="2"/>
              <a:buChar char="Ø"/>
            </a:pPr>
            <a:r>
              <a:rPr lang="tr-TR" sz="2400" dirty="0">
                <a:latin typeface="Arial Narrow" panose="020B0606020202030204" pitchFamily="34" charset="0"/>
              </a:rPr>
              <a:t>İyi bir eğitim-öğretim ortamı sağlanmasında kuralların önemli bir yeri vardır. </a:t>
            </a:r>
          </a:p>
          <a:p>
            <a:pPr marL="285750" indent="-285750" algn="just">
              <a:buFont typeface="Wingdings" panose="05000000000000000000" pitchFamily="2" charset="2"/>
              <a:buChar char="Ø"/>
            </a:pPr>
            <a:r>
              <a:rPr lang="tr-TR" sz="2400" dirty="0">
                <a:latin typeface="Arial Narrow" panose="020B0606020202030204" pitchFamily="34" charset="0"/>
              </a:rPr>
              <a:t>Bu kuralların neler olduğu, bunların nasıl uygulanacağı ve uymayanlara uygulanacak yaptırımlar belirlenir. </a:t>
            </a:r>
          </a:p>
          <a:p>
            <a:pPr algn="just"/>
            <a:r>
              <a:rPr lang="tr-TR" sz="2400" b="1" dirty="0" smtClean="0">
                <a:latin typeface="Arial Narrow" panose="020B0606020202030204" pitchFamily="34" charset="0"/>
              </a:rPr>
              <a:t> </a:t>
            </a:r>
            <a:endParaRPr lang="tr-TR" sz="2400" dirty="0">
              <a:latin typeface="Arial Narrow" panose="020B0606020202030204" pitchFamily="34" charset="0"/>
            </a:endParaRPr>
          </a:p>
        </p:txBody>
      </p:sp>
    </p:spTree>
    <p:extLst>
      <p:ext uri="{BB962C8B-B14F-4D97-AF65-F5344CB8AC3E}">
        <p14:creationId xmlns:p14="http://schemas.microsoft.com/office/powerpoint/2010/main" val="3381952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5863144"/>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SINIF </a:t>
            </a:r>
            <a:r>
              <a:rPr lang="tr-TR" b="1" dirty="0">
                <a:latin typeface="Arial Narrow" panose="020B0606020202030204" pitchFamily="34" charset="0"/>
              </a:rPr>
              <a:t>KURALLARINA UYULMASINA ÖZEN GÖSTERİLMESİ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Sınıf kurallarına uyulması birkaç açıdan önem taşır. Her şeyden önce çocuklar kuralın ne olduğu konusunda fikir edinirler. Diğer yandan öğretmenin işini kolaylaştırır. İstenmeyen davranışlara pek zaman ayrılmaz. Asıl önemlisi, çocuklar küçük yaştan itibaren toplumsal kurulların da uygulayıcısı ve takipçisi olurlar. Ülkemizde ciddi sorunlardan birisi kural tanımazlık yönümüz olduğu dikkate alınırsa bunun daha okul yıllarından itibaren ne kadar önemli olduğunu daha iyi anlarız. </a:t>
            </a:r>
          </a:p>
          <a:p>
            <a:pPr algn="just">
              <a:lnSpc>
                <a:spcPct val="150000"/>
              </a:lnSpc>
            </a:pPr>
            <a:r>
              <a:rPr lang="tr-TR" dirty="0">
                <a:latin typeface="Arial Narrow" panose="020B0606020202030204" pitchFamily="34" charset="0"/>
              </a:rPr>
              <a:t>Sınıf kurallarına başta öğretmen kendisi uymalıdır. </a:t>
            </a:r>
          </a:p>
          <a:p>
            <a:pPr algn="just">
              <a:lnSpc>
                <a:spcPct val="150000"/>
              </a:lnSpc>
            </a:pPr>
            <a:r>
              <a:rPr lang="tr-TR" dirty="0">
                <a:latin typeface="Arial Narrow" panose="020B0606020202030204" pitchFamily="34" charset="0"/>
              </a:rPr>
              <a:t>Kurallara uymayanlar uyarılmalı ve uygulama yapıp pekiştirme yapılmalıdır. </a:t>
            </a:r>
          </a:p>
          <a:p>
            <a:pPr algn="just">
              <a:lnSpc>
                <a:spcPct val="150000"/>
              </a:lnSpc>
            </a:pPr>
            <a:r>
              <a:rPr lang="tr-TR" dirty="0">
                <a:latin typeface="Arial Narrow" panose="020B0606020202030204" pitchFamily="34" charset="0"/>
              </a:rPr>
              <a:t>Kuralların çiğnenmesi durumunda yaptırımlar belli olmalıdır. </a:t>
            </a:r>
          </a:p>
          <a:p>
            <a:pPr algn="just">
              <a:lnSpc>
                <a:spcPct val="150000"/>
              </a:lnSpc>
            </a:pPr>
            <a:r>
              <a:rPr lang="tr-TR" dirty="0">
                <a:latin typeface="Arial Narrow" panose="020B0606020202030204" pitchFamily="34" charset="0"/>
              </a:rPr>
              <a:t>Günlük ihtiyaca cevap vermeyen kural kaldırılmalı </a:t>
            </a:r>
          </a:p>
          <a:p>
            <a:pPr algn="just">
              <a:lnSpc>
                <a:spcPct val="150000"/>
              </a:lnSpc>
            </a:pPr>
            <a:r>
              <a:rPr lang="tr-TR" dirty="0">
                <a:latin typeface="Arial Narrow" panose="020B0606020202030204" pitchFamily="34" charset="0"/>
              </a:rPr>
              <a:t>Kurallar doğru davranışları çağrıştırıcı olmalıdır </a:t>
            </a:r>
          </a:p>
          <a:p>
            <a:pPr algn="just">
              <a:lnSpc>
                <a:spcPct val="150000"/>
              </a:lnSpc>
            </a:pPr>
            <a:r>
              <a:rPr lang="tr-TR" dirty="0">
                <a:latin typeface="Arial Narrow" panose="020B0606020202030204" pitchFamily="34" charset="0"/>
              </a:rPr>
              <a:t>Yeni gelen öğrencilere kurallar açıklanmalı ve buna uyması temin edilmelidir. </a:t>
            </a:r>
          </a:p>
          <a:p>
            <a:pPr algn="just"/>
            <a:r>
              <a:rPr lang="tr-TR" sz="2400" b="1" dirty="0" smtClean="0">
                <a:latin typeface="Arial Narrow" panose="020B0606020202030204" pitchFamily="34" charset="0"/>
              </a:rPr>
              <a:t> </a:t>
            </a:r>
            <a:endParaRPr lang="tr-TR" sz="2400" dirty="0">
              <a:latin typeface="Arial Narrow" panose="020B0606020202030204" pitchFamily="34" charset="0"/>
            </a:endParaRPr>
          </a:p>
        </p:txBody>
      </p:sp>
    </p:spTree>
    <p:extLst>
      <p:ext uri="{BB962C8B-B14F-4D97-AF65-F5344CB8AC3E}">
        <p14:creationId xmlns:p14="http://schemas.microsoft.com/office/powerpoint/2010/main" val="19102336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5632311"/>
          </a:xfrm>
          <a:prstGeom prst="rect">
            <a:avLst/>
          </a:prstGeom>
          <a:noFill/>
        </p:spPr>
        <p:txBody>
          <a:bodyPr wrap="square" rtlCol="0">
            <a:spAutoFit/>
          </a:bodyPr>
          <a:lstStyle/>
          <a:p>
            <a:pPr algn="ctr"/>
            <a:r>
              <a:rPr lang="tr-TR" b="1" dirty="0" smtClean="0">
                <a:latin typeface="Arial Narrow" panose="020B0606020202030204" pitchFamily="34" charset="0"/>
              </a:rPr>
              <a:t>ÖRNEK </a:t>
            </a:r>
            <a:r>
              <a:rPr lang="tr-TR" b="1" dirty="0">
                <a:latin typeface="Arial Narrow" panose="020B0606020202030204" pitchFamily="34" charset="0"/>
              </a:rPr>
              <a:t>SINIF KURALLARI </a:t>
            </a:r>
            <a:endParaRPr lang="tr-TR" dirty="0">
              <a:latin typeface="Arial Narrow" panose="020B0606020202030204" pitchFamily="34" charset="0"/>
            </a:endParaRPr>
          </a:p>
          <a:p>
            <a:pPr algn="just"/>
            <a:r>
              <a:rPr lang="tr-TR" dirty="0">
                <a:latin typeface="Arial Narrow" panose="020B0606020202030204" pitchFamily="34" charset="0"/>
              </a:rPr>
              <a:t>Sınıflarda birçok kural oluşturulabilir. Ancak bu kuralların ifade biçimi de bir o kadar önemlidir. Bunlar gruplanabilir. Ancak sınıf kurallarının çoğunluğu sınıftaki işlere yöneliktir. Bunların her birinin verdiği mesaj genellikle sınıfın tertip düzeni, temizliği, sevgi, saygı ve buna benzer konulardır. Bu bakımdan uzun uzadıya kurallar listesi oluşturmaya gerek yoktur. Bazı örnek sınıf kuralları aşağıda </a:t>
            </a:r>
            <a:r>
              <a:rPr lang="tr-TR" dirty="0" smtClean="0">
                <a:latin typeface="Arial Narrow" panose="020B0606020202030204" pitchFamily="34" charset="0"/>
              </a:rPr>
              <a:t>verilmiştir:</a:t>
            </a:r>
          </a:p>
          <a:p>
            <a:pPr algn="just"/>
            <a:r>
              <a:rPr lang="tr-TR" dirty="0" smtClean="0">
                <a:latin typeface="Arial Narrow" panose="020B0606020202030204" pitchFamily="34" charset="0"/>
              </a:rPr>
              <a:t>Saygılıyız </a:t>
            </a:r>
            <a:endParaRPr lang="tr-TR" dirty="0">
              <a:latin typeface="Arial Narrow" panose="020B0606020202030204" pitchFamily="34" charset="0"/>
            </a:endParaRPr>
          </a:p>
          <a:p>
            <a:pPr algn="just"/>
            <a:r>
              <a:rPr lang="tr-TR" dirty="0">
                <a:latin typeface="Arial Narrow" panose="020B0606020202030204" pitchFamily="34" charset="0"/>
              </a:rPr>
              <a:t>Görgü kurallarına uyarız </a:t>
            </a:r>
          </a:p>
          <a:p>
            <a:pPr algn="just"/>
            <a:r>
              <a:rPr lang="tr-TR" dirty="0">
                <a:latin typeface="Arial Narrow" panose="020B0606020202030204" pitchFamily="34" charset="0"/>
              </a:rPr>
              <a:t>Öfkemize hâkim oluruz </a:t>
            </a:r>
          </a:p>
          <a:p>
            <a:pPr algn="just"/>
            <a:r>
              <a:rPr lang="tr-TR" dirty="0">
                <a:latin typeface="Arial Narrow" panose="020B0606020202030204" pitchFamily="34" charset="0"/>
              </a:rPr>
              <a:t>Herkesin hakkını koruruz ve uzlaşmayı biliriz </a:t>
            </a:r>
          </a:p>
          <a:p>
            <a:pPr algn="just"/>
            <a:r>
              <a:rPr lang="tr-TR" dirty="0">
                <a:latin typeface="Arial Narrow" panose="020B0606020202030204" pitchFamily="34" charset="0"/>
              </a:rPr>
              <a:t>Söz alarak konuşuruz </a:t>
            </a:r>
          </a:p>
          <a:p>
            <a:pPr algn="just"/>
            <a:r>
              <a:rPr lang="tr-TR" dirty="0">
                <a:latin typeface="Arial Narrow" panose="020B0606020202030204" pitchFamily="34" charset="0"/>
              </a:rPr>
              <a:t>Birbirimizi sonuna kadar dinleriz </a:t>
            </a:r>
          </a:p>
          <a:p>
            <a:pPr algn="just"/>
            <a:r>
              <a:rPr lang="tr-TR" dirty="0">
                <a:latin typeface="Arial Narrow" panose="020B0606020202030204" pitchFamily="34" charset="0"/>
              </a:rPr>
              <a:t>Dersi büyük bir ilgiyle dinleriz ve derse katılırız </a:t>
            </a:r>
          </a:p>
          <a:p>
            <a:pPr algn="just"/>
            <a:r>
              <a:rPr lang="tr-TR" dirty="0">
                <a:latin typeface="Arial Narrow" panose="020B0606020202030204" pitchFamily="34" charset="0"/>
              </a:rPr>
              <a:t>Ödevlerimizi zamanında yaparız. </a:t>
            </a:r>
          </a:p>
          <a:p>
            <a:pPr algn="just"/>
            <a:r>
              <a:rPr lang="tr-TR" dirty="0">
                <a:latin typeface="Arial Narrow" panose="020B0606020202030204" pitchFamily="34" charset="0"/>
              </a:rPr>
              <a:t>Derse hazırlıklı ve eksiksiz geliriz </a:t>
            </a:r>
          </a:p>
          <a:p>
            <a:pPr algn="just"/>
            <a:r>
              <a:rPr lang="tr-TR" dirty="0">
                <a:latin typeface="Arial Narrow" panose="020B0606020202030204" pitchFamily="34" charset="0"/>
              </a:rPr>
              <a:t>Sınıfımızı düzenler ve temizleriz </a:t>
            </a:r>
          </a:p>
          <a:p>
            <a:pPr algn="just"/>
            <a:r>
              <a:rPr lang="tr-TR" dirty="0">
                <a:latin typeface="Arial Narrow" panose="020B0606020202030204" pitchFamily="34" charset="0"/>
              </a:rPr>
              <a:t>Sıralarımızın üstü düzenlidir </a:t>
            </a:r>
          </a:p>
          <a:p>
            <a:pPr algn="just"/>
            <a:r>
              <a:rPr lang="tr-TR" dirty="0">
                <a:latin typeface="Arial Narrow" panose="020B0606020202030204" pitchFamily="34" charset="0"/>
              </a:rPr>
              <a:t>Sıra altları ve yerler tertemizdir </a:t>
            </a:r>
          </a:p>
          <a:p>
            <a:pPr algn="just"/>
            <a:r>
              <a:rPr lang="tr-TR" dirty="0">
                <a:latin typeface="Arial Narrow" panose="020B0606020202030204" pitchFamily="34" charset="0"/>
              </a:rPr>
              <a:t>Kılık kıyafetimiz temiz ve kurallara uygundur </a:t>
            </a:r>
          </a:p>
          <a:p>
            <a:pPr algn="just"/>
            <a:r>
              <a:rPr lang="tr-TR" dirty="0">
                <a:latin typeface="Arial Narrow" panose="020B0606020202030204" pitchFamily="34" charset="0"/>
              </a:rPr>
              <a:t>Doğal ses tonuyla konuşuruz </a:t>
            </a:r>
          </a:p>
        </p:txBody>
      </p:sp>
    </p:spTree>
    <p:extLst>
      <p:ext uri="{BB962C8B-B14F-4D97-AF65-F5344CB8AC3E}">
        <p14:creationId xmlns:p14="http://schemas.microsoft.com/office/powerpoint/2010/main" val="2700786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476672"/>
            <a:ext cx="7200800" cy="6555641"/>
          </a:xfrm>
          <a:prstGeom prst="rect">
            <a:avLst/>
          </a:prstGeom>
          <a:noFill/>
        </p:spPr>
        <p:txBody>
          <a:bodyPr wrap="square" rtlCol="0">
            <a:spAutoFit/>
          </a:bodyPr>
          <a:lstStyle/>
          <a:p>
            <a:pPr algn="ctr"/>
            <a:r>
              <a:rPr lang="tr-TR" b="1" dirty="0" smtClean="0">
                <a:latin typeface="Arial Narrow" panose="020B0606020202030204" pitchFamily="34" charset="0"/>
              </a:rPr>
              <a:t>ÖRNEK </a:t>
            </a:r>
            <a:r>
              <a:rPr lang="tr-TR" b="1" dirty="0">
                <a:latin typeface="Arial Narrow" panose="020B0606020202030204" pitchFamily="34" charset="0"/>
              </a:rPr>
              <a:t>OKUL VE SINIF KURALLARI </a:t>
            </a:r>
            <a:endParaRPr lang="tr-TR" dirty="0">
              <a:latin typeface="Arial Narrow" panose="020B0606020202030204" pitchFamily="34" charset="0"/>
            </a:endParaRPr>
          </a:p>
          <a:p>
            <a:r>
              <a:rPr lang="tr-TR" dirty="0">
                <a:latin typeface="Arial Narrow" panose="020B0606020202030204" pitchFamily="34" charset="0"/>
              </a:rPr>
              <a:t>Kuralların bir kısmı okul için de geçerlidir. Bu kuralların okul düzeyinde ele alınması ve bütün öğrencilerin buna uygun hareket etmelerin sağlanması öğretmenlerin işini kolaylaştırır. Böyle bir durumda bütün öğretmenler benzer kuralların öğretiminde beraberlik içinde hareket edeceklerinden daha etkili olur. Bazı örnek okul ve sınıf kuralları aşağıda sayılmıştır. </a:t>
            </a:r>
          </a:p>
          <a:p>
            <a:r>
              <a:rPr lang="tr-TR" dirty="0">
                <a:latin typeface="Arial Narrow" panose="020B0606020202030204" pitchFamily="34" charset="0"/>
              </a:rPr>
              <a:t>Okula ve sınıfa zamanında gelmeliyiz. </a:t>
            </a:r>
          </a:p>
          <a:p>
            <a:r>
              <a:rPr lang="tr-TR" dirty="0">
                <a:latin typeface="Arial Narrow" panose="020B0606020202030204" pitchFamily="34" charset="0"/>
              </a:rPr>
              <a:t>Sınıfta ve okulda bulduğumuz eşyaları kayıp eşya dolabına koymalıyız. </a:t>
            </a:r>
          </a:p>
          <a:p>
            <a:r>
              <a:rPr lang="tr-TR" dirty="0">
                <a:latin typeface="Arial Narrow" panose="020B0606020202030204" pitchFamily="34" charset="0"/>
              </a:rPr>
              <a:t>Okul kıyafetlerimizin temiz ve düzenli olmasını dikkat etmeliyiz. </a:t>
            </a:r>
          </a:p>
          <a:p>
            <a:r>
              <a:rPr lang="tr-TR" dirty="0">
                <a:latin typeface="Arial Narrow" panose="020B0606020202030204" pitchFamily="34" charset="0"/>
              </a:rPr>
              <a:t>Her zaman hoşgörülü olmalıyız. </a:t>
            </a:r>
          </a:p>
          <a:p>
            <a:r>
              <a:rPr lang="tr-TR" dirty="0">
                <a:latin typeface="Arial Narrow" panose="020B0606020202030204" pitchFamily="34" charset="0"/>
              </a:rPr>
              <a:t>Çalışkan ve terbiyeli olmalıyız. </a:t>
            </a:r>
          </a:p>
          <a:p>
            <a:r>
              <a:rPr lang="tr-TR" dirty="0">
                <a:latin typeface="Arial Narrow" panose="020B0606020202030204" pitchFamily="34" charset="0"/>
              </a:rPr>
              <a:t>Alınan ortak kurallara uymalıyız. </a:t>
            </a:r>
          </a:p>
          <a:p>
            <a:r>
              <a:rPr lang="tr-TR" dirty="0">
                <a:latin typeface="Arial Narrow" panose="020B0606020202030204" pitchFamily="34" charset="0"/>
              </a:rPr>
              <a:t>Yalan söylememeliyiz. </a:t>
            </a:r>
          </a:p>
          <a:p>
            <a:r>
              <a:rPr lang="tr-TR" dirty="0">
                <a:latin typeface="Arial Narrow" panose="020B0606020202030204" pitchFamily="34" charset="0"/>
              </a:rPr>
              <a:t>Ödevlerimizi zamanında yapmalıyız. </a:t>
            </a:r>
          </a:p>
          <a:p>
            <a:r>
              <a:rPr lang="tr-TR" dirty="0">
                <a:latin typeface="Arial Narrow" panose="020B0606020202030204" pitchFamily="34" charset="0"/>
              </a:rPr>
              <a:t>Arkadaşlarımızın düşüncelerine saygılı olmalıyız. </a:t>
            </a:r>
          </a:p>
          <a:p>
            <a:r>
              <a:rPr lang="tr-TR" dirty="0">
                <a:latin typeface="Arial Narrow" panose="020B0606020202030204" pitchFamily="34" charset="0"/>
              </a:rPr>
              <a:t>Arkadaşlarımızla işbirliği içerisinde olmalıyız. </a:t>
            </a:r>
          </a:p>
          <a:p>
            <a:r>
              <a:rPr lang="tr-TR" dirty="0">
                <a:latin typeface="Arial Narrow" panose="020B0606020202030204" pitchFamily="34" charset="0"/>
              </a:rPr>
              <a:t>Konuşma sırasında öğretmenimizin ve arkadaşlarımızın sözünü kesmemeliyiz. </a:t>
            </a:r>
          </a:p>
          <a:p>
            <a:r>
              <a:rPr lang="tr-TR" dirty="0">
                <a:latin typeface="Arial Narrow" panose="020B0606020202030204" pitchFamily="34" charset="0"/>
              </a:rPr>
              <a:t>Hazırlıklı ve planlı çalışmalıyız. </a:t>
            </a:r>
          </a:p>
          <a:p>
            <a:r>
              <a:rPr lang="tr-TR" dirty="0">
                <a:latin typeface="Arial Narrow" panose="020B0606020202030204" pitchFamily="34" charset="0"/>
              </a:rPr>
              <a:t>Öğretmenimizi dikkatli dinlemeliyiz. </a:t>
            </a:r>
          </a:p>
          <a:p>
            <a:r>
              <a:rPr lang="tr-TR" dirty="0">
                <a:latin typeface="Arial Narrow" panose="020B0606020202030204" pitchFamily="34" charset="0"/>
              </a:rPr>
              <a:t>Çöpleri çöp kutusuna atmalıyız. </a:t>
            </a:r>
          </a:p>
          <a:p>
            <a:r>
              <a:rPr lang="tr-TR" dirty="0">
                <a:latin typeface="Arial Narrow" panose="020B0606020202030204" pitchFamily="34" charset="0"/>
              </a:rPr>
              <a:t>Merdivenleri kullanırken sağdan inip, sağdan çıkmalıyız. </a:t>
            </a:r>
          </a:p>
          <a:p>
            <a:r>
              <a:rPr lang="tr-TR" dirty="0">
                <a:latin typeface="Arial Narrow" panose="020B0606020202030204" pitchFamily="34" charset="0"/>
              </a:rPr>
              <a:t>Koşarak ve gürültü yaparak çevremizi rahatsız etmemeliyiz.</a:t>
            </a:r>
          </a:p>
          <a:p>
            <a:pPr algn="just"/>
            <a:r>
              <a:rPr lang="tr-TR" b="1" dirty="0" smtClean="0">
                <a:latin typeface="Arial Narrow" panose="020B0606020202030204" pitchFamily="34" charset="0"/>
              </a:rPr>
              <a:t> </a:t>
            </a:r>
            <a:endParaRPr lang="tr-TR" dirty="0">
              <a:latin typeface="Arial Narrow" panose="020B0606020202030204" pitchFamily="34" charset="0"/>
            </a:endParaRPr>
          </a:p>
        </p:txBody>
      </p:sp>
    </p:spTree>
    <p:extLst>
      <p:ext uri="{BB962C8B-B14F-4D97-AF65-F5344CB8AC3E}">
        <p14:creationId xmlns:p14="http://schemas.microsoft.com/office/powerpoint/2010/main" val="18156454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548680"/>
            <a:ext cx="7200800" cy="5856924"/>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KURALLAR </a:t>
            </a:r>
            <a:r>
              <a:rPr lang="tr-TR" b="1" dirty="0">
                <a:latin typeface="Arial Narrow" panose="020B0606020202030204" pitchFamily="34" charset="0"/>
              </a:rPr>
              <a:t>HİYERARŞİSİ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Toplumsal hayatımızda kuralların bir hiyerarşisi vardır. Özellikle yazılı hukukta bunu daha iyi görürüz. Anayasa bütün kuralların üstünde gelir. Bunu yasa ve yönetmelikler izler. Böylece bir hiyerarşi oluşturulur. Okul ve sınıf kurallarının da bir hiyerarşisi oluşturulabilir mi? Evet böyle bir hiyerarşi oluşturmak mümkündür. Böyle bir hiyerarşide önce toplum kuralları, okul kuralları ve nihayet sınıf kuralları sıralaması yapılacaktır, </a:t>
            </a:r>
          </a:p>
          <a:p>
            <a:pPr algn="just">
              <a:lnSpc>
                <a:spcPct val="150000"/>
              </a:lnSpc>
            </a:pPr>
            <a:r>
              <a:rPr lang="tr-TR" dirty="0">
                <a:latin typeface="Arial Narrow" panose="020B0606020202030204" pitchFamily="34" charset="0"/>
              </a:rPr>
              <a:t>Kuralların uyulması ve uygulanmasındaki önemine hiyerarşi denir. </a:t>
            </a:r>
          </a:p>
          <a:p>
            <a:pPr algn="just">
              <a:lnSpc>
                <a:spcPct val="150000"/>
              </a:lnSpc>
            </a:pPr>
            <a:r>
              <a:rPr lang="tr-TR" dirty="0">
                <a:latin typeface="Arial Narrow" panose="020B0606020202030204" pitchFamily="34" charset="0"/>
              </a:rPr>
              <a:t>Kurallar uygulanırken öncelikle toplumsal olanlar bağlayıcı ve öncelikli olarak uygulanmalıdır. </a:t>
            </a:r>
          </a:p>
          <a:p>
            <a:pPr algn="just">
              <a:lnSpc>
                <a:spcPct val="150000"/>
              </a:lnSpc>
            </a:pPr>
            <a:r>
              <a:rPr lang="tr-TR" dirty="0">
                <a:latin typeface="Arial Narrow" panose="020B0606020202030204" pitchFamily="34" charset="0"/>
              </a:rPr>
              <a:t>İkinci derecede önemli kurallar ise okul kurallarıdır. </a:t>
            </a:r>
          </a:p>
          <a:p>
            <a:pPr algn="just">
              <a:lnSpc>
                <a:spcPct val="150000"/>
              </a:lnSpc>
            </a:pPr>
            <a:r>
              <a:rPr lang="tr-TR" dirty="0">
                <a:latin typeface="Arial Narrow" panose="020B0606020202030204" pitchFamily="34" charset="0"/>
              </a:rPr>
              <a:t>Kurallar hiyerarşisinde sınıf kuralları diğerlerinden sonra gelir. </a:t>
            </a:r>
          </a:p>
          <a:p>
            <a:pPr algn="just">
              <a:lnSpc>
                <a:spcPct val="150000"/>
              </a:lnSpc>
            </a:pPr>
            <a:r>
              <a:rPr lang="tr-TR" dirty="0">
                <a:latin typeface="Arial Narrow" panose="020B0606020202030204" pitchFamily="34" charset="0"/>
              </a:rPr>
              <a:t>Bu kuralların birbirleriyle uyumuna özen göstermeli ve çelişenler yeniden gözden geçirilmelidir. </a:t>
            </a:r>
          </a:p>
        </p:txBody>
      </p:sp>
    </p:spTree>
    <p:extLst>
      <p:ext uri="{BB962C8B-B14F-4D97-AF65-F5344CB8AC3E}">
        <p14:creationId xmlns:p14="http://schemas.microsoft.com/office/powerpoint/2010/main" val="4569065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764704"/>
            <a:ext cx="7200800" cy="5447645"/>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SINIF </a:t>
            </a:r>
            <a:r>
              <a:rPr lang="tr-TR" b="1" dirty="0">
                <a:latin typeface="Arial Narrow" panose="020B0606020202030204" pitchFamily="34" charset="0"/>
              </a:rPr>
              <a:t>KURALLARININ DİSİPLİNLE İLİŞKİSİ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Sınıf kurallarının disiplinle yakından ilişkisi vardır. Her şeyden önce kurallar, disiplin kavramına açıklık getirir. Disipline aykırı davranışlar genellikle kural tanımazlığın bir sonucudur. Diğer yandan kurallara uyulması, disiplin sorunlarını azaltacaktır. Buna benzer açıklamalar aşağıda </a:t>
            </a:r>
            <a:r>
              <a:rPr lang="tr-TR" dirty="0" smtClean="0">
                <a:latin typeface="Arial Narrow" panose="020B0606020202030204" pitchFamily="34" charset="0"/>
              </a:rPr>
              <a:t>verilmiştir.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Sınıf kurallarının iyi belirlenmiş olması disiplin sorunlarını azaltır. </a:t>
            </a:r>
          </a:p>
          <a:p>
            <a:pPr algn="just">
              <a:lnSpc>
                <a:spcPct val="150000"/>
              </a:lnSpc>
            </a:pPr>
            <a:r>
              <a:rPr lang="tr-TR" dirty="0">
                <a:latin typeface="Arial Narrow" panose="020B0606020202030204" pitchFamily="34" charset="0"/>
              </a:rPr>
              <a:t>Sınıf kurallarının belirlenmesi ve uygulanmasında öğretmenin anlayışı önemli yer tutar. </a:t>
            </a:r>
          </a:p>
          <a:p>
            <a:pPr algn="just">
              <a:lnSpc>
                <a:spcPct val="150000"/>
              </a:lnSpc>
            </a:pPr>
            <a:r>
              <a:rPr lang="tr-TR" dirty="0">
                <a:latin typeface="Arial Narrow" panose="020B0606020202030204" pitchFamily="34" charset="0"/>
              </a:rPr>
              <a:t>Kurallar, öğrencilerin eğitim-öğretim etkinliklerine daha etkili katılmalarına yardım ederken onların diğer yandan kişiliklerinin gelişimine katkı sağlar. </a:t>
            </a:r>
          </a:p>
          <a:p>
            <a:pPr algn="just">
              <a:lnSpc>
                <a:spcPct val="150000"/>
              </a:lnSpc>
            </a:pPr>
            <a:r>
              <a:rPr lang="tr-TR" dirty="0">
                <a:latin typeface="Arial Narrow" panose="020B0606020202030204" pitchFamily="34" charset="0"/>
              </a:rPr>
              <a:t>Sınıf kurallarının uygulanması için her öğretmen yeterli zaman ayırmalıdır. Bu benim dersimle ilgili değil demek doğru olmaz. </a:t>
            </a:r>
          </a:p>
          <a:p>
            <a:pPr algn="just"/>
            <a:r>
              <a:rPr lang="tr-TR" sz="2400" b="1" dirty="0" smtClean="0">
                <a:latin typeface="Arial Narrow" panose="020B0606020202030204" pitchFamily="34" charset="0"/>
              </a:rPr>
              <a:t> </a:t>
            </a:r>
            <a:endParaRPr lang="tr-TR" sz="2400" dirty="0">
              <a:latin typeface="Arial Narrow" panose="020B0606020202030204" pitchFamily="34" charset="0"/>
            </a:endParaRPr>
          </a:p>
        </p:txBody>
      </p:sp>
    </p:spTree>
    <p:extLst>
      <p:ext uri="{BB962C8B-B14F-4D97-AF65-F5344CB8AC3E}">
        <p14:creationId xmlns:p14="http://schemas.microsoft.com/office/powerpoint/2010/main" val="36905802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403648" y="620688"/>
            <a:ext cx="7200800" cy="5863144"/>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SINIF </a:t>
            </a:r>
            <a:r>
              <a:rPr lang="tr-TR" b="1" dirty="0">
                <a:latin typeface="Arial Narrow" panose="020B0606020202030204" pitchFamily="34" charset="0"/>
              </a:rPr>
              <a:t>KURALLARI İLE İLGİLİ YANLIŞ ALGILAR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Sınıf kuralları ile ilgili bazı yanlış algılar vardır. Bu algıların bazıları mantıki bir temelden yoksundur. Ancak yaygın olarak böyle görülür. Bu yanlış algının öğretmenler tarafından dikkate alınması lazım gelir. Toplumda da buna benzer yanlış algılar vardır. Özellikle kuralların toplumsal uygulamalarında buna benzer durumlara rastlanır. Herkes görüşü kendisine göre yorumlar ve doğru kabul eder. Bu yanlış algılardan bir kaçı aşağıda verilmiştir. </a:t>
            </a:r>
          </a:p>
          <a:p>
            <a:pPr algn="just">
              <a:lnSpc>
                <a:spcPct val="150000"/>
              </a:lnSpc>
            </a:pPr>
            <a:r>
              <a:rPr lang="tr-TR" dirty="0">
                <a:latin typeface="Arial Narrow" panose="020B0606020202030204" pitchFamily="34" charset="0"/>
              </a:rPr>
              <a:t>Sınıf kurallarını hazırlamak ve uygulamak zaman alıcıdır. </a:t>
            </a:r>
          </a:p>
          <a:p>
            <a:pPr algn="just">
              <a:lnSpc>
                <a:spcPct val="150000"/>
              </a:lnSpc>
            </a:pPr>
            <a:r>
              <a:rPr lang="tr-TR" dirty="0">
                <a:latin typeface="Arial Narrow" panose="020B0606020202030204" pitchFamily="34" charset="0"/>
              </a:rPr>
              <a:t>Kurallar, öğrencilerin demokratik katılımını engeller. </a:t>
            </a:r>
          </a:p>
          <a:p>
            <a:pPr algn="just">
              <a:lnSpc>
                <a:spcPct val="150000"/>
              </a:lnSpc>
            </a:pPr>
            <a:r>
              <a:rPr lang="tr-TR" dirty="0">
                <a:latin typeface="Arial Narrow" panose="020B0606020202030204" pitchFamily="34" charset="0"/>
              </a:rPr>
              <a:t>Kurallar yazılı olarak kalır öğrenci davranışlarına pek yansımaz. </a:t>
            </a:r>
          </a:p>
          <a:p>
            <a:pPr algn="just">
              <a:lnSpc>
                <a:spcPct val="150000"/>
              </a:lnSpc>
            </a:pPr>
            <a:r>
              <a:rPr lang="nn-NO" dirty="0">
                <a:latin typeface="Arial Narrow" panose="020B0606020202030204" pitchFamily="34" charset="0"/>
              </a:rPr>
              <a:t>Öğrenciler, kural olmadığında daha özgür hareket ederler. </a:t>
            </a:r>
          </a:p>
          <a:p>
            <a:pPr algn="just">
              <a:lnSpc>
                <a:spcPct val="150000"/>
              </a:lnSpc>
            </a:pPr>
            <a:r>
              <a:rPr lang="tr-TR" dirty="0">
                <a:latin typeface="Arial Narrow" panose="020B0606020202030204" pitchFamily="34" charset="0"/>
              </a:rPr>
              <a:t>Kural koyan öğretmen, öğrencilerce sevilmezler. </a:t>
            </a:r>
          </a:p>
          <a:p>
            <a:pPr algn="just">
              <a:lnSpc>
                <a:spcPct val="150000"/>
              </a:lnSpc>
            </a:pPr>
            <a:r>
              <a:rPr lang="tr-TR" dirty="0">
                <a:latin typeface="Arial Narrow" panose="020B0606020202030204" pitchFamily="34" charset="0"/>
              </a:rPr>
              <a:t>Kural öğretimi kesin olarak önemli bir sorundur.</a:t>
            </a:r>
          </a:p>
          <a:p>
            <a:pPr algn="just"/>
            <a:r>
              <a:rPr lang="tr-TR" sz="2400" b="1" dirty="0" smtClean="0">
                <a:latin typeface="Arial Narrow" panose="020B0606020202030204" pitchFamily="34" charset="0"/>
              </a:rPr>
              <a:t> </a:t>
            </a:r>
            <a:endParaRPr lang="tr-TR" sz="2400" dirty="0">
              <a:latin typeface="Arial Narrow" panose="020B0606020202030204" pitchFamily="34" charset="0"/>
            </a:endParaRPr>
          </a:p>
        </p:txBody>
      </p:sp>
    </p:spTree>
    <p:extLst>
      <p:ext uri="{BB962C8B-B14F-4D97-AF65-F5344CB8AC3E}">
        <p14:creationId xmlns:p14="http://schemas.microsoft.com/office/powerpoint/2010/main" val="36686133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4176208"/>
          </a:xfrm>
          <a:prstGeom prst="rect">
            <a:avLst/>
          </a:prstGeom>
          <a:noFill/>
        </p:spPr>
        <p:txBody>
          <a:bodyPr wrap="square" rtlCol="0">
            <a:spAutoFit/>
          </a:bodyPr>
          <a:lstStyle/>
          <a:p>
            <a:pPr algn="ctr">
              <a:lnSpc>
                <a:spcPct val="200000"/>
              </a:lnSpc>
            </a:pPr>
            <a:r>
              <a:rPr lang="tr-TR" sz="7200" b="1" i="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DİNLEDİĞİNİZ İÇİN TEŞEKKÜRLER…</a:t>
            </a:r>
            <a:endParaRPr lang="tr-TR" sz="72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endParaRPr>
          </a:p>
        </p:txBody>
      </p:sp>
    </p:spTree>
    <p:extLst>
      <p:ext uri="{BB962C8B-B14F-4D97-AF65-F5344CB8AC3E}">
        <p14:creationId xmlns:p14="http://schemas.microsoft.com/office/powerpoint/2010/main" val="3003025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6001643"/>
          </a:xfrm>
          <a:prstGeom prst="rect">
            <a:avLst/>
          </a:prstGeom>
          <a:noFill/>
        </p:spPr>
        <p:txBody>
          <a:bodyPr wrap="square" rtlCol="0">
            <a:spAutoFit/>
          </a:bodyPr>
          <a:lstStyle/>
          <a:p>
            <a:pPr algn="ctr"/>
            <a:r>
              <a:rPr lang="tr-TR" sz="2400" b="1" dirty="0" smtClean="0">
                <a:latin typeface="Arial Narrow" panose="020B0606020202030204" pitchFamily="34" charset="0"/>
              </a:rPr>
              <a:t>KURALLARI </a:t>
            </a:r>
            <a:r>
              <a:rPr lang="tr-TR" sz="2400" b="1" dirty="0">
                <a:latin typeface="Arial Narrow" panose="020B0606020202030204" pitchFamily="34" charset="0"/>
              </a:rPr>
              <a:t>YERİ VE ÖNEMİ </a:t>
            </a:r>
            <a:endParaRPr lang="tr-TR" sz="2400" dirty="0">
              <a:latin typeface="Arial Narrow" panose="020B0606020202030204" pitchFamily="34" charset="0"/>
            </a:endParaRPr>
          </a:p>
          <a:p>
            <a:pPr algn="just"/>
            <a:r>
              <a:rPr lang="tr-TR" sz="2400" dirty="0">
                <a:latin typeface="Arial Narrow" panose="020B0606020202030204" pitchFamily="34" charset="0"/>
              </a:rPr>
              <a:t>Kurallar, toplum içinde uymak zorunda olduğumuz ilkeler olarak tanımlanırsa, toplumun sürekliliği için kuralların mutlaka olması gerektiği sonucu ortaya çıkar. Okul gerçek bir topluluktur. Sınıfta onun bir alt birimi konumundadır. </a:t>
            </a:r>
          </a:p>
          <a:p>
            <a:pPr algn="just"/>
            <a:r>
              <a:rPr lang="tr-TR" sz="2400" dirty="0">
                <a:latin typeface="Arial Narrow" panose="020B0606020202030204" pitchFamily="34" charset="0"/>
              </a:rPr>
              <a:t>Bu bakımdan sınıfa da bazı kuralların olması tabidir. </a:t>
            </a:r>
          </a:p>
          <a:p>
            <a:pPr marL="342900" indent="-342900" algn="just">
              <a:buFont typeface="Wingdings" panose="05000000000000000000" pitchFamily="2" charset="2"/>
              <a:buChar char="Ø"/>
            </a:pPr>
            <a:r>
              <a:rPr lang="tr-TR" sz="2400" dirty="0">
                <a:latin typeface="Arial Narrow" panose="020B0606020202030204" pitchFamily="34" charset="0"/>
              </a:rPr>
              <a:t>Sınıf içinde neler yapılıp yapılmayacağının bilinmesi önemlidir. </a:t>
            </a:r>
          </a:p>
          <a:p>
            <a:pPr marL="342900" indent="-342900" algn="just">
              <a:buFont typeface="Wingdings" panose="05000000000000000000" pitchFamily="2" charset="2"/>
              <a:buChar char="Ø"/>
            </a:pPr>
            <a:r>
              <a:rPr lang="tr-TR" sz="2400" dirty="0">
                <a:latin typeface="Arial Narrow" panose="020B0606020202030204" pitchFamily="34" charset="0"/>
              </a:rPr>
              <a:t>Bu konuda hazırlanmış bulunan kurallar listesi bir bakıma öğrencilerle yapılmış bir sözleşmedir. </a:t>
            </a:r>
          </a:p>
          <a:p>
            <a:pPr marL="342900" indent="-342900" algn="just">
              <a:buFont typeface="Wingdings" panose="05000000000000000000" pitchFamily="2" charset="2"/>
              <a:buChar char="Ø"/>
            </a:pPr>
            <a:r>
              <a:rPr lang="tr-TR" sz="2400" dirty="0">
                <a:latin typeface="Arial Narrow" panose="020B0606020202030204" pitchFamily="34" charset="0"/>
              </a:rPr>
              <a:t>Kurallar, istenmeyen davranışların ortaya çıkmasını önlediği gibi, beklentilere de açıklık getirir. </a:t>
            </a:r>
          </a:p>
          <a:p>
            <a:pPr marL="342900" indent="-342900" algn="just">
              <a:buFont typeface="Wingdings" panose="05000000000000000000" pitchFamily="2" charset="2"/>
              <a:buChar char="Ø"/>
            </a:pPr>
            <a:r>
              <a:rPr lang="tr-TR" sz="2400" dirty="0">
                <a:latin typeface="Arial Narrow" panose="020B0606020202030204" pitchFamily="34" charset="0"/>
              </a:rPr>
              <a:t>Toplum içinde yaşadığımız kurallar ile sınıf kuralları benzerlik gösterir. Bir bakıma çocuk küçük yaşlarda toplumun kurallarını da öğrenmiş olur. </a:t>
            </a:r>
          </a:p>
          <a:p>
            <a:pPr algn="just"/>
            <a:r>
              <a:rPr lang="tr-TR" sz="2400" b="1" dirty="0" smtClean="0">
                <a:latin typeface="Arial Narrow" panose="020B0606020202030204" pitchFamily="34" charset="0"/>
              </a:rPr>
              <a:t> </a:t>
            </a:r>
            <a:endParaRPr lang="tr-TR" sz="2400" dirty="0">
              <a:latin typeface="Arial Narrow" panose="020B0606020202030204" pitchFamily="34" charset="0"/>
            </a:endParaRPr>
          </a:p>
        </p:txBody>
      </p:sp>
    </p:spTree>
    <p:extLst>
      <p:ext uri="{BB962C8B-B14F-4D97-AF65-F5344CB8AC3E}">
        <p14:creationId xmlns:p14="http://schemas.microsoft.com/office/powerpoint/2010/main" val="102069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764704"/>
            <a:ext cx="7200800" cy="5324535"/>
          </a:xfrm>
          <a:prstGeom prst="rect">
            <a:avLst/>
          </a:prstGeom>
          <a:noFill/>
        </p:spPr>
        <p:txBody>
          <a:bodyPr wrap="square" rtlCol="0">
            <a:spAutoFit/>
          </a:bodyPr>
          <a:lstStyle/>
          <a:p>
            <a:pPr algn="ctr"/>
            <a:r>
              <a:rPr lang="tr-TR" sz="2000" b="1" dirty="0" smtClean="0">
                <a:latin typeface="Arial Narrow" panose="020B0606020202030204" pitchFamily="34" charset="0"/>
              </a:rPr>
              <a:t>ÖĞRENCİLERDEN </a:t>
            </a:r>
            <a:r>
              <a:rPr lang="tr-TR" sz="2000" b="1" dirty="0">
                <a:latin typeface="Arial Narrow" panose="020B0606020202030204" pitchFamily="34" charset="0"/>
              </a:rPr>
              <a:t>BEKLENEN DAVRANIŞLAR </a:t>
            </a:r>
            <a:endParaRPr lang="tr-TR" sz="2000" dirty="0">
              <a:latin typeface="Arial Narrow" panose="020B0606020202030204" pitchFamily="34" charset="0"/>
            </a:endParaRPr>
          </a:p>
          <a:p>
            <a:pPr algn="just"/>
            <a:r>
              <a:rPr lang="tr-TR" sz="2000" dirty="0" smtClean="0">
                <a:latin typeface="Arial Narrow" panose="020B0606020202030204" pitchFamily="34" charset="0"/>
              </a:rPr>
              <a:t>Öğrenciler</a:t>
            </a:r>
            <a:r>
              <a:rPr lang="tr-TR" sz="2000" dirty="0">
                <a:latin typeface="Arial Narrow" panose="020B0606020202030204" pitchFamily="34" charset="0"/>
              </a:rPr>
              <a:t>, okulun ve sınıfın birer üyesidirler. Bunlar aynı zamanda toplumsal yaşama hazırlanmaktadırlar. Yani yakın gelecekte toplumun birer üyesi olacaklardır. Bu bakımdan onların gerçek yaşama hazırlanması aile ve okuldan başlamalıdır. </a:t>
            </a:r>
          </a:p>
          <a:p>
            <a:pPr algn="just"/>
            <a:r>
              <a:rPr lang="tr-TR" sz="2000" dirty="0">
                <a:latin typeface="Arial Narrow" panose="020B0606020202030204" pitchFamily="34" charset="0"/>
              </a:rPr>
              <a:t>Öğrencilerden kurallarla ilgili beklenen bazı davranışlar aşağıya çıkarılmıştır</a:t>
            </a:r>
            <a:r>
              <a:rPr lang="tr-TR" sz="2000" dirty="0" smtClean="0">
                <a:latin typeface="Arial Narrow" panose="020B0606020202030204" pitchFamily="34" charset="0"/>
              </a:rPr>
              <a:t>:</a:t>
            </a:r>
          </a:p>
          <a:p>
            <a:pPr algn="just"/>
            <a:endParaRPr lang="tr-TR" sz="2000" dirty="0">
              <a:latin typeface="Arial Narrow" panose="020B0606020202030204" pitchFamily="34" charset="0"/>
            </a:endParaRPr>
          </a:p>
          <a:p>
            <a:pPr marL="342900" indent="-342900" algn="just">
              <a:buFont typeface="Wingdings" panose="05000000000000000000" pitchFamily="2" charset="2"/>
              <a:buChar char="Ø"/>
            </a:pPr>
            <a:r>
              <a:rPr lang="tr-TR" sz="2000" dirty="0">
                <a:latin typeface="Arial Narrow" panose="020B0606020202030204" pitchFamily="34" charset="0"/>
              </a:rPr>
              <a:t>Öğrencilerden beklenen davranışlar sadece sınıfla sınırlı tutulmamalıdır. </a:t>
            </a:r>
          </a:p>
          <a:p>
            <a:pPr marL="342900" indent="-342900" algn="just">
              <a:buFont typeface="Wingdings" panose="05000000000000000000" pitchFamily="2" charset="2"/>
              <a:buChar char="Ø"/>
            </a:pPr>
            <a:r>
              <a:rPr lang="tr-TR" sz="2000" dirty="0" smtClean="0">
                <a:latin typeface="Arial Narrow" panose="020B0606020202030204" pitchFamily="34" charset="0"/>
              </a:rPr>
              <a:t>Bu </a:t>
            </a:r>
            <a:r>
              <a:rPr lang="tr-TR" sz="2000" dirty="0">
                <a:latin typeface="Arial Narrow" panose="020B0606020202030204" pitchFamily="34" charset="0"/>
              </a:rPr>
              <a:t>kuralların en geneli Milli Eğitim Temel Kanunu başlangıcında yer alır. Bunlar; siyasal, bireysel ve toplumsal ve ekonomik olmak üzere gruplanabilir. </a:t>
            </a:r>
          </a:p>
          <a:p>
            <a:pPr marL="342900" indent="-342900" algn="just">
              <a:buFont typeface="Wingdings" panose="05000000000000000000" pitchFamily="2" charset="2"/>
              <a:buChar char="Ø"/>
            </a:pPr>
            <a:r>
              <a:rPr lang="tr-TR" sz="2000" dirty="0" smtClean="0">
                <a:latin typeface="Arial Narrow" panose="020B0606020202030204" pitchFamily="34" charset="0"/>
              </a:rPr>
              <a:t>Kuralların </a:t>
            </a:r>
            <a:r>
              <a:rPr lang="tr-TR" sz="2000" dirty="0">
                <a:latin typeface="Arial Narrow" panose="020B0606020202030204" pitchFamily="34" charset="0"/>
              </a:rPr>
              <a:t>hazırlanması, benimsetilmesi, uygulama ve takibinde okul paydaşlarıyla işbölümü yapmak gerekir. </a:t>
            </a:r>
          </a:p>
          <a:p>
            <a:pPr marL="342900" indent="-342900" algn="just">
              <a:buFont typeface="Wingdings" panose="05000000000000000000" pitchFamily="2" charset="2"/>
              <a:buChar char="Ø"/>
            </a:pPr>
            <a:r>
              <a:rPr lang="tr-TR" sz="2000" dirty="0" smtClean="0">
                <a:latin typeface="Arial Narrow" panose="020B0606020202030204" pitchFamily="34" charset="0"/>
              </a:rPr>
              <a:t>Kuralların </a:t>
            </a:r>
            <a:r>
              <a:rPr lang="tr-TR" sz="2000" dirty="0">
                <a:latin typeface="Arial Narrow" panose="020B0606020202030204" pitchFamily="34" charset="0"/>
              </a:rPr>
              <a:t>sadece ezberletilmesi veya öğrenilmesi bir fayda sağlamaz, içselleştirilmesi gerekir. </a:t>
            </a:r>
          </a:p>
          <a:p>
            <a:pPr algn="just"/>
            <a:r>
              <a:rPr lang="tr-TR" sz="2000" dirty="0" smtClean="0">
                <a:latin typeface="Arial Narrow" panose="020B0606020202030204" pitchFamily="34" charset="0"/>
              </a:rPr>
              <a:t> </a:t>
            </a:r>
            <a:endParaRPr lang="tr-TR" sz="2800" dirty="0">
              <a:latin typeface="Arial Narrow" panose="020B0606020202030204" pitchFamily="34" charset="0"/>
            </a:endParaRPr>
          </a:p>
        </p:txBody>
      </p:sp>
    </p:spTree>
    <p:extLst>
      <p:ext uri="{BB962C8B-B14F-4D97-AF65-F5344CB8AC3E}">
        <p14:creationId xmlns:p14="http://schemas.microsoft.com/office/powerpoint/2010/main" val="29175757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403648" y="1124744"/>
            <a:ext cx="7200800" cy="4893647"/>
          </a:xfrm>
          <a:prstGeom prst="rect">
            <a:avLst/>
          </a:prstGeom>
          <a:noFill/>
        </p:spPr>
        <p:txBody>
          <a:bodyPr wrap="square" rtlCol="0">
            <a:spAutoFit/>
          </a:bodyPr>
          <a:lstStyle/>
          <a:p>
            <a:pPr marL="342900" indent="-342900">
              <a:buFont typeface="Wingdings" panose="05000000000000000000" pitchFamily="2" charset="2"/>
              <a:buChar char="Ø"/>
            </a:pPr>
            <a:r>
              <a:rPr lang="tr-TR" sz="2400" dirty="0" smtClean="0">
                <a:latin typeface="Arial Narrow" panose="020B0606020202030204" pitchFamily="34" charset="0"/>
              </a:rPr>
              <a:t>Hukuka </a:t>
            </a:r>
            <a:r>
              <a:rPr lang="tr-TR" sz="2400" dirty="0">
                <a:latin typeface="Arial Narrow" panose="020B0606020202030204" pitchFamily="34" charset="0"/>
              </a:rPr>
              <a:t>ve toplum değerlerine uyma </a:t>
            </a:r>
            <a:endParaRPr lang="tr-TR" sz="2400" dirty="0" smtClean="0">
              <a:latin typeface="Arial Narrow" panose="020B0606020202030204" pitchFamily="34" charset="0"/>
            </a:endParaRPr>
          </a:p>
          <a:p>
            <a:pPr marL="342900" indent="-342900">
              <a:buFont typeface="Wingdings" panose="05000000000000000000" pitchFamily="2" charset="2"/>
              <a:buChar char="Ø"/>
            </a:pPr>
            <a:endParaRPr lang="tr-TR" sz="2400" dirty="0">
              <a:latin typeface="Arial Narrow" panose="020B0606020202030204" pitchFamily="34" charset="0"/>
            </a:endParaRPr>
          </a:p>
          <a:p>
            <a:pPr marL="342900" indent="-342900">
              <a:buFont typeface="Wingdings" panose="05000000000000000000" pitchFamily="2" charset="2"/>
              <a:buChar char="Ø"/>
            </a:pPr>
            <a:r>
              <a:rPr lang="tr-TR" sz="2400" dirty="0" smtClean="0">
                <a:latin typeface="Arial Narrow" panose="020B0606020202030204" pitchFamily="34" charset="0"/>
              </a:rPr>
              <a:t>Doğru </a:t>
            </a:r>
            <a:r>
              <a:rPr lang="tr-TR" sz="2400" dirty="0">
                <a:latin typeface="Arial Narrow" panose="020B0606020202030204" pitchFamily="34" charset="0"/>
              </a:rPr>
              <a:t>sözlü, dürüst, hoşgörülü olma </a:t>
            </a:r>
            <a:endParaRPr lang="tr-TR" sz="2400" dirty="0" smtClean="0">
              <a:latin typeface="Arial Narrow" panose="020B0606020202030204" pitchFamily="34" charset="0"/>
            </a:endParaRPr>
          </a:p>
          <a:p>
            <a:pPr marL="342900" indent="-342900">
              <a:buFont typeface="Wingdings" panose="05000000000000000000" pitchFamily="2" charset="2"/>
              <a:buChar char="Ø"/>
            </a:pPr>
            <a:endParaRPr lang="tr-TR" sz="2400" dirty="0">
              <a:latin typeface="Arial Narrow" panose="020B0606020202030204" pitchFamily="34" charset="0"/>
            </a:endParaRPr>
          </a:p>
          <a:p>
            <a:pPr marL="342900" indent="-342900">
              <a:buFont typeface="Wingdings" panose="05000000000000000000" pitchFamily="2" charset="2"/>
              <a:buChar char="Ø"/>
            </a:pPr>
            <a:r>
              <a:rPr lang="tr-TR" sz="2400" dirty="0" smtClean="0">
                <a:latin typeface="Arial Narrow" panose="020B0606020202030204" pitchFamily="34" charset="0"/>
              </a:rPr>
              <a:t>İnsanlar </a:t>
            </a:r>
            <a:r>
              <a:rPr lang="tr-TR" sz="2400" dirty="0">
                <a:latin typeface="Arial Narrow" panose="020B0606020202030204" pitchFamily="34" charset="0"/>
              </a:rPr>
              <a:t>arasında ayrım yapmama </a:t>
            </a:r>
            <a:endParaRPr lang="tr-TR" sz="2400" dirty="0" smtClean="0">
              <a:latin typeface="Arial Narrow" panose="020B0606020202030204" pitchFamily="34" charset="0"/>
            </a:endParaRPr>
          </a:p>
          <a:p>
            <a:pPr marL="342900" indent="-342900">
              <a:buFont typeface="Wingdings" panose="05000000000000000000" pitchFamily="2" charset="2"/>
              <a:buChar char="Ø"/>
            </a:pPr>
            <a:endParaRPr lang="tr-TR" sz="2400" dirty="0">
              <a:latin typeface="Arial Narrow" panose="020B0606020202030204" pitchFamily="34" charset="0"/>
            </a:endParaRPr>
          </a:p>
          <a:p>
            <a:pPr marL="342900" indent="-342900">
              <a:buFont typeface="Wingdings" panose="05000000000000000000" pitchFamily="2" charset="2"/>
              <a:buChar char="Ø"/>
            </a:pPr>
            <a:r>
              <a:rPr lang="fi-FI" sz="2400" dirty="0" smtClean="0">
                <a:latin typeface="Arial Narrow" panose="020B0606020202030204" pitchFamily="34" charset="0"/>
              </a:rPr>
              <a:t>Tutumlu </a:t>
            </a:r>
            <a:r>
              <a:rPr lang="fi-FI" sz="2400" dirty="0">
                <a:latin typeface="Arial Narrow" panose="020B0606020202030204" pitchFamily="34" charset="0"/>
              </a:rPr>
              <a:t>olma, kamu malını koruma </a:t>
            </a:r>
            <a:endParaRPr lang="tr-TR" sz="2400" dirty="0" smtClean="0">
              <a:latin typeface="Arial Narrow" panose="020B0606020202030204" pitchFamily="34" charset="0"/>
            </a:endParaRPr>
          </a:p>
          <a:p>
            <a:pPr marL="342900" indent="-342900">
              <a:buFont typeface="Wingdings" panose="05000000000000000000" pitchFamily="2" charset="2"/>
              <a:buChar char="Ø"/>
            </a:pPr>
            <a:endParaRPr lang="fi-FI" sz="2400" dirty="0">
              <a:latin typeface="Arial Narrow" panose="020B0606020202030204" pitchFamily="34" charset="0"/>
            </a:endParaRPr>
          </a:p>
          <a:p>
            <a:pPr marL="342900" indent="-342900">
              <a:buFont typeface="Wingdings" panose="05000000000000000000" pitchFamily="2" charset="2"/>
              <a:buChar char="Ø"/>
            </a:pPr>
            <a:r>
              <a:rPr lang="tr-TR" sz="2400" dirty="0" smtClean="0">
                <a:latin typeface="Arial Narrow" panose="020B0606020202030204" pitchFamily="34" charset="0"/>
              </a:rPr>
              <a:t>Sağlığını </a:t>
            </a:r>
            <a:r>
              <a:rPr lang="tr-TR" sz="2400" dirty="0">
                <a:latin typeface="Arial Narrow" panose="020B0606020202030204" pitchFamily="34" charset="0"/>
              </a:rPr>
              <a:t>koruma ve zararlı alışkanlıklardan uzak </a:t>
            </a:r>
            <a:r>
              <a:rPr lang="tr-TR" sz="2400" dirty="0" smtClean="0">
                <a:latin typeface="Arial Narrow" panose="020B0606020202030204" pitchFamily="34" charset="0"/>
              </a:rPr>
              <a:t>olma</a:t>
            </a:r>
          </a:p>
          <a:p>
            <a:r>
              <a:rPr lang="tr-TR" sz="2400" dirty="0" smtClean="0">
                <a:latin typeface="Arial Narrow" panose="020B0606020202030204" pitchFamily="34" charset="0"/>
              </a:rPr>
              <a:t> </a:t>
            </a:r>
            <a:endParaRPr lang="tr-TR" sz="2400" dirty="0">
              <a:latin typeface="Arial Narrow" panose="020B0606020202030204" pitchFamily="34" charset="0"/>
            </a:endParaRPr>
          </a:p>
          <a:p>
            <a:pPr marL="342900" indent="-342900">
              <a:buFont typeface="Wingdings" panose="05000000000000000000" pitchFamily="2" charset="2"/>
              <a:buChar char="Ø"/>
            </a:pPr>
            <a:r>
              <a:rPr lang="tr-TR" sz="2400" dirty="0" smtClean="0">
                <a:latin typeface="Arial Narrow" panose="020B0606020202030204" pitchFamily="34" charset="0"/>
              </a:rPr>
              <a:t>Çevresine </a:t>
            </a:r>
            <a:r>
              <a:rPr lang="tr-TR" sz="2400" dirty="0">
                <a:latin typeface="Arial Narrow" panose="020B0606020202030204" pitchFamily="34" charset="0"/>
              </a:rPr>
              <a:t>karşı duyarlı olma ve çevreyi </a:t>
            </a:r>
            <a:r>
              <a:rPr lang="tr-TR" sz="2400" dirty="0" smtClean="0">
                <a:latin typeface="Arial Narrow" panose="020B0606020202030204" pitchFamily="34" charset="0"/>
              </a:rPr>
              <a:t>koruma</a:t>
            </a:r>
          </a:p>
          <a:p>
            <a:r>
              <a:rPr lang="tr-TR" sz="2400" dirty="0" smtClean="0">
                <a:latin typeface="Arial Narrow" panose="020B0606020202030204" pitchFamily="34" charset="0"/>
              </a:rPr>
              <a:t> </a:t>
            </a:r>
            <a:endParaRPr lang="tr-TR" sz="2400" dirty="0">
              <a:latin typeface="Arial Narrow" panose="020B0606020202030204" pitchFamily="34" charset="0"/>
            </a:endParaRPr>
          </a:p>
          <a:p>
            <a:pPr marL="342900" indent="-342900">
              <a:buFont typeface="Wingdings" panose="05000000000000000000" pitchFamily="2" charset="2"/>
              <a:buChar char="Ø"/>
            </a:pPr>
            <a:r>
              <a:rPr lang="tr-TR" sz="2400" dirty="0" smtClean="0">
                <a:latin typeface="Arial Narrow" panose="020B0606020202030204" pitchFamily="34" charset="0"/>
              </a:rPr>
              <a:t>Olağanüstü </a:t>
            </a:r>
            <a:r>
              <a:rPr lang="tr-TR" sz="2400" dirty="0">
                <a:latin typeface="Arial Narrow" panose="020B0606020202030204" pitchFamily="34" charset="0"/>
              </a:rPr>
              <a:t>durumlarda başkalarına yardım etme</a:t>
            </a:r>
          </a:p>
        </p:txBody>
      </p:sp>
    </p:spTree>
    <p:extLst>
      <p:ext uri="{BB962C8B-B14F-4D97-AF65-F5344CB8AC3E}">
        <p14:creationId xmlns:p14="http://schemas.microsoft.com/office/powerpoint/2010/main" val="3720215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5447645"/>
          </a:xfrm>
          <a:prstGeom prst="rect">
            <a:avLst/>
          </a:prstGeom>
          <a:noFill/>
        </p:spPr>
        <p:txBody>
          <a:bodyPr wrap="square" rtlCol="0">
            <a:spAutoFit/>
          </a:bodyPr>
          <a:lstStyle/>
          <a:p>
            <a:pPr algn="ctr"/>
            <a:r>
              <a:rPr lang="tr-TR" sz="2000" b="1" dirty="0" smtClean="0">
                <a:latin typeface="Arial Narrow" panose="020B0606020202030204" pitchFamily="34" charset="0"/>
              </a:rPr>
              <a:t>SINIF </a:t>
            </a:r>
            <a:r>
              <a:rPr lang="tr-TR" sz="2000" b="1" dirty="0">
                <a:latin typeface="Arial Narrow" panose="020B0606020202030204" pitchFamily="34" charset="0"/>
              </a:rPr>
              <a:t>KURALLARININ OLUŞTURULAMASI </a:t>
            </a:r>
            <a:endParaRPr lang="tr-TR" sz="2000" dirty="0">
              <a:latin typeface="Arial Narrow" panose="020B0606020202030204" pitchFamily="34" charset="0"/>
            </a:endParaRPr>
          </a:p>
          <a:p>
            <a:pPr algn="just"/>
            <a:r>
              <a:rPr lang="tr-TR" sz="2000" dirty="0">
                <a:latin typeface="Arial Narrow" panose="020B0606020202030204" pitchFamily="34" charset="0"/>
              </a:rPr>
              <a:t>Sınıf kurallarının oluşturulması konusunda çeşitli görüşler mevcuttur. Bu konuda bir takım farklı uygulamalar yapılabilir. Örneğin kurallar öğretmen tarafından belirlenir, bunlara öğrencilerin uyması istenir. İkinci yol ise kuralların öğrenciler tarafından belirlenmesidir. Diğer bir yol ise birlikte bunların belirlenip yürürlüğe konulmasıdır. Üçüncü yol daha mantıklı görünmektedir. Bundan başka kurallar belirlenirken şu hususların göz önünde bulundurulması yararlı olur. </a:t>
            </a:r>
          </a:p>
          <a:p>
            <a:pPr marL="342900" indent="-342900" algn="just">
              <a:buFont typeface="Wingdings" panose="05000000000000000000" pitchFamily="2" charset="2"/>
              <a:buChar char="Ø"/>
            </a:pPr>
            <a:r>
              <a:rPr lang="tr-TR" sz="2000" dirty="0">
                <a:latin typeface="Arial Narrow" panose="020B0606020202030204" pitchFamily="34" charset="0"/>
              </a:rPr>
              <a:t>Okul ve sınıf kuralları birbiriyle uyum içinde olmalı </a:t>
            </a:r>
          </a:p>
          <a:p>
            <a:pPr marL="342900" indent="-342900" algn="just">
              <a:buFont typeface="Wingdings" panose="05000000000000000000" pitchFamily="2" charset="2"/>
              <a:buChar char="Ø"/>
            </a:pPr>
            <a:r>
              <a:rPr lang="tr-TR" sz="2000" dirty="0">
                <a:latin typeface="Arial Narrow" panose="020B0606020202030204" pitchFamily="34" charset="0"/>
              </a:rPr>
              <a:t>Okul kurallarının nasıl oluşturulacağı konusunda bazı yaklaşımlar vardır. </a:t>
            </a:r>
          </a:p>
          <a:p>
            <a:pPr marL="342900" indent="-342900" algn="just">
              <a:buFont typeface="Wingdings" panose="05000000000000000000" pitchFamily="2" charset="2"/>
              <a:buChar char="Ø"/>
            </a:pPr>
            <a:r>
              <a:rPr lang="tr-TR" sz="2000" dirty="0">
                <a:latin typeface="Arial Narrow" panose="020B0606020202030204" pitchFamily="34" charset="0"/>
              </a:rPr>
              <a:t>Kurallar öğretmen tarafından oluşturulur, bunlara öğrencilerin uyması istenir. Bu etkili bir yol değildir </a:t>
            </a:r>
          </a:p>
          <a:p>
            <a:pPr marL="342900" indent="-342900" algn="just">
              <a:buFont typeface="Wingdings" panose="05000000000000000000" pitchFamily="2" charset="2"/>
              <a:buChar char="Ø"/>
            </a:pPr>
            <a:r>
              <a:rPr lang="tr-TR" sz="2000" dirty="0">
                <a:latin typeface="Arial Narrow" panose="020B0606020202030204" pitchFamily="34" charset="0"/>
              </a:rPr>
              <a:t>Kurallar öğrenci ve öğretmenle birlik oluşturulur. Bu yaklaşım daha etkilidir. Öğrenci kural oluşturma sürecine katıldığında bunlara uyması daha olasıdır. </a:t>
            </a:r>
          </a:p>
          <a:p>
            <a:pPr marL="342900" indent="-342900" algn="just">
              <a:buFont typeface="Wingdings" panose="05000000000000000000" pitchFamily="2" charset="2"/>
              <a:buChar char="Ø"/>
            </a:pPr>
            <a:r>
              <a:rPr lang="tr-TR" sz="2000" dirty="0">
                <a:latin typeface="Arial Narrow" panose="020B0606020202030204" pitchFamily="34" charset="0"/>
              </a:rPr>
              <a:t>Kural oluşturma süreci belli basamakları izler. </a:t>
            </a:r>
          </a:p>
          <a:p>
            <a:pPr algn="just"/>
            <a:r>
              <a:rPr lang="tr-TR" sz="2800" b="1" dirty="0" smtClean="0">
                <a:latin typeface="Arial Narrow" panose="020B0606020202030204" pitchFamily="34" charset="0"/>
              </a:rPr>
              <a:t> </a:t>
            </a:r>
            <a:endParaRPr lang="tr-TR" sz="2800" dirty="0">
              <a:latin typeface="Arial Narrow" panose="020B0606020202030204" pitchFamily="34" charset="0"/>
            </a:endParaRPr>
          </a:p>
        </p:txBody>
      </p:sp>
    </p:spTree>
    <p:extLst>
      <p:ext uri="{BB962C8B-B14F-4D97-AF65-F5344CB8AC3E}">
        <p14:creationId xmlns:p14="http://schemas.microsoft.com/office/powerpoint/2010/main" val="27820238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764704"/>
            <a:ext cx="7200800" cy="5386090"/>
          </a:xfrm>
          <a:prstGeom prst="rect">
            <a:avLst/>
          </a:prstGeom>
          <a:noFill/>
        </p:spPr>
        <p:txBody>
          <a:bodyPr wrap="square" rtlCol="0">
            <a:spAutoFit/>
          </a:bodyPr>
          <a:lstStyle/>
          <a:p>
            <a:pPr algn="ctr"/>
            <a:r>
              <a:rPr lang="tr-TR" sz="2400" b="1" dirty="0" smtClean="0">
                <a:latin typeface="Arial Narrow" panose="020B0606020202030204" pitchFamily="34" charset="0"/>
              </a:rPr>
              <a:t>KURAL </a:t>
            </a:r>
            <a:r>
              <a:rPr lang="tr-TR" sz="2400" b="1" dirty="0">
                <a:latin typeface="Arial Narrow" panose="020B0606020202030204" pitchFamily="34" charset="0"/>
              </a:rPr>
              <a:t>OLUŞTURMA BASAMAKLARI </a:t>
            </a:r>
            <a:endParaRPr lang="tr-TR" sz="2400" dirty="0">
              <a:latin typeface="Arial Narrow" panose="020B0606020202030204" pitchFamily="34" charset="0"/>
            </a:endParaRPr>
          </a:p>
          <a:p>
            <a:pPr algn="just">
              <a:lnSpc>
                <a:spcPct val="150000"/>
              </a:lnSpc>
            </a:pPr>
            <a:r>
              <a:rPr lang="tr-TR" sz="2400" dirty="0">
                <a:latin typeface="Arial Narrow" panose="020B0606020202030204" pitchFamily="34" charset="0"/>
              </a:rPr>
              <a:t>Kurallar oluşturulurken bazı basamaklar izlenir. Bunlar izlenirse daha sağlıklı bir yol izlenir. Kural oluşturmada bu sıra izlenirken bazen bir önceki basamağa geri dönülebilir. Sonuçta kuralların özümsenmesine kadar bu süreç devam eder. </a:t>
            </a:r>
          </a:p>
          <a:p>
            <a:pPr marL="342900" indent="-342900" algn="just">
              <a:lnSpc>
                <a:spcPct val="150000"/>
              </a:lnSpc>
              <a:buFont typeface="Wingdings" panose="05000000000000000000" pitchFamily="2" charset="2"/>
              <a:buChar char="Ø"/>
            </a:pPr>
            <a:r>
              <a:rPr lang="tr-TR" sz="2400" dirty="0">
                <a:latin typeface="Arial Narrow" panose="020B0606020202030204" pitchFamily="34" charset="0"/>
              </a:rPr>
              <a:t>Kuralların neler olacağı konusunda tartışma </a:t>
            </a:r>
          </a:p>
          <a:p>
            <a:pPr marL="342900" indent="-342900" algn="just">
              <a:lnSpc>
                <a:spcPct val="150000"/>
              </a:lnSpc>
              <a:buFont typeface="Wingdings" panose="05000000000000000000" pitchFamily="2" charset="2"/>
              <a:buChar char="Ø"/>
            </a:pPr>
            <a:r>
              <a:rPr lang="tr-TR" sz="2400" dirty="0">
                <a:latin typeface="Arial Narrow" panose="020B0606020202030204" pitchFamily="34" charset="0"/>
              </a:rPr>
              <a:t>Öğrencilerle sınıfta bir kurallar listesi oluşturma </a:t>
            </a:r>
          </a:p>
          <a:p>
            <a:pPr marL="342900" indent="-342900" algn="just">
              <a:lnSpc>
                <a:spcPct val="150000"/>
              </a:lnSpc>
              <a:buFont typeface="Wingdings" panose="05000000000000000000" pitchFamily="2" charset="2"/>
              <a:buChar char="Ø"/>
            </a:pPr>
            <a:r>
              <a:rPr lang="tr-TR" sz="2400" dirty="0">
                <a:latin typeface="Arial Narrow" panose="020B0606020202030204" pitchFamily="34" charset="0"/>
              </a:rPr>
              <a:t>Öğrencilere çeşitli kuralların öğretilmesi süreci </a:t>
            </a:r>
          </a:p>
          <a:p>
            <a:pPr marL="342900" indent="-342900" algn="just">
              <a:lnSpc>
                <a:spcPct val="150000"/>
              </a:lnSpc>
              <a:buFont typeface="Wingdings" panose="05000000000000000000" pitchFamily="2" charset="2"/>
              <a:buChar char="Ø"/>
            </a:pPr>
            <a:r>
              <a:rPr lang="tr-TR" sz="2400" dirty="0">
                <a:latin typeface="Arial Narrow" panose="020B0606020202030204" pitchFamily="34" charset="0"/>
              </a:rPr>
              <a:t>Kuralların uygulandığının gözden geçirilmesi </a:t>
            </a:r>
          </a:p>
          <a:p>
            <a:pPr algn="just"/>
            <a:r>
              <a:rPr lang="tr-TR" sz="3200" b="1" dirty="0" smtClean="0">
                <a:latin typeface="Arial Narrow" panose="020B0606020202030204" pitchFamily="34" charset="0"/>
              </a:rPr>
              <a:t> </a:t>
            </a:r>
            <a:endParaRPr lang="tr-TR" sz="3200" dirty="0">
              <a:latin typeface="Arial Narrow" panose="020B0606020202030204" pitchFamily="34" charset="0"/>
            </a:endParaRPr>
          </a:p>
        </p:txBody>
      </p:sp>
    </p:spTree>
    <p:extLst>
      <p:ext uri="{BB962C8B-B14F-4D97-AF65-F5344CB8AC3E}">
        <p14:creationId xmlns:p14="http://schemas.microsoft.com/office/powerpoint/2010/main" val="18134246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5632311"/>
          </a:xfrm>
          <a:prstGeom prst="rect">
            <a:avLst/>
          </a:prstGeom>
          <a:noFill/>
        </p:spPr>
        <p:txBody>
          <a:bodyPr wrap="square" rtlCol="0">
            <a:spAutoFit/>
          </a:bodyPr>
          <a:lstStyle/>
          <a:p>
            <a:pPr algn="ctr">
              <a:lnSpc>
                <a:spcPct val="150000"/>
              </a:lnSpc>
            </a:pPr>
            <a:r>
              <a:rPr lang="tr-TR" sz="2000" b="1" dirty="0" smtClean="0">
                <a:latin typeface="Arial Narrow" panose="020B0606020202030204" pitchFamily="34" charset="0"/>
              </a:rPr>
              <a:t>KURALLARIN </a:t>
            </a:r>
            <a:r>
              <a:rPr lang="tr-TR" sz="2000" b="1" dirty="0">
                <a:latin typeface="Arial Narrow" panose="020B0606020202030204" pitchFamily="34" charset="0"/>
              </a:rPr>
              <a:t>NELER OLACAĞI KONUSUNDA TARTIŞMA </a:t>
            </a:r>
            <a:endParaRPr lang="tr-TR" sz="2000" dirty="0">
              <a:latin typeface="Arial Narrow" panose="020B0606020202030204" pitchFamily="34" charset="0"/>
            </a:endParaRPr>
          </a:p>
          <a:p>
            <a:pPr algn="just">
              <a:lnSpc>
                <a:spcPct val="150000"/>
              </a:lnSpc>
            </a:pPr>
            <a:r>
              <a:rPr lang="tr-TR" sz="2000" dirty="0">
                <a:latin typeface="Arial Narrow" panose="020B0606020202030204" pitchFamily="34" charset="0"/>
              </a:rPr>
              <a:t>Kuralların neler olacağı konusunda bir tartışmanın yapılması, kuralların daha iyi anlaşılmasına ve bunların mantığının kavranmasına yardım eder. Bu hem demokratik bir uygulama olur hem de öğrencinin görüşünün alınması ona değer verildiğini gösterir. Kendisinin almış olduğu bir karara öğrencinin daha kolay uyması beklenir. </a:t>
            </a:r>
          </a:p>
          <a:p>
            <a:pPr marL="342900" indent="-342900" algn="just">
              <a:lnSpc>
                <a:spcPct val="150000"/>
              </a:lnSpc>
              <a:buFont typeface="Wingdings" panose="05000000000000000000" pitchFamily="2" charset="2"/>
              <a:buChar char="Ø"/>
            </a:pPr>
            <a:r>
              <a:rPr lang="tr-TR" sz="2000" dirty="0">
                <a:latin typeface="Arial Narrow" panose="020B0606020202030204" pitchFamily="34" charset="0"/>
              </a:rPr>
              <a:t>Kuralların neler olması gerektiği konusunda bir beyin fırtınası başlatılır. </a:t>
            </a:r>
          </a:p>
          <a:p>
            <a:pPr marL="342900" indent="-342900" algn="just">
              <a:lnSpc>
                <a:spcPct val="150000"/>
              </a:lnSpc>
              <a:buFont typeface="Wingdings" panose="05000000000000000000" pitchFamily="2" charset="2"/>
              <a:buChar char="Ø"/>
            </a:pPr>
            <a:r>
              <a:rPr lang="tr-TR" sz="2000" dirty="0">
                <a:latin typeface="Arial Narrow" panose="020B0606020202030204" pitchFamily="34" charset="0"/>
              </a:rPr>
              <a:t>Her öğrencinin görüşünü ifade etmesine fırsat verilir. </a:t>
            </a:r>
          </a:p>
          <a:p>
            <a:pPr marL="342900" indent="-342900" algn="just">
              <a:lnSpc>
                <a:spcPct val="150000"/>
              </a:lnSpc>
              <a:buFont typeface="Wingdings" panose="05000000000000000000" pitchFamily="2" charset="2"/>
              <a:buChar char="Ø"/>
            </a:pPr>
            <a:r>
              <a:rPr lang="tr-TR" sz="2000" dirty="0">
                <a:latin typeface="Arial Narrow" panose="020B0606020202030204" pitchFamily="34" charset="0"/>
              </a:rPr>
              <a:t>Her öğrenci bu kuralın niçin konması gerektiği konusunda fikirlerini de belirtir. </a:t>
            </a:r>
          </a:p>
          <a:p>
            <a:pPr marL="342900" indent="-342900" algn="just">
              <a:lnSpc>
                <a:spcPct val="150000"/>
              </a:lnSpc>
              <a:buFont typeface="Wingdings" panose="05000000000000000000" pitchFamily="2" charset="2"/>
              <a:buChar char="Ø"/>
            </a:pPr>
            <a:r>
              <a:rPr lang="tr-TR" sz="2000" dirty="0">
                <a:latin typeface="Arial Narrow" panose="020B0606020202030204" pitchFamily="34" charset="0"/>
              </a:rPr>
              <a:t>Bu kuralların konmasının mantıklı bir açıklaması yapılırsa daha iyi olur. </a:t>
            </a:r>
          </a:p>
          <a:p>
            <a:pPr marL="342900" indent="-342900" algn="just">
              <a:lnSpc>
                <a:spcPct val="150000"/>
              </a:lnSpc>
              <a:buFont typeface="Wingdings" panose="05000000000000000000" pitchFamily="2" charset="2"/>
              <a:buChar char="Ø"/>
            </a:pPr>
            <a:r>
              <a:rPr lang="tr-TR" sz="2000" dirty="0">
                <a:latin typeface="Arial Narrow" panose="020B0606020202030204" pitchFamily="34" charset="0"/>
              </a:rPr>
              <a:t>Benzer ifadeler birleştirilebilir ve öğrencilerin görüşlerine saygı duyulur.</a:t>
            </a:r>
          </a:p>
        </p:txBody>
      </p:sp>
    </p:spTree>
    <p:extLst>
      <p:ext uri="{BB962C8B-B14F-4D97-AF65-F5344CB8AC3E}">
        <p14:creationId xmlns:p14="http://schemas.microsoft.com/office/powerpoint/2010/main" val="22457848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548680"/>
            <a:ext cx="7200800" cy="5863144"/>
          </a:xfrm>
          <a:prstGeom prst="rect">
            <a:avLst/>
          </a:prstGeom>
          <a:noFill/>
        </p:spPr>
        <p:txBody>
          <a:bodyPr wrap="square" rtlCol="0">
            <a:spAutoFit/>
          </a:bodyPr>
          <a:lstStyle/>
          <a:p>
            <a:pPr algn="ctr">
              <a:lnSpc>
                <a:spcPct val="150000"/>
              </a:lnSpc>
            </a:pPr>
            <a:r>
              <a:rPr lang="tr-TR" b="1" dirty="0" smtClean="0">
                <a:latin typeface="Arial Narrow" panose="020B0606020202030204" pitchFamily="34" charset="0"/>
              </a:rPr>
              <a:t>ÖĞRENCİLERLE </a:t>
            </a:r>
            <a:r>
              <a:rPr lang="tr-TR" b="1" dirty="0">
                <a:latin typeface="Arial Narrow" panose="020B0606020202030204" pitchFamily="34" charset="0"/>
              </a:rPr>
              <a:t>KURALLAR LİSTESİ OLUŞTURMA </a:t>
            </a:r>
            <a:endParaRPr lang="tr-TR" dirty="0">
              <a:latin typeface="Arial Narrow" panose="020B0606020202030204" pitchFamily="34" charset="0"/>
            </a:endParaRPr>
          </a:p>
          <a:p>
            <a:pPr algn="just">
              <a:lnSpc>
                <a:spcPct val="150000"/>
              </a:lnSpc>
            </a:pPr>
            <a:r>
              <a:rPr lang="tr-TR" dirty="0">
                <a:latin typeface="Arial Narrow" panose="020B0606020202030204" pitchFamily="34" charset="0"/>
              </a:rPr>
              <a:t>Öğrencilerle tartışılan kararlar listelenir. Bu listeler oluşturulurken uzun bir kurallar listesi oluşturmak yerine önemli olanlarının seçilmesine özen gösterilmelidir. Bunlardan birbirine benzer olanlar gruplanabilir. Bunların ifade şekilleri, cümlelerin açıklığı ve uzunluğu önemlidir.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Öğrencilerin söylemiş olduğu ifadeler incelenir.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Liste oluşturulurken benzer ifadeler birleştirilir.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Kuralın ifade biçimi önemlidir. Yasak, eğilimi çağrıştıracağından ifadelerin olumlu cümleler halinde söylenmesine dikkat edilir. </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Uzun listeler oluşturmak yerine kısa ve özlü bir listenin ortaya çıkmasına yardım edilir. </a:t>
            </a:r>
          </a:p>
          <a:p>
            <a:pPr marL="285750" indent="-285750" algn="just">
              <a:lnSpc>
                <a:spcPct val="150000"/>
              </a:lnSpc>
              <a:buFont typeface="Wingdings" panose="05000000000000000000" pitchFamily="2" charset="2"/>
              <a:buChar char="Ø"/>
            </a:pPr>
            <a:r>
              <a:rPr lang="tr-TR" b="1" i="1" dirty="0">
                <a:latin typeface="Arial Narrow" panose="020B0606020202030204" pitchFamily="34" charset="0"/>
              </a:rPr>
              <a:t>«Yerlere çöp atmayınız» </a:t>
            </a:r>
            <a:r>
              <a:rPr lang="tr-TR" dirty="0">
                <a:latin typeface="Arial Narrow" panose="020B0606020202030204" pitchFamily="34" charset="0"/>
              </a:rPr>
              <a:t>yerine </a:t>
            </a:r>
            <a:r>
              <a:rPr lang="tr-TR" b="1" i="1" dirty="0">
                <a:latin typeface="Arial Narrow" panose="020B0606020202030204" pitchFamily="34" charset="0"/>
              </a:rPr>
              <a:t>«Çöplerimizi çöp sepetine atalım» </a:t>
            </a:r>
            <a:r>
              <a:rPr lang="tr-TR" dirty="0">
                <a:latin typeface="Arial Narrow" panose="020B0606020202030204" pitchFamily="34" charset="0"/>
              </a:rPr>
              <a:t>ifadesi tercih edilmelidir. </a:t>
            </a:r>
          </a:p>
          <a:p>
            <a:pPr algn="just"/>
            <a:r>
              <a:rPr lang="tr-TR" sz="2400" b="1" dirty="0" smtClean="0">
                <a:latin typeface="Arial Narrow" panose="020B0606020202030204" pitchFamily="34" charset="0"/>
              </a:rPr>
              <a:t> </a:t>
            </a:r>
            <a:endParaRPr lang="tr-TR" sz="2400" dirty="0">
              <a:latin typeface="Arial Narrow" panose="020B0606020202030204" pitchFamily="34" charset="0"/>
            </a:endParaRPr>
          </a:p>
        </p:txBody>
      </p:sp>
    </p:spTree>
    <p:extLst>
      <p:ext uri="{BB962C8B-B14F-4D97-AF65-F5344CB8AC3E}">
        <p14:creationId xmlns:p14="http://schemas.microsoft.com/office/powerpoint/2010/main" val="12766238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2431</Words>
  <Application>Microsoft Office PowerPoint</Application>
  <PresentationFormat>Ekran Gösterisi (4:3)</PresentationFormat>
  <Paragraphs>230</Paragraphs>
  <Slides>26</Slides>
  <Notes>21</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26</vt:i4>
      </vt:variant>
    </vt:vector>
  </HeadingPairs>
  <TitlesOfParts>
    <vt:vector size="31" baseType="lpstr">
      <vt:lpstr>Arial</vt:lpstr>
      <vt:lpstr>Arial Narrow</vt:lpstr>
      <vt:lpstr>Calibri</vt:lpstr>
      <vt:lpstr>Wingdings</vt:lpstr>
      <vt:lpstr>Ofis Teması</vt:lpstr>
      <vt:lpstr>SINIF KURALLARININ OLUŞTURULMASI VE YÖNETİMİ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Gökce</dc:creator>
  <cp:lastModifiedBy>EhLiKeYiF</cp:lastModifiedBy>
  <cp:revision>34</cp:revision>
  <dcterms:created xsi:type="dcterms:W3CDTF">2018-11-06T06:50:39Z</dcterms:created>
  <dcterms:modified xsi:type="dcterms:W3CDTF">2020-04-05T20:05:21Z</dcterms:modified>
</cp:coreProperties>
</file>