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57" r:id="rId3"/>
    <p:sldId id="28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89" r:id="rId25"/>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9" d="100"/>
          <a:sy n="109" d="100"/>
        </p:scale>
        <p:origin x="1674"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4738017-4B5A-4549-9084-1B9749B434A6}" type="datetimeFigureOut">
              <a:rPr lang="tr-TR" smtClean="0"/>
              <a:t>5.04.2020</a:t>
            </a:fld>
            <a:endParaRPr lang="tr-TR"/>
          </a:p>
        </p:txBody>
      </p:sp>
      <p:sp>
        <p:nvSpPr>
          <p:cNvPr id="4" name="Slayt Görüntüsü Yer Tutucusu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6" name="Altbilgi Yer Tutucus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E4802F-F753-4A9A-A797-408474773BF8}" type="slidenum">
              <a:rPr lang="tr-TR" smtClean="0"/>
              <a:t>‹#›</a:t>
            </a:fld>
            <a:endParaRPr lang="tr-TR"/>
          </a:p>
        </p:txBody>
      </p:sp>
    </p:spTree>
    <p:extLst>
      <p:ext uri="{BB962C8B-B14F-4D97-AF65-F5344CB8AC3E}">
        <p14:creationId xmlns:p14="http://schemas.microsoft.com/office/powerpoint/2010/main" val="38712156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3 Veri Yer Tutucusu"/>
          <p:cNvSpPr>
            <a:spLocks noGrp="1"/>
          </p:cNvSpPr>
          <p:nvPr>
            <p:ph type="dt" sz="half" idx="10"/>
          </p:nvPr>
        </p:nvSpPr>
        <p:spPr/>
        <p:txBody>
          <a:bodyPr/>
          <a:lstStyle/>
          <a:p>
            <a:fld id="{A23720DD-5B6D-40BF-8493-A6B52D484E6B}" type="datetimeFigureOut">
              <a:rPr lang="tr-TR" smtClean="0"/>
              <a:t>5.04.2020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A23720DD-5B6D-40BF-8493-A6B52D484E6B}" type="datetimeFigureOut">
              <a:rPr lang="tr-TR" smtClean="0"/>
              <a:t>5.04.2020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A23720DD-5B6D-40BF-8493-A6B52D484E6B}" type="datetimeFigureOut">
              <a:rPr lang="tr-TR" smtClean="0"/>
              <a:t>5.04.2020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A23720DD-5B6D-40BF-8493-A6B52D484E6B}" type="datetimeFigureOut">
              <a:rPr lang="tr-TR" smtClean="0"/>
              <a:t>5.04.2020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3 Veri Yer Tutucusu"/>
          <p:cNvSpPr>
            <a:spLocks noGrp="1"/>
          </p:cNvSpPr>
          <p:nvPr>
            <p:ph type="dt" sz="half" idx="10"/>
          </p:nvPr>
        </p:nvSpPr>
        <p:spPr/>
        <p:txBody>
          <a:bodyPr/>
          <a:lstStyle/>
          <a:p>
            <a:fld id="{A23720DD-5B6D-40BF-8493-A6B52D484E6B}" type="datetimeFigureOut">
              <a:rPr lang="tr-TR" smtClean="0"/>
              <a:t>5.04.2020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Veri Yer Tutucusu"/>
          <p:cNvSpPr>
            <a:spLocks noGrp="1"/>
          </p:cNvSpPr>
          <p:nvPr>
            <p:ph type="dt" sz="half" idx="10"/>
          </p:nvPr>
        </p:nvSpPr>
        <p:spPr/>
        <p:txBody>
          <a:bodyPr/>
          <a:lstStyle/>
          <a:p>
            <a:fld id="{A23720DD-5B6D-40BF-8493-A6B52D484E6B}" type="datetimeFigureOut">
              <a:rPr lang="tr-TR" smtClean="0"/>
              <a:t>5.04.2020</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smtClean="0"/>
              <a:t>Asıl başlık stili için tıklatın</a:t>
            </a:r>
            <a:endParaRPr lang="tr-T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6 Veri Yer Tutucusu"/>
          <p:cNvSpPr>
            <a:spLocks noGrp="1"/>
          </p:cNvSpPr>
          <p:nvPr>
            <p:ph type="dt" sz="half" idx="10"/>
          </p:nvPr>
        </p:nvSpPr>
        <p:spPr/>
        <p:txBody>
          <a:bodyPr/>
          <a:lstStyle/>
          <a:p>
            <a:fld id="{A23720DD-5B6D-40BF-8493-A6B52D484E6B}" type="datetimeFigureOut">
              <a:rPr lang="tr-TR" smtClean="0"/>
              <a:t>5.04.2020</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Veri Yer Tutucusu"/>
          <p:cNvSpPr>
            <a:spLocks noGrp="1"/>
          </p:cNvSpPr>
          <p:nvPr>
            <p:ph type="dt" sz="half" idx="10"/>
          </p:nvPr>
        </p:nvSpPr>
        <p:spPr/>
        <p:txBody>
          <a:bodyPr/>
          <a:lstStyle/>
          <a:p>
            <a:fld id="{A23720DD-5B6D-40BF-8493-A6B52D484E6B}" type="datetimeFigureOut">
              <a:rPr lang="tr-TR" smtClean="0"/>
              <a:t>5.04.2020</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A23720DD-5B6D-40BF-8493-A6B52D484E6B}" type="datetimeFigureOut">
              <a:rPr lang="tr-TR" smtClean="0"/>
              <a:t>5.04.2020</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A23720DD-5B6D-40BF-8493-A6B52D484E6B}" type="datetimeFigureOut">
              <a:rPr lang="tr-TR" smtClean="0"/>
              <a:t>5.04.2020</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A23720DD-5B6D-40BF-8493-A6B52D484E6B}" type="datetimeFigureOut">
              <a:rPr lang="tr-TR" smtClean="0"/>
              <a:t>5.04.2020</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1 Başlık Yer Tutucusu"/>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2 Metin Yer Tutucusu"/>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3720DD-5B6D-40BF-8493-A6B52D484E6B}" type="datetimeFigureOut">
              <a:rPr lang="tr-TR" smtClean="0"/>
              <a:t>5.04.2020</a:t>
            </a:fld>
            <a:endParaRPr lang="tr-T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02176B-0E47-46AC-8F43-DAB4B8A37D06}" type="slidenum">
              <a:rPr lang="tr-TR" smtClean="0"/>
              <a:t>‹#›</a:t>
            </a:fld>
            <a:endParaRPr lang="tr-T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Başlık 1"/>
          <p:cNvSpPr>
            <a:spLocks noGrp="1"/>
          </p:cNvSpPr>
          <p:nvPr>
            <p:ph type="ctrTitle"/>
          </p:nvPr>
        </p:nvSpPr>
        <p:spPr>
          <a:xfrm>
            <a:off x="1115616" y="2132856"/>
            <a:ext cx="7772400" cy="1470025"/>
          </a:xfrm>
        </p:spPr>
        <p:txBody>
          <a:bodyPr/>
          <a:lstStyle/>
          <a:p>
            <a:r>
              <a:rPr lang="tr-TR" b="1" i="1" dirty="0" smtClean="0">
                <a:latin typeface="Arial Narrow" panose="020B0606020202030204" pitchFamily="34" charset="0"/>
              </a:rPr>
              <a:t>SINIFTA ÖĞRENCİLERİN MOTİVASYONU</a:t>
            </a:r>
            <a:endParaRPr lang="tr-TR" b="1" i="1" dirty="0">
              <a:latin typeface="Arial Narrow" panose="020B0606020202030204" pitchFamily="34" charset="0"/>
            </a:endParaRPr>
          </a:p>
        </p:txBody>
      </p:sp>
    </p:spTree>
    <p:extLst>
      <p:ext uri="{BB962C8B-B14F-4D97-AF65-F5344CB8AC3E}">
        <p14:creationId xmlns:p14="http://schemas.microsoft.com/office/powerpoint/2010/main" val="33022248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187624" y="1772816"/>
            <a:ext cx="7200800" cy="3785652"/>
          </a:xfrm>
          <a:prstGeom prst="rect">
            <a:avLst/>
          </a:prstGeom>
          <a:noFill/>
        </p:spPr>
        <p:txBody>
          <a:bodyPr wrap="square" rtlCol="0">
            <a:spAutoFit/>
          </a:bodyPr>
          <a:lstStyle/>
          <a:p>
            <a:pPr algn="just">
              <a:lnSpc>
                <a:spcPct val="150000"/>
              </a:lnSpc>
            </a:pPr>
            <a:r>
              <a:rPr lang="tr-TR" sz="2000" b="1" dirty="0">
                <a:latin typeface="Arial Narrow" panose="020B0606020202030204" pitchFamily="34" charset="0"/>
              </a:rPr>
              <a:t>Öğrenci motivasyonundaki artış, sınıf yönetimi sorunlarının azalmasını sağlar.</a:t>
            </a:r>
            <a:r>
              <a:rPr lang="tr-TR" sz="2000" dirty="0">
                <a:latin typeface="Arial Narrow" panose="020B0606020202030204" pitchFamily="34" charset="0"/>
              </a:rPr>
              <a:t/>
            </a:r>
            <a:br>
              <a:rPr lang="tr-TR" sz="2000" dirty="0">
                <a:latin typeface="Arial Narrow" panose="020B0606020202030204" pitchFamily="34" charset="0"/>
              </a:rPr>
            </a:br>
            <a:r>
              <a:rPr lang="tr-TR" sz="2000" dirty="0">
                <a:latin typeface="Arial Narrow" panose="020B0606020202030204" pitchFamily="34" charset="0"/>
              </a:rPr>
              <a:t>Ayrıca öğretmen ve öğrencilerin sınıfta daha çok haz duymalarına olanak sağlar</a:t>
            </a:r>
            <a:r>
              <a:rPr lang="tr-TR" sz="2000" dirty="0" smtClean="0">
                <a:latin typeface="Arial Narrow" panose="020B0606020202030204" pitchFamily="34" charset="0"/>
              </a:rPr>
              <a:t>. Öğrenci </a:t>
            </a:r>
            <a:r>
              <a:rPr lang="tr-TR" sz="2000" dirty="0">
                <a:latin typeface="Arial Narrow" panose="020B0606020202030204" pitchFamily="34" charset="0"/>
              </a:rPr>
              <a:t>motivasyonu doğal olarak öğrencilerin öğrenme sürecine katılma isteği ile ilgilidir. Fakat bu ayrıca onların akademik faaliyetlere dahil olması ya da olmamasının altında yatan nedenler ya da amaçlarla da ilgilidir</a:t>
            </a:r>
            <a:r>
              <a:rPr lang="tr-TR" sz="2000" dirty="0" smtClean="0">
                <a:latin typeface="Arial Narrow" panose="020B0606020202030204" pitchFamily="34" charset="0"/>
              </a:rPr>
              <a:t>. Bir </a:t>
            </a:r>
            <a:r>
              <a:rPr lang="tr-TR" sz="2000" dirty="0">
                <a:latin typeface="Arial Narrow" panose="020B0606020202030204" pitchFamily="34" charset="0"/>
              </a:rPr>
              <a:t>görevi yerine getirme konusunda öğrenciler eşit şekilde motive edilseler dahi motivasyon kaynakları değişik olabilir.</a:t>
            </a:r>
            <a:endParaRPr lang="tr-TR" sz="2000" b="1" dirty="0" smtClean="0">
              <a:latin typeface="Arial Narrow" panose="020B0606020202030204" pitchFamily="34" charset="0"/>
            </a:endParaRPr>
          </a:p>
        </p:txBody>
      </p:sp>
    </p:spTree>
    <p:extLst>
      <p:ext uri="{BB962C8B-B14F-4D97-AF65-F5344CB8AC3E}">
        <p14:creationId xmlns:p14="http://schemas.microsoft.com/office/powerpoint/2010/main" val="10053540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187624" y="1844824"/>
            <a:ext cx="7200800" cy="2862322"/>
          </a:xfrm>
          <a:prstGeom prst="rect">
            <a:avLst/>
          </a:prstGeom>
          <a:noFill/>
        </p:spPr>
        <p:txBody>
          <a:bodyPr wrap="square" rtlCol="0">
            <a:spAutoFit/>
          </a:bodyPr>
          <a:lstStyle/>
          <a:p>
            <a:pPr algn="ctr">
              <a:lnSpc>
                <a:spcPct val="150000"/>
              </a:lnSpc>
            </a:pPr>
            <a:r>
              <a:rPr lang="tr-TR" sz="2000" b="1" dirty="0">
                <a:latin typeface="Arial Narrow" panose="020B0606020202030204" pitchFamily="34" charset="0"/>
              </a:rPr>
              <a:t>ÖĞRENMEDE İÇSEL ve DIŞSAL </a:t>
            </a:r>
            <a:r>
              <a:rPr lang="tr-TR" sz="2000" b="1" dirty="0" smtClean="0">
                <a:latin typeface="Arial Narrow" panose="020B0606020202030204" pitchFamily="34" charset="0"/>
              </a:rPr>
              <a:t>GÜDÜLEME</a:t>
            </a:r>
          </a:p>
          <a:p>
            <a:pPr algn="just">
              <a:lnSpc>
                <a:spcPct val="150000"/>
              </a:lnSpc>
            </a:pPr>
            <a:r>
              <a:rPr lang="tr-TR" sz="2000" dirty="0">
                <a:latin typeface="Arial Narrow" panose="020B0606020202030204" pitchFamily="34" charset="0"/>
              </a:rPr>
              <a:t/>
            </a:r>
            <a:br>
              <a:rPr lang="tr-TR" sz="2000" dirty="0">
                <a:latin typeface="Arial Narrow" panose="020B0606020202030204" pitchFamily="34" charset="0"/>
              </a:rPr>
            </a:br>
            <a:r>
              <a:rPr lang="tr-TR" sz="2000" dirty="0">
                <a:latin typeface="Arial Narrow" panose="020B0606020202030204" pitchFamily="34" charset="0"/>
              </a:rPr>
              <a:t>Öğrenme güdüsünü etkileyen içsel ve dışsal etkenler vardır</a:t>
            </a:r>
            <a:r>
              <a:rPr lang="tr-TR" sz="2000" dirty="0" smtClean="0">
                <a:latin typeface="Arial Narrow" panose="020B0606020202030204" pitchFamily="34" charset="0"/>
              </a:rPr>
              <a:t>. Dışsal </a:t>
            </a:r>
            <a:r>
              <a:rPr lang="tr-TR" sz="2000" dirty="0">
                <a:latin typeface="Arial Narrow" panose="020B0606020202030204" pitchFamily="34" charset="0"/>
              </a:rPr>
              <a:t>etkenler çok çeşitlidir. İçsel etkenler ise daha çok öğrenmeye ve başarmaya karşı olan tutumlarınız, ilgileriniz, dikkat düzeyiniz ve kişilik özellikleriniz gibi içsel sebeplerle ilgilidir.</a:t>
            </a:r>
            <a:endParaRPr lang="tr-TR" sz="2000" b="1" dirty="0" smtClean="0">
              <a:latin typeface="Arial Narrow" panose="020B0606020202030204" pitchFamily="34" charset="0"/>
            </a:endParaRPr>
          </a:p>
        </p:txBody>
      </p:sp>
    </p:spTree>
    <p:extLst>
      <p:ext uri="{BB962C8B-B14F-4D97-AF65-F5344CB8AC3E}">
        <p14:creationId xmlns:p14="http://schemas.microsoft.com/office/powerpoint/2010/main" val="37262096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331640" y="764704"/>
            <a:ext cx="7200800" cy="5493812"/>
          </a:xfrm>
          <a:prstGeom prst="rect">
            <a:avLst/>
          </a:prstGeom>
          <a:noFill/>
        </p:spPr>
        <p:txBody>
          <a:bodyPr wrap="square" rtlCol="0">
            <a:spAutoFit/>
          </a:bodyPr>
          <a:lstStyle/>
          <a:p>
            <a:pPr algn="just">
              <a:lnSpc>
                <a:spcPct val="150000"/>
              </a:lnSpc>
            </a:pPr>
            <a:r>
              <a:rPr lang="tr-TR" b="1" dirty="0" smtClean="0">
                <a:latin typeface="Arial Narrow" panose="020B0606020202030204" pitchFamily="34" charset="0"/>
              </a:rPr>
              <a:t>İçsel </a:t>
            </a:r>
            <a:r>
              <a:rPr lang="tr-TR" b="1" dirty="0">
                <a:latin typeface="Arial Narrow" panose="020B0606020202030204" pitchFamily="34" charset="0"/>
              </a:rPr>
              <a:t>güdüleme</a:t>
            </a:r>
            <a:r>
              <a:rPr lang="tr-TR" dirty="0">
                <a:latin typeface="Arial Narrow" panose="020B0606020202030204" pitchFamily="34" charset="0"/>
              </a:rPr>
              <a:t>, bireyin kendisinden kaynaklanan ihtiyaçların oluşturduğu motivasyondur</a:t>
            </a:r>
            <a:r>
              <a:rPr lang="tr-TR" dirty="0" smtClean="0">
                <a:latin typeface="Arial Narrow" panose="020B0606020202030204" pitchFamily="34" charset="0"/>
              </a:rPr>
              <a:t>. İçsel </a:t>
            </a:r>
            <a:r>
              <a:rPr lang="tr-TR" dirty="0">
                <a:latin typeface="Arial Narrow" panose="020B0606020202030204" pitchFamily="34" charset="0"/>
              </a:rPr>
              <a:t>güdülemenin kaynağı bireyin içinden gelen merak, ilgi, öğrenme ihtiyacı, yeterlik ve gelişme duygusu olabilir</a:t>
            </a:r>
            <a:r>
              <a:rPr lang="tr-TR" dirty="0" smtClean="0">
                <a:latin typeface="Arial Narrow" panose="020B0606020202030204" pitchFamily="34" charset="0"/>
              </a:rPr>
              <a:t>. İçsel </a:t>
            </a:r>
            <a:r>
              <a:rPr lang="tr-TR" dirty="0">
                <a:latin typeface="Arial Narrow" panose="020B0606020202030204" pitchFamily="34" charset="0"/>
              </a:rPr>
              <a:t>güdülenme, özerk olmak, başarılı olmak, bir topluluğa veya gruba ait olmak ve kendi kendimizi iyi hissetmek için </a:t>
            </a:r>
            <a:r>
              <a:rPr lang="tr-TR" dirty="0" smtClean="0">
                <a:latin typeface="Arial Narrow" panose="020B0606020202030204" pitchFamily="34" charset="0"/>
              </a:rPr>
              <a:t>gereklidir</a:t>
            </a:r>
          </a:p>
          <a:p>
            <a:pPr algn="just">
              <a:lnSpc>
                <a:spcPct val="150000"/>
              </a:lnSpc>
            </a:pPr>
            <a:r>
              <a:rPr lang="tr-TR" b="1" dirty="0" smtClean="0">
                <a:latin typeface="Arial Narrow" panose="020B0606020202030204" pitchFamily="34" charset="0"/>
              </a:rPr>
              <a:t>İçsel </a:t>
            </a:r>
            <a:r>
              <a:rPr lang="tr-TR" b="1" dirty="0">
                <a:latin typeface="Arial Narrow" panose="020B0606020202030204" pitchFamily="34" charset="0"/>
              </a:rPr>
              <a:t>güdülemeyi </a:t>
            </a:r>
            <a:r>
              <a:rPr lang="tr-TR" dirty="0">
                <a:latin typeface="Arial Narrow" panose="020B0606020202030204" pitchFamily="34" charset="0"/>
              </a:rPr>
              <a:t>destekleyici etmenler sırtını okşama, sosyal destekleyiciler, cesaretlendirici görevler, muayyen becerilerin üstesinden gelme arzusu, destekleyici sınıf ortamı, öğrencinin istekli olması, eğitim yaşantısından hoşnut olma, becerilerine inanma, umutsuzluktan kaçınma, başarı fırsatları yaratma,  öğrencileri fert olarak değerlendirme, risk alma davranışını cesaretlendirme, ilgiyi iletişime katma, kendini değerli algılamasını oluşturma, güvenle kabul etme, bilgi edinme arzusu, </a:t>
            </a:r>
            <a:r>
              <a:rPr lang="tr-TR" dirty="0" err="1">
                <a:latin typeface="Arial Narrow" panose="020B0606020202030204" pitchFamily="34" charset="0"/>
              </a:rPr>
              <a:t>içgörü</a:t>
            </a:r>
            <a:r>
              <a:rPr lang="tr-TR" dirty="0">
                <a:latin typeface="Arial Narrow" panose="020B0606020202030204" pitchFamily="34" charset="0"/>
              </a:rPr>
              <a:t> geliştirme, merak, otonomi- faaliyetlerin kendi seçimi olması özdeşleşme ve içselleştirmedir</a:t>
            </a:r>
          </a:p>
        </p:txBody>
      </p:sp>
    </p:spTree>
    <p:extLst>
      <p:ext uri="{BB962C8B-B14F-4D97-AF65-F5344CB8AC3E}">
        <p14:creationId xmlns:p14="http://schemas.microsoft.com/office/powerpoint/2010/main" val="23955261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115616" y="1052736"/>
            <a:ext cx="7200800" cy="4247317"/>
          </a:xfrm>
          <a:prstGeom prst="rect">
            <a:avLst/>
          </a:prstGeom>
          <a:noFill/>
        </p:spPr>
        <p:txBody>
          <a:bodyPr wrap="square" rtlCol="0">
            <a:spAutoFit/>
          </a:bodyPr>
          <a:lstStyle/>
          <a:p>
            <a:pPr algn="just">
              <a:lnSpc>
                <a:spcPct val="150000"/>
              </a:lnSpc>
            </a:pPr>
            <a:r>
              <a:rPr lang="tr-TR" b="1" dirty="0" smtClean="0">
                <a:latin typeface="Arial Narrow" panose="020B0606020202030204" pitchFamily="34" charset="0"/>
              </a:rPr>
              <a:t>Dışsal </a:t>
            </a:r>
            <a:r>
              <a:rPr lang="tr-TR" b="1" dirty="0">
                <a:latin typeface="Arial Narrow" panose="020B0606020202030204" pitchFamily="34" charset="0"/>
              </a:rPr>
              <a:t>güdüleme</a:t>
            </a:r>
            <a:r>
              <a:rPr lang="tr-TR" dirty="0">
                <a:latin typeface="Arial Narrow" panose="020B0606020202030204" pitchFamily="34" charset="0"/>
              </a:rPr>
              <a:t>, bir görevin ya da bir etkinliğin tamamlanabilmesi için başka biri tarafından sağlanan ödüllerle oluşturulan motivasyondur</a:t>
            </a:r>
            <a:r>
              <a:rPr lang="tr-TR" dirty="0" smtClean="0">
                <a:latin typeface="Arial Narrow" panose="020B0606020202030204" pitchFamily="34" charset="0"/>
              </a:rPr>
              <a:t>. Dışsal </a:t>
            </a:r>
            <a:r>
              <a:rPr lang="tr-TR" dirty="0">
                <a:latin typeface="Arial Narrow" panose="020B0606020202030204" pitchFamily="34" charset="0"/>
              </a:rPr>
              <a:t>güdüleme, dışsal uyarıcılara bağlıdır</a:t>
            </a:r>
            <a:r>
              <a:rPr lang="tr-TR" dirty="0" smtClean="0">
                <a:latin typeface="Arial Narrow" panose="020B0606020202030204" pitchFamily="34" charset="0"/>
              </a:rPr>
              <a:t>. Dışsal </a:t>
            </a:r>
            <a:r>
              <a:rPr lang="tr-TR" dirty="0">
                <a:latin typeface="Arial Narrow" panose="020B0606020202030204" pitchFamily="34" charset="0"/>
              </a:rPr>
              <a:t>uyarıcılar ödül, ceza, takdir edilme, baskı, rica, sevilmek, kabul görmek olabilir</a:t>
            </a:r>
            <a:r>
              <a:rPr lang="tr-TR" dirty="0" smtClean="0">
                <a:latin typeface="Arial Narrow" panose="020B0606020202030204" pitchFamily="34" charset="0"/>
              </a:rPr>
              <a:t>.</a:t>
            </a:r>
          </a:p>
          <a:p>
            <a:pPr algn="just">
              <a:lnSpc>
                <a:spcPct val="150000"/>
              </a:lnSpc>
            </a:pPr>
            <a:endParaRPr lang="tr-TR" dirty="0">
              <a:latin typeface="Arial Narrow" panose="020B0606020202030204" pitchFamily="34" charset="0"/>
            </a:endParaRPr>
          </a:p>
          <a:p>
            <a:pPr algn="just">
              <a:lnSpc>
                <a:spcPct val="150000"/>
              </a:lnSpc>
            </a:pPr>
            <a:r>
              <a:rPr lang="tr-TR" b="1" dirty="0" smtClean="0">
                <a:latin typeface="Arial Narrow" panose="020B0606020202030204" pitchFamily="34" charset="0"/>
              </a:rPr>
              <a:t>Dışsal </a:t>
            </a:r>
            <a:r>
              <a:rPr lang="tr-TR" b="1" dirty="0">
                <a:latin typeface="Arial Narrow" panose="020B0606020202030204" pitchFamily="34" charset="0"/>
              </a:rPr>
              <a:t>güdülemeyi </a:t>
            </a:r>
            <a:r>
              <a:rPr lang="tr-TR" dirty="0">
                <a:latin typeface="Arial Narrow" panose="020B0606020202030204" pitchFamily="34" charset="0"/>
              </a:rPr>
              <a:t>destekleyici etmenler not, mükâfat, ödül, sertifika, kupa, madalya,  öğrenci gençlik teşkilatına üyelik, rekabet, tasdik edilme arzusu, öğretmen baskısı, ebeveyn baskısı, arkadaş baskısıdır</a:t>
            </a:r>
            <a:r>
              <a:rPr lang="tr-TR" dirty="0" smtClean="0">
                <a:latin typeface="Arial Narrow" panose="020B0606020202030204" pitchFamily="34" charset="0"/>
              </a:rPr>
              <a:t>. Olumsuz </a:t>
            </a:r>
            <a:r>
              <a:rPr lang="tr-TR" dirty="0">
                <a:latin typeface="Arial Narrow" panose="020B0606020202030204" pitchFamily="34" charset="0"/>
              </a:rPr>
              <a:t>dış odaklı güdüleme faktörleri ise alay, aşağılama, sözlü olarak incitme, azarlama, saldırma, cezalandırma, haklarını geri almadır</a:t>
            </a:r>
          </a:p>
        </p:txBody>
      </p:sp>
    </p:spTree>
    <p:extLst>
      <p:ext uri="{BB962C8B-B14F-4D97-AF65-F5344CB8AC3E}">
        <p14:creationId xmlns:p14="http://schemas.microsoft.com/office/powerpoint/2010/main" val="191328858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115616" y="1052736"/>
            <a:ext cx="7200800" cy="3785652"/>
          </a:xfrm>
          <a:prstGeom prst="rect">
            <a:avLst/>
          </a:prstGeom>
          <a:noFill/>
        </p:spPr>
        <p:txBody>
          <a:bodyPr wrap="square" rtlCol="0">
            <a:spAutoFit/>
          </a:bodyPr>
          <a:lstStyle/>
          <a:p>
            <a:pPr algn="ctr">
              <a:lnSpc>
                <a:spcPct val="150000"/>
              </a:lnSpc>
            </a:pPr>
            <a:r>
              <a:rPr lang="tr-TR" sz="2000" b="1" dirty="0">
                <a:latin typeface="Arial Narrow" panose="020B0606020202030204" pitchFamily="34" charset="0"/>
              </a:rPr>
              <a:t>Öğrenci Motivasyonunu Etkileyen </a:t>
            </a:r>
            <a:r>
              <a:rPr lang="tr-TR" sz="2000" b="1" dirty="0" smtClean="0">
                <a:latin typeface="Arial Narrow" panose="020B0606020202030204" pitchFamily="34" charset="0"/>
              </a:rPr>
              <a:t>Etmenler</a:t>
            </a:r>
          </a:p>
          <a:p>
            <a:pPr algn="just">
              <a:lnSpc>
                <a:spcPct val="150000"/>
              </a:lnSpc>
            </a:pPr>
            <a:r>
              <a:rPr lang="tr-TR" sz="2000" dirty="0">
                <a:latin typeface="Arial Narrow" panose="020B0606020202030204" pitchFamily="34" charset="0"/>
              </a:rPr>
              <a:t/>
            </a:r>
            <a:br>
              <a:rPr lang="tr-TR" sz="2000" dirty="0">
                <a:latin typeface="Arial Narrow" panose="020B0606020202030204" pitchFamily="34" charset="0"/>
              </a:rPr>
            </a:br>
            <a:r>
              <a:rPr lang="tr-TR" sz="2000" dirty="0">
                <a:latin typeface="Arial Narrow" panose="020B0606020202030204" pitchFamily="34" charset="0"/>
              </a:rPr>
              <a:t>Öğretmen Rolleri: Öğretmenin rehberlik ve danışmanlık rolü, bilgi kaynağı rolü, öğretim yöntem ve teknik rolü ve düzen sağlayıcılık rolü</a:t>
            </a:r>
            <a:r>
              <a:rPr lang="tr-TR" sz="2000" dirty="0" smtClean="0">
                <a:latin typeface="Arial Narrow" panose="020B0606020202030204" pitchFamily="34" charset="0"/>
              </a:rPr>
              <a:t>. </a:t>
            </a:r>
          </a:p>
          <a:p>
            <a:pPr algn="just">
              <a:lnSpc>
                <a:spcPct val="150000"/>
              </a:lnSpc>
            </a:pPr>
            <a:r>
              <a:rPr lang="tr-TR" sz="2000" dirty="0" smtClean="0">
                <a:latin typeface="Arial Narrow" panose="020B0606020202030204" pitchFamily="34" charset="0"/>
              </a:rPr>
              <a:t>Sınıfın </a:t>
            </a:r>
            <a:r>
              <a:rPr lang="tr-TR" sz="2000" dirty="0">
                <a:latin typeface="Arial Narrow" panose="020B0606020202030204" pitchFamily="34" charset="0"/>
              </a:rPr>
              <a:t>Örgütlenmesi: Sınıfın ve dersin örgütlenmesi</a:t>
            </a:r>
            <a:r>
              <a:rPr lang="tr-TR" sz="2000" dirty="0" smtClean="0">
                <a:latin typeface="Arial Narrow" panose="020B0606020202030204" pitchFamily="34" charset="0"/>
              </a:rPr>
              <a:t>. </a:t>
            </a:r>
          </a:p>
          <a:p>
            <a:pPr algn="just">
              <a:lnSpc>
                <a:spcPct val="150000"/>
              </a:lnSpc>
            </a:pPr>
            <a:r>
              <a:rPr lang="tr-TR" sz="2000" dirty="0" smtClean="0">
                <a:latin typeface="Arial Narrow" panose="020B0606020202030204" pitchFamily="34" charset="0"/>
              </a:rPr>
              <a:t>Etkileşim</a:t>
            </a:r>
            <a:r>
              <a:rPr lang="tr-TR" sz="2000" dirty="0">
                <a:latin typeface="Arial Narrow" panose="020B0606020202030204" pitchFamily="34" charset="0"/>
              </a:rPr>
              <a:t>: Sınıf içi etkileşim ve yerleşim </a:t>
            </a:r>
            <a:r>
              <a:rPr lang="tr-TR" sz="2000" dirty="0" smtClean="0">
                <a:latin typeface="Arial Narrow" panose="020B0606020202030204" pitchFamily="34" charset="0"/>
              </a:rPr>
              <a:t>düzeni </a:t>
            </a:r>
          </a:p>
          <a:p>
            <a:pPr algn="just">
              <a:lnSpc>
                <a:spcPct val="150000"/>
              </a:lnSpc>
            </a:pPr>
            <a:r>
              <a:rPr lang="tr-TR" sz="2000" dirty="0" smtClean="0">
                <a:latin typeface="Arial Narrow" panose="020B0606020202030204" pitchFamily="34" charset="0"/>
              </a:rPr>
              <a:t>Sınıf </a:t>
            </a:r>
            <a:r>
              <a:rPr lang="tr-TR" sz="2000" dirty="0">
                <a:latin typeface="Arial Narrow" panose="020B0606020202030204" pitchFamily="34" charset="0"/>
              </a:rPr>
              <a:t>İklimi: Öğretmen-öğrenci ilişkileri, sözlü ve sözsüz iletişim, okul yönetimi, okul iklimi ve kültürü, okul-öğretmen-aile ilişkileri</a:t>
            </a:r>
            <a:endParaRPr lang="tr-TR" sz="2000" b="1" dirty="0" smtClean="0">
              <a:latin typeface="Arial Narrow" panose="020B0606020202030204" pitchFamily="34" charset="0"/>
            </a:endParaRPr>
          </a:p>
        </p:txBody>
      </p:sp>
    </p:spTree>
    <p:extLst>
      <p:ext uri="{BB962C8B-B14F-4D97-AF65-F5344CB8AC3E}">
        <p14:creationId xmlns:p14="http://schemas.microsoft.com/office/powerpoint/2010/main" val="20471087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115616" y="1052736"/>
            <a:ext cx="7200800" cy="5078313"/>
          </a:xfrm>
          <a:prstGeom prst="rect">
            <a:avLst/>
          </a:prstGeom>
          <a:noFill/>
        </p:spPr>
        <p:txBody>
          <a:bodyPr wrap="square" rtlCol="0">
            <a:spAutoFit/>
          </a:bodyPr>
          <a:lstStyle/>
          <a:p>
            <a:pPr algn="just">
              <a:lnSpc>
                <a:spcPct val="150000"/>
              </a:lnSpc>
            </a:pPr>
            <a:r>
              <a:rPr lang="tr-TR" b="1" dirty="0">
                <a:latin typeface="Arial Narrow" panose="020B0606020202030204" pitchFamily="34" charset="0"/>
              </a:rPr>
              <a:t>Ödül, Övgü ve Cezanın Sınıfta Motivasyona Etkileri</a:t>
            </a:r>
            <a:r>
              <a:rPr lang="tr-TR" dirty="0">
                <a:latin typeface="Arial Narrow" panose="020B0606020202030204" pitchFamily="34" charset="0"/>
              </a:rPr>
              <a:t/>
            </a:r>
            <a:br>
              <a:rPr lang="tr-TR" dirty="0">
                <a:latin typeface="Arial Narrow" panose="020B0606020202030204" pitchFamily="34" charset="0"/>
              </a:rPr>
            </a:br>
            <a:r>
              <a:rPr lang="tr-TR" dirty="0">
                <a:latin typeface="Arial Narrow" panose="020B0606020202030204" pitchFamily="34" charset="0"/>
              </a:rPr>
              <a:t>Öğrenci motivasyonu sınıf etkinliklerine aktif </a:t>
            </a:r>
            <a:r>
              <a:rPr lang="tr-TR" dirty="0" err="1">
                <a:latin typeface="Arial Narrow" panose="020B0606020202030204" pitchFamily="34" charset="0"/>
              </a:rPr>
              <a:t>katınıldığında</a:t>
            </a:r>
            <a:r>
              <a:rPr lang="tr-TR" dirty="0">
                <a:latin typeface="Arial Narrow" panose="020B0606020202030204" pitchFamily="34" charset="0"/>
              </a:rPr>
              <a:t>, ödül ve övgü ile ya da tanınarak beslenmelidir</a:t>
            </a:r>
            <a:r>
              <a:rPr lang="tr-TR" dirty="0" smtClean="0">
                <a:latin typeface="Arial Narrow" panose="020B0606020202030204" pitchFamily="34" charset="0"/>
              </a:rPr>
              <a:t>. Ödül</a:t>
            </a:r>
            <a:r>
              <a:rPr lang="tr-TR" dirty="0">
                <a:latin typeface="Arial Narrow" panose="020B0606020202030204" pitchFamily="34" charset="0"/>
              </a:rPr>
              <a:t>, bir çabanın sonunda ulaşılabilecek amaç olarak motive edici olabileceği gibi, ödülün tamamı veya bir kısmı hemen verilerek de motivasyon sağlanabilir</a:t>
            </a:r>
            <a:r>
              <a:rPr lang="tr-TR" dirty="0" smtClean="0">
                <a:latin typeface="Arial Narrow" panose="020B0606020202030204" pitchFamily="34" charset="0"/>
              </a:rPr>
              <a:t>.</a:t>
            </a:r>
          </a:p>
          <a:p>
            <a:pPr algn="just">
              <a:lnSpc>
                <a:spcPct val="150000"/>
              </a:lnSpc>
            </a:pPr>
            <a:endParaRPr lang="tr-TR" dirty="0">
              <a:latin typeface="Arial Narrow" panose="020B0606020202030204" pitchFamily="34" charset="0"/>
            </a:endParaRPr>
          </a:p>
          <a:p>
            <a:pPr algn="just">
              <a:lnSpc>
                <a:spcPct val="150000"/>
              </a:lnSpc>
            </a:pPr>
            <a:r>
              <a:rPr lang="tr-TR" dirty="0" smtClean="0">
                <a:latin typeface="Arial Narrow" panose="020B0606020202030204" pitchFamily="34" charset="0"/>
              </a:rPr>
              <a:t>Ödül</a:t>
            </a:r>
            <a:r>
              <a:rPr lang="tr-TR" dirty="0">
                <a:latin typeface="Arial Narrow" panose="020B0606020202030204" pitchFamily="34" charset="0"/>
              </a:rPr>
              <a:t>, bir konuda öncelik tanınma, bir aracı daha uzun süre kullanabilme, bir kurula üyelik, sosyal kabul görme, sözel ödüller, maddi ödüller şeklinde geniş bir seçenekler dizisini içerebilir</a:t>
            </a:r>
            <a:r>
              <a:rPr lang="tr-TR" dirty="0" smtClean="0">
                <a:latin typeface="Arial Narrow" panose="020B0606020202030204" pitchFamily="34" charset="0"/>
              </a:rPr>
              <a:t>. Öğretimde </a:t>
            </a:r>
            <a:r>
              <a:rPr lang="tr-TR" dirty="0">
                <a:latin typeface="Arial Narrow" panose="020B0606020202030204" pitchFamily="34" charset="0"/>
              </a:rPr>
              <a:t>en etkili ödül biçimi, bir görev verilip onu başarı ile tamamlayabilen öğrencinin kendi halinden hoşnut olabilmesidir</a:t>
            </a:r>
            <a:r>
              <a:rPr lang="tr-TR" dirty="0" smtClean="0">
                <a:latin typeface="Arial Narrow" panose="020B0606020202030204" pitchFamily="34" charset="0"/>
              </a:rPr>
              <a:t>. Bu </a:t>
            </a:r>
            <a:r>
              <a:rPr lang="tr-TR" dirty="0">
                <a:latin typeface="Arial Narrow" panose="020B0606020202030204" pitchFamily="34" charset="0"/>
              </a:rPr>
              <a:t>durum ise başarı duygusunu tadan bir öğrencinin içsel motivasyonunu ateşleyerek yeni başarılar arayışına girebilmesini sağlayabilecektir.</a:t>
            </a:r>
          </a:p>
        </p:txBody>
      </p:sp>
    </p:spTree>
    <p:extLst>
      <p:ext uri="{BB962C8B-B14F-4D97-AF65-F5344CB8AC3E}">
        <p14:creationId xmlns:p14="http://schemas.microsoft.com/office/powerpoint/2010/main" val="22727051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115616" y="1052736"/>
            <a:ext cx="7200800" cy="2862322"/>
          </a:xfrm>
          <a:prstGeom prst="rect">
            <a:avLst/>
          </a:prstGeom>
          <a:noFill/>
        </p:spPr>
        <p:txBody>
          <a:bodyPr wrap="square" rtlCol="0">
            <a:spAutoFit/>
          </a:bodyPr>
          <a:lstStyle/>
          <a:p>
            <a:pPr algn="ctr">
              <a:lnSpc>
                <a:spcPct val="150000"/>
              </a:lnSpc>
            </a:pPr>
            <a:r>
              <a:rPr lang="tr-TR" sz="2000" b="1" dirty="0">
                <a:latin typeface="Arial Narrow" panose="020B0606020202030204" pitchFamily="34" charset="0"/>
              </a:rPr>
              <a:t>ÖĞRENCİLERİ ÖĞRENMEYE </a:t>
            </a:r>
            <a:r>
              <a:rPr lang="tr-TR" sz="2000" b="1" dirty="0" smtClean="0">
                <a:latin typeface="Arial Narrow" panose="020B0606020202030204" pitchFamily="34" charset="0"/>
              </a:rPr>
              <a:t>GÜDÜLEME</a:t>
            </a:r>
          </a:p>
          <a:p>
            <a:pPr algn="just">
              <a:lnSpc>
                <a:spcPct val="150000"/>
              </a:lnSpc>
            </a:pPr>
            <a:r>
              <a:rPr lang="tr-TR" sz="2000" dirty="0">
                <a:latin typeface="Arial Narrow" panose="020B0606020202030204" pitchFamily="34" charset="0"/>
              </a:rPr>
              <a:t/>
            </a:r>
            <a:br>
              <a:rPr lang="tr-TR" sz="2000" dirty="0">
                <a:latin typeface="Arial Narrow" panose="020B0606020202030204" pitchFamily="34" charset="0"/>
              </a:rPr>
            </a:br>
            <a:r>
              <a:rPr lang="tr-TR" sz="2000" dirty="0">
                <a:latin typeface="Arial Narrow" panose="020B0606020202030204" pitchFamily="34" charset="0"/>
              </a:rPr>
              <a:t>Öğrencinin güdülenmesiyle ilgili özellikleri bilmek öğretmene 3 açıdan yarar sağlar</a:t>
            </a:r>
            <a:r>
              <a:rPr lang="tr-TR" sz="2000" dirty="0" smtClean="0">
                <a:latin typeface="Arial Narrow" panose="020B0606020202030204" pitchFamily="34" charset="0"/>
              </a:rPr>
              <a:t>: Etkili </a:t>
            </a:r>
            <a:r>
              <a:rPr lang="tr-TR" sz="2000" dirty="0">
                <a:latin typeface="Arial Narrow" panose="020B0606020202030204" pitchFamily="34" charset="0"/>
              </a:rPr>
              <a:t>bir öğretim planı, öğrenciyi </a:t>
            </a:r>
            <a:r>
              <a:rPr lang="tr-TR" sz="2000" dirty="0" err="1">
                <a:latin typeface="Arial Narrow" panose="020B0606020202030204" pitchFamily="34" charset="0"/>
              </a:rPr>
              <a:t>kılavuzlama</a:t>
            </a:r>
            <a:r>
              <a:rPr lang="tr-TR" sz="2000" dirty="0">
                <a:latin typeface="Arial Narrow" panose="020B0606020202030204" pitchFamily="34" charset="0"/>
              </a:rPr>
              <a:t> için uygun malzeme </a:t>
            </a:r>
            <a:r>
              <a:rPr lang="tr-TR" sz="2000" dirty="0" smtClean="0">
                <a:latin typeface="Arial Narrow" panose="020B0606020202030204" pitchFamily="34" charset="0"/>
              </a:rPr>
              <a:t>seçimi Öğrencinin </a:t>
            </a:r>
            <a:r>
              <a:rPr lang="tr-TR" sz="2000" dirty="0">
                <a:latin typeface="Arial Narrow" panose="020B0606020202030204" pitchFamily="34" charset="0"/>
              </a:rPr>
              <a:t>başarı güdüsünü geliştirerek öğrenmenin etkinliğini </a:t>
            </a:r>
            <a:r>
              <a:rPr lang="tr-TR" sz="2000" dirty="0" smtClean="0">
                <a:latin typeface="Arial Narrow" panose="020B0606020202030204" pitchFamily="34" charset="0"/>
              </a:rPr>
              <a:t>artırma Öğrencinin </a:t>
            </a:r>
            <a:r>
              <a:rPr lang="tr-TR" sz="2000" dirty="0">
                <a:latin typeface="Arial Narrow" panose="020B0606020202030204" pitchFamily="34" charset="0"/>
              </a:rPr>
              <a:t>başarı güdüsünü engelleyen davranışları değiştirme</a:t>
            </a:r>
            <a:endParaRPr lang="tr-TR" sz="2000" b="1" dirty="0" smtClean="0">
              <a:latin typeface="Arial Narrow" panose="020B0606020202030204" pitchFamily="34" charset="0"/>
            </a:endParaRPr>
          </a:p>
        </p:txBody>
      </p:sp>
    </p:spTree>
    <p:extLst>
      <p:ext uri="{BB962C8B-B14F-4D97-AF65-F5344CB8AC3E}">
        <p14:creationId xmlns:p14="http://schemas.microsoft.com/office/powerpoint/2010/main" val="228538066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115616" y="1052736"/>
            <a:ext cx="7200800" cy="3877985"/>
          </a:xfrm>
          <a:prstGeom prst="rect">
            <a:avLst/>
          </a:prstGeom>
          <a:noFill/>
        </p:spPr>
        <p:txBody>
          <a:bodyPr wrap="square" rtlCol="0">
            <a:spAutoFit/>
          </a:bodyPr>
          <a:lstStyle/>
          <a:p>
            <a:pPr algn="ctr">
              <a:lnSpc>
                <a:spcPct val="150000"/>
              </a:lnSpc>
            </a:pPr>
            <a:r>
              <a:rPr lang="tr-TR" b="1" dirty="0">
                <a:latin typeface="Arial Narrow" panose="020B0606020202030204" pitchFamily="34" charset="0"/>
              </a:rPr>
              <a:t>ÖĞRENCİLERİ ÖĞRENMEYE </a:t>
            </a:r>
            <a:r>
              <a:rPr lang="tr-TR" b="1" dirty="0" smtClean="0">
                <a:latin typeface="Arial Narrow" panose="020B0606020202030204" pitchFamily="34" charset="0"/>
              </a:rPr>
              <a:t>GÜDÜLEME</a:t>
            </a:r>
          </a:p>
          <a:p>
            <a:pPr algn="just">
              <a:lnSpc>
                <a:spcPct val="150000"/>
              </a:lnSpc>
            </a:pPr>
            <a:r>
              <a:rPr lang="tr-TR" sz="2000" dirty="0">
                <a:latin typeface="Arial Narrow" panose="020B0606020202030204" pitchFamily="34" charset="0"/>
              </a:rPr>
              <a:t/>
            </a:r>
            <a:br>
              <a:rPr lang="tr-TR" sz="2000" dirty="0">
                <a:latin typeface="Arial Narrow" panose="020B0606020202030204" pitchFamily="34" charset="0"/>
              </a:rPr>
            </a:br>
            <a:r>
              <a:rPr lang="tr-TR" dirty="0">
                <a:latin typeface="Arial Narrow" panose="020B0606020202030204" pitchFamily="34" charset="0"/>
              </a:rPr>
              <a:t>Güdülenmenin öğrenmede bireye sağladığı yararları şöyle sıralamak </a:t>
            </a:r>
            <a:r>
              <a:rPr lang="tr-TR" dirty="0" smtClean="0">
                <a:latin typeface="Arial Narrow" panose="020B0606020202030204" pitchFamily="34" charset="0"/>
              </a:rPr>
              <a:t>mümkündür Bireysel </a:t>
            </a:r>
            <a:r>
              <a:rPr lang="tr-TR" dirty="0">
                <a:latin typeface="Arial Narrow" panose="020B0606020202030204" pitchFamily="34" charset="0"/>
              </a:rPr>
              <a:t>enerjiyi artırır ve etkinliklerdeki bireysel ilgi düzeyini yükseltir</a:t>
            </a:r>
            <a:r>
              <a:rPr lang="tr-TR" dirty="0" smtClean="0">
                <a:latin typeface="Arial Narrow" panose="020B0606020202030204" pitchFamily="34" charset="0"/>
              </a:rPr>
              <a:t>. Bireysel </a:t>
            </a:r>
            <a:r>
              <a:rPr lang="tr-TR" dirty="0">
                <a:latin typeface="Arial Narrow" panose="020B0606020202030204" pitchFamily="34" charset="0"/>
              </a:rPr>
              <a:t>hedefler doğrultusunda onlara ulaşma etkinliklerini yönetir</a:t>
            </a:r>
            <a:r>
              <a:rPr lang="tr-TR" dirty="0" smtClean="0">
                <a:latin typeface="Arial Narrow" panose="020B0606020202030204" pitchFamily="34" charset="0"/>
              </a:rPr>
              <a:t>. Bireylerin </a:t>
            </a:r>
            <a:r>
              <a:rPr lang="tr-TR" dirty="0">
                <a:latin typeface="Arial Narrow" panose="020B0606020202030204" pitchFamily="34" charset="0"/>
              </a:rPr>
              <a:t>etkinliklerinde sorumluluk alarak, kararlılıkla ilerlemelerini sağlar. Bireysel etkinliklerde karşılaştıkları güçlükleri yenmede sebat etmelerini sağlar</a:t>
            </a:r>
            <a:r>
              <a:rPr lang="tr-TR" dirty="0" smtClean="0">
                <a:latin typeface="Arial Narrow" panose="020B0606020202030204" pitchFamily="34" charset="0"/>
              </a:rPr>
              <a:t>. Bireylerin </a:t>
            </a:r>
            <a:r>
              <a:rPr lang="tr-TR" dirty="0">
                <a:latin typeface="Arial Narrow" panose="020B0606020202030204" pitchFamily="34" charset="0"/>
              </a:rPr>
              <a:t>kişisel öğrenme stratejilerini ve bilişsel süreçlerini etkiler. Çalışma ve uygulamalarda gösterdikleri dikkati artırır.</a:t>
            </a:r>
            <a:endParaRPr lang="tr-TR" sz="2000" b="1" dirty="0" smtClean="0">
              <a:latin typeface="Arial Narrow" panose="020B0606020202030204" pitchFamily="34" charset="0"/>
            </a:endParaRPr>
          </a:p>
        </p:txBody>
      </p:sp>
    </p:spTree>
    <p:extLst>
      <p:ext uri="{BB962C8B-B14F-4D97-AF65-F5344CB8AC3E}">
        <p14:creationId xmlns:p14="http://schemas.microsoft.com/office/powerpoint/2010/main" val="375930455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115616" y="1052736"/>
            <a:ext cx="7200800" cy="3785652"/>
          </a:xfrm>
          <a:prstGeom prst="rect">
            <a:avLst/>
          </a:prstGeom>
          <a:noFill/>
        </p:spPr>
        <p:txBody>
          <a:bodyPr wrap="square" rtlCol="0">
            <a:spAutoFit/>
          </a:bodyPr>
          <a:lstStyle/>
          <a:p>
            <a:pPr algn="ctr">
              <a:lnSpc>
                <a:spcPct val="150000"/>
              </a:lnSpc>
            </a:pPr>
            <a:r>
              <a:rPr lang="tr-TR" sz="2000" b="1" dirty="0">
                <a:latin typeface="Arial Narrow" panose="020B0606020202030204" pitchFamily="34" charset="0"/>
              </a:rPr>
              <a:t>ÖĞRENCİLERİ GÜDÜLEMEDE KULLANILABİLECEK </a:t>
            </a:r>
            <a:r>
              <a:rPr lang="tr-TR" sz="2000" b="1" dirty="0" smtClean="0">
                <a:latin typeface="Arial Narrow" panose="020B0606020202030204" pitchFamily="34" charset="0"/>
              </a:rPr>
              <a:t>STRATEJİLER</a:t>
            </a:r>
          </a:p>
          <a:p>
            <a:pPr marL="342900" indent="-342900" algn="just">
              <a:lnSpc>
                <a:spcPct val="150000"/>
              </a:lnSpc>
              <a:buFont typeface="Wingdings" panose="05000000000000000000" pitchFamily="2" charset="2"/>
              <a:buChar char="Ø"/>
            </a:pPr>
            <a:r>
              <a:rPr lang="tr-TR" sz="2000" dirty="0" smtClean="0">
                <a:latin typeface="Arial Narrow" panose="020B0606020202030204" pitchFamily="34" charset="0"/>
              </a:rPr>
              <a:t>Öğrencilerin </a:t>
            </a:r>
            <a:r>
              <a:rPr lang="tr-TR" sz="2000" dirty="0">
                <a:latin typeface="Arial Narrow" panose="020B0606020202030204" pitchFamily="34" charset="0"/>
              </a:rPr>
              <a:t>ilgilerini </a:t>
            </a:r>
            <a:r>
              <a:rPr lang="tr-TR" sz="2000" dirty="0" smtClean="0">
                <a:latin typeface="Arial Narrow" panose="020B0606020202030204" pitchFamily="34" charset="0"/>
              </a:rPr>
              <a:t>anlama</a:t>
            </a:r>
          </a:p>
          <a:p>
            <a:pPr marL="342900" indent="-342900" algn="just">
              <a:lnSpc>
                <a:spcPct val="150000"/>
              </a:lnSpc>
              <a:buFont typeface="Wingdings" panose="05000000000000000000" pitchFamily="2" charset="2"/>
              <a:buChar char="Ø"/>
            </a:pPr>
            <a:r>
              <a:rPr lang="tr-TR" sz="2000" dirty="0" smtClean="0">
                <a:latin typeface="Arial Narrow" panose="020B0606020202030204" pitchFamily="34" charset="0"/>
              </a:rPr>
              <a:t>Konunun </a:t>
            </a:r>
            <a:r>
              <a:rPr lang="tr-TR" sz="2000" dirty="0">
                <a:latin typeface="Arial Narrow" panose="020B0606020202030204" pitchFamily="34" charset="0"/>
              </a:rPr>
              <a:t>kullanılabilirliğini </a:t>
            </a:r>
            <a:r>
              <a:rPr lang="tr-TR" sz="2000" dirty="0" smtClean="0">
                <a:latin typeface="Arial Narrow" panose="020B0606020202030204" pitchFamily="34" charset="0"/>
              </a:rPr>
              <a:t>açıklama</a:t>
            </a:r>
          </a:p>
          <a:p>
            <a:pPr marL="342900" indent="-342900" algn="just">
              <a:lnSpc>
                <a:spcPct val="150000"/>
              </a:lnSpc>
              <a:buFont typeface="Wingdings" panose="05000000000000000000" pitchFamily="2" charset="2"/>
              <a:buChar char="Ø"/>
            </a:pPr>
            <a:r>
              <a:rPr lang="tr-TR" sz="2000" dirty="0" smtClean="0">
                <a:latin typeface="Arial Narrow" panose="020B0606020202030204" pitchFamily="34" charset="0"/>
              </a:rPr>
              <a:t>Öğrencilerin </a:t>
            </a:r>
            <a:r>
              <a:rPr lang="tr-TR" sz="2000" dirty="0">
                <a:latin typeface="Arial Narrow" panose="020B0606020202030204" pitchFamily="34" charset="0"/>
              </a:rPr>
              <a:t>başarı beklentisi geliştirmelerine yardımcı </a:t>
            </a:r>
            <a:r>
              <a:rPr lang="tr-TR" sz="2000" dirty="0" smtClean="0">
                <a:latin typeface="Arial Narrow" panose="020B0606020202030204" pitchFamily="34" charset="0"/>
              </a:rPr>
              <a:t>olma</a:t>
            </a:r>
          </a:p>
          <a:p>
            <a:pPr marL="342900" indent="-342900" algn="just">
              <a:lnSpc>
                <a:spcPct val="150000"/>
              </a:lnSpc>
              <a:buFont typeface="Wingdings" panose="05000000000000000000" pitchFamily="2" charset="2"/>
              <a:buChar char="Ø"/>
            </a:pPr>
            <a:r>
              <a:rPr lang="tr-TR" sz="2000" dirty="0" smtClean="0">
                <a:latin typeface="Arial Narrow" panose="020B0606020202030204" pitchFamily="34" charset="0"/>
              </a:rPr>
              <a:t>Dersi </a:t>
            </a:r>
            <a:r>
              <a:rPr lang="tr-TR" sz="2000" dirty="0">
                <a:latin typeface="Arial Narrow" panose="020B0606020202030204" pitchFamily="34" charset="0"/>
              </a:rPr>
              <a:t>ilginç hale </a:t>
            </a:r>
            <a:r>
              <a:rPr lang="tr-TR" sz="2000" dirty="0" smtClean="0">
                <a:latin typeface="Arial Narrow" panose="020B0606020202030204" pitchFamily="34" charset="0"/>
              </a:rPr>
              <a:t>getirme</a:t>
            </a:r>
          </a:p>
          <a:p>
            <a:pPr marL="342900" indent="-342900" algn="just">
              <a:lnSpc>
                <a:spcPct val="150000"/>
              </a:lnSpc>
              <a:buFont typeface="Wingdings" panose="05000000000000000000" pitchFamily="2" charset="2"/>
              <a:buChar char="Ø"/>
            </a:pPr>
            <a:r>
              <a:rPr lang="tr-TR" sz="2000" dirty="0" smtClean="0">
                <a:latin typeface="Arial Narrow" panose="020B0606020202030204" pitchFamily="34" charset="0"/>
              </a:rPr>
              <a:t>Öğrencilerde </a:t>
            </a:r>
            <a:r>
              <a:rPr lang="tr-TR" sz="2000" dirty="0">
                <a:latin typeface="Arial Narrow" panose="020B0606020202030204" pitchFamily="34" charset="0"/>
              </a:rPr>
              <a:t>istek </a:t>
            </a:r>
            <a:r>
              <a:rPr lang="tr-TR" sz="2000" dirty="0" smtClean="0">
                <a:latin typeface="Arial Narrow" panose="020B0606020202030204" pitchFamily="34" charset="0"/>
              </a:rPr>
              <a:t>uyandırma</a:t>
            </a:r>
          </a:p>
          <a:p>
            <a:pPr marL="342900" indent="-342900" algn="just">
              <a:lnSpc>
                <a:spcPct val="150000"/>
              </a:lnSpc>
              <a:buFont typeface="Wingdings" panose="05000000000000000000" pitchFamily="2" charset="2"/>
              <a:buChar char="Ø"/>
            </a:pPr>
            <a:r>
              <a:rPr lang="tr-TR" sz="2000" dirty="0" smtClean="0">
                <a:latin typeface="Arial Narrow" panose="020B0606020202030204" pitchFamily="34" charset="0"/>
              </a:rPr>
              <a:t>Ödüller kullanma</a:t>
            </a:r>
          </a:p>
          <a:p>
            <a:pPr marL="342900" indent="-342900" algn="just">
              <a:lnSpc>
                <a:spcPct val="150000"/>
              </a:lnSpc>
              <a:buFont typeface="Wingdings" panose="05000000000000000000" pitchFamily="2" charset="2"/>
              <a:buChar char="Ø"/>
            </a:pPr>
            <a:r>
              <a:rPr lang="tr-TR" sz="2000" dirty="0" smtClean="0">
                <a:latin typeface="Arial Narrow" panose="020B0606020202030204" pitchFamily="34" charset="0"/>
              </a:rPr>
              <a:t>Destekleyici </a:t>
            </a:r>
            <a:r>
              <a:rPr lang="tr-TR" sz="2000" dirty="0">
                <a:latin typeface="Arial Narrow" panose="020B0606020202030204" pitchFamily="34" charset="0"/>
              </a:rPr>
              <a:t>bir çevre oluşturma</a:t>
            </a:r>
            <a:endParaRPr lang="tr-TR" sz="2000" b="1" dirty="0" smtClean="0">
              <a:latin typeface="Arial Narrow" panose="020B0606020202030204" pitchFamily="34" charset="0"/>
            </a:endParaRPr>
          </a:p>
        </p:txBody>
      </p:sp>
    </p:spTree>
    <p:extLst>
      <p:ext uri="{BB962C8B-B14F-4D97-AF65-F5344CB8AC3E}">
        <p14:creationId xmlns:p14="http://schemas.microsoft.com/office/powerpoint/2010/main" val="186613776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115616" y="764704"/>
            <a:ext cx="7200800" cy="5441426"/>
          </a:xfrm>
          <a:prstGeom prst="rect">
            <a:avLst/>
          </a:prstGeom>
          <a:noFill/>
        </p:spPr>
        <p:txBody>
          <a:bodyPr wrap="square" rtlCol="0">
            <a:spAutoFit/>
          </a:bodyPr>
          <a:lstStyle/>
          <a:p>
            <a:pPr algn="ctr">
              <a:lnSpc>
                <a:spcPct val="150000"/>
              </a:lnSpc>
            </a:pPr>
            <a:r>
              <a:rPr lang="tr-TR" b="1" dirty="0" err="1">
                <a:latin typeface="Arial Narrow" panose="020B0606020202030204" pitchFamily="34" charset="0"/>
              </a:rPr>
              <a:t>Maslow’un</a:t>
            </a:r>
            <a:r>
              <a:rPr lang="tr-TR" b="1" dirty="0">
                <a:latin typeface="Arial Narrow" panose="020B0606020202030204" pitchFamily="34" charset="0"/>
              </a:rPr>
              <a:t> İhtiyaç Hiyerarşisi Teorisi</a:t>
            </a:r>
          </a:p>
          <a:p>
            <a:pPr algn="just">
              <a:lnSpc>
                <a:spcPct val="150000"/>
              </a:lnSpc>
            </a:pPr>
            <a:r>
              <a:rPr lang="tr-TR" dirty="0">
                <a:latin typeface="Arial Narrow" panose="020B0606020202030204" pitchFamily="34" charset="0"/>
              </a:rPr>
              <a:t>Bilişsel yaklaşım, davranışçı yaklaşıma bir tepki olarak gelişmiştir. Bilişsel yaklaşımın geliştirdiği en kapsamlı güdülenme kuramı, neden bulma kuramıdır. Bu kurama göre, bireyler sürekli başarı ve başarısızlıklarının nedenlerini bulmaya çalışırlar. Öğrencilerin başarı ve başarısızlıklarını açıklama biçimleri üç boyutta toplanmıştır:</a:t>
            </a:r>
          </a:p>
          <a:p>
            <a:pPr algn="just">
              <a:lnSpc>
                <a:spcPct val="150000"/>
              </a:lnSpc>
            </a:pPr>
            <a:r>
              <a:rPr lang="tr-TR" dirty="0">
                <a:latin typeface="Arial Narrow" panose="020B0606020202030204" pitchFamily="34" charset="0"/>
              </a:rPr>
              <a:t>1-Nedenin bireyin dışında ya da kendisinde olması</a:t>
            </a:r>
          </a:p>
          <a:p>
            <a:pPr algn="just">
              <a:lnSpc>
                <a:spcPct val="150000"/>
              </a:lnSpc>
            </a:pPr>
            <a:r>
              <a:rPr lang="tr-TR" dirty="0">
                <a:latin typeface="Arial Narrow" panose="020B0606020202030204" pitchFamily="34" charset="0"/>
              </a:rPr>
              <a:t>2-Nedenin durağan ya da değişken olması</a:t>
            </a:r>
          </a:p>
          <a:p>
            <a:pPr algn="just">
              <a:lnSpc>
                <a:spcPct val="150000"/>
              </a:lnSpc>
            </a:pPr>
            <a:r>
              <a:rPr lang="tr-TR" dirty="0">
                <a:latin typeface="Arial Narrow" panose="020B0606020202030204" pitchFamily="34" charset="0"/>
              </a:rPr>
              <a:t>3-Sorumluluğun kontrol edilip edilmemesidir.</a:t>
            </a:r>
          </a:p>
          <a:p>
            <a:pPr algn="just">
              <a:lnSpc>
                <a:spcPct val="150000"/>
              </a:lnSpc>
            </a:pPr>
            <a:r>
              <a:rPr lang="tr-TR" dirty="0">
                <a:latin typeface="Arial Narrow" panose="020B0606020202030204" pitchFamily="34" charset="0"/>
              </a:rPr>
              <a:t>Neden bulma kuramına göre, başarı ve başarısızlığını içsel ve kontrol edilebilir değişkenlere bağlayan öğrencilerin güdüleri daha yükselir ve akademik hayatlarında daha başarılı olurlar. Bu öğrenciler başarılarını gösterdikleri çaba ile açıklarlar. Başarısız olduklarında daha çok çalıştıklarında başarılı olacaklarına inanırlar.</a:t>
            </a:r>
          </a:p>
        </p:txBody>
      </p:sp>
    </p:spTree>
    <p:extLst>
      <p:ext uri="{BB962C8B-B14F-4D97-AF65-F5344CB8AC3E}">
        <p14:creationId xmlns:p14="http://schemas.microsoft.com/office/powerpoint/2010/main" val="27034541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115616" y="1052736"/>
            <a:ext cx="7200800" cy="3323987"/>
          </a:xfrm>
          <a:prstGeom prst="rect">
            <a:avLst/>
          </a:prstGeom>
          <a:noFill/>
        </p:spPr>
        <p:txBody>
          <a:bodyPr wrap="square" rtlCol="0">
            <a:spAutoFit/>
          </a:bodyPr>
          <a:lstStyle/>
          <a:p>
            <a:pPr algn="ctr">
              <a:lnSpc>
                <a:spcPct val="150000"/>
              </a:lnSpc>
            </a:pPr>
            <a:r>
              <a:rPr lang="tr-TR" sz="2000" b="1" dirty="0">
                <a:latin typeface="Arial Narrow" panose="020B0606020202030204" pitchFamily="34" charset="0"/>
              </a:rPr>
              <a:t>SINIFTA GÜDÜLEME (MOTİVASYON</a:t>
            </a:r>
            <a:r>
              <a:rPr lang="tr-TR" sz="2000" b="1" dirty="0" smtClean="0">
                <a:latin typeface="Arial Narrow" panose="020B0606020202030204" pitchFamily="34" charset="0"/>
              </a:rPr>
              <a:t>)</a:t>
            </a:r>
          </a:p>
          <a:p>
            <a:pPr algn="just">
              <a:lnSpc>
                <a:spcPct val="150000"/>
              </a:lnSpc>
            </a:pPr>
            <a:r>
              <a:rPr lang="tr-TR" sz="2000" b="1" dirty="0" smtClean="0">
                <a:latin typeface="Arial Narrow" panose="020B0606020202030204" pitchFamily="34" charset="0"/>
              </a:rPr>
              <a:t>Güdüleme temelde </a:t>
            </a:r>
            <a:r>
              <a:rPr lang="tr-TR" sz="2000" b="1" dirty="0">
                <a:latin typeface="Arial Narrow" panose="020B0606020202030204" pitchFamily="34" charset="0"/>
              </a:rPr>
              <a:t>bireyin davranışlarıyla ilgilidir.</a:t>
            </a:r>
            <a:r>
              <a:rPr lang="tr-TR" sz="2000" dirty="0">
                <a:latin typeface="Arial Narrow" panose="020B0606020202030204" pitchFamily="34" charset="0"/>
              </a:rPr>
              <a:t/>
            </a:r>
            <a:br>
              <a:rPr lang="tr-TR" sz="2000" dirty="0">
                <a:latin typeface="Arial Narrow" panose="020B0606020202030204" pitchFamily="34" charset="0"/>
              </a:rPr>
            </a:br>
            <a:r>
              <a:rPr lang="tr-TR" sz="2000" dirty="0">
                <a:latin typeface="Arial Narrow" panose="020B0606020202030204" pitchFamily="34" charset="0"/>
              </a:rPr>
              <a:t>İngilizce ve Fransızca ”motive” kelimesinden türetilen motive teriminin Türkçe karşılığı güdü bir insanı belirli bir amaç için harekete geçiren güç demektir</a:t>
            </a:r>
            <a:r>
              <a:rPr lang="tr-TR" sz="2000" dirty="0" smtClean="0">
                <a:latin typeface="Arial Narrow" panose="020B0606020202030204" pitchFamily="34" charset="0"/>
              </a:rPr>
              <a:t>. Güdüleme </a:t>
            </a:r>
            <a:r>
              <a:rPr lang="tr-TR" sz="2000" dirty="0">
                <a:latin typeface="Arial Narrow" panose="020B0606020202030204" pitchFamily="34" charset="0"/>
              </a:rPr>
              <a:t>(motivasyon) ise bir veya birden çok insanı, belirli bir yöne (veya amaca) doğru devamlı şekilde harekete geçirmek için yapılan çabaların toplamıdır.</a:t>
            </a:r>
          </a:p>
        </p:txBody>
      </p:sp>
    </p:spTree>
    <p:extLst>
      <p:ext uri="{BB962C8B-B14F-4D97-AF65-F5344CB8AC3E}">
        <p14:creationId xmlns:p14="http://schemas.microsoft.com/office/powerpoint/2010/main" val="33819520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187624" y="764704"/>
            <a:ext cx="7200800" cy="5441426"/>
          </a:xfrm>
          <a:prstGeom prst="rect">
            <a:avLst/>
          </a:prstGeom>
          <a:noFill/>
        </p:spPr>
        <p:txBody>
          <a:bodyPr wrap="square" rtlCol="0">
            <a:spAutoFit/>
          </a:bodyPr>
          <a:lstStyle/>
          <a:p>
            <a:pPr algn="ctr">
              <a:lnSpc>
                <a:spcPct val="150000"/>
              </a:lnSpc>
            </a:pPr>
            <a:r>
              <a:rPr lang="tr-TR" b="1" dirty="0">
                <a:latin typeface="Arial Narrow" panose="020B0606020202030204" pitchFamily="34" charset="0"/>
              </a:rPr>
              <a:t>Bilişsel Yaklaşım</a:t>
            </a:r>
          </a:p>
          <a:p>
            <a:pPr algn="just">
              <a:lnSpc>
                <a:spcPct val="150000"/>
              </a:lnSpc>
            </a:pPr>
            <a:r>
              <a:rPr lang="tr-TR" dirty="0">
                <a:latin typeface="Arial Narrow" panose="020B0606020202030204" pitchFamily="34" charset="0"/>
              </a:rPr>
              <a:t>Bu tür gereksinimler, bireyin tek başına yaşayamayacağı ve diğer bireylerden oluşan çevreyle etkileşimde bulunmasının gereğini açıklar. Varlık gereksinimlerinden farklı olarak, ilişki gereksinimlerinin doyurulması, bireyin diğer bireylerle paylaşma, ortak anlayış ve etkileşime dayanan faaliyetlerde bulunmasına bağlıdır. Destek, saygı, tanınma ve ait olma, bu tür gereksinimlerdendir.</a:t>
            </a:r>
          </a:p>
          <a:p>
            <a:pPr algn="just">
              <a:lnSpc>
                <a:spcPct val="150000"/>
              </a:lnSpc>
            </a:pPr>
            <a:r>
              <a:rPr lang="tr-TR" dirty="0">
                <a:latin typeface="Arial Narrow" panose="020B0606020202030204" pitchFamily="34" charset="0"/>
              </a:rPr>
              <a:t>Bu tür gereksinimler, </a:t>
            </a:r>
            <a:r>
              <a:rPr lang="tr-TR" dirty="0" err="1">
                <a:latin typeface="Arial Narrow" panose="020B0606020202030204" pitchFamily="34" charset="0"/>
              </a:rPr>
              <a:t>Maslow’un</a:t>
            </a:r>
            <a:r>
              <a:rPr lang="tr-TR" dirty="0">
                <a:latin typeface="Arial Narrow" panose="020B0606020202030204" pitchFamily="34" charset="0"/>
              </a:rPr>
              <a:t> kuramının ilk iki basamağında tanımlanan her türden fizyolojik ve güvenlik gereksinimlerini içerir.</a:t>
            </a:r>
          </a:p>
          <a:p>
            <a:pPr algn="just">
              <a:lnSpc>
                <a:spcPct val="150000"/>
              </a:lnSpc>
            </a:pPr>
            <a:r>
              <a:rPr lang="tr-TR" dirty="0">
                <a:latin typeface="Arial Narrow" panose="020B0606020202030204" pitchFamily="34" charset="0"/>
              </a:rPr>
              <a:t>Bu teorilerden en popüler olanları,</a:t>
            </a:r>
          </a:p>
          <a:p>
            <a:pPr algn="just">
              <a:lnSpc>
                <a:spcPct val="150000"/>
              </a:lnSpc>
            </a:pPr>
            <a:r>
              <a:rPr lang="tr-TR" dirty="0">
                <a:latin typeface="Arial Narrow" panose="020B0606020202030204" pitchFamily="34" charset="0"/>
              </a:rPr>
              <a:t>(a) </a:t>
            </a:r>
            <a:r>
              <a:rPr lang="tr-TR" dirty="0" err="1">
                <a:latin typeface="Arial Narrow" panose="020B0606020202030204" pitchFamily="34" charset="0"/>
              </a:rPr>
              <a:t>Maslow’un</a:t>
            </a:r>
            <a:r>
              <a:rPr lang="tr-TR" dirty="0">
                <a:latin typeface="Arial Narrow" panose="020B0606020202030204" pitchFamily="34" charset="0"/>
              </a:rPr>
              <a:t> ihtiyaç hiyerarşisi teorisi,</a:t>
            </a:r>
          </a:p>
          <a:p>
            <a:pPr algn="just">
              <a:lnSpc>
                <a:spcPct val="150000"/>
              </a:lnSpc>
            </a:pPr>
            <a:r>
              <a:rPr lang="tr-TR" dirty="0">
                <a:latin typeface="Arial Narrow" panose="020B0606020202030204" pitchFamily="34" charset="0"/>
              </a:rPr>
              <a:t>(b) </a:t>
            </a:r>
            <a:r>
              <a:rPr lang="tr-TR" dirty="0" err="1">
                <a:latin typeface="Arial Narrow" panose="020B0606020202030204" pitchFamily="34" charset="0"/>
              </a:rPr>
              <a:t>Herzberg’in</a:t>
            </a:r>
            <a:r>
              <a:rPr lang="tr-TR" dirty="0">
                <a:latin typeface="Arial Narrow" panose="020B0606020202030204" pitchFamily="34" charset="0"/>
              </a:rPr>
              <a:t> iki faktör teorisi,</a:t>
            </a:r>
          </a:p>
          <a:p>
            <a:pPr algn="just">
              <a:lnSpc>
                <a:spcPct val="150000"/>
              </a:lnSpc>
            </a:pPr>
            <a:r>
              <a:rPr lang="tr-TR" dirty="0">
                <a:latin typeface="Arial Narrow" panose="020B0606020202030204" pitchFamily="34" charset="0"/>
              </a:rPr>
              <a:t>(c) </a:t>
            </a:r>
            <a:r>
              <a:rPr lang="tr-TR" dirty="0" err="1">
                <a:latin typeface="Arial Narrow" panose="020B0606020202030204" pitchFamily="34" charset="0"/>
              </a:rPr>
              <a:t>Alderfer’in</a:t>
            </a:r>
            <a:r>
              <a:rPr lang="tr-TR" dirty="0">
                <a:latin typeface="Arial Narrow" panose="020B0606020202030204" pitchFamily="34" charset="0"/>
              </a:rPr>
              <a:t> ERG teorisi</a:t>
            </a:r>
          </a:p>
          <a:p>
            <a:pPr algn="just">
              <a:lnSpc>
                <a:spcPct val="150000"/>
              </a:lnSpc>
            </a:pPr>
            <a:r>
              <a:rPr lang="tr-TR" dirty="0">
                <a:latin typeface="Arial Narrow" panose="020B0606020202030204" pitchFamily="34" charset="0"/>
              </a:rPr>
              <a:t>(d) </a:t>
            </a:r>
            <a:r>
              <a:rPr lang="tr-TR" dirty="0" err="1">
                <a:latin typeface="Arial Narrow" panose="020B0606020202030204" pitchFamily="34" charset="0"/>
              </a:rPr>
              <a:t>McClelland’ın</a:t>
            </a:r>
            <a:r>
              <a:rPr lang="tr-TR" dirty="0">
                <a:latin typeface="Arial Narrow" panose="020B0606020202030204" pitchFamily="34" charset="0"/>
              </a:rPr>
              <a:t> öğrenilmiş ihtiyaçlar teorisidir.</a:t>
            </a:r>
          </a:p>
        </p:txBody>
      </p:sp>
    </p:spTree>
    <p:extLst>
      <p:ext uri="{BB962C8B-B14F-4D97-AF65-F5344CB8AC3E}">
        <p14:creationId xmlns:p14="http://schemas.microsoft.com/office/powerpoint/2010/main" val="9018490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259632" y="836712"/>
            <a:ext cx="7200800" cy="5574090"/>
          </a:xfrm>
          <a:prstGeom prst="rect">
            <a:avLst/>
          </a:prstGeom>
          <a:noFill/>
        </p:spPr>
        <p:txBody>
          <a:bodyPr wrap="square" rtlCol="0">
            <a:spAutoFit/>
          </a:bodyPr>
          <a:lstStyle/>
          <a:p>
            <a:pPr algn="just">
              <a:lnSpc>
                <a:spcPct val="150000"/>
              </a:lnSpc>
            </a:pPr>
            <a:r>
              <a:rPr lang="tr-TR" sz="2000" dirty="0">
                <a:latin typeface="Arial Narrow" panose="020B0606020202030204" pitchFamily="34" charset="0"/>
              </a:rPr>
              <a:t>Bu teoriler, “davranışı ne motive eder?” sorusuyla meşgul olmaktadır.</a:t>
            </a:r>
          </a:p>
          <a:p>
            <a:pPr algn="just">
              <a:lnSpc>
                <a:spcPct val="150000"/>
              </a:lnSpc>
            </a:pPr>
            <a:r>
              <a:rPr lang="tr-TR" sz="2000" dirty="0">
                <a:latin typeface="Arial Narrow" panose="020B0606020202030204" pitchFamily="34" charset="0"/>
              </a:rPr>
              <a:t>• Sarf edilecek çabanın düzeyinin istenilen sonuca ulaşmaya yeterli olup olmadığına ilişkin olarak kişinin vardığı yargıya ‘</a:t>
            </a:r>
            <a:r>
              <a:rPr lang="tr-TR" sz="2000" dirty="0" err="1">
                <a:latin typeface="Arial Narrow" panose="020B0606020202030204" pitchFamily="34" charset="0"/>
              </a:rPr>
              <a:t>araçsallık</a:t>
            </a:r>
            <a:r>
              <a:rPr lang="tr-TR" sz="2000" dirty="0">
                <a:latin typeface="Arial Narrow" panose="020B0606020202030204" pitchFamily="34" charset="0"/>
              </a:rPr>
              <a:t>’ denir. . </a:t>
            </a:r>
            <a:r>
              <a:rPr lang="tr-TR" sz="2000" dirty="0" err="1">
                <a:latin typeface="Arial Narrow" panose="020B0606020202030204" pitchFamily="34" charset="0"/>
              </a:rPr>
              <a:t>Araçsallık</a:t>
            </a:r>
            <a:r>
              <a:rPr lang="tr-TR" sz="2000" dirty="0">
                <a:latin typeface="Arial Narrow" panose="020B0606020202030204" pitchFamily="34" charset="0"/>
              </a:rPr>
              <a:t>, 0 ile 1 arasında değişir.</a:t>
            </a:r>
          </a:p>
          <a:p>
            <a:pPr algn="just">
              <a:lnSpc>
                <a:spcPct val="150000"/>
              </a:lnSpc>
            </a:pPr>
            <a:r>
              <a:rPr lang="tr-TR" sz="2000" dirty="0">
                <a:latin typeface="Arial Narrow" panose="020B0606020202030204" pitchFamily="34" charset="0"/>
              </a:rPr>
              <a:t>Bireyin bir davranışa karar verebilmesi için şunları çözmesi gerekir:</a:t>
            </a:r>
          </a:p>
          <a:p>
            <a:pPr algn="just">
              <a:lnSpc>
                <a:spcPct val="150000"/>
              </a:lnSpc>
            </a:pPr>
            <a:r>
              <a:rPr lang="tr-TR" sz="2000" dirty="0">
                <a:latin typeface="Arial Narrow" panose="020B0606020202030204" pitchFamily="34" charset="0"/>
              </a:rPr>
              <a:t>• Sonuç ne?</a:t>
            </a:r>
          </a:p>
          <a:p>
            <a:pPr algn="just">
              <a:lnSpc>
                <a:spcPct val="150000"/>
              </a:lnSpc>
            </a:pPr>
            <a:r>
              <a:rPr lang="tr-TR" sz="2000" dirty="0">
                <a:latin typeface="Arial Narrow" panose="020B0606020202030204" pitchFamily="34" charset="0"/>
              </a:rPr>
              <a:t>• Sonuçta elde edilecek şey ne kadar cazip?</a:t>
            </a:r>
          </a:p>
          <a:p>
            <a:pPr algn="just">
              <a:lnSpc>
                <a:spcPct val="150000"/>
              </a:lnSpc>
            </a:pPr>
            <a:r>
              <a:rPr lang="tr-TR" sz="2000" dirty="0">
                <a:latin typeface="Arial Narrow" panose="020B0606020202030204" pitchFamily="34" charset="0"/>
              </a:rPr>
              <a:t>• Bu sonuca ulaşabilecek yeteneğim var mı?</a:t>
            </a:r>
          </a:p>
          <a:p>
            <a:pPr algn="just">
              <a:lnSpc>
                <a:spcPct val="150000"/>
              </a:lnSpc>
            </a:pPr>
            <a:r>
              <a:rPr lang="tr-TR" sz="2000" dirty="0">
                <a:latin typeface="Arial Narrow" panose="020B0606020202030204" pitchFamily="34" charset="0"/>
              </a:rPr>
              <a:t>• Bu çaba, istenilen sonuca ulaştırır mı?</a:t>
            </a:r>
          </a:p>
          <a:p>
            <a:pPr algn="just">
              <a:lnSpc>
                <a:spcPct val="150000"/>
              </a:lnSpc>
            </a:pPr>
            <a:r>
              <a:rPr lang="tr-TR" sz="2000" dirty="0">
                <a:latin typeface="Arial Narrow" panose="020B0606020202030204" pitchFamily="34" charset="0"/>
              </a:rPr>
              <a:t>Bu soruların herhangi birini cevaplayamayan bireyin motivasyonu düşer ve birey çaba harcamaktan vazgeçebilir. Bu nedenle bireyden istenenin açık hale getirilmesi gerekir.</a:t>
            </a:r>
          </a:p>
        </p:txBody>
      </p:sp>
    </p:spTree>
    <p:extLst>
      <p:ext uri="{BB962C8B-B14F-4D97-AF65-F5344CB8AC3E}">
        <p14:creationId xmlns:p14="http://schemas.microsoft.com/office/powerpoint/2010/main" val="378042996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403648" y="548680"/>
            <a:ext cx="7200800" cy="6186309"/>
          </a:xfrm>
          <a:prstGeom prst="rect">
            <a:avLst/>
          </a:prstGeom>
          <a:noFill/>
        </p:spPr>
        <p:txBody>
          <a:bodyPr wrap="square" rtlCol="0">
            <a:spAutoFit/>
          </a:bodyPr>
          <a:lstStyle/>
          <a:p>
            <a:pPr algn="ctr"/>
            <a:r>
              <a:rPr lang="tr-TR" b="1" dirty="0">
                <a:latin typeface="Arial Narrow" panose="020B0606020202030204" pitchFamily="34" charset="0"/>
              </a:rPr>
              <a:t>Sosyal Öğrenme</a:t>
            </a:r>
          </a:p>
          <a:p>
            <a:pPr algn="just"/>
            <a:r>
              <a:rPr lang="tr-TR" b="1" i="1" dirty="0">
                <a:latin typeface="Arial Narrow" panose="020B0606020202030204" pitchFamily="34" charset="0"/>
              </a:rPr>
              <a:t>Adam’ın Eşitlik ve Adillik Teorisi</a:t>
            </a:r>
          </a:p>
          <a:p>
            <a:pPr algn="just"/>
            <a:r>
              <a:rPr lang="tr-TR" dirty="0">
                <a:latin typeface="Arial Narrow" panose="020B0606020202030204" pitchFamily="34" charset="0"/>
              </a:rPr>
              <a:t>Bu teoriye göre birey, kendi çabasını ve ödülü kendi durumunda olan insanlarınkiyle karşılaştırır. </a:t>
            </a:r>
            <a:r>
              <a:rPr lang="tr-TR" dirty="0" err="1">
                <a:latin typeface="Arial Narrow" panose="020B0606020202030204" pitchFamily="34" charset="0"/>
              </a:rPr>
              <a:t>Insanlar</a:t>
            </a:r>
            <a:r>
              <a:rPr lang="tr-TR" dirty="0">
                <a:latin typeface="Arial Narrow" panose="020B0606020202030204" pitchFamily="34" charset="0"/>
              </a:rPr>
              <a:t>, kendilerine adil ve eşit davranılmasını isterler.</a:t>
            </a:r>
          </a:p>
          <a:p>
            <a:pPr algn="just"/>
            <a:r>
              <a:rPr lang="tr-TR" dirty="0">
                <a:latin typeface="Arial Narrow" panose="020B0606020202030204" pitchFamily="34" charset="0"/>
              </a:rPr>
              <a:t>• Kendisini karşılaştırabileceği eşitlerini ya da akranlarını belirler.</a:t>
            </a:r>
          </a:p>
          <a:p>
            <a:pPr algn="just"/>
            <a:r>
              <a:rPr lang="tr-TR" dirty="0">
                <a:latin typeface="Arial Narrow" panose="020B0606020202030204" pitchFamily="34" charset="0"/>
              </a:rPr>
              <a:t>Hazcılık</a:t>
            </a:r>
          </a:p>
          <a:p>
            <a:pPr algn="just"/>
            <a:r>
              <a:rPr lang="tr-TR" dirty="0" smtClean="0">
                <a:latin typeface="Arial Narrow" panose="020B0606020202030204" pitchFamily="34" charset="0"/>
              </a:rPr>
              <a:t>Ihsan </a:t>
            </a:r>
            <a:r>
              <a:rPr lang="tr-TR" dirty="0">
                <a:latin typeface="Arial Narrow" panose="020B0606020202030204" pitchFamily="34" charset="0"/>
              </a:rPr>
              <a:t>davranışlarıyla ilgili en eski açıklama , ‘hedonizm’ prensibidir. Hiçbir, modern teori, bu kadar basit ve açık olmamıştır. İlkçağ filozoflarına kadar izi sürülebilecek bu prensibe göre her organizma haz veren şeylere meyletme ve elem verici şeylerden kaçınma eğilimindedir. Bu prensip, her canlıya </a:t>
            </a:r>
            <a:r>
              <a:rPr lang="tr-TR" dirty="0" err="1">
                <a:latin typeface="Arial Narrow" panose="020B0606020202030204" pitchFamily="34" charset="0"/>
              </a:rPr>
              <a:t>genellenebilen</a:t>
            </a:r>
            <a:r>
              <a:rPr lang="tr-TR" dirty="0">
                <a:latin typeface="Arial Narrow" panose="020B0606020202030204" pitchFamily="34" charset="0"/>
              </a:rPr>
              <a:t> bir doğa bir kanunudur.</a:t>
            </a:r>
          </a:p>
          <a:p>
            <a:pPr algn="ctr"/>
            <a:r>
              <a:rPr lang="tr-TR" b="1" dirty="0" err="1">
                <a:latin typeface="Arial Narrow" panose="020B0606020202030204" pitchFamily="34" charset="0"/>
              </a:rPr>
              <a:t>Içgüdü</a:t>
            </a:r>
            <a:r>
              <a:rPr lang="tr-TR" b="1" dirty="0">
                <a:latin typeface="Arial Narrow" panose="020B0606020202030204" pitchFamily="34" charset="0"/>
              </a:rPr>
              <a:t> ve Bilinçaltı</a:t>
            </a:r>
          </a:p>
          <a:p>
            <a:pPr algn="just"/>
            <a:r>
              <a:rPr lang="tr-TR" dirty="0" smtClean="0">
                <a:latin typeface="Arial Narrow" panose="020B0606020202030204" pitchFamily="34" charset="0"/>
              </a:rPr>
              <a:t>İnsanlar, </a:t>
            </a:r>
            <a:r>
              <a:rPr lang="tr-TR" dirty="0">
                <a:latin typeface="Arial Narrow" panose="020B0606020202030204" pitchFamily="34" charset="0"/>
              </a:rPr>
              <a:t>aktif olma, merak sevme, korkma, kıskanma ve sempati gibi içgüdülere doğuştan sahiptir. Bu içgüdüler, bilinç dışı etmenler olarak insan davranışlarının temel belirleyicileridir. Dolayısıyla bireyi motive edebilmek için bu temel içgüdüler uyaracak durumlar oluşturmak gerekir.</a:t>
            </a:r>
          </a:p>
          <a:p>
            <a:pPr algn="just"/>
            <a:r>
              <a:rPr lang="tr-TR" dirty="0">
                <a:latin typeface="Arial Narrow" panose="020B0606020202030204" pitchFamily="34" charset="0"/>
              </a:rPr>
              <a:t>Sosyal öğrenme kuramına göre, güdülenmeyi etkileyen üç temel öğe vardır. Bunlar, bireyin amacına ulaşma beklentisi, amacın birey için değeri ve bireyin yapılan işe yönelik duygusal tepkisidir. Burada bireyler </a:t>
            </a:r>
            <a:r>
              <a:rPr lang="tr-TR" dirty="0" smtClean="0">
                <a:latin typeface="Arial Narrow" panose="020B0606020202030204" pitchFamily="34" charset="0"/>
              </a:rPr>
              <a:t>kendilerine, ’başarabilecek </a:t>
            </a:r>
            <a:r>
              <a:rPr lang="tr-TR" dirty="0">
                <a:latin typeface="Arial Narrow" panose="020B0606020202030204" pitchFamily="34" charset="0"/>
              </a:rPr>
              <a:t>miyim?’’ sorusunu sorarlar. Öğrencinin güdüsünü bu soruya verdiği cevap belirler.</a:t>
            </a:r>
          </a:p>
          <a:p>
            <a:pPr algn="just"/>
            <a:r>
              <a:rPr lang="tr-TR" dirty="0">
                <a:latin typeface="Arial Narrow" panose="020B0606020202030204" pitchFamily="34" charset="0"/>
              </a:rPr>
              <a:t>• Kendisinin ne yaptığını ya da ne verdiğine bakar.</a:t>
            </a:r>
          </a:p>
          <a:p>
            <a:pPr algn="just"/>
            <a:r>
              <a:rPr lang="tr-TR" dirty="0">
                <a:latin typeface="Arial Narrow" panose="020B0606020202030204" pitchFamily="34" charset="0"/>
              </a:rPr>
              <a:t>• Kendisinin yaptığı şeyden ne elde ettiğine bakar</a:t>
            </a:r>
          </a:p>
        </p:txBody>
      </p:sp>
    </p:spTree>
    <p:extLst>
      <p:ext uri="{BB962C8B-B14F-4D97-AF65-F5344CB8AC3E}">
        <p14:creationId xmlns:p14="http://schemas.microsoft.com/office/powerpoint/2010/main" val="223044099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259632" y="476672"/>
            <a:ext cx="7200800" cy="5909310"/>
          </a:xfrm>
          <a:prstGeom prst="rect">
            <a:avLst/>
          </a:prstGeom>
          <a:noFill/>
        </p:spPr>
        <p:txBody>
          <a:bodyPr wrap="square" rtlCol="0">
            <a:spAutoFit/>
          </a:bodyPr>
          <a:lstStyle/>
          <a:p>
            <a:pPr algn="ctr">
              <a:lnSpc>
                <a:spcPct val="150000"/>
              </a:lnSpc>
            </a:pPr>
            <a:r>
              <a:rPr lang="tr-TR" b="1" dirty="0" err="1">
                <a:latin typeface="Arial Narrow" panose="020B0606020202030204" pitchFamily="34" charset="0"/>
              </a:rPr>
              <a:t>Herzberg’in</a:t>
            </a:r>
            <a:r>
              <a:rPr lang="tr-TR" b="1" dirty="0">
                <a:latin typeface="Arial Narrow" panose="020B0606020202030204" pitchFamily="34" charset="0"/>
              </a:rPr>
              <a:t> </a:t>
            </a:r>
            <a:r>
              <a:rPr lang="tr-TR" b="1" dirty="0" smtClean="0">
                <a:latin typeface="Arial Narrow" panose="020B0606020202030204" pitchFamily="34" charset="0"/>
              </a:rPr>
              <a:t>İki </a:t>
            </a:r>
            <a:r>
              <a:rPr lang="tr-TR" b="1" dirty="0">
                <a:latin typeface="Arial Narrow" panose="020B0606020202030204" pitchFamily="34" charset="0"/>
              </a:rPr>
              <a:t>Faktör Teorisi</a:t>
            </a:r>
          </a:p>
          <a:p>
            <a:pPr algn="just">
              <a:lnSpc>
                <a:spcPct val="150000"/>
              </a:lnSpc>
            </a:pPr>
            <a:r>
              <a:rPr lang="tr-TR" dirty="0" smtClean="0">
                <a:latin typeface="Arial Narrow" panose="020B0606020202030204" pitchFamily="34" charset="0"/>
              </a:rPr>
              <a:t>İlk </a:t>
            </a:r>
            <a:r>
              <a:rPr lang="tr-TR" dirty="0">
                <a:latin typeface="Arial Narrow" panose="020B0606020202030204" pitchFamily="34" charset="0"/>
              </a:rPr>
              <a:t>bilişsel teorilere göre insan, yaptığı davranışların sonucunu tahmin edebilir. İnsan davranışını yönlendiren faktörlerin, geleceğe ilişkin inançlar, beklentiler ve tahminler olduğu ifade edilmiştir. Organizmanın, çevreden aldığı ipuçlarını kullanarak gelecekte nasıl bir davranış yapması gerektiğini karara bağladığı görüşü savunulmuştur.</a:t>
            </a:r>
          </a:p>
          <a:p>
            <a:pPr algn="ctr">
              <a:lnSpc>
                <a:spcPct val="150000"/>
              </a:lnSpc>
            </a:pPr>
            <a:r>
              <a:rPr lang="tr-TR" b="1" dirty="0">
                <a:latin typeface="Arial Narrow" panose="020B0606020202030204" pitchFamily="34" charset="0"/>
              </a:rPr>
              <a:t>Dürtü ve </a:t>
            </a:r>
            <a:r>
              <a:rPr lang="tr-TR" b="1" dirty="0" err="1">
                <a:latin typeface="Arial Narrow" panose="020B0606020202030204" pitchFamily="34" charset="0"/>
              </a:rPr>
              <a:t>Pekiştireç</a:t>
            </a:r>
            <a:endParaRPr lang="tr-TR" b="1" dirty="0">
              <a:latin typeface="Arial Narrow" panose="020B0606020202030204" pitchFamily="34" charset="0"/>
            </a:endParaRPr>
          </a:p>
          <a:p>
            <a:pPr algn="just">
              <a:lnSpc>
                <a:spcPct val="150000"/>
              </a:lnSpc>
            </a:pPr>
            <a:r>
              <a:rPr lang="tr-TR" dirty="0">
                <a:latin typeface="Arial Narrow" panose="020B0606020202030204" pitchFamily="34" charset="0"/>
              </a:rPr>
              <a:t>Dürtü, belli bir amacı gerçekleştirmek için organizmayı tetikleyen açlık ve susuzluk gibi enerji doyurucu kaynaklardır. Pekiştirme teorileri, dürtü teorilerinden davranışları açıklamada, davranışların sonuçları başarıya ulaşıp ulaşamamış olmasına verdiği ağırlık nedeniyle ayrılır. Davranışı tahmin edebilmek için insanın içinde olup bitenlerle ilgilenmek yerine insanın yaptığı bir şey sonunda başına gelenlerin incelenmesi gerektiğine inanır. Davranışı tetikleyen ve enerji sağlayan etmenleri umursamayan bu yaklaşım, motivasyonun tanımına aykırı düşmektedir.</a:t>
            </a:r>
          </a:p>
        </p:txBody>
      </p:sp>
    </p:spTree>
    <p:extLst>
      <p:ext uri="{BB962C8B-B14F-4D97-AF65-F5344CB8AC3E}">
        <p14:creationId xmlns:p14="http://schemas.microsoft.com/office/powerpoint/2010/main" val="212536088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259632" y="836712"/>
            <a:ext cx="7200800" cy="4176208"/>
          </a:xfrm>
          <a:prstGeom prst="rect">
            <a:avLst/>
          </a:prstGeom>
          <a:noFill/>
        </p:spPr>
        <p:txBody>
          <a:bodyPr wrap="square" rtlCol="0">
            <a:spAutoFit/>
          </a:bodyPr>
          <a:lstStyle/>
          <a:p>
            <a:pPr algn="ctr">
              <a:lnSpc>
                <a:spcPct val="200000"/>
              </a:lnSpc>
            </a:pPr>
            <a:r>
              <a:rPr lang="tr-TR" sz="7200" b="1" i="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Arial Narrow" panose="020B0606020202030204" pitchFamily="34" charset="0"/>
              </a:rPr>
              <a:t>DİNLEDİĞİNİZ İÇİN TEŞEKKÜRLER…</a:t>
            </a:r>
            <a:endParaRPr lang="tr-TR" sz="7200" b="1" i="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Arial Narrow" panose="020B0606020202030204" pitchFamily="34" charset="0"/>
            </a:endParaRPr>
          </a:p>
        </p:txBody>
      </p:sp>
    </p:spTree>
    <p:extLst>
      <p:ext uri="{BB962C8B-B14F-4D97-AF65-F5344CB8AC3E}">
        <p14:creationId xmlns:p14="http://schemas.microsoft.com/office/powerpoint/2010/main" val="28974433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187624" y="1700808"/>
            <a:ext cx="7200800" cy="2792303"/>
          </a:xfrm>
          <a:prstGeom prst="rect">
            <a:avLst/>
          </a:prstGeom>
          <a:noFill/>
        </p:spPr>
        <p:txBody>
          <a:bodyPr wrap="square" rtlCol="0">
            <a:spAutoFit/>
          </a:bodyPr>
          <a:lstStyle/>
          <a:p>
            <a:pPr algn="just">
              <a:lnSpc>
                <a:spcPct val="150000"/>
              </a:lnSpc>
            </a:pPr>
            <a:r>
              <a:rPr lang="tr-TR" sz="2400" dirty="0">
                <a:latin typeface="Arial Narrow" panose="020B0606020202030204" pitchFamily="34" charset="0"/>
              </a:rPr>
              <a:t>Güdülemenin temel amacı, baskı ve zorlama olmadan bireylerin istekli, verimli ve etkin çalışmalarını sağlamaktır. İnsanlar temel beklentileri karşılandığı sürece daha verimli çalışacak, motivasyonları da yüksek </a:t>
            </a:r>
            <a:r>
              <a:rPr lang="tr-TR" sz="2400" dirty="0" err="1">
                <a:latin typeface="Arial Narrow" panose="020B0606020202030204" pitchFamily="34" charset="0"/>
              </a:rPr>
              <a:t>olacaktır.Motivasyon</a:t>
            </a:r>
            <a:r>
              <a:rPr lang="tr-TR" sz="2400" dirty="0">
                <a:latin typeface="Arial Narrow" panose="020B0606020202030204" pitchFamily="34" charset="0"/>
              </a:rPr>
              <a:t> ile öğrenme performansı arasında döngüsel bir ilişki vardır.</a:t>
            </a:r>
            <a:endParaRPr lang="tr-TR" sz="2800" b="1" dirty="0" smtClean="0">
              <a:latin typeface="Arial Narrow" panose="020B0606020202030204" pitchFamily="34" charset="0"/>
            </a:endParaRPr>
          </a:p>
        </p:txBody>
      </p:sp>
    </p:spTree>
    <p:extLst>
      <p:ext uri="{BB962C8B-B14F-4D97-AF65-F5344CB8AC3E}">
        <p14:creationId xmlns:p14="http://schemas.microsoft.com/office/powerpoint/2010/main" val="41558941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115616" y="1052736"/>
            <a:ext cx="7200800" cy="5008294"/>
          </a:xfrm>
          <a:prstGeom prst="rect">
            <a:avLst/>
          </a:prstGeom>
          <a:noFill/>
        </p:spPr>
        <p:txBody>
          <a:bodyPr wrap="square" rtlCol="0">
            <a:spAutoFit/>
          </a:bodyPr>
          <a:lstStyle/>
          <a:p>
            <a:pPr algn="just">
              <a:lnSpc>
                <a:spcPct val="150000"/>
              </a:lnSpc>
            </a:pPr>
            <a:r>
              <a:rPr lang="tr-TR" sz="2400" dirty="0">
                <a:latin typeface="Arial Narrow" panose="020B0606020202030204" pitchFamily="34" charset="0"/>
              </a:rPr>
              <a:t>Motivasyonun öğrenme ve davranış üzerindeki etkililiği bilinmesine ve kabul edilmesine rağmen genellikle bir öğretim tasarımında nasıl kullanılacağı ve ne anlama geldiği pek bilinmemektedir</a:t>
            </a:r>
            <a:r>
              <a:rPr lang="tr-TR" sz="2400" dirty="0" smtClean="0">
                <a:latin typeface="Arial Narrow" panose="020B0606020202030204" pitchFamily="34" charset="0"/>
              </a:rPr>
              <a:t>. Bu </a:t>
            </a:r>
            <a:r>
              <a:rPr lang="tr-TR" sz="2400" dirty="0">
                <a:latin typeface="Arial Narrow" panose="020B0606020202030204" pitchFamily="34" charset="0"/>
              </a:rPr>
              <a:t>duruma neden olarak motivasyonun, doğrudan görülemeyen ve dolayısıyla ölçülemeyen bir faktör olması; bilişsel hedeflerin kazanım düzeylerinin, </a:t>
            </a:r>
            <a:r>
              <a:rPr lang="tr-TR" sz="2400" dirty="0" err="1">
                <a:latin typeface="Arial Narrow" panose="020B0606020202030204" pitchFamily="34" charset="0"/>
              </a:rPr>
              <a:t>motivasyonel</a:t>
            </a:r>
            <a:r>
              <a:rPr lang="tr-TR" sz="2400" dirty="0">
                <a:latin typeface="Arial Narrow" panose="020B0606020202030204" pitchFamily="34" charset="0"/>
              </a:rPr>
              <a:t> (</a:t>
            </a:r>
            <a:r>
              <a:rPr lang="tr-TR" sz="2400" dirty="0" err="1">
                <a:latin typeface="Arial Narrow" panose="020B0606020202030204" pitchFamily="34" charset="0"/>
              </a:rPr>
              <a:t>duyuşsal</a:t>
            </a:r>
            <a:r>
              <a:rPr lang="tr-TR" sz="2400" dirty="0">
                <a:latin typeface="Arial Narrow" panose="020B0606020202030204" pitchFamily="34" charset="0"/>
              </a:rPr>
              <a:t> boyut) hedeflerin kazanım düzeylerine göre daha kolay ölçülebileceğine yönelik genel bir kabulün olması gösterilebilir.</a:t>
            </a:r>
            <a:endParaRPr lang="tr-TR" sz="2800" b="1" dirty="0" smtClean="0">
              <a:latin typeface="Arial Narrow" panose="020B0606020202030204" pitchFamily="34" charset="0"/>
            </a:endParaRPr>
          </a:p>
        </p:txBody>
      </p:sp>
    </p:spTree>
    <p:extLst>
      <p:ext uri="{BB962C8B-B14F-4D97-AF65-F5344CB8AC3E}">
        <p14:creationId xmlns:p14="http://schemas.microsoft.com/office/powerpoint/2010/main" val="12951643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187624" y="1268760"/>
            <a:ext cx="7200800" cy="4755148"/>
          </a:xfrm>
          <a:prstGeom prst="rect">
            <a:avLst/>
          </a:prstGeom>
          <a:noFill/>
        </p:spPr>
        <p:txBody>
          <a:bodyPr wrap="square" rtlCol="0">
            <a:spAutoFit/>
          </a:bodyPr>
          <a:lstStyle/>
          <a:p>
            <a:pPr algn="just">
              <a:lnSpc>
                <a:spcPct val="150000"/>
              </a:lnSpc>
            </a:pPr>
            <a:r>
              <a:rPr lang="tr-TR" b="1" dirty="0">
                <a:latin typeface="Arial Narrow" panose="020B0606020202030204" pitchFamily="34" charset="0"/>
              </a:rPr>
              <a:t>Güdüleme Süreci Motivasyon bir güdü etkisiyle eyleme geçme sürecidir.</a:t>
            </a:r>
            <a:r>
              <a:rPr lang="tr-TR" sz="2000" dirty="0">
                <a:latin typeface="Arial Narrow" panose="020B0606020202030204" pitchFamily="34" charset="0"/>
              </a:rPr>
              <a:t/>
            </a:r>
            <a:br>
              <a:rPr lang="tr-TR" sz="2000" dirty="0">
                <a:latin typeface="Arial Narrow" panose="020B0606020202030204" pitchFamily="34" charset="0"/>
              </a:rPr>
            </a:br>
            <a:r>
              <a:rPr lang="tr-TR" dirty="0">
                <a:latin typeface="Arial Narrow" panose="020B0606020202030204" pitchFamily="34" charset="0"/>
              </a:rPr>
              <a:t>Her bireyin sürekli olarak eksikliğini hissettiği ve doyurmaya çalıştığı gereksinimleri vardır. Bu gereksinimlerin ortaya çıkmasıyla motivasyon süreci başlamaktadır</a:t>
            </a:r>
            <a:r>
              <a:rPr lang="tr-TR" dirty="0" smtClean="0">
                <a:latin typeface="Arial Narrow" panose="020B0606020202030204" pitchFamily="34" charset="0"/>
              </a:rPr>
              <a:t>. Bir </a:t>
            </a:r>
            <a:r>
              <a:rPr lang="tr-TR" dirty="0">
                <a:latin typeface="Arial Narrow" panose="020B0606020202030204" pitchFamily="34" charset="0"/>
              </a:rPr>
              <a:t>gereksinim ortaya çıktığında ister fizyolojik, ister psikolojik olsun bireyde onu karşılama isteği uyanır, </a:t>
            </a:r>
            <a:r>
              <a:rPr lang="tr-TR" dirty="0" smtClean="0">
                <a:latin typeface="Arial Narrow" panose="020B0606020202030204" pitchFamily="34" charset="0"/>
              </a:rPr>
              <a:t>diğer bir </a:t>
            </a:r>
            <a:r>
              <a:rPr lang="tr-TR" dirty="0">
                <a:latin typeface="Arial Narrow" panose="020B0606020202030204" pitchFamily="34" charset="0"/>
              </a:rPr>
              <a:t>deyişle ikinci aşama olarak </a:t>
            </a:r>
            <a:r>
              <a:rPr lang="tr-TR" dirty="0" smtClean="0">
                <a:latin typeface="Arial Narrow" panose="020B0606020202030204" pitchFamily="34" charset="0"/>
              </a:rPr>
              <a:t>belirtilen </a:t>
            </a:r>
            <a:r>
              <a:rPr lang="tr-TR" dirty="0">
                <a:latin typeface="Arial Narrow" panose="020B0606020202030204" pitchFamily="34" charset="0"/>
              </a:rPr>
              <a:t>uyarılma gerçekleşir</a:t>
            </a:r>
            <a:r>
              <a:rPr lang="tr-TR" dirty="0" smtClean="0">
                <a:latin typeface="Arial Narrow" panose="020B0606020202030204" pitchFamily="34" charset="0"/>
              </a:rPr>
              <a:t>. Gereksinimlerini </a:t>
            </a:r>
            <a:r>
              <a:rPr lang="tr-TR" dirty="0">
                <a:latin typeface="Arial Narrow" panose="020B0606020202030204" pitchFamily="34" charset="0"/>
              </a:rPr>
              <a:t>gerçekleştirmek için uyarılan birey, üçüncü aşama olan davranışta bulunma aşamasına gelir</a:t>
            </a:r>
            <a:r>
              <a:rPr lang="tr-TR" dirty="0" smtClean="0">
                <a:latin typeface="Arial Narrow" panose="020B0606020202030204" pitchFamily="34" charset="0"/>
              </a:rPr>
              <a:t>. Doyum</a:t>
            </a:r>
            <a:r>
              <a:rPr lang="tr-TR" dirty="0">
                <a:latin typeface="Arial Narrow" panose="020B0606020202030204" pitchFamily="34" charset="0"/>
              </a:rPr>
              <a:t>, motivasyon sürecinin son aşamasıdır. Davranışlar sonucunda, gereksinim amacına ulaştığında doyum gerçekleşir ve motivasyon süreci tamamlanmış olur</a:t>
            </a:r>
            <a:r>
              <a:rPr lang="tr-TR" dirty="0" smtClean="0">
                <a:latin typeface="Arial Narrow" panose="020B0606020202030204" pitchFamily="34" charset="0"/>
              </a:rPr>
              <a:t>.</a:t>
            </a:r>
          </a:p>
          <a:p>
            <a:pPr algn="just">
              <a:lnSpc>
                <a:spcPct val="150000"/>
              </a:lnSpc>
            </a:pPr>
            <a:r>
              <a:rPr lang="tr-TR" sz="2000" dirty="0">
                <a:latin typeface="Arial Narrow" panose="020B0606020202030204" pitchFamily="34" charset="0"/>
              </a:rPr>
              <a:t/>
            </a:r>
            <a:br>
              <a:rPr lang="tr-TR" sz="2000" dirty="0">
                <a:latin typeface="Arial Narrow" panose="020B0606020202030204" pitchFamily="34" charset="0"/>
              </a:rPr>
            </a:br>
            <a:endParaRPr lang="tr-TR" sz="2000" b="1" dirty="0" smtClean="0">
              <a:latin typeface="Arial Narrow" panose="020B0606020202030204" pitchFamily="34" charset="0"/>
            </a:endParaRPr>
          </a:p>
        </p:txBody>
      </p:sp>
    </p:spTree>
    <p:extLst>
      <p:ext uri="{BB962C8B-B14F-4D97-AF65-F5344CB8AC3E}">
        <p14:creationId xmlns:p14="http://schemas.microsoft.com/office/powerpoint/2010/main" val="38854015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115616" y="1556792"/>
            <a:ext cx="7200800" cy="3046988"/>
          </a:xfrm>
          <a:prstGeom prst="rect">
            <a:avLst/>
          </a:prstGeom>
          <a:noFill/>
        </p:spPr>
        <p:txBody>
          <a:bodyPr wrap="square" rtlCol="0">
            <a:spAutoFit/>
          </a:bodyPr>
          <a:lstStyle/>
          <a:p>
            <a:pPr algn="ctr">
              <a:lnSpc>
                <a:spcPct val="150000"/>
              </a:lnSpc>
            </a:pPr>
            <a:r>
              <a:rPr lang="tr-TR" b="1" dirty="0">
                <a:latin typeface="Arial Narrow" panose="020B0606020202030204" pitchFamily="34" charset="0"/>
              </a:rPr>
              <a:t>Güdülenme bir süreçtir, sonuç </a:t>
            </a:r>
            <a:r>
              <a:rPr lang="tr-TR" b="1" dirty="0" smtClean="0">
                <a:latin typeface="Arial Narrow" panose="020B0606020202030204" pitchFamily="34" charset="0"/>
              </a:rPr>
              <a:t>değil</a:t>
            </a:r>
          </a:p>
          <a:p>
            <a:pPr algn="just">
              <a:lnSpc>
                <a:spcPct val="150000"/>
              </a:lnSpc>
            </a:pPr>
            <a:r>
              <a:rPr lang="tr-TR" sz="2000" dirty="0">
                <a:latin typeface="Arial Narrow" panose="020B0606020202030204" pitchFamily="34" charset="0"/>
              </a:rPr>
              <a:t/>
            </a:r>
            <a:br>
              <a:rPr lang="tr-TR" sz="2000" dirty="0">
                <a:latin typeface="Arial Narrow" panose="020B0606020202030204" pitchFamily="34" charset="0"/>
              </a:rPr>
            </a:br>
            <a:r>
              <a:rPr lang="tr-TR" dirty="0">
                <a:latin typeface="Arial Narrow" panose="020B0606020202030204" pitchFamily="34" charset="0"/>
              </a:rPr>
              <a:t>Güdülenme bir süreçtir, sonuç değil. Süreç olduğu için de doğrudan gözlenemez. Biz sadece bireylerin hangi etkinlikleri tercih ettiklerini, bu etkinlikler için ne kadar çaba harcadıklarını, bu etkinlikleri sürdürmekte ne ölçüde ısrarcı olduklarını ya da kişilerin sözlü beyanlarını gözlemleyerek güdülenme sürecine ilişkin çıkarımlarda bulunabiliriz.</a:t>
            </a:r>
            <a:endParaRPr lang="tr-TR" sz="2000" b="1" dirty="0" smtClean="0">
              <a:latin typeface="Arial Narrow" panose="020B0606020202030204" pitchFamily="34" charset="0"/>
            </a:endParaRPr>
          </a:p>
        </p:txBody>
      </p:sp>
    </p:spTree>
    <p:extLst>
      <p:ext uri="{BB962C8B-B14F-4D97-AF65-F5344CB8AC3E}">
        <p14:creationId xmlns:p14="http://schemas.microsoft.com/office/powerpoint/2010/main" val="31056012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971600" y="1844824"/>
            <a:ext cx="7200800" cy="3093154"/>
          </a:xfrm>
          <a:prstGeom prst="rect">
            <a:avLst/>
          </a:prstGeom>
          <a:noFill/>
        </p:spPr>
        <p:txBody>
          <a:bodyPr wrap="square" rtlCol="0">
            <a:spAutoFit/>
          </a:bodyPr>
          <a:lstStyle/>
          <a:p>
            <a:pPr algn="just">
              <a:lnSpc>
                <a:spcPct val="150000"/>
              </a:lnSpc>
            </a:pPr>
            <a:r>
              <a:rPr lang="tr-TR" b="1" dirty="0">
                <a:latin typeface="Arial Narrow" panose="020B0606020202030204" pitchFamily="34" charset="0"/>
              </a:rPr>
              <a:t>Motivasyon ile performans arasında doğru orantı vardır</a:t>
            </a:r>
            <a:r>
              <a:rPr lang="tr-TR" sz="2000" dirty="0">
                <a:latin typeface="Arial Narrow" panose="020B0606020202030204" pitchFamily="34" charset="0"/>
              </a:rPr>
              <a:t/>
            </a:r>
            <a:br>
              <a:rPr lang="tr-TR" sz="2000" dirty="0">
                <a:latin typeface="Arial Narrow" panose="020B0606020202030204" pitchFamily="34" charset="0"/>
              </a:rPr>
            </a:br>
            <a:r>
              <a:rPr lang="tr-TR" dirty="0">
                <a:latin typeface="Arial Narrow" panose="020B0606020202030204" pitchFamily="34" charset="0"/>
              </a:rPr>
              <a:t>Motivasyon ile performans arasında doğru orantı vardır. Motivasyon ne kadar yüksekse, performans da o derece yüksek olur</a:t>
            </a:r>
            <a:r>
              <a:rPr lang="tr-TR" dirty="0" smtClean="0">
                <a:latin typeface="Arial Narrow" panose="020B0606020202030204" pitchFamily="34" charset="0"/>
              </a:rPr>
              <a:t>. Ancak </a:t>
            </a:r>
            <a:r>
              <a:rPr lang="tr-TR" dirty="0">
                <a:latin typeface="Arial Narrow" panose="020B0606020202030204" pitchFamily="34" charset="0"/>
              </a:rPr>
              <a:t>burada kişinin bilgi, beceri, eğitim ve diğer yetenekleriyle beraber çevresel faktörlerin de yeterli düzeyde </a:t>
            </a:r>
            <a:r>
              <a:rPr lang="tr-TR" dirty="0" smtClean="0">
                <a:latin typeface="Arial Narrow" panose="020B0606020202030204" pitchFamily="34" charset="0"/>
              </a:rPr>
              <a:t>olması gerekir.</a:t>
            </a:r>
          </a:p>
          <a:p>
            <a:pPr algn="just">
              <a:lnSpc>
                <a:spcPct val="150000"/>
              </a:lnSpc>
            </a:pPr>
            <a:r>
              <a:rPr lang="tr-TR" sz="2000" dirty="0">
                <a:latin typeface="Arial Narrow" panose="020B0606020202030204" pitchFamily="34" charset="0"/>
              </a:rPr>
              <a:t/>
            </a:r>
            <a:br>
              <a:rPr lang="tr-TR" sz="2000" dirty="0">
                <a:latin typeface="Arial Narrow" panose="020B0606020202030204" pitchFamily="34" charset="0"/>
              </a:rPr>
            </a:br>
            <a:endParaRPr lang="tr-TR" sz="2000" b="1" dirty="0" smtClean="0">
              <a:latin typeface="Arial Narrow" panose="020B0606020202030204" pitchFamily="34" charset="0"/>
            </a:endParaRPr>
          </a:p>
        </p:txBody>
      </p:sp>
    </p:spTree>
    <p:extLst>
      <p:ext uri="{BB962C8B-B14F-4D97-AF65-F5344CB8AC3E}">
        <p14:creationId xmlns:p14="http://schemas.microsoft.com/office/powerpoint/2010/main" val="14850277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115616" y="1052736"/>
            <a:ext cx="7200800" cy="3877985"/>
          </a:xfrm>
          <a:prstGeom prst="rect">
            <a:avLst/>
          </a:prstGeom>
          <a:noFill/>
        </p:spPr>
        <p:txBody>
          <a:bodyPr wrap="square" rtlCol="0">
            <a:spAutoFit/>
          </a:bodyPr>
          <a:lstStyle/>
          <a:p>
            <a:pPr algn="ctr">
              <a:lnSpc>
                <a:spcPct val="150000"/>
              </a:lnSpc>
            </a:pPr>
            <a:r>
              <a:rPr lang="tr-TR" b="1" dirty="0">
                <a:latin typeface="Arial Narrow" panose="020B0606020202030204" pitchFamily="34" charset="0"/>
              </a:rPr>
              <a:t>Sınıf Yönetiminde Öğrenci </a:t>
            </a:r>
            <a:r>
              <a:rPr lang="tr-TR" b="1" dirty="0" smtClean="0">
                <a:latin typeface="Arial Narrow" panose="020B0606020202030204" pitchFamily="34" charset="0"/>
              </a:rPr>
              <a:t>Motivasyonu</a:t>
            </a:r>
          </a:p>
          <a:p>
            <a:pPr algn="just">
              <a:lnSpc>
                <a:spcPct val="150000"/>
              </a:lnSpc>
            </a:pPr>
            <a:r>
              <a:rPr lang="tr-TR" sz="2000" dirty="0">
                <a:latin typeface="Arial Narrow" panose="020B0606020202030204" pitchFamily="34" charset="0"/>
              </a:rPr>
              <a:t/>
            </a:r>
            <a:br>
              <a:rPr lang="tr-TR" sz="2000" dirty="0">
                <a:latin typeface="Arial Narrow" panose="020B0606020202030204" pitchFamily="34" charset="0"/>
              </a:rPr>
            </a:br>
            <a:r>
              <a:rPr lang="tr-TR" dirty="0">
                <a:latin typeface="Arial Narrow" panose="020B0606020202030204" pitchFamily="34" charset="0"/>
              </a:rPr>
              <a:t>Sınıf yönetimini etkileyen faktörlerden biri de öğrenci motivasyonu olarak karşımıza çıkmaktadır</a:t>
            </a:r>
            <a:r>
              <a:rPr lang="tr-TR" dirty="0" smtClean="0">
                <a:latin typeface="Arial Narrow" panose="020B0606020202030204" pitchFamily="34" charset="0"/>
              </a:rPr>
              <a:t>. Bireyler</a:t>
            </a:r>
            <a:r>
              <a:rPr lang="tr-TR" dirty="0">
                <a:latin typeface="Arial Narrow" panose="020B0606020202030204" pitchFamily="34" charset="0"/>
              </a:rPr>
              <a:t>, keşfetmek, iletişim kurmak ve çevrelerini anlamak için yoğun bir istek ve ihtiyaçla doğarlar. Ancak, okuldaki eğitimleri başladığında öğrenmeye karşı duydukları bu istek ve arzuyu kaybederler</a:t>
            </a:r>
            <a:r>
              <a:rPr lang="tr-TR" dirty="0" smtClean="0">
                <a:latin typeface="Arial Narrow" panose="020B0606020202030204" pitchFamily="34" charset="0"/>
              </a:rPr>
              <a:t>. Bu </a:t>
            </a:r>
            <a:r>
              <a:rPr lang="tr-TR" dirty="0">
                <a:latin typeface="Arial Narrow" panose="020B0606020202030204" pitchFamily="34" charset="0"/>
              </a:rPr>
              <a:t>durum, öğrenmeye karşı duyulan güdünün korunmasında ve </a:t>
            </a:r>
            <a:r>
              <a:rPr lang="tr-TR" dirty="0" smtClean="0">
                <a:latin typeface="Arial Narrow" panose="020B0606020202030204" pitchFamily="34" charset="0"/>
              </a:rPr>
              <a:t>arttırılmasında </a:t>
            </a:r>
            <a:r>
              <a:rPr lang="tr-TR" dirty="0">
                <a:latin typeface="Arial Narrow" panose="020B0606020202030204" pitchFamily="34" charset="0"/>
              </a:rPr>
              <a:t>okulda eğitim öğretim faaliyetlerini gerçekleştiren öğretmenlere büyük sorumluluklar düştüğünü hatırlatmaktadır.</a:t>
            </a:r>
            <a:endParaRPr lang="tr-TR" sz="2000" b="1" dirty="0" smtClean="0">
              <a:latin typeface="Arial Narrow" panose="020B0606020202030204" pitchFamily="34" charset="0"/>
            </a:endParaRPr>
          </a:p>
        </p:txBody>
      </p:sp>
    </p:spTree>
    <p:extLst>
      <p:ext uri="{BB962C8B-B14F-4D97-AF65-F5344CB8AC3E}">
        <p14:creationId xmlns:p14="http://schemas.microsoft.com/office/powerpoint/2010/main" val="15149227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187624" y="2060848"/>
            <a:ext cx="7200800" cy="2804037"/>
          </a:xfrm>
          <a:prstGeom prst="rect">
            <a:avLst/>
          </a:prstGeom>
          <a:noFill/>
        </p:spPr>
        <p:txBody>
          <a:bodyPr wrap="square" rtlCol="0">
            <a:spAutoFit/>
          </a:bodyPr>
          <a:lstStyle/>
          <a:p>
            <a:pPr algn="just">
              <a:lnSpc>
                <a:spcPct val="150000"/>
              </a:lnSpc>
            </a:pPr>
            <a:r>
              <a:rPr lang="tr-TR" sz="2000" b="1" dirty="0">
                <a:latin typeface="Arial Narrow" panose="020B0606020202030204" pitchFamily="34" charset="0"/>
              </a:rPr>
              <a:t>Motivasyon, başarıyı olumlu yönde etkilemektedir.</a:t>
            </a:r>
            <a:r>
              <a:rPr lang="tr-TR" sz="2000" dirty="0">
                <a:latin typeface="Arial Narrow" panose="020B0606020202030204" pitchFamily="34" charset="0"/>
              </a:rPr>
              <a:t/>
            </a:r>
            <a:br>
              <a:rPr lang="tr-TR" sz="2000" dirty="0">
                <a:latin typeface="Arial Narrow" panose="020B0606020202030204" pitchFamily="34" charset="0"/>
              </a:rPr>
            </a:br>
            <a:r>
              <a:rPr lang="tr-TR" sz="2000" dirty="0">
                <a:latin typeface="Arial Narrow" panose="020B0606020202030204" pitchFamily="34" charset="0"/>
              </a:rPr>
              <a:t>Motivasyon, öğrenci ile öğrenilecek yeni davranış arasında psikolojik bir bağ kurabilmektedir. Bu bağ kurulamadan öğretime başlanması durumunda etkinliklerin verimli olmadığı gözlenmektedir</a:t>
            </a:r>
            <a:r>
              <a:rPr lang="tr-TR" sz="2000" dirty="0" smtClean="0">
                <a:latin typeface="Arial Narrow" panose="020B0606020202030204" pitchFamily="34" charset="0"/>
              </a:rPr>
              <a:t>. Birey </a:t>
            </a:r>
            <a:r>
              <a:rPr lang="tr-TR" sz="2000" dirty="0">
                <a:latin typeface="Arial Narrow" panose="020B0606020202030204" pitchFamily="34" charset="0"/>
              </a:rPr>
              <a:t>kolay öğrenmesi için motive edilmiş olmalıdır. Motivasyon öğrenmeyi kolaylaştıran önemli bir etmendir.</a:t>
            </a:r>
            <a:endParaRPr lang="tr-TR" sz="2000" b="1" dirty="0" smtClean="0">
              <a:latin typeface="Arial Narrow" panose="020B0606020202030204" pitchFamily="34" charset="0"/>
            </a:endParaRPr>
          </a:p>
        </p:txBody>
      </p:sp>
    </p:spTree>
    <p:extLst>
      <p:ext uri="{BB962C8B-B14F-4D97-AF65-F5344CB8AC3E}">
        <p14:creationId xmlns:p14="http://schemas.microsoft.com/office/powerpoint/2010/main" val="340988804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57</TotalTime>
  <Words>1029</Words>
  <Application>Microsoft Office PowerPoint</Application>
  <PresentationFormat>Ekran Gösterisi (4:3)</PresentationFormat>
  <Paragraphs>80</Paragraphs>
  <Slides>24</Slides>
  <Notes>0</Notes>
  <HiddenSlides>0</HiddenSlides>
  <MMClips>0</MMClips>
  <ScaleCrop>false</ScaleCrop>
  <HeadingPairs>
    <vt:vector size="6" baseType="variant">
      <vt:variant>
        <vt:lpstr>Kullanılan Yazı Tipleri</vt:lpstr>
      </vt:variant>
      <vt:variant>
        <vt:i4>4</vt:i4>
      </vt:variant>
      <vt:variant>
        <vt:lpstr>Tema</vt:lpstr>
      </vt:variant>
      <vt:variant>
        <vt:i4>1</vt:i4>
      </vt:variant>
      <vt:variant>
        <vt:lpstr>Slayt Başlıkları</vt:lpstr>
      </vt:variant>
      <vt:variant>
        <vt:i4>24</vt:i4>
      </vt:variant>
    </vt:vector>
  </HeadingPairs>
  <TitlesOfParts>
    <vt:vector size="29" baseType="lpstr">
      <vt:lpstr>Arial</vt:lpstr>
      <vt:lpstr>Arial Narrow</vt:lpstr>
      <vt:lpstr>Calibri</vt:lpstr>
      <vt:lpstr>Wingdings</vt:lpstr>
      <vt:lpstr>Ofis Teması</vt:lpstr>
      <vt:lpstr>SINIFTA ÖĞRENCİLERİN MOTİVASYONU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Gökce</dc:creator>
  <cp:lastModifiedBy>EhLiKeYiF</cp:lastModifiedBy>
  <cp:revision>64</cp:revision>
  <dcterms:created xsi:type="dcterms:W3CDTF">2018-11-06T06:50:39Z</dcterms:created>
  <dcterms:modified xsi:type="dcterms:W3CDTF">2020-04-05T20:05:28Z</dcterms:modified>
</cp:coreProperties>
</file>