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38017-4B5A-4549-9084-1B9749B434A6}" type="datetimeFigureOut">
              <a:rPr lang="tr-TR" smtClean="0"/>
              <a:t>5.04.2020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E4802F-F753-4A9A-A797-408474773B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71215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5.04.2020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5.04.2020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5.04.2020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5.04.2020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5.04.2020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5.04.2020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5.04.2020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5.04.2020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5.04.2020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5.04.2020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5.04.2020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5.04.2020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1115616" y="2132856"/>
            <a:ext cx="7772400" cy="1470025"/>
          </a:xfrm>
        </p:spPr>
        <p:txBody>
          <a:bodyPr/>
          <a:lstStyle/>
          <a:p>
            <a:r>
              <a:rPr lang="tr-TR" b="1" i="1" dirty="0" smtClean="0">
                <a:latin typeface="Arial Narrow" panose="020B0606020202030204" pitchFamily="34" charset="0"/>
              </a:rPr>
              <a:t>SINIFTA İLETİŞİM SÜRECİ</a:t>
            </a:r>
            <a:endParaRPr lang="tr-TR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22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764704"/>
            <a:ext cx="7200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2000" i="1" dirty="0" smtClean="0">
                <a:latin typeface="Arial Narrow" panose="020B0606020202030204" pitchFamily="34" charset="0"/>
              </a:rPr>
              <a:t>Konuşma:</a:t>
            </a:r>
            <a:r>
              <a:rPr lang="tr-TR" sz="2000" dirty="0" smtClean="0">
                <a:latin typeface="Arial Narrow" panose="020B0606020202030204" pitchFamily="34" charset="0"/>
              </a:rPr>
              <a:t> Duygu </a:t>
            </a:r>
            <a:r>
              <a:rPr lang="tr-TR" sz="2000" dirty="0">
                <a:latin typeface="Arial Narrow" panose="020B0606020202030204" pitchFamily="34" charset="0"/>
              </a:rPr>
              <a:t>düşünce ve dileklerimizi görsel ve işitsel öğeler aracılığı ile karşımızdakine </a:t>
            </a:r>
            <a:r>
              <a:rPr lang="tr-TR" sz="2000" dirty="0" smtClean="0">
                <a:latin typeface="Arial Narrow" panose="020B0606020202030204" pitchFamily="34" charset="0"/>
              </a:rPr>
              <a:t>iletmektir. </a:t>
            </a:r>
          </a:p>
          <a:p>
            <a:pPr algn="just">
              <a:lnSpc>
                <a:spcPct val="150000"/>
              </a:lnSpc>
            </a:pPr>
            <a:r>
              <a:rPr lang="tr-TR" sz="2000" i="1" dirty="0" smtClean="0">
                <a:latin typeface="Arial Narrow" panose="020B0606020202030204" pitchFamily="34" charset="0"/>
              </a:rPr>
              <a:t>İyi </a:t>
            </a:r>
            <a:r>
              <a:rPr lang="tr-TR" sz="2000" i="1" dirty="0">
                <a:latin typeface="Arial Narrow" panose="020B0606020202030204" pitchFamily="34" charset="0"/>
              </a:rPr>
              <a:t>bir </a:t>
            </a:r>
            <a:r>
              <a:rPr lang="tr-TR" sz="2000" i="1" dirty="0" smtClean="0">
                <a:latin typeface="Arial Narrow" panose="020B0606020202030204" pitchFamily="34" charset="0"/>
              </a:rPr>
              <a:t>konuşmacı:</a:t>
            </a:r>
            <a:r>
              <a:rPr lang="tr-TR" sz="2000" dirty="0" smtClean="0">
                <a:latin typeface="Arial Narrow" panose="020B0606020202030204" pitchFamily="34" charset="0"/>
              </a:rPr>
              <a:t>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tr-TR" sz="2000" dirty="0" smtClean="0">
                <a:latin typeface="Arial Narrow" panose="020B0606020202030204" pitchFamily="34" charset="0"/>
              </a:rPr>
              <a:t>Konuşma </a:t>
            </a:r>
            <a:r>
              <a:rPr lang="tr-TR" sz="2000" dirty="0">
                <a:latin typeface="Arial Narrow" panose="020B0606020202030204" pitchFamily="34" charset="0"/>
              </a:rPr>
              <a:t>öncesi kendisini ve konusunu iyi </a:t>
            </a:r>
            <a:r>
              <a:rPr lang="tr-TR" sz="2000" dirty="0" smtClean="0">
                <a:latin typeface="Arial Narrow" panose="020B0606020202030204" pitchFamily="34" charset="0"/>
              </a:rPr>
              <a:t>hazırlar.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tr-TR" sz="2000" dirty="0" smtClean="0">
                <a:latin typeface="Arial Narrow" panose="020B0606020202030204" pitchFamily="34" charset="0"/>
              </a:rPr>
              <a:t>Konuşmalarında </a:t>
            </a:r>
            <a:r>
              <a:rPr lang="tr-TR" sz="2000" dirty="0">
                <a:latin typeface="Arial Narrow" panose="020B0606020202030204" pitchFamily="34" charset="0"/>
              </a:rPr>
              <a:t>tanımlamalara, örneklere, açıklamalara, karşılaştırmalara, kanıtlara, istatistiksel bilgilere, gerekli tekrarlara ve görsel yardımcılara yer </a:t>
            </a:r>
            <a:r>
              <a:rPr lang="tr-TR" sz="2000" dirty="0" smtClean="0">
                <a:latin typeface="Arial Narrow" panose="020B0606020202030204" pitchFamily="34" charset="0"/>
              </a:rPr>
              <a:t>verir.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tr-TR" sz="2000" dirty="0" smtClean="0">
                <a:latin typeface="Arial Narrow" panose="020B0606020202030204" pitchFamily="34" charset="0"/>
              </a:rPr>
              <a:t>Gözlem </a:t>
            </a:r>
            <a:r>
              <a:rPr lang="tr-TR" sz="2000" dirty="0">
                <a:latin typeface="Arial Narrow" panose="020B0606020202030204" pitchFamily="34" charset="0"/>
              </a:rPr>
              <a:t>gücü </a:t>
            </a:r>
            <a:r>
              <a:rPr lang="tr-TR" sz="2000" dirty="0" smtClean="0">
                <a:latin typeface="Arial Narrow" panose="020B0606020202030204" pitchFamily="34" charset="0"/>
              </a:rPr>
              <a:t>gelişmiştir.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tr-TR" sz="2000" dirty="0" smtClean="0">
                <a:latin typeface="Arial Narrow" panose="020B0606020202030204" pitchFamily="34" charset="0"/>
              </a:rPr>
              <a:t>Seçtiği </a:t>
            </a:r>
            <a:r>
              <a:rPr lang="tr-TR" sz="2000" dirty="0">
                <a:latin typeface="Arial Narrow" panose="020B0606020202030204" pitchFamily="34" charset="0"/>
              </a:rPr>
              <a:t>konuşma alanında geniş bir bilgi birikiminden </a:t>
            </a:r>
            <a:r>
              <a:rPr lang="tr-TR" sz="2000" dirty="0" smtClean="0">
                <a:latin typeface="Arial Narrow" panose="020B0606020202030204" pitchFamily="34" charset="0"/>
              </a:rPr>
              <a:t>yararlanır.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tr-TR" sz="2000" dirty="0" smtClean="0">
                <a:latin typeface="Arial Narrow" panose="020B0606020202030204" pitchFamily="34" charset="0"/>
              </a:rPr>
              <a:t>Konuşma </a:t>
            </a:r>
            <a:r>
              <a:rPr lang="tr-TR" sz="2000" dirty="0">
                <a:latin typeface="Arial Narrow" panose="020B0606020202030204" pitchFamily="34" charset="0"/>
              </a:rPr>
              <a:t>hızını ayarlamasını </a:t>
            </a:r>
            <a:r>
              <a:rPr lang="tr-TR" sz="2000" dirty="0" smtClean="0">
                <a:latin typeface="Arial Narrow" panose="020B0606020202030204" pitchFamily="34" charset="0"/>
              </a:rPr>
              <a:t>bilir.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tr-TR" sz="2000" dirty="0" smtClean="0">
                <a:latin typeface="Arial Narrow" panose="020B0606020202030204" pitchFamily="34" charset="0"/>
              </a:rPr>
              <a:t>Dinleyicisini </a:t>
            </a:r>
            <a:r>
              <a:rPr lang="tr-TR" sz="2000" dirty="0">
                <a:latin typeface="Arial Narrow" panose="020B0606020202030204" pitchFamily="34" charset="0"/>
              </a:rPr>
              <a:t>yakından </a:t>
            </a:r>
            <a:r>
              <a:rPr lang="tr-TR" sz="2000" dirty="0" smtClean="0">
                <a:latin typeface="Arial Narrow" panose="020B0606020202030204" pitchFamily="34" charset="0"/>
              </a:rPr>
              <a:t>tanır. Konuşmada </a:t>
            </a:r>
            <a:r>
              <a:rPr lang="tr-TR" sz="2000" dirty="0">
                <a:latin typeface="Arial Narrow" panose="020B0606020202030204" pitchFamily="34" charset="0"/>
              </a:rPr>
              <a:t>kişiliğin önemini göz önünde bulundurur.</a:t>
            </a:r>
          </a:p>
        </p:txBody>
      </p:sp>
    </p:spTree>
    <p:extLst>
      <p:ext uri="{BB962C8B-B14F-4D97-AF65-F5344CB8AC3E}">
        <p14:creationId xmlns:p14="http://schemas.microsoft.com/office/powerpoint/2010/main" val="135224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259632" y="836712"/>
            <a:ext cx="7200800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i="1" dirty="0" smtClean="0">
                <a:latin typeface="Arial Narrow" panose="020B0606020202030204" pitchFamily="34" charset="0"/>
              </a:rPr>
              <a:t>Dinleme: </a:t>
            </a:r>
            <a:r>
              <a:rPr lang="tr-TR" sz="2000" dirty="0" smtClean="0">
                <a:latin typeface="Arial Narrow" panose="020B0606020202030204" pitchFamily="34" charset="0"/>
              </a:rPr>
              <a:t>Konuşmacının </a:t>
            </a:r>
            <a:r>
              <a:rPr lang="tr-TR" sz="2000" dirty="0">
                <a:latin typeface="Arial Narrow" panose="020B0606020202030204" pitchFamily="34" charset="0"/>
              </a:rPr>
              <a:t>ne demek istediğini kavramak dikkatli dinleme ile </a:t>
            </a:r>
            <a:r>
              <a:rPr lang="tr-TR" sz="2000" dirty="0" smtClean="0">
                <a:latin typeface="Arial Narrow" panose="020B0606020202030204" pitchFamily="34" charset="0"/>
              </a:rPr>
              <a:t>mümkündür. Dinlerken </a:t>
            </a:r>
            <a:r>
              <a:rPr lang="tr-TR" sz="2000" dirty="0">
                <a:latin typeface="Arial Narrow" panose="020B0606020202030204" pitchFamily="34" charset="0"/>
              </a:rPr>
              <a:t>bilinçli ya da bilinçsiz olarak yapılan bazı davranışlar dinlemenin etkisiz olmasına neden </a:t>
            </a:r>
            <a:r>
              <a:rPr lang="tr-TR" sz="2000" dirty="0" smtClean="0">
                <a:latin typeface="Arial Narrow" panose="020B0606020202030204" pitchFamily="34" charset="0"/>
              </a:rPr>
              <a:t>olabilir.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tr-TR" sz="2000" dirty="0" smtClean="0">
                <a:latin typeface="Arial Narrow" panose="020B0606020202030204" pitchFamily="34" charset="0"/>
              </a:rPr>
              <a:t>Görünüşte dinleme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tr-TR" sz="2000" dirty="0" smtClean="0">
                <a:latin typeface="Arial Narrow" panose="020B0606020202030204" pitchFamily="34" charset="0"/>
              </a:rPr>
              <a:t>Savunmacı dinleme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tr-TR" sz="2000" dirty="0" smtClean="0">
                <a:latin typeface="Arial Narrow" panose="020B0606020202030204" pitchFamily="34" charset="0"/>
              </a:rPr>
              <a:t>Seçici dinleme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tr-TR" sz="2000" dirty="0" smtClean="0">
                <a:latin typeface="Arial Narrow" panose="020B0606020202030204" pitchFamily="34" charset="0"/>
              </a:rPr>
              <a:t>Tuzakçı dinleme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tr-TR" sz="2000" dirty="0" smtClean="0">
                <a:latin typeface="Arial Narrow" panose="020B0606020202030204" pitchFamily="34" charset="0"/>
              </a:rPr>
              <a:t>Denetleyici dinleme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tr-TR" sz="2000" dirty="0" smtClean="0">
                <a:latin typeface="Arial Narrow" panose="020B0606020202030204" pitchFamily="34" charset="0"/>
              </a:rPr>
              <a:t>Nezaketen dinleme</a:t>
            </a:r>
          </a:p>
          <a:p>
            <a:pPr algn="just">
              <a:lnSpc>
                <a:spcPct val="200000"/>
              </a:lnSpc>
            </a:pPr>
            <a:r>
              <a:rPr lang="tr-TR" sz="2400" dirty="0"/>
              <a:t/>
            </a:r>
            <a:br>
              <a:rPr lang="tr-TR" sz="2400" dirty="0"/>
            </a:br>
            <a:endParaRPr lang="tr-TR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73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620688"/>
            <a:ext cx="7200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tr-TR" sz="2000" b="1" dirty="0">
                <a:latin typeface="Arial Narrow" panose="020B0606020202030204" pitchFamily="34" charset="0"/>
              </a:rPr>
              <a:t>İyi dinlemeyi engelleyen </a:t>
            </a:r>
            <a:r>
              <a:rPr lang="tr-TR" sz="2000" b="1" dirty="0" smtClean="0">
                <a:latin typeface="Arial Narrow" panose="020B0606020202030204" pitchFamily="34" charset="0"/>
              </a:rPr>
              <a:t>faktörler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Konuyu </a:t>
            </a:r>
            <a:r>
              <a:rPr lang="tr-TR" sz="2000" dirty="0">
                <a:latin typeface="Arial Narrow" panose="020B0606020202030204" pitchFamily="34" charset="0"/>
              </a:rPr>
              <a:t>ilginç </a:t>
            </a:r>
            <a:r>
              <a:rPr lang="tr-TR" sz="2000" dirty="0" smtClean="0">
                <a:latin typeface="Arial Narrow" panose="020B0606020202030204" pitchFamily="34" charset="0"/>
              </a:rPr>
              <a:t>bulmama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Konuşanda </a:t>
            </a:r>
            <a:r>
              <a:rPr lang="tr-TR" sz="2000" dirty="0">
                <a:latin typeface="Arial Narrow" panose="020B0606020202030204" pitchFamily="34" charset="0"/>
              </a:rPr>
              <a:t>kusur bulmaya </a:t>
            </a:r>
            <a:r>
              <a:rPr lang="tr-TR" sz="2000" dirty="0" smtClean="0">
                <a:latin typeface="Arial Narrow" panose="020B0606020202030204" pitchFamily="34" charset="0"/>
              </a:rPr>
              <a:t>çalışma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Konuşmadaki </a:t>
            </a:r>
            <a:r>
              <a:rPr lang="tr-TR" sz="2000" dirty="0">
                <a:latin typeface="Arial Narrow" panose="020B0606020202030204" pitchFamily="34" charset="0"/>
              </a:rPr>
              <a:t>bazı noktalara aşırı duyarlılık </a:t>
            </a:r>
            <a:r>
              <a:rPr lang="tr-TR" sz="2000" dirty="0" smtClean="0">
                <a:latin typeface="Arial Narrow" panose="020B0606020202030204" pitchFamily="34" charset="0"/>
              </a:rPr>
              <a:t>gösterme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Sahte dikkat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Dikkatin </a:t>
            </a:r>
            <a:r>
              <a:rPr lang="tr-TR" sz="2000" dirty="0">
                <a:latin typeface="Arial Narrow" panose="020B0606020202030204" pitchFamily="34" charset="0"/>
              </a:rPr>
              <a:t>kopmasına neden </a:t>
            </a:r>
            <a:r>
              <a:rPr lang="tr-TR" sz="2000" dirty="0" smtClean="0">
                <a:latin typeface="Arial Narrow" panose="020B0606020202030204" pitchFamily="34" charset="0"/>
              </a:rPr>
              <a:t>olma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Kendi söyleyeceklerine hazırlanma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Söylenenleri </a:t>
            </a:r>
            <a:r>
              <a:rPr lang="tr-TR" sz="2000" dirty="0">
                <a:latin typeface="Arial Narrow" panose="020B0606020202030204" pitchFamily="34" charset="0"/>
              </a:rPr>
              <a:t>filtreden </a:t>
            </a:r>
            <a:r>
              <a:rPr lang="tr-TR" sz="2000" dirty="0" smtClean="0">
                <a:latin typeface="Arial Narrow" panose="020B0606020202030204" pitchFamily="34" charset="0"/>
              </a:rPr>
              <a:t>geçirme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Söylenenlerin </a:t>
            </a:r>
            <a:r>
              <a:rPr lang="tr-TR" sz="2000" dirty="0">
                <a:latin typeface="Arial Narrow" panose="020B0606020202030204" pitchFamily="34" charset="0"/>
              </a:rPr>
              <a:t>bitmesini beklemeden hüküm verme</a:t>
            </a:r>
          </a:p>
        </p:txBody>
      </p:sp>
    </p:spTree>
    <p:extLst>
      <p:ext uri="{BB962C8B-B14F-4D97-AF65-F5344CB8AC3E}">
        <p14:creationId xmlns:p14="http://schemas.microsoft.com/office/powerpoint/2010/main" val="154036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tr-TR" sz="2000" b="1" dirty="0">
                <a:latin typeface="Arial Narrow" panose="020B0606020202030204" pitchFamily="34" charset="0"/>
              </a:rPr>
              <a:t>Öğrencileri dinlerken</a:t>
            </a:r>
            <a:r>
              <a:rPr lang="tr-TR" sz="2000" b="1" dirty="0" smtClean="0">
                <a:latin typeface="Arial Narrow" panose="020B0606020202030204" pitchFamily="34" charset="0"/>
              </a:rPr>
              <a:t>;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Göz </a:t>
            </a:r>
            <a:r>
              <a:rPr lang="tr-TR" sz="2000" dirty="0">
                <a:latin typeface="Arial Narrow" panose="020B0606020202030204" pitchFamily="34" charset="0"/>
              </a:rPr>
              <a:t>teması </a:t>
            </a:r>
            <a:r>
              <a:rPr lang="tr-TR" sz="2000" dirty="0" smtClean="0">
                <a:latin typeface="Arial Narrow" panose="020B0606020202030204" pitchFamily="34" charset="0"/>
              </a:rPr>
              <a:t>kurmalı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Konuşan </a:t>
            </a:r>
            <a:r>
              <a:rPr lang="tr-TR" sz="2000" dirty="0">
                <a:latin typeface="Arial Narrow" panose="020B0606020202030204" pitchFamily="34" charset="0"/>
              </a:rPr>
              <a:t>öğrenciye doğru hafifçe </a:t>
            </a:r>
            <a:r>
              <a:rPr lang="tr-TR" sz="2000" dirty="0" smtClean="0">
                <a:latin typeface="Arial Narrow" panose="020B0606020202030204" pitchFamily="34" charset="0"/>
              </a:rPr>
              <a:t>yaklaşılmalı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Öğrencinin </a:t>
            </a:r>
            <a:r>
              <a:rPr lang="tr-TR" sz="2000" dirty="0">
                <a:latin typeface="Arial Narrow" panose="020B0606020202030204" pitchFamily="34" charset="0"/>
              </a:rPr>
              <a:t>anlattıklarını öğretmen kendi cümleleri ile tekrar </a:t>
            </a:r>
            <a:r>
              <a:rPr lang="tr-TR" sz="2000" dirty="0" smtClean="0">
                <a:latin typeface="Arial Narrow" panose="020B0606020202030204" pitchFamily="34" charset="0"/>
              </a:rPr>
              <a:t>etmeli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Beden </a:t>
            </a:r>
            <a:r>
              <a:rPr lang="tr-TR" sz="2000" dirty="0">
                <a:latin typeface="Arial Narrow" panose="020B0606020202030204" pitchFamily="34" charset="0"/>
              </a:rPr>
              <a:t>dili kullanılarak öğrenci </a:t>
            </a:r>
            <a:r>
              <a:rPr lang="tr-TR" sz="2000" dirty="0" smtClean="0">
                <a:latin typeface="Arial Narrow" panose="020B0606020202030204" pitchFamily="34" charset="0"/>
              </a:rPr>
              <a:t>cesaretlendirilmeli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Ara </a:t>
            </a:r>
            <a:r>
              <a:rPr lang="tr-TR" sz="2000" dirty="0">
                <a:latin typeface="Arial Narrow" panose="020B0606020202030204" pitchFamily="34" charset="0"/>
              </a:rPr>
              <a:t>sıra sorular sorularak konuya açıklık </a:t>
            </a:r>
            <a:r>
              <a:rPr lang="tr-TR" sz="2000" dirty="0" smtClean="0">
                <a:latin typeface="Arial Narrow" panose="020B0606020202030204" pitchFamily="34" charset="0"/>
              </a:rPr>
              <a:t>getirilmeli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Öğrenci bir şey </a:t>
            </a:r>
            <a:r>
              <a:rPr lang="tr-TR" sz="2000" dirty="0">
                <a:latin typeface="Arial Narrow" panose="020B0606020202030204" pitchFamily="34" charset="0"/>
              </a:rPr>
              <a:t>anlatırken başka </a:t>
            </a:r>
            <a:r>
              <a:rPr lang="tr-TR" sz="2000" dirty="0" smtClean="0">
                <a:latin typeface="Arial Narrow" panose="020B0606020202030204" pitchFamily="34" charset="0"/>
              </a:rPr>
              <a:t>bir şey </a:t>
            </a:r>
            <a:r>
              <a:rPr lang="tr-TR" sz="2000" dirty="0">
                <a:latin typeface="Arial Narrow" panose="020B0606020202030204" pitchFamily="34" charset="0"/>
              </a:rPr>
              <a:t>ile meşgul </a:t>
            </a:r>
            <a:r>
              <a:rPr lang="tr-TR" sz="2000" dirty="0" smtClean="0">
                <a:latin typeface="Arial Narrow" panose="020B0606020202030204" pitchFamily="34" charset="0"/>
              </a:rPr>
              <a:t>olunmamalı</a:t>
            </a:r>
            <a:endParaRPr lang="tr-TR" sz="2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92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259632" y="764704"/>
            <a:ext cx="72008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b="1" dirty="0">
                <a:latin typeface="Arial Narrow" panose="020B0606020202030204" pitchFamily="34" charset="0"/>
              </a:rPr>
              <a:t>İletişim Türleri </a:t>
            </a:r>
            <a:endParaRPr lang="tr-TR" b="1" dirty="0" smtClean="0">
              <a:latin typeface="Arial Narrow" panose="020B0606020202030204" pitchFamily="34" charset="0"/>
            </a:endParaRPr>
          </a:p>
          <a:p>
            <a:pPr algn="ctr"/>
            <a:endParaRPr lang="tr-TR" b="1" dirty="0" smtClean="0">
              <a:latin typeface="Arial Narrow" panose="020B0606020202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i="1" dirty="0" smtClean="0">
                <a:latin typeface="Arial Narrow" panose="020B0606020202030204" pitchFamily="34" charset="0"/>
              </a:rPr>
              <a:t>Yazılı İletişim: </a:t>
            </a:r>
            <a:r>
              <a:rPr lang="tr-TR" dirty="0" smtClean="0">
                <a:latin typeface="Arial Narrow" panose="020B0606020202030204" pitchFamily="34" charset="0"/>
              </a:rPr>
              <a:t>Mesajın </a:t>
            </a:r>
            <a:r>
              <a:rPr lang="tr-TR" dirty="0">
                <a:latin typeface="Arial Narrow" panose="020B0606020202030204" pitchFamily="34" charset="0"/>
              </a:rPr>
              <a:t>seslendirilen sözlerle değil, her türlü yazı ile </a:t>
            </a:r>
            <a:r>
              <a:rPr lang="tr-TR" dirty="0" smtClean="0">
                <a:latin typeface="Arial Narrow" panose="020B0606020202030204" pitchFamily="34" charset="0"/>
              </a:rPr>
              <a:t>aktarılmasıdır. Mesajın </a:t>
            </a:r>
            <a:r>
              <a:rPr lang="tr-TR" dirty="0">
                <a:latin typeface="Arial Narrow" panose="020B0606020202030204" pitchFamily="34" charset="0"/>
              </a:rPr>
              <a:t>kalıcı olması isteniyorsa yazılı iletişim araçları tercih edilmelidir</a:t>
            </a:r>
            <a:r>
              <a:rPr lang="tr-TR" dirty="0" smtClean="0">
                <a:latin typeface="Arial Narrow" panose="020B0606020202030204" pitchFamily="34" charset="0"/>
              </a:rPr>
              <a:t>.</a:t>
            </a:r>
          </a:p>
          <a:p>
            <a:pPr algn="just"/>
            <a:endParaRPr lang="tr-TR" dirty="0">
              <a:latin typeface="Arial Narrow" panose="020B0606020202030204" pitchFamily="34" charset="0"/>
            </a:endParaRPr>
          </a:p>
          <a:p>
            <a:pPr algn="just"/>
            <a:r>
              <a:rPr lang="tr-TR" dirty="0">
                <a:latin typeface="Arial Narrow" panose="020B0606020202030204" pitchFamily="34" charset="0"/>
              </a:rPr>
              <a:t>Yazılı iletişim </a:t>
            </a:r>
            <a:r>
              <a:rPr lang="tr-TR" dirty="0" smtClean="0">
                <a:latin typeface="Arial Narrow" panose="020B0606020202030204" pitchFamily="34" charset="0"/>
              </a:rPr>
              <a:t>araçları</a:t>
            </a:r>
          </a:p>
          <a:p>
            <a:pPr algn="just"/>
            <a:endParaRPr lang="tr-TR" dirty="0" smtClean="0">
              <a:latin typeface="Arial Narrow" panose="020B0606020202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latin typeface="Arial Narrow" panose="020B0606020202030204" pitchFamily="34" charset="0"/>
              </a:rPr>
              <a:t>Kurum </a:t>
            </a:r>
            <a:r>
              <a:rPr lang="tr-TR" dirty="0">
                <a:latin typeface="Arial Narrow" panose="020B0606020202030204" pitchFamily="34" charset="0"/>
              </a:rPr>
              <a:t>içi periyodik </a:t>
            </a:r>
            <a:r>
              <a:rPr lang="tr-TR" dirty="0" smtClean="0">
                <a:latin typeface="Arial Narrow" panose="020B0606020202030204" pitchFamily="34" charset="0"/>
              </a:rPr>
              <a:t>yayınlar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latin typeface="Arial Narrow" panose="020B0606020202030204" pitchFamily="34" charset="0"/>
              </a:rPr>
              <a:t>Mektuplar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latin typeface="Arial Narrow" panose="020B0606020202030204" pitchFamily="34" charset="0"/>
              </a:rPr>
              <a:t>Çalışma raporları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latin typeface="Arial Narrow" panose="020B0606020202030204" pitchFamily="34" charset="0"/>
              </a:rPr>
              <a:t>Duyuru tahtaları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latin typeface="Arial Narrow" panose="020B0606020202030204" pitchFamily="34" charset="0"/>
              </a:rPr>
              <a:t>Örgüt şeması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latin typeface="Arial Narrow" panose="020B0606020202030204" pitchFamily="34" charset="0"/>
              </a:rPr>
              <a:t>Broşür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latin typeface="Arial Narrow" panose="020B0606020202030204" pitchFamily="34" charset="0"/>
              </a:rPr>
              <a:t>Örgüt gazetesi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latin typeface="Arial Narrow" panose="020B0606020202030204" pitchFamily="34" charset="0"/>
              </a:rPr>
              <a:t>Yazılı </a:t>
            </a:r>
            <a:r>
              <a:rPr lang="tr-TR" dirty="0">
                <a:latin typeface="Arial Narrow" panose="020B0606020202030204" pitchFamily="34" charset="0"/>
              </a:rPr>
              <a:t>iş </a:t>
            </a:r>
            <a:r>
              <a:rPr lang="tr-TR" dirty="0" smtClean="0">
                <a:latin typeface="Arial Narrow" panose="020B0606020202030204" pitchFamily="34" charset="0"/>
              </a:rPr>
              <a:t>anlaşmaları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latin typeface="Arial Narrow" panose="020B0606020202030204" pitchFamily="34" charset="0"/>
              </a:rPr>
              <a:t>Dergi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latin typeface="Arial Narrow" panose="020B0606020202030204" pitchFamily="34" charset="0"/>
              </a:rPr>
              <a:t>Kitap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latin typeface="Arial Narrow" panose="020B0606020202030204" pitchFamily="34" charset="0"/>
              </a:rPr>
              <a:t>Afiş</a:t>
            </a:r>
            <a:endParaRPr lang="tr-TR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84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tr-TR" sz="2000" b="1" dirty="0">
                <a:latin typeface="Arial Narrow" panose="020B0606020202030204" pitchFamily="34" charset="0"/>
              </a:rPr>
              <a:t>İletişim Türleri </a:t>
            </a:r>
            <a:endParaRPr lang="tr-TR" sz="2000" b="1" dirty="0" smtClean="0">
              <a:latin typeface="Arial Narrow" panose="020B0606020202030204" pitchFamily="34" charset="0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i="1" dirty="0" smtClean="0">
                <a:latin typeface="Arial Narrow" panose="020B0606020202030204" pitchFamily="34" charset="0"/>
              </a:rPr>
              <a:t>Sözsüz İletişim: </a:t>
            </a:r>
            <a:r>
              <a:rPr lang="tr-TR" sz="2000" dirty="0" smtClean="0">
                <a:latin typeface="Arial Narrow" panose="020B0606020202030204" pitchFamily="34" charset="0"/>
              </a:rPr>
              <a:t>Konuşulan </a:t>
            </a:r>
            <a:r>
              <a:rPr lang="tr-TR" sz="2000" dirty="0">
                <a:latin typeface="Arial Narrow" panose="020B0606020202030204" pitchFamily="34" charset="0"/>
              </a:rPr>
              <a:t>dilin dışında, beden dili, jestler, mimikler ya da diğer dilsel olmayan işaretler aracılığıyla ifade edilen iletim biçimlerini kapsar. </a:t>
            </a:r>
            <a:endParaRPr lang="tr-TR" sz="2000" dirty="0" smtClean="0">
              <a:latin typeface="Arial Narrow" panose="020B0606020202030204" pitchFamily="34" charset="0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Bir </a:t>
            </a:r>
            <a:r>
              <a:rPr lang="tr-TR" sz="2000" dirty="0">
                <a:latin typeface="Arial Narrow" panose="020B0606020202030204" pitchFamily="34" charset="0"/>
              </a:rPr>
              <a:t>mesajdaki duygusal etkinin yaratılmasında Sözlü iletişim %</a:t>
            </a:r>
            <a:r>
              <a:rPr lang="tr-TR" sz="2000" dirty="0" smtClean="0">
                <a:latin typeface="Arial Narrow" panose="020B0606020202030204" pitchFamily="34" charset="0"/>
              </a:rPr>
              <a:t>7 Sözsüz </a:t>
            </a:r>
            <a:r>
              <a:rPr lang="tr-TR" sz="2000" dirty="0">
                <a:latin typeface="Arial Narrow" panose="020B0606020202030204" pitchFamily="34" charset="0"/>
              </a:rPr>
              <a:t>iletişim %93 oranında etkilidir</a:t>
            </a:r>
            <a:r>
              <a:rPr lang="tr-TR" sz="2000" dirty="0" smtClean="0">
                <a:latin typeface="Arial Narrow" panose="020B060602020203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tr-TR" sz="2400" dirty="0"/>
              <a:t/>
            </a:r>
            <a:br>
              <a:rPr lang="tr-TR" sz="2400" dirty="0"/>
            </a:br>
            <a:endParaRPr lang="tr-TR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50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tr-TR" sz="2000" b="1" dirty="0">
                <a:latin typeface="Arial Narrow" panose="020B0606020202030204" pitchFamily="34" charset="0"/>
              </a:rPr>
              <a:t>Sözsüz iletişimin </a:t>
            </a:r>
            <a:r>
              <a:rPr lang="tr-TR" sz="2000" b="1" dirty="0" smtClean="0">
                <a:latin typeface="Arial Narrow" panose="020B0606020202030204" pitchFamily="34" charset="0"/>
              </a:rPr>
              <a:t>işlevleri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Söylenen </a:t>
            </a:r>
            <a:r>
              <a:rPr lang="tr-TR" sz="2000" dirty="0">
                <a:latin typeface="Arial Narrow" panose="020B0606020202030204" pitchFamily="34" charset="0"/>
              </a:rPr>
              <a:t>sözleri tekrar </a:t>
            </a:r>
            <a:r>
              <a:rPr lang="tr-TR" sz="2000" dirty="0" smtClean="0">
                <a:latin typeface="Arial Narrow" panose="020B0606020202030204" pitchFamily="34" charset="0"/>
              </a:rPr>
              <a:t>eder.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Sözcüklerin </a:t>
            </a:r>
            <a:r>
              <a:rPr lang="tr-TR" sz="2000" dirty="0">
                <a:latin typeface="Arial Narrow" panose="020B0606020202030204" pitchFamily="34" charset="0"/>
              </a:rPr>
              <a:t>yerine </a:t>
            </a:r>
            <a:r>
              <a:rPr lang="tr-TR" sz="2000" dirty="0" smtClean="0">
                <a:latin typeface="Arial Narrow" panose="020B0606020202030204" pitchFamily="34" charset="0"/>
              </a:rPr>
              <a:t>kullanılır.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Söylenen </a:t>
            </a:r>
            <a:r>
              <a:rPr lang="tr-TR" sz="2000" dirty="0">
                <a:latin typeface="Arial Narrow" panose="020B0606020202030204" pitchFamily="34" charset="0"/>
              </a:rPr>
              <a:t>sözleri </a:t>
            </a:r>
            <a:r>
              <a:rPr lang="tr-TR" sz="2000" dirty="0" smtClean="0">
                <a:latin typeface="Arial Narrow" panose="020B0606020202030204" pitchFamily="34" charset="0"/>
              </a:rPr>
              <a:t>vurgular.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Sözlerin </a:t>
            </a:r>
            <a:r>
              <a:rPr lang="tr-TR" sz="2000" dirty="0">
                <a:latin typeface="Arial Narrow" panose="020B0606020202030204" pitchFamily="34" charset="0"/>
              </a:rPr>
              <a:t>tavır ortaya konularak tamamlanmasını </a:t>
            </a:r>
            <a:r>
              <a:rPr lang="tr-TR" sz="2000" dirty="0" smtClean="0">
                <a:latin typeface="Arial Narrow" panose="020B0606020202030204" pitchFamily="34" charset="0"/>
              </a:rPr>
              <a:t>sağlar.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Konuşulanları yalanlar.</a:t>
            </a:r>
            <a:endParaRPr lang="tr-TR" sz="2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27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836712"/>
            <a:ext cx="7200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tr-TR" sz="2000" b="1" dirty="0">
                <a:latin typeface="Arial Narrow" panose="020B0606020202030204" pitchFamily="34" charset="0"/>
              </a:rPr>
              <a:t>Sözsüz iletişimin </a:t>
            </a:r>
            <a:r>
              <a:rPr lang="tr-TR" sz="2000" b="1" dirty="0" smtClean="0">
                <a:latin typeface="Arial Narrow" panose="020B0606020202030204" pitchFamily="34" charset="0"/>
              </a:rPr>
              <a:t>öğeleri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Bedenin konumu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Bedenin duruşu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Jestler </a:t>
            </a:r>
            <a:r>
              <a:rPr lang="tr-TR" sz="2000" dirty="0">
                <a:latin typeface="Arial Narrow" panose="020B0606020202030204" pitchFamily="34" charset="0"/>
              </a:rPr>
              <a:t>ve beden </a:t>
            </a:r>
            <a:r>
              <a:rPr lang="tr-TR" sz="2000" dirty="0" smtClean="0">
                <a:latin typeface="Arial Narrow" panose="020B0606020202030204" pitchFamily="34" charset="0"/>
              </a:rPr>
              <a:t>hareketleri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Yüz ifadeleri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Söyleyiş </a:t>
            </a:r>
            <a:r>
              <a:rPr lang="tr-TR" sz="2000" dirty="0">
                <a:latin typeface="Arial Narrow" panose="020B0606020202030204" pitchFamily="34" charset="0"/>
              </a:rPr>
              <a:t>tarzı, sesin tonu, vurgulama ve </a:t>
            </a:r>
            <a:r>
              <a:rPr lang="tr-TR" sz="2000" dirty="0" smtClean="0">
                <a:latin typeface="Arial Narrow" panose="020B0606020202030204" pitchFamily="34" charset="0"/>
              </a:rPr>
              <a:t>susmalar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Görünüş </a:t>
            </a:r>
            <a:r>
              <a:rPr lang="tr-TR" sz="2000" dirty="0">
                <a:latin typeface="Arial Narrow" panose="020B0606020202030204" pitchFamily="34" charset="0"/>
              </a:rPr>
              <a:t>ve </a:t>
            </a:r>
            <a:r>
              <a:rPr lang="tr-TR" sz="2000" dirty="0" smtClean="0">
                <a:latin typeface="Arial Narrow" panose="020B0606020202030204" pitchFamily="34" charset="0"/>
              </a:rPr>
              <a:t>kıyafet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Mekanın kullanımı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İletişim </a:t>
            </a:r>
            <a:r>
              <a:rPr lang="tr-TR" sz="2000" dirty="0">
                <a:latin typeface="Arial Narrow" panose="020B0606020202030204" pitchFamily="34" charset="0"/>
              </a:rPr>
              <a:t>ortamı</a:t>
            </a:r>
          </a:p>
        </p:txBody>
      </p:sp>
    </p:spTree>
    <p:extLst>
      <p:ext uri="{BB962C8B-B14F-4D97-AF65-F5344CB8AC3E}">
        <p14:creationId xmlns:p14="http://schemas.microsoft.com/office/powerpoint/2010/main" val="236736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259632" y="548680"/>
            <a:ext cx="7200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tr-TR" sz="2000" b="1" dirty="0">
                <a:latin typeface="Arial Narrow" panose="020B0606020202030204" pitchFamily="34" charset="0"/>
              </a:rPr>
              <a:t>Sınıfta iletişim sürecinin </a:t>
            </a:r>
            <a:r>
              <a:rPr lang="tr-TR" sz="2000" b="1" dirty="0" smtClean="0">
                <a:latin typeface="Arial Narrow" panose="020B0606020202030204" pitchFamily="34" charset="0"/>
              </a:rPr>
              <a:t>ilerleyişi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Sınıf </a:t>
            </a:r>
            <a:r>
              <a:rPr lang="tr-TR" sz="2000" dirty="0">
                <a:latin typeface="Arial Narrow" panose="020B0606020202030204" pitchFamily="34" charset="0"/>
              </a:rPr>
              <a:t>içindeki öğretmen sosyal ve fiziksel çevresini kasıtlı olarak etkilemek içim iletişim kurar</a:t>
            </a:r>
            <a:r>
              <a:rPr lang="tr-TR" sz="2000" dirty="0" smtClean="0">
                <a:latin typeface="Arial Narrow" panose="020B0606020202030204" pitchFamily="34" charset="0"/>
              </a:rPr>
              <a:t>.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Eğitimde </a:t>
            </a:r>
            <a:r>
              <a:rPr lang="tr-TR" sz="2000" dirty="0">
                <a:latin typeface="Arial Narrow" panose="020B0606020202030204" pitchFamily="34" charset="0"/>
              </a:rPr>
              <a:t>iletişim sürecinin işleyişinde </a:t>
            </a:r>
            <a:r>
              <a:rPr lang="tr-TR" sz="2000" b="1" i="1" dirty="0">
                <a:latin typeface="Arial Narrow" panose="020B0606020202030204" pitchFamily="34" charset="0"/>
              </a:rPr>
              <a:t>kaynak</a:t>
            </a:r>
            <a:r>
              <a:rPr lang="tr-TR" sz="2000" dirty="0">
                <a:latin typeface="Arial Narrow" panose="020B0606020202030204" pitchFamily="34" charset="0"/>
              </a:rPr>
              <a:t> öğretmen, </a:t>
            </a:r>
            <a:r>
              <a:rPr lang="tr-TR" sz="2000" b="1" i="1" dirty="0">
                <a:latin typeface="Arial Narrow" panose="020B0606020202030204" pitchFamily="34" charset="0"/>
              </a:rPr>
              <a:t>alıcı</a:t>
            </a:r>
            <a:r>
              <a:rPr lang="tr-TR" sz="2000" dirty="0">
                <a:latin typeface="Arial Narrow" panose="020B0606020202030204" pitchFamily="34" charset="0"/>
              </a:rPr>
              <a:t> da öğrencilerdir. </a:t>
            </a:r>
            <a:endParaRPr lang="tr-TR" sz="2000" dirty="0" smtClean="0">
              <a:latin typeface="Arial Narrow" panose="020B0606020202030204" pitchFamily="34" charset="0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b="1" i="1" dirty="0" smtClean="0">
                <a:latin typeface="Arial Narrow" panose="020B0606020202030204" pitchFamily="34" charset="0"/>
              </a:rPr>
              <a:t>Mesaj</a:t>
            </a:r>
            <a:r>
              <a:rPr lang="tr-TR" sz="2000" dirty="0" smtClean="0">
                <a:latin typeface="Arial Narrow" panose="020B0606020202030204" pitchFamily="34" charset="0"/>
              </a:rPr>
              <a:t> </a:t>
            </a:r>
            <a:r>
              <a:rPr lang="tr-TR" sz="2000" dirty="0">
                <a:latin typeface="Arial Narrow" panose="020B0606020202030204" pitchFamily="34" charset="0"/>
              </a:rPr>
              <a:t>ders kitabı, program içeriği ya da öğretmenin yaptığı konuşmalardır. </a:t>
            </a:r>
            <a:endParaRPr lang="tr-TR" sz="2000" dirty="0" smtClean="0">
              <a:latin typeface="Arial Narrow" panose="020B0606020202030204" pitchFamily="34" charset="0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b="1" i="1" dirty="0" smtClean="0">
                <a:latin typeface="Arial Narrow" panose="020B0606020202030204" pitchFamily="34" charset="0"/>
              </a:rPr>
              <a:t>Kanal</a:t>
            </a:r>
            <a:r>
              <a:rPr lang="tr-TR" sz="2000" dirty="0" smtClean="0">
                <a:latin typeface="Arial Narrow" panose="020B0606020202030204" pitchFamily="34" charset="0"/>
              </a:rPr>
              <a:t> </a:t>
            </a:r>
            <a:r>
              <a:rPr lang="tr-TR" sz="2000" dirty="0">
                <a:latin typeface="Arial Narrow" panose="020B0606020202030204" pitchFamily="34" charset="0"/>
              </a:rPr>
              <a:t>ise öğretim süreçleri ve bu süreçte kullanılan araç gereçlerdir. </a:t>
            </a:r>
            <a:endParaRPr lang="tr-TR" sz="2000" dirty="0" smtClean="0">
              <a:latin typeface="Arial Narrow" panose="020B0606020202030204" pitchFamily="34" charset="0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Öğrenci </a:t>
            </a:r>
            <a:r>
              <a:rPr lang="tr-TR" sz="2000" dirty="0">
                <a:latin typeface="Arial Narrow" panose="020B0606020202030204" pitchFamily="34" charset="0"/>
              </a:rPr>
              <a:t>tepkileri ise </a:t>
            </a:r>
            <a:r>
              <a:rPr lang="tr-TR" sz="2000" b="1" i="1" dirty="0">
                <a:latin typeface="Arial Narrow" panose="020B0606020202030204" pitchFamily="34" charset="0"/>
              </a:rPr>
              <a:t>dönütü</a:t>
            </a:r>
            <a:r>
              <a:rPr lang="tr-TR" sz="2000" dirty="0">
                <a:latin typeface="Arial Narrow" panose="020B0606020202030204" pitchFamily="34" charset="0"/>
              </a:rPr>
              <a:t> yansıtmaktadır.</a:t>
            </a:r>
          </a:p>
        </p:txBody>
      </p:sp>
    </p:spTree>
    <p:extLst>
      <p:ext uri="{BB962C8B-B14F-4D97-AF65-F5344CB8AC3E}">
        <p14:creationId xmlns:p14="http://schemas.microsoft.com/office/powerpoint/2010/main" val="401350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tr-TR" sz="2000" b="1" dirty="0">
                <a:latin typeface="Arial Narrow" panose="020B0606020202030204" pitchFamily="34" charset="0"/>
              </a:rPr>
              <a:t>Sınıf İçi </a:t>
            </a:r>
            <a:r>
              <a:rPr lang="tr-TR" sz="2000" b="1" dirty="0" smtClean="0">
                <a:latin typeface="Arial Narrow" panose="020B0606020202030204" pitchFamily="34" charset="0"/>
              </a:rPr>
              <a:t>Etkileşim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Etkileşim </a:t>
            </a:r>
            <a:r>
              <a:rPr lang="tr-TR" sz="2000" dirty="0">
                <a:latin typeface="Arial Narrow" panose="020B0606020202030204" pitchFamily="34" charset="0"/>
              </a:rPr>
              <a:t>birbirini karşılıklı olarak etkileme sürecidir</a:t>
            </a:r>
            <a:r>
              <a:rPr lang="tr-TR" sz="2000" dirty="0" smtClean="0">
                <a:latin typeface="Arial Narrow" panose="020B0606020202030204" pitchFamily="34" charset="0"/>
              </a:rPr>
              <a:t>.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Bu </a:t>
            </a:r>
            <a:r>
              <a:rPr lang="tr-TR" sz="2000" dirty="0">
                <a:latin typeface="Arial Narrow" panose="020B0606020202030204" pitchFamily="34" charset="0"/>
              </a:rPr>
              <a:t>süreç sınıf ortamında öğretmen-öğrenci, öğrenci-öğrenci, öğrenci-öğretmen arasında gerçekleşmektedir</a:t>
            </a:r>
            <a:r>
              <a:rPr lang="tr-TR" sz="2000" dirty="0" smtClean="0">
                <a:latin typeface="Arial Narrow" panose="020B0606020202030204" pitchFamily="34" charset="0"/>
              </a:rPr>
              <a:t>.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Her </a:t>
            </a:r>
            <a:r>
              <a:rPr lang="tr-TR" sz="2000" dirty="0">
                <a:latin typeface="Arial Narrow" panose="020B0606020202030204" pitchFamily="34" charset="0"/>
              </a:rPr>
              <a:t>sınıfın öğrenmeyi olumlu ve olumsuz yönde etkileyebilecek bir atmosferi vardır</a:t>
            </a:r>
            <a:r>
              <a:rPr lang="tr-TR" sz="2000" dirty="0" smtClean="0">
                <a:latin typeface="Arial Narrow" panose="020B0606020202030204" pitchFamily="34" charset="0"/>
              </a:rPr>
              <a:t>.</a:t>
            </a:r>
          </a:p>
          <a:p>
            <a:pPr algn="just"/>
            <a:r>
              <a:rPr lang="tr-TR" sz="2400" dirty="0"/>
              <a:t/>
            </a:r>
            <a:br>
              <a:rPr lang="tr-TR" sz="2400" dirty="0"/>
            </a:br>
            <a:endParaRPr lang="tr-TR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78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556792"/>
            <a:ext cx="7200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r-TR" sz="2000" b="1" dirty="0" smtClean="0">
                <a:latin typeface="Arial Narrow" panose="020B0606020202030204" pitchFamily="34" charset="0"/>
              </a:rPr>
              <a:t>İletişim Kavramı</a:t>
            </a:r>
          </a:p>
          <a:p>
            <a:pPr algn="just">
              <a:lnSpc>
                <a:spcPct val="150000"/>
              </a:lnSpc>
            </a:pPr>
            <a:r>
              <a:rPr lang="tr-TR" sz="2000" dirty="0" smtClean="0">
                <a:latin typeface="Arial Narrow" panose="020B0606020202030204" pitchFamily="34" charset="0"/>
              </a:rPr>
              <a:t>İnsanların </a:t>
            </a:r>
            <a:r>
              <a:rPr lang="tr-TR" sz="2000" dirty="0">
                <a:latin typeface="Arial Narrow" panose="020B0606020202030204" pitchFamily="34" charset="0"/>
              </a:rPr>
              <a:t>yaşamını sürdürmesi ve gelişimini sağlaması için diğer insanlarla iletişim halinde olması </a:t>
            </a:r>
            <a:r>
              <a:rPr lang="tr-TR" sz="2000" dirty="0" smtClean="0">
                <a:latin typeface="Arial Narrow" panose="020B0606020202030204" pitchFamily="34" charset="0"/>
              </a:rPr>
              <a:t>gerekir. Kendimizi </a:t>
            </a:r>
            <a:r>
              <a:rPr lang="tr-TR" sz="2000" dirty="0">
                <a:latin typeface="Arial Narrow" panose="020B0606020202030204" pitchFamily="34" charset="0"/>
              </a:rPr>
              <a:t>ifade edebilmek, sözümüzü söyleyebilmek, kabul görmek en temel ve önemli ihtiyaçlarımızdan biridir. Bu ihtiyacımızı gidermenin yolu ise başkaları ile iletişim kurmaktan geçmektedir.</a:t>
            </a:r>
            <a:r>
              <a:rPr lang="tr-TR" sz="2000" b="1" dirty="0" smtClean="0">
                <a:latin typeface="Arial Narrow" panose="020B0606020202030204" pitchFamily="34" charset="0"/>
              </a:rPr>
              <a:t> </a:t>
            </a:r>
            <a:endParaRPr lang="tr-TR" sz="2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9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043608" y="692696"/>
            <a:ext cx="7200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tr-TR" sz="2000" b="1" dirty="0">
                <a:latin typeface="Arial Narrow" panose="020B0606020202030204" pitchFamily="34" charset="0"/>
              </a:rPr>
              <a:t>Sınıfta </a:t>
            </a:r>
            <a:r>
              <a:rPr lang="tr-TR" sz="2000" b="1" dirty="0" smtClean="0">
                <a:latin typeface="Arial Narrow" panose="020B0606020202030204" pitchFamily="34" charset="0"/>
              </a:rPr>
              <a:t>Olumlu Etkileşim Ortamının Oluşturulması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b="1" i="1" dirty="0" smtClean="0">
                <a:latin typeface="Arial Narrow" panose="020B0606020202030204" pitchFamily="34" charset="0"/>
              </a:rPr>
              <a:t>Sınıftaki </a:t>
            </a:r>
            <a:r>
              <a:rPr lang="tr-TR" sz="2000" b="1" i="1" dirty="0">
                <a:latin typeface="Arial Narrow" panose="020B0606020202030204" pitchFamily="34" charset="0"/>
              </a:rPr>
              <a:t>öğrenci </a:t>
            </a:r>
            <a:r>
              <a:rPr lang="tr-TR" sz="2000" b="1" i="1" dirty="0" smtClean="0">
                <a:latin typeface="Arial Narrow" panose="020B0606020202030204" pitchFamily="34" charset="0"/>
              </a:rPr>
              <a:t>sayısı: </a:t>
            </a:r>
            <a:r>
              <a:rPr lang="tr-TR" sz="2000" dirty="0">
                <a:latin typeface="Arial Narrow" panose="020B0606020202030204" pitchFamily="34" charset="0"/>
              </a:rPr>
              <a:t>Öğrenci sayısının az olduğu küçük gruplarda iletişim ve etkileşim açısından büyük gruplara oranla daha olumlu bir ortam vardır</a:t>
            </a:r>
            <a:r>
              <a:rPr lang="tr-TR" sz="2000" dirty="0" smtClean="0">
                <a:latin typeface="Arial Narrow" panose="020B0606020202030204" pitchFamily="34" charset="0"/>
              </a:rPr>
              <a:t>.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b="1" i="1" dirty="0" smtClean="0">
                <a:latin typeface="Arial Narrow" panose="020B0606020202030204" pitchFamily="34" charset="0"/>
              </a:rPr>
              <a:t>Öğrencileri </a:t>
            </a:r>
            <a:r>
              <a:rPr lang="tr-TR" sz="2000" b="1" i="1" dirty="0">
                <a:latin typeface="Arial Narrow" panose="020B0606020202030204" pitchFamily="34" charset="0"/>
              </a:rPr>
              <a:t>teşvik etmek:</a:t>
            </a:r>
            <a:r>
              <a:rPr lang="tr-TR" sz="2000" dirty="0">
                <a:latin typeface="Arial Narrow" panose="020B0606020202030204" pitchFamily="34" charset="0"/>
              </a:rPr>
              <a:t> olumlu bir etkileşim ortamının yaratılması için öğretmenler tüm öğrencileri başarılı olabilmeleri için cesaretlendirmelidir. Öğrencilerin başarıları diğer arkadaşları ile kıyaslamak yerine bireysel ilerlemelerini değerlendirmelidir</a:t>
            </a:r>
            <a:r>
              <a:rPr lang="tr-TR" sz="2000" dirty="0" smtClean="0">
                <a:latin typeface="Arial Narrow" panose="020B0606020202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379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b="1" i="1" dirty="0">
                <a:latin typeface="Arial Narrow" panose="020B0606020202030204" pitchFamily="34" charset="0"/>
              </a:rPr>
              <a:t>Öğrencileri dinlemek: </a:t>
            </a:r>
            <a:r>
              <a:rPr lang="tr-TR" sz="2000" dirty="0">
                <a:latin typeface="Arial Narrow" panose="020B0606020202030204" pitchFamily="34" charset="0"/>
              </a:rPr>
              <a:t>Öğrencilerin sınıf ortamında iletişime girmelerini kolaylaştırmak için öğretmenler, öğrencilerin söylediklerini dikkatle dinlemeli, doğru yanlara vurgu yapmalıdır.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b="1" i="1" dirty="0">
                <a:latin typeface="Arial Narrow" panose="020B0606020202030204" pitchFamily="34" charset="0"/>
              </a:rPr>
              <a:t>Öğrenciler arasında ayırım yapmamak: </a:t>
            </a:r>
            <a:r>
              <a:rPr lang="tr-TR" sz="2000" dirty="0">
                <a:latin typeface="Arial Narrow" panose="020B0606020202030204" pitchFamily="34" charset="0"/>
              </a:rPr>
              <a:t>Sınıfta olumlu ve yüksek düzeyde etkileşim için öğrenciler arasında tembel-çalışkan veya kız- erkek gibi ayırımlar yapılmamalıdır.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b="1" i="1" dirty="0">
                <a:latin typeface="Arial Narrow" panose="020B0606020202030204" pitchFamily="34" charset="0"/>
              </a:rPr>
              <a:t>Öğrencileri isteklendirmek:</a:t>
            </a:r>
            <a:r>
              <a:rPr lang="tr-TR" sz="2000" dirty="0">
                <a:latin typeface="Arial Narrow" panose="020B0606020202030204" pitchFamily="34" charset="0"/>
              </a:rPr>
              <a:t> Öğretmenler öğrencilere baskı yapmamalı, onları öğrenmeye ikna etmelidir.</a:t>
            </a:r>
          </a:p>
        </p:txBody>
      </p:sp>
    </p:spTree>
    <p:extLst>
      <p:ext uri="{BB962C8B-B14F-4D97-AF65-F5344CB8AC3E}">
        <p14:creationId xmlns:p14="http://schemas.microsoft.com/office/powerpoint/2010/main" val="344623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259632" y="1052736"/>
            <a:ext cx="7200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tr-TR" sz="2000" b="1" dirty="0" smtClean="0">
                <a:latin typeface="Arial Narrow" panose="020B0606020202030204" pitchFamily="34" charset="0"/>
              </a:rPr>
              <a:t>Sınıfta İletişimi Engelleyen Faktörler</a:t>
            </a:r>
          </a:p>
          <a:p>
            <a:pPr algn="just">
              <a:lnSpc>
                <a:spcPct val="200000"/>
              </a:lnSpc>
            </a:pPr>
            <a:r>
              <a:rPr lang="tr-TR" sz="2000" b="1" i="1" dirty="0" smtClean="0">
                <a:latin typeface="Arial Narrow" panose="020B0606020202030204" pitchFamily="34" charset="0"/>
              </a:rPr>
              <a:t>Öğretmen </a:t>
            </a:r>
            <a:r>
              <a:rPr lang="tr-TR" sz="2000" b="1" i="1" dirty="0">
                <a:latin typeface="Arial Narrow" panose="020B0606020202030204" pitchFamily="34" charset="0"/>
              </a:rPr>
              <a:t>ve/veya </a:t>
            </a:r>
            <a:r>
              <a:rPr lang="tr-TR" sz="2000" b="1" i="1" dirty="0" smtClean="0">
                <a:latin typeface="Arial Narrow" panose="020B0606020202030204" pitchFamily="34" charset="0"/>
              </a:rPr>
              <a:t>Öğrencinin;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İletişime </a:t>
            </a:r>
            <a:r>
              <a:rPr lang="tr-TR" sz="2000" dirty="0">
                <a:latin typeface="Arial Narrow" panose="020B0606020202030204" pitchFamily="34" charset="0"/>
              </a:rPr>
              <a:t>girme amacını tam olarak </a:t>
            </a:r>
            <a:r>
              <a:rPr lang="tr-TR" sz="2000" dirty="0" smtClean="0">
                <a:latin typeface="Arial Narrow" panose="020B0606020202030204" pitchFamily="34" charset="0"/>
              </a:rPr>
              <a:t>anlayamaması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Bedensel </a:t>
            </a:r>
            <a:r>
              <a:rPr lang="tr-TR" sz="2000" dirty="0">
                <a:latin typeface="Arial Narrow" panose="020B0606020202030204" pitchFamily="34" charset="0"/>
              </a:rPr>
              <a:t>ya da psikolojik bir rahatsızlığa sahip </a:t>
            </a:r>
            <a:r>
              <a:rPr lang="tr-TR" sz="2000" dirty="0" smtClean="0">
                <a:latin typeface="Arial Narrow" panose="020B0606020202030204" pitchFamily="34" charset="0"/>
              </a:rPr>
              <a:t>olması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Barınma </a:t>
            </a:r>
            <a:r>
              <a:rPr lang="tr-TR" sz="2000" dirty="0">
                <a:latin typeface="Arial Narrow" panose="020B0606020202030204" pitchFamily="34" charset="0"/>
              </a:rPr>
              <a:t>beslenme ihtiyaçlarını yeterince </a:t>
            </a:r>
            <a:r>
              <a:rPr lang="tr-TR" sz="2000" dirty="0" smtClean="0">
                <a:latin typeface="Arial Narrow" panose="020B0606020202030204" pitchFamily="34" charset="0"/>
              </a:rPr>
              <a:t>karşılayamaması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Birbirine güvenmemesi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Ortak </a:t>
            </a:r>
            <a:r>
              <a:rPr lang="tr-TR" sz="2000" dirty="0">
                <a:latin typeface="Arial Narrow" panose="020B0606020202030204" pitchFamily="34" charset="0"/>
              </a:rPr>
              <a:t>yaşantı alanlarının az </a:t>
            </a:r>
            <a:r>
              <a:rPr lang="tr-TR" sz="2000" dirty="0" smtClean="0">
                <a:latin typeface="Arial Narrow" panose="020B0606020202030204" pitchFamily="34" charset="0"/>
              </a:rPr>
              <a:t>olması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Sevilmemesi </a:t>
            </a:r>
            <a:r>
              <a:rPr lang="tr-TR" sz="2000" dirty="0">
                <a:latin typeface="Arial Narrow" panose="020B0606020202030204" pitchFamily="34" charset="0"/>
              </a:rPr>
              <a:t>sayılmaması</a:t>
            </a:r>
          </a:p>
        </p:txBody>
      </p:sp>
    </p:spTree>
    <p:extLst>
      <p:ext uri="{BB962C8B-B14F-4D97-AF65-F5344CB8AC3E}">
        <p14:creationId xmlns:p14="http://schemas.microsoft.com/office/powerpoint/2010/main" val="14046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259632" y="836712"/>
            <a:ext cx="7200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tr-TR" sz="2000" b="1" dirty="0" smtClean="0">
                <a:latin typeface="Arial Narrow" panose="020B0606020202030204" pitchFamily="34" charset="0"/>
              </a:rPr>
              <a:t>Sınıfta İletişimi Engelleyen Faktörler</a:t>
            </a:r>
          </a:p>
          <a:p>
            <a:pPr algn="just">
              <a:lnSpc>
                <a:spcPct val="200000"/>
              </a:lnSpc>
            </a:pPr>
            <a:r>
              <a:rPr lang="tr-TR" sz="2000" b="1" i="1" dirty="0" smtClean="0">
                <a:latin typeface="Arial Narrow" panose="020B0606020202030204" pitchFamily="34" charset="0"/>
              </a:rPr>
              <a:t>Kaynak </a:t>
            </a:r>
            <a:r>
              <a:rPr lang="tr-TR" sz="2000" b="1" i="1" dirty="0">
                <a:latin typeface="Arial Narrow" panose="020B0606020202030204" pitchFamily="34" charset="0"/>
              </a:rPr>
              <a:t>olarak </a:t>
            </a:r>
            <a:r>
              <a:rPr lang="tr-TR" sz="2000" b="1" i="1" dirty="0" smtClean="0">
                <a:latin typeface="Arial Narrow" panose="020B0606020202030204" pitchFamily="34" charset="0"/>
              </a:rPr>
              <a:t>öğretmenin;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Öğrencileri </a:t>
            </a:r>
            <a:r>
              <a:rPr lang="tr-TR" sz="2000" dirty="0">
                <a:latin typeface="Arial Narrow" panose="020B0606020202030204" pitchFamily="34" charset="0"/>
              </a:rPr>
              <a:t>iyi </a:t>
            </a:r>
            <a:r>
              <a:rPr lang="tr-TR" sz="2000" dirty="0" smtClean="0">
                <a:latin typeface="Arial Narrow" panose="020B0606020202030204" pitchFamily="34" charset="0"/>
              </a:rPr>
              <a:t>tanımaması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Alanında </a:t>
            </a:r>
            <a:r>
              <a:rPr lang="tr-TR" sz="2000" dirty="0">
                <a:latin typeface="Arial Narrow" panose="020B0606020202030204" pitchFamily="34" charset="0"/>
              </a:rPr>
              <a:t>yeterli bilgi birikimine sahip </a:t>
            </a:r>
            <a:r>
              <a:rPr lang="tr-TR" sz="2000" dirty="0" smtClean="0">
                <a:latin typeface="Arial Narrow" panose="020B0606020202030204" pitchFamily="34" charset="0"/>
              </a:rPr>
              <a:t>olmaması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Öğrenciler </a:t>
            </a:r>
            <a:r>
              <a:rPr lang="tr-TR" sz="2000" dirty="0">
                <a:latin typeface="Arial Narrow" panose="020B0606020202030204" pitchFamily="34" charset="0"/>
              </a:rPr>
              <a:t>tarafından inanılır, güvenilir ve çekici </a:t>
            </a:r>
            <a:r>
              <a:rPr lang="tr-TR" sz="2000" dirty="0" smtClean="0">
                <a:latin typeface="Arial Narrow" panose="020B0606020202030204" pitchFamily="34" charset="0"/>
              </a:rPr>
              <a:t>bulunmaması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Derse </a:t>
            </a:r>
            <a:r>
              <a:rPr lang="tr-TR" sz="2000" dirty="0">
                <a:latin typeface="Arial Narrow" panose="020B0606020202030204" pitchFamily="34" charset="0"/>
              </a:rPr>
              <a:t>hazırlıksız </a:t>
            </a:r>
            <a:r>
              <a:rPr lang="tr-TR" sz="2000" dirty="0" smtClean="0">
                <a:latin typeface="Arial Narrow" panose="020B0606020202030204" pitchFamily="34" charset="0"/>
              </a:rPr>
              <a:t>girmesi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Sözcükleri </a:t>
            </a:r>
            <a:r>
              <a:rPr lang="tr-TR" sz="2000" dirty="0">
                <a:latin typeface="Arial Narrow" panose="020B0606020202030204" pitchFamily="34" charset="0"/>
              </a:rPr>
              <a:t>kullanırken öğrencilerin seviyesini dikkate </a:t>
            </a:r>
            <a:r>
              <a:rPr lang="tr-TR" sz="2000" dirty="0" smtClean="0">
                <a:latin typeface="Arial Narrow" panose="020B0606020202030204" pitchFamily="34" charset="0"/>
              </a:rPr>
              <a:t>almaması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Öğrencilerin </a:t>
            </a:r>
            <a:r>
              <a:rPr lang="tr-TR" sz="2000" dirty="0">
                <a:latin typeface="Arial Narrow" panose="020B0606020202030204" pitchFamily="34" charset="0"/>
              </a:rPr>
              <a:t>ilgisini çekecek yöntem ve teknikleri kullanmaması</a:t>
            </a:r>
          </a:p>
        </p:txBody>
      </p:sp>
    </p:spTree>
    <p:extLst>
      <p:ext uri="{BB962C8B-B14F-4D97-AF65-F5344CB8AC3E}">
        <p14:creationId xmlns:p14="http://schemas.microsoft.com/office/powerpoint/2010/main" val="49265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tr-TR" sz="2000" b="1" dirty="0" smtClean="0">
                <a:latin typeface="Arial Narrow" panose="020B0606020202030204" pitchFamily="34" charset="0"/>
              </a:rPr>
              <a:t>Sınıfta İletişimi Engelleyen Faktörler</a:t>
            </a:r>
          </a:p>
          <a:p>
            <a:pPr algn="just">
              <a:lnSpc>
                <a:spcPct val="200000"/>
              </a:lnSpc>
            </a:pPr>
            <a:r>
              <a:rPr lang="tr-TR" sz="2000" b="1" i="1" dirty="0" smtClean="0">
                <a:latin typeface="Arial Narrow" panose="020B0606020202030204" pitchFamily="34" charset="0"/>
              </a:rPr>
              <a:t>Alıcı </a:t>
            </a:r>
            <a:r>
              <a:rPr lang="tr-TR" sz="2000" b="1" i="1" dirty="0">
                <a:latin typeface="Arial Narrow" panose="020B0606020202030204" pitchFamily="34" charset="0"/>
              </a:rPr>
              <a:t>olarak </a:t>
            </a:r>
            <a:r>
              <a:rPr lang="tr-TR" sz="2000" b="1" i="1" dirty="0" smtClean="0">
                <a:latin typeface="Arial Narrow" panose="020B0606020202030204" pitchFamily="34" charset="0"/>
              </a:rPr>
              <a:t>öğrencinin;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Sınıfta </a:t>
            </a:r>
            <a:r>
              <a:rPr lang="tr-TR" sz="2000" dirty="0">
                <a:latin typeface="Arial Narrow" panose="020B0606020202030204" pitchFamily="34" charset="0"/>
              </a:rPr>
              <a:t>bulunma amacının farkında </a:t>
            </a:r>
            <a:r>
              <a:rPr lang="tr-TR" sz="2000" dirty="0" smtClean="0">
                <a:latin typeface="Arial Narrow" panose="020B0606020202030204" pitchFamily="34" charset="0"/>
              </a:rPr>
              <a:t>olmaması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Sık </a:t>
            </a:r>
            <a:r>
              <a:rPr lang="tr-TR" sz="2000" dirty="0">
                <a:latin typeface="Arial Narrow" panose="020B0606020202030204" pitchFamily="34" charset="0"/>
              </a:rPr>
              <a:t>sık hayal kurup kendisini bilerek dersin dışına </a:t>
            </a:r>
            <a:r>
              <a:rPr lang="tr-TR" sz="2000" dirty="0" smtClean="0">
                <a:latin typeface="Arial Narrow" panose="020B0606020202030204" pitchFamily="34" charset="0"/>
              </a:rPr>
              <a:t>itmesi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İşlenen </a:t>
            </a:r>
            <a:r>
              <a:rPr lang="tr-TR" sz="2000" dirty="0">
                <a:latin typeface="Arial Narrow" panose="020B0606020202030204" pitchFamily="34" charset="0"/>
              </a:rPr>
              <a:t>konularda kendisi için kullanabileceği bir çıkar </a:t>
            </a:r>
            <a:r>
              <a:rPr lang="tr-TR" sz="2000" dirty="0" smtClean="0">
                <a:latin typeface="Arial Narrow" panose="020B0606020202030204" pitchFamily="34" charset="0"/>
              </a:rPr>
              <a:t>görmemesi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Öğretmenin </a:t>
            </a:r>
            <a:r>
              <a:rPr lang="tr-TR" sz="2000" dirty="0">
                <a:latin typeface="Arial Narrow" panose="020B0606020202030204" pitchFamily="34" charset="0"/>
              </a:rPr>
              <a:t>mesajlarına tepki verme sorumluluğunda kaçması</a:t>
            </a:r>
          </a:p>
        </p:txBody>
      </p:sp>
    </p:spTree>
    <p:extLst>
      <p:ext uri="{BB962C8B-B14F-4D97-AF65-F5344CB8AC3E}">
        <p14:creationId xmlns:p14="http://schemas.microsoft.com/office/powerpoint/2010/main" val="201934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268760"/>
            <a:ext cx="7200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tr-TR" sz="2000" b="1" dirty="0" smtClean="0">
                <a:latin typeface="Arial Narrow" panose="020B0606020202030204" pitchFamily="34" charset="0"/>
              </a:rPr>
              <a:t>Sınıfta İletişimi Engelleyen Faktörler</a:t>
            </a:r>
          </a:p>
          <a:p>
            <a:pPr algn="just">
              <a:lnSpc>
                <a:spcPct val="200000"/>
              </a:lnSpc>
            </a:pPr>
            <a:r>
              <a:rPr lang="tr-TR" sz="2000" b="1" i="1" dirty="0" smtClean="0">
                <a:latin typeface="Arial Narrow" panose="020B0606020202030204" pitchFamily="34" charset="0"/>
              </a:rPr>
              <a:t>Öğrenme </a:t>
            </a:r>
            <a:r>
              <a:rPr lang="tr-TR" sz="2000" b="1" i="1" dirty="0">
                <a:latin typeface="Arial Narrow" panose="020B0606020202030204" pitchFamily="34" charset="0"/>
              </a:rPr>
              <a:t>öğretme ortamı olarak </a:t>
            </a:r>
            <a:r>
              <a:rPr lang="tr-TR" sz="2000" b="1" i="1" dirty="0" smtClean="0">
                <a:latin typeface="Arial Narrow" panose="020B0606020202030204" pitchFamily="34" charset="0"/>
              </a:rPr>
              <a:t>sınıfın;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Öğrenci </a:t>
            </a:r>
            <a:r>
              <a:rPr lang="tr-TR" sz="2000" dirty="0">
                <a:latin typeface="Arial Narrow" panose="020B0606020202030204" pitchFamily="34" charset="0"/>
              </a:rPr>
              <a:t>sayısının kalabalık </a:t>
            </a:r>
            <a:r>
              <a:rPr lang="tr-TR" sz="2000" dirty="0" smtClean="0">
                <a:latin typeface="Arial Narrow" panose="020B0606020202030204" pitchFamily="34" charset="0"/>
              </a:rPr>
              <a:t>olması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Oturma </a:t>
            </a:r>
            <a:r>
              <a:rPr lang="tr-TR" sz="2000" dirty="0">
                <a:latin typeface="Arial Narrow" panose="020B0606020202030204" pitchFamily="34" charset="0"/>
              </a:rPr>
              <a:t>yerleri ve oturma düzeninin rahatsızlık </a:t>
            </a:r>
            <a:r>
              <a:rPr lang="tr-TR" sz="2000" dirty="0" smtClean="0">
                <a:latin typeface="Arial Narrow" panose="020B0606020202030204" pitchFamily="34" charset="0"/>
              </a:rPr>
              <a:t>vermesi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Havasız</a:t>
            </a:r>
            <a:r>
              <a:rPr lang="tr-TR" sz="2000" dirty="0">
                <a:latin typeface="Arial Narrow" panose="020B0606020202030204" pitchFamily="34" charset="0"/>
              </a:rPr>
              <a:t>, pis, nemli, ışıksız, soğuk ya da aşırı sıcak olması</a:t>
            </a:r>
          </a:p>
        </p:txBody>
      </p:sp>
    </p:spTree>
    <p:extLst>
      <p:ext uri="{BB962C8B-B14F-4D97-AF65-F5344CB8AC3E}">
        <p14:creationId xmlns:p14="http://schemas.microsoft.com/office/powerpoint/2010/main" val="380316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340768"/>
            <a:ext cx="7200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tr-TR" sz="2000" b="1" dirty="0" smtClean="0">
                <a:latin typeface="Arial Narrow" panose="020B0606020202030204" pitchFamily="34" charset="0"/>
              </a:rPr>
              <a:t>Sınıfta İletişimi Engelleyen Faktörler</a:t>
            </a:r>
          </a:p>
          <a:p>
            <a:pPr algn="just">
              <a:lnSpc>
                <a:spcPct val="200000"/>
              </a:lnSpc>
            </a:pPr>
            <a:r>
              <a:rPr lang="tr-TR" sz="2000" b="1" i="1" dirty="0" smtClean="0">
                <a:latin typeface="Arial Narrow" panose="020B0606020202030204" pitchFamily="34" charset="0"/>
              </a:rPr>
              <a:t>Araç </a:t>
            </a:r>
            <a:r>
              <a:rPr lang="tr-TR" sz="2000" b="1" i="1" dirty="0">
                <a:latin typeface="Arial Narrow" panose="020B0606020202030204" pitchFamily="34" charset="0"/>
              </a:rPr>
              <a:t>ve </a:t>
            </a:r>
            <a:r>
              <a:rPr lang="tr-TR" sz="2000" b="1" i="1" dirty="0" smtClean="0">
                <a:latin typeface="Arial Narrow" panose="020B0606020202030204" pitchFamily="34" charset="0"/>
              </a:rPr>
              <a:t>gereçlerin</a:t>
            </a:r>
            <a:r>
              <a:rPr lang="tr-TR" sz="2000" b="1" i="1" dirty="0">
                <a:latin typeface="Arial Narrow" panose="020B0606020202030204" pitchFamily="34" charset="0"/>
              </a:rPr>
              <a:t>;</a:t>
            </a:r>
            <a:endParaRPr lang="tr-TR" sz="2000" b="1" i="1" dirty="0" smtClean="0">
              <a:latin typeface="Arial Narrow" panose="020B0606020202030204" pitchFamily="34" charset="0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Öğrenci </a:t>
            </a:r>
            <a:r>
              <a:rPr lang="tr-TR" sz="2000" dirty="0">
                <a:latin typeface="Arial Narrow" panose="020B0606020202030204" pitchFamily="34" charset="0"/>
              </a:rPr>
              <a:t>düzeyine uygun </a:t>
            </a:r>
            <a:r>
              <a:rPr lang="tr-TR" sz="2000" dirty="0" smtClean="0">
                <a:latin typeface="Arial Narrow" panose="020B0606020202030204" pitchFamily="34" charset="0"/>
              </a:rPr>
              <a:t>olmaması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Görüntü </a:t>
            </a:r>
            <a:r>
              <a:rPr lang="tr-TR" sz="2000" dirty="0">
                <a:latin typeface="Arial Narrow" panose="020B0606020202030204" pitchFamily="34" charset="0"/>
              </a:rPr>
              <a:t>ve/veya sesi iyi </a:t>
            </a:r>
            <a:r>
              <a:rPr lang="tr-TR" sz="2000" dirty="0" smtClean="0">
                <a:latin typeface="Arial Narrow" panose="020B0606020202030204" pitchFamily="34" charset="0"/>
              </a:rPr>
              <a:t>vermemesi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Kullanılamayacak </a:t>
            </a:r>
            <a:r>
              <a:rPr lang="tr-TR" sz="2000" dirty="0">
                <a:latin typeface="Arial Narrow" panose="020B0606020202030204" pitchFamily="34" charset="0"/>
              </a:rPr>
              <a:t>ölçüde bozuk </a:t>
            </a:r>
            <a:r>
              <a:rPr lang="tr-TR" sz="2000" dirty="0" smtClean="0">
                <a:latin typeface="Arial Narrow" panose="020B0606020202030204" pitchFamily="34" charset="0"/>
              </a:rPr>
              <a:t>olması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Yeterli </a:t>
            </a:r>
            <a:r>
              <a:rPr lang="tr-TR" sz="2000" dirty="0">
                <a:latin typeface="Arial Narrow" panose="020B0606020202030204" pitchFamily="34" charset="0"/>
              </a:rPr>
              <a:t>sayıda olmaması ya da hiç bulunmaması</a:t>
            </a:r>
          </a:p>
        </p:txBody>
      </p:sp>
    </p:spTree>
    <p:extLst>
      <p:ext uri="{BB962C8B-B14F-4D97-AF65-F5344CB8AC3E}">
        <p14:creationId xmlns:p14="http://schemas.microsoft.com/office/powerpoint/2010/main" val="16888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259632" y="836712"/>
            <a:ext cx="7200800" cy="417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tr-TR" sz="7200" b="1" i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ial Narrow" panose="020B0606020202030204" pitchFamily="34" charset="0"/>
              </a:rPr>
              <a:t>DİNLEDİĞİNİZ İÇİN TEŞEKKÜRLER…</a:t>
            </a:r>
            <a:endParaRPr lang="tr-TR" sz="7200" b="1" i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88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259632" y="1844824"/>
            <a:ext cx="7200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b="1" dirty="0" smtClean="0">
                <a:latin typeface="Arial Narrow" panose="020B0606020202030204" pitchFamily="34" charset="0"/>
              </a:rPr>
              <a:t>Eğitim, temel </a:t>
            </a:r>
            <a:r>
              <a:rPr lang="tr-TR" sz="2000" b="1" dirty="0">
                <a:latin typeface="Arial Narrow" panose="020B0606020202030204" pitchFamily="34" charset="0"/>
              </a:rPr>
              <a:t>bir iletişim etkinliğidir</a:t>
            </a:r>
            <a:r>
              <a:rPr lang="tr-TR" sz="2000" b="1" dirty="0" smtClean="0">
                <a:latin typeface="Arial Narrow" panose="020B060602020203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tr-TR" sz="2000" dirty="0">
                <a:latin typeface="Arial Narrow" panose="020B0606020202030204" pitchFamily="34" charset="0"/>
              </a:rPr>
              <a:t/>
            </a:r>
            <a:br>
              <a:rPr lang="tr-TR" sz="2000" dirty="0">
                <a:latin typeface="Arial Narrow" panose="020B0606020202030204" pitchFamily="34" charset="0"/>
              </a:rPr>
            </a:br>
            <a:r>
              <a:rPr lang="tr-TR" sz="2000" dirty="0">
                <a:latin typeface="Arial Narrow" panose="020B0606020202030204" pitchFamily="34" charset="0"/>
              </a:rPr>
              <a:t>Öğrenme iletişimin gerçekleşmesi sonucunda alıcının davranışında bir değişikliğin </a:t>
            </a:r>
            <a:r>
              <a:rPr lang="tr-TR" sz="2000" dirty="0" smtClean="0">
                <a:latin typeface="Arial Narrow" panose="020B0606020202030204" pitchFamily="34" charset="0"/>
              </a:rPr>
              <a:t>oluşmasıdır. İyi </a:t>
            </a:r>
            <a:r>
              <a:rPr lang="tr-TR" sz="2000" dirty="0">
                <a:latin typeface="Arial Narrow" panose="020B0606020202030204" pitchFamily="34" charset="0"/>
              </a:rPr>
              <a:t>bir öğrenme iyi bir iletişimin ürünüdür.</a:t>
            </a:r>
            <a:r>
              <a:rPr lang="tr-TR" sz="2000" b="1" dirty="0" smtClean="0">
                <a:latin typeface="Arial Narrow" panose="020B0606020202030204" pitchFamily="34" charset="0"/>
              </a:rPr>
              <a:t> </a:t>
            </a:r>
            <a:endParaRPr lang="tr-TR" sz="2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7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836712"/>
            <a:ext cx="7200800" cy="4189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r-TR" sz="2000" b="1" dirty="0" smtClean="0">
                <a:latin typeface="Arial Narrow" panose="020B0606020202030204" pitchFamily="34" charset="0"/>
              </a:rPr>
              <a:t>İletişimin </a:t>
            </a:r>
            <a:r>
              <a:rPr lang="tr-TR" sz="2000" b="1" dirty="0">
                <a:latin typeface="Arial Narrow" panose="020B0606020202030204" pitchFamily="34" charset="0"/>
              </a:rPr>
              <a:t>tanımı </a:t>
            </a:r>
            <a:endParaRPr lang="tr-TR" sz="2000" b="1" dirty="0" smtClean="0">
              <a:latin typeface="Arial Narrow" panose="020B060602020203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2000" b="1" i="1" dirty="0" smtClean="0">
                <a:latin typeface="Arial Narrow" panose="020B0606020202030204" pitchFamily="34" charset="0"/>
              </a:rPr>
              <a:t>İnsanlar </a:t>
            </a:r>
            <a:r>
              <a:rPr lang="tr-TR" sz="2000" b="1" i="1" dirty="0">
                <a:latin typeface="Arial Narrow" panose="020B0606020202030204" pitchFamily="34" charset="0"/>
              </a:rPr>
              <a:t>arası </a:t>
            </a:r>
            <a:r>
              <a:rPr lang="tr-TR" sz="2000" b="1" i="1" dirty="0" smtClean="0">
                <a:latin typeface="Arial Narrow" panose="020B0606020202030204" pitchFamily="34" charset="0"/>
              </a:rPr>
              <a:t>anlamları </a:t>
            </a:r>
            <a:r>
              <a:rPr lang="tr-TR" sz="2000" b="1" i="1" dirty="0">
                <a:latin typeface="Arial Narrow" panose="020B0606020202030204" pitchFamily="34" charset="0"/>
              </a:rPr>
              <a:t>ortak kılma</a:t>
            </a:r>
            <a:r>
              <a:rPr lang="tr-TR" sz="2000" b="1" i="1" dirty="0" smtClean="0">
                <a:latin typeface="Arial Narrow" panose="020B0606020202030204" pitchFamily="34" charset="0"/>
              </a:rPr>
              <a:t>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Bilgi</a:t>
            </a:r>
            <a:r>
              <a:rPr lang="tr-TR" sz="2000" dirty="0">
                <a:latin typeface="Arial Narrow" panose="020B0606020202030204" pitchFamily="34" charset="0"/>
              </a:rPr>
              <a:t>, düşünce, beceri ve duyguların sözcük, resim, grafik vb. Semboller kullanılarak </a:t>
            </a:r>
            <a:r>
              <a:rPr lang="tr-TR" sz="2000" dirty="0" smtClean="0">
                <a:latin typeface="Arial Narrow" panose="020B0606020202030204" pitchFamily="34" charset="0"/>
              </a:rPr>
              <a:t>iletilmesi.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Bilgilerin, </a:t>
            </a:r>
            <a:r>
              <a:rPr lang="tr-TR" sz="2000" dirty="0">
                <a:latin typeface="Arial Narrow" panose="020B0606020202030204" pitchFamily="34" charset="0"/>
              </a:rPr>
              <a:t>düşüncelerin ve duyguların sözlü, sözsüz olarak bireyden bireye ya da gruptan gruba aktarılması</a:t>
            </a:r>
            <a:r>
              <a:rPr lang="tr-TR" sz="2000" dirty="0" smtClean="0">
                <a:latin typeface="Arial Narrow" panose="020B0606020202030204" pitchFamily="34" charset="0"/>
              </a:rPr>
              <a:t>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Kaynak </a:t>
            </a:r>
            <a:r>
              <a:rPr lang="tr-TR" sz="2000" dirty="0">
                <a:latin typeface="Arial Narrow" panose="020B0606020202030204" pitchFamily="34" charset="0"/>
              </a:rPr>
              <a:t>ve hedef arasında davranış değişikliği oluşturmak amacıyla bilgi, tutum, duygu ve becerilerin anlamlarının ortak kılınması, paylaşılması için gerçekleşen etkileşim süreci.</a:t>
            </a:r>
          </a:p>
        </p:txBody>
      </p:sp>
    </p:spTree>
    <p:extLst>
      <p:ext uri="{BB962C8B-B14F-4D97-AF65-F5344CB8AC3E}">
        <p14:creationId xmlns:p14="http://schemas.microsoft.com/office/powerpoint/2010/main" val="223819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403648" y="1124744"/>
            <a:ext cx="7200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r-TR" sz="2000" b="1" dirty="0">
                <a:latin typeface="Arial Narrow" panose="020B0606020202030204" pitchFamily="34" charset="0"/>
              </a:rPr>
              <a:t>İletişim süreci ve </a:t>
            </a:r>
            <a:r>
              <a:rPr lang="tr-TR" sz="2000" b="1" dirty="0" smtClean="0">
                <a:latin typeface="Arial Narrow" panose="020B0606020202030204" pitchFamily="34" charset="0"/>
              </a:rPr>
              <a:t>öğeleri</a:t>
            </a:r>
          </a:p>
          <a:p>
            <a:pPr algn="just">
              <a:lnSpc>
                <a:spcPct val="150000"/>
              </a:lnSpc>
            </a:pPr>
            <a:r>
              <a:rPr lang="tr-TR" sz="2000" dirty="0">
                <a:latin typeface="Arial Narrow" panose="020B0606020202030204" pitchFamily="34" charset="0"/>
              </a:rPr>
              <a:t/>
            </a:r>
            <a:br>
              <a:rPr lang="tr-TR" sz="2000" dirty="0">
                <a:latin typeface="Arial Narrow" panose="020B0606020202030204" pitchFamily="34" charset="0"/>
              </a:rPr>
            </a:br>
            <a:r>
              <a:rPr lang="tr-TR" sz="2000" dirty="0">
                <a:latin typeface="Arial Narrow" panose="020B0606020202030204" pitchFamily="34" charset="0"/>
              </a:rPr>
              <a:t>İletişim süreci </a:t>
            </a:r>
            <a:r>
              <a:rPr lang="tr-TR" sz="2000" i="1" dirty="0" smtClean="0">
                <a:latin typeface="Arial Narrow" panose="020B0606020202030204" pitchFamily="34" charset="0"/>
              </a:rPr>
              <a:t>kimin, neyi, kime, nasıl </a:t>
            </a:r>
            <a:r>
              <a:rPr lang="tr-TR" sz="2000" i="1" dirty="0">
                <a:latin typeface="Arial Narrow" panose="020B0606020202030204" pitchFamily="34" charset="0"/>
              </a:rPr>
              <a:t>ve </a:t>
            </a:r>
            <a:r>
              <a:rPr lang="tr-TR" sz="2000" i="1" dirty="0" smtClean="0">
                <a:latin typeface="Arial Narrow" panose="020B0606020202030204" pitchFamily="34" charset="0"/>
              </a:rPr>
              <a:t>ne </a:t>
            </a:r>
            <a:r>
              <a:rPr lang="tr-TR" sz="2000" dirty="0">
                <a:latin typeface="Arial Narrow" panose="020B0606020202030204" pitchFamily="34" charset="0"/>
              </a:rPr>
              <a:t>ile söylediğidir</a:t>
            </a:r>
            <a:r>
              <a:rPr lang="tr-TR" sz="2000" dirty="0" smtClean="0">
                <a:latin typeface="Arial Narrow" panose="020B060602020203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tr-TR" sz="2000" i="1" dirty="0" smtClean="0">
                <a:latin typeface="Arial Narrow" panose="020B0606020202030204" pitchFamily="34" charset="0"/>
              </a:rPr>
              <a:t>İletişim </a:t>
            </a:r>
            <a:r>
              <a:rPr lang="tr-TR" sz="2000" i="1" dirty="0">
                <a:latin typeface="Arial Narrow" panose="020B0606020202030204" pitchFamily="34" charset="0"/>
              </a:rPr>
              <a:t>sürecinin temel </a:t>
            </a:r>
            <a:r>
              <a:rPr lang="tr-TR" sz="2000" i="1" dirty="0" smtClean="0">
                <a:latin typeface="Arial Narrow" panose="020B0606020202030204" pitchFamily="34" charset="0"/>
              </a:rPr>
              <a:t>öğeleri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Kaynak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Mesaj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Kanal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Alıcı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Dönüt</a:t>
            </a:r>
            <a:endParaRPr lang="tr-TR" sz="2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84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043608" y="1052736"/>
            <a:ext cx="72008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r-TR" sz="2000" b="1" dirty="0" smtClean="0">
                <a:latin typeface="Arial Narrow" panose="020B0606020202030204" pitchFamily="34" charset="0"/>
              </a:rPr>
              <a:t>İletişim </a:t>
            </a:r>
            <a:r>
              <a:rPr lang="tr-TR" sz="2000" b="1" dirty="0">
                <a:latin typeface="Arial Narrow" panose="020B0606020202030204" pitchFamily="34" charset="0"/>
              </a:rPr>
              <a:t>süreci ve </a:t>
            </a:r>
            <a:r>
              <a:rPr lang="tr-TR" sz="2000" b="1" dirty="0" smtClean="0">
                <a:latin typeface="Arial Narrow" panose="020B0606020202030204" pitchFamily="34" charset="0"/>
              </a:rPr>
              <a:t>öğeleri</a:t>
            </a:r>
          </a:p>
          <a:p>
            <a:pPr algn="ctr">
              <a:lnSpc>
                <a:spcPct val="150000"/>
              </a:lnSpc>
            </a:pPr>
            <a:endParaRPr lang="tr-TR" sz="2000" b="1" dirty="0" smtClean="0">
              <a:latin typeface="Arial Narrow" panose="020B060602020203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KAYNAK: Algılama</a:t>
            </a:r>
            <a:r>
              <a:rPr lang="tr-TR" sz="2000" dirty="0">
                <a:latin typeface="Arial Narrow" panose="020B0606020202030204" pitchFamily="34" charset="0"/>
              </a:rPr>
              <a:t>, seçme, düşünme, yorumlama süreçlerinde ürettiği anlamlı mesajları semboller aracılığı ile ileten kişi/</a:t>
            </a:r>
            <a:r>
              <a:rPr lang="tr-TR" sz="2000" dirty="0" err="1">
                <a:latin typeface="Arial Narrow" panose="020B0606020202030204" pitchFamily="34" charset="0"/>
              </a:rPr>
              <a:t>lerdir</a:t>
            </a:r>
            <a:r>
              <a:rPr lang="tr-TR" sz="2000" dirty="0" smtClean="0">
                <a:latin typeface="Arial Narrow" panose="020B0606020202030204" pitchFamily="34" charset="0"/>
              </a:rPr>
              <a:t>. İletişimin </a:t>
            </a:r>
            <a:r>
              <a:rPr lang="tr-TR" sz="2000" dirty="0">
                <a:latin typeface="Arial Narrow" panose="020B0606020202030204" pitchFamily="34" charset="0"/>
              </a:rPr>
              <a:t>kaynağı, mesajın kabul veya reddedilmesini önemli düzeyde etkilemektedir.</a:t>
            </a:r>
            <a:r>
              <a:rPr lang="tr-TR" sz="2000" b="1" dirty="0" smtClean="0">
                <a:latin typeface="Arial Narrow" panose="020B0606020202030204" pitchFamily="34" charset="0"/>
              </a:rPr>
              <a:t>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tr-TR" sz="2000" dirty="0">
              <a:latin typeface="Arial Narrow" panose="020B060602020203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2000" dirty="0">
                <a:latin typeface="Arial Narrow" panose="020B0606020202030204" pitchFamily="34" charset="0"/>
              </a:rPr>
              <a:t>MESAJ</a:t>
            </a:r>
            <a:r>
              <a:rPr lang="tr-TR" sz="2000" dirty="0" smtClean="0">
                <a:latin typeface="Arial Narrow" panose="020B0606020202030204" pitchFamily="34" charset="0"/>
              </a:rPr>
              <a:t>: İletişim </a:t>
            </a:r>
            <a:r>
              <a:rPr lang="tr-TR" sz="2000" dirty="0">
                <a:latin typeface="Arial Narrow" panose="020B0606020202030204" pitchFamily="34" charset="0"/>
              </a:rPr>
              <a:t>sürecinde kaynak ile alıcı için aynı anlamı taşıyan sembollerle ifade edilen duygu, düşünce ve bilgilerdir</a:t>
            </a:r>
            <a:r>
              <a:rPr lang="tr-TR" sz="2000" dirty="0" smtClean="0">
                <a:latin typeface="Arial Narrow" panose="020B0606020202030204" pitchFamily="34" charset="0"/>
              </a:rPr>
              <a:t>. Mesaj </a:t>
            </a:r>
            <a:r>
              <a:rPr lang="tr-TR" sz="2000" dirty="0">
                <a:latin typeface="Arial Narrow" panose="020B0606020202030204" pitchFamily="34" charset="0"/>
              </a:rPr>
              <a:t>yazı, söz ya da işaretle iletilebilir.</a:t>
            </a:r>
            <a:endParaRPr lang="tr-TR" sz="24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63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620688"/>
            <a:ext cx="72008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r-TR" sz="2000" b="1" dirty="0">
                <a:latin typeface="Arial Narrow" panose="020B0606020202030204" pitchFamily="34" charset="0"/>
              </a:rPr>
              <a:t>İletişim süreci ve </a:t>
            </a:r>
            <a:r>
              <a:rPr lang="tr-TR" sz="2000" b="1" dirty="0" smtClean="0">
                <a:latin typeface="Arial Narrow" panose="020B0606020202030204" pitchFamily="34" charset="0"/>
              </a:rPr>
              <a:t>öğeleri</a:t>
            </a:r>
          </a:p>
          <a:p>
            <a:pPr algn="ctr">
              <a:lnSpc>
                <a:spcPct val="150000"/>
              </a:lnSpc>
            </a:pPr>
            <a:endParaRPr lang="tr-TR" sz="2000" b="1" dirty="0">
              <a:latin typeface="Arial Narrow" panose="020B060602020203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KANAL: İletişim </a:t>
            </a:r>
            <a:r>
              <a:rPr lang="tr-TR" sz="2000" dirty="0">
                <a:latin typeface="Arial Narrow" panose="020B0606020202030204" pitchFamily="34" charset="0"/>
              </a:rPr>
              <a:t>sürecinde mesajın kaynaktan </a:t>
            </a:r>
            <a:r>
              <a:rPr lang="tr-TR" sz="2000" dirty="0" smtClean="0">
                <a:latin typeface="Arial Narrow" panose="020B0606020202030204" pitchFamily="34" charset="0"/>
              </a:rPr>
              <a:t>alıcıya </a:t>
            </a:r>
            <a:r>
              <a:rPr lang="tr-TR" sz="2000" dirty="0">
                <a:latin typeface="Arial Narrow" panose="020B0606020202030204" pitchFamily="34" charset="0"/>
              </a:rPr>
              <a:t>ulaşmasını sağlayan </a:t>
            </a:r>
            <a:r>
              <a:rPr lang="tr-TR" sz="2000" dirty="0" smtClean="0">
                <a:latin typeface="Arial Narrow" panose="020B0606020202030204" pitchFamily="34" charset="0"/>
              </a:rPr>
              <a:t>araçtır. Mesajın </a:t>
            </a:r>
            <a:r>
              <a:rPr lang="tr-TR" sz="2000" dirty="0">
                <a:latin typeface="Arial Narrow" panose="020B0606020202030204" pitchFamily="34" charset="0"/>
              </a:rPr>
              <a:t>sunuluş </a:t>
            </a:r>
            <a:r>
              <a:rPr lang="tr-TR" sz="2000" dirty="0" smtClean="0">
                <a:latin typeface="Arial Narrow" panose="020B0606020202030204" pitchFamily="34" charset="0"/>
              </a:rPr>
              <a:t>biçimidir. Ses </a:t>
            </a:r>
            <a:r>
              <a:rPr lang="tr-TR" sz="2000" dirty="0">
                <a:latin typeface="Arial Narrow" panose="020B0606020202030204" pitchFamily="34" charset="0"/>
              </a:rPr>
              <a:t>dalgaları, ışık dalgaları, radyo dalgaları, telefon kabloları mesajı taşıyan somut araçlardır</a:t>
            </a:r>
            <a:r>
              <a:rPr lang="tr-TR" sz="2000" dirty="0" smtClean="0">
                <a:latin typeface="Arial Narrow" panose="020B0606020202030204" pitchFamily="34" charset="0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tr-TR" sz="2000" b="1" dirty="0">
              <a:latin typeface="Arial Narrow" panose="020B060602020203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ALICI: Kaynaktan </a:t>
            </a:r>
            <a:r>
              <a:rPr lang="tr-TR" sz="2000" dirty="0">
                <a:latin typeface="Arial Narrow" panose="020B0606020202030204" pitchFamily="34" charset="0"/>
              </a:rPr>
              <a:t>gelen mesajları alıp yorumlayan ve bunlara sözlü, sözsüz tepkide bulunan kişi ya da gruplardır</a:t>
            </a:r>
            <a:r>
              <a:rPr lang="tr-TR" sz="2000" dirty="0" smtClean="0">
                <a:latin typeface="Arial Narrow" panose="020B0606020202030204" pitchFamily="34" charset="0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tr-TR" sz="2000" dirty="0">
              <a:latin typeface="Arial Narrow" panose="020B060602020203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DÖNÜT: Alıcının </a:t>
            </a:r>
            <a:r>
              <a:rPr lang="tr-TR" sz="2000" dirty="0">
                <a:latin typeface="Arial Narrow" panose="020B0606020202030204" pitchFamily="34" charset="0"/>
              </a:rPr>
              <a:t>mesaja verdiği </a:t>
            </a:r>
            <a:r>
              <a:rPr lang="tr-TR" sz="2000" dirty="0" smtClean="0">
                <a:latin typeface="Arial Narrow" panose="020B0606020202030204" pitchFamily="34" charset="0"/>
              </a:rPr>
              <a:t>tepkidir. Alıcının </a:t>
            </a:r>
            <a:r>
              <a:rPr lang="tr-TR" sz="2000" dirty="0">
                <a:latin typeface="Arial Narrow" panose="020B0606020202030204" pitchFamily="34" charset="0"/>
              </a:rPr>
              <a:t>mesajı nasıl yorumladığını </a:t>
            </a:r>
            <a:r>
              <a:rPr lang="tr-TR" sz="2000" dirty="0" smtClean="0">
                <a:latin typeface="Arial Narrow" panose="020B0606020202030204" pitchFamily="34" charset="0"/>
              </a:rPr>
              <a:t>gösterir. Dönütün </a:t>
            </a:r>
            <a:r>
              <a:rPr lang="tr-TR" sz="2000" dirty="0">
                <a:latin typeface="Arial Narrow" panose="020B0606020202030204" pitchFamily="34" charset="0"/>
              </a:rPr>
              <a:t>en iyi alındığı iletişim biçimi </a:t>
            </a:r>
            <a:r>
              <a:rPr lang="tr-TR" sz="2000" dirty="0" smtClean="0">
                <a:latin typeface="Arial Narrow" panose="020B0606020202030204" pitchFamily="34" charset="0"/>
              </a:rPr>
              <a:t>yüz yüze </a:t>
            </a:r>
            <a:r>
              <a:rPr lang="tr-TR" sz="2000" dirty="0">
                <a:latin typeface="Arial Narrow" panose="020B0606020202030204" pitchFamily="34" charset="0"/>
              </a:rPr>
              <a:t>iletişimdir.</a:t>
            </a:r>
            <a:endParaRPr lang="tr-TR" sz="2000" dirty="0" smtClean="0">
              <a:latin typeface="Arial Narrow" panose="020B0606020202030204" pitchFamily="34" charset="0"/>
            </a:endParaRPr>
          </a:p>
          <a:p>
            <a:pPr algn="just"/>
            <a:endParaRPr lang="tr-TR" sz="2400" b="1" dirty="0">
              <a:latin typeface="Arial Narrow" panose="020B0606020202030204" pitchFamily="34" charset="0"/>
            </a:endParaRPr>
          </a:p>
          <a:p>
            <a:pPr algn="just"/>
            <a:r>
              <a:rPr lang="tr-TR" sz="2400" b="1" dirty="0" smtClean="0">
                <a:latin typeface="Arial Narrow" panose="020B0606020202030204" pitchFamily="34" charset="0"/>
              </a:rPr>
              <a:t> </a:t>
            </a:r>
            <a:endParaRPr lang="tr-TR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73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b="1" dirty="0">
                <a:latin typeface="Arial Narrow" panose="020B0606020202030204" pitchFamily="34" charset="0"/>
              </a:rPr>
              <a:t>İletişim </a:t>
            </a:r>
            <a:r>
              <a:rPr lang="tr-TR" sz="2000" b="1" dirty="0" smtClean="0">
                <a:latin typeface="Arial Narrow" panose="020B0606020202030204" pitchFamily="34" charset="0"/>
              </a:rPr>
              <a:t>Türleri</a:t>
            </a:r>
          </a:p>
          <a:p>
            <a:pPr algn="ctr"/>
            <a:endParaRPr lang="tr-TR" sz="2000" b="1" dirty="0" smtClean="0">
              <a:latin typeface="Arial Narrow" panose="020B0606020202030204" pitchFamily="34" charset="0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Sözlü İletişim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tr-TR" sz="2000" dirty="0" smtClean="0">
              <a:latin typeface="Arial Narrow" panose="020B0606020202030204" pitchFamily="34" charset="0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Yazılı İletişim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tr-TR" sz="2000" dirty="0" smtClean="0">
              <a:latin typeface="Arial Narrow" panose="020B0606020202030204" pitchFamily="34" charset="0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Sözsüz İletişim</a:t>
            </a:r>
          </a:p>
          <a:p>
            <a:pPr algn="just"/>
            <a:r>
              <a:rPr lang="tr-TR" sz="2400" dirty="0"/>
              <a:t/>
            </a:r>
            <a:br>
              <a:rPr lang="tr-TR" sz="2400" dirty="0"/>
            </a:br>
            <a:r>
              <a:rPr lang="tr-TR" sz="2400" b="1" dirty="0" smtClean="0">
                <a:latin typeface="Arial Narrow" panose="020B0606020202030204" pitchFamily="34" charset="0"/>
              </a:rPr>
              <a:t> </a:t>
            </a:r>
            <a:endParaRPr lang="tr-TR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30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b="1" dirty="0">
                <a:latin typeface="Arial Narrow" panose="020B0606020202030204" pitchFamily="34" charset="0"/>
              </a:rPr>
              <a:t>İletişim Türleri </a:t>
            </a:r>
            <a:endParaRPr lang="tr-TR" sz="2000" b="1" dirty="0" smtClean="0">
              <a:latin typeface="Arial Narrow" panose="020B0606020202030204" pitchFamily="34" charset="0"/>
            </a:endParaRPr>
          </a:p>
          <a:p>
            <a:pPr algn="ctr"/>
            <a:endParaRPr lang="tr-TR" sz="2000" b="1" dirty="0" smtClean="0">
              <a:latin typeface="Arial Narrow" panose="020B0606020202030204" pitchFamily="34" charset="0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i="1" dirty="0" smtClean="0">
                <a:latin typeface="Arial Narrow" panose="020B0606020202030204" pitchFamily="34" charset="0"/>
              </a:rPr>
              <a:t>Sözlü </a:t>
            </a:r>
            <a:r>
              <a:rPr lang="tr-TR" sz="2000" i="1" dirty="0">
                <a:latin typeface="Arial Narrow" panose="020B0606020202030204" pitchFamily="34" charset="0"/>
              </a:rPr>
              <a:t>İletişim: </a:t>
            </a:r>
            <a:r>
              <a:rPr lang="tr-TR" sz="2000" dirty="0">
                <a:latin typeface="Arial Narrow" panose="020B0606020202030204" pitchFamily="34" charset="0"/>
              </a:rPr>
              <a:t>Temel öğesi konuşulan </a:t>
            </a:r>
            <a:r>
              <a:rPr lang="tr-TR" sz="2000" dirty="0" smtClean="0">
                <a:latin typeface="Arial Narrow" panose="020B0606020202030204" pitchFamily="34" charset="0"/>
              </a:rPr>
              <a:t>dildir. Fikirleri </a:t>
            </a:r>
            <a:r>
              <a:rPr lang="tr-TR" sz="2000" dirty="0">
                <a:latin typeface="Arial Narrow" panose="020B0606020202030204" pitchFamily="34" charset="0"/>
              </a:rPr>
              <a:t>aktarmak, düşünceleri ifade etmek için dil araç olarak </a:t>
            </a:r>
            <a:r>
              <a:rPr lang="tr-TR" sz="2000" dirty="0" smtClean="0">
                <a:latin typeface="Arial Narrow" panose="020B0606020202030204" pitchFamily="34" charset="0"/>
              </a:rPr>
              <a:t>kullanılır. </a:t>
            </a:r>
            <a:endParaRPr lang="tr-TR" sz="2000" dirty="0" smtClean="0">
              <a:latin typeface="Arial Narrow" panose="020B0606020202030204" pitchFamily="34" charset="0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Sözlü </a:t>
            </a:r>
            <a:r>
              <a:rPr lang="tr-TR" sz="2000" dirty="0">
                <a:latin typeface="Arial Narrow" panose="020B0606020202030204" pitchFamily="34" charset="0"/>
              </a:rPr>
              <a:t>iletişimde hem konuşan hem de dinleyen konumunda </a:t>
            </a:r>
            <a:r>
              <a:rPr lang="tr-TR" sz="2000" dirty="0" smtClean="0">
                <a:latin typeface="Arial Narrow" panose="020B0606020202030204" pitchFamily="34" charset="0"/>
              </a:rPr>
              <a:t>bulunuruz. </a:t>
            </a:r>
            <a:endParaRPr lang="tr-TR" sz="2000" dirty="0" smtClean="0">
              <a:latin typeface="Arial Narrow" panose="020B0606020202030204" pitchFamily="34" charset="0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000" dirty="0" smtClean="0">
                <a:latin typeface="Arial Narrow" panose="020B0606020202030204" pitchFamily="34" charset="0"/>
              </a:rPr>
              <a:t>Sözlü </a:t>
            </a:r>
            <a:r>
              <a:rPr lang="tr-TR" sz="2000" dirty="0">
                <a:latin typeface="Arial Narrow" panose="020B0606020202030204" pitchFamily="34" charset="0"/>
              </a:rPr>
              <a:t>iletişimin doğru bir biçimde gerçekleşmesi konuşma ve dinleme becerilerinin geliştirilmesine bağlıdır.</a:t>
            </a:r>
          </a:p>
        </p:txBody>
      </p:sp>
    </p:spTree>
    <p:extLst>
      <p:ext uri="{BB962C8B-B14F-4D97-AF65-F5344CB8AC3E}">
        <p14:creationId xmlns:p14="http://schemas.microsoft.com/office/powerpoint/2010/main" val="97999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1010</Words>
  <Application>Microsoft Office PowerPoint</Application>
  <PresentationFormat>Ekran Gösterisi (4:3)</PresentationFormat>
  <Paragraphs>164</Paragraphs>
  <Slides>27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27</vt:i4>
      </vt:variant>
    </vt:vector>
  </HeadingPairs>
  <TitlesOfParts>
    <vt:vector size="32" baseType="lpstr">
      <vt:lpstr>Arial</vt:lpstr>
      <vt:lpstr>Arial Narrow</vt:lpstr>
      <vt:lpstr>Calibri</vt:lpstr>
      <vt:lpstr>Wingdings</vt:lpstr>
      <vt:lpstr>Ofis Teması</vt:lpstr>
      <vt:lpstr>SINIFTA İLETİŞİM SÜRECİ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Gökce</dc:creator>
  <cp:lastModifiedBy>EhLiKeYiF</cp:lastModifiedBy>
  <cp:revision>73</cp:revision>
  <dcterms:created xsi:type="dcterms:W3CDTF">2018-11-06T06:50:39Z</dcterms:created>
  <dcterms:modified xsi:type="dcterms:W3CDTF">2020-04-05T20:12:38Z</dcterms:modified>
</cp:coreProperties>
</file>