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57" r:id="rId3"/>
    <p:sldId id="282" r:id="rId4"/>
    <p:sldId id="283" r:id="rId5"/>
    <p:sldId id="284" r:id="rId6"/>
    <p:sldId id="285" r:id="rId7"/>
    <p:sldId id="286" r:id="rId8"/>
    <p:sldId id="287" r:id="rId9"/>
    <p:sldId id="288" r:id="rId10"/>
    <p:sldId id="289" r:id="rId11"/>
    <p:sldId id="290" r:id="rId12"/>
    <p:sldId id="291" r:id="rId13"/>
    <p:sldId id="292" r:id="rId14"/>
    <p:sldId id="293" r:id="rId15"/>
    <p:sldId id="294" r:id="rId16"/>
    <p:sldId id="295" r:id="rId17"/>
    <p:sldId id="296" r:id="rId18"/>
    <p:sldId id="297" r:id="rId19"/>
    <p:sldId id="298" r:id="rId20"/>
    <p:sldId id="299" r:id="rId21"/>
    <p:sldId id="281" r:id="rId22"/>
  </p:sldIdLst>
  <p:sldSz cx="9144000" cy="6858000" type="screen4x3"/>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9" d="100"/>
          <a:sy n="109" d="100"/>
        </p:scale>
        <p:origin x="167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738017-4B5A-4549-9084-1B9749B434A6}" type="datetimeFigureOut">
              <a:rPr lang="tr-TR" smtClean="0"/>
              <a:t>26.04.2020</a:t>
            </a:fld>
            <a:endParaRPr lang="tr-TR"/>
          </a:p>
        </p:txBody>
      </p:sp>
      <p:sp>
        <p:nvSpPr>
          <p:cNvPr id="4" name="Slayt Görüntüsü Yer Tutucusu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smtClean="0"/>
              <a:t>Asıl metin stillerini düzenle</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E4802F-F753-4A9A-A797-408474773BF8}" type="slidenum">
              <a:rPr lang="tr-TR" smtClean="0"/>
              <a:t>‹#›</a:t>
            </a:fld>
            <a:endParaRPr lang="tr-TR"/>
          </a:p>
        </p:txBody>
      </p:sp>
    </p:spTree>
    <p:extLst>
      <p:ext uri="{BB962C8B-B14F-4D97-AF65-F5344CB8AC3E}">
        <p14:creationId xmlns:p14="http://schemas.microsoft.com/office/powerpoint/2010/main" val="3871215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A23720DD-5B6D-40BF-8493-A6B52D484E6B}" type="datetimeFigureOut">
              <a:rPr lang="tr-TR" smtClean="0"/>
              <a:t>26.04.2020</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F302176B-0E47-46AC-8F43-DAB4B8A37D06}" type="slidenum">
              <a:rPr lang="tr-TR" smtClean="0"/>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3720DD-5B6D-40BF-8493-A6B52D484E6B}" type="datetimeFigureOut">
              <a:rPr lang="tr-TR" smtClean="0"/>
              <a:t>26.04.2020</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02176B-0E47-46AC-8F43-DAB4B8A37D06}" type="slidenum">
              <a:rPr lang="tr-TR" smtClean="0"/>
              <a:t>‹#›</a:t>
            </a:fld>
            <a:endParaRPr lang="tr-T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000" b="-1000"/>
          </a:stretch>
        </a:blipFill>
        <a:effectLst/>
      </p:bgPr>
    </p:bg>
    <p:spTree>
      <p:nvGrpSpPr>
        <p:cNvPr id="1" name=""/>
        <p:cNvGrpSpPr/>
        <p:nvPr/>
      </p:nvGrpSpPr>
      <p:grpSpPr>
        <a:xfrm>
          <a:off x="0" y="0"/>
          <a:ext cx="0" cy="0"/>
          <a:chOff x="0" y="0"/>
          <a:chExt cx="0" cy="0"/>
        </a:xfrm>
      </p:grpSpPr>
      <p:sp>
        <p:nvSpPr>
          <p:cNvPr id="2" name="Başlık 1"/>
          <p:cNvSpPr>
            <a:spLocks noGrp="1"/>
          </p:cNvSpPr>
          <p:nvPr>
            <p:ph type="ctrTitle"/>
          </p:nvPr>
        </p:nvSpPr>
        <p:spPr>
          <a:xfrm>
            <a:off x="1371600" y="2132856"/>
            <a:ext cx="7772400" cy="1470025"/>
          </a:xfrm>
        </p:spPr>
        <p:txBody>
          <a:bodyPr/>
          <a:lstStyle/>
          <a:p>
            <a:r>
              <a:rPr lang="tr-TR" b="1" i="1" dirty="0" smtClean="0">
                <a:latin typeface="Arial Narrow" panose="020B0606020202030204" pitchFamily="34" charset="0"/>
              </a:rPr>
              <a:t>SINIFTA SORUNLU VE ÖZEL ÖĞRENCİLERİN YÖNETİMİ</a:t>
            </a:r>
            <a:endParaRPr lang="tr-TR" b="1" i="1" dirty="0">
              <a:latin typeface="Arial Narrow" panose="020B0606020202030204" pitchFamily="34" charset="0"/>
            </a:endParaRPr>
          </a:p>
        </p:txBody>
      </p:sp>
    </p:spTree>
    <p:extLst>
      <p:ext uri="{BB962C8B-B14F-4D97-AF65-F5344CB8AC3E}">
        <p14:creationId xmlns:p14="http://schemas.microsoft.com/office/powerpoint/2010/main" val="330222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2554545"/>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Öğrenme Güçlüğü Çeken Öğrencilerin </a:t>
            </a:r>
            <a:r>
              <a:rPr lang="tr-TR" sz="2000" b="1" dirty="0" smtClean="0">
                <a:latin typeface="Arial Narrow" panose="020B0606020202030204" pitchFamily="34" charset="0"/>
              </a:rPr>
              <a:t>Yönetimi</a:t>
            </a:r>
          </a:p>
          <a:p>
            <a:pPr marL="457200" indent="-457200" algn="just">
              <a:lnSpc>
                <a:spcPct val="20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Düzeyine Göre Öğretim, </a:t>
            </a:r>
            <a:endParaRPr lang="tr-TR" sz="2000" dirty="0" smtClean="0">
              <a:latin typeface="Arial Narrow" panose="020B0606020202030204" pitchFamily="34" charset="0"/>
            </a:endParaRPr>
          </a:p>
          <a:p>
            <a:pPr marL="457200" indent="-457200" algn="just">
              <a:lnSpc>
                <a:spcPct val="200000"/>
              </a:lnSpc>
              <a:buFont typeface="Wingdings" panose="05000000000000000000" pitchFamily="2" charset="2"/>
              <a:buChar char="Ø"/>
            </a:pPr>
            <a:r>
              <a:rPr lang="tr-TR" sz="2000" dirty="0" smtClean="0">
                <a:latin typeface="Arial Narrow" panose="020B0606020202030204" pitchFamily="34" charset="0"/>
              </a:rPr>
              <a:t>Yönergelere </a:t>
            </a:r>
            <a:r>
              <a:rPr lang="tr-TR" sz="2000" dirty="0">
                <a:latin typeface="Arial Narrow" panose="020B0606020202030204" pitchFamily="34" charset="0"/>
              </a:rPr>
              <a:t>Açıkça Yer verme, </a:t>
            </a:r>
            <a:endParaRPr lang="tr-TR" sz="2000" dirty="0" smtClean="0">
              <a:latin typeface="Arial Narrow" panose="020B0606020202030204" pitchFamily="34" charset="0"/>
            </a:endParaRPr>
          </a:p>
          <a:p>
            <a:pPr marL="457200" indent="-457200" algn="just">
              <a:lnSpc>
                <a:spcPct val="200000"/>
              </a:lnSpc>
              <a:buFont typeface="Wingdings" panose="05000000000000000000" pitchFamily="2" charset="2"/>
              <a:buChar char="Ø"/>
            </a:pPr>
            <a:r>
              <a:rPr lang="tr-TR" sz="2000" dirty="0" smtClean="0">
                <a:latin typeface="Arial Narrow" panose="020B0606020202030204" pitchFamily="34" charset="0"/>
              </a:rPr>
              <a:t>Öğrencinin </a:t>
            </a:r>
            <a:r>
              <a:rPr lang="tr-TR" sz="2000" dirty="0">
                <a:latin typeface="Arial Narrow" panose="020B0606020202030204" pitchFamily="34" charset="0"/>
              </a:rPr>
              <a:t>Sınıfta Yerleştirilmesi.</a:t>
            </a:r>
            <a:endParaRPr lang="tr-TR" sz="2800" dirty="0">
              <a:latin typeface="Arial Narrow" panose="020B0606020202030204" pitchFamily="34" charset="0"/>
            </a:endParaRPr>
          </a:p>
        </p:txBody>
      </p:sp>
    </p:spTree>
    <p:extLst>
      <p:ext uri="{BB962C8B-B14F-4D97-AF65-F5344CB8AC3E}">
        <p14:creationId xmlns:p14="http://schemas.microsoft.com/office/powerpoint/2010/main" val="258858838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116632"/>
            <a:ext cx="7200800" cy="7879080"/>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Görme </a:t>
            </a:r>
            <a:r>
              <a:rPr lang="tr-TR" sz="2000" b="1" dirty="0" smtClean="0">
                <a:latin typeface="Arial Narrow" panose="020B0606020202030204" pitchFamily="34" charset="0"/>
              </a:rPr>
              <a:t>Yetersizliği Olan Öğrencilerin Yönetimi</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Sınıftaki </a:t>
            </a:r>
            <a:r>
              <a:rPr lang="tr-TR" dirty="0">
                <a:latin typeface="Arial Narrow" panose="020B0606020202030204" pitchFamily="34" charset="0"/>
              </a:rPr>
              <a:t>normal öğrenciler, zaman zaman görme </a:t>
            </a:r>
            <a:r>
              <a:rPr lang="tr-TR" dirty="0" smtClean="0">
                <a:latin typeface="Arial Narrow" panose="020B0606020202030204" pitchFamily="34" charset="0"/>
              </a:rPr>
              <a:t>yetersizliği olan </a:t>
            </a:r>
            <a:r>
              <a:rPr lang="tr-TR" dirty="0">
                <a:latin typeface="Arial Narrow" panose="020B0606020202030204" pitchFamily="34" charset="0"/>
              </a:rPr>
              <a:t>öğrencilere rehberlik etmelidir. </a:t>
            </a:r>
            <a:endParaRPr lang="tr-TR" dirty="0" smtClean="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Görme </a:t>
            </a:r>
            <a:r>
              <a:rPr lang="tr-TR" dirty="0">
                <a:latin typeface="Arial Narrow" panose="020B0606020202030204" pitchFamily="34" charset="0"/>
              </a:rPr>
              <a:t>yetersizliği olan</a:t>
            </a:r>
            <a:r>
              <a:rPr lang="tr-TR" dirty="0" smtClean="0">
                <a:latin typeface="Arial Narrow" panose="020B0606020202030204" pitchFamily="34" charset="0"/>
              </a:rPr>
              <a:t> </a:t>
            </a:r>
            <a:r>
              <a:rPr lang="tr-TR" dirty="0">
                <a:latin typeface="Arial Narrow" panose="020B0606020202030204" pitchFamily="34" charset="0"/>
              </a:rPr>
              <a:t>öğrencileri eğitirken, bireyselleştirilmiş öğretim yapılmalı ve onlara ekstra zaman ayırmalıdır</a:t>
            </a:r>
            <a:r>
              <a:rPr lang="tr-TR"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Görme </a:t>
            </a:r>
            <a:r>
              <a:rPr lang="tr-TR" dirty="0">
                <a:latin typeface="Arial Narrow" panose="020B0606020202030204" pitchFamily="34" charset="0"/>
              </a:rPr>
              <a:t>yetersizliği olan</a:t>
            </a:r>
            <a:r>
              <a:rPr lang="tr-TR" dirty="0" smtClean="0">
                <a:latin typeface="Arial Narrow" panose="020B0606020202030204" pitchFamily="34" charset="0"/>
              </a:rPr>
              <a:t> </a:t>
            </a:r>
            <a:r>
              <a:rPr lang="tr-TR" dirty="0">
                <a:latin typeface="Arial Narrow" panose="020B0606020202030204" pitchFamily="34" charset="0"/>
              </a:rPr>
              <a:t>öğrencileri, yazı tahtasını ve diğer materyalleri rahat görebilecek şekilde ön sıralara oturtmalıdır</a:t>
            </a:r>
            <a:r>
              <a:rPr lang="tr-TR"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Öğretmen </a:t>
            </a:r>
            <a:r>
              <a:rPr lang="tr-TR" dirty="0">
                <a:latin typeface="Arial Narrow" panose="020B0606020202030204" pitchFamily="34" charset="0"/>
              </a:rPr>
              <a:t>tahtaya yazı yazarken yazdıklarını yüksek sesle okumalıdır ve böylece yetersizliği olan </a:t>
            </a:r>
            <a:r>
              <a:rPr lang="tr-TR" dirty="0" smtClean="0">
                <a:latin typeface="Arial Narrow" panose="020B0606020202030204" pitchFamily="34" charset="0"/>
              </a:rPr>
              <a:t>öğrencilerin </a:t>
            </a:r>
            <a:r>
              <a:rPr lang="tr-TR" dirty="0">
                <a:latin typeface="Arial Narrow" panose="020B0606020202030204" pitchFamily="34" charset="0"/>
              </a:rPr>
              <a:t>de izlemesini </a:t>
            </a:r>
            <a:r>
              <a:rPr lang="tr-TR" dirty="0" smtClean="0">
                <a:latin typeface="Arial Narrow" panose="020B0606020202030204" pitchFamily="34" charset="0"/>
              </a:rPr>
              <a:t>sağlamalıdır.</a:t>
            </a: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Sınıftaki </a:t>
            </a:r>
            <a:r>
              <a:rPr lang="tr-TR" dirty="0">
                <a:latin typeface="Arial Narrow" panose="020B0606020202030204" pitchFamily="34" charset="0"/>
              </a:rPr>
              <a:t>normal öğrenciler not tutarken, tuttukları notların bir nüshasını veya fotokopisini görme yetersizliği olan</a:t>
            </a:r>
            <a:r>
              <a:rPr lang="tr-TR" dirty="0" smtClean="0">
                <a:latin typeface="Arial Narrow" panose="020B0606020202030204" pitchFamily="34" charset="0"/>
              </a:rPr>
              <a:t> </a:t>
            </a:r>
            <a:r>
              <a:rPr lang="tr-TR" dirty="0">
                <a:latin typeface="Arial Narrow" panose="020B0606020202030204" pitchFamily="34" charset="0"/>
              </a:rPr>
              <a:t>öğrencilere vermelidir</a:t>
            </a:r>
            <a:r>
              <a:rPr lang="tr-TR"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Görme </a:t>
            </a:r>
            <a:r>
              <a:rPr lang="tr-TR" dirty="0">
                <a:latin typeface="Arial Narrow" panose="020B0606020202030204" pitchFamily="34" charset="0"/>
              </a:rPr>
              <a:t>yetersizliği olan</a:t>
            </a:r>
            <a:r>
              <a:rPr lang="tr-TR" dirty="0" smtClean="0">
                <a:latin typeface="Arial Narrow" panose="020B0606020202030204" pitchFamily="34" charset="0"/>
              </a:rPr>
              <a:t> </a:t>
            </a:r>
            <a:r>
              <a:rPr lang="tr-TR" dirty="0">
                <a:latin typeface="Arial Narrow" panose="020B0606020202030204" pitchFamily="34" charset="0"/>
              </a:rPr>
              <a:t>olan öğrenciler, diğer öğrencilerin katıldığı her etkinliğe katılmaları cesaretlendirilmelidir. </a:t>
            </a:r>
            <a:endParaRPr lang="tr-TR" dirty="0" smtClean="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Okunması </a:t>
            </a:r>
            <a:r>
              <a:rPr lang="tr-TR" dirty="0">
                <a:latin typeface="Arial Narrow" panose="020B0606020202030204" pitchFamily="34" charset="0"/>
              </a:rPr>
              <a:t>gereken materyallerin “Braille alfabesi“ ile yazılmasını ya da bunların kasede veya CD’ye okunmasını sağlamalıdır.</a:t>
            </a:r>
          </a:p>
          <a:p>
            <a:pPr algn="ctr">
              <a:lnSpc>
                <a:spcPct val="200000"/>
              </a:lnSpc>
            </a:pPr>
            <a:endParaRPr lang="tr-TR" sz="2000" b="1" dirty="0" smtClean="0">
              <a:latin typeface="Arial Narrow" panose="020B0606020202030204" pitchFamily="34" charset="0"/>
            </a:endParaRPr>
          </a:p>
          <a:p>
            <a:pPr algn="ctr">
              <a:lnSpc>
                <a:spcPct val="200000"/>
              </a:lnSpc>
            </a:pPr>
            <a:endParaRPr lang="tr-TR" sz="2400" dirty="0">
              <a:latin typeface="Arial Narrow" panose="020B0606020202030204" pitchFamily="34" charset="0"/>
            </a:endParaRPr>
          </a:p>
        </p:txBody>
      </p:sp>
    </p:spTree>
    <p:extLst>
      <p:ext uri="{BB962C8B-B14F-4D97-AF65-F5344CB8AC3E}">
        <p14:creationId xmlns:p14="http://schemas.microsoft.com/office/powerpoint/2010/main" val="40193488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260648"/>
            <a:ext cx="7200800" cy="6524863"/>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a:t>
            </a:r>
            <a:r>
              <a:rPr lang="tr-TR" sz="2000" b="1" dirty="0" smtClean="0">
                <a:latin typeface="Arial Narrow" panose="020B0606020202030204" pitchFamily="34" charset="0"/>
              </a:rPr>
              <a:t>İşitme </a:t>
            </a:r>
            <a:r>
              <a:rPr lang="tr-TR" sz="2000" b="1" dirty="0">
                <a:latin typeface="Arial Narrow" panose="020B0606020202030204" pitchFamily="34" charset="0"/>
              </a:rPr>
              <a:t>Yetersizliği Olan Öğrencilerin Yönetimi</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İşitme </a:t>
            </a:r>
            <a:r>
              <a:rPr lang="tr-TR" dirty="0">
                <a:latin typeface="Arial Narrow" panose="020B0606020202030204" pitchFamily="34" charset="0"/>
              </a:rPr>
              <a:t>yetersizliği olan</a:t>
            </a:r>
            <a:r>
              <a:rPr lang="tr-TR" dirty="0" smtClean="0">
                <a:latin typeface="Arial Narrow" panose="020B0606020202030204" pitchFamily="34" charset="0"/>
              </a:rPr>
              <a:t> öğrenciler, öğretmenleri tarafından zamanında fark edilmez ve gereken önlem alınmazsa, işitme yetersizliğinin yanında bir takım uyum problemleri gerçekleştirebilir.</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Öğretmen</a:t>
            </a:r>
            <a:r>
              <a:rPr lang="tr-TR" dirty="0">
                <a:latin typeface="Arial Narrow" panose="020B0606020202030204" pitchFamily="34" charset="0"/>
              </a:rPr>
              <a:t>, işitme yetersizliği olan</a:t>
            </a:r>
            <a:r>
              <a:rPr lang="tr-TR" dirty="0" smtClean="0">
                <a:latin typeface="Arial Narrow" panose="020B0606020202030204" pitchFamily="34" charset="0"/>
              </a:rPr>
              <a:t> öğrencileri</a:t>
            </a:r>
            <a:r>
              <a:rPr lang="tr-TR" dirty="0">
                <a:latin typeface="Arial Narrow" panose="020B0606020202030204" pitchFamily="34" charset="0"/>
              </a:rPr>
              <a:t>, sınıfta söylenenlerin hepsini kolaylıkla işitebilecek bir yere oturtmalıdır. Sınıfta önemli ve sürekli çalışmalar nerede yapılıyorsa, öğretmen en çok nerede bulunuyorsa öğrenci oraya en yakın ve orayı en iyi görebilecek bir yere </a:t>
            </a:r>
            <a:r>
              <a:rPr lang="tr-TR" dirty="0" smtClean="0">
                <a:latin typeface="Arial Narrow" panose="020B0606020202030204" pitchFamily="34" charset="0"/>
              </a:rPr>
              <a:t>oturtmalıdır.</a:t>
            </a: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Öğrencinin </a:t>
            </a:r>
            <a:r>
              <a:rPr lang="tr-TR" dirty="0">
                <a:latin typeface="Arial Narrow" panose="020B0606020202030204" pitchFamily="34" charset="0"/>
              </a:rPr>
              <a:t>işitme </a:t>
            </a:r>
            <a:r>
              <a:rPr lang="tr-TR" dirty="0" smtClean="0">
                <a:latin typeface="Arial Narrow" panose="020B0606020202030204" pitchFamily="34" charset="0"/>
              </a:rPr>
              <a:t>yetersizliğinin </a:t>
            </a:r>
            <a:r>
              <a:rPr lang="tr-TR" dirty="0">
                <a:latin typeface="Arial Narrow" panose="020B0606020202030204" pitchFamily="34" charset="0"/>
              </a:rPr>
              <a:t>oluşu, öğrencinin bulunmadığı bir günde, sınıf arkadaşlarına anlatılmalıdır. Öğrencileri, bu öğrenciye nasıl davranacakları konusunda öğretmen yönlendirmelidir</a:t>
            </a:r>
            <a:r>
              <a:rPr lang="tr-TR"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İşitme </a:t>
            </a:r>
            <a:r>
              <a:rPr lang="tr-TR" dirty="0">
                <a:latin typeface="Arial Narrow" panose="020B0606020202030204" pitchFamily="34" charset="0"/>
              </a:rPr>
              <a:t>yetersizliği olan</a:t>
            </a:r>
            <a:r>
              <a:rPr lang="tr-TR" dirty="0" smtClean="0">
                <a:latin typeface="Arial Narrow" panose="020B0606020202030204" pitchFamily="34" charset="0"/>
              </a:rPr>
              <a:t> öğrenci</a:t>
            </a:r>
            <a:r>
              <a:rPr lang="tr-TR" dirty="0">
                <a:latin typeface="Arial Narrow" panose="020B0606020202030204" pitchFamily="34" charset="0"/>
              </a:rPr>
              <a:t>, her türlü faaliyete katılmalıdır. </a:t>
            </a:r>
            <a:endParaRPr lang="tr-TR" dirty="0" smtClean="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İşitme </a:t>
            </a:r>
            <a:r>
              <a:rPr lang="tr-TR" dirty="0">
                <a:latin typeface="Arial Narrow" panose="020B0606020202030204" pitchFamily="34" charset="0"/>
              </a:rPr>
              <a:t>yetersizliği olan</a:t>
            </a:r>
            <a:r>
              <a:rPr lang="tr-TR" dirty="0" smtClean="0">
                <a:latin typeface="Arial Narrow" panose="020B0606020202030204" pitchFamily="34" charset="0"/>
              </a:rPr>
              <a:t> </a:t>
            </a:r>
            <a:r>
              <a:rPr lang="tr-TR" dirty="0">
                <a:latin typeface="Arial Narrow" panose="020B0606020202030204" pitchFamily="34" charset="0"/>
              </a:rPr>
              <a:t>öğrenciler, küçük sınıflara konulmalıdır. </a:t>
            </a:r>
            <a:r>
              <a:rPr lang="tr-TR" dirty="0" smtClean="0">
                <a:latin typeface="Arial Narrow" panose="020B0606020202030204" pitchFamily="34" charset="0"/>
              </a:rPr>
              <a:t>Bu </a:t>
            </a:r>
            <a:r>
              <a:rPr lang="tr-TR" dirty="0">
                <a:latin typeface="Arial Narrow" panose="020B0606020202030204" pitchFamily="34" charset="0"/>
              </a:rPr>
              <a:t>sınıflarda işitme yetersizliği olan</a:t>
            </a:r>
            <a:r>
              <a:rPr lang="tr-TR" dirty="0" smtClean="0">
                <a:latin typeface="Arial Narrow" panose="020B0606020202030204" pitchFamily="34" charset="0"/>
              </a:rPr>
              <a:t> </a:t>
            </a:r>
            <a:r>
              <a:rPr lang="tr-TR" dirty="0">
                <a:latin typeface="Arial Narrow" panose="020B0606020202030204" pitchFamily="34" charset="0"/>
              </a:rPr>
              <a:t>öğrenciler adına bir öğrencinin de not almasını ve öğrencinin dersi gözleyerek takip etmesini sağlamalıdır.</a:t>
            </a:r>
          </a:p>
        </p:txBody>
      </p:sp>
    </p:spTree>
    <p:extLst>
      <p:ext uri="{BB962C8B-B14F-4D97-AF65-F5344CB8AC3E}">
        <p14:creationId xmlns:p14="http://schemas.microsoft.com/office/powerpoint/2010/main" val="37883588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187624" y="260648"/>
            <a:ext cx="7200800" cy="655564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a:t>
            </a:r>
            <a:r>
              <a:rPr lang="tr-TR" sz="2000" b="1" dirty="0" smtClean="0">
                <a:latin typeface="Arial Narrow" panose="020B0606020202030204" pitchFamily="34" charset="0"/>
              </a:rPr>
              <a:t>Konuşma </a:t>
            </a:r>
            <a:r>
              <a:rPr lang="tr-TR" sz="2000" b="1" dirty="0">
                <a:latin typeface="Arial Narrow" panose="020B0606020202030204" pitchFamily="34" charset="0"/>
              </a:rPr>
              <a:t>Yetersizliği Olan Öğrencilerin </a:t>
            </a:r>
            <a:r>
              <a:rPr lang="tr-TR" sz="2000" b="1" dirty="0" smtClean="0">
                <a:latin typeface="Arial Narrow" panose="020B0606020202030204" pitchFamily="34" charset="0"/>
              </a:rPr>
              <a:t>Yönetimi</a:t>
            </a: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iyi konuşan örnek bir kişi olması gerektiğini unutmamalıdır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Öğrenci </a:t>
            </a:r>
            <a:r>
              <a:rPr lang="tr-TR" sz="2000" dirty="0">
                <a:latin typeface="Arial Narrow" panose="020B0606020202030204" pitchFamily="34" charset="0"/>
              </a:rPr>
              <a:t>konuşmaya istekli hale getirilmelidir. Düzgün konuştuğunda bunun öğretmen tarafından fark edilip, takdir edildiğini ve her zaman edileceğini hissettirmelidir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sınıf ortamında okuma ve konuşma çalışmalarına zaman ayırmalı ve sınıf dışında da bu çalışmalara devam etmek için öğrenciyi teşvik </a:t>
            </a:r>
            <a:r>
              <a:rPr lang="tr-TR" sz="2000" dirty="0" smtClean="0">
                <a:latin typeface="Arial Narrow" panose="020B0606020202030204" pitchFamily="34" charset="0"/>
              </a:rPr>
              <a:t>etmelidir.</a:t>
            </a:r>
            <a:endParaRPr lang="tr-TR" sz="2000" dirty="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sınıf içindeki diğer öğrenciler tarafından konuşma özürlüğünün alay konusu yapılmamasını sağlamalı </a:t>
            </a:r>
            <a:endParaRPr lang="tr-TR" sz="2000" dirty="0" smtClean="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konuşma bozukluğundan dolayı öğrenciye baskı yapmamalı, aşağılamamalı ve daima destekleyici </a:t>
            </a:r>
            <a:r>
              <a:rPr lang="tr-TR" sz="2000" dirty="0" smtClean="0">
                <a:latin typeface="Arial Narrow" panose="020B0606020202030204" pitchFamily="34" charset="0"/>
              </a:rPr>
              <a:t>olmalıdır.</a:t>
            </a:r>
            <a:endParaRPr lang="tr-TR" sz="2000" dirty="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öğrencinin problemi hakkında mümkün olduğu kadar fazla bilgi toplamalıdır. </a:t>
            </a:r>
            <a:endParaRPr lang="tr-TR" sz="2000" dirty="0" smtClean="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öğrenciyi aşırı koruyuculuktan sakındırmalıdır. Ama ihtiyaçlar konusunda uyanık olmalıdır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Konuşmada </a:t>
            </a:r>
            <a:r>
              <a:rPr lang="tr-TR" sz="2000" dirty="0">
                <a:latin typeface="Arial Narrow" panose="020B0606020202030204" pitchFamily="34" charset="0"/>
              </a:rPr>
              <a:t>güçlük çeken bir öğrenciyi, derste kendisini küçük düşürüp engellemelere yol açmayacak kadar müsait durumlarda kaldırmalıdır.</a:t>
            </a:r>
          </a:p>
          <a:p>
            <a:pPr algn="ctr">
              <a:lnSpc>
                <a:spcPct val="200000"/>
              </a:lnSpc>
            </a:pPr>
            <a:endParaRPr lang="tr-TR" sz="2000" b="1" dirty="0">
              <a:latin typeface="Arial Narrow" panose="020B0606020202030204" pitchFamily="34" charset="0"/>
            </a:endParaRPr>
          </a:p>
        </p:txBody>
      </p:sp>
    </p:spTree>
    <p:extLst>
      <p:ext uri="{BB962C8B-B14F-4D97-AF65-F5344CB8AC3E}">
        <p14:creationId xmlns:p14="http://schemas.microsoft.com/office/powerpoint/2010/main" val="121480019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404664"/>
            <a:ext cx="7200800" cy="6247864"/>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a:t>
            </a:r>
            <a:r>
              <a:rPr lang="tr-TR" sz="2000" b="1" dirty="0" smtClean="0">
                <a:latin typeface="Arial Narrow" panose="020B0606020202030204" pitchFamily="34" charset="0"/>
              </a:rPr>
              <a:t>Bedensel </a:t>
            </a:r>
            <a:r>
              <a:rPr lang="tr-TR" sz="2000" b="1" dirty="0">
                <a:latin typeface="Arial Narrow" panose="020B0606020202030204" pitchFamily="34" charset="0"/>
              </a:rPr>
              <a:t>Yetersizliği Olan Öğrencilerin </a:t>
            </a:r>
            <a:r>
              <a:rPr lang="tr-TR" sz="2000" b="1" dirty="0" smtClean="0">
                <a:latin typeface="Arial Narrow" panose="020B0606020202030204" pitchFamily="34" charset="0"/>
              </a:rPr>
              <a:t>Yönetimi</a:t>
            </a:r>
          </a:p>
          <a:p>
            <a:pPr marL="342900" indent="-342900" algn="just">
              <a:buFont typeface="Wingdings" panose="05000000000000000000" pitchFamily="2" charset="2"/>
              <a:buChar char="Ø"/>
            </a:pPr>
            <a:r>
              <a:rPr lang="tr-TR" sz="2000" dirty="0" smtClean="0">
                <a:latin typeface="Arial Narrow" panose="020B0606020202030204" pitchFamily="34" charset="0"/>
              </a:rPr>
              <a:t>Öğretmen, bu </a:t>
            </a:r>
            <a:r>
              <a:rPr lang="tr-TR" sz="2000" dirty="0">
                <a:latin typeface="Arial Narrow" panose="020B0606020202030204" pitchFamily="34" charset="0"/>
              </a:rPr>
              <a:t>öğrencilerin de ilgileri, istekleri ve yapmak istedikleri bulunduğunu normal öğrencilere anlatmalıdır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bedensel yetersizliği olan ve olmayan öğrencilerin birbirlerine karşı anlayışlı olmaları gerektiğini zaman zaman </a:t>
            </a:r>
            <a:r>
              <a:rPr lang="tr-TR" sz="2000" dirty="0" smtClean="0">
                <a:latin typeface="Arial Narrow" panose="020B0606020202030204" pitchFamily="34" charset="0"/>
              </a:rPr>
              <a:t>vurgulamalıdır.</a:t>
            </a:r>
            <a:endParaRPr lang="tr-TR" sz="2000" dirty="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öğretim materyallerini, bu çocukların özelliklerine olduğu kadar, öğrenme güçlüklerinin özelliğine göre de uyarlamalıdır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Öğretmen </a:t>
            </a:r>
            <a:r>
              <a:rPr lang="tr-TR" sz="2000" dirty="0">
                <a:latin typeface="Arial Narrow" panose="020B0606020202030204" pitchFamily="34" charset="0"/>
              </a:rPr>
              <a:t>anlayışlı davranarak, bedensel </a:t>
            </a:r>
            <a:r>
              <a:rPr lang="tr-TR" sz="2000" dirty="0" smtClean="0">
                <a:latin typeface="Arial Narrow" panose="020B0606020202030204" pitchFamily="34" charset="0"/>
              </a:rPr>
              <a:t>yetersizliği bulunan </a:t>
            </a:r>
            <a:r>
              <a:rPr lang="tr-TR" sz="2000" dirty="0">
                <a:latin typeface="Arial Narrow" panose="020B0606020202030204" pitchFamily="34" charset="0"/>
              </a:rPr>
              <a:t>öğrencilerin çoğunun da normal öğrenciler gibi kendilerine verilen görevleri başarılı bir şekilde yerine getirebileceklerine </a:t>
            </a:r>
            <a:r>
              <a:rPr lang="tr-TR" sz="2000" dirty="0" smtClean="0">
                <a:latin typeface="Arial Narrow" panose="020B0606020202030204" pitchFamily="34" charset="0"/>
              </a:rPr>
              <a:t>inanmalıdır.</a:t>
            </a:r>
            <a:endParaRPr lang="tr-TR" sz="2000" dirty="0">
              <a:latin typeface="Arial Narrow" panose="020B0606020202030204" pitchFamily="34" charset="0"/>
            </a:endParaRPr>
          </a:p>
          <a:p>
            <a:pPr marL="342900" indent="-342900" algn="just">
              <a:buFont typeface="Wingdings" panose="05000000000000000000" pitchFamily="2" charset="2"/>
              <a:buChar char="Ø"/>
            </a:pPr>
            <a:r>
              <a:rPr lang="tr-TR" sz="2000" dirty="0" smtClean="0">
                <a:latin typeface="Arial Narrow" panose="020B0606020202030204" pitchFamily="34" charset="0"/>
              </a:rPr>
              <a:t>Öğretmen</a:t>
            </a:r>
            <a:r>
              <a:rPr lang="tr-TR" sz="2000" dirty="0">
                <a:latin typeface="Arial Narrow" panose="020B0606020202030204" pitchFamily="34" charset="0"/>
              </a:rPr>
              <a:t>, bedensel </a:t>
            </a:r>
            <a:r>
              <a:rPr lang="tr-TR" sz="2000" dirty="0" smtClean="0">
                <a:latin typeface="Arial Narrow" panose="020B0606020202030204" pitchFamily="34" charset="0"/>
              </a:rPr>
              <a:t>yetersizliği </a:t>
            </a:r>
            <a:r>
              <a:rPr lang="tr-TR" sz="2000" dirty="0">
                <a:latin typeface="Arial Narrow" panose="020B0606020202030204" pitchFamily="34" charset="0"/>
              </a:rPr>
              <a:t>bulunan öğrencilerin, kısmen de olsa onları katılabilecekleri faaliyetler dışında bırakmamalıdır</a:t>
            </a:r>
            <a:r>
              <a:rPr lang="tr-TR" sz="2000" dirty="0" smtClean="0">
                <a:latin typeface="Arial Narrow" panose="020B0606020202030204" pitchFamily="34" charset="0"/>
              </a:rPr>
              <a:t>.</a:t>
            </a:r>
          </a:p>
          <a:p>
            <a:pPr marL="342900" indent="-342900" algn="just">
              <a:buFont typeface="Wingdings" panose="05000000000000000000" pitchFamily="2" charset="2"/>
              <a:buChar char="Ø"/>
            </a:pPr>
            <a:r>
              <a:rPr lang="tr-TR" sz="2000" dirty="0" smtClean="0">
                <a:latin typeface="Arial Narrow" panose="020B0606020202030204" pitchFamily="34" charset="0"/>
              </a:rPr>
              <a:t>Eğer </a:t>
            </a:r>
            <a:r>
              <a:rPr lang="tr-TR" sz="2000" dirty="0">
                <a:latin typeface="Arial Narrow" panose="020B0606020202030204" pitchFamily="34" charset="0"/>
              </a:rPr>
              <a:t>öğretmen, sınıf faaliyetlerini </a:t>
            </a:r>
            <a:r>
              <a:rPr lang="tr-TR" sz="2000" dirty="0" smtClean="0">
                <a:latin typeface="Arial Narrow" panose="020B0606020202030204" pitchFamily="34" charset="0"/>
              </a:rPr>
              <a:t>yetersizliği olan </a:t>
            </a:r>
            <a:r>
              <a:rPr lang="tr-TR" sz="2000" dirty="0">
                <a:latin typeface="Arial Narrow" panose="020B0606020202030204" pitchFamily="34" charset="0"/>
              </a:rPr>
              <a:t>öğrencinin de işe yarayabileceği ve olup bitenlere kendi çapında katılabileceği bir şekilde düzenleyebilirse, öğrenciler </a:t>
            </a:r>
            <a:r>
              <a:rPr lang="tr-TR" sz="2000" dirty="0" smtClean="0">
                <a:latin typeface="Arial Narrow" panose="020B0606020202030204" pitchFamily="34" charset="0"/>
              </a:rPr>
              <a:t>bu </a:t>
            </a:r>
            <a:r>
              <a:rPr lang="tr-TR" sz="2000" dirty="0">
                <a:latin typeface="Arial Narrow" panose="020B0606020202030204" pitchFamily="34" charset="0"/>
              </a:rPr>
              <a:t>arkadaşlarının karşısında ne büyük bir huzursuzluk duyacaklar ne de gereğinden fazla ona merhamet gösterip durmadan yardımına koşacaklardır.</a:t>
            </a:r>
          </a:p>
          <a:p>
            <a:pPr algn="ctr">
              <a:lnSpc>
                <a:spcPct val="200000"/>
              </a:lnSpc>
            </a:pPr>
            <a:endParaRPr lang="tr-TR" sz="2000" b="1" dirty="0">
              <a:latin typeface="Arial Narrow" panose="020B0606020202030204" pitchFamily="34" charset="0"/>
            </a:endParaRPr>
          </a:p>
        </p:txBody>
      </p:sp>
    </p:spTree>
    <p:extLst>
      <p:ext uri="{BB962C8B-B14F-4D97-AF65-F5344CB8AC3E}">
        <p14:creationId xmlns:p14="http://schemas.microsoft.com/office/powerpoint/2010/main" val="39944883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5016758"/>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Uyum ve Davranış Bozukluğu Olan </a:t>
            </a:r>
            <a:r>
              <a:rPr lang="tr-TR" sz="2000" b="1" dirty="0" smtClean="0">
                <a:latin typeface="Arial Narrow" panose="020B0606020202030204" pitchFamily="34" charset="0"/>
              </a:rPr>
              <a:t>Çocuklar</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Uyum</a:t>
            </a:r>
            <a:r>
              <a:rPr lang="tr-TR" sz="2000" dirty="0">
                <a:latin typeface="Arial Narrow" panose="020B0606020202030204" pitchFamily="34" charset="0"/>
              </a:rPr>
              <a:t>, bireyin sahip olduğu özellikler ile çevresinden gelen uyaranlara karşı istenilen davranışları gösterebilmesidir.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Uyumsuzluk </a:t>
            </a:r>
            <a:r>
              <a:rPr lang="tr-TR" sz="2000" dirty="0">
                <a:latin typeface="Arial Narrow" panose="020B0606020202030204" pitchFamily="34" charset="0"/>
              </a:rPr>
              <a:t>ise, bireyin taşıdığı özelliklerin kendi benliği ile çevresindeki uyaranlara karşı istenilen davranışları göstermemesidir.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Uyumsuz </a:t>
            </a:r>
            <a:r>
              <a:rPr lang="tr-TR" sz="2000" dirty="0">
                <a:latin typeface="Arial Narrow" panose="020B0606020202030204" pitchFamily="34" charset="0"/>
              </a:rPr>
              <a:t>çocuk ise, kendi benliği ve çevresi ile dengeli ilişki kuramayan, bu ilişkiyi sürdüremeyen, bu nedenle gelişimleri engellenen, çevresindeki uyaranlara gerekli davranışı gösteremeyendir.</a:t>
            </a:r>
          </a:p>
        </p:txBody>
      </p:sp>
    </p:spTree>
    <p:extLst>
      <p:ext uri="{BB962C8B-B14F-4D97-AF65-F5344CB8AC3E}">
        <p14:creationId xmlns:p14="http://schemas.microsoft.com/office/powerpoint/2010/main" val="37791489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20688"/>
            <a:ext cx="7200800" cy="5078313"/>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Sınıfta Uyum Bozukluğu Olan Öğrencilerin </a:t>
            </a:r>
            <a:r>
              <a:rPr lang="tr-TR" b="1" dirty="0" smtClean="0">
                <a:latin typeface="Arial Narrow" panose="020B0606020202030204" pitchFamily="34" charset="0"/>
              </a:rPr>
              <a:t>Yönetimi</a:t>
            </a:r>
          </a:p>
          <a:p>
            <a:pPr marL="285750" indent="-285750" algn="just">
              <a:lnSpc>
                <a:spcPct val="150000"/>
              </a:lnSpc>
              <a:buFont typeface="Wingdings" panose="05000000000000000000" pitchFamily="2" charset="2"/>
              <a:buChar char="Ø"/>
            </a:pPr>
            <a:r>
              <a:rPr lang="tr-TR" sz="2000" dirty="0" smtClean="0">
                <a:latin typeface="Arial Narrow" panose="020B0606020202030204" pitchFamily="34" charset="0"/>
              </a:rPr>
              <a:t>Sabır </a:t>
            </a:r>
            <a:r>
              <a:rPr lang="tr-TR" sz="2000" dirty="0">
                <a:latin typeface="Arial Narrow" panose="020B0606020202030204" pitchFamily="34" charset="0"/>
              </a:rPr>
              <a:t>ve sebat, uyum bozukluğu </a:t>
            </a:r>
            <a:r>
              <a:rPr lang="tr-TR" sz="2000" dirty="0" smtClean="0">
                <a:latin typeface="Arial Narrow" panose="020B0606020202030204" pitchFamily="34" charset="0"/>
              </a:rPr>
              <a:t>olan </a:t>
            </a:r>
            <a:r>
              <a:rPr lang="tr-TR" sz="2000" dirty="0">
                <a:latin typeface="Arial Narrow" panose="020B0606020202030204" pitchFamily="34" charset="0"/>
              </a:rPr>
              <a:t>öğrencilerle çalışan öğretmenin sahip olması gereken kişilik özelliklerin başında yer almalıdır</a:t>
            </a:r>
            <a:r>
              <a:rPr lang="tr-TR" sz="2000"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sz="2000" dirty="0" smtClean="0">
                <a:latin typeface="Arial Narrow" panose="020B0606020202030204" pitchFamily="34" charset="0"/>
              </a:rPr>
              <a:t>Öğrencilerle </a:t>
            </a:r>
            <a:r>
              <a:rPr lang="tr-TR" sz="2000" dirty="0">
                <a:latin typeface="Arial Narrow" panose="020B0606020202030204" pitchFamily="34" charset="0"/>
              </a:rPr>
              <a:t>sevgi ve güvene dayalı bir ilişkiye </a:t>
            </a:r>
            <a:r>
              <a:rPr lang="tr-TR" sz="2000" dirty="0" smtClean="0">
                <a:latin typeface="Arial Narrow" panose="020B0606020202030204" pitchFamily="34" charset="0"/>
              </a:rPr>
              <a:t>girmelidir.</a:t>
            </a:r>
            <a:endParaRPr lang="tr-TR" sz="2000"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sz="2000" dirty="0" smtClean="0">
                <a:latin typeface="Arial Narrow" panose="020B0606020202030204" pitchFamily="34" charset="0"/>
              </a:rPr>
              <a:t>Öğretim </a:t>
            </a:r>
            <a:r>
              <a:rPr lang="tr-TR" sz="2000" dirty="0">
                <a:latin typeface="Arial Narrow" panose="020B0606020202030204" pitchFamily="34" charset="0"/>
              </a:rPr>
              <a:t>aktivitelerini ve materyallerini, öğrencilerin bireysel ihtiyaçlarına uygun, etkili ve yaratıcı olmalarını sağlayacak şekilde düzenlemelidir</a:t>
            </a:r>
            <a:r>
              <a:rPr lang="tr-TR" sz="2000"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ruhsal gelişimini olumsuz yönde etkileyen; öğrencilere değer vermeme, onları horlama, haksız yere eleştirme, başkalarıyla karşılaştırma, alay etme, notu baskı aracı olarak kullanma gibi davranışlardan kaçınmalıdır</a:t>
            </a:r>
            <a:r>
              <a:rPr lang="tr-TR" sz="2000" dirty="0" smtClean="0">
                <a:latin typeface="Arial Narrow" panose="020B0606020202030204" pitchFamily="34" charset="0"/>
              </a:rPr>
              <a:t>.</a:t>
            </a:r>
          </a:p>
          <a:p>
            <a:pPr marL="285750" indent="-285750" algn="just">
              <a:lnSpc>
                <a:spcPct val="150000"/>
              </a:lnSpc>
              <a:buFont typeface="Wingdings" panose="05000000000000000000" pitchFamily="2" charset="2"/>
              <a:buChar char="Ø"/>
            </a:pPr>
            <a:r>
              <a:rPr lang="tr-TR" sz="2000" dirty="0" smtClean="0">
                <a:latin typeface="Arial Narrow" panose="020B0606020202030204" pitchFamily="34" charset="0"/>
              </a:rPr>
              <a:t>Öğrencilerle </a:t>
            </a:r>
            <a:r>
              <a:rPr lang="tr-TR" sz="2000" dirty="0">
                <a:latin typeface="Arial Narrow" panose="020B0606020202030204" pitchFamily="34" charset="0"/>
              </a:rPr>
              <a:t>ilk ilişkilerinde, onlardan beklediği davranışları belirlemelidir.</a:t>
            </a:r>
          </a:p>
        </p:txBody>
      </p:sp>
    </p:spTree>
    <p:extLst>
      <p:ext uri="{BB962C8B-B14F-4D97-AF65-F5344CB8AC3E}">
        <p14:creationId xmlns:p14="http://schemas.microsoft.com/office/powerpoint/2010/main" val="254794399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620688"/>
            <a:ext cx="7200800" cy="56323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Uyum Bozukluğu Olan Öğrencilerin </a:t>
            </a:r>
            <a:r>
              <a:rPr lang="tr-TR" sz="2000" b="1" dirty="0" smtClean="0">
                <a:latin typeface="Arial Narrow" panose="020B0606020202030204" pitchFamily="34" charset="0"/>
              </a:rPr>
              <a:t>Yönetimi</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uygun davranışlarını pekiştirmeli, olumsuz davranışları bazen görmezlikten gelmelidir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Olumsuz </a:t>
            </a:r>
            <a:r>
              <a:rPr lang="tr-TR" sz="2000" dirty="0">
                <a:latin typeface="Arial Narrow" panose="020B0606020202030204" pitchFamily="34" charset="0"/>
              </a:rPr>
              <a:t>davranışlara neden olan çevre koşullarını iyi bilmelidir. Uygun sosyal ortamlar oluşturarak öğrencilerin uygun olmayan davranışlarının giderilmesine çalışmalıdır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uygunsuz davranışları için anne-baba ile sürekli iletişim içinde olmalı ve gerektiğinde uzman görüşüne başvurmalı ve işbirliği yoluna gitmelidir</a:t>
            </a:r>
            <a:r>
              <a:rPr lang="tr-TR" dirty="0"/>
              <a:t>.</a:t>
            </a:r>
            <a:endParaRPr lang="tr-TR" sz="2400" dirty="0">
              <a:latin typeface="Arial Narrow" panose="020B0606020202030204" pitchFamily="34" charset="0"/>
            </a:endParaRPr>
          </a:p>
        </p:txBody>
      </p:sp>
    </p:spTree>
    <p:extLst>
      <p:ext uri="{BB962C8B-B14F-4D97-AF65-F5344CB8AC3E}">
        <p14:creationId xmlns:p14="http://schemas.microsoft.com/office/powerpoint/2010/main" val="2480209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785652"/>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Üstün Yetenekli Olan </a:t>
            </a:r>
            <a:r>
              <a:rPr lang="tr-TR" sz="2000" b="1" dirty="0" smtClean="0">
                <a:latin typeface="Arial Narrow" panose="020B0606020202030204" pitchFamily="34" charset="0"/>
              </a:rPr>
              <a:t>Çocuklar</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Üstün </a:t>
            </a:r>
            <a:r>
              <a:rPr lang="tr-TR" sz="2000" dirty="0">
                <a:latin typeface="Arial Narrow" panose="020B0606020202030204" pitchFamily="34" charset="0"/>
              </a:rPr>
              <a:t>yetenekli çocuklar için bir çok tanım yapılmış ve konu çok farklı boyutlarda tartışıla gelmiştir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Zeka </a:t>
            </a:r>
            <a:r>
              <a:rPr lang="tr-TR" sz="2000" dirty="0">
                <a:latin typeface="Arial Narrow" panose="020B0606020202030204" pitchFamily="34" charset="0"/>
              </a:rPr>
              <a:t>bölümleri ölçüt veya dayanak alınarak yapılan sınıflamada, Z.B.’</a:t>
            </a:r>
            <a:r>
              <a:rPr lang="tr-TR" sz="2000" dirty="0" err="1">
                <a:latin typeface="Arial Narrow" panose="020B0606020202030204" pitchFamily="34" charset="0"/>
              </a:rPr>
              <a:t>leri</a:t>
            </a:r>
            <a:r>
              <a:rPr lang="tr-TR" sz="2000" dirty="0">
                <a:latin typeface="Arial Narrow" panose="020B0606020202030204" pitchFamily="34" charset="0"/>
              </a:rPr>
              <a:t> 130 ve daha yüksek olan çocuklar üstün yetenekli ve zekalı çocuk olarak kabul edilmektedir.</a:t>
            </a:r>
          </a:p>
        </p:txBody>
      </p:sp>
    </p:spTree>
    <p:extLst>
      <p:ext uri="{BB962C8B-B14F-4D97-AF65-F5344CB8AC3E}">
        <p14:creationId xmlns:p14="http://schemas.microsoft.com/office/powerpoint/2010/main" val="42371108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548680"/>
            <a:ext cx="7200800" cy="5535618"/>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Üstün Yetenekli Öğrencilerin </a:t>
            </a:r>
            <a:r>
              <a:rPr lang="tr-TR" sz="2000" b="1" dirty="0" smtClean="0">
                <a:latin typeface="Arial Narrow" panose="020B0606020202030204" pitchFamily="34" charset="0"/>
              </a:rPr>
              <a:t>Yönetimi</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Normal </a:t>
            </a:r>
            <a:r>
              <a:rPr lang="tr-TR" sz="2000" dirty="0">
                <a:latin typeface="Arial Narrow" panose="020B0606020202030204" pitchFamily="34" charset="0"/>
              </a:rPr>
              <a:t>sınıflarda eğitilmek durumunda kalındığı zaman, öğrencinin üstün yeteneği ve hızlı gelişmesi dikkate alınarak eğitimde hızlandırma ve zenginleştirme düzenlemeleri yapılabilir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Hızlandırma</a:t>
            </a:r>
            <a:r>
              <a:rPr lang="tr-TR" sz="2000" dirty="0">
                <a:latin typeface="Arial Narrow" panose="020B0606020202030204" pitchFamily="34" charset="0"/>
              </a:rPr>
              <a:t>, çocuğun üstün yeteneği ve hızlı gelişmesi dikkate alınarak onun yaşıtlarından önce eğitime (okula ve sınıfa) alınmasına ve sınıflarını daha erken geçmesine dayalı bir uygulamadır ve ilköğretimden üniversiteye kadar her düzeydeki uygulamayı kapsayabilmektedir.</a:t>
            </a:r>
          </a:p>
        </p:txBody>
      </p:sp>
    </p:spTree>
    <p:extLst>
      <p:ext uri="{BB962C8B-B14F-4D97-AF65-F5344CB8AC3E}">
        <p14:creationId xmlns:p14="http://schemas.microsoft.com/office/powerpoint/2010/main" val="791974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708981"/>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Sınıflardaki farklı </a:t>
            </a:r>
            <a:r>
              <a:rPr lang="tr-TR" sz="2000" b="1" dirty="0" smtClean="0">
                <a:latin typeface="Arial Narrow" panose="020B0606020202030204" pitchFamily="34" charset="0"/>
              </a:rPr>
              <a:t>öğrencileri;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Başarısız,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Dikkat eksikliği ve </a:t>
            </a:r>
            <a:r>
              <a:rPr lang="tr-TR" sz="2000" dirty="0" err="1" smtClean="0">
                <a:latin typeface="Arial Narrow" panose="020B0606020202030204" pitchFamily="34" charset="0"/>
              </a:rPr>
              <a:t>hiperaktif</a:t>
            </a:r>
            <a:r>
              <a:rPr lang="tr-TR" sz="2000" dirty="0" smtClean="0">
                <a:latin typeface="Arial Narrow" panose="020B0606020202030204" pitchFamily="34" charset="0"/>
              </a:rPr>
              <a:t>,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Özel öğrenme güçlüğü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Görme yetersizliği,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İşitme yetersizliği,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Konuşma yetersizliği,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Bedensel yetersizlik,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Uyum ve davranış bozukluğu ve </a:t>
            </a:r>
          </a:p>
          <a:p>
            <a:pPr marL="342900" indent="-342900" algn="just">
              <a:lnSpc>
                <a:spcPct val="150000"/>
              </a:lnSpc>
              <a:buFont typeface="Wingdings" panose="05000000000000000000" pitchFamily="2" charset="2"/>
              <a:buChar char="Ø"/>
            </a:pPr>
            <a:r>
              <a:rPr lang="tr-TR" sz="2000" dirty="0" smtClean="0">
                <a:latin typeface="Arial Narrow" panose="020B0606020202030204" pitchFamily="34" charset="0"/>
              </a:rPr>
              <a:t>Üstün nitelikli </a:t>
            </a:r>
            <a:r>
              <a:rPr lang="tr-TR" sz="2000" dirty="0" err="1" smtClean="0">
                <a:latin typeface="Arial Narrow" panose="020B0606020202030204" pitchFamily="34" charset="0"/>
              </a:rPr>
              <a:t>v.b</a:t>
            </a:r>
            <a:r>
              <a:rPr lang="tr-TR" sz="2000" dirty="0" smtClean="0">
                <a:latin typeface="Arial Narrow" panose="020B0606020202030204" pitchFamily="34" charset="0"/>
              </a:rPr>
              <a:t>. olarak </a:t>
            </a:r>
            <a:r>
              <a:rPr lang="tr-TR" sz="2000" dirty="0" smtClean="0">
                <a:latin typeface="Arial Narrow" panose="020B0606020202030204" pitchFamily="34" charset="0"/>
              </a:rPr>
              <a:t>sıralamak mümkündür.</a:t>
            </a:r>
            <a:endParaRPr lang="tr-TR" sz="2800" dirty="0">
              <a:latin typeface="Arial Narrow" panose="020B0606020202030204" pitchFamily="34" charset="0"/>
            </a:endParaRPr>
          </a:p>
        </p:txBody>
      </p:sp>
    </p:spTree>
    <p:extLst>
      <p:ext uri="{BB962C8B-B14F-4D97-AF65-F5344CB8AC3E}">
        <p14:creationId xmlns:p14="http://schemas.microsoft.com/office/powerpoint/2010/main" val="3381952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404664"/>
            <a:ext cx="7200800" cy="6247864"/>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Sınıfta Üstün Yetenekli Öğrencilerin </a:t>
            </a:r>
            <a:r>
              <a:rPr lang="tr-TR" sz="2000" b="1" dirty="0" smtClean="0">
                <a:latin typeface="Arial Narrow" panose="020B0606020202030204" pitchFamily="34" charset="0"/>
              </a:rPr>
              <a:t>Yönetimi</a:t>
            </a:r>
          </a:p>
          <a:p>
            <a:pPr marL="285750" indent="-285750" algn="just">
              <a:lnSpc>
                <a:spcPct val="200000"/>
              </a:lnSpc>
              <a:buFont typeface="Wingdings" panose="05000000000000000000" pitchFamily="2" charset="2"/>
              <a:buChar char="Ø"/>
            </a:pPr>
            <a:r>
              <a:rPr lang="tr-TR" dirty="0" smtClean="0">
                <a:latin typeface="Arial Narrow" panose="020B0606020202030204" pitchFamily="34" charset="0"/>
              </a:rPr>
              <a:t>Zenginleştirme </a:t>
            </a:r>
            <a:r>
              <a:rPr lang="tr-TR" dirty="0">
                <a:latin typeface="Arial Narrow" panose="020B0606020202030204" pitchFamily="34" charset="0"/>
              </a:rPr>
              <a:t>uygulaması ise, üstün yetenekli öğrencilerin kendi yaşıtları arasında ve normal sınıflarında tutularak, çalışmalarını normale göre daha zengin hale getirme yoluyla alınan önlemlere denilmektedir. </a:t>
            </a:r>
            <a:endParaRPr lang="tr-TR" dirty="0" smtClean="0">
              <a:latin typeface="Arial Narrow" panose="020B0606020202030204" pitchFamily="34" charset="0"/>
            </a:endParaRPr>
          </a:p>
          <a:p>
            <a:pPr marL="285750" indent="-285750" algn="just">
              <a:lnSpc>
                <a:spcPct val="200000"/>
              </a:lnSpc>
              <a:buFont typeface="Wingdings" panose="05000000000000000000" pitchFamily="2" charset="2"/>
              <a:buChar char="Ø"/>
            </a:pPr>
            <a:r>
              <a:rPr lang="tr-TR" dirty="0" smtClean="0">
                <a:latin typeface="Arial Narrow" panose="020B0606020202030204" pitchFamily="34" charset="0"/>
              </a:rPr>
              <a:t>Zenginleştirme </a:t>
            </a:r>
            <a:r>
              <a:rPr lang="tr-TR" dirty="0">
                <a:latin typeface="Arial Narrow" panose="020B0606020202030204" pitchFamily="34" charset="0"/>
              </a:rPr>
              <a:t>yatay ve dikey olmak üzere iki türde yapılabilmektedir</a:t>
            </a:r>
            <a:r>
              <a:rPr lang="tr-TR" dirty="0" smtClean="0">
                <a:latin typeface="Arial Narrow" panose="020B0606020202030204" pitchFamily="34" charset="0"/>
              </a:rPr>
              <a:t>.</a:t>
            </a:r>
          </a:p>
          <a:p>
            <a:pPr marL="285750" indent="-285750" algn="just">
              <a:lnSpc>
                <a:spcPct val="200000"/>
              </a:lnSpc>
              <a:buFont typeface="Wingdings" panose="05000000000000000000" pitchFamily="2" charset="2"/>
              <a:buChar char="Ø"/>
            </a:pPr>
            <a:r>
              <a:rPr lang="tr-TR" dirty="0" smtClean="0">
                <a:latin typeface="Arial Narrow" panose="020B0606020202030204" pitchFamily="34" charset="0"/>
              </a:rPr>
              <a:t>Normal </a:t>
            </a:r>
            <a:r>
              <a:rPr lang="tr-TR" dirty="0">
                <a:latin typeface="Arial Narrow" panose="020B0606020202030204" pitchFamily="34" charset="0"/>
              </a:rPr>
              <a:t>sınıflarda yedi ders varsa, üstün yetenekli öğrenci için bir-iki ders daha eklenebilir ve buna yatay zenginleştirme adı verilir. </a:t>
            </a:r>
            <a:r>
              <a:rPr lang="tr-TR" dirty="0" smtClean="0">
                <a:latin typeface="Arial Narrow" panose="020B0606020202030204" pitchFamily="34" charset="0"/>
              </a:rPr>
              <a:t>Burada </a:t>
            </a:r>
            <a:r>
              <a:rPr lang="tr-TR" dirty="0">
                <a:latin typeface="Arial Narrow" panose="020B0606020202030204" pitchFamily="34" charset="0"/>
              </a:rPr>
              <a:t>etkinliklerin türünü çoğaltma söz konusudur</a:t>
            </a:r>
            <a:r>
              <a:rPr lang="tr-TR" dirty="0" smtClean="0">
                <a:latin typeface="Arial Narrow" panose="020B0606020202030204" pitchFamily="34" charset="0"/>
              </a:rPr>
              <a:t>.</a:t>
            </a:r>
          </a:p>
          <a:p>
            <a:pPr marL="285750" indent="-285750" algn="just">
              <a:lnSpc>
                <a:spcPct val="200000"/>
              </a:lnSpc>
              <a:buFont typeface="Wingdings" panose="05000000000000000000" pitchFamily="2" charset="2"/>
              <a:buChar char="Ø"/>
            </a:pPr>
            <a:r>
              <a:rPr lang="tr-TR" dirty="0" smtClean="0">
                <a:latin typeface="Arial Narrow" panose="020B0606020202030204" pitchFamily="34" charset="0"/>
              </a:rPr>
              <a:t>Dikey </a:t>
            </a:r>
            <a:r>
              <a:rPr lang="tr-TR" dirty="0">
                <a:latin typeface="Arial Narrow" panose="020B0606020202030204" pitchFamily="34" charset="0"/>
              </a:rPr>
              <a:t>zenginleştirme ise, ders ve etkinlik sayısı aynı kalmakta, fakat üstün yetenekli öğrenci normallerin işlediği konuda daha derinliğine çalışma yapmaktadır.</a:t>
            </a:r>
          </a:p>
        </p:txBody>
      </p:sp>
    </p:spTree>
    <p:extLst>
      <p:ext uri="{BB962C8B-B14F-4D97-AF65-F5344CB8AC3E}">
        <p14:creationId xmlns:p14="http://schemas.microsoft.com/office/powerpoint/2010/main" val="235403359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4176208"/>
          </a:xfrm>
          <a:prstGeom prst="rect">
            <a:avLst/>
          </a:prstGeom>
          <a:noFill/>
        </p:spPr>
        <p:txBody>
          <a:bodyPr wrap="square" rtlCol="0">
            <a:spAutoFit/>
          </a:bodyPr>
          <a:lstStyle/>
          <a:p>
            <a:pPr algn="ctr">
              <a:lnSpc>
                <a:spcPct val="200000"/>
              </a:lnSpc>
            </a:pPr>
            <a:r>
              <a:rPr lang="tr-TR" sz="7200" b="1" i="1" dirty="0" smtClean="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rPr>
              <a:t>DİNLEDİĞİNİZ İÇİN TEŞEKKÜRLER…</a:t>
            </a:r>
            <a:endParaRPr lang="tr-TR" sz="7200" b="1" i="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latin typeface="Arial Narrow" panose="020B0606020202030204" pitchFamily="34" charset="0"/>
            </a:endParaRPr>
          </a:p>
        </p:txBody>
      </p:sp>
    </p:spTree>
    <p:extLst>
      <p:ext uri="{BB962C8B-B14F-4D97-AF65-F5344CB8AC3E}">
        <p14:creationId xmlns:p14="http://schemas.microsoft.com/office/powerpoint/2010/main" val="3808643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404664"/>
            <a:ext cx="7200800" cy="5324535"/>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Okul Başarısızlığı Olan </a:t>
            </a:r>
            <a:r>
              <a:rPr lang="tr-TR" sz="2000" b="1" dirty="0" smtClean="0">
                <a:latin typeface="Arial Narrow" panose="020B0606020202030204" pitchFamily="34" charset="0"/>
              </a:rPr>
              <a:t>Çocuklar</a:t>
            </a:r>
          </a:p>
          <a:p>
            <a:pPr algn="just">
              <a:lnSpc>
                <a:spcPct val="150000"/>
              </a:lnSpc>
            </a:pPr>
            <a:r>
              <a:rPr lang="tr-TR" sz="2000" dirty="0" smtClean="0">
                <a:latin typeface="Arial Narrow" panose="020B0606020202030204" pitchFamily="34" charset="0"/>
              </a:rPr>
              <a:t>“</a:t>
            </a:r>
            <a:r>
              <a:rPr lang="tr-TR" sz="2000" dirty="0">
                <a:latin typeface="Arial Narrow" panose="020B0606020202030204" pitchFamily="34" charset="0"/>
              </a:rPr>
              <a:t>Okulda başarısızlık” veya “okulda düşük başarı” terimi, kapasite ile başarı arasındaki uygunsuzluğa işaret eder ve öğrenci, zihinsel gücünün sağlayabileceğinden daha düşük notlar aldığında, kullanılmaktadır</a:t>
            </a:r>
            <a:r>
              <a:rPr lang="tr-TR" sz="2000" dirty="0" smtClean="0">
                <a:latin typeface="Arial Narrow" panose="020B0606020202030204" pitchFamily="34" charset="0"/>
              </a:rPr>
              <a:t>.</a:t>
            </a:r>
          </a:p>
          <a:p>
            <a:pPr algn="just">
              <a:lnSpc>
                <a:spcPct val="150000"/>
              </a:lnSpc>
            </a:pPr>
            <a:r>
              <a:rPr lang="tr-TR" sz="2000" dirty="0" smtClean="0">
                <a:latin typeface="Arial Narrow" panose="020B0606020202030204" pitchFamily="34" charset="0"/>
              </a:rPr>
              <a:t>Okul </a:t>
            </a:r>
            <a:r>
              <a:rPr lang="tr-TR" sz="2000" dirty="0">
                <a:latin typeface="Arial Narrow" panose="020B0606020202030204" pitchFamily="34" charset="0"/>
              </a:rPr>
              <a:t>Başarısızlığının </a:t>
            </a:r>
            <a:r>
              <a:rPr lang="tr-TR" sz="2000" dirty="0" smtClean="0">
                <a:latin typeface="Arial Narrow" panose="020B0606020202030204" pitchFamily="34" charset="0"/>
              </a:rPr>
              <a:t>Nedenleri</a:t>
            </a: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Düşük </a:t>
            </a:r>
            <a:r>
              <a:rPr lang="tr-TR" sz="2000" dirty="0">
                <a:latin typeface="Arial Narrow" panose="020B0606020202030204" pitchFamily="34" charset="0"/>
              </a:rPr>
              <a:t>Motivasyon, </a:t>
            </a:r>
            <a:endParaRPr lang="tr-TR" sz="2000" dirty="0" smtClean="0">
              <a:latin typeface="Arial Narrow" panose="020B0606020202030204" pitchFamily="34" charset="0"/>
            </a:endParaRP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Ailenin </a:t>
            </a:r>
            <a:r>
              <a:rPr lang="tr-TR" sz="2000" dirty="0">
                <a:latin typeface="Arial Narrow" panose="020B0606020202030204" pitchFamily="34" charset="0"/>
              </a:rPr>
              <a:t>Etkisi, </a:t>
            </a:r>
            <a:endParaRPr lang="tr-TR" sz="2000" dirty="0" smtClean="0">
              <a:latin typeface="Arial Narrow" panose="020B0606020202030204" pitchFamily="34" charset="0"/>
            </a:endParaRP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Kardeş </a:t>
            </a:r>
            <a:r>
              <a:rPr lang="tr-TR" sz="2000" dirty="0">
                <a:latin typeface="Arial Narrow" panose="020B0606020202030204" pitchFamily="34" charset="0"/>
              </a:rPr>
              <a:t>Kıskançlığı ve Mukayesesi, </a:t>
            </a:r>
            <a:endParaRPr lang="tr-TR" sz="2000" dirty="0" smtClean="0">
              <a:latin typeface="Arial Narrow" panose="020B0606020202030204" pitchFamily="34" charset="0"/>
            </a:endParaRP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Okulun</a:t>
            </a:r>
            <a:r>
              <a:rPr lang="tr-TR" sz="2000" dirty="0">
                <a:latin typeface="Arial Narrow" panose="020B0606020202030204" pitchFamily="34" charset="0"/>
              </a:rPr>
              <a:t>, Öğretmenin ve Sınıf Arkadaşlarının Etkisi, </a:t>
            </a:r>
            <a:endParaRPr lang="tr-TR" sz="2000" dirty="0" smtClean="0">
              <a:latin typeface="Arial Narrow" panose="020B0606020202030204" pitchFamily="34" charset="0"/>
            </a:endParaRP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Maddi </a:t>
            </a:r>
            <a:r>
              <a:rPr lang="tr-TR" sz="2000" dirty="0">
                <a:latin typeface="Arial Narrow" panose="020B0606020202030204" pitchFamily="34" charset="0"/>
              </a:rPr>
              <a:t>Olanakların Sınırlı Olması, </a:t>
            </a:r>
            <a:endParaRPr lang="tr-TR" sz="2000" dirty="0" smtClean="0">
              <a:latin typeface="Arial Narrow" panose="020B0606020202030204" pitchFamily="34" charset="0"/>
            </a:endParaRPr>
          </a:p>
          <a:p>
            <a:pPr marL="457200" indent="-457200" algn="just">
              <a:lnSpc>
                <a:spcPct val="150000"/>
              </a:lnSpc>
              <a:buFont typeface="Wingdings" panose="05000000000000000000" pitchFamily="2" charset="2"/>
              <a:buChar char="Ø"/>
            </a:pPr>
            <a:r>
              <a:rPr lang="tr-TR" sz="2000" dirty="0" smtClean="0">
                <a:latin typeface="Arial Narrow" panose="020B0606020202030204" pitchFamily="34" charset="0"/>
              </a:rPr>
              <a:t>Psikolojik </a:t>
            </a:r>
            <a:r>
              <a:rPr lang="tr-TR" sz="2000" dirty="0">
                <a:latin typeface="Arial Narrow" panose="020B0606020202030204" pitchFamily="34" charset="0"/>
              </a:rPr>
              <a:t>Faktörler.</a:t>
            </a:r>
          </a:p>
        </p:txBody>
      </p:sp>
    </p:spTree>
    <p:extLst>
      <p:ext uri="{BB962C8B-B14F-4D97-AF65-F5344CB8AC3E}">
        <p14:creationId xmlns:p14="http://schemas.microsoft.com/office/powerpoint/2010/main" val="37589511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548680"/>
            <a:ext cx="7200800" cy="56323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Öğrencinin Okul Başarısızlığı İle İlgili Çözüm </a:t>
            </a:r>
            <a:r>
              <a:rPr lang="tr-TR" sz="2000" b="1" dirty="0" smtClean="0">
                <a:latin typeface="Arial Narrow" panose="020B0606020202030204" pitchFamily="34" charset="0"/>
              </a:rPr>
              <a:t>Yolları</a:t>
            </a:r>
          </a:p>
          <a:p>
            <a:pPr algn="just">
              <a:lnSpc>
                <a:spcPct val="200000"/>
              </a:lnSpc>
            </a:pPr>
            <a:r>
              <a:rPr lang="tr-TR" sz="2000" dirty="0" smtClean="0">
                <a:latin typeface="Arial Narrow" panose="020B0606020202030204" pitchFamily="34" charset="0"/>
              </a:rPr>
              <a:t>Öğrencilerin </a:t>
            </a:r>
            <a:r>
              <a:rPr lang="tr-TR" sz="2000" dirty="0">
                <a:latin typeface="Arial Narrow" panose="020B0606020202030204" pitchFamily="34" charset="0"/>
              </a:rPr>
              <a:t>başarısını arttırmada, sınıf yönetiminde öğretmen aşağıdaki hususlara dikkat etmelidir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Öğrencilerle </a:t>
            </a:r>
            <a:r>
              <a:rPr lang="tr-TR" sz="2000" dirty="0">
                <a:latin typeface="Arial Narrow" panose="020B0606020202030204" pitchFamily="34" charset="0"/>
              </a:rPr>
              <a:t>sürekli ve pürüzsüz bir iletişim kurmalıdır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kendilerini ifade etmelerine fırsat vermelidir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Öğrencilerin </a:t>
            </a:r>
            <a:r>
              <a:rPr lang="tr-TR" sz="2000" dirty="0">
                <a:latin typeface="Arial Narrow" panose="020B0606020202030204" pitchFamily="34" charset="0"/>
              </a:rPr>
              <a:t>ilgi, yetenek ve değerlerine saygı duymalıdır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Başarısızlıklarını </a:t>
            </a:r>
            <a:r>
              <a:rPr lang="tr-TR" sz="2000" dirty="0">
                <a:latin typeface="Arial Narrow" panose="020B0606020202030204" pitchFamily="34" charset="0"/>
              </a:rPr>
              <a:t>aşırı cezalarla, dayakla ya da çok sevilen şeylerden mahrum bırakmakla cezalandırmamalıdır</a:t>
            </a:r>
            <a:r>
              <a:rPr lang="tr-TR" sz="2000" dirty="0" smtClean="0">
                <a:latin typeface="Arial Narrow" panose="020B0606020202030204" pitchFamily="34" charset="0"/>
              </a:rPr>
              <a:t>.</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Başarısızlığın </a:t>
            </a:r>
            <a:r>
              <a:rPr lang="tr-TR" sz="2000" dirty="0">
                <a:latin typeface="Arial Narrow" panose="020B0606020202030204" pitchFamily="34" charset="0"/>
              </a:rPr>
              <a:t>çaba gösterildiği taktirde giderilebileceğini unutmamalıdır.</a:t>
            </a:r>
          </a:p>
        </p:txBody>
      </p:sp>
    </p:spTree>
    <p:extLst>
      <p:ext uri="{BB962C8B-B14F-4D97-AF65-F5344CB8AC3E}">
        <p14:creationId xmlns:p14="http://schemas.microsoft.com/office/powerpoint/2010/main" val="377905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620688"/>
            <a:ext cx="7200800" cy="5632311"/>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Dikkat Eksikliği ve </a:t>
            </a:r>
            <a:r>
              <a:rPr lang="tr-TR" sz="2000" b="1" dirty="0" err="1">
                <a:latin typeface="Arial Narrow" panose="020B0606020202030204" pitchFamily="34" charset="0"/>
              </a:rPr>
              <a:t>Hiperaktif</a:t>
            </a:r>
            <a:r>
              <a:rPr lang="tr-TR" sz="2000" b="1" dirty="0">
                <a:latin typeface="Arial Narrow" panose="020B0606020202030204" pitchFamily="34" charset="0"/>
              </a:rPr>
              <a:t> Bozukluğu Olan </a:t>
            </a:r>
            <a:r>
              <a:rPr lang="tr-TR" sz="2000" b="1" dirty="0" smtClean="0">
                <a:latin typeface="Arial Narrow" panose="020B0606020202030204" pitchFamily="34" charset="0"/>
              </a:rPr>
              <a:t>Çocuklar</a:t>
            </a: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Dikkat </a:t>
            </a:r>
            <a:r>
              <a:rPr lang="tr-TR" sz="2000" dirty="0">
                <a:latin typeface="Arial Narrow" panose="020B0606020202030204" pitchFamily="34" charset="0"/>
              </a:rPr>
              <a:t>Eksikliği ve </a:t>
            </a:r>
            <a:r>
              <a:rPr lang="tr-TR" sz="2000" dirty="0" err="1">
                <a:latin typeface="Arial Narrow" panose="020B0606020202030204" pitchFamily="34" charset="0"/>
              </a:rPr>
              <a:t>Hiperaktivite</a:t>
            </a:r>
            <a:r>
              <a:rPr lang="tr-TR" sz="2000" dirty="0">
                <a:latin typeface="Arial Narrow" panose="020B0606020202030204" pitchFamily="34" charset="0"/>
              </a:rPr>
              <a:t> Bozukluğu </a:t>
            </a:r>
            <a:r>
              <a:rPr lang="tr-TR" sz="2000" dirty="0" smtClean="0">
                <a:latin typeface="Arial Narrow" panose="020B0606020202030204" pitchFamily="34" charset="0"/>
              </a:rPr>
              <a:t>(ADHD</a:t>
            </a:r>
            <a:r>
              <a:rPr lang="tr-TR" sz="2000" dirty="0">
                <a:latin typeface="Arial Narrow" panose="020B0606020202030204" pitchFamily="34" charset="0"/>
              </a:rPr>
              <a:t>) bazen Dikkat Eksikliği Bozukluğu (ADD) olarak adlandırılır.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Bu </a:t>
            </a:r>
            <a:r>
              <a:rPr lang="tr-TR" sz="2000" dirty="0">
                <a:latin typeface="Arial Narrow" panose="020B0606020202030204" pitchFamily="34" charset="0"/>
              </a:rPr>
              <a:t>iki terim sıklıkla eş anlamlı olarak kullanılır. Çok benzer ve ilişkili olsalar da farklı durumları kapsarlar.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ADHD </a:t>
            </a:r>
            <a:r>
              <a:rPr lang="tr-TR" sz="2000" dirty="0">
                <a:latin typeface="Arial Narrow" panose="020B0606020202030204" pitchFamily="34" charset="0"/>
              </a:rPr>
              <a:t>olan kişilerin dikkat süreleri ile ilgili güçlükleri vardır; </a:t>
            </a:r>
            <a:r>
              <a:rPr lang="tr-TR" sz="2000" dirty="0" err="1">
                <a:latin typeface="Arial Narrow" panose="020B0606020202030204" pitchFamily="34" charset="0"/>
              </a:rPr>
              <a:t>dürtüsel</a:t>
            </a:r>
            <a:r>
              <a:rPr lang="tr-TR" sz="2000" dirty="0">
                <a:latin typeface="Arial Narrow" panose="020B0606020202030204" pitchFamily="34" charset="0"/>
              </a:rPr>
              <a:t>-istekleri erteleyememe (</a:t>
            </a:r>
            <a:r>
              <a:rPr lang="tr-TR" sz="2000" dirty="0" err="1">
                <a:latin typeface="Arial Narrow" panose="020B0606020202030204" pitchFamily="34" charset="0"/>
              </a:rPr>
              <a:t>impulsif</a:t>
            </a:r>
            <a:r>
              <a:rPr lang="tr-TR" sz="2000" dirty="0">
                <a:latin typeface="Arial Narrow" panose="020B0606020202030204" pitchFamily="34" charset="0"/>
              </a:rPr>
              <a:t>) ve aşırı hareketli (</a:t>
            </a:r>
            <a:r>
              <a:rPr lang="tr-TR" sz="2000" dirty="0" err="1">
                <a:latin typeface="Arial Narrow" panose="020B0606020202030204" pitchFamily="34" charset="0"/>
              </a:rPr>
              <a:t>hiperaktif</a:t>
            </a:r>
            <a:r>
              <a:rPr lang="tr-TR" sz="2000" dirty="0">
                <a:latin typeface="Arial Narrow" panose="020B0606020202030204" pitchFamily="34" charset="0"/>
              </a:rPr>
              <a:t>) </a:t>
            </a:r>
            <a:r>
              <a:rPr lang="tr-TR" sz="2000" dirty="0" err="1">
                <a:latin typeface="Arial Narrow" panose="020B0606020202030204" pitchFamily="34" charset="0"/>
              </a:rPr>
              <a:t>dırlar</a:t>
            </a:r>
            <a:r>
              <a:rPr lang="tr-TR" sz="2000" dirty="0">
                <a:latin typeface="Arial Narrow" panose="020B0606020202030204" pitchFamily="34" charset="0"/>
              </a:rPr>
              <a:t>. </a:t>
            </a:r>
            <a:endParaRPr lang="tr-TR" sz="2000" dirty="0" smtClean="0">
              <a:latin typeface="Arial Narrow" panose="020B0606020202030204" pitchFamily="34" charset="0"/>
            </a:endParaRPr>
          </a:p>
          <a:p>
            <a:pPr marL="342900" indent="-342900" algn="just">
              <a:lnSpc>
                <a:spcPct val="200000"/>
              </a:lnSpc>
              <a:buFont typeface="Wingdings" panose="05000000000000000000" pitchFamily="2" charset="2"/>
              <a:buChar char="Ø"/>
            </a:pPr>
            <a:r>
              <a:rPr lang="tr-TR" sz="2000" dirty="0" smtClean="0">
                <a:latin typeface="Arial Narrow" panose="020B0606020202030204" pitchFamily="34" charset="0"/>
              </a:rPr>
              <a:t>ADD </a:t>
            </a:r>
            <a:r>
              <a:rPr lang="tr-TR" sz="2000" dirty="0">
                <a:latin typeface="Arial Narrow" panose="020B0606020202030204" pitchFamily="34" charset="0"/>
              </a:rPr>
              <a:t>olanların </a:t>
            </a:r>
            <a:r>
              <a:rPr lang="tr-TR" sz="2000" dirty="0" err="1">
                <a:latin typeface="Arial Narrow" panose="020B0606020202030204" pitchFamily="34" charset="0"/>
              </a:rPr>
              <a:t>hiperaktivitesi</a:t>
            </a:r>
            <a:r>
              <a:rPr lang="tr-TR" sz="2000" dirty="0">
                <a:latin typeface="Arial Narrow" panose="020B0606020202030204" pitchFamily="34" charset="0"/>
              </a:rPr>
              <a:t> yoktur. Ancak </a:t>
            </a:r>
            <a:r>
              <a:rPr lang="tr-TR" sz="2000" dirty="0" err="1">
                <a:latin typeface="Arial Narrow" panose="020B0606020202030204" pitchFamily="34" charset="0"/>
              </a:rPr>
              <a:t>dürtüsellik</a:t>
            </a:r>
            <a:r>
              <a:rPr lang="tr-TR" sz="2000" dirty="0">
                <a:latin typeface="Arial Narrow" panose="020B0606020202030204" pitchFamily="34" charset="0"/>
              </a:rPr>
              <a:t> ve dikkat eksikliği ile ilgili problemleri paylaşırlar .</a:t>
            </a:r>
          </a:p>
        </p:txBody>
      </p:sp>
    </p:spTree>
    <p:extLst>
      <p:ext uri="{BB962C8B-B14F-4D97-AF65-F5344CB8AC3E}">
        <p14:creationId xmlns:p14="http://schemas.microsoft.com/office/powerpoint/2010/main" val="268357248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548680"/>
            <a:ext cx="7200800" cy="5909310"/>
          </a:xfrm>
          <a:prstGeom prst="rect">
            <a:avLst/>
          </a:prstGeom>
          <a:noFill/>
        </p:spPr>
        <p:txBody>
          <a:bodyPr wrap="square" rtlCol="0">
            <a:spAutoFit/>
          </a:bodyPr>
          <a:lstStyle/>
          <a:p>
            <a:pPr algn="ctr"/>
            <a:r>
              <a:rPr lang="tr-TR" b="1" dirty="0">
                <a:latin typeface="Arial Narrow" panose="020B0606020202030204" pitchFamily="34" charset="0"/>
              </a:rPr>
              <a:t>Dikkat Eksikliği ve </a:t>
            </a:r>
            <a:r>
              <a:rPr lang="tr-TR" b="1" dirty="0" err="1">
                <a:latin typeface="Arial Narrow" panose="020B0606020202030204" pitchFamily="34" charset="0"/>
              </a:rPr>
              <a:t>Hiperaktivite</a:t>
            </a:r>
            <a:r>
              <a:rPr lang="tr-TR" b="1" dirty="0">
                <a:latin typeface="Arial Narrow" panose="020B0606020202030204" pitchFamily="34" charset="0"/>
              </a:rPr>
              <a:t> Bozukluğu Olan Çocukların </a:t>
            </a:r>
            <a:r>
              <a:rPr lang="tr-TR" b="1" dirty="0" smtClean="0">
                <a:latin typeface="Arial Narrow" panose="020B0606020202030204" pitchFamily="34" charset="0"/>
              </a:rPr>
              <a:t>Özellikleri</a:t>
            </a:r>
          </a:p>
          <a:p>
            <a:pPr algn="just"/>
            <a:endParaRPr lang="tr-TR" b="1" dirty="0" smtClean="0">
              <a:latin typeface="Arial Narrow" panose="020B0606020202030204" pitchFamily="34" charset="0"/>
            </a:endParaRPr>
          </a:p>
          <a:p>
            <a:pPr algn="ctr"/>
            <a:r>
              <a:rPr lang="tr-TR" dirty="0" err="1" smtClean="0">
                <a:latin typeface="Arial Narrow" panose="020B0606020202030204" pitchFamily="34" charset="0"/>
              </a:rPr>
              <a:t>Hiperaktivite</a:t>
            </a:r>
            <a:r>
              <a:rPr lang="tr-TR" dirty="0" smtClean="0">
                <a:latin typeface="Arial Narrow" panose="020B0606020202030204" pitchFamily="34" charset="0"/>
              </a:rPr>
              <a:t> </a:t>
            </a:r>
            <a:r>
              <a:rPr lang="tr-TR" dirty="0">
                <a:latin typeface="Arial Narrow" panose="020B0606020202030204" pitchFamily="34" charset="0"/>
              </a:rPr>
              <a:t>ve Dikkat Eksikliğinin Ortaya Çıkma </a:t>
            </a:r>
            <a:r>
              <a:rPr lang="tr-TR" dirty="0" smtClean="0">
                <a:latin typeface="Arial Narrow" panose="020B0606020202030204" pitchFamily="34" charset="0"/>
              </a:rPr>
              <a:t>Sebepleri</a:t>
            </a:r>
          </a:p>
          <a:p>
            <a:pPr algn="ctr"/>
            <a:endParaRPr lang="tr-TR" dirty="0" smtClean="0">
              <a:latin typeface="Arial Narrow" panose="020B0606020202030204" pitchFamily="34" charset="0"/>
            </a:endParaRPr>
          </a:p>
          <a:p>
            <a:pPr algn="just"/>
            <a:r>
              <a:rPr lang="tr-TR" dirty="0" smtClean="0">
                <a:latin typeface="Arial Narrow" panose="020B0606020202030204" pitchFamily="34" charset="0"/>
              </a:rPr>
              <a:t>1.Beyin </a:t>
            </a:r>
            <a:r>
              <a:rPr lang="tr-TR" dirty="0">
                <a:latin typeface="Arial Narrow" panose="020B0606020202030204" pitchFamily="34" charset="0"/>
              </a:rPr>
              <a:t>Hasarları, 2. Genetik Faktörler, 3. Doğum Öncesi ve Sonrasında Yaşanan </a:t>
            </a:r>
            <a:r>
              <a:rPr lang="tr-TR" dirty="0" smtClean="0">
                <a:latin typeface="Arial Narrow" panose="020B0606020202030204" pitchFamily="34" charset="0"/>
              </a:rPr>
              <a:t>Sorunlar. Dikkat </a:t>
            </a:r>
            <a:r>
              <a:rPr lang="tr-TR" dirty="0">
                <a:latin typeface="Arial Narrow" panose="020B0606020202030204" pitchFamily="34" charset="0"/>
              </a:rPr>
              <a:t>Eksikliği ve </a:t>
            </a:r>
            <a:r>
              <a:rPr lang="tr-TR" dirty="0" err="1">
                <a:latin typeface="Arial Narrow" panose="020B0606020202030204" pitchFamily="34" charset="0"/>
              </a:rPr>
              <a:t>Hiperaktivite</a:t>
            </a:r>
            <a:r>
              <a:rPr lang="tr-TR" dirty="0">
                <a:latin typeface="Arial Narrow" panose="020B0606020202030204" pitchFamily="34" charset="0"/>
              </a:rPr>
              <a:t> Bozukluğu olan çocuğun özellikleri aşağıdaki gibi sıralanabilir</a:t>
            </a:r>
            <a:r>
              <a:rPr lang="tr-TR" dirty="0" smtClean="0">
                <a:latin typeface="Arial Narrow" panose="020B0606020202030204" pitchFamily="34" charset="0"/>
              </a:rPr>
              <a:t>:</a:t>
            </a:r>
          </a:p>
          <a:p>
            <a:pPr algn="just"/>
            <a:endParaRPr lang="tr-TR" dirty="0" smtClean="0">
              <a:latin typeface="Arial Narrow" panose="020B0606020202030204" pitchFamily="34" charset="0"/>
            </a:endParaRPr>
          </a:p>
          <a:p>
            <a:pPr marL="457200" indent="-457200" algn="just">
              <a:buFont typeface="Wingdings" panose="05000000000000000000" pitchFamily="2" charset="2"/>
              <a:buChar char="Ø"/>
            </a:pPr>
            <a:r>
              <a:rPr lang="tr-TR" dirty="0" smtClean="0">
                <a:latin typeface="Arial Narrow" panose="020B0606020202030204" pitchFamily="34" charset="0"/>
              </a:rPr>
              <a:t>Genellikle </a:t>
            </a:r>
            <a:r>
              <a:rPr lang="tr-TR" dirty="0">
                <a:latin typeface="Arial Narrow" panose="020B0606020202030204" pitchFamily="34" charset="0"/>
              </a:rPr>
              <a:t>çok </a:t>
            </a:r>
            <a:r>
              <a:rPr lang="tr-TR" dirty="0" smtClean="0">
                <a:latin typeface="Arial Narrow" panose="020B0606020202030204" pitchFamily="34" charset="0"/>
              </a:rPr>
              <a:t>konuşur</a:t>
            </a:r>
          </a:p>
          <a:p>
            <a:pPr marL="457200" indent="-457200" algn="just">
              <a:buFont typeface="Wingdings" panose="05000000000000000000" pitchFamily="2" charset="2"/>
              <a:buChar char="Ø"/>
            </a:pPr>
            <a:r>
              <a:rPr lang="tr-TR" dirty="0" smtClean="0">
                <a:latin typeface="Arial Narrow" panose="020B0606020202030204" pitchFamily="34" charset="0"/>
              </a:rPr>
              <a:t>Çoğu </a:t>
            </a:r>
            <a:r>
              <a:rPr lang="tr-TR" dirty="0">
                <a:latin typeface="Arial Narrow" panose="020B0606020202030204" pitchFamily="34" charset="0"/>
              </a:rPr>
              <a:t>zaman elleri, ayakları kıpır, </a:t>
            </a:r>
            <a:r>
              <a:rPr lang="tr-TR" dirty="0" err="1">
                <a:latin typeface="Arial Narrow" panose="020B0606020202030204" pitchFamily="34" charset="0"/>
              </a:rPr>
              <a:t>kıpırdır</a:t>
            </a:r>
            <a:r>
              <a:rPr lang="tr-TR" dirty="0">
                <a:latin typeface="Arial Narrow" panose="020B0606020202030204" pitchFamily="34" charset="0"/>
              </a:rPr>
              <a:t> ya da oturduğu yerde kıpırdanıp durur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Sınıfta </a:t>
            </a:r>
            <a:r>
              <a:rPr lang="tr-TR" dirty="0">
                <a:latin typeface="Arial Narrow" panose="020B0606020202030204" pitchFamily="34" charset="0"/>
              </a:rPr>
              <a:t>ya da oturması istenilen diğer yerlerde oturduğu yerde kalkar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Dikkatini </a:t>
            </a:r>
            <a:r>
              <a:rPr lang="tr-TR" dirty="0">
                <a:latin typeface="Arial Narrow" panose="020B0606020202030204" pitchFamily="34" charset="0"/>
              </a:rPr>
              <a:t>bir işte devam ettiremez</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Bir </a:t>
            </a:r>
            <a:r>
              <a:rPr lang="tr-TR" dirty="0">
                <a:latin typeface="Arial Narrow" panose="020B0606020202030204" pitchFamily="34" charset="0"/>
              </a:rPr>
              <a:t>işi bitirmeden başka bir işe geçer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Düzensiz </a:t>
            </a:r>
            <a:r>
              <a:rPr lang="tr-TR" dirty="0">
                <a:latin typeface="Arial Narrow" panose="020B0606020202030204" pitchFamily="34" charset="0"/>
              </a:rPr>
              <a:t>olma, gerekli eşyalarını unutma veya kaybetme eğilimindedir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Çoğu </a:t>
            </a:r>
            <a:r>
              <a:rPr lang="tr-TR" dirty="0">
                <a:latin typeface="Arial Narrow" panose="020B0606020202030204" pitchFamily="34" charset="0"/>
              </a:rPr>
              <a:t>kez kendisine sorulan soru tamamlanmadan cevap vermeye çalışır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Genellikle </a:t>
            </a:r>
            <a:r>
              <a:rPr lang="tr-TR" dirty="0">
                <a:latin typeface="Arial Narrow" panose="020B0606020202030204" pitchFamily="34" charset="0"/>
              </a:rPr>
              <a:t>başkalarının sözünü keser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Herhangi </a:t>
            </a:r>
            <a:r>
              <a:rPr lang="tr-TR" dirty="0">
                <a:latin typeface="Arial Narrow" panose="020B0606020202030204" pitchFamily="34" charset="0"/>
              </a:rPr>
              <a:t>bir konuda sırasını bekleme güçlüğünü yaşar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Çoğu </a:t>
            </a:r>
            <a:r>
              <a:rPr lang="tr-TR" dirty="0">
                <a:latin typeface="Arial Narrow" panose="020B0606020202030204" pitchFamily="34" charset="0"/>
              </a:rPr>
              <a:t>kez uygun olmayan durumlarda koşuşturup durur ya da tırmanmaya çalışır</a:t>
            </a:r>
            <a:r>
              <a:rPr lang="tr-TR" dirty="0" smtClean="0">
                <a:latin typeface="Arial Narrow" panose="020B0606020202030204" pitchFamily="34" charset="0"/>
              </a:rPr>
              <a:t>.</a:t>
            </a:r>
          </a:p>
          <a:p>
            <a:pPr marL="457200" indent="-457200" algn="just">
              <a:buFont typeface="Wingdings" panose="05000000000000000000" pitchFamily="2" charset="2"/>
              <a:buChar char="Ø"/>
            </a:pPr>
            <a:r>
              <a:rPr lang="tr-TR" dirty="0" smtClean="0">
                <a:latin typeface="Arial Narrow" panose="020B0606020202030204" pitchFamily="34" charset="0"/>
              </a:rPr>
              <a:t>Özellikle </a:t>
            </a:r>
            <a:r>
              <a:rPr lang="tr-TR" dirty="0">
                <a:latin typeface="Arial Narrow" panose="020B0606020202030204" pitchFamily="34" charset="0"/>
              </a:rPr>
              <a:t>okuma ve yazmada zorluk çeker.</a:t>
            </a:r>
          </a:p>
        </p:txBody>
      </p:sp>
    </p:spTree>
    <p:extLst>
      <p:ext uri="{BB962C8B-B14F-4D97-AF65-F5344CB8AC3E}">
        <p14:creationId xmlns:p14="http://schemas.microsoft.com/office/powerpoint/2010/main" val="24513899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331640" y="692696"/>
            <a:ext cx="7200800" cy="5078313"/>
          </a:xfrm>
          <a:prstGeom prst="rect">
            <a:avLst/>
          </a:prstGeom>
          <a:noFill/>
        </p:spPr>
        <p:txBody>
          <a:bodyPr wrap="square" rtlCol="0">
            <a:spAutoFit/>
          </a:bodyPr>
          <a:lstStyle/>
          <a:p>
            <a:pPr algn="ctr">
              <a:lnSpc>
                <a:spcPct val="150000"/>
              </a:lnSpc>
            </a:pPr>
            <a:r>
              <a:rPr lang="tr-TR" b="1" dirty="0">
                <a:latin typeface="Arial Narrow" panose="020B0606020202030204" pitchFamily="34" charset="0"/>
              </a:rPr>
              <a:t>Sınıfta Dikkat Eksikliği ve </a:t>
            </a:r>
            <a:r>
              <a:rPr lang="tr-TR" b="1" dirty="0" err="1">
                <a:latin typeface="Arial Narrow" panose="020B0606020202030204" pitchFamily="34" charset="0"/>
              </a:rPr>
              <a:t>Hiperaktivite</a:t>
            </a:r>
            <a:r>
              <a:rPr lang="tr-TR" b="1" dirty="0">
                <a:latin typeface="Arial Narrow" panose="020B0606020202030204" pitchFamily="34" charset="0"/>
              </a:rPr>
              <a:t> Bozukluğu Olan Öğrencilerin </a:t>
            </a:r>
            <a:r>
              <a:rPr lang="tr-TR" b="1" dirty="0" smtClean="0">
                <a:latin typeface="Arial Narrow" panose="020B0606020202030204" pitchFamily="34" charset="0"/>
              </a:rPr>
              <a:t>Yönetimi</a:t>
            </a:r>
          </a:p>
          <a:p>
            <a:pPr algn="just">
              <a:lnSpc>
                <a:spcPct val="150000"/>
              </a:lnSpc>
            </a:pPr>
            <a:endParaRPr lang="tr-TR" dirty="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Öğrenciler </a:t>
            </a:r>
            <a:r>
              <a:rPr lang="tr-TR" dirty="0">
                <a:latin typeface="Arial Narrow" panose="020B0606020202030204" pitchFamily="34" charset="0"/>
              </a:rPr>
              <a:t>ile ilgili kural ve beklentileri açıkça </a:t>
            </a:r>
            <a:r>
              <a:rPr lang="tr-TR" dirty="0" smtClean="0">
                <a:latin typeface="Arial Narrow" panose="020B0606020202030204" pitchFamily="34" charset="0"/>
              </a:rPr>
              <a:t>belirtmelidir. </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Öğrencilere </a:t>
            </a:r>
            <a:r>
              <a:rPr lang="tr-TR" dirty="0">
                <a:latin typeface="Arial Narrow" panose="020B0606020202030204" pitchFamily="34" charset="0"/>
              </a:rPr>
              <a:t>yüklenebilecekleri oranında sorumluluk </a:t>
            </a:r>
            <a:r>
              <a:rPr lang="tr-TR" dirty="0" smtClean="0">
                <a:latin typeface="Arial Narrow" panose="020B0606020202030204" pitchFamily="34" charset="0"/>
              </a:rPr>
              <a:t>vermelidir. </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Sık </a:t>
            </a:r>
            <a:r>
              <a:rPr lang="tr-TR" dirty="0">
                <a:latin typeface="Arial Narrow" panose="020B0606020202030204" pitchFamily="34" charset="0"/>
              </a:rPr>
              <a:t>sık ve anında ödüllendirme yoluna </a:t>
            </a:r>
            <a:r>
              <a:rPr lang="tr-TR" dirty="0" smtClean="0">
                <a:latin typeface="Arial Narrow" panose="020B0606020202030204" pitchFamily="34" charset="0"/>
              </a:rPr>
              <a:t>gitmelidir. </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Gün </a:t>
            </a:r>
            <a:r>
              <a:rPr lang="tr-TR" dirty="0">
                <a:latin typeface="Arial Narrow" panose="020B0606020202030204" pitchFamily="34" charset="0"/>
              </a:rPr>
              <a:t>boyu sık sık ara vererek öğrencilerin hareket etmelerine fırsat </a:t>
            </a:r>
            <a:r>
              <a:rPr lang="tr-TR" dirty="0" smtClean="0">
                <a:latin typeface="Arial Narrow" panose="020B0606020202030204" pitchFamily="34" charset="0"/>
              </a:rPr>
              <a:t>vermelidir.</a:t>
            </a:r>
            <a:r>
              <a:rPr lang="tr-TR" dirty="0">
                <a:latin typeface="Arial Narrow" panose="020B0606020202030204" pitchFamily="34" charset="0"/>
              </a:rPr>
              <a:t> </a:t>
            </a:r>
            <a:r>
              <a:rPr lang="tr-TR" dirty="0" smtClean="0">
                <a:latin typeface="Arial Narrow" panose="020B0606020202030204" pitchFamily="34" charset="0"/>
              </a:rPr>
              <a:t>Teneffüslerde </a:t>
            </a:r>
            <a:r>
              <a:rPr lang="tr-TR" dirty="0">
                <a:latin typeface="Arial Narrow" panose="020B0606020202030204" pitchFamily="34" charset="0"/>
              </a:rPr>
              <a:t>ders yapmaktan </a:t>
            </a:r>
            <a:r>
              <a:rPr lang="tr-TR" dirty="0" smtClean="0">
                <a:latin typeface="Arial Narrow" panose="020B0606020202030204" pitchFamily="34" charset="0"/>
              </a:rPr>
              <a:t>kaçınmalıdır. </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Öğrencilerin </a:t>
            </a:r>
            <a:r>
              <a:rPr lang="tr-TR" dirty="0">
                <a:latin typeface="Arial Narrow" panose="020B0606020202030204" pitchFamily="34" charset="0"/>
              </a:rPr>
              <a:t>dikkat süresine uygun olarak çalışma yükünü azaltmalıdır. </a:t>
            </a:r>
            <a:endParaRPr lang="tr-TR" dirty="0" smtClean="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Ev </a:t>
            </a:r>
            <a:r>
              <a:rPr lang="tr-TR" dirty="0">
                <a:latin typeface="Arial Narrow" panose="020B0606020202030204" pitchFamily="34" charset="0"/>
              </a:rPr>
              <a:t>ödevlerini başarabilecekleri şekilde küçük parçalara </a:t>
            </a:r>
            <a:r>
              <a:rPr lang="tr-TR" dirty="0" smtClean="0">
                <a:latin typeface="Arial Narrow" panose="020B0606020202030204" pitchFamily="34" charset="0"/>
              </a:rPr>
              <a:t>bölmelidir. </a:t>
            </a: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Bu </a:t>
            </a:r>
            <a:r>
              <a:rPr lang="tr-TR" dirty="0">
                <a:latin typeface="Arial Narrow" panose="020B0606020202030204" pitchFamily="34" charset="0"/>
              </a:rPr>
              <a:t>öğrenciler ile iletişim kurarken, dikkatlerini çekmek ve hareketlerini yavaşlatmak için onlara fiziksel olarak yakın olmalıdır. </a:t>
            </a:r>
            <a:endParaRPr lang="tr-TR" dirty="0" smtClean="0">
              <a:latin typeface="Arial Narrow" panose="020B0606020202030204" pitchFamily="34" charset="0"/>
            </a:endParaRPr>
          </a:p>
          <a:p>
            <a:pPr marL="285750" indent="-285750" algn="just">
              <a:lnSpc>
                <a:spcPct val="150000"/>
              </a:lnSpc>
              <a:buFont typeface="Wingdings" panose="05000000000000000000" pitchFamily="2" charset="2"/>
              <a:buChar char="Ø"/>
            </a:pPr>
            <a:r>
              <a:rPr lang="tr-TR" dirty="0" smtClean="0">
                <a:latin typeface="Arial Narrow" panose="020B0606020202030204" pitchFamily="34" charset="0"/>
              </a:rPr>
              <a:t>Bununla </a:t>
            </a:r>
            <a:r>
              <a:rPr lang="tr-TR" dirty="0">
                <a:latin typeface="Arial Narrow" panose="020B0606020202030204" pitchFamily="34" charset="0"/>
              </a:rPr>
              <a:t>birlikte öğrencilere dokunmalı ve onlarla göz teması da kurmalıdır.</a:t>
            </a:r>
          </a:p>
        </p:txBody>
      </p:sp>
    </p:spTree>
    <p:extLst>
      <p:ext uri="{BB962C8B-B14F-4D97-AF65-F5344CB8AC3E}">
        <p14:creationId xmlns:p14="http://schemas.microsoft.com/office/powerpoint/2010/main" val="11033577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259632" y="836712"/>
            <a:ext cx="7200800" cy="3785652"/>
          </a:xfrm>
          <a:prstGeom prst="rect">
            <a:avLst/>
          </a:prstGeom>
          <a:noFill/>
        </p:spPr>
        <p:txBody>
          <a:bodyPr wrap="square" rtlCol="0">
            <a:spAutoFit/>
          </a:bodyPr>
          <a:lstStyle/>
          <a:p>
            <a:pPr algn="ctr">
              <a:lnSpc>
                <a:spcPct val="200000"/>
              </a:lnSpc>
            </a:pPr>
            <a:r>
              <a:rPr lang="tr-TR" sz="2000" b="1" dirty="0">
                <a:latin typeface="Arial Narrow" panose="020B0606020202030204" pitchFamily="34" charset="0"/>
              </a:rPr>
              <a:t>Özel Öğrenme Güçlüğü Olan </a:t>
            </a:r>
            <a:r>
              <a:rPr lang="tr-TR" sz="2000" b="1" dirty="0" smtClean="0">
                <a:latin typeface="Arial Narrow" panose="020B0606020202030204" pitchFamily="34" charset="0"/>
              </a:rPr>
              <a:t>Çocuklar</a:t>
            </a:r>
            <a:endParaRPr lang="tr-TR" sz="2000" dirty="0" smtClean="0">
              <a:latin typeface="Arial Narrow" panose="020B0606020202030204" pitchFamily="34" charset="0"/>
            </a:endParaRPr>
          </a:p>
          <a:p>
            <a:pPr algn="just">
              <a:lnSpc>
                <a:spcPct val="200000"/>
              </a:lnSpc>
            </a:pPr>
            <a:r>
              <a:rPr lang="tr-TR" sz="2000" dirty="0" smtClean="0">
                <a:latin typeface="Arial Narrow" panose="020B0606020202030204" pitchFamily="34" charset="0"/>
              </a:rPr>
              <a:t>Öğrenme </a:t>
            </a:r>
            <a:r>
              <a:rPr lang="tr-TR" sz="2000" dirty="0">
                <a:latin typeface="Arial Narrow" panose="020B0606020202030204" pitchFamily="34" charset="0"/>
              </a:rPr>
              <a:t>güçlüğü, çocuğun okuma, yazma, aritmetik ya da dinleme, konuşma, akıl yürütme yeteneklerini kazanmada ve kullanmada yaşanan güçlüktür</a:t>
            </a:r>
            <a:r>
              <a:rPr lang="tr-TR" sz="2000" dirty="0" smtClean="0">
                <a:latin typeface="Arial Narrow" panose="020B0606020202030204" pitchFamily="34" charset="0"/>
              </a:rPr>
              <a:t>.</a:t>
            </a:r>
          </a:p>
          <a:p>
            <a:pPr algn="just">
              <a:lnSpc>
                <a:spcPct val="200000"/>
              </a:lnSpc>
            </a:pPr>
            <a:endParaRPr lang="tr-TR" sz="2000" dirty="0" smtClean="0">
              <a:latin typeface="Arial Narrow" panose="020B0606020202030204" pitchFamily="34" charset="0"/>
            </a:endParaRPr>
          </a:p>
          <a:p>
            <a:pPr algn="just">
              <a:lnSpc>
                <a:spcPct val="200000"/>
              </a:lnSpc>
            </a:pPr>
            <a:endParaRPr lang="tr-TR" sz="2000" dirty="0">
              <a:latin typeface="Arial Narrow" panose="020B0606020202030204" pitchFamily="34" charset="0"/>
            </a:endParaRPr>
          </a:p>
        </p:txBody>
      </p:sp>
    </p:spTree>
    <p:extLst>
      <p:ext uri="{BB962C8B-B14F-4D97-AF65-F5344CB8AC3E}">
        <p14:creationId xmlns:p14="http://schemas.microsoft.com/office/powerpoint/2010/main" val="29594684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etin kutusu 1"/>
          <p:cNvSpPr txBox="1"/>
          <p:nvPr/>
        </p:nvSpPr>
        <p:spPr>
          <a:xfrm>
            <a:off x="1403648" y="404664"/>
            <a:ext cx="7200800" cy="5262979"/>
          </a:xfrm>
          <a:prstGeom prst="rect">
            <a:avLst/>
          </a:prstGeom>
          <a:noFill/>
        </p:spPr>
        <p:txBody>
          <a:bodyPr wrap="square" rtlCol="0">
            <a:spAutoFit/>
          </a:bodyPr>
          <a:lstStyle/>
          <a:p>
            <a:pPr algn="ctr">
              <a:lnSpc>
                <a:spcPct val="150000"/>
              </a:lnSpc>
            </a:pPr>
            <a:r>
              <a:rPr lang="tr-TR" sz="2000" b="1" dirty="0">
                <a:latin typeface="Arial Narrow" panose="020B0606020202030204" pitchFamily="34" charset="0"/>
              </a:rPr>
              <a:t>Özel Öğrenme Güçlüğü Olan Öğrencilerin </a:t>
            </a:r>
            <a:r>
              <a:rPr lang="tr-TR" sz="2000" b="1" dirty="0" smtClean="0">
                <a:latin typeface="Arial Narrow" panose="020B0606020202030204" pitchFamily="34" charset="0"/>
              </a:rPr>
              <a:t>Özellikleri</a:t>
            </a:r>
          </a:p>
          <a:p>
            <a:pPr marL="285750" indent="-285750" algn="just">
              <a:buFont typeface="Wingdings" panose="05000000000000000000" pitchFamily="2" charset="2"/>
              <a:buChar char="Ø"/>
            </a:pPr>
            <a:r>
              <a:rPr lang="tr-TR" dirty="0" smtClean="0">
                <a:latin typeface="Arial Narrow" panose="020B0606020202030204" pitchFamily="34" charset="0"/>
              </a:rPr>
              <a:t>Normal </a:t>
            </a:r>
            <a:r>
              <a:rPr lang="tr-TR" dirty="0">
                <a:latin typeface="Arial Narrow" panose="020B0606020202030204" pitchFamily="34" charset="0"/>
              </a:rPr>
              <a:t>veya normalin altında bir zeka seviyesi</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Kendini </a:t>
            </a:r>
            <a:r>
              <a:rPr lang="tr-TR" dirty="0">
                <a:latin typeface="Arial Narrow" panose="020B0606020202030204" pitchFamily="34" charset="0"/>
              </a:rPr>
              <a:t>rahat ifade edememe</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Hareketlerde </a:t>
            </a:r>
            <a:r>
              <a:rPr lang="tr-TR" dirty="0">
                <a:latin typeface="Arial Narrow" panose="020B0606020202030204" pitchFamily="34" charset="0"/>
              </a:rPr>
              <a:t>koordinasyon eksikliği</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Yön </a:t>
            </a:r>
            <a:r>
              <a:rPr lang="tr-TR" dirty="0">
                <a:latin typeface="Arial Narrow" panose="020B0606020202030204" pitchFamily="34" charset="0"/>
              </a:rPr>
              <a:t>belirlemede bozukluk; sağ-sol, alt-üst, yukarı-aşağı, ön-arka kavramlarını ayırt edememe</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smtClean="0">
                <a:latin typeface="Arial Narrow" panose="020B0606020202030204" pitchFamily="34" charset="0"/>
              </a:rPr>
              <a:t>Görme </a:t>
            </a:r>
            <a:r>
              <a:rPr lang="tr-TR" dirty="0">
                <a:latin typeface="Arial Narrow" panose="020B0606020202030204" pitchFamily="34" charset="0"/>
              </a:rPr>
              <a:t>algısında bozukluklar</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İşitme </a:t>
            </a:r>
            <a:r>
              <a:rPr lang="tr-TR" dirty="0">
                <a:latin typeface="Arial Narrow" panose="020B0606020202030204" pitchFamily="34" charset="0"/>
              </a:rPr>
              <a:t>algısında bozukluklar</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Okuma </a:t>
            </a:r>
            <a:r>
              <a:rPr lang="tr-TR" dirty="0">
                <a:latin typeface="Arial Narrow" panose="020B0606020202030204" pitchFamily="34" charset="0"/>
              </a:rPr>
              <a:t>bozuklukları (telaffuz bozukluğu, sesin monotonluğu, benzer seslerin karıştırılması</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Kelime</a:t>
            </a:r>
            <a:r>
              <a:rPr lang="tr-TR" dirty="0">
                <a:latin typeface="Arial Narrow" panose="020B0606020202030204" pitchFamily="34" charset="0"/>
              </a:rPr>
              <a:t>, hece ve harfleri yanlış okuma</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Kelime </a:t>
            </a:r>
            <a:r>
              <a:rPr lang="tr-TR" dirty="0">
                <a:latin typeface="Arial Narrow" panose="020B0606020202030204" pitchFamily="34" charset="0"/>
              </a:rPr>
              <a:t>unutma (harf, hece veya kelime atlama, ilave etme, satır atlama, bir önceki satırı okuma</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Okuduğunu </a:t>
            </a:r>
            <a:r>
              <a:rPr lang="tr-TR" dirty="0">
                <a:latin typeface="Arial Narrow" panose="020B0606020202030204" pitchFamily="34" charset="0"/>
              </a:rPr>
              <a:t>anlayamama ve açıklayamama</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İmla </a:t>
            </a:r>
            <a:r>
              <a:rPr lang="tr-TR" dirty="0">
                <a:latin typeface="Arial Narrow" panose="020B0606020202030204" pitchFamily="34" charset="0"/>
              </a:rPr>
              <a:t>bozuklukları</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Yazı </a:t>
            </a:r>
            <a:r>
              <a:rPr lang="tr-TR" dirty="0">
                <a:latin typeface="Arial Narrow" panose="020B0606020202030204" pitchFamily="34" charset="0"/>
              </a:rPr>
              <a:t>bozuklukları (doğru kopya edememe, harfleri doğru yazamama, yazıyı satıra veya sayfaya uygun şekilde yerleştirememe</a:t>
            </a:r>
            <a:r>
              <a:rPr lang="tr-TR" dirty="0" smtClean="0">
                <a:latin typeface="Arial Narrow" panose="020B0606020202030204" pitchFamily="34" charset="0"/>
              </a:rPr>
              <a:t>),</a:t>
            </a:r>
          </a:p>
          <a:p>
            <a:pPr marL="285750" indent="-285750" algn="just">
              <a:buFont typeface="Wingdings" panose="05000000000000000000" pitchFamily="2" charset="2"/>
              <a:buChar char="Ø"/>
            </a:pPr>
            <a:r>
              <a:rPr lang="tr-TR" dirty="0" smtClean="0">
                <a:latin typeface="Arial Narrow" panose="020B0606020202030204" pitchFamily="34" charset="0"/>
              </a:rPr>
              <a:t>Yazarken </a:t>
            </a:r>
            <a:r>
              <a:rPr lang="tr-TR" dirty="0">
                <a:latin typeface="Arial Narrow" panose="020B0606020202030204" pitchFamily="34" charset="0"/>
              </a:rPr>
              <a:t>harfleri ters çevirme.</a:t>
            </a:r>
            <a:endParaRPr lang="tr-TR" sz="2000" dirty="0">
              <a:latin typeface="Arial Narrow" panose="020B0606020202030204" pitchFamily="34" charset="0"/>
            </a:endParaRPr>
          </a:p>
        </p:txBody>
      </p:sp>
    </p:spTree>
    <p:extLst>
      <p:ext uri="{BB962C8B-B14F-4D97-AF65-F5344CB8AC3E}">
        <p14:creationId xmlns:p14="http://schemas.microsoft.com/office/powerpoint/2010/main" val="216063813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TotalTime>
  <Words>1607</Words>
  <Application>Microsoft Office PowerPoint</Application>
  <PresentationFormat>Ekran Gösterisi (4:3)</PresentationFormat>
  <Paragraphs>135</Paragraphs>
  <Slides>21</Slides>
  <Notes>0</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21</vt:i4>
      </vt:variant>
    </vt:vector>
  </HeadingPairs>
  <TitlesOfParts>
    <vt:vector size="26" baseType="lpstr">
      <vt:lpstr>Arial</vt:lpstr>
      <vt:lpstr>Arial Narrow</vt:lpstr>
      <vt:lpstr>Calibri</vt:lpstr>
      <vt:lpstr>Wingdings</vt:lpstr>
      <vt:lpstr>Ofis Teması</vt:lpstr>
      <vt:lpstr>SINIFTA SORUNLU VE ÖZEL ÖĞRENCİLERİN YÖNETİMİ</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Gökce</dc:creator>
  <cp:lastModifiedBy>EhLiKeYiF</cp:lastModifiedBy>
  <cp:revision>196</cp:revision>
  <dcterms:created xsi:type="dcterms:W3CDTF">2018-11-06T06:50:39Z</dcterms:created>
  <dcterms:modified xsi:type="dcterms:W3CDTF">2020-04-26T09:19:58Z</dcterms:modified>
</cp:coreProperties>
</file>