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82" r:id="rId4"/>
    <p:sldId id="283" r:id="rId5"/>
    <p:sldId id="284" r:id="rId6"/>
    <p:sldId id="285" r:id="rId7"/>
    <p:sldId id="286" r:id="rId8"/>
    <p:sldId id="287" r:id="rId9"/>
    <p:sldId id="288" r:id="rId10"/>
    <p:sldId id="289" r:id="rId11"/>
    <p:sldId id="290" r:id="rId12"/>
    <p:sldId id="291" r:id="rId13"/>
    <p:sldId id="292" r:id="rId14"/>
    <p:sldId id="293" r:id="rId15"/>
    <p:sldId id="294" r:id="rId16"/>
    <p:sldId id="295" r:id="rId17"/>
    <p:sldId id="281" r:id="rId18"/>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738017-4B5A-4549-9084-1B9749B434A6}" type="datetimeFigureOut">
              <a:rPr lang="tr-TR" smtClean="0"/>
              <a:t>7.11.2021</a:t>
            </a:fld>
            <a:endParaRPr lang="tr-TR"/>
          </a:p>
        </p:txBody>
      </p:sp>
      <p:sp>
        <p:nvSpPr>
          <p:cNvPr id="4" name="Slayt Görüntüsü Yer Tutucus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E4802F-F753-4A9A-A797-408474773BF8}" type="slidenum">
              <a:rPr lang="tr-TR" smtClean="0"/>
              <a:t>‹#›</a:t>
            </a:fld>
            <a:endParaRPr lang="tr-TR"/>
          </a:p>
        </p:txBody>
      </p:sp>
    </p:spTree>
    <p:extLst>
      <p:ext uri="{BB962C8B-B14F-4D97-AF65-F5344CB8AC3E}">
        <p14:creationId xmlns:p14="http://schemas.microsoft.com/office/powerpoint/2010/main" val="3871215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a:t>Asıl başlık stili için tıklatın</a:t>
            </a: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a:t>Asıl alt başlık stilini düzenlemek için tıklatın</a:t>
            </a:r>
          </a:p>
        </p:txBody>
      </p:sp>
      <p:sp>
        <p:nvSpPr>
          <p:cNvPr id="4" name="3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Dikey Metin Yer Tutucusu"/>
          <p:cNvSpPr>
            <a:spLocks noGrp="1"/>
          </p:cNvSpPr>
          <p:nvPr>
            <p:ph type="body" orient="vert" idx="1"/>
          </p:nvPr>
        </p:nvSpPr>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a:t>Asıl başlık stili için tıklatın</a:t>
            </a: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İçerik Yer Tutucusu"/>
          <p:cNvSpPr>
            <a:spLocks noGrp="1"/>
          </p:cNvSpPr>
          <p:nvPr>
            <p:ph idx="1"/>
          </p:nvPr>
        </p:nvSpPr>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a:t>Asıl başlık stili için tıklatın</a:t>
            </a: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düzenlemek için tıklatın</a:t>
            </a:r>
          </a:p>
        </p:txBody>
      </p:sp>
      <p:sp>
        <p:nvSpPr>
          <p:cNvPr id="4" name="3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4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a:t>Asıl başlık stili için tıklatın</a:t>
            </a: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7" name="6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a:t>Asıl başlık stili için tıklatın</a:t>
            </a: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a:t>Asıl başlık stili için tıklatın</a:t>
            </a: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a:t>Asıl başlık stili için tıklatın</a:t>
            </a: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720DD-5B6D-40BF-8493-A6B52D484E6B}" type="datetimeFigureOut">
              <a:rPr lang="tr-TR" smtClean="0"/>
              <a:t>7.11.2021</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2176B-0E47-46AC-8F43-DAB4B8A37D06}"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Başlık 1"/>
          <p:cNvSpPr>
            <a:spLocks noGrp="1"/>
          </p:cNvSpPr>
          <p:nvPr>
            <p:ph type="ctrTitle"/>
          </p:nvPr>
        </p:nvSpPr>
        <p:spPr>
          <a:xfrm>
            <a:off x="1371600" y="2132856"/>
            <a:ext cx="7772400" cy="1470025"/>
          </a:xfrm>
        </p:spPr>
        <p:txBody>
          <a:bodyPr/>
          <a:lstStyle/>
          <a:p>
            <a:r>
              <a:rPr lang="tr-TR" b="1" i="1" dirty="0">
                <a:latin typeface="Arial Narrow" panose="020B0606020202030204" pitchFamily="34" charset="0"/>
              </a:rPr>
              <a:t>ÖĞRETMEN-VELİ GÖRÜŞMELERİNİN YÖNETİMİ</a:t>
            </a:r>
          </a:p>
        </p:txBody>
      </p:sp>
    </p:spTree>
    <p:extLst>
      <p:ext uri="{BB962C8B-B14F-4D97-AF65-F5344CB8AC3E}">
        <p14:creationId xmlns:p14="http://schemas.microsoft.com/office/powerpoint/2010/main" val="33022248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836712"/>
            <a:ext cx="7200800" cy="3688959"/>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Okul öncesi eğitiminde </a:t>
            </a:r>
            <a:r>
              <a:rPr lang="tr-TR" sz="2000" b="1" dirty="0" err="1">
                <a:latin typeface="Arial Narrow" panose="020B0606020202030204" pitchFamily="34" charset="0"/>
              </a:rPr>
              <a:t>portfolyoların</a:t>
            </a:r>
            <a:r>
              <a:rPr lang="tr-TR" sz="2000" b="1" dirty="0">
                <a:latin typeface="Arial Narrow" panose="020B0606020202030204" pitchFamily="34" charset="0"/>
              </a:rPr>
              <a:t> amaçları</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Çocukların ilgi ve eğilimleri ve bu ilgileri hakkında tarih sunmak,</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Çocukların belli bir süreç içerisinde tüm gelişim alanlarındaki ve okuma yazma gibi bir alandaki büyüme-gelişmeleri hakkında doküman oluşturmak,</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Her çocuğun öğrenmesini değerlendirmek,</a:t>
            </a:r>
            <a:endParaRPr lang="tr-TR" sz="2800" dirty="0">
              <a:latin typeface="Arial Narrow" panose="020B0606020202030204" pitchFamily="34" charset="0"/>
            </a:endParaRPr>
          </a:p>
        </p:txBody>
      </p:sp>
    </p:spTree>
    <p:extLst>
      <p:ext uri="{BB962C8B-B14F-4D97-AF65-F5344CB8AC3E}">
        <p14:creationId xmlns:p14="http://schemas.microsoft.com/office/powerpoint/2010/main" val="25885883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1124744"/>
            <a:ext cx="7200800" cy="5023811"/>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Çocukların öğrenirken kullandıkları yöntemleri belirlemek,</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Çocuklara öğrenme yöntemlerini yansıtma ve analiz etme olanağı vermek,</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Çocukların başarılarına dikkat çekmek,</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Öğrencinin değerlendirmeye katılımını sağlamak,</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Bir üst sınıfa geçerken çocuklarla ilgili bilgilerin taşınmasını sağlayan kayıtları sunmak.</a:t>
            </a:r>
          </a:p>
          <a:p>
            <a:pPr algn="ctr">
              <a:lnSpc>
                <a:spcPct val="200000"/>
              </a:lnSpc>
            </a:pPr>
            <a:endParaRPr lang="tr-TR" sz="2400" dirty="0">
              <a:latin typeface="Arial Narrow" panose="020B0606020202030204" pitchFamily="34" charset="0"/>
            </a:endParaRPr>
          </a:p>
        </p:txBody>
      </p:sp>
    </p:spTree>
    <p:extLst>
      <p:ext uri="{BB962C8B-B14F-4D97-AF65-F5344CB8AC3E}">
        <p14:creationId xmlns:p14="http://schemas.microsoft.com/office/powerpoint/2010/main" val="40193488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15616" y="968999"/>
            <a:ext cx="7200800" cy="4920001"/>
          </a:xfrm>
          <a:prstGeom prst="rect">
            <a:avLst/>
          </a:prstGeom>
          <a:noFill/>
        </p:spPr>
        <p:txBody>
          <a:bodyPr wrap="square" rtlCol="0">
            <a:spAutoFit/>
          </a:bodyPr>
          <a:lstStyle/>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Aileleri çocuklarının eğitim gördüğü sınıflara dahil etmek, aile katılım programının en önemli fakat aynı zamanda en zor aşamalarındandır. Öncelikle öğretmen ailelere, sınıfta çocuklarının neler yaptıklarını, çocuklarla nasıl iletişim kurduğunu, onlarla nasıl konuştuğunu, hangi durumlarda yardım ettiğini, nasıl rehberlik ettiğini gözleme fırsatı sunmalıdır. Bunun sonucunda anne babalar öğretmeni model alarak, çocuk eğitimi konusundaki bilgi ve tutumlarını geliştirir ve evde çocuğunun gelişimini nasıl destekleyebileceklerini öğrenirler.</a:t>
            </a:r>
            <a:endParaRPr lang="tr-TR" dirty="0">
              <a:latin typeface="Arial Narrow" panose="020B0606020202030204" pitchFamily="34" charset="0"/>
            </a:endParaRPr>
          </a:p>
        </p:txBody>
      </p:sp>
    </p:spTree>
    <p:extLst>
      <p:ext uri="{BB962C8B-B14F-4D97-AF65-F5344CB8AC3E}">
        <p14:creationId xmlns:p14="http://schemas.microsoft.com/office/powerpoint/2010/main" val="37883588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1700808"/>
            <a:ext cx="7200800" cy="3072892"/>
          </a:xfrm>
          <a:prstGeom prst="rect">
            <a:avLst/>
          </a:prstGeom>
          <a:noFill/>
        </p:spPr>
        <p:txBody>
          <a:bodyPr wrap="square" rtlCol="0">
            <a:spAutoFit/>
          </a:bodyPr>
          <a:lstStyle/>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Anne babalar, sınıf katılımı sırasında farklı özellikteki çocukların farklı yönlerini görerek insanlara nasıl bir tutum geliştirecekleri konusunda deneyim kazanırlar. Aile sınıfa katılımla kurumu, öğretmeni ve koşulları daha iyi görebileceği için beklentilerinde gerçekçi olmayı öğrenir ve okula, öğretmene güven duyar</a:t>
            </a:r>
          </a:p>
        </p:txBody>
      </p:sp>
    </p:spTree>
    <p:extLst>
      <p:ext uri="{BB962C8B-B14F-4D97-AF65-F5344CB8AC3E}">
        <p14:creationId xmlns:p14="http://schemas.microsoft.com/office/powerpoint/2010/main" val="12148001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15616" y="1412776"/>
            <a:ext cx="7200800" cy="3688959"/>
          </a:xfrm>
          <a:prstGeom prst="rect">
            <a:avLst/>
          </a:prstGeom>
          <a:noFill/>
        </p:spPr>
        <p:txBody>
          <a:bodyPr wrap="square" rtlCol="0">
            <a:spAutoFit/>
          </a:bodyPr>
          <a:lstStyle/>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Aileler sınıf katılımına ilişkin olarak önceden; uygulanan eğitim programı, katılımın ne şekilde olacağı, çocuklarla nasıl iletişim kurulacağı, çocuklara hangi durumlarda nasıl rehberlik edileceği, çocukların özel durumları vb. konularda bilgilendirilmelidir. Öğretmen ve sınıfa katılacak olan aile bireyi önceden sınıfta yapacakları etkinlikler üzerine planlama yapmalıdır.</a:t>
            </a:r>
          </a:p>
        </p:txBody>
      </p:sp>
    </p:spTree>
    <p:extLst>
      <p:ext uri="{BB962C8B-B14F-4D97-AF65-F5344CB8AC3E}">
        <p14:creationId xmlns:p14="http://schemas.microsoft.com/office/powerpoint/2010/main" val="39944883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836712"/>
            <a:ext cx="7200800" cy="3688895"/>
          </a:xfrm>
          <a:prstGeom prst="rect">
            <a:avLst/>
          </a:prstGeom>
          <a:noFill/>
        </p:spPr>
        <p:txBody>
          <a:bodyPr wrap="square" rtlCol="0">
            <a:spAutoFit/>
          </a:bodyPr>
          <a:lstStyle/>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Anne babalar her zaman kişilikleri, maddî olanakları ve yaşam koşulları nedeniyle programa aktif olarak katılamayabilirler ya da katılmak istemezler. Anne babalar bu konuda zorlanmamalı, sınıf dışındaki etkinliklere katılmaları sağlanmalıdır. Öğretmen ve anne-babalar birlikte çalışarak kendi yetenekleri, ilgileri ve kariyerlerini kullanabilecekleri sınıf etkinlikleri geliştirmelidir</a:t>
            </a:r>
          </a:p>
        </p:txBody>
      </p:sp>
    </p:spTree>
    <p:extLst>
      <p:ext uri="{BB962C8B-B14F-4D97-AF65-F5344CB8AC3E}">
        <p14:creationId xmlns:p14="http://schemas.microsoft.com/office/powerpoint/2010/main" val="37791489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1124744"/>
            <a:ext cx="7200800" cy="4194931"/>
          </a:xfrm>
          <a:prstGeom prst="rect">
            <a:avLst/>
          </a:prstGeom>
          <a:noFill/>
        </p:spPr>
        <p:txBody>
          <a:bodyPr wrap="square" rtlCol="0">
            <a:spAutoFit/>
          </a:bodyPr>
          <a:lstStyle/>
          <a:p>
            <a:pPr algn="ctr">
              <a:lnSpc>
                <a:spcPct val="150000"/>
              </a:lnSpc>
            </a:pPr>
            <a:r>
              <a:rPr lang="tr-TR" b="1" dirty="0">
                <a:latin typeface="Arial Narrow" panose="020B0606020202030204" pitchFamily="34" charset="0"/>
              </a:rPr>
              <a:t>Ailenin sınıfa katılımı;</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Sınıfı ve uygulanan program etkinliklerini gözleyerek, • Şarkı, oyun, hikâye okuma gibi etkinliklerde öğretmen rolünü üstlenerek, • Evde veya okulda eğitim materyali hazırlayarak, • Kahvaltı, yemek ve oyunda rehberlik ederek,</a:t>
            </a:r>
          </a:p>
          <a:p>
            <a:pPr marL="285750" indent="-285750" algn="just">
              <a:lnSpc>
                <a:spcPct val="150000"/>
              </a:lnSpc>
              <a:buFont typeface="Wingdings" panose="05000000000000000000" pitchFamily="2" charset="2"/>
              <a:buChar char="Ø"/>
            </a:pPr>
            <a:endParaRPr lang="tr-TR" dirty="0">
              <a:latin typeface="Arial Narrow" panose="020B0606020202030204" pitchFamily="34" charset="0"/>
            </a:endParaRP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İnceleme gezileri veya kısa yürüyüşler gibi sınıf dışı etkinliklerde öğretmene yardımcı olarak, • Dosyalama, kayıt tutma, sınıftaki eşyaların korunması, tamiri, gezi ve diğer etkinliklerde vb. konularda öğretmene yardımcı olarak, • Meslekleriyle ya da özel yetenekleriyle ilgili konularda çocuklarla birlikte etkinliğe katılarak sağlanabilir</a:t>
            </a:r>
            <a:endParaRPr lang="tr-TR" sz="2000" dirty="0">
              <a:latin typeface="Arial Narrow" panose="020B0606020202030204" pitchFamily="34" charset="0"/>
            </a:endParaRPr>
          </a:p>
        </p:txBody>
      </p:sp>
    </p:spTree>
    <p:extLst>
      <p:ext uri="{BB962C8B-B14F-4D97-AF65-F5344CB8AC3E}">
        <p14:creationId xmlns:p14="http://schemas.microsoft.com/office/powerpoint/2010/main" val="25479439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836712"/>
            <a:ext cx="7200800" cy="4176208"/>
          </a:xfrm>
          <a:prstGeom prst="rect">
            <a:avLst/>
          </a:prstGeom>
          <a:noFill/>
        </p:spPr>
        <p:txBody>
          <a:bodyPr wrap="square" rtlCol="0">
            <a:spAutoFit/>
          </a:bodyPr>
          <a:lstStyle/>
          <a:p>
            <a:pPr algn="ctr">
              <a:lnSpc>
                <a:spcPct val="200000"/>
              </a:lnSpc>
            </a:pPr>
            <a:r>
              <a:rPr lang="tr-TR" sz="7200" b="1" i="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Narrow" panose="020B0606020202030204" pitchFamily="34" charset="0"/>
              </a:rPr>
              <a:t>DİNLEDİĞİNİZ İÇİN TEŞEKKÜRLER…</a:t>
            </a:r>
          </a:p>
        </p:txBody>
      </p:sp>
    </p:spTree>
    <p:extLst>
      <p:ext uri="{BB962C8B-B14F-4D97-AF65-F5344CB8AC3E}">
        <p14:creationId xmlns:p14="http://schemas.microsoft.com/office/powerpoint/2010/main" val="38086433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1556792"/>
            <a:ext cx="7200800" cy="3265702"/>
          </a:xfrm>
          <a:prstGeom prst="rect">
            <a:avLst/>
          </a:prstGeom>
          <a:noFill/>
        </p:spPr>
        <p:txBody>
          <a:bodyPr wrap="square" rtlCol="0">
            <a:spAutoFit/>
          </a:bodyPr>
          <a:lstStyle/>
          <a:p>
            <a:pPr marL="342900" indent="-342900" algn="just">
              <a:lnSpc>
                <a:spcPct val="150000"/>
              </a:lnSpc>
              <a:buFont typeface="Wingdings" panose="05000000000000000000" pitchFamily="2" charset="2"/>
              <a:buChar char="Ø"/>
            </a:pPr>
            <a:r>
              <a:rPr lang="tr-TR" sz="2000" dirty="0">
                <a:latin typeface="Arial Narrow" panose="020B0606020202030204" pitchFamily="34" charset="0"/>
              </a:rPr>
              <a:t>Çocukların eğitiminde aile ve yakın çevrenin önemli bir rolü olduğunu hepimiz biliyoruz. Türkiye’de okul-aile birliklerinin kuruluşu 1940’lı yıllara dayanmaktadır. Okul aile birliğinin temel amacı okulla aile arasında bütünleşmeyi gerçekleştirmek, veli ve okul arasında iletişimi ve işbirliğini sağlamak, eğitim-öğretimi geliştirici faaliyetleri desteklemek, maddi imkanlardan yoksun öğrencilerin zorunlu ihtiyaçlarını karşılamak ve okula maddi katkı sağlamaktır.</a:t>
            </a:r>
            <a:endParaRPr lang="tr-TR" sz="2800" dirty="0">
              <a:latin typeface="Arial Narrow" panose="020B0606020202030204" pitchFamily="34" charset="0"/>
            </a:endParaRPr>
          </a:p>
        </p:txBody>
      </p:sp>
    </p:spTree>
    <p:extLst>
      <p:ext uri="{BB962C8B-B14F-4D97-AF65-F5344CB8AC3E}">
        <p14:creationId xmlns:p14="http://schemas.microsoft.com/office/powerpoint/2010/main" val="338195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404664"/>
            <a:ext cx="7200800" cy="5535554"/>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Okul-Aile İşbirliği</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Çocuğun okuldaki başarısı ve gelişimi, okul idaresi, öğretmen, veli ve öğrenci iş birliği ile çevre koşullarının uyumlu olmasına bağlıdır. Okul-aile işbirliği yönetici, öğretmen, veli ve öğrencileri, okul kültürü çevresinde eğitimsel değerlere dayalı olarak bir araya getirip, ortak amaç ve hedefler etrafında birleşmelerini, bu konuda neler yapabileceklerini ve birbirlerine nasıl katkıda bulunabilecekleri konusunda ortak görüş ve eylem birliği sağlar. Etkili bir veli-öğretmen-okul işbirliği, bir çok olumsuzluğun ortaya çıkmasını önleyebilir.</a:t>
            </a:r>
          </a:p>
        </p:txBody>
      </p:sp>
    </p:spTree>
    <p:extLst>
      <p:ext uri="{BB962C8B-B14F-4D97-AF65-F5344CB8AC3E}">
        <p14:creationId xmlns:p14="http://schemas.microsoft.com/office/powerpoint/2010/main" val="3758951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548680"/>
            <a:ext cx="7200800" cy="5632311"/>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Okul-Aile İşbirliğinde Uyulacak İlkeler</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Aileler okulun ayrılmaz bir parçasıdır.</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Ailelerin eğitim sürecine katılması aile çocuk okul arasındaki etkileşimi de başlatır.</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Okul-Aile işbirliği çocuğun gelişim ve başarısına yoğunlaşmalıdır.</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Okul-Aile işbirliği sorunları çözme ve önlemeye yönelik olmalıdır.</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Eğitim düzeyine bakmaksızın her ailenin okula katılımı sağlanmalıdır.</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Okul-Aile işbirliği bütün eğitim kademelerinde sağlanmalıdır.</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İşbirliği konusunda farklı model ve bakış açılarından yararlanılmalıdır.</a:t>
            </a:r>
          </a:p>
        </p:txBody>
      </p:sp>
    </p:spTree>
    <p:extLst>
      <p:ext uri="{BB962C8B-B14F-4D97-AF65-F5344CB8AC3E}">
        <p14:creationId xmlns:p14="http://schemas.microsoft.com/office/powerpoint/2010/main" val="3779058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620688"/>
            <a:ext cx="7200800" cy="4920065"/>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Okul-Aile İşbirliğini Geliştirme</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Velilere, çocuklarına evde yardım konusunda bilgi verilmelidir.</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Okulda yapılacak toplantı ve etkinlikler önceden duyurulmalıdır.</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Ailelerin okulda düzenleyecekleri etkinliklere desteği sağlanmalıdır.</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Aileler, okula katkı ve destek sağlamaya özendirilmelidir.</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Ailelerin okul ve öğretmenleri ziyaret etmeleri teşvik edilmelidir.</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Aile ve öğretmen görüşmeleri için uygun ortam ve zaman belirlenmelidir.</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Ailelerin sınıfları ziyaret etmelerine izin verilmelidir.</a:t>
            </a:r>
          </a:p>
        </p:txBody>
      </p:sp>
    </p:spTree>
    <p:extLst>
      <p:ext uri="{BB962C8B-B14F-4D97-AF65-F5344CB8AC3E}">
        <p14:creationId xmlns:p14="http://schemas.microsoft.com/office/powerpoint/2010/main" val="26835724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403648" y="1484784"/>
            <a:ext cx="7200800" cy="4160306"/>
          </a:xfrm>
          <a:prstGeom prst="rect">
            <a:avLst/>
          </a:prstGeom>
          <a:noFill/>
        </p:spPr>
        <p:txBody>
          <a:bodyPr wrap="square" rtlCol="0">
            <a:spAutoFit/>
          </a:bodyPr>
          <a:lstStyle/>
          <a:p>
            <a:pPr algn="ctr"/>
            <a:r>
              <a:rPr lang="tr-TR" b="1" dirty="0">
                <a:latin typeface="Arial Narrow" panose="020B0606020202030204" pitchFamily="34" charset="0"/>
              </a:rPr>
              <a:t>Ailelerin Okul ve Eğitime Katılımını Sağlama</a:t>
            </a:r>
          </a:p>
          <a:p>
            <a:pPr marL="285750" indent="-285750" algn="just">
              <a:lnSpc>
                <a:spcPct val="200000"/>
              </a:lnSpc>
              <a:buFont typeface="Wingdings" panose="05000000000000000000" pitchFamily="2" charset="2"/>
              <a:buChar char="Ø"/>
            </a:pPr>
            <a:r>
              <a:rPr lang="tr-TR" dirty="0">
                <a:latin typeface="Arial Narrow" panose="020B0606020202030204" pitchFamily="34" charset="0"/>
              </a:rPr>
              <a:t>Veliler, boş zamanlarında okul etkinliklerine katılmaya teşvik edilmelidir.</a:t>
            </a:r>
          </a:p>
          <a:p>
            <a:pPr marL="285750" indent="-285750" algn="just">
              <a:lnSpc>
                <a:spcPct val="200000"/>
              </a:lnSpc>
              <a:buFont typeface="Wingdings" panose="05000000000000000000" pitchFamily="2" charset="2"/>
              <a:buChar char="Ø"/>
            </a:pPr>
            <a:r>
              <a:rPr lang="tr-TR" dirty="0">
                <a:latin typeface="Arial Narrow" panose="020B0606020202030204" pitchFamily="34" charset="0"/>
              </a:rPr>
              <a:t>Özel eğitime muhtaç çocuklar için özel çalışmalar yapabilirler.</a:t>
            </a:r>
          </a:p>
          <a:p>
            <a:pPr marL="285750" indent="-285750" algn="just">
              <a:lnSpc>
                <a:spcPct val="200000"/>
              </a:lnSpc>
              <a:buFont typeface="Wingdings" panose="05000000000000000000" pitchFamily="2" charset="2"/>
              <a:buChar char="Ø"/>
            </a:pPr>
            <a:r>
              <a:rPr lang="tr-TR" dirty="0">
                <a:latin typeface="Arial Narrow" panose="020B0606020202030204" pitchFamily="34" charset="0"/>
              </a:rPr>
              <a:t>Okulun mekanlarının düzenlenmesine katkıda bulunabilirler.</a:t>
            </a:r>
          </a:p>
          <a:p>
            <a:pPr marL="285750" indent="-285750" algn="just">
              <a:lnSpc>
                <a:spcPct val="200000"/>
              </a:lnSpc>
              <a:buFont typeface="Wingdings" panose="05000000000000000000" pitchFamily="2" charset="2"/>
              <a:buChar char="Ø"/>
            </a:pPr>
            <a:r>
              <a:rPr lang="tr-TR" dirty="0">
                <a:latin typeface="Arial Narrow" panose="020B0606020202030204" pitchFamily="34" charset="0"/>
              </a:rPr>
              <a:t>Özel beceri sahibi olan velilerden okul için yararlanılabilir.</a:t>
            </a:r>
          </a:p>
          <a:p>
            <a:pPr marL="285750" indent="-285750" algn="just">
              <a:lnSpc>
                <a:spcPct val="200000"/>
              </a:lnSpc>
              <a:buFont typeface="Wingdings" panose="05000000000000000000" pitchFamily="2" charset="2"/>
              <a:buChar char="Ø"/>
            </a:pPr>
            <a:r>
              <a:rPr lang="tr-TR" dirty="0">
                <a:latin typeface="Arial Narrow" panose="020B0606020202030204" pitchFamily="34" charset="0"/>
              </a:rPr>
              <a:t>Okul etkinliklerinin hazırlanmasında ve uygulanmasında görev alabilirler.</a:t>
            </a:r>
          </a:p>
          <a:p>
            <a:pPr marL="285750" indent="-285750" algn="just">
              <a:lnSpc>
                <a:spcPct val="200000"/>
              </a:lnSpc>
              <a:buFont typeface="Wingdings" panose="05000000000000000000" pitchFamily="2" charset="2"/>
              <a:buChar char="Ø"/>
            </a:pPr>
            <a:r>
              <a:rPr lang="tr-TR" dirty="0">
                <a:latin typeface="Arial Narrow" panose="020B0606020202030204" pitchFamily="34" charset="0"/>
              </a:rPr>
              <a:t>Okul yararına yardım toplama kampanyalarında görev alabilirler.</a:t>
            </a:r>
          </a:p>
          <a:p>
            <a:pPr marL="285750" indent="-285750" algn="just">
              <a:lnSpc>
                <a:spcPct val="200000"/>
              </a:lnSpc>
              <a:buFont typeface="Wingdings" panose="05000000000000000000" pitchFamily="2" charset="2"/>
              <a:buChar char="Ø"/>
            </a:pPr>
            <a:r>
              <a:rPr lang="tr-TR" dirty="0">
                <a:latin typeface="Arial Narrow" panose="020B0606020202030204" pitchFamily="34" charset="0"/>
              </a:rPr>
              <a:t>Yardıma muhtaç çocuklara yardımda bulunabilirler.</a:t>
            </a:r>
          </a:p>
        </p:txBody>
      </p:sp>
    </p:spTree>
    <p:extLst>
      <p:ext uri="{BB962C8B-B14F-4D97-AF65-F5344CB8AC3E}">
        <p14:creationId xmlns:p14="http://schemas.microsoft.com/office/powerpoint/2010/main" val="2451389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331640" y="692696"/>
            <a:ext cx="7200800" cy="4610365"/>
          </a:xfrm>
          <a:prstGeom prst="rect">
            <a:avLst/>
          </a:prstGeom>
          <a:noFill/>
        </p:spPr>
        <p:txBody>
          <a:bodyPr wrap="square" rtlCol="0">
            <a:spAutoFit/>
          </a:bodyPr>
          <a:lstStyle/>
          <a:p>
            <a:pPr algn="ctr">
              <a:lnSpc>
                <a:spcPct val="150000"/>
              </a:lnSpc>
            </a:pPr>
            <a:r>
              <a:rPr lang="tr-TR" b="1" dirty="0">
                <a:latin typeface="Arial Narrow" panose="020B0606020202030204" pitchFamily="34" charset="0"/>
              </a:rPr>
              <a:t>Velilerle İletişim Kurma Yolları</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Ulusal ve bölgesel basın ( gazete, dergi, ilan vs.)</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Milli Bayramlar, törenler, toplantılar</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İnternet, radyo ve televizyon</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Görüşme, yazışma ve karşılıklı ziyaretler</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Velilere dönük toplantı, konferans ve anketler</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Dilek ve şikayet kutuları</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Kermesler, tanışma çayları ve mezuniyet yemekleri</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Geziler, gözlem ve incelemeler</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Sosyal kültürel etkinlikler</a:t>
            </a:r>
          </a:p>
          <a:p>
            <a:pPr marL="285750" indent="-285750" algn="just">
              <a:lnSpc>
                <a:spcPct val="150000"/>
              </a:lnSpc>
              <a:buFont typeface="Wingdings" panose="05000000000000000000" pitchFamily="2" charset="2"/>
              <a:buChar char="Ø"/>
            </a:pPr>
            <a:r>
              <a:rPr lang="tr-TR" dirty="0">
                <a:latin typeface="Arial Narrow" panose="020B0606020202030204" pitchFamily="34" charset="0"/>
              </a:rPr>
              <a:t>Okul gazete ve dergileri vb.</a:t>
            </a:r>
          </a:p>
        </p:txBody>
      </p:sp>
    </p:spTree>
    <p:extLst>
      <p:ext uri="{BB962C8B-B14F-4D97-AF65-F5344CB8AC3E}">
        <p14:creationId xmlns:p14="http://schemas.microsoft.com/office/powerpoint/2010/main" val="1103357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836712"/>
            <a:ext cx="7200800" cy="3688959"/>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Aile-okul işbirliğinin iki avantajı vardır:</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Birincisi, ailenin okula ve öğrenciye gösterdiği ilgi, motivasyonu sağlar.</a:t>
            </a:r>
          </a:p>
          <a:p>
            <a:pPr marL="342900" indent="-342900" algn="just">
              <a:lnSpc>
                <a:spcPct val="200000"/>
              </a:lnSpc>
              <a:buFont typeface="Wingdings" panose="05000000000000000000" pitchFamily="2" charset="2"/>
              <a:buChar char="Ø"/>
            </a:pPr>
            <a:r>
              <a:rPr lang="tr-TR" sz="2000" dirty="0">
                <a:latin typeface="Arial Narrow" panose="020B0606020202030204" pitchFamily="34" charset="0"/>
              </a:rPr>
              <a:t>İkincisi ise, okulun yapısını, değerlerini ve standartlarını tanıyan aileler çocuklarını daha iyi yönlendirebilirler</a:t>
            </a:r>
          </a:p>
          <a:p>
            <a:pPr algn="just">
              <a:lnSpc>
                <a:spcPct val="200000"/>
              </a:lnSpc>
            </a:pPr>
            <a:endParaRPr lang="tr-TR" sz="2000" dirty="0">
              <a:latin typeface="Arial Narrow" panose="020B0606020202030204" pitchFamily="34" charset="0"/>
            </a:endParaRPr>
          </a:p>
          <a:p>
            <a:pPr algn="just">
              <a:lnSpc>
                <a:spcPct val="200000"/>
              </a:lnSpc>
            </a:pPr>
            <a:endParaRPr lang="tr-TR" sz="2000" dirty="0">
              <a:latin typeface="Arial Narrow" panose="020B0606020202030204" pitchFamily="34" charset="0"/>
            </a:endParaRPr>
          </a:p>
        </p:txBody>
      </p:sp>
    </p:spTree>
    <p:extLst>
      <p:ext uri="{BB962C8B-B14F-4D97-AF65-F5344CB8AC3E}">
        <p14:creationId xmlns:p14="http://schemas.microsoft.com/office/powerpoint/2010/main" val="29594684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971600" y="1844824"/>
            <a:ext cx="7200800" cy="1880708"/>
          </a:xfrm>
          <a:prstGeom prst="rect">
            <a:avLst/>
          </a:prstGeom>
          <a:noFill/>
        </p:spPr>
        <p:txBody>
          <a:bodyPr wrap="square" rtlCol="0">
            <a:spAutoFit/>
          </a:bodyPr>
          <a:lstStyle/>
          <a:p>
            <a:pPr algn="ctr">
              <a:lnSpc>
                <a:spcPct val="150000"/>
              </a:lnSpc>
            </a:pPr>
            <a:r>
              <a:rPr lang="tr-TR" sz="2000" b="1" dirty="0" err="1">
                <a:latin typeface="Arial Narrow" panose="020B0606020202030204" pitchFamily="34" charset="0"/>
              </a:rPr>
              <a:t>Portfolyo</a:t>
            </a:r>
            <a:endParaRPr lang="tr-TR" sz="2000" b="1" dirty="0">
              <a:latin typeface="Arial Narrow" panose="020B0606020202030204" pitchFamily="34" charset="0"/>
            </a:endParaRPr>
          </a:p>
          <a:p>
            <a:pPr marL="342900" indent="-342900" algn="just">
              <a:lnSpc>
                <a:spcPct val="150000"/>
              </a:lnSpc>
              <a:buFont typeface="Wingdings" panose="05000000000000000000" pitchFamily="2" charset="2"/>
              <a:buChar char="Ø"/>
            </a:pPr>
            <a:r>
              <a:rPr lang="tr-TR" sz="2000" dirty="0">
                <a:latin typeface="Arial Narrow" panose="020B0606020202030204" pitchFamily="34" charset="0"/>
              </a:rPr>
              <a:t>Öğrenci performanslarına dayanan değerlendirme araçlarından biri olan </a:t>
            </a:r>
            <a:r>
              <a:rPr lang="tr-TR" sz="2000" dirty="0" err="1">
                <a:latin typeface="Arial Narrow" panose="020B0606020202030204" pitchFamily="34" charset="0"/>
              </a:rPr>
              <a:t>portfolyo</a:t>
            </a:r>
            <a:r>
              <a:rPr lang="tr-TR" sz="2000" dirty="0">
                <a:latin typeface="Arial Narrow" panose="020B0606020202030204" pitchFamily="34" charset="0"/>
              </a:rPr>
              <a:t> ; “öğrencinin çabalarını, ilerleme ve başarılarını sergileyen çalışmalarının amaçlı bir koleksiyonudur”.</a:t>
            </a:r>
          </a:p>
        </p:txBody>
      </p:sp>
    </p:spTree>
    <p:extLst>
      <p:ext uri="{BB962C8B-B14F-4D97-AF65-F5344CB8AC3E}">
        <p14:creationId xmlns:p14="http://schemas.microsoft.com/office/powerpoint/2010/main" val="2160638132"/>
      </p:ext>
    </p:extLst>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258</TotalTime>
  <Words>841</Words>
  <Application>Microsoft Office PowerPoint</Application>
  <PresentationFormat>Ekran Gösterisi (4:3)</PresentationFormat>
  <Paragraphs>62</Paragraphs>
  <Slides>17</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17</vt:i4>
      </vt:variant>
    </vt:vector>
  </HeadingPairs>
  <TitlesOfParts>
    <vt:vector size="22" baseType="lpstr">
      <vt:lpstr>Arial</vt:lpstr>
      <vt:lpstr>Arial Narrow</vt:lpstr>
      <vt:lpstr>Calibri</vt:lpstr>
      <vt:lpstr>Wingdings</vt:lpstr>
      <vt:lpstr>Ofis Teması</vt:lpstr>
      <vt:lpstr>ÖĞRETMEN-VELİ GÖRÜŞMELERİNİN YÖNETİMİ</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Gökce</dc:creator>
  <cp:lastModifiedBy>gökhan kahveci</cp:lastModifiedBy>
  <cp:revision>208</cp:revision>
  <dcterms:created xsi:type="dcterms:W3CDTF">2018-11-06T06:50:39Z</dcterms:created>
  <dcterms:modified xsi:type="dcterms:W3CDTF">2021-11-07T13:08:24Z</dcterms:modified>
</cp:coreProperties>
</file>