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303" r:id="rId3"/>
    <p:sldId id="257" r:id="rId4"/>
    <p:sldId id="282" r:id="rId5"/>
    <p:sldId id="283" r:id="rId6"/>
    <p:sldId id="284" r:id="rId7"/>
    <p:sldId id="285" r:id="rId8"/>
    <p:sldId id="286" r:id="rId9"/>
    <p:sldId id="287" r:id="rId10"/>
    <p:sldId id="288" r:id="rId11"/>
    <p:sldId id="289" r:id="rId12"/>
    <p:sldId id="290" r:id="rId13"/>
    <p:sldId id="291" r:id="rId14"/>
    <p:sldId id="292" r:id="rId15"/>
    <p:sldId id="293" r:id="rId16"/>
    <p:sldId id="294" r:id="rId17"/>
    <p:sldId id="295" r:id="rId18"/>
    <p:sldId id="296" r:id="rId19"/>
    <p:sldId id="297" r:id="rId20"/>
    <p:sldId id="298" r:id="rId21"/>
    <p:sldId id="299" r:id="rId22"/>
    <p:sldId id="301" r:id="rId23"/>
    <p:sldId id="302" r:id="rId24"/>
    <p:sldId id="281" r:id="rId25"/>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628" autoAdjust="0"/>
  </p:normalViewPr>
  <p:slideViewPr>
    <p:cSldViewPr>
      <p:cViewPr varScale="1">
        <p:scale>
          <a:sx n="105" d="100"/>
          <a:sy n="105" d="100"/>
        </p:scale>
        <p:origin x="1794"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738017-4B5A-4549-9084-1B9749B434A6}" type="datetimeFigureOut">
              <a:rPr lang="tr-TR" smtClean="0"/>
              <a:t>2.05.2020</a:t>
            </a:fld>
            <a:endParaRPr lang="tr-TR"/>
          </a:p>
        </p:txBody>
      </p:sp>
      <p:sp>
        <p:nvSpPr>
          <p:cNvPr id="4" name="Slayt Görüntüsü Yer Tutucus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E4802F-F753-4A9A-A797-408474773BF8}" type="slidenum">
              <a:rPr lang="tr-TR" smtClean="0"/>
              <a:t>‹#›</a:t>
            </a:fld>
            <a:endParaRPr lang="tr-TR"/>
          </a:p>
        </p:txBody>
      </p:sp>
    </p:spTree>
    <p:extLst>
      <p:ext uri="{BB962C8B-B14F-4D97-AF65-F5344CB8AC3E}">
        <p14:creationId xmlns:p14="http://schemas.microsoft.com/office/powerpoint/2010/main" val="3871215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2.05.2020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2.05.2020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2.05.2020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2.05.2020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A23720DD-5B6D-40BF-8493-A6B52D484E6B}" type="datetimeFigureOut">
              <a:rPr lang="tr-TR" smtClean="0"/>
              <a:t>2.05.2020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A23720DD-5B6D-40BF-8493-A6B52D484E6B}" type="datetimeFigureOut">
              <a:rPr lang="tr-TR" smtClean="0"/>
              <a:t>2.05.2020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A23720DD-5B6D-40BF-8493-A6B52D484E6B}" type="datetimeFigureOut">
              <a:rPr lang="tr-TR" smtClean="0"/>
              <a:t>2.05.2020</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A23720DD-5B6D-40BF-8493-A6B52D484E6B}" type="datetimeFigureOut">
              <a:rPr lang="tr-TR" smtClean="0"/>
              <a:t>2.05.2020</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A23720DD-5B6D-40BF-8493-A6B52D484E6B}" type="datetimeFigureOut">
              <a:rPr lang="tr-TR" smtClean="0"/>
              <a:t>2.05.2020</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2.05.2020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2.05.2020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720DD-5B6D-40BF-8493-A6B52D484E6B}" type="datetimeFigureOut">
              <a:rPr lang="tr-TR" smtClean="0"/>
              <a:t>2.05.2020</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2176B-0E47-46AC-8F43-DAB4B8A37D06}"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Başlık 1"/>
          <p:cNvSpPr>
            <a:spLocks noGrp="1"/>
          </p:cNvSpPr>
          <p:nvPr>
            <p:ph type="ctrTitle"/>
          </p:nvPr>
        </p:nvSpPr>
        <p:spPr>
          <a:xfrm>
            <a:off x="1371600" y="2132856"/>
            <a:ext cx="7772400" cy="1470025"/>
          </a:xfrm>
        </p:spPr>
        <p:txBody>
          <a:bodyPr/>
          <a:lstStyle/>
          <a:p>
            <a:r>
              <a:rPr lang="tr-TR" b="1" i="1" dirty="0" smtClean="0">
                <a:latin typeface="Arial Narrow" panose="020B0606020202030204" pitchFamily="34" charset="0"/>
              </a:rPr>
              <a:t>SINIFTA BİR LİDER OLARAK ÖĞRETMEN</a:t>
            </a:r>
            <a:endParaRPr lang="tr-TR" b="1" i="1" dirty="0">
              <a:latin typeface="Arial Narrow" panose="020B0606020202030204" pitchFamily="34" charset="0"/>
            </a:endParaRPr>
          </a:p>
        </p:txBody>
      </p:sp>
    </p:spTree>
    <p:extLst>
      <p:ext uri="{BB962C8B-B14F-4D97-AF65-F5344CB8AC3E}">
        <p14:creationId xmlns:p14="http://schemas.microsoft.com/office/powerpoint/2010/main" val="33022248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331640" y="1412776"/>
            <a:ext cx="7200800" cy="2862322"/>
          </a:xfrm>
          <a:prstGeom prst="rect">
            <a:avLst/>
          </a:prstGeom>
          <a:noFill/>
        </p:spPr>
        <p:txBody>
          <a:bodyPr wrap="square" rtlCol="0">
            <a:spAutoFit/>
          </a:bodyPr>
          <a:lstStyle/>
          <a:p>
            <a:pPr algn="ctr">
              <a:lnSpc>
                <a:spcPct val="150000"/>
              </a:lnSpc>
            </a:pPr>
            <a:r>
              <a:rPr lang="tr-TR" sz="2000" b="1" dirty="0">
                <a:latin typeface="Arial Narrow" panose="020B0606020202030204" pitchFamily="34" charset="0"/>
              </a:rPr>
              <a:t>Liderin </a:t>
            </a:r>
            <a:r>
              <a:rPr lang="tr-TR" sz="2000" b="1" dirty="0" smtClean="0">
                <a:latin typeface="Arial Narrow" panose="020B0606020202030204" pitchFamily="34" charset="0"/>
              </a:rPr>
              <a:t>Lideri </a:t>
            </a: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Bugünkü </a:t>
            </a:r>
            <a:r>
              <a:rPr lang="tr-TR" sz="2000" dirty="0">
                <a:latin typeface="Arial Narrow" panose="020B0606020202030204" pitchFamily="34" charset="0"/>
              </a:rPr>
              <a:t>örgütlerde işlerin daha çok bilgi temelli olması, çalışanların tamamının sürekli olarak bilgi alıp işlemesini zorunlu kılmaktadır. Bu bilgiyi derleyecek, kullanacak olan </a:t>
            </a:r>
            <a:r>
              <a:rPr lang="tr-TR" sz="2000" dirty="0" err="1">
                <a:latin typeface="Arial Narrow" panose="020B0606020202030204" pitchFamily="34" charset="0"/>
              </a:rPr>
              <a:t>işgörenlerinde</a:t>
            </a:r>
            <a:r>
              <a:rPr lang="tr-TR" sz="2000" dirty="0">
                <a:latin typeface="Arial Narrow" panose="020B0606020202030204" pitchFamily="34" charset="0"/>
              </a:rPr>
              <a:t> lider özelliğine sahip olması gereklidir ki, gelişen dünyayı takip edebilsinler. </a:t>
            </a:r>
            <a:r>
              <a:rPr lang="tr-TR" sz="2000" dirty="0" err="1">
                <a:latin typeface="Arial Narrow" panose="020B0606020202030204" pitchFamily="34" charset="0"/>
              </a:rPr>
              <a:t>Işgörenlere</a:t>
            </a:r>
            <a:r>
              <a:rPr lang="tr-TR" sz="2000" dirty="0">
                <a:latin typeface="Arial Narrow" panose="020B0606020202030204" pitchFamily="34" charset="0"/>
              </a:rPr>
              <a:t> liderlik öğretebilecek liderlerin olması gerekir.</a:t>
            </a:r>
            <a:endParaRPr lang="tr-TR" sz="2400" dirty="0">
              <a:latin typeface="Arial Narrow" panose="020B0606020202030204" pitchFamily="34" charset="0"/>
            </a:endParaRPr>
          </a:p>
        </p:txBody>
      </p:sp>
    </p:spTree>
    <p:extLst>
      <p:ext uri="{BB962C8B-B14F-4D97-AF65-F5344CB8AC3E}">
        <p14:creationId xmlns:p14="http://schemas.microsoft.com/office/powerpoint/2010/main" val="21606381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332656"/>
            <a:ext cx="7200800" cy="6093976"/>
          </a:xfrm>
          <a:prstGeom prst="rect">
            <a:avLst/>
          </a:prstGeom>
          <a:noFill/>
        </p:spPr>
        <p:txBody>
          <a:bodyPr wrap="square" rtlCol="0">
            <a:spAutoFit/>
          </a:bodyPr>
          <a:lstStyle/>
          <a:p>
            <a:pPr algn="ctr">
              <a:lnSpc>
                <a:spcPct val="150000"/>
              </a:lnSpc>
            </a:pPr>
            <a:r>
              <a:rPr lang="tr-TR" sz="2000" b="1" dirty="0">
                <a:latin typeface="Arial Narrow" panose="020B0606020202030204" pitchFamily="34" charset="0"/>
              </a:rPr>
              <a:t>Öğrenen </a:t>
            </a:r>
            <a:r>
              <a:rPr lang="tr-TR" sz="2000" b="1" dirty="0" smtClean="0">
                <a:latin typeface="Arial Narrow" panose="020B0606020202030204" pitchFamily="34" charset="0"/>
              </a:rPr>
              <a:t>Liderler</a:t>
            </a: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Her </a:t>
            </a:r>
            <a:r>
              <a:rPr lang="tr-TR" sz="2000" dirty="0">
                <a:latin typeface="Arial Narrow" panose="020B0606020202030204" pitchFamily="34" charset="0"/>
              </a:rPr>
              <a:t>alanda gelişen dünyaya ayak uydurabilmek için liderlerinde yeni yeterliliklere sahip olmaları beklenir. Bu da tabi ki öğrenmeye karşı açık olmakla mümkün olabilecektir</a:t>
            </a:r>
            <a:r>
              <a:rPr lang="tr-TR" sz="2000" dirty="0" smtClean="0">
                <a:latin typeface="Arial Narrow" panose="020B0606020202030204" pitchFamily="34" charset="0"/>
              </a:rPr>
              <a:t>.</a:t>
            </a:r>
          </a:p>
          <a:p>
            <a:pPr algn="just">
              <a:lnSpc>
                <a:spcPct val="150000"/>
              </a:lnSpc>
            </a:pPr>
            <a:endParaRPr lang="tr-TR" sz="2000" dirty="0" smtClean="0">
              <a:latin typeface="Arial Narrow" panose="020B0606020202030204" pitchFamily="34" charset="0"/>
            </a:endParaRPr>
          </a:p>
          <a:p>
            <a:pPr algn="ctr">
              <a:lnSpc>
                <a:spcPct val="150000"/>
              </a:lnSpc>
            </a:pPr>
            <a:r>
              <a:rPr lang="tr-TR" sz="2000" b="1" dirty="0" err="1" smtClean="0">
                <a:latin typeface="Arial Narrow" panose="020B0606020202030204" pitchFamily="34" charset="0"/>
              </a:rPr>
              <a:t>Vizyoner</a:t>
            </a:r>
            <a:r>
              <a:rPr lang="tr-TR" sz="2000" b="1" dirty="0" smtClean="0">
                <a:latin typeface="Arial Narrow" panose="020B0606020202030204" pitchFamily="34" charset="0"/>
              </a:rPr>
              <a:t> Liderlik</a:t>
            </a: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Paylaşılan </a:t>
            </a:r>
            <a:r>
              <a:rPr lang="tr-TR" sz="2000" dirty="0">
                <a:latin typeface="Arial Narrow" panose="020B0606020202030204" pitchFamily="34" charset="0"/>
              </a:rPr>
              <a:t>vizyon geliştirerek, insanları arkasından sürükleme </a:t>
            </a:r>
            <a:r>
              <a:rPr lang="tr-TR" sz="2000" dirty="0" err="1">
                <a:latin typeface="Arial Narrow" panose="020B0606020202030204" pitchFamily="34" charset="0"/>
              </a:rPr>
              <a:t>vizyoner</a:t>
            </a:r>
            <a:r>
              <a:rPr lang="tr-TR" sz="2000" dirty="0">
                <a:latin typeface="Arial Narrow" panose="020B0606020202030204" pitchFamily="34" charset="0"/>
              </a:rPr>
              <a:t> liderlik olarak tanımlanabilir</a:t>
            </a:r>
            <a:r>
              <a:rPr lang="tr-TR" sz="2000" dirty="0" smtClean="0">
                <a:latin typeface="Arial Narrow" panose="020B0606020202030204" pitchFamily="34" charset="0"/>
              </a:rPr>
              <a:t>.</a:t>
            </a:r>
          </a:p>
          <a:p>
            <a:pPr algn="ctr">
              <a:lnSpc>
                <a:spcPct val="150000"/>
              </a:lnSpc>
            </a:pPr>
            <a:r>
              <a:rPr lang="tr-TR" sz="2000" dirty="0">
                <a:latin typeface="Arial Narrow" panose="020B0606020202030204" pitchFamily="34" charset="0"/>
              </a:rPr>
              <a:t/>
            </a:r>
            <a:br>
              <a:rPr lang="tr-TR" sz="2000" dirty="0">
                <a:latin typeface="Arial Narrow" panose="020B0606020202030204" pitchFamily="34" charset="0"/>
              </a:rPr>
            </a:br>
            <a:r>
              <a:rPr lang="tr-TR" sz="2000" b="1" dirty="0" smtClean="0">
                <a:latin typeface="Arial Narrow" panose="020B0606020202030204" pitchFamily="34" charset="0"/>
              </a:rPr>
              <a:t>Dönüşümcü Liderlik</a:t>
            </a: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Bu </a:t>
            </a:r>
            <a:r>
              <a:rPr lang="tr-TR" sz="2000" dirty="0">
                <a:latin typeface="Arial Narrow" panose="020B0606020202030204" pitchFamily="34" charset="0"/>
              </a:rPr>
              <a:t>liderlik yaklaşımına göre eğitim liderleri, sürekli program geliştirme, yatay ve dikey iletişim sağlama, güçlü bir eşgüdüm oluşturma, özel hedefler belirleme ve sorun çözme konusunda ciddi bir çaba gösterirler.</a:t>
            </a:r>
          </a:p>
        </p:txBody>
      </p:sp>
    </p:spTree>
    <p:extLst>
      <p:ext uri="{BB962C8B-B14F-4D97-AF65-F5344CB8AC3E}">
        <p14:creationId xmlns:p14="http://schemas.microsoft.com/office/powerpoint/2010/main" val="25885883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403648" y="548680"/>
            <a:ext cx="7200800" cy="5816977"/>
          </a:xfrm>
          <a:prstGeom prst="rect">
            <a:avLst/>
          </a:prstGeom>
          <a:noFill/>
        </p:spPr>
        <p:txBody>
          <a:bodyPr wrap="square" rtlCol="0">
            <a:spAutoFit/>
          </a:bodyPr>
          <a:lstStyle/>
          <a:p>
            <a:pPr algn="ctr">
              <a:lnSpc>
                <a:spcPct val="150000"/>
              </a:lnSpc>
            </a:pPr>
            <a:r>
              <a:rPr lang="tr-TR" b="1" dirty="0">
                <a:latin typeface="Arial Narrow" panose="020B0606020202030204" pitchFamily="34" charset="0"/>
              </a:rPr>
              <a:t>Eğitimde Liderlik ve Lider </a:t>
            </a:r>
            <a:r>
              <a:rPr lang="tr-TR" b="1" dirty="0" smtClean="0">
                <a:latin typeface="Arial Narrow" panose="020B0606020202030204" pitchFamily="34" charset="0"/>
              </a:rPr>
              <a:t>Öğretmen</a:t>
            </a: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Değişen </a:t>
            </a:r>
            <a:r>
              <a:rPr lang="tr-TR" dirty="0">
                <a:latin typeface="Arial Narrow" panose="020B0606020202030204" pitchFamily="34" charset="0"/>
              </a:rPr>
              <a:t>bir dünyada ve toplumda eğitim, eğitim kurumları, eğitim yöneticileri ve öğretmenlerin önemli bir yeri vardır. Eğitim, değişmelerin bir aracı olduğu kadar insanları değişen durumlara uyarlama, değişmenin getirdiği bazı sorunlarla baş etmede onları güçlendirme </a:t>
            </a:r>
            <a:r>
              <a:rPr lang="tr-TR" dirty="0" smtClean="0">
                <a:latin typeface="Arial Narrow" panose="020B0606020202030204" pitchFamily="34" charset="0"/>
              </a:rPr>
              <a:t>sürecidir.</a:t>
            </a:r>
          </a:p>
          <a:p>
            <a:pPr marL="285750" indent="-285750" algn="just">
              <a:lnSpc>
                <a:spcPct val="150000"/>
              </a:lnSpc>
              <a:buFont typeface="Wingdings" panose="05000000000000000000" pitchFamily="2" charset="2"/>
              <a:buChar char="Ø"/>
            </a:pPr>
            <a:endParaRPr lang="tr-TR" dirty="0">
              <a:latin typeface="Arial Narrow" panose="020B0606020202030204" pitchFamily="34" charset="0"/>
            </a:endParaRP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Değişen </a:t>
            </a:r>
            <a:r>
              <a:rPr lang="tr-TR" dirty="0">
                <a:latin typeface="Arial Narrow" panose="020B0606020202030204" pitchFamily="34" charset="0"/>
              </a:rPr>
              <a:t>bir toplumda öğretmene düşen görev ise, öğrencilere liderlik yapmak olduğu kadar onların da liderlik davranışları geliştirmelerini sağlamaktır.</a:t>
            </a:r>
            <a:br>
              <a:rPr lang="tr-TR" dirty="0">
                <a:latin typeface="Arial Narrow" panose="020B0606020202030204" pitchFamily="34" charset="0"/>
              </a:rPr>
            </a:br>
            <a:endParaRPr lang="tr-TR" dirty="0">
              <a:latin typeface="Arial Narrow" panose="020B0606020202030204" pitchFamily="34" charset="0"/>
            </a:endParaRP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Öğretmenin </a:t>
            </a:r>
            <a:r>
              <a:rPr lang="tr-TR" dirty="0">
                <a:latin typeface="Arial Narrow" panose="020B0606020202030204" pitchFamily="34" charset="0"/>
              </a:rPr>
              <a:t>Rolleri Öğretmenin okul ve sınıf içinde çeşitli rollerinden söz edilebilir. Bunlardan üçü,- Yönetici olarak öğretmen- Arabulucu olarak öğretmen- Lider olarak </a:t>
            </a:r>
            <a:r>
              <a:rPr lang="tr-TR" dirty="0" smtClean="0">
                <a:latin typeface="Arial Narrow" panose="020B0606020202030204" pitchFamily="34" charset="0"/>
              </a:rPr>
              <a:t>öğretmen şeklindedir.</a:t>
            </a:r>
            <a:endParaRPr lang="tr-TR" sz="2000" b="1" dirty="0" smtClean="0">
              <a:latin typeface="Arial Narrow" panose="020B0606020202030204" pitchFamily="34" charset="0"/>
            </a:endParaRPr>
          </a:p>
          <a:p>
            <a:pPr algn="ctr">
              <a:lnSpc>
                <a:spcPct val="200000"/>
              </a:lnSpc>
            </a:pPr>
            <a:endParaRPr lang="tr-TR" sz="2400" dirty="0">
              <a:latin typeface="Arial Narrow" panose="020B0606020202030204" pitchFamily="34" charset="0"/>
            </a:endParaRPr>
          </a:p>
        </p:txBody>
      </p:sp>
    </p:spTree>
    <p:extLst>
      <p:ext uri="{BB962C8B-B14F-4D97-AF65-F5344CB8AC3E}">
        <p14:creationId xmlns:p14="http://schemas.microsoft.com/office/powerpoint/2010/main" val="40193488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331640" y="980728"/>
            <a:ext cx="7200800" cy="3831818"/>
          </a:xfrm>
          <a:prstGeom prst="rect">
            <a:avLst/>
          </a:prstGeom>
          <a:noFill/>
        </p:spPr>
        <p:txBody>
          <a:bodyPr wrap="square" rtlCol="0">
            <a:spAutoFit/>
          </a:bodyPr>
          <a:lstStyle/>
          <a:p>
            <a:pPr algn="ctr">
              <a:lnSpc>
                <a:spcPct val="150000"/>
              </a:lnSpc>
            </a:pPr>
            <a:r>
              <a:rPr lang="tr-TR" b="1" dirty="0">
                <a:latin typeface="Arial Narrow" panose="020B0606020202030204" pitchFamily="34" charset="0"/>
              </a:rPr>
              <a:t>Yönetici Olarak </a:t>
            </a:r>
            <a:r>
              <a:rPr lang="tr-TR" b="1" dirty="0" smtClean="0">
                <a:latin typeface="Arial Narrow" panose="020B0606020202030204" pitchFamily="34" charset="0"/>
              </a:rPr>
              <a:t>Öğretmen</a:t>
            </a:r>
          </a:p>
          <a:p>
            <a:pPr marL="285750" indent="-285750" algn="just">
              <a:lnSpc>
                <a:spcPct val="150000"/>
              </a:lnSpc>
              <a:buFont typeface="Wingdings" panose="05000000000000000000" pitchFamily="2" charset="2"/>
              <a:buChar char="Ø"/>
            </a:pPr>
            <a:endParaRPr lang="tr-TR" dirty="0">
              <a:latin typeface="Arial Narrow" panose="020B0606020202030204" pitchFamily="34" charset="0"/>
            </a:endParaRP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Yönetici </a:t>
            </a:r>
            <a:r>
              <a:rPr lang="tr-TR" dirty="0">
                <a:latin typeface="Arial Narrow" panose="020B0606020202030204" pitchFamily="34" charset="0"/>
              </a:rPr>
              <a:t>olarak öğretmen, açık öğretme basamakları oluşturur. Öğretmen ve öğrenci birlikte öğrenme-öğretme sürecinde aktif olarak yer alır. Bu süreçte oluşturulacak güven atmosferinden dolayı sonuçlar da olumlu olur.</a:t>
            </a:r>
            <a:br>
              <a:rPr lang="tr-TR" dirty="0">
                <a:latin typeface="Arial Narrow" panose="020B0606020202030204" pitchFamily="34" charset="0"/>
              </a:rPr>
            </a:br>
            <a:endParaRPr lang="tr-TR" dirty="0">
              <a:latin typeface="Arial Narrow" panose="020B0606020202030204" pitchFamily="34" charset="0"/>
            </a:endParaRP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Öğretim </a:t>
            </a:r>
            <a:r>
              <a:rPr lang="tr-TR" dirty="0">
                <a:latin typeface="Arial Narrow" panose="020B0606020202030204" pitchFamily="34" charset="0"/>
              </a:rPr>
              <a:t>amaçları yönünde öğrencilerle birlikte kararlar alır, öğretim etkinliklerini eşgüdümler, öğrencilerin başarısı için bazı etkileme yollarına </a:t>
            </a:r>
            <a:r>
              <a:rPr lang="tr-TR" dirty="0" smtClean="0">
                <a:latin typeface="Arial Narrow" panose="020B0606020202030204" pitchFamily="34" charset="0"/>
              </a:rPr>
              <a:t>başvurur. Başarı </a:t>
            </a:r>
            <a:r>
              <a:rPr lang="tr-TR" dirty="0">
                <a:latin typeface="Arial Narrow" panose="020B0606020202030204" pitchFamily="34" charset="0"/>
              </a:rPr>
              <a:t>düzeyini objektif yöntemlerle değerlendirir.</a:t>
            </a:r>
          </a:p>
        </p:txBody>
      </p:sp>
    </p:spTree>
    <p:extLst>
      <p:ext uri="{BB962C8B-B14F-4D97-AF65-F5344CB8AC3E}">
        <p14:creationId xmlns:p14="http://schemas.microsoft.com/office/powerpoint/2010/main" val="37883588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836712"/>
            <a:ext cx="7200800" cy="3785652"/>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Arabulucu Olarak </a:t>
            </a:r>
            <a:r>
              <a:rPr lang="tr-TR" sz="2000" b="1" dirty="0" smtClean="0">
                <a:latin typeface="Arial Narrow" panose="020B0606020202030204" pitchFamily="34" charset="0"/>
              </a:rPr>
              <a:t>Öğretmen</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Öğretmenin </a:t>
            </a:r>
            <a:r>
              <a:rPr lang="tr-TR" sz="2000" dirty="0">
                <a:latin typeface="Arial Narrow" panose="020B0606020202030204" pitchFamily="34" charset="0"/>
              </a:rPr>
              <a:t>arabulucu rolü, bilgiyle öğrencinin düşüncesi arasında bağ </a:t>
            </a:r>
            <a:r>
              <a:rPr lang="tr-TR" sz="2000" dirty="0" smtClean="0">
                <a:latin typeface="Arial Narrow" panose="020B0606020202030204" pitchFamily="34" charset="0"/>
              </a:rPr>
              <a:t>kurmaktır. </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Arabulucu </a:t>
            </a:r>
            <a:r>
              <a:rPr lang="tr-TR" sz="2000" dirty="0">
                <a:latin typeface="Arial Narrow" panose="020B0606020202030204" pitchFamily="34" charset="0"/>
              </a:rPr>
              <a:t>olarak öğretmenlik rolü, problem çözmede, yüksek düzeyde beceri oluşturmada, karmaşık kavramların açıklanmasında, öğrencilerin yeni bilgi ve becerileri kazanmalarında etkili olmaktadır.</a:t>
            </a:r>
            <a:endParaRPr lang="tr-TR" sz="2000" b="1" dirty="0">
              <a:latin typeface="Arial Narrow" panose="020B0606020202030204" pitchFamily="34" charset="0"/>
            </a:endParaRPr>
          </a:p>
        </p:txBody>
      </p:sp>
    </p:spTree>
    <p:extLst>
      <p:ext uri="{BB962C8B-B14F-4D97-AF65-F5344CB8AC3E}">
        <p14:creationId xmlns:p14="http://schemas.microsoft.com/office/powerpoint/2010/main" val="12148001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836712"/>
            <a:ext cx="7200800" cy="5016758"/>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Lider Olarak Öğretmen </a:t>
            </a:r>
            <a:r>
              <a:rPr lang="tr-TR" sz="2000" dirty="0">
                <a:latin typeface="Arial Narrow" panose="020B0606020202030204" pitchFamily="34" charset="0"/>
              </a:rPr>
              <a:t> </a:t>
            </a:r>
            <a:endParaRPr lang="tr-TR" sz="2000" dirty="0" smtClean="0">
              <a:latin typeface="Arial Narrow" panose="020B0606020202030204" pitchFamily="34" charset="0"/>
            </a:endParaRP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Bir </a:t>
            </a:r>
            <a:r>
              <a:rPr lang="tr-TR" sz="2000" dirty="0">
                <a:latin typeface="Arial Narrow" panose="020B0606020202030204" pitchFamily="34" charset="0"/>
              </a:rPr>
              <a:t>lider olarak öğretmenin, öğrencilere öğrenme hevesi kazandırması ve önemli sorunlarla nasıl başa çıkacaklarını öğretmesi </a:t>
            </a:r>
            <a:r>
              <a:rPr lang="tr-TR" sz="2000" dirty="0" smtClean="0">
                <a:latin typeface="Arial Narrow" panose="020B0606020202030204" pitchFamily="34" charset="0"/>
              </a:rPr>
              <a:t>beklenir. </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Bu </a:t>
            </a:r>
            <a:r>
              <a:rPr lang="tr-TR" sz="2000" dirty="0">
                <a:latin typeface="Arial Narrow" panose="020B0606020202030204" pitchFamily="34" charset="0"/>
              </a:rPr>
              <a:t>rolünü oynarken öğretmen, öğrenme-öğretme koşullarını ve atmosferini hazırlamada yüksek bir etkileme gücüne </a:t>
            </a:r>
            <a:r>
              <a:rPr lang="tr-TR" sz="2000" dirty="0" smtClean="0">
                <a:latin typeface="Arial Narrow" panose="020B0606020202030204" pitchFamily="34" charset="0"/>
              </a:rPr>
              <a:t>sahiptir. </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Öğretmen, </a:t>
            </a:r>
            <a:r>
              <a:rPr lang="tr-TR" sz="2000" dirty="0">
                <a:latin typeface="Arial Narrow" panose="020B0606020202030204" pitchFamily="34" charset="0"/>
              </a:rPr>
              <a:t>öğrencilerle içten ilgilenir, onlar gibi hissetmeye çalışır. </a:t>
            </a:r>
            <a:endParaRPr lang="tr-TR" sz="2000" dirty="0" smtClean="0">
              <a:latin typeface="Arial Narrow" panose="020B0606020202030204" pitchFamily="34" charset="0"/>
            </a:endParaRP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Gözlemlere </a:t>
            </a:r>
            <a:r>
              <a:rPr lang="tr-TR" sz="2000" dirty="0">
                <a:latin typeface="Arial Narrow" panose="020B0606020202030204" pitchFamily="34" charset="0"/>
              </a:rPr>
              <a:t>dayanarak, önemli noktaları belirler ve öğrencilerin sonuçlara nasıl gideceğini saptar.</a:t>
            </a:r>
            <a:endParaRPr lang="tr-TR" sz="2400" b="1" dirty="0">
              <a:latin typeface="Arial Narrow" panose="020B0606020202030204" pitchFamily="34" charset="0"/>
            </a:endParaRPr>
          </a:p>
        </p:txBody>
      </p:sp>
    </p:spTree>
    <p:extLst>
      <p:ext uri="{BB962C8B-B14F-4D97-AF65-F5344CB8AC3E}">
        <p14:creationId xmlns:p14="http://schemas.microsoft.com/office/powerpoint/2010/main" val="39944883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836712"/>
            <a:ext cx="7200800" cy="3785652"/>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Öğretmenin Liderliği </a:t>
            </a:r>
            <a:endParaRPr lang="tr-TR" sz="2000" b="1" dirty="0" smtClean="0">
              <a:latin typeface="Arial Narrow" panose="020B0606020202030204" pitchFamily="34" charset="0"/>
            </a:endParaRPr>
          </a:p>
          <a:p>
            <a:pPr algn="just">
              <a:lnSpc>
                <a:spcPct val="200000"/>
              </a:lnSpc>
            </a:pPr>
            <a:r>
              <a:rPr lang="tr-TR" sz="2000" b="1" i="1" dirty="0" smtClean="0">
                <a:latin typeface="Arial Narrow" panose="020B0606020202030204" pitchFamily="34" charset="0"/>
              </a:rPr>
              <a:t>Gruba </a:t>
            </a:r>
            <a:r>
              <a:rPr lang="tr-TR" sz="2000" b="1" i="1" dirty="0">
                <a:latin typeface="Arial Narrow" panose="020B0606020202030204" pitchFamily="34" charset="0"/>
              </a:rPr>
              <a:t>Güven </a:t>
            </a:r>
            <a:r>
              <a:rPr lang="tr-TR" sz="2000" b="1" i="1" dirty="0" smtClean="0">
                <a:latin typeface="Arial Narrow" panose="020B0606020202030204" pitchFamily="34" charset="0"/>
              </a:rPr>
              <a:t>Vermek</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Lider </a:t>
            </a:r>
            <a:r>
              <a:rPr lang="tr-TR" sz="2000" dirty="0">
                <a:latin typeface="Arial Narrow" panose="020B0606020202030204" pitchFamily="34" charset="0"/>
              </a:rPr>
              <a:t>konumunda bulunanların unutmamaları gereken temel nokta, birlikte çalıştıkları kişilere </a:t>
            </a:r>
            <a:r>
              <a:rPr lang="tr-TR" sz="2000" dirty="0" smtClean="0">
                <a:latin typeface="Arial Narrow" panose="020B0606020202030204" pitchFamily="34" charset="0"/>
              </a:rPr>
              <a:t>güvenmektir. Eğer </a:t>
            </a:r>
            <a:r>
              <a:rPr lang="tr-TR" sz="2000" dirty="0">
                <a:latin typeface="Arial Narrow" panose="020B0606020202030204" pitchFamily="34" charset="0"/>
              </a:rPr>
              <a:t>lider, grup üyelerine güvenmiyorsa veya grup üyeleri kendilerine güvenilmediğini düşünüyorsa, motive olmaları beklenemez.</a:t>
            </a:r>
            <a:endParaRPr lang="tr-TR" sz="2400" dirty="0">
              <a:latin typeface="Arial Narrow" panose="020B0606020202030204" pitchFamily="34" charset="0"/>
            </a:endParaRPr>
          </a:p>
        </p:txBody>
      </p:sp>
    </p:spTree>
    <p:extLst>
      <p:ext uri="{BB962C8B-B14F-4D97-AF65-F5344CB8AC3E}">
        <p14:creationId xmlns:p14="http://schemas.microsoft.com/office/powerpoint/2010/main" val="37791489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1700808"/>
            <a:ext cx="7200800" cy="2400657"/>
          </a:xfrm>
          <a:prstGeom prst="rect">
            <a:avLst/>
          </a:prstGeom>
          <a:noFill/>
        </p:spPr>
        <p:txBody>
          <a:bodyPr wrap="square" rtlCol="0">
            <a:spAutoFit/>
          </a:bodyPr>
          <a:lstStyle/>
          <a:p>
            <a:pPr algn="just">
              <a:lnSpc>
                <a:spcPct val="150000"/>
              </a:lnSpc>
            </a:pPr>
            <a:r>
              <a:rPr lang="tr-TR" sz="2000" b="1" i="1" dirty="0">
                <a:latin typeface="Arial Narrow" panose="020B0606020202030204" pitchFamily="34" charset="0"/>
              </a:rPr>
              <a:t>Vizyon </a:t>
            </a:r>
            <a:r>
              <a:rPr lang="tr-TR" sz="2000" b="1" i="1" dirty="0" smtClean="0">
                <a:latin typeface="Arial Narrow" panose="020B0606020202030204" pitchFamily="34" charset="0"/>
              </a:rPr>
              <a:t>Geliştirmek</a:t>
            </a: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İnsanlar</a:t>
            </a:r>
            <a:r>
              <a:rPr lang="tr-TR" sz="2000" dirty="0">
                <a:latin typeface="Arial Narrow" panose="020B0606020202030204" pitchFamily="34" charset="0"/>
              </a:rPr>
              <a:t>, nereye gittiğini bilen kişileri izler. Liderin bir vizyonu olmalı, bunu diğerlerine aktarabilmeli ve paylaşabilmelidir. Öğrenciler, nereye, niçin gittiklerini, neyi niçin öğrendiklerini bilmek isterler ve sürekli değişen amaçlardan ve hedeflerden hoşlanmazlar. </a:t>
            </a:r>
            <a:endParaRPr lang="tr-TR" sz="2400" dirty="0">
              <a:latin typeface="Arial Narrow" panose="020B0606020202030204" pitchFamily="34" charset="0"/>
            </a:endParaRPr>
          </a:p>
        </p:txBody>
      </p:sp>
    </p:spTree>
    <p:extLst>
      <p:ext uri="{BB962C8B-B14F-4D97-AF65-F5344CB8AC3E}">
        <p14:creationId xmlns:p14="http://schemas.microsoft.com/office/powerpoint/2010/main" val="25479439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403648" y="620688"/>
            <a:ext cx="7200800" cy="4401205"/>
          </a:xfrm>
          <a:prstGeom prst="rect">
            <a:avLst/>
          </a:prstGeom>
          <a:noFill/>
        </p:spPr>
        <p:txBody>
          <a:bodyPr wrap="square" rtlCol="0">
            <a:spAutoFit/>
          </a:bodyPr>
          <a:lstStyle/>
          <a:p>
            <a:pPr algn="just">
              <a:lnSpc>
                <a:spcPct val="200000"/>
              </a:lnSpc>
            </a:pPr>
            <a:r>
              <a:rPr lang="tr-TR" sz="2000" b="1" i="1" dirty="0">
                <a:latin typeface="Arial Narrow" panose="020B0606020202030204" pitchFamily="34" charset="0"/>
              </a:rPr>
              <a:t>Soğukkanlı </a:t>
            </a:r>
            <a:r>
              <a:rPr lang="tr-TR" sz="2000" b="1" i="1" dirty="0" smtClean="0">
                <a:latin typeface="Arial Narrow" panose="020B0606020202030204" pitchFamily="34" charset="0"/>
              </a:rPr>
              <a:t>Olmak</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Sağlıklı </a:t>
            </a:r>
            <a:r>
              <a:rPr lang="tr-TR" sz="2000" dirty="0">
                <a:latin typeface="Arial Narrow" panose="020B0606020202030204" pitchFamily="34" charset="0"/>
              </a:rPr>
              <a:t>kararlar, sakin ve soğukkanlı düşünce ve davranışlarla </a:t>
            </a:r>
            <a:r>
              <a:rPr lang="tr-TR" sz="2000" dirty="0" smtClean="0">
                <a:latin typeface="Arial Narrow" panose="020B0606020202030204" pitchFamily="34" charset="0"/>
              </a:rPr>
              <a:t>alınabilir.</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Kriz </a:t>
            </a:r>
            <a:r>
              <a:rPr lang="tr-TR" sz="2000" dirty="0">
                <a:latin typeface="Arial Narrow" panose="020B0606020202030204" pitchFamily="34" charset="0"/>
              </a:rPr>
              <a:t>zamanları, liderliğin testi için tek yol olmamasına rağmen, yine de en etkili yollardan biridir. </a:t>
            </a:r>
            <a:endParaRPr lang="tr-TR" sz="2000" dirty="0" smtClean="0">
              <a:latin typeface="Arial Narrow" panose="020B0606020202030204" pitchFamily="34" charset="0"/>
            </a:endParaRP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Öğretmenler</a:t>
            </a:r>
            <a:r>
              <a:rPr lang="tr-TR" sz="2000" dirty="0">
                <a:latin typeface="Arial Narrow" panose="020B0606020202030204" pitchFamily="34" charset="0"/>
              </a:rPr>
              <a:t>, sınıf ortamında pek çok istenmeyen durumla karşılaşabilirler. Bu durumlarda öğretmen liderin, soğukkanlılığını koruyarak eğitsel değeri olan davranışı göstermesi beklenir.</a:t>
            </a:r>
            <a:endParaRPr lang="tr-TR" sz="2800" dirty="0">
              <a:latin typeface="Arial Narrow" panose="020B0606020202030204" pitchFamily="34" charset="0"/>
            </a:endParaRPr>
          </a:p>
        </p:txBody>
      </p:sp>
    </p:spTree>
    <p:extLst>
      <p:ext uri="{BB962C8B-B14F-4D97-AF65-F5344CB8AC3E}">
        <p14:creationId xmlns:p14="http://schemas.microsoft.com/office/powerpoint/2010/main" val="24802090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692696"/>
            <a:ext cx="7200800" cy="5632311"/>
          </a:xfrm>
          <a:prstGeom prst="rect">
            <a:avLst/>
          </a:prstGeom>
          <a:noFill/>
        </p:spPr>
        <p:txBody>
          <a:bodyPr wrap="square" rtlCol="0">
            <a:spAutoFit/>
          </a:bodyPr>
          <a:lstStyle/>
          <a:p>
            <a:pPr algn="just">
              <a:lnSpc>
                <a:spcPct val="200000"/>
              </a:lnSpc>
            </a:pPr>
            <a:r>
              <a:rPr lang="tr-TR" sz="2000" b="1" i="1" dirty="0">
                <a:latin typeface="Arial Narrow" panose="020B0606020202030204" pitchFamily="34" charset="0"/>
              </a:rPr>
              <a:t>Risk </a:t>
            </a:r>
            <a:r>
              <a:rPr lang="tr-TR" sz="2000" b="1" i="1" dirty="0" smtClean="0">
                <a:latin typeface="Arial Narrow" panose="020B0606020202030204" pitchFamily="34" charset="0"/>
              </a:rPr>
              <a:t>Almak</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Güçlü </a:t>
            </a:r>
            <a:r>
              <a:rPr lang="tr-TR" sz="2000" dirty="0">
                <a:latin typeface="Arial Narrow" panose="020B0606020202030204" pitchFamily="34" charset="0"/>
              </a:rPr>
              <a:t>ve etkin liderler, birlikte oldukları insanlardan sadece yakaladıkları fırsatları değerlendirmelerini beklemezler. Aynı zamanda yapabilecekleri hatalara karşı hazırlıklı olurlar. Başarısızlık korkusu, hiçbir zaman değişik ve farklı şeyler denemeye engel olmamalıdır. </a:t>
            </a:r>
            <a:endParaRPr lang="tr-TR" sz="2000" dirty="0" smtClean="0">
              <a:latin typeface="Arial Narrow" panose="020B0606020202030204" pitchFamily="34" charset="0"/>
            </a:endParaRP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Eğitimsel </a:t>
            </a:r>
            <a:r>
              <a:rPr lang="tr-TR" sz="2000" dirty="0">
                <a:latin typeface="Arial Narrow" panose="020B0606020202030204" pitchFamily="34" charset="0"/>
              </a:rPr>
              <a:t>hedeflere uygun gerekli önlemleri aldıktan sonra öğretmenin, gerektiğinde öğrenci başarısını artıracak riskli  kararları alması </a:t>
            </a:r>
            <a:r>
              <a:rPr lang="tr-TR" sz="2000" dirty="0" smtClean="0">
                <a:latin typeface="Arial Narrow" panose="020B0606020202030204" pitchFamily="34" charset="0"/>
              </a:rPr>
              <a:t>beklenir.</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Öğretmenin</a:t>
            </a:r>
            <a:r>
              <a:rPr lang="tr-TR" sz="2000" dirty="0">
                <a:latin typeface="Arial Narrow" panose="020B0606020202030204" pitchFamily="34" charset="0"/>
              </a:rPr>
              <a:t>, sınıf yönetimiyle ilgili olarak sonuçta eğitim-öğretime, öğrenciye katkı sağlayacak kritik kararları alması gerekir.</a:t>
            </a:r>
            <a:endParaRPr lang="tr-TR" sz="2400" dirty="0">
              <a:latin typeface="Arial Narrow" panose="020B0606020202030204" pitchFamily="34" charset="0"/>
            </a:endParaRPr>
          </a:p>
        </p:txBody>
      </p:sp>
    </p:spTree>
    <p:extLst>
      <p:ext uri="{BB962C8B-B14F-4D97-AF65-F5344CB8AC3E}">
        <p14:creationId xmlns:p14="http://schemas.microsoft.com/office/powerpoint/2010/main" val="42371108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177950" y="980728"/>
            <a:ext cx="5364163" cy="657225"/>
          </a:xfrm>
          <a:prstGeom prst="rect">
            <a:avLst/>
          </a:prstGeom>
        </p:spPr>
        <p:txBody>
          <a:bodyPr>
            <a:normAutofit fontScale="97500"/>
          </a:bodyPr>
          <a:lstStyle/>
          <a:p>
            <a:pPr algn="ctr" eaLnBrk="1" fontAlgn="auto" hangingPunct="1">
              <a:spcAft>
                <a:spcPts val="0"/>
              </a:spcAft>
              <a:defRPr/>
            </a:pPr>
            <a:r>
              <a:rPr lang="tr-TR" sz="2000" b="1" dirty="0">
                <a:latin typeface="Arial Narrow" panose="020B0606020202030204" pitchFamily="34" charset="0"/>
                <a:ea typeface="+mj-ea"/>
                <a:cs typeface="+mj-cs"/>
              </a:rPr>
              <a:t>LİDER KİMDİR?</a:t>
            </a:r>
          </a:p>
        </p:txBody>
      </p:sp>
      <p:sp>
        <p:nvSpPr>
          <p:cNvPr id="3" name="Rectangle 3"/>
          <p:cNvSpPr txBox="1">
            <a:spLocks noChangeArrowheads="1"/>
          </p:cNvSpPr>
          <p:nvPr/>
        </p:nvSpPr>
        <p:spPr>
          <a:xfrm>
            <a:off x="1187624" y="1196753"/>
            <a:ext cx="7344816" cy="4032448"/>
          </a:xfrm>
          <a:prstGeom prst="rect">
            <a:avLst/>
          </a:prstGeom>
        </p:spPr>
        <p:txBody>
          <a:bodyPr/>
          <a:lstStyle/>
          <a:p>
            <a:pPr marL="342900" indent="-342900" eaLnBrk="1" hangingPunct="1">
              <a:lnSpc>
                <a:spcPct val="90000"/>
              </a:lnSpc>
              <a:spcBef>
                <a:spcPct val="20000"/>
              </a:spcBef>
              <a:buFont typeface="Wingdings" panose="05000000000000000000" pitchFamily="2" charset="2"/>
              <a:buChar char="Ø"/>
              <a:defRPr/>
            </a:pPr>
            <a:endParaRPr lang="tr-TR" sz="2000" dirty="0">
              <a:latin typeface="Comic Sans MS" pitchFamily="66" charset="0"/>
            </a:endParaRPr>
          </a:p>
          <a:p>
            <a:pPr marL="342900" indent="-342900" algn="just" eaLnBrk="1" hangingPunct="1">
              <a:spcBef>
                <a:spcPct val="20000"/>
              </a:spcBef>
              <a:buFont typeface="Wingdings" panose="05000000000000000000" pitchFamily="2" charset="2"/>
              <a:buChar char="Ø"/>
              <a:defRPr/>
            </a:pPr>
            <a:r>
              <a:rPr lang="tr-TR" sz="2000" dirty="0">
                <a:latin typeface="Arial Narrow" panose="020B0606020202030204" pitchFamily="34" charset="0"/>
              </a:rPr>
              <a:t>Sorumluluğu; sezgi, zeka ve bilgiye dayalı fayda sağlayan değişimi yönetmek için  karar ve uygulamalarla taşıyan </a:t>
            </a:r>
            <a:r>
              <a:rPr lang="tr-TR" sz="2000" dirty="0" smtClean="0">
                <a:latin typeface="Arial Narrow" panose="020B0606020202030204" pitchFamily="34" charset="0"/>
              </a:rPr>
              <a:t>kişidir</a:t>
            </a:r>
            <a:r>
              <a:rPr lang="tr-TR" sz="2000" b="1" dirty="0" smtClean="0">
                <a:latin typeface="Arial Narrow" panose="020B0606020202030204" pitchFamily="34" charset="0"/>
              </a:rPr>
              <a:t>.</a:t>
            </a:r>
            <a:endParaRPr lang="tr-TR" sz="2000" b="1" dirty="0">
              <a:latin typeface="Arial Narrow" panose="020B0606020202030204" pitchFamily="34" charset="0"/>
            </a:endParaRPr>
          </a:p>
          <a:p>
            <a:pPr marL="342900" indent="-342900" algn="just" eaLnBrk="1" hangingPunct="1">
              <a:spcBef>
                <a:spcPct val="20000"/>
              </a:spcBef>
              <a:buFont typeface="Wingdings" panose="05000000000000000000" pitchFamily="2" charset="2"/>
              <a:buChar char="Ø"/>
              <a:defRPr/>
            </a:pPr>
            <a:endParaRPr lang="tr-TR" sz="2000" dirty="0">
              <a:latin typeface="Arial Narrow" panose="020B0606020202030204" pitchFamily="34" charset="0"/>
            </a:endParaRPr>
          </a:p>
          <a:p>
            <a:pPr marL="342900" indent="-342900" algn="just" eaLnBrk="1" hangingPunct="1">
              <a:spcBef>
                <a:spcPct val="20000"/>
              </a:spcBef>
              <a:buFont typeface="Wingdings" panose="05000000000000000000" pitchFamily="2" charset="2"/>
              <a:buChar char="Ø"/>
              <a:defRPr/>
            </a:pPr>
            <a:r>
              <a:rPr lang="tr-TR" sz="2000" dirty="0">
                <a:latin typeface="Arial Narrow" panose="020B0606020202030204" pitchFamily="34" charset="0"/>
              </a:rPr>
              <a:t>Öteki insanlara olumlu etkide bulunabilen (başkalarının en iyi yanlarını geliştirmelerine olanak sağlayan)</a:t>
            </a:r>
          </a:p>
          <a:p>
            <a:pPr marL="342900" indent="-342900" algn="just" eaLnBrk="1" hangingPunct="1">
              <a:spcBef>
                <a:spcPct val="20000"/>
              </a:spcBef>
              <a:buFont typeface="Wingdings" panose="05000000000000000000" pitchFamily="2" charset="2"/>
              <a:buChar char="Ø"/>
              <a:defRPr/>
            </a:pPr>
            <a:endParaRPr lang="tr-TR" sz="2000" dirty="0">
              <a:latin typeface="Arial Narrow" panose="020B0606020202030204" pitchFamily="34" charset="0"/>
            </a:endParaRPr>
          </a:p>
          <a:p>
            <a:pPr marL="342900" indent="-342900" algn="just" eaLnBrk="1" hangingPunct="1">
              <a:spcBef>
                <a:spcPct val="20000"/>
              </a:spcBef>
              <a:buFont typeface="Wingdings" panose="05000000000000000000" pitchFamily="2" charset="2"/>
              <a:buChar char="Ø"/>
              <a:defRPr/>
            </a:pPr>
            <a:r>
              <a:rPr lang="tr-TR" sz="2000" dirty="0">
                <a:latin typeface="Arial Narrow" panose="020B0606020202030204" pitchFamily="34" charset="0"/>
              </a:rPr>
              <a:t>Başkalarından aldığı bilgilerle bilgili, ancak kendi aklıyla akıllı olunabileceğini bilen </a:t>
            </a:r>
          </a:p>
          <a:p>
            <a:pPr marL="342900" indent="-342900" algn="just" eaLnBrk="1" hangingPunct="1">
              <a:spcBef>
                <a:spcPct val="20000"/>
              </a:spcBef>
              <a:buFont typeface="Wingdings" panose="05000000000000000000" pitchFamily="2" charset="2"/>
              <a:buChar char="Ø"/>
              <a:defRPr/>
            </a:pPr>
            <a:endParaRPr lang="tr-TR" sz="2000" dirty="0">
              <a:latin typeface="Arial Narrow" panose="020B0606020202030204" pitchFamily="34" charset="0"/>
            </a:endParaRPr>
          </a:p>
          <a:p>
            <a:pPr marL="342900" indent="-342900" algn="just" eaLnBrk="1" hangingPunct="1">
              <a:spcBef>
                <a:spcPct val="20000"/>
              </a:spcBef>
              <a:buFont typeface="Wingdings" panose="05000000000000000000" pitchFamily="2" charset="2"/>
              <a:buChar char="Ø"/>
              <a:defRPr/>
            </a:pPr>
            <a:r>
              <a:rPr lang="tr-TR" sz="2000" dirty="0">
                <a:latin typeface="Arial Narrow" panose="020B0606020202030204" pitchFamily="34" charset="0"/>
              </a:rPr>
              <a:t>Onu izleyen, “işlerini bir zorunluluk ve yük olarak görmez”</a:t>
            </a:r>
          </a:p>
          <a:p>
            <a:pPr marL="342900" indent="-342900" eaLnBrk="1" hangingPunct="1">
              <a:lnSpc>
                <a:spcPct val="90000"/>
              </a:lnSpc>
              <a:spcBef>
                <a:spcPct val="20000"/>
              </a:spcBef>
              <a:buFont typeface="Arial" charset="0"/>
              <a:buChar char="•"/>
              <a:defRPr/>
            </a:pPr>
            <a:endParaRPr lang="tr-TR" sz="2400" dirty="0">
              <a:latin typeface="Comic Sans MS" pitchFamily="66" charset="0"/>
            </a:endParaRPr>
          </a:p>
          <a:p>
            <a:pPr marL="342900" indent="-342900" eaLnBrk="1" hangingPunct="1">
              <a:lnSpc>
                <a:spcPct val="90000"/>
              </a:lnSpc>
              <a:spcBef>
                <a:spcPct val="20000"/>
              </a:spcBef>
              <a:buFont typeface="Arial" charset="0"/>
              <a:buChar char="•"/>
              <a:defRPr/>
            </a:pPr>
            <a:endParaRPr lang="tr-TR" sz="2400" dirty="0">
              <a:latin typeface="+mn-lt"/>
            </a:endParaRPr>
          </a:p>
          <a:p>
            <a:pPr marL="342900" indent="-342900" eaLnBrk="1" hangingPunct="1">
              <a:lnSpc>
                <a:spcPct val="90000"/>
              </a:lnSpc>
              <a:spcBef>
                <a:spcPct val="20000"/>
              </a:spcBef>
              <a:buFont typeface="Arial" charset="0"/>
              <a:buChar char="•"/>
              <a:defRPr/>
            </a:pPr>
            <a:endParaRPr lang="tr-TR" sz="2400" dirty="0">
              <a:latin typeface="+mn-lt"/>
            </a:endParaRPr>
          </a:p>
          <a:p>
            <a:pPr marL="342900" indent="-342900" eaLnBrk="1" hangingPunct="1">
              <a:lnSpc>
                <a:spcPct val="90000"/>
              </a:lnSpc>
              <a:spcBef>
                <a:spcPct val="20000"/>
              </a:spcBef>
              <a:buFont typeface="Arial" charset="0"/>
              <a:buChar char="•"/>
              <a:defRPr/>
            </a:pPr>
            <a:endParaRPr lang="tr-TR" sz="2400" dirty="0">
              <a:latin typeface="+mn-lt"/>
            </a:endParaRPr>
          </a:p>
        </p:txBody>
      </p:sp>
    </p:spTree>
    <p:extLst>
      <p:ext uri="{BB962C8B-B14F-4D97-AF65-F5344CB8AC3E}">
        <p14:creationId xmlns:p14="http://schemas.microsoft.com/office/powerpoint/2010/main" val="107914829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331640" y="908720"/>
            <a:ext cx="7200800" cy="3170099"/>
          </a:xfrm>
          <a:prstGeom prst="rect">
            <a:avLst/>
          </a:prstGeom>
          <a:noFill/>
        </p:spPr>
        <p:txBody>
          <a:bodyPr wrap="square" rtlCol="0">
            <a:spAutoFit/>
          </a:bodyPr>
          <a:lstStyle/>
          <a:p>
            <a:pPr algn="just">
              <a:lnSpc>
                <a:spcPct val="200000"/>
              </a:lnSpc>
            </a:pPr>
            <a:r>
              <a:rPr lang="tr-TR" b="1" i="1" dirty="0"/>
              <a:t> </a:t>
            </a:r>
            <a:r>
              <a:rPr lang="tr-TR" sz="2000" b="1" i="1" dirty="0">
                <a:latin typeface="Arial Narrow" panose="020B0606020202030204" pitchFamily="34" charset="0"/>
              </a:rPr>
              <a:t>Uzman </a:t>
            </a:r>
            <a:r>
              <a:rPr lang="tr-TR" sz="2000" b="1" i="1" dirty="0" smtClean="0">
                <a:latin typeface="Arial Narrow" panose="020B0606020202030204" pitchFamily="34" charset="0"/>
              </a:rPr>
              <a:t>Olmak</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Öğretmen </a:t>
            </a:r>
            <a:r>
              <a:rPr lang="tr-TR" sz="2000" dirty="0">
                <a:latin typeface="Arial Narrow" panose="020B0606020202030204" pitchFamily="34" charset="0"/>
              </a:rPr>
              <a:t>liderler, alan bilgisi, öğretmenlik meslek bilgisi ve genel kültür alanlarında yeterliliklerini göstererek vizyonlarını çevreleriyle ve öğrencileriyle daha yüksek düzeyde paylaşabilirler. Uzman öğretmen liderler, sınıf yönetiminde daha başarılı olurlar.</a:t>
            </a:r>
            <a:endParaRPr lang="tr-TR" sz="2400" dirty="0">
              <a:latin typeface="Arial Narrow" panose="020B0606020202030204" pitchFamily="34" charset="0"/>
            </a:endParaRPr>
          </a:p>
        </p:txBody>
      </p:sp>
    </p:spTree>
    <p:extLst>
      <p:ext uri="{BB962C8B-B14F-4D97-AF65-F5344CB8AC3E}">
        <p14:creationId xmlns:p14="http://schemas.microsoft.com/office/powerpoint/2010/main" val="7919741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1772816"/>
            <a:ext cx="7200800" cy="2554545"/>
          </a:xfrm>
          <a:prstGeom prst="rect">
            <a:avLst/>
          </a:prstGeom>
          <a:noFill/>
        </p:spPr>
        <p:txBody>
          <a:bodyPr wrap="square" rtlCol="0">
            <a:spAutoFit/>
          </a:bodyPr>
          <a:lstStyle/>
          <a:p>
            <a:pPr algn="just">
              <a:lnSpc>
                <a:spcPct val="200000"/>
              </a:lnSpc>
            </a:pPr>
            <a:r>
              <a:rPr lang="tr-TR" sz="2000" b="1" i="1" dirty="0">
                <a:latin typeface="Arial Narrow" panose="020B0606020202030204" pitchFamily="34" charset="0"/>
              </a:rPr>
              <a:t>Farklılıklara Önem </a:t>
            </a:r>
            <a:r>
              <a:rPr lang="tr-TR" sz="2000" b="1" i="1" dirty="0" smtClean="0">
                <a:latin typeface="Arial Narrow" panose="020B0606020202030204" pitchFamily="34" charset="0"/>
              </a:rPr>
              <a:t>Vermek</a:t>
            </a:r>
          </a:p>
          <a:p>
            <a:pPr algn="just">
              <a:lnSpc>
                <a:spcPct val="200000"/>
              </a:lnSpc>
            </a:pPr>
            <a:r>
              <a:rPr lang="tr-TR" sz="2000" dirty="0" smtClean="0">
                <a:latin typeface="Arial Narrow" panose="020B0606020202030204" pitchFamily="34" charset="0"/>
              </a:rPr>
              <a:t>Öğretmenlerin</a:t>
            </a:r>
            <a:r>
              <a:rPr lang="tr-TR" sz="2000" dirty="0">
                <a:latin typeface="Arial Narrow" panose="020B0606020202030204" pitchFamily="34" charset="0"/>
              </a:rPr>
              <a:t>, çeşitli konularda öğrencilerin karşılaştıkları farklı düşünce ve eleştirilerin sınıfa yansımasına ve bunların tartışılmasına önem vermesi, destek olması gerekir. </a:t>
            </a:r>
          </a:p>
        </p:txBody>
      </p:sp>
    </p:spTree>
    <p:extLst>
      <p:ext uri="{BB962C8B-B14F-4D97-AF65-F5344CB8AC3E}">
        <p14:creationId xmlns:p14="http://schemas.microsoft.com/office/powerpoint/2010/main" val="23540335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331640" y="1628800"/>
            <a:ext cx="7200800" cy="2554545"/>
          </a:xfrm>
          <a:prstGeom prst="rect">
            <a:avLst/>
          </a:prstGeom>
          <a:noFill/>
        </p:spPr>
        <p:txBody>
          <a:bodyPr wrap="square" rtlCol="0">
            <a:spAutoFit/>
          </a:bodyPr>
          <a:lstStyle/>
          <a:p>
            <a:pPr algn="just">
              <a:lnSpc>
                <a:spcPct val="200000"/>
              </a:lnSpc>
            </a:pPr>
            <a:r>
              <a:rPr lang="tr-TR" sz="2000" b="1" i="1" dirty="0" smtClean="0">
                <a:latin typeface="Arial Narrow" panose="020B0606020202030204" pitchFamily="34" charset="0"/>
              </a:rPr>
              <a:t>Basitleştirmek</a:t>
            </a:r>
          </a:p>
          <a:p>
            <a:pPr algn="just">
              <a:lnSpc>
                <a:spcPct val="200000"/>
              </a:lnSpc>
            </a:pPr>
            <a:r>
              <a:rPr lang="tr-TR" sz="2000" dirty="0" smtClean="0">
                <a:latin typeface="Arial Narrow" panose="020B0606020202030204" pitchFamily="34" charset="0"/>
              </a:rPr>
              <a:t>Sınıfta </a:t>
            </a:r>
            <a:r>
              <a:rPr lang="tr-TR" sz="2000" dirty="0">
                <a:latin typeface="Arial Narrow" panose="020B0606020202030204" pitchFamily="34" charset="0"/>
              </a:rPr>
              <a:t>bir lider olarak öğretmen, konuları öğrencilerin düzeylerine göre düzenleyerek işlediği gibi sınıf içinde her türlü sorunları da basitleştirerek, doğru ve zamanında karar vermeyi başarır. </a:t>
            </a:r>
          </a:p>
        </p:txBody>
      </p:sp>
    </p:spTree>
    <p:extLst>
      <p:ext uri="{BB962C8B-B14F-4D97-AF65-F5344CB8AC3E}">
        <p14:creationId xmlns:p14="http://schemas.microsoft.com/office/powerpoint/2010/main" val="18018213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268760"/>
            <a:ext cx="7200800" cy="3016210"/>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Öğretmen Liderliği Beceri </a:t>
            </a:r>
            <a:r>
              <a:rPr lang="tr-TR" sz="2000" b="1" dirty="0" smtClean="0">
                <a:latin typeface="Arial Narrow" panose="020B0606020202030204" pitchFamily="34" charset="0"/>
              </a:rPr>
              <a:t>Alanları</a:t>
            </a:r>
          </a:p>
          <a:p>
            <a:pPr marL="342900" indent="-342900" algn="just">
              <a:lnSpc>
                <a:spcPct val="250000"/>
              </a:lnSpc>
              <a:buFont typeface="Wingdings" panose="05000000000000000000" pitchFamily="2" charset="2"/>
              <a:buChar char="Ø"/>
            </a:pPr>
            <a:r>
              <a:rPr lang="tr-TR" sz="2000" i="1" dirty="0" smtClean="0">
                <a:latin typeface="Arial Narrow" panose="020B0606020202030204" pitchFamily="34" charset="0"/>
              </a:rPr>
              <a:t>Grup </a:t>
            </a:r>
            <a:r>
              <a:rPr lang="tr-TR" sz="2000" i="1" dirty="0">
                <a:latin typeface="Arial Narrow" panose="020B0606020202030204" pitchFamily="34" charset="0"/>
              </a:rPr>
              <a:t>Liderliği </a:t>
            </a:r>
            <a:r>
              <a:rPr lang="tr-TR" sz="2000" i="1" dirty="0" smtClean="0">
                <a:latin typeface="Arial Narrow" panose="020B0606020202030204" pitchFamily="34" charset="0"/>
              </a:rPr>
              <a:t>Becerileri</a:t>
            </a:r>
          </a:p>
          <a:p>
            <a:pPr marL="342900" indent="-342900" algn="just">
              <a:lnSpc>
                <a:spcPct val="250000"/>
              </a:lnSpc>
              <a:buFont typeface="Wingdings" panose="05000000000000000000" pitchFamily="2" charset="2"/>
              <a:buChar char="Ø"/>
            </a:pPr>
            <a:r>
              <a:rPr lang="tr-TR" sz="2000" i="1" dirty="0" smtClean="0">
                <a:latin typeface="Arial Narrow" panose="020B0606020202030204" pitchFamily="34" charset="0"/>
              </a:rPr>
              <a:t>Kişisel Beceriler</a:t>
            </a:r>
          </a:p>
          <a:p>
            <a:pPr marL="342900" indent="-342900" algn="just">
              <a:lnSpc>
                <a:spcPct val="250000"/>
              </a:lnSpc>
              <a:buFont typeface="Wingdings" panose="05000000000000000000" pitchFamily="2" charset="2"/>
              <a:buChar char="Ø"/>
            </a:pPr>
            <a:r>
              <a:rPr lang="tr-TR" sz="2000" i="1" dirty="0">
                <a:latin typeface="Arial Narrow" panose="020B0606020202030204" pitchFamily="34" charset="0"/>
              </a:rPr>
              <a:t>Problem Çözme Becerileri</a:t>
            </a:r>
          </a:p>
        </p:txBody>
      </p:sp>
    </p:spTree>
    <p:extLst>
      <p:ext uri="{BB962C8B-B14F-4D97-AF65-F5344CB8AC3E}">
        <p14:creationId xmlns:p14="http://schemas.microsoft.com/office/powerpoint/2010/main" val="28784856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836712"/>
            <a:ext cx="7200800" cy="4176208"/>
          </a:xfrm>
          <a:prstGeom prst="rect">
            <a:avLst/>
          </a:prstGeom>
          <a:noFill/>
        </p:spPr>
        <p:txBody>
          <a:bodyPr wrap="square" rtlCol="0">
            <a:spAutoFit/>
          </a:bodyPr>
          <a:lstStyle/>
          <a:p>
            <a:pPr algn="ctr">
              <a:lnSpc>
                <a:spcPct val="200000"/>
              </a:lnSpc>
            </a:pPr>
            <a:r>
              <a:rPr lang="tr-TR" sz="7200" b="1" i="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Narrow" panose="020B0606020202030204" pitchFamily="34" charset="0"/>
              </a:rPr>
              <a:t>DİNLEDİĞİNİZ İÇİN TEŞEKKÜRLER…</a:t>
            </a:r>
            <a:endParaRPr lang="tr-TR" sz="7200" b="1" i="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Narrow" panose="020B0606020202030204" pitchFamily="34" charset="0"/>
            </a:endParaRPr>
          </a:p>
        </p:txBody>
      </p:sp>
    </p:spTree>
    <p:extLst>
      <p:ext uri="{BB962C8B-B14F-4D97-AF65-F5344CB8AC3E}">
        <p14:creationId xmlns:p14="http://schemas.microsoft.com/office/powerpoint/2010/main" val="38086433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836712"/>
            <a:ext cx="7200800" cy="3785652"/>
          </a:xfrm>
          <a:prstGeom prst="rect">
            <a:avLst/>
          </a:prstGeom>
          <a:noFill/>
        </p:spPr>
        <p:txBody>
          <a:bodyPr wrap="square" rtlCol="0">
            <a:spAutoFit/>
          </a:bodyPr>
          <a:lstStyle/>
          <a:p>
            <a:pPr algn="ctr">
              <a:lnSpc>
                <a:spcPct val="150000"/>
              </a:lnSpc>
            </a:pPr>
            <a:r>
              <a:rPr lang="tr-TR" sz="2000" b="1" dirty="0" smtClean="0">
                <a:latin typeface="Arial Narrow" panose="020B0606020202030204" pitchFamily="34" charset="0"/>
              </a:rPr>
              <a:t>LİDERLİK</a:t>
            </a: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Liderlik </a:t>
            </a:r>
            <a:r>
              <a:rPr lang="tr-TR" sz="2000" dirty="0">
                <a:latin typeface="Arial Narrow" panose="020B0606020202030204" pitchFamily="34" charset="0"/>
              </a:rPr>
              <a:t>olgusu sürekli </a:t>
            </a:r>
            <a:r>
              <a:rPr lang="tr-TR" sz="2000" dirty="0" smtClean="0">
                <a:latin typeface="Arial Narrow" panose="020B0606020202030204" pitchFamily="34" charset="0"/>
              </a:rPr>
              <a:t>olarak</a:t>
            </a:r>
            <a:r>
              <a:rPr lang="tr-TR" sz="2000" dirty="0">
                <a:latin typeface="Arial Narrow" panose="020B0606020202030204" pitchFamily="34" charset="0"/>
              </a:rPr>
              <a:t> </a:t>
            </a:r>
            <a:r>
              <a:rPr lang="tr-TR" sz="2000" dirty="0" smtClean="0">
                <a:latin typeface="Arial Narrow" panose="020B0606020202030204" pitchFamily="34" charset="0"/>
              </a:rPr>
              <a:t>tartışılmakta </a:t>
            </a:r>
            <a:r>
              <a:rPr lang="tr-TR" sz="2000" dirty="0">
                <a:latin typeface="Arial Narrow" panose="020B0606020202030204" pitchFamily="34" charset="0"/>
              </a:rPr>
              <a:t>ve bilimsel olarak araştırılmaktadır. </a:t>
            </a:r>
            <a:endParaRPr lang="tr-TR" sz="2000" dirty="0" smtClean="0">
              <a:latin typeface="Arial Narrow" panose="020B0606020202030204" pitchFamily="34" charset="0"/>
            </a:endParaRP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Gizemli </a:t>
            </a:r>
            <a:r>
              <a:rPr lang="tr-TR" sz="2000" dirty="0">
                <a:latin typeface="Arial Narrow" panose="020B0606020202030204" pitchFamily="34" charset="0"/>
              </a:rPr>
              <a:t>bir olgu olarak nitelendirilebilen liderlik,  geçen yıllara rağmen önemini yitirmemektedir. </a:t>
            </a:r>
            <a:endParaRPr lang="tr-TR" sz="2000" dirty="0" smtClean="0">
              <a:latin typeface="Arial Narrow" panose="020B0606020202030204" pitchFamily="34" charset="0"/>
            </a:endParaRP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Ancak </a:t>
            </a:r>
            <a:r>
              <a:rPr lang="tr-TR" sz="2000" dirty="0">
                <a:latin typeface="Arial Narrow" panose="020B0606020202030204" pitchFamily="34" charset="0"/>
              </a:rPr>
              <a:t>bütün bu ilgi ve araştırmalara rağmen dünyanın her tarafındaki kuruluşlarda, örgütlerde hep aynı şeyden şikayet edilmektedir : Yeterli liderlikten yoksunuz. </a:t>
            </a:r>
            <a:endParaRPr lang="tr-TR" sz="3200" dirty="0">
              <a:latin typeface="Arial Narrow" panose="020B0606020202030204" pitchFamily="34" charset="0"/>
            </a:endParaRPr>
          </a:p>
        </p:txBody>
      </p:sp>
    </p:spTree>
    <p:extLst>
      <p:ext uri="{BB962C8B-B14F-4D97-AF65-F5344CB8AC3E}">
        <p14:creationId xmlns:p14="http://schemas.microsoft.com/office/powerpoint/2010/main" val="3381952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1196752"/>
            <a:ext cx="7200800" cy="2457852"/>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LİDERLİK </a:t>
            </a:r>
            <a:r>
              <a:rPr lang="tr-TR" sz="2000" b="1" dirty="0" smtClean="0">
                <a:latin typeface="Arial Narrow" panose="020B0606020202030204" pitchFamily="34" charset="0"/>
              </a:rPr>
              <a:t>TANIMLARI</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Amaçlara </a:t>
            </a:r>
            <a:r>
              <a:rPr lang="tr-TR" sz="2000" dirty="0">
                <a:latin typeface="Arial Narrow" panose="020B0606020202030204" pitchFamily="34" charset="0"/>
              </a:rPr>
              <a:t>ulaşmada, grup faaliyetlerini zorlamadan yürütmektir</a:t>
            </a:r>
            <a:r>
              <a:rPr lang="tr-TR" sz="2000" dirty="0" smtClean="0">
                <a:latin typeface="Arial Narrow" panose="020B0606020202030204" pitchFamily="34" charset="0"/>
              </a:rPr>
              <a:t>.</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Vizyonlara </a:t>
            </a:r>
            <a:r>
              <a:rPr lang="tr-TR" sz="2000" dirty="0">
                <a:latin typeface="Arial Narrow" panose="020B0606020202030204" pitchFamily="34" charset="0"/>
              </a:rPr>
              <a:t>yol göstericilik yapmak, his, hırs ve tutkunun bileşimi, kendini tanıma, dürüstlük, olgunluk, doğruluk, merak ve cesaretten oluşur.</a:t>
            </a:r>
            <a:endParaRPr lang="tr-TR" sz="2400" dirty="0">
              <a:latin typeface="Arial Narrow" panose="020B0606020202030204" pitchFamily="34" charset="0"/>
            </a:endParaRPr>
          </a:p>
        </p:txBody>
      </p:sp>
    </p:spTree>
    <p:extLst>
      <p:ext uri="{BB962C8B-B14F-4D97-AF65-F5344CB8AC3E}">
        <p14:creationId xmlns:p14="http://schemas.microsoft.com/office/powerpoint/2010/main" val="37589511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331640" y="980728"/>
            <a:ext cx="7200800" cy="2554545"/>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Lider ve </a:t>
            </a:r>
            <a:r>
              <a:rPr lang="tr-TR" sz="2000" b="1" dirty="0" smtClean="0">
                <a:latin typeface="Arial Narrow" panose="020B0606020202030204" pitchFamily="34" charset="0"/>
              </a:rPr>
              <a:t>Liderlik</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Liderlik</a:t>
            </a:r>
            <a:r>
              <a:rPr lang="tr-TR" sz="2000" dirty="0">
                <a:latin typeface="Arial Narrow" panose="020B0606020202030204" pitchFamily="34" charset="0"/>
              </a:rPr>
              <a:t>, grubu etkileyebilme ve peşinden sürükleyebilme gücüdür</a:t>
            </a:r>
            <a:r>
              <a:rPr lang="tr-TR" sz="2000" dirty="0" smtClean="0">
                <a:latin typeface="Arial Narrow" panose="020B0606020202030204" pitchFamily="34" charset="0"/>
              </a:rPr>
              <a:t>.</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Lider</a:t>
            </a:r>
            <a:r>
              <a:rPr lang="tr-TR" sz="2000" dirty="0">
                <a:latin typeface="Arial Narrow" panose="020B0606020202030204" pitchFamily="34" charset="0"/>
              </a:rPr>
              <a:t>, Grubu etkileyen ve arkasından sürükleyen kişidir</a:t>
            </a:r>
            <a:r>
              <a:rPr lang="tr-TR" sz="2000" dirty="0" smtClean="0">
                <a:latin typeface="Arial Narrow" panose="020B0606020202030204" pitchFamily="34" charset="0"/>
              </a:rPr>
              <a:t>.</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Yönetici</a:t>
            </a:r>
            <a:r>
              <a:rPr lang="tr-TR" sz="2000" dirty="0">
                <a:latin typeface="Arial Narrow" panose="020B0606020202030204" pitchFamily="34" charset="0"/>
              </a:rPr>
              <a:t>, karar verme ve yetkiyi kullanma gücüne sahip olan kişidir.</a:t>
            </a:r>
            <a:endParaRPr lang="tr-TR" sz="2400" dirty="0">
              <a:latin typeface="Arial Narrow" panose="020B0606020202030204" pitchFamily="34" charset="0"/>
            </a:endParaRPr>
          </a:p>
        </p:txBody>
      </p:sp>
    </p:spTree>
    <p:extLst>
      <p:ext uri="{BB962C8B-B14F-4D97-AF65-F5344CB8AC3E}">
        <p14:creationId xmlns:p14="http://schemas.microsoft.com/office/powerpoint/2010/main" val="3779058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620688"/>
            <a:ext cx="7200800" cy="610680"/>
          </a:xfrm>
          <a:prstGeom prst="rect">
            <a:avLst/>
          </a:prstGeom>
          <a:noFill/>
        </p:spPr>
        <p:txBody>
          <a:bodyPr wrap="square" rtlCol="0">
            <a:spAutoFit/>
          </a:bodyPr>
          <a:lstStyle/>
          <a:p>
            <a:pPr algn="ctr">
              <a:lnSpc>
                <a:spcPct val="200000"/>
              </a:lnSpc>
            </a:pPr>
            <a:r>
              <a:rPr lang="tr-TR" sz="2000" b="1" dirty="0" smtClean="0">
                <a:latin typeface="Arial Narrow" panose="020B0606020202030204" pitchFamily="34" charset="0"/>
              </a:rPr>
              <a:t>Lider ve Yönetici Farkları</a:t>
            </a:r>
          </a:p>
        </p:txBody>
      </p:sp>
      <p:pic>
        <p:nvPicPr>
          <p:cNvPr id="3" name="Resim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970" y="1484784"/>
            <a:ext cx="7390259" cy="4464496"/>
          </a:xfrm>
          <a:prstGeom prst="rect">
            <a:avLst/>
          </a:prstGeom>
        </p:spPr>
      </p:pic>
    </p:spTree>
    <p:extLst>
      <p:ext uri="{BB962C8B-B14F-4D97-AF65-F5344CB8AC3E}">
        <p14:creationId xmlns:p14="http://schemas.microsoft.com/office/powerpoint/2010/main" val="26835724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403648" y="548680"/>
            <a:ext cx="7200800" cy="5632311"/>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Liderlik </a:t>
            </a:r>
            <a:r>
              <a:rPr lang="tr-TR" sz="2000" b="1" dirty="0" smtClean="0">
                <a:latin typeface="Arial Narrow" panose="020B0606020202030204" pitchFamily="34" charset="0"/>
              </a:rPr>
              <a:t>Yaklaşımları</a:t>
            </a:r>
          </a:p>
          <a:p>
            <a:pPr algn="just">
              <a:lnSpc>
                <a:spcPct val="200000"/>
              </a:lnSpc>
            </a:pPr>
            <a:r>
              <a:rPr lang="tr-TR" sz="2000" b="1" dirty="0" smtClean="0">
                <a:latin typeface="Arial Narrow" panose="020B0606020202030204" pitchFamily="34" charset="0"/>
              </a:rPr>
              <a:t>Kişilik Yaklaşımı</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Liderliğin </a:t>
            </a:r>
            <a:r>
              <a:rPr lang="tr-TR" sz="2000" dirty="0">
                <a:latin typeface="Arial Narrow" panose="020B0606020202030204" pitchFamily="34" charset="0"/>
              </a:rPr>
              <a:t>bazı kişisel özelliklere dayandığı varsayımından hareket edilerek</a:t>
            </a:r>
            <a:r>
              <a:rPr lang="tr-TR" sz="2000" dirty="0" smtClean="0">
                <a:latin typeface="Arial Narrow" panose="020B0606020202030204" pitchFamily="34" charset="0"/>
              </a:rPr>
              <a:t>, belli </a:t>
            </a:r>
            <a:r>
              <a:rPr lang="tr-TR" sz="2000" dirty="0">
                <a:latin typeface="Arial Narrow" panose="020B0606020202030204" pitchFamily="34" charset="0"/>
              </a:rPr>
              <a:t>özelliklere sahip kişilerin lider olabileceği ileri görülmektedir. Bu görüşe göre </a:t>
            </a:r>
            <a:r>
              <a:rPr lang="tr-TR" sz="2000" dirty="0" smtClean="0">
                <a:latin typeface="Arial Narrow" panose="020B0606020202030204" pitchFamily="34" charset="0"/>
              </a:rPr>
              <a:t>lider, toplumun </a:t>
            </a:r>
            <a:r>
              <a:rPr lang="tr-TR" sz="2000" dirty="0">
                <a:latin typeface="Arial Narrow" panose="020B0606020202030204" pitchFamily="34" charset="0"/>
              </a:rPr>
              <a:t>hayal gücüne girmiş olan </a:t>
            </a:r>
            <a:r>
              <a:rPr lang="tr-TR" sz="2000" dirty="0" smtClean="0">
                <a:latin typeface="Arial Narrow" panose="020B0606020202030204" pitchFamily="34" charset="0"/>
              </a:rPr>
              <a:t>seçkin, yetenekli </a:t>
            </a:r>
            <a:r>
              <a:rPr lang="tr-TR" sz="2000" dirty="0">
                <a:latin typeface="Arial Narrow" panose="020B0606020202030204" pitchFamily="34" charset="0"/>
              </a:rPr>
              <a:t>kişidir. </a:t>
            </a:r>
            <a:endParaRPr lang="tr-TR" sz="2000" dirty="0" smtClean="0">
              <a:latin typeface="Arial Narrow" panose="020B0606020202030204" pitchFamily="34" charset="0"/>
            </a:endParaRP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Bir </a:t>
            </a:r>
            <a:r>
              <a:rPr lang="tr-TR" sz="2000" dirty="0">
                <a:latin typeface="Arial Narrow" panose="020B0606020202030204" pitchFamily="34" charset="0"/>
              </a:rPr>
              <a:t>lidere de bazı kişisel üstünlüklerin bulunması onun lider olmasını olumlu yönde etkiler. Fakat kişilik özellikleri bakımından üstün olan bir kişi de lider olacaktır diye bir genellemeye gidilemez.</a:t>
            </a:r>
          </a:p>
        </p:txBody>
      </p:sp>
    </p:spTree>
    <p:extLst>
      <p:ext uri="{BB962C8B-B14F-4D97-AF65-F5344CB8AC3E}">
        <p14:creationId xmlns:p14="http://schemas.microsoft.com/office/powerpoint/2010/main" val="24513899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331640" y="692696"/>
            <a:ext cx="7200800" cy="5016758"/>
          </a:xfrm>
          <a:prstGeom prst="rect">
            <a:avLst/>
          </a:prstGeom>
          <a:noFill/>
        </p:spPr>
        <p:txBody>
          <a:bodyPr wrap="square" rtlCol="0">
            <a:spAutoFit/>
          </a:bodyPr>
          <a:lstStyle/>
          <a:p>
            <a:pPr algn="just">
              <a:lnSpc>
                <a:spcPct val="200000"/>
              </a:lnSpc>
            </a:pPr>
            <a:r>
              <a:rPr lang="tr-TR" sz="2000" b="1" dirty="0">
                <a:latin typeface="Arial Narrow" panose="020B0606020202030204" pitchFamily="34" charset="0"/>
              </a:rPr>
              <a:t>Etkileşim </a:t>
            </a:r>
            <a:r>
              <a:rPr lang="tr-TR" sz="2000" b="1" dirty="0" smtClean="0">
                <a:latin typeface="Arial Narrow" panose="020B0606020202030204" pitchFamily="34" charset="0"/>
              </a:rPr>
              <a:t>Yaklaşımı </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Bu </a:t>
            </a:r>
            <a:r>
              <a:rPr lang="tr-TR" sz="2000" dirty="0">
                <a:latin typeface="Arial Narrow" panose="020B0606020202030204" pitchFamily="34" charset="0"/>
              </a:rPr>
              <a:t>yaklaşıma göre liderin kişisel özelliklerin önemli olmadığı, bir liderin kendisini izleyenlerle etkileşerek ortaya çıkardığı iş ve elde ettiği başarının önemli olduğu varsayılmaktadır</a:t>
            </a:r>
            <a:r>
              <a:rPr lang="tr-TR" sz="2000" dirty="0" smtClean="0">
                <a:latin typeface="Arial Narrow" panose="020B0606020202030204" pitchFamily="34" charset="0"/>
              </a:rPr>
              <a:t>.</a:t>
            </a:r>
          </a:p>
          <a:p>
            <a:pPr algn="just">
              <a:lnSpc>
                <a:spcPct val="200000"/>
              </a:lnSpc>
            </a:pPr>
            <a:r>
              <a:rPr lang="tr-TR" sz="2000" b="1" dirty="0" err="1" smtClean="0">
                <a:latin typeface="Arial Narrow" panose="020B0606020202030204" pitchFamily="34" charset="0"/>
              </a:rPr>
              <a:t>Ortamsal</a:t>
            </a:r>
            <a:r>
              <a:rPr lang="tr-TR" sz="2000" b="1" dirty="0" smtClean="0">
                <a:latin typeface="Arial Narrow" panose="020B0606020202030204" pitchFamily="34" charset="0"/>
              </a:rPr>
              <a:t> Yaklaşım </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Liderliğin </a:t>
            </a:r>
            <a:r>
              <a:rPr lang="tr-TR" sz="2000" dirty="0">
                <a:latin typeface="Arial Narrow" panose="020B0606020202030204" pitchFamily="34" charset="0"/>
              </a:rPr>
              <a:t>içinde bulunulan ortama bağlı olduğu ilkesine bağlıdır. Bu yaklaşım doğrultusunda olumsallık ve </a:t>
            </a:r>
            <a:r>
              <a:rPr lang="tr-TR" sz="2000" dirty="0" err="1">
                <a:latin typeface="Arial Narrow" panose="020B0606020202030204" pitchFamily="34" charset="0"/>
              </a:rPr>
              <a:t>durumsallık</a:t>
            </a:r>
            <a:r>
              <a:rPr lang="tr-TR" sz="2000" dirty="0">
                <a:latin typeface="Arial Narrow" panose="020B0606020202030204" pitchFamily="34" charset="0"/>
              </a:rPr>
              <a:t> kuramları geliştirilmiştir.</a:t>
            </a:r>
          </a:p>
        </p:txBody>
      </p:sp>
    </p:spTree>
    <p:extLst>
      <p:ext uri="{BB962C8B-B14F-4D97-AF65-F5344CB8AC3E}">
        <p14:creationId xmlns:p14="http://schemas.microsoft.com/office/powerpoint/2010/main" val="1103357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836712"/>
            <a:ext cx="7200800" cy="3170099"/>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Yeni Liderlik </a:t>
            </a:r>
            <a:r>
              <a:rPr lang="tr-TR" sz="2000" b="1" dirty="0" smtClean="0">
                <a:latin typeface="Arial Narrow" panose="020B0606020202030204" pitchFamily="34" charset="0"/>
              </a:rPr>
              <a:t>Tipleri</a:t>
            </a:r>
          </a:p>
          <a:p>
            <a:pPr algn="ctr">
              <a:lnSpc>
                <a:spcPct val="200000"/>
              </a:lnSpc>
            </a:pPr>
            <a:r>
              <a:rPr lang="tr-TR" sz="2000" b="1" dirty="0" smtClean="0">
                <a:latin typeface="Arial Narrow" panose="020B0606020202030204" pitchFamily="34" charset="0"/>
              </a:rPr>
              <a:t>Kozmopolit Lider</a:t>
            </a:r>
          </a:p>
          <a:p>
            <a:pPr algn="just">
              <a:lnSpc>
                <a:spcPct val="200000"/>
              </a:lnSpc>
            </a:pPr>
            <a:r>
              <a:rPr lang="tr-TR" sz="2000" dirty="0" smtClean="0">
                <a:latin typeface="Arial Narrow" panose="020B0606020202030204" pitchFamily="34" charset="0"/>
              </a:rPr>
              <a:t>Liderin </a:t>
            </a:r>
            <a:r>
              <a:rPr lang="tr-TR" sz="2000" dirty="0">
                <a:latin typeface="Arial Narrow" panose="020B0606020202030204" pitchFamily="34" charset="0"/>
              </a:rPr>
              <a:t>geleneksel duvarları aşarak diğer </a:t>
            </a:r>
            <a:r>
              <a:rPr lang="tr-TR" sz="2000" dirty="0" smtClean="0">
                <a:latin typeface="Arial Narrow" panose="020B0606020202030204" pitchFamily="34" charset="0"/>
              </a:rPr>
              <a:t>sektör, disiplin </a:t>
            </a:r>
            <a:r>
              <a:rPr lang="tr-TR" sz="2000" dirty="0">
                <a:latin typeface="Arial Narrow" panose="020B0606020202030204" pitchFamily="34" charset="0"/>
              </a:rPr>
              <a:t>fonksiyon ve kültürdeki fırsatları yakalaması anlamına gelmektedir.</a:t>
            </a:r>
            <a:endParaRPr lang="tr-TR" sz="2000" dirty="0" smtClean="0">
              <a:latin typeface="Arial Narrow" panose="020B0606020202030204" pitchFamily="34" charset="0"/>
            </a:endParaRPr>
          </a:p>
          <a:p>
            <a:pPr algn="just">
              <a:lnSpc>
                <a:spcPct val="200000"/>
              </a:lnSpc>
            </a:pPr>
            <a:endParaRPr lang="tr-TR" sz="2000" dirty="0">
              <a:latin typeface="Arial Narrow" panose="020B0606020202030204" pitchFamily="34" charset="0"/>
            </a:endParaRPr>
          </a:p>
        </p:txBody>
      </p:sp>
    </p:spTree>
    <p:extLst>
      <p:ext uri="{BB962C8B-B14F-4D97-AF65-F5344CB8AC3E}">
        <p14:creationId xmlns:p14="http://schemas.microsoft.com/office/powerpoint/2010/main" val="29594684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285</TotalTime>
  <Words>740</Words>
  <Application>Microsoft Office PowerPoint</Application>
  <PresentationFormat>Ekran Gösterisi (4:3)</PresentationFormat>
  <Paragraphs>85</Paragraphs>
  <Slides>24</Slides>
  <Notes>0</Notes>
  <HiddenSlides>0</HiddenSlides>
  <MMClips>0</MMClips>
  <ScaleCrop>false</ScaleCrop>
  <HeadingPairs>
    <vt:vector size="6" baseType="variant">
      <vt:variant>
        <vt:lpstr>Kullanılan Yazı Tipleri</vt:lpstr>
      </vt:variant>
      <vt:variant>
        <vt:i4>5</vt:i4>
      </vt:variant>
      <vt:variant>
        <vt:lpstr>Tema</vt:lpstr>
      </vt:variant>
      <vt:variant>
        <vt:i4>1</vt:i4>
      </vt:variant>
      <vt:variant>
        <vt:lpstr>Slayt Başlıkları</vt:lpstr>
      </vt:variant>
      <vt:variant>
        <vt:i4>24</vt:i4>
      </vt:variant>
    </vt:vector>
  </HeadingPairs>
  <TitlesOfParts>
    <vt:vector size="30" baseType="lpstr">
      <vt:lpstr>Arial</vt:lpstr>
      <vt:lpstr>Arial Narrow</vt:lpstr>
      <vt:lpstr>Calibri</vt:lpstr>
      <vt:lpstr>Comic Sans MS</vt:lpstr>
      <vt:lpstr>Wingdings</vt:lpstr>
      <vt:lpstr>Ofis Teması</vt:lpstr>
      <vt:lpstr>SINIFTA BİR LİDER OLARAK ÖĞRETMEN</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Gökce</dc:creator>
  <cp:lastModifiedBy>EhLiKeYiF</cp:lastModifiedBy>
  <cp:revision>223</cp:revision>
  <dcterms:created xsi:type="dcterms:W3CDTF">2018-11-06T06:50:39Z</dcterms:created>
  <dcterms:modified xsi:type="dcterms:W3CDTF">2020-05-02T09:49:18Z</dcterms:modified>
</cp:coreProperties>
</file>