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0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5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9653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3466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3464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22406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3643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9500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36442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487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967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8214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554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7373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971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00181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27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6117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9B6661D-2B9F-4630-966C-FF8A567DC8E8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861CA-F13C-47CD-8B4D-ECD32053C33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94186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YÖNETİM BİLİMİ I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PROF</a:t>
            </a:r>
            <a:r>
              <a:rPr lang="tr-TR" dirty="0" smtClean="0"/>
              <a:t>.DR</a:t>
            </a:r>
            <a:r>
              <a:rPr lang="tr-TR" dirty="0" smtClean="0"/>
              <a:t>. ALİ RIZA SAKLI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FEDF-C8BC-4424-96D7-2538E5FF3596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924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İç Kontrol ve İç </a:t>
            </a:r>
            <a:r>
              <a:rPr lang="tr-TR" b="1" dirty="0" smtClean="0"/>
              <a:t>Denetim</a:t>
            </a:r>
            <a:br>
              <a:rPr lang="tr-TR" b="1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3" y="2052918"/>
            <a:ext cx="6920226" cy="4195481"/>
          </a:xfrm>
        </p:spPr>
        <p:txBody>
          <a:bodyPr/>
          <a:lstStyle/>
          <a:p>
            <a:r>
              <a:rPr lang="tr-TR" sz="2400" dirty="0"/>
              <a:t>İç kontrol faaliyeti; hiyerarşik kontrolü ve iç denetçinin denetimini de </a:t>
            </a:r>
            <a:r>
              <a:rPr lang="tr-TR" sz="2400" dirty="0" smtClean="0"/>
              <a:t>kapsar.</a:t>
            </a:r>
          </a:p>
          <a:p>
            <a:r>
              <a:rPr lang="tr-TR" sz="2400" u="sng" dirty="0" smtClean="0"/>
              <a:t>Örgütün </a:t>
            </a:r>
            <a:r>
              <a:rPr lang="tr-TR" sz="2400" u="sng" dirty="0"/>
              <a:t>amaçlarını gerçekleştirmeyi </a:t>
            </a:r>
            <a:r>
              <a:rPr lang="tr-TR" sz="2400" dirty="0"/>
              <a:t>ve </a:t>
            </a:r>
            <a:r>
              <a:rPr lang="tr-TR" sz="2400" u="sng" dirty="0"/>
              <a:t>bunu engelleyecek sorunları ortadan kaldırmayı </a:t>
            </a:r>
            <a:r>
              <a:rPr lang="tr-TR" sz="2400" dirty="0"/>
              <a:t>amaçlayan genel çerçevede yürütülen </a:t>
            </a:r>
            <a:r>
              <a:rPr lang="tr-TR" sz="2400" u="sng" dirty="0"/>
              <a:t>tüm faaliyetleri </a:t>
            </a:r>
            <a:r>
              <a:rPr lang="tr-TR" sz="2400" dirty="0" smtClean="0"/>
              <a:t>de kapsamaktadır</a:t>
            </a:r>
            <a:r>
              <a:rPr lang="tr-TR" sz="2400" dirty="0"/>
              <a:t>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15326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İç Kontrol ve İç </a:t>
            </a:r>
            <a:r>
              <a:rPr lang="tr-TR" b="1" dirty="0" smtClean="0"/>
              <a:t>Denetim</a:t>
            </a:r>
            <a:br>
              <a:rPr lang="tr-TR" b="1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 err="1"/>
              <a:t>a.İç</a:t>
            </a:r>
            <a:r>
              <a:rPr lang="tr-TR" sz="2400" b="1" dirty="0"/>
              <a:t> Kontrol</a:t>
            </a:r>
          </a:p>
          <a:p>
            <a:r>
              <a:rPr lang="tr-TR" sz="2400" dirty="0"/>
              <a:t>İç kontrol sistemi, örgütlerin belirledikleri </a:t>
            </a:r>
            <a:r>
              <a:rPr lang="tr-TR" sz="2400" u="sng" dirty="0"/>
              <a:t>hedef ve amaçlara etkin bir şekilde ulaşmalarını sağlama</a:t>
            </a:r>
            <a:r>
              <a:rPr lang="tr-TR" sz="2400" dirty="0"/>
              <a:t>yı amaçlayan yöntem ve usullerin tamamını kapsamaktadır.</a:t>
            </a:r>
          </a:p>
          <a:p>
            <a:r>
              <a:rPr lang="tr-TR" sz="2400" dirty="0"/>
              <a:t>Amaçlara ulaşmayı sağlayacak </a:t>
            </a:r>
            <a:r>
              <a:rPr lang="tr-TR" sz="2400" b="1" dirty="0"/>
              <a:t>makul bir güvence</a:t>
            </a:r>
            <a:r>
              <a:rPr lang="tr-TR" sz="2400" dirty="0"/>
              <a:t> sunar</a:t>
            </a:r>
            <a:r>
              <a:rPr lang="tr-TR" sz="2400" dirty="0" smtClean="0"/>
              <a:t>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624047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İç Kontrol ve İç </a:t>
            </a:r>
            <a:r>
              <a:rPr lang="tr-TR" b="1" dirty="0" smtClean="0"/>
              <a:t>Denetim</a:t>
            </a:r>
            <a:br>
              <a:rPr lang="tr-TR" b="1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 err="1"/>
              <a:t>b.İç</a:t>
            </a:r>
            <a:r>
              <a:rPr lang="tr-TR" sz="2400" b="1" dirty="0"/>
              <a:t> Denetim</a:t>
            </a:r>
          </a:p>
          <a:p>
            <a:r>
              <a:rPr lang="tr-TR" sz="2400" u="sng" dirty="0"/>
              <a:t>İç denetim birimi</a:t>
            </a:r>
            <a:r>
              <a:rPr lang="tr-TR" sz="2400" dirty="0"/>
              <a:t> ve </a:t>
            </a:r>
            <a:r>
              <a:rPr lang="tr-TR" sz="2400" u="sng" dirty="0"/>
              <a:t>görevli iç denetçi</a:t>
            </a:r>
            <a:r>
              <a:rPr lang="tr-TR" sz="2400" dirty="0"/>
              <a:t> tarafından yerine getirilen bir bağımsız denetim faaliyetidir.</a:t>
            </a:r>
          </a:p>
          <a:p>
            <a:r>
              <a:rPr lang="tr-TR" sz="2400" dirty="0"/>
              <a:t>Sadece </a:t>
            </a:r>
            <a:r>
              <a:rPr lang="tr-TR" sz="2400" u="sng" dirty="0"/>
              <a:t>“insan” unsuru</a:t>
            </a:r>
            <a:r>
              <a:rPr lang="tr-TR" sz="2400" dirty="0"/>
              <a:t>nun yerine getirdiği bir faaliyettir. </a:t>
            </a:r>
          </a:p>
          <a:p>
            <a:r>
              <a:rPr lang="tr-TR" sz="2400" dirty="0"/>
              <a:t>Faaliyetini yürütürken </a:t>
            </a:r>
            <a:r>
              <a:rPr lang="tr-TR" sz="2400" u="sng" dirty="0"/>
              <a:t>“bağımsız</a:t>
            </a:r>
            <a:r>
              <a:rPr lang="tr-TR" sz="2400" dirty="0"/>
              <a:t>” olarak faaliyet göstermekle sorumludur</a:t>
            </a:r>
            <a:r>
              <a:rPr lang="tr-TR" sz="2400" dirty="0" smtClean="0"/>
              <a:t>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384975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İç Kontrol ve İç </a:t>
            </a:r>
            <a:r>
              <a:rPr lang="tr-TR" b="1" dirty="0" smtClean="0"/>
              <a:t>Denetim</a:t>
            </a:r>
            <a:br>
              <a:rPr lang="tr-TR" b="1" dirty="0" smtClean="0"/>
            </a:br>
            <a:r>
              <a:rPr lang="tr-TR" sz="2800" b="1" dirty="0"/>
              <a:t>Tablo 2: İç Kontrol ve İç Denetimin Karşılaştırılması</a:t>
            </a:r>
            <a:r>
              <a:rPr lang="tr-TR" i="1" dirty="0"/>
              <a:t/>
            </a:r>
            <a:br>
              <a:rPr lang="tr-TR" i="1" dirty="0"/>
            </a:br>
            <a:endParaRPr lang="tr-TR" dirty="0"/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430769"/>
              </p:ext>
            </p:extLst>
          </p:nvPr>
        </p:nvGraphicFramePr>
        <p:xfrm>
          <a:off x="2331076" y="1853250"/>
          <a:ext cx="7109138" cy="47168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54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992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pc="100" dirty="0">
                          <a:effectLst/>
                        </a:rPr>
                        <a:t>İÇ KONTROL</a:t>
                      </a:r>
                      <a:endParaRPr lang="tr-T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pc="100" dirty="0">
                          <a:effectLst/>
                        </a:rPr>
                        <a:t>İÇ DENETİM</a:t>
                      </a:r>
                      <a:endParaRPr lang="tr-T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4971">
                <a:tc>
                  <a:txBody>
                    <a:bodyPr/>
                    <a:lstStyle/>
                    <a:p>
                      <a:pPr indent="45021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pc="100">
                          <a:effectLst/>
                        </a:rPr>
                        <a:t>Gerçekleştirilmesinden tüm personel sorumludur.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b="1" spc="100">
                          <a:effectLst/>
                        </a:rPr>
                        <a:t>Sadece iç denetçiler sorumludur.</a:t>
                      </a:r>
                      <a:endParaRPr lang="tr-T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4971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pc="100">
                          <a:effectLst/>
                        </a:rPr>
                        <a:t>Kendi başına bir sistemdir.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b="1" spc="100">
                          <a:effectLst/>
                        </a:rPr>
                        <a:t>İç kontrol sisteminin bir fonksiyonudur.</a:t>
                      </a:r>
                      <a:endParaRPr lang="tr-T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4971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pc="100">
                          <a:effectLst/>
                        </a:rPr>
                        <a:t>Yönetim sorumluluğunu üstlenir.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b="1" spc="100">
                          <a:effectLst/>
                        </a:rPr>
                        <a:t>Yönetim sorumluluğunu üstlenmez.</a:t>
                      </a:r>
                      <a:endParaRPr lang="tr-T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4971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pc="100">
                          <a:effectLst/>
                        </a:rPr>
                        <a:t>Ortak sorumluluk esasına dayanır.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b="1" spc="100">
                          <a:effectLst/>
                        </a:rPr>
                        <a:t>Birim sorumluluğuna dayanır.</a:t>
                      </a:r>
                      <a:endParaRPr lang="tr-T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4971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pc="100">
                          <a:effectLst/>
                        </a:rPr>
                        <a:t>Kapsamı geniştir.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b="1" spc="100">
                          <a:effectLst/>
                        </a:rPr>
                        <a:t>Sadece belli konuları içerir.</a:t>
                      </a:r>
                      <a:endParaRPr lang="tr-T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4971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pc="100">
                          <a:effectLst/>
                        </a:rPr>
                        <a:t>Sürekli gözden geçirme esastır.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b="1" spc="100" dirty="0">
                          <a:effectLst/>
                        </a:rPr>
                        <a:t>Belli dönemlerde gözden geçirme vardır.</a:t>
                      </a:r>
                      <a:endParaRPr lang="tr-T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815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pc="100">
                          <a:effectLst/>
                        </a:rPr>
                        <a:t>Makul bir güvence verir.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b="1" spc="100" dirty="0">
                          <a:effectLst/>
                        </a:rPr>
                        <a:t>Güvence vermez.</a:t>
                      </a:r>
                      <a:endParaRPr lang="tr-T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184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Dış Denetim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tr-TR" sz="2400" dirty="0"/>
              <a:t>Örgütün yetkili ve bağımsız bir dış denetim birimince denetlenmesini ifade eder. </a:t>
            </a:r>
          </a:p>
          <a:p>
            <a:r>
              <a:rPr lang="tr-TR" sz="2400" dirty="0"/>
              <a:t>Dış denetimin nasıl yapılacağı, denetimde hangi standartların uygulanacağı </a:t>
            </a:r>
            <a:r>
              <a:rPr lang="tr-TR" sz="2400" u="sng" dirty="0"/>
              <a:t>uluslararası bazı standartlara tabi</a:t>
            </a:r>
            <a:r>
              <a:rPr lang="tr-TR" sz="2400" dirty="0"/>
              <a:t>dir.</a:t>
            </a:r>
          </a:p>
          <a:p>
            <a:r>
              <a:rPr lang="tr-TR" sz="2400" dirty="0"/>
              <a:t>Ayrıntılı bir </a:t>
            </a:r>
            <a:r>
              <a:rPr lang="tr-TR" sz="2400" u="sng" dirty="0"/>
              <a:t>dış denetim raporu</a:t>
            </a:r>
            <a:r>
              <a:rPr lang="tr-TR" sz="2400" dirty="0"/>
              <a:t> hazırlanır ve örgüt üst yönetimine sunulur</a:t>
            </a:r>
            <a:r>
              <a:rPr lang="tr-TR" sz="2400" dirty="0" smtClean="0"/>
              <a:t>.</a:t>
            </a:r>
            <a:endParaRPr lang="tr-TR" sz="2400" dirty="0"/>
          </a:p>
          <a:p>
            <a:r>
              <a:rPr lang="tr-TR" sz="2400" dirty="0"/>
              <a:t>Kamu örgütleri, </a:t>
            </a:r>
            <a:r>
              <a:rPr lang="tr-TR" sz="2400" u="sng" dirty="0"/>
              <a:t>iç denetim birimleri</a:t>
            </a:r>
            <a:r>
              <a:rPr lang="tr-TR" sz="2400" dirty="0"/>
              <a:t> kurmak mecburiyetinde bırakılırken, bağımsız dış denetimi yapmak üzere </a:t>
            </a:r>
            <a:r>
              <a:rPr lang="tr-TR" sz="2400" b="1" dirty="0"/>
              <a:t>Sayıştay </a:t>
            </a:r>
            <a:r>
              <a:rPr lang="tr-TR" sz="2400" dirty="0"/>
              <a:t>görevlendirilmiştir</a:t>
            </a:r>
            <a:r>
              <a:rPr lang="tr-TR" sz="2400" dirty="0" smtClean="0"/>
              <a:t>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134905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Eşgüdüm (Koordinasyon)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7667201" cy="4195481"/>
          </a:xfrm>
        </p:spPr>
        <p:txBody>
          <a:bodyPr/>
          <a:lstStyle/>
          <a:p>
            <a:r>
              <a:rPr lang="tr-TR" sz="2400" dirty="0"/>
              <a:t>Eşgüdüm; </a:t>
            </a:r>
            <a:r>
              <a:rPr lang="tr-TR" sz="2400" i="1" dirty="0"/>
              <a:t>“çalışmayı kolaylaştırmak ve başarıyı sağlamak için bir örgütün bütün faaliyetlerinin uyumlaştırılması”</a:t>
            </a:r>
            <a:r>
              <a:rPr lang="tr-TR" sz="2400" dirty="0"/>
              <a:t> olarak tanımlanmaktadır.</a:t>
            </a:r>
          </a:p>
          <a:p>
            <a:endParaRPr lang="tr-TR" sz="2400" dirty="0"/>
          </a:p>
          <a:p>
            <a:r>
              <a:rPr lang="tr-TR" sz="2400" dirty="0"/>
              <a:t>Yönetim sürecinin her aşamasında eşgüdüm yapılmalıdır.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FEDF-C8BC-4424-96D7-2538E5FF3596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5008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Etkili Bir Eşgüdüm İçin Yapılması Gerekenler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20462" y="2408349"/>
            <a:ext cx="7907628" cy="4327302"/>
          </a:xfrm>
        </p:spPr>
        <p:txBody>
          <a:bodyPr>
            <a:noAutofit/>
          </a:bodyPr>
          <a:lstStyle/>
          <a:p>
            <a:r>
              <a:rPr lang="tr-TR" sz="2400" b="1" dirty="0" err="1"/>
              <a:t>a.Yönetim</a:t>
            </a:r>
            <a:r>
              <a:rPr lang="tr-TR" sz="2400" b="1" dirty="0"/>
              <a:t> Sürecinin Başlangıcından İtibaren Eşgüdüm İçin Çaba </a:t>
            </a:r>
            <a:r>
              <a:rPr lang="tr-TR" sz="2400" b="1" dirty="0" smtClean="0"/>
              <a:t>Gösterilmesi</a:t>
            </a:r>
          </a:p>
          <a:p>
            <a:pPr marL="0" indent="0">
              <a:buNone/>
            </a:pPr>
            <a:endParaRPr lang="tr-TR" sz="2400" b="1" dirty="0"/>
          </a:p>
          <a:p>
            <a:r>
              <a:rPr lang="tr-TR" sz="2400" b="1" dirty="0" err="1"/>
              <a:t>b.İlgili</a:t>
            </a:r>
            <a:r>
              <a:rPr lang="tr-TR" sz="2400" b="1" dirty="0"/>
              <a:t> ve Sorumlu Kişilerin Doğrudan Bağlantı ve İletişimlerinin </a:t>
            </a:r>
            <a:r>
              <a:rPr lang="tr-TR" sz="2400" b="1" dirty="0" smtClean="0"/>
              <a:t>Sağlanması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264080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Etkili Bir Eşgüdüm İçin Yapılması Gerekenler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20462" y="2511380"/>
            <a:ext cx="9028090" cy="4224271"/>
          </a:xfrm>
        </p:spPr>
        <p:txBody>
          <a:bodyPr>
            <a:noAutofit/>
          </a:bodyPr>
          <a:lstStyle/>
          <a:p>
            <a:r>
              <a:rPr lang="tr-TR" sz="2400" b="1" dirty="0" err="1" smtClean="0"/>
              <a:t>c.Örgüt</a:t>
            </a:r>
            <a:r>
              <a:rPr lang="tr-TR" sz="2400" b="1" dirty="0" smtClean="0"/>
              <a:t> </a:t>
            </a:r>
            <a:r>
              <a:rPr lang="tr-TR" sz="2400" b="1" dirty="0"/>
              <a:t>Yapısının Yalın </a:t>
            </a:r>
            <a:r>
              <a:rPr lang="tr-TR" sz="2400" b="1" dirty="0" smtClean="0"/>
              <a:t>Olması </a:t>
            </a:r>
            <a:r>
              <a:rPr lang="tr-TR" sz="2400" b="1" dirty="0"/>
              <a:t>ve Bölümlendirmenin Eşgüdüme Elverişli Olması</a:t>
            </a:r>
          </a:p>
          <a:p>
            <a:r>
              <a:rPr lang="tr-TR" sz="2400" b="1" dirty="0"/>
              <a:t>Yalın örgüt</a:t>
            </a:r>
            <a:r>
              <a:rPr lang="tr-TR" sz="2400" dirty="0"/>
              <a:t>: Örgütte gereksiz kademe ve birimlerin olmaması; derinliği az yatay örgüt yapısı oluşturulmasıdır.</a:t>
            </a:r>
          </a:p>
          <a:p>
            <a:r>
              <a:rPr lang="tr-TR" sz="2400" b="1" dirty="0" err="1"/>
              <a:t>d.İyi</a:t>
            </a:r>
            <a:r>
              <a:rPr lang="tr-TR" sz="2400" b="1" dirty="0"/>
              <a:t> Düzenlenmiş İletişim Yöntemleri Kullanılması </a:t>
            </a:r>
          </a:p>
          <a:p>
            <a:r>
              <a:rPr lang="tr-TR" sz="2400" b="1" dirty="0" err="1"/>
              <a:t>e.Çalışanların</a:t>
            </a:r>
            <a:r>
              <a:rPr lang="tr-TR" sz="2400" b="1" dirty="0"/>
              <a:t> Kendi Aralarında Gönüllü İşbirliğine </a:t>
            </a:r>
            <a:r>
              <a:rPr lang="tr-TR" sz="2400" b="1" dirty="0" smtClean="0"/>
              <a:t>Yönlendirilmesi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220599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Eşgüdüm Sağlama Yöntemleri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4962637" cy="4195481"/>
          </a:xfrm>
        </p:spPr>
        <p:txBody>
          <a:bodyPr/>
          <a:lstStyle/>
          <a:p>
            <a:r>
              <a:rPr lang="tr-TR" sz="2400" b="1" u="sng" dirty="0"/>
              <a:t>a-Haberleşme ve Bilgi Sistemleri</a:t>
            </a:r>
            <a:endParaRPr lang="tr-TR" sz="2400" b="1" dirty="0"/>
          </a:p>
          <a:p>
            <a:r>
              <a:rPr lang="tr-TR" sz="2400" dirty="0"/>
              <a:t>-Kısa bilgi notları, </a:t>
            </a:r>
            <a:r>
              <a:rPr lang="tr-TR" sz="2400" dirty="0" smtClean="0"/>
              <a:t>(Kısa Mesaj Sistemi-SMS)</a:t>
            </a:r>
            <a:r>
              <a:rPr lang="tr-TR" sz="2400" dirty="0"/>
              <a:t>	</a:t>
            </a:r>
          </a:p>
          <a:p>
            <a:r>
              <a:rPr lang="tr-TR" sz="2400" dirty="0"/>
              <a:t>-Bültenler,	</a:t>
            </a:r>
          </a:p>
          <a:p>
            <a:r>
              <a:rPr lang="tr-TR" sz="2400" dirty="0"/>
              <a:t>-Yazılı raporlar</a:t>
            </a:r>
          </a:p>
          <a:p>
            <a:r>
              <a:rPr lang="tr-TR" sz="2400" dirty="0"/>
              <a:t>-Online bilgisayarlar,  	</a:t>
            </a:r>
          </a:p>
          <a:p>
            <a:r>
              <a:rPr lang="tr-TR" sz="2400" dirty="0"/>
              <a:t>-Elektronik haber ve bilgi sistemleri,</a:t>
            </a:r>
          </a:p>
          <a:p>
            <a:endParaRPr lang="tr-TR" dirty="0"/>
          </a:p>
        </p:txBody>
      </p:sp>
      <p:sp>
        <p:nvSpPr>
          <p:cNvPr id="4" name="İçerik Yer Tutucusu 2"/>
          <p:cNvSpPr txBox="1">
            <a:spLocks/>
          </p:cNvSpPr>
          <p:nvPr/>
        </p:nvSpPr>
        <p:spPr>
          <a:xfrm>
            <a:off x="6065949" y="2052917"/>
            <a:ext cx="4962637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tr-TR" sz="2400" dirty="0"/>
              <a:t>-Elektronik bülten ve raporlar,</a:t>
            </a:r>
          </a:p>
          <a:p>
            <a:r>
              <a:rPr lang="tr-TR" sz="2400" dirty="0"/>
              <a:t>-Telekonferans sistemleri,</a:t>
            </a:r>
          </a:p>
          <a:p>
            <a:r>
              <a:rPr lang="tr-TR" sz="2400" dirty="0"/>
              <a:t>-Elektronik posta ve e-posta grupları,</a:t>
            </a:r>
          </a:p>
          <a:p>
            <a:r>
              <a:rPr lang="tr-TR" sz="2400" dirty="0"/>
              <a:t>-Sosyal medya,</a:t>
            </a:r>
          </a:p>
          <a:p>
            <a:r>
              <a:rPr lang="tr-TR" sz="2400" dirty="0"/>
              <a:t>-İnternet ortamında gelişen yeni iletişim türleri</a:t>
            </a:r>
            <a:r>
              <a:rPr lang="tr-TR" sz="2400" dirty="0" smtClean="0"/>
              <a:t>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3460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Eşgüdüm Sağlama Yöntemleri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9817973" cy="4476671"/>
          </a:xfrm>
        </p:spPr>
        <p:txBody>
          <a:bodyPr>
            <a:noAutofit/>
          </a:bodyPr>
          <a:lstStyle/>
          <a:p>
            <a:r>
              <a:rPr lang="tr-TR" sz="2400" b="1" u="sng" dirty="0"/>
              <a:t>b-Geçici ve Daimi Kurul ve Komiteler</a:t>
            </a:r>
            <a:endParaRPr lang="tr-TR" sz="2400" b="1" dirty="0"/>
          </a:p>
          <a:p>
            <a:r>
              <a:rPr lang="tr-TR" sz="2400" b="1" dirty="0" err="1"/>
              <a:t>i.Geçici</a:t>
            </a:r>
            <a:r>
              <a:rPr lang="tr-TR" sz="2400" b="1" dirty="0"/>
              <a:t> Komite ve Kurullar:</a:t>
            </a:r>
          </a:p>
          <a:p>
            <a:r>
              <a:rPr lang="tr-TR" sz="2400" dirty="0"/>
              <a:t> Aralarında uyumsuzluk olan bölüm ve birimler için geçici komite ve kurullar oluşturulabilir.  Geçici (ad-hoc) kurullar ve komiteler, eşgüdüm sorunu ortadan kalkıncaya kadar faaliyet gösterir.</a:t>
            </a:r>
          </a:p>
          <a:p>
            <a:r>
              <a:rPr lang="tr-TR" sz="2400" b="1" dirty="0" err="1"/>
              <a:t>ii.Daimi</a:t>
            </a:r>
            <a:r>
              <a:rPr lang="tr-TR" sz="2400" b="1" dirty="0"/>
              <a:t> Kurul ve Komiteler</a:t>
            </a:r>
          </a:p>
          <a:p>
            <a:r>
              <a:rPr lang="tr-TR" sz="2400" dirty="0"/>
              <a:t>Çeşitli birim ve bölümler arasında kurulan ve belli aralıklarla sürekli olarak toplanan kurul ve komitelerdir. Sürekli kurul ve komitelere; </a:t>
            </a:r>
            <a:r>
              <a:rPr lang="tr-TR" sz="2400" u="sng" dirty="0"/>
              <a:t>müdürler komitesi</a:t>
            </a:r>
            <a:r>
              <a:rPr lang="tr-TR" sz="2400" dirty="0"/>
              <a:t>, </a:t>
            </a:r>
            <a:r>
              <a:rPr lang="tr-TR" sz="2400" u="sng" dirty="0"/>
              <a:t>disiplin komitesi</a:t>
            </a:r>
            <a:r>
              <a:rPr lang="tr-TR" sz="2400" dirty="0"/>
              <a:t> vb. gibi örnekler gösterilebilir</a:t>
            </a:r>
            <a:r>
              <a:rPr lang="tr-TR" sz="2400" dirty="0" smtClean="0"/>
              <a:t>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520806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Eşgüdüm Sağlama Yöntemleri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9817973" cy="4476671"/>
          </a:xfrm>
        </p:spPr>
        <p:txBody>
          <a:bodyPr>
            <a:noAutofit/>
          </a:bodyPr>
          <a:lstStyle/>
          <a:p>
            <a:r>
              <a:rPr lang="tr-TR" sz="2400" b="1" dirty="0"/>
              <a:t>c-Bütünleştirici ve Aracı Yöneticiler</a:t>
            </a:r>
          </a:p>
          <a:p>
            <a:r>
              <a:rPr lang="tr-TR" sz="2400" dirty="0"/>
              <a:t>Örgüt birimleri arasındaki uyumsuzlukların çözümü amacıyla görevlendirilirler.</a:t>
            </a:r>
          </a:p>
          <a:p>
            <a:r>
              <a:rPr lang="tr-TR" sz="2400" b="1" dirty="0"/>
              <a:t>Proje yöneticisi:</a:t>
            </a:r>
            <a:r>
              <a:rPr lang="tr-TR" sz="2400" dirty="0"/>
              <a:t> Oluşturulan özel bir proje grubunun yönetimi ile ilgili eşgüdüm sağlamakla görevlidir</a:t>
            </a:r>
            <a:r>
              <a:rPr lang="tr-TR" sz="2400" dirty="0" smtClean="0"/>
              <a:t>.</a:t>
            </a:r>
          </a:p>
          <a:p>
            <a:pPr marL="0" indent="0">
              <a:buNone/>
            </a:pPr>
            <a:endParaRPr lang="tr-TR" sz="2400" dirty="0"/>
          </a:p>
          <a:p>
            <a:r>
              <a:rPr lang="tr-TR" sz="2400" b="1" dirty="0"/>
              <a:t>Program yöneticisi:</a:t>
            </a:r>
            <a:r>
              <a:rPr lang="tr-TR" sz="2400" dirty="0"/>
              <a:t> Örgütte birden fazla faaliyet bulunduğunda ve bunlar arasında eşgüdüm sorunları ortaya çıktığında program yöneticisi atanır.</a:t>
            </a:r>
          </a:p>
        </p:txBody>
      </p:sp>
    </p:spTree>
    <p:extLst>
      <p:ext uri="{BB962C8B-B14F-4D97-AF65-F5344CB8AC3E}">
        <p14:creationId xmlns:p14="http://schemas.microsoft.com/office/powerpoint/2010/main" val="1993059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Kontrol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72732" y="2052918"/>
            <a:ext cx="10496282" cy="1797865"/>
          </a:xfrm>
        </p:spPr>
        <p:txBody>
          <a:bodyPr>
            <a:normAutofit/>
          </a:bodyPr>
          <a:lstStyle/>
          <a:p>
            <a:r>
              <a:rPr lang="tr-TR" sz="2400" dirty="0"/>
              <a:t>Örgütlerde “</a:t>
            </a:r>
            <a:r>
              <a:rPr lang="tr-TR" sz="2400" b="1" dirty="0"/>
              <a:t>iç kontrol</a:t>
            </a:r>
            <a:r>
              <a:rPr lang="tr-TR" sz="2400" dirty="0"/>
              <a:t>” ve “</a:t>
            </a:r>
            <a:r>
              <a:rPr lang="tr-TR" sz="2400" b="1" dirty="0"/>
              <a:t>iç denetim</a:t>
            </a:r>
            <a:r>
              <a:rPr lang="tr-TR" sz="2400" dirty="0"/>
              <a:t>” olmak üzere iki türlü kontrol faaliyetinden söz edilebilmektedir. </a:t>
            </a:r>
          </a:p>
          <a:p>
            <a:r>
              <a:rPr lang="tr-TR" sz="2400" dirty="0"/>
              <a:t>İç kontrol, </a:t>
            </a:r>
            <a:r>
              <a:rPr lang="tr-TR" sz="2400" u="sng" dirty="0"/>
              <a:t>hiyerarşik kontrolü ve iç denetimi de kapsayan</a:t>
            </a:r>
            <a:r>
              <a:rPr lang="tr-TR" sz="2400" dirty="0"/>
              <a:t> geniş anlamda faaliyetler bütünüdür</a:t>
            </a:r>
            <a:r>
              <a:rPr lang="tr-TR" sz="2400" dirty="0" smtClean="0"/>
              <a:t>.</a:t>
            </a:r>
            <a:endParaRPr lang="tr-TR" sz="24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468" y="4210928"/>
            <a:ext cx="7750303" cy="1367701"/>
          </a:xfrm>
          <a:prstGeom prst="rect">
            <a:avLst/>
          </a:prstGeom>
        </p:spPr>
      </p:pic>
      <p:sp>
        <p:nvSpPr>
          <p:cNvPr id="5" name="Dikdörtgen 4"/>
          <p:cNvSpPr/>
          <p:nvPr/>
        </p:nvSpPr>
        <p:spPr>
          <a:xfrm>
            <a:off x="4226867" y="5578629"/>
            <a:ext cx="2759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spcBef>
                <a:spcPts val="600"/>
              </a:spcBef>
              <a:spcAft>
                <a:spcPts val="0"/>
              </a:spcAft>
            </a:pPr>
            <a:r>
              <a:rPr lang="tr-TR" b="1" spc="1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Geriye Bilgi Akışı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4491310" y="5947961"/>
            <a:ext cx="2720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/>
              <a:t>Şekil 13: Kontrol Şeması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38214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Kontrol Sürecinin Temel Aşamaları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41949" y="1853248"/>
            <a:ext cx="9470243" cy="4579702"/>
          </a:xfrm>
        </p:spPr>
        <p:txBody>
          <a:bodyPr>
            <a:normAutofit lnSpcReduction="10000"/>
          </a:bodyPr>
          <a:lstStyle/>
          <a:p>
            <a:r>
              <a:rPr lang="tr-TR" sz="2400" b="1" dirty="0" err="1" smtClean="0"/>
              <a:t>a.Standartların</a:t>
            </a:r>
            <a:r>
              <a:rPr lang="tr-TR" sz="2400" b="1" dirty="0" smtClean="0"/>
              <a:t> </a:t>
            </a:r>
            <a:r>
              <a:rPr lang="tr-TR" sz="2400" b="1" dirty="0"/>
              <a:t>Belirlenmesi</a:t>
            </a:r>
          </a:p>
          <a:p>
            <a:r>
              <a:rPr lang="tr-TR" sz="2400" dirty="0"/>
              <a:t>Amaç, plan ve politikalar ışığında belirlenecek standartların muhakkak </a:t>
            </a:r>
            <a:r>
              <a:rPr lang="tr-TR" sz="2400" u="sng" dirty="0"/>
              <a:t>sayısal olarak</a:t>
            </a:r>
            <a:r>
              <a:rPr lang="tr-TR" sz="2400" dirty="0"/>
              <a:t> ifade edilmesi ve kaydedilmesi gerekir. </a:t>
            </a:r>
          </a:p>
          <a:p>
            <a:r>
              <a:rPr lang="tr-TR" sz="2400" b="1" dirty="0" err="1"/>
              <a:t>b.Faaliyet</a:t>
            </a:r>
            <a:r>
              <a:rPr lang="tr-TR" sz="2400" b="1" dirty="0"/>
              <a:t> Sonuçlarının Ölçülmesi</a:t>
            </a:r>
          </a:p>
          <a:p>
            <a:r>
              <a:rPr lang="tr-TR" sz="2400" dirty="0"/>
              <a:t>Hangi faaliyet sonuçlarının fiili olarak elde edildiğinin belirlenmesidir</a:t>
            </a:r>
            <a:r>
              <a:rPr lang="tr-TR" sz="2400" dirty="0" smtClean="0"/>
              <a:t>.</a:t>
            </a:r>
            <a:endParaRPr lang="tr-TR" sz="2400" dirty="0"/>
          </a:p>
          <a:p>
            <a:r>
              <a:rPr lang="tr-TR" sz="2400" b="1" dirty="0" err="1"/>
              <a:t>c.Faaliyet</a:t>
            </a:r>
            <a:r>
              <a:rPr lang="tr-TR" sz="2400" b="1" dirty="0"/>
              <a:t> Sonuçlarının Standartlarla Karşılaştırılması</a:t>
            </a:r>
          </a:p>
          <a:p>
            <a:r>
              <a:rPr lang="tr-TR" sz="2400" dirty="0"/>
              <a:t>Elde edilen sonuçların standartlar karşısında ne durumda olduğuna bakılır</a:t>
            </a:r>
            <a:r>
              <a:rPr lang="tr-TR" sz="2400" dirty="0" smtClean="0"/>
              <a:t>.</a:t>
            </a:r>
            <a:endParaRPr lang="tr-TR" sz="2400" dirty="0"/>
          </a:p>
          <a:p>
            <a:r>
              <a:rPr lang="tr-TR" sz="2400" b="1" dirty="0" err="1"/>
              <a:t>d.Sapmalarla</a:t>
            </a:r>
            <a:r>
              <a:rPr lang="tr-TR" sz="2400" b="1" dirty="0"/>
              <a:t> İlgili Düzeltme Kararı Verilmesi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369208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</TotalTime>
  <Words>623</Words>
  <Application>Microsoft Office PowerPoint</Application>
  <PresentationFormat>Geniş ekran</PresentationFormat>
  <Paragraphs>88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İyon</vt:lpstr>
      <vt:lpstr>YÖNETİM BİLİMİ I</vt:lpstr>
      <vt:lpstr>Eşgüdüm (Koordinasyon)</vt:lpstr>
      <vt:lpstr>Etkili Bir Eşgüdüm İçin Yapılması Gerekenler</vt:lpstr>
      <vt:lpstr>Etkili Bir Eşgüdüm İçin Yapılması Gerekenler</vt:lpstr>
      <vt:lpstr>Eşgüdüm Sağlama Yöntemleri</vt:lpstr>
      <vt:lpstr>Eşgüdüm Sağlama Yöntemleri</vt:lpstr>
      <vt:lpstr>Eşgüdüm Sağlama Yöntemleri</vt:lpstr>
      <vt:lpstr>Kontrol</vt:lpstr>
      <vt:lpstr>Kontrol Sürecinin Temel Aşamaları</vt:lpstr>
      <vt:lpstr>İç Kontrol ve İç Denetim </vt:lpstr>
      <vt:lpstr>İç Kontrol ve İç Denetim </vt:lpstr>
      <vt:lpstr>İç Kontrol ve İç Denetim </vt:lpstr>
      <vt:lpstr>İç Kontrol ve İç Denetim Tablo 2: İç Kontrol ve İç Denetimin Karşılaştırılması </vt:lpstr>
      <vt:lpstr>Dış Denetim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YÖNETİM BİLİMİ I</dc:title>
  <dc:creator>hp</dc:creator>
  <cp:lastModifiedBy>Windows Kullanıcısı</cp:lastModifiedBy>
  <cp:revision>10</cp:revision>
  <dcterms:created xsi:type="dcterms:W3CDTF">2017-10-28T17:29:36Z</dcterms:created>
  <dcterms:modified xsi:type="dcterms:W3CDTF">2020-10-05T10:36:23Z</dcterms:modified>
</cp:coreProperties>
</file>