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9"/>
  </p:notesMasterIdLst>
  <p:sldIdLst>
    <p:sldId id="302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3" r:id="rId48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882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13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35C20D-0025-422F-9C39-DE3F55E848B1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1C29B0-5118-4BF2-B1E9-DE82A31C4C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5576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ayt Görüntüsü Yer Tutucus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 Yer Tutucusu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tr-TR" altLang="tr-TR" smtClean="0"/>
          </a:p>
        </p:txBody>
      </p:sp>
      <p:sp>
        <p:nvSpPr>
          <p:cNvPr id="4100" name="Slayt Numarası Yer Tutucus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2F701718-6B46-4D4E-A7E8-13773010DB1B}" type="slidenum">
              <a:rPr lang="tr-TR" altLang="tr-TR" smtClean="0">
                <a:latin typeface="Verdana" panose="020B0604030504040204" pitchFamily="34" charset="0"/>
              </a:rPr>
              <a:pPr/>
              <a:t>1</a:t>
            </a:fld>
            <a:endParaRPr lang="tr-TR" altLang="tr-TR" smtClean="0"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22780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D41AB4-7872-4DED-A607-67BFA73E41A3}" type="slidenum">
              <a:rPr lang="tr-TR" altLang="tr-TR" smtClean="0"/>
              <a:pPr>
                <a:defRPr/>
              </a:pPr>
              <a:t>10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35440673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D41AB4-7872-4DED-A607-67BFA73E41A3}" type="slidenum">
              <a:rPr lang="tr-TR" altLang="tr-TR" smtClean="0"/>
              <a:pPr>
                <a:defRPr/>
              </a:pPr>
              <a:t>11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27323887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D41AB4-7872-4DED-A607-67BFA73E41A3}" type="slidenum">
              <a:rPr lang="tr-TR" altLang="tr-TR" smtClean="0"/>
              <a:pPr>
                <a:defRPr/>
              </a:pPr>
              <a:t>12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3156724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D41AB4-7872-4DED-A607-67BFA73E41A3}" type="slidenum">
              <a:rPr lang="tr-TR" altLang="tr-TR" smtClean="0"/>
              <a:pPr>
                <a:defRPr/>
              </a:pPr>
              <a:t>13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148921689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D41AB4-7872-4DED-A607-67BFA73E41A3}" type="slidenum">
              <a:rPr lang="tr-TR" altLang="tr-TR" smtClean="0"/>
              <a:pPr>
                <a:defRPr/>
              </a:pPr>
              <a:t>14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250351609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D41AB4-7872-4DED-A607-67BFA73E41A3}" type="slidenum">
              <a:rPr lang="tr-TR" altLang="tr-TR" smtClean="0"/>
              <a:pPr>
                <a:defRPr/>
              </a:pPr>
              <a:t>15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97318410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D41AB4-7872-4DED-A607-67BFA73E41A3}" type="slidenum">
              <a:rPr lang="tr-TR" altLang="tr-TR" smtClean="0"/>
              <a:pPr>
                <a:defRPr/>
              </a:pPr>
              <a:t>16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7412922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D41AB4-7872-4DED-A607-67BFA73E41A3}" type="slidenum">
              <a:rPr lang="tr-TR" altLang="tr-TR" smtClean="0"/>
              <a:pPr>
                <a:defRPr/>
              </a:pPr>
              <a:t>17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110956229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D41AB4-7872-4DED-A607-67BFA73E41A3}" type="slidenum">
              <a:rPr lang="tr-TR" altLang="tr-TR" smtClean="0"/>
              <a:pPr>
                <a:defRPr/>
              </a:pPr>
              <a:t>18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191503654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D41AB4-7872-4DED-A607-67BFA73E41A3}" type="slidenum">
              <a:rPr lang="tr-TR" altLang="tr-TR" smtClean="0"/>
              <a:pPr>
                <a:defRPr/>
              </a:pPr>
              <a:t>19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21734295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D41AB4-7872-4DED-A607-67BFA73E41A3}" type="slidenum">
              <a:rPr lang="tr-TR" altLang="tr-TR" smtClean="0"/>
              <a:pPr>
                <a:defRPr/>
              </a:pPr>
              <a:t>2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199351986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D41AB4-7872-4DED-A607-67BFA73E41A3}" type="slidenum">
              <a:rPr lang="tr-TR" altLang="tr-TR" smtClean="0"/>
              <a:pPr>
                <a:defRPr/>
              </a:pPr>
              <a:t>20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288491278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D41AB4-7872-4DED-A607-67BFA73E41A3}" type="slidenum">
              <a:rPr lang="tr-TR" altLang="tr-TR" smtClean="0"/>
              <a:pPr>
                <a:defRPr/>
              </a:pPr>
              <a:t>21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404433049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D41AB4-7872-4DED-A607-67BFA73E41A3}" type="slidenum">
              <a:rPr lang="tr-TR" altLang="tr-TR" smtClean="0"/>
              <a:pPr>
                <a:defRPr/>
              </a:pPr>
              <a:t>22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107122335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D41AB4-7872-4DED-A607-67BFA73E41A3}" type="slidenum">
              <a:rPr lang="tr-TR" altLang="tr-TR" smtClean="0"/>
              <a:pPr>
                <a:defRPr/>
              </a:pPr>
              <a:t>23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50178873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D41AB4-7872-4DED-A607-67BFA73E41A3}" type="slidenum">
              <a:rPr lang="tr-TR" altLang="tr-TR" smtClean="0"/>
              <a:pPr>
                <a:defRPr/>
              </a:pPr>
              <a:t>24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216558457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D41AB4-7872-4DED-A607-67BFA73E41A3}" type="slidenum">
              <a:rPr lang="tr-TR" altLang="tr-TR" smtClean="0"/>
              <a:pPr>
                <a:defRPr/>
              </a:pPr>
              <a:t>25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298050761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D41AB4-7872-4DED-A607-67BFA73E41A3}" type="slidenum">
              <a:rPr lang="tr-TR" altLang="tr-TR" smtClean="0"/>
              <a:pPr>
                <a:defRPr/>
              </a:pPr>
              <a:t>26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372174351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D41AB4-7872-4DED-A607-67BFA73E41A3}" type="slidenum">
              <a:rPr lang="tr-TR" altLang="tr-TR" smtClean="0"/>
              <a:pPr>
                <a:defRPr/>
              </a:pPr>
              <a:t>27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117321712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D41AB4-7872-4DED-A607-67BFA73E41A3}" type="slidenum">
              <a:rPr lang="tr-TR" altLang="tr-TR" smtClean="0"/>
              <a:pPr>
                <a:defRPr/>
              </a:pPr>
              <a:t>28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266637848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D41AB4-7872-4DED-A607-67BFA73E41A3}" type="slidenum">
              <a:rPr lang="tr-TR" altLang="tr-TR" smtClean="0"/>
              <a:pPr>
                <a:defRPr/>
              </a:pPr>
              <a:t>29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4339578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D41AB4-7872-4DED-A607-67BFA73E41A3}" type="slidenum">
              <a:rPr lang="tr-TR" altLang="tr-TR" smtClean="0"/>
              <a:pPr>
                <a:defRPr/>
              </a:pPr>
              <a:t>3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290644242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D41AB4-7872-4DED-A607-67BFA73E41A3}" type="slidenum">
              <a:rPr lang="tr-TR" altLang="tr-TR" smtClean="0"/>
              <a:pPr>
                <a:defRPr/>
              </a:pPr>
              <a:t>30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428351364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D41AB4-7872-4DED-A607-67BFA73E41A3}" type="slidenum">
              <a:rPr lang="tr-TR" altLang="tr-TR" smtClean="0"/>
              <a:pPr>
                <a:defRPr/>
              </a:pPr>
              <a:t>31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5737297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D41AB4-7872-4DED-A607-67BFA73E41A3}" type="slidenum">
              <a:rPr lang="tr-TR" altLang="tr-TR" smtClean="0"/>
              <a:pPr>
                <a:defRPr/>
              </a:pPr>
              <a:t>32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42150400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D41AB4-7872-4DED-A607-67BFA73E41A3}" type="slidenum">
              <a:rPr lang="tr-TR" altLang="tr-TR" smtClean="0"/>
              <a:pPr>
                <a:defRPr/>
              </a:pPr>
              <a:t>33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399152883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D41AB4-7872-4DED-A607-67BFA73E41A3}" type="slidenum">
              <a:rPr lang="tr-TR" altLang="tr-TR" smtClean="0"/>
              <a:pPr>
                <a:defRPr/>
              </a:pPr>
              <a:t>34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319885676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D41AB4-7872-4DED-A607-67BFA73E41A3}" type="slidenum">
              <a:rPr lang="tr-TR" altLang="tr-TR" smtClean="0"/>
              <a:pPr>
                <a:defRPr/>
              </a:pPr>
              <a:t>35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61817245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D41AB4-7872-4DED-A607-67BFA73E41A3}" type="slidenum">
              <a:rPr lang="tr-TR" altLang="tr-TR" smtClean="0"/>
              <a:pPr>
                <a:defRPr/>
              </a:pPr>
              <a:t>36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2389634278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D41AB4-7872-4DED-A607-67BFA73E41A3}" type="slidenum">
              <a:rPr lang="tr-TR" altLang="tr-TR" smtClean="0"/>
              <a:pPr>
                <a:defRPr/>
              </a:pPr>
              <a:t>37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419718654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D41AB4-7872-4DED-A607-67BFA73E41A3}" type="slidenum">
              <a:rPr lang="tr-TR" altLang="tr-TR" smtClean="0"/>
              <a:pPr>
                <a:defRPr/>
              </a:pPr>
              <a:t>38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2266784709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D41AB4-7872-4DED-A607-67BFA73E41A3}" type="slidenum">
              <a:rPr lang="tr-TR" altLang="tr-TR" smtClean="0"/>
              <a:pPr>
                <a:defRPr/>
              </a:pPr>
              <a:t>39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1043814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D41AB4-7872-4DED-A607-67BFA73E41A3}" type="slidenum">
              <a:rPr lang="tr-TR" altLang="tr-TR" smtClean="0"/>
              <a:pPr>
                <a:defRPr/>
              </a:pPr>
              <a:t>4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495800316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D41AB4-7872-4DED-A607-67BFA73E41A3}" type="slidenum">
              <a:rPr lang="tr-TR" altLang="tr-TR" smtClean="0"/>
              <a:pPr>
                <a:defRPr/>
              </a:pPr>
              <a:t>40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2099378374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D41AB4-7872-4DED-A607-67BFA73E41A3}" type="slidenum">
              <a:rPr lang="tr-TR" altLang="tr-TR" smtClean="0"/>
              <a:pPr>
                <a:defRPr/>
              </a:pPr>
              <a:t>41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480451243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D41AB4-7872-4DED-A607-67BFA73E41A3}" type="slidenum">
              <a:rPr lang="tr-TR" altLang="tr-TR" smtClean="0"/>
              <a:pPr>
                <a:defRPr/>
              </a:pPr>
              <a:t>42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3564422436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D41AB4-7872-4DED-A607-67BFA73E41A3}" type="slidenum">
              <a:rPr lang="tr-TR" altLang="tr-TR" smtClean="0"/>
              <a:pPr>
                <a:defRPr/>
              </a:pPr>
              <a:t>43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408880576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D41AB4-7872-4DED-A607-67BFA73E41A3}" type="slidenum">
              <a:rPr lang="tr-TR" altLang="tr-TR" smtClean="0"/>
              <a:pPr>
                <a:defRPr/>
              </a:pPr>
              <a:t>44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2937401675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D41AB4-7872-4DED-A607-67BFA73E41A3}" type="slidenum">
              <a:rPr lang="tr-TR" altLang="tr-TR" smtClean="0"/>
              <a:pPr>
                <a:defRPr/>
              </a:pPr>
              <a:t>45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1841996620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D41AB4-7872-4DED-A607-67BFA73E41A3}" type="slidenum">
              <a:rPr lang="tr-TR" altLang="tr-TR" smtClean="0"/>
              <a:pPr>
                <a:defRPr/>
              </a:pPr>
              <a:t>46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1782870003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ayt Görüntüsü Yer Tutucus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 Yer Tutucusu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tr-TR" altLang="tr-TR" smtClean="0"/>
          </a:p>
        </p:txBody>
      </p:sp>
      <p:sp>
        <p:nvSpPr>
          <p:cNvPr id="4100" name="Slayt Numarası Yer Tutucus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2F701718-6B46-4D4E-A7E8-13773010DB1B}" type="slidenum">
              <a:rPr lang="tr-TR" altLang="tr-TR" smtClean="0">
                <a:latin typeface="Verdana" panose="020B0604030504040204" pitchFamily="34" charset="0"/>
              </a:rPr>
              <a:pPr/>
              <a:t>47</a:t>
            </a:fld>
            <a:endParaRPr lang="tr-TR" altLang="tr-TR" smtClean="0"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05928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D41AB4-7872-4DED-A607-67BFA73E41A3}" type="slidenum">
              <a:rPr lang="tr-TR" altLang="tr-TR" smtClean="0"/>
              <a:pPr>
                <a:defRPr/>
              </a:pPr>
              <a:t>5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29483471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D41AB4-7872-4DED-A607-67BFA73E41A3}" type="slidenum">
              <a:rPr lang="tr-TR" altLang="tr-TR" smtClean="0"/>
              <a:pPr>
                <a:defRPr/>
              </a:pPr>
              <a:t>6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26183715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D41AB4-7872-4DED-A607-67BFA73E41A3}" type="slidenum">
              <a:rPr lang="tr-TR" altLang="tr-TR" smtClean="0"/>
              <a:pPr>
                <a:defRPr/>
              </a:pPr>
              <a:t>7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23915600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D41AB4-7872-4DED-A607-67BFA73E41A3}" type="slidenum">
              <a:rPr lang="tr-TR" altLang="tr-TR" smtClean="0"/>
              <a:pPr>
                <a:defRPr/>
              </a:pPr>
              <a:t>8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31256690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D41AB4-7872-4DED-A607-67BFA73E41A3}" type="slidenum">
              <a:rPr lang="tr-TR" altLang="tr-TR" smtClean="0"/>
              <a:pPr>
                <a:defRPr/>
              </a:pPr>
              <a:t>9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21555793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 smtClean="0"/>
              <a:t>Asıl alt başlık stilini düzenlemek için tıklatın</a:t>
            </a:r>
            <a:endParaRPr lang="en-US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3CDAE-9FD0-4D01-8011-897B59D0606C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12772-149E-4F8E-A802-CA781C1D10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475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3CDAE-9FD0-4D01-8011-897B59D0606C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12772-149E-4F8E-A802-CA781C1D10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814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3CDAE-9FD0-4D01-8011-897B59D0606C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12772-149E-4F8E-A802-CA781C1D10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24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3CDAE-9FD0-4D01-8011-897B59D0606C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12772-149E-4F8E-A802-CA781C1D10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346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3CDAE-9FD0-4D01-8011-897B59D0606C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12772-149E-4F8E-A802-CA781C1D10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9248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3CDAE-9FD0-4D01-8011-897B59D0606C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12772-149E-4F8E-A802-CA781C1D10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352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3CDAE-9FD0-4D01-8011-897B59D0606C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12772-149E-4F8E-A802-CA781C1D10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5396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3CDAE-9FD0-4D01-8011-897B59D0606C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12772-149E-4F8E-A802-CA781C1D10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6323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3CDAE-9FD0-4D01-8011-897B59D0606C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12772-149E-4F8E-A802-CA781C1D10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969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3CDAE-9FD0-4D01-8011-897B59D0606C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12772-149E-4F8E-A802-CA781C1D10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0865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3CDAE-9FD0-4D01-8011-897B59D0606C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12772-149E-4F8E-A802-CA781C1D10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924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63CDAE-9FD0-4D01-8011-897B59D0606C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A12772-149E-4F8E-A802-CA781C1D10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564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aisaquaculture.net/uploads/media/egg%20trout.jpg" TargetMode="External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92313" y="692151"/>
            <a:ext cx="7772400" cy="14700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tr-TR" altLang="tr-TR" b="1" smtClean="0">
                <a:latin typeface="Algerian" panose="04020705040A02060702" pitchFamily="82" charset="0"/>
              </a:rPr>
              <a:t>İÇSU BALIKLARI YETİŞTİRİCİLİĞİ DERSİ</a:t>
            </a:r>
            <a:endParaRPr lang="en-US" altLang="tr-TR" b="1" smtClean="0">
              <a:latin typeface="Algerian" panose="04020705040A02060702" pitchFamily="82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800600"/>
            <a:ext cx="9144000" cy="573088"/>
          </a:xfrm>
        </p:spPr>
        <p:txBody>
          <a:bodyPr/>
          <a:lstStyle/>
          <a:p>
            <a:pPr eaLnBrk="1" hangingPunct="1"/>
            <a:r>
              <a:rPr lang="tr-TR" altLang="tr-TR" sz="280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Doç. Dr. İlker Zeki KURTOĞLU</a:t>
            </a:r>
          </a:p>
        </p:txBody>
      </p:sp>
      <p:sp>
        <p:nvSpPr>
          <p:cNvPr id="3076" name="Dikdörtgen 1"/>
          <p:cNvSpPr>
            <a:spLocks noChangeArrowheads="1"/>
          </p:cNvSpPr>
          <p:nvPr/>
        </p:nvSpPr>
        <p:spPr bwMode="auto">
          <a:xfrm>
            <a:off x="1524000" y="6378575"/>
            <a:ext cx="9144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tr-TR" altLang="tr-TR" sz="2000" dirty="0">
                <a:latin typeface="Verdana" panose="020B0604030504040204" pitchFamily="34" charset="0"/>
              </a:rPr>
              <a:t>Recep Tayyip Erdoğan Üniversitesi, Su Ürünleri Fakültesi, Rize, </a:t>
            </a:r>
            <a:r>
              <a:rPr lang="tr-TR" altLang="tr-TR" sz="2000" dirty="0" smtClean="0">
                <a:latin typeface="Verdana" panose="020B0604030504040204" pitchFamily="34" charset="0"/>
              </a:rPr>
              <a:t>2021</a:t>
            </a:r>
            <a:endParaRPr lang="en-US" altLang="tr-TR" sz="2000" dirty="0">
              <a:latin typeface="Verdana" panose="020B0604030504040204" pitchFamily="34" charset="0"/>
            </a:endParaRPr>
          </a:p>
        </p:txBody>
      </p:sp>
      <p:sp>
        <p:nvSpPr>
          <p:cNvPr id="5" name="Dikdörtgen 4"/>
          <p:cNvSpPr/>
          <p:nvPr/>
        </p:nvSpPr>
        <p:spPr>
          <a:xfrm>
            <a:off x="1487488" y="2492897"/>
            <a:ext cx="9144000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tr-TR" altLang="tr-TR" sz="3200" b="1" dirty="0">
                <a:ln w="12700">
                  <a:solidFill>
                    <a:schemeClr val="accent5"/>
                  </a:solidFill>
                  <a:prstDash val="solid"/>
                </a:ln>
                <a:solidFill>
                  <a:schemeClr val="bg1"/>
                </a:solidFill>
              </a:rPr>
              <a:t>Konu; </a:t>
            </a:r>
            <a:r>
              <a:rPr lang="es-ES" altLang="tr-TR" sz="3200" b="1" dirty="0">
                <a:solidFill>
                  <a:srgbClr val="0000FF"/>
                </a:solidFill>
              </a:rPr>
              <a:t>Yumurta ve yavru balık üretimi</a:t>
            </a:r>
            <a:endParaRPr lang="tr-TR" altLang="tr-TR" sz="32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163364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5414" y="1"/>
            <a:ext cx="6732587" cy="765175"/>
          </a:xfrm>
        </p:spPr>
        <p:txBody>
          <a:bodyPr/>
          <a:lstStyle/>
          <a:p>
            <a:pPr algn="r" eaLnBrk="1" hangingPunct="1"/>
            <a:r>
              <a:rPr lang="tr-TR" altLang="tr-TR" b="1" smtClean="0">
                <a:solidFill>
                  <a:srgbClr val="FF0000"/>
                </a:solidFill>
              </a:rPr>
              <a:t>Yumurta olgunluk kontrolü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365760" indent="-283464">
              <a:buFont typeface="Wingdings 2"/>
              <a:buChar char=""/>
              <a:defRPr/>
            </a:pPr>
            <a:r>
              <a:rPr lang="tr-TR" dirty="0" smtClean="0"/>
              <a:t>Balığın yumurtalığındaki yumurtaların gelişim safhasını belirlemeye yönelik çeşitli testler mevcuttur. </a:t>
            </a:r>
          </a:p>
          <a:p>
            <a:pPr marL="640080" lvl="1" indent="-237744">
              <a:buFont typeface="Verdana"/>
              <a:buChar char="◦"/>
              <a:defRPr/>
            </a:pPr>
            <a:r>
              <a:rPr lang="tr-TR" dirty="0" smtClean="0"/>
              <a:t>Yumurtanın görünümü,</a:t>
            </a:r>
          </a:p>
          <a:p>
            <a:pPr marL="640080" lvl="1" indent="-237744">
              <a:buFont typeface="Verdana"/>
              <a:buChar char="◦"/>
              <a:defRPr/>
            </a:pPr>
            <a:r>
              <a:rPr lang="tr-TR" dirty="0" smtClean="0"/>
              <a:t>Yumurtanın fizyolojik durumu</a:t>
            </a:r>
          </a:p>
          <a:p>
            <a:pPr marL="365760" indent="-283464">
              <a:buFont typeface="Wingdings 2"/>
              <a:buChar char=""/>
              <a:defRPr/>
            </a:pPr>
            <a:r>
              <a:rPr lang="tr-TR" dirty="0" smtClean="0"/>
              <a:t>Her iki test için de yumurta dökme noktasına gelen sadece birkaç dişiden örnek alınır.</a:t>
            </a:r>
          </a:p>
          <a:p>
            <a:pPr marL="365760" indent="-283464">
              <a:buFont typeface="Wingdings 2"/>
              <a:buChar char=""/>
              <a:defRPr/>
            </a:pPr>
            <a:r>
              <a:rPr lang="tr-TR" dirty="0" smtClean="0"/>
              <a:t>Ancak yumurta gelişiminde geniş bir farklılık varsa en iyi yol her dişiden örneğin alınmasıdır.</a:t>
            </a:r>
          </a:p>
          <a:p>
            <a:pPr marL="365760" indent="-283464">
              <a:buFont typeface="Wingdings 2"/>
              <a:buChar char=""/>
              <a:defRPr/>
            </a:pPr>
            <a:endParaRPr lang="tr-TR" dirty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CBFB504-A955-49F9-A165-8EF8DCBC40B9}" type="slidenum">
              <a:rPr lang="tr-TR" altLang="tr-TR" sz="120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10</a:t>
            </a:fld>
            <a:endParaRPr lang="tr-TR" altLang="tr-TR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0642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>
              <a:defRPr/>
            </a:pPr>
            <a:r>
              <a:rPr lang="tr-TR" altLang="tr-TR" dirty="0" smtClean="0"/>
              <a:t>Yumurta örneği, ucu yuvarlatılmış veya düzeltilmiş elastik bir tüp (</a:t>
            </a:r>
            <a:r>
              <a:rPr lang="tr-TR" altLang="tr-TR" dirty="0" err="1" smtClean="0"/>
              <a:t>kateter</a:t>
            </a:r>
            <a:r>
              <a:rPr lang="tr-TR" altLang="tr-TR" dirty="0" smtClean="0"/>
              <a:t>) </a:t>
            </a:r>
            <a:r>
              <a:rPr lang="tr-TR" altLang="tr-TR" dirty="0" err="1" smtClean="0"/>
              <a:t>genital</a:t>
            </a:r>
            <a:r>
              <a:rPr lang="tr-TR" altLang="tr-TR" dirty="0" smtClean="0"/>
              <a:t> açıklıktan nazik bir şekilde içeri sokulur, yumurta kanalından yumurtalığa ulaşılır.</a:t>
            </a:r>
          </a:p>
          <a:p>
            <a:pPr>
              <a:defRPr/>
            </a:pPr>
            <a:r>
              <a:rPr lang="tr-TR" altLang="tr-TR" dirty="0" smtClean="0"/>
              <a:t>Kuvvetli basınç yumurta kanalını veya yumurtalık duvarını delerek zarar verir.</a:t>
            </a:r>
          </a:p>
          <a:p>
            <a:pPr>
              <a:defRPr/>
            </a:pPr>
            <a:r>
              <a:rPr lang="tr-TR" altLang="tr-TR" dirty="0" smtClean="0"/>
              <a:t>Görsel muayenede yumurtanın;</a:t>
            </a:r>
          </a:p>
          <a:p>
            <a:pPr lvl="1">
              <a:defRPr/>
            </a:pPr>
            <a:r>
              <a:rPr lang="tr-TR" altLang="tr-TR" dirty="0" smtClean="0"/>
              <a:t>Genel görünüşü,</a:t>
            </a:r>
          </a:p>
          <a:p>
            <a:pPr lvl="1">
              <a:defRPr/>
            </a:pPr>
            <a:r>
              <a:rPr lang="tr-TR" altLang="tr-TR" dirty="0" smtClean="0"/>
              <a:t>Çapı gelişimin göstergeleridir.</a:t>
            </a:r>
          </a:p>
          <a:p>
            <a:pPr lvl="1">
              <a:defRPr/>
            </a:pPr>
            <a:endParaRPr lang="tr-TR" altLang="tr-TR" dirty="0" smtClean="0"/>
          </a:p>
        </p:txBody>
      </p:sp>
      <p:sp>
        <p:nvSpPr>
          <p:cNvPr id="14339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8A714CA-E189-40AA-88FE-611183C07B03}" type="slidenum">
              <a:rPr lang="tr-TR" altLang="tr-TR" sz="120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11</a:t>
            </a:fld>
            <a:endParaRPr lang="tr-TR" altLang="tr-TR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935414" y="1"/>
            <a:ext cx="6732587" cy="765175"/>
          </a:xfrm>
        </p:spPr>
        <p:txBody>
          <a:bodyPr/>
          <a:lstStyle/>
          <a:p>
            <a:pPr algn="r" eaLnBrk="1" hangingPunct="1"/>
            <a:r>
              <a:rPr lang="tr-TR" altLang="tr-TR" b="1" smtClean="0">
                <a:solidFill>
                  <a:srgbClr val="FF0000"/>
                </a:solidFill>
              </a:rPr>
              <a:t>Yumurta olgunluk kontrolü</a:t>
            </a:r>
          </a:p>
        </p:txBody>
      </p:sp>
    </p:spTree>
    <p:extLst>
      <p:ext uri="{BB962C8B-B14F-4D97-AF65-F5344CB8AC3E}">
        <p14:creationId xmlns:p14="http://schemas.microsoft.com/office/powerpoint/2010/main" val="3045995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48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48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48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48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48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908050"/>
            <a:ext cx="8229600" cy="2952750"/>
          </a:xfrm>
        </p:spPr>
        <p:txBody>
          <a:bodyPr/>
          <a:lstStyle/>
          <a:p>
            <a:pPr marL="365125" indent="-282575">
              <a:buFont typeface="Wingdings 2" panose="05020102010507070707" pitchFamily="18" charset="2"/>
              <a:buChar char=""/>
            </a:pPr>
            <a:r>
              <a:rPr lang="tr-TR" altLang="tr-TR" sz="2400"/>
              <a:t>Diğer yandan, çekirdeğin yumurta merkezinden kenara doğru hareketi ovulasyonun ilk adımı olup, çekirdek durumunun gözlenmesinde yararlı bir yöntemdir.</a:t>
            </a:r>
          </a:p>
          <a:p>
            <a:pPr marL="365125" indent="-282575">
              <a:buFont typeface="Wingdings 2" panose="05020102010507070707" pitchFamily="18" charset="2"/>
              <a:buChar char=""/>
            </a:pPr>
            <a:r>
              <a:rPr lang="tr-TR" altLang="tr-TR" sz="2400"/>
              <a:t>Dinlenme safhasındaki bir yumurtanın çekirdeği merkezde lokalize olur.</a:t>
            </a:r>
          </a:p>
          <a:p>
            <a:pPr marL="365125" indent="-282575">
              <a:buFont typeface="Wingdings 2" panose="05020102010507070707" pitchFamily="18" charset="2"/>
              <a:buChar char=""/>
            </a:pPr>
            <a:r>
              <a:rPr lang="tr-TR" altLang="tr-TR" sz="2400"/>
              <a:t>Yumurta olgunlaştıkça çekirdek kenara doğru                    hareket eder ve sperma girişi için de mikrofil içerir.</a:t>
            </a:r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AF18936-F594-4676-AC62-6D143298ADF9}" type="slidenum">
              <a:rPr lang="tr-TR" altLang="tr-TR" sz="120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12</a:t>
            </a:fld>
            <a:endParaRPr lang="tr-TR" altLang="tr-TR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935414" y="1"/>
            <a:ext cx="6732587" cy="765175"/>
          </a:xfrm>
        </p:spPr>
        <p:txBody>
          <a:bodyPr/>
          <a:lstStyle/>
          <a:p>
            <a:pPr algn="r" eaLnBrk="1" hangingPunct="1"/>
            <a:r>
              <a:rPr lang="tr-TR" altLang="tr-TR" b="1" smtClean="0">
                <a:solidFill>
                  <a:srgbClr val="FF0000"/>
                </a:solidFill>
              </a:rPr>
              <a:t>Yumurta olgunluk kontrolü</a:t>
            </a:r>
          </a:p>
        </p:txBody>
      </p:sp>
      <p:pic>
        <p:nvPicPr>
          <p:cNvPr id="15365" name="Picture 5" descr="All-female eggs - Viviers de Sarranc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5414" y="3843338"/>
            <a:ext cx="3240087" cy="262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06274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  <p:bldP spid="4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838" y="0"/>
            <a:ext cx="5364162" cy="692150"/>
          </a:xfrm>
        </p:spPr>
        <p:txBody>
          <a:bodyPr/>
          <a:lstStyle/>
          <a:p>
            <a:pPr algn="r" eaLnBrk="1" hangingPunct="1"/>
            <a:r>
              <a:rPr lang="tr-TR" altLang="tr-TR" sz="3200" b="1">
                <a:solidFill>
                  <a:srgbClr val="FF0000"/>
                </a:solidFill>
              </a:rPr>
              <a:t>Alabalık yumurtasının yapısı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47851" y="908051"/>
            <a:ext cx="8640763" cy="4525963"/>
          </a:xfrm>
        </p:spPr>
        <p:txBody>
          <a:bodyPr rtlCol="0">
            <a:normAutofit/>
          </a:bodyPr>
          <a:lstStyle/>
          <a:p>
            <a:pPr marL="365760" indent="-283464">
              <a:buFont typeface="Wingdings 2"/>
              <a:buChar char=""/>
              <a:defRPr/>
            </a:pPr>
            <a:r>
              <a:rPr lang="tr-TR" dirty="0" smtClean="0"/>
              <a:t>Yumurtanın en dış kısmında, çok sayıda gözenek ihtiva eden, ince ve saydam yumurta kabuğu bulunur.</a:t>
            </a:r>
          </a:p>
          <a:p>
            <a:pPr marL="365760" indent="-283464">
              <a:buFont typeface="Wingdings 2"/>
              <a:buChar char=""/>
              <a:defRPr/>
            </a:pPr>
            <a:r>
              <a:rPr lang="tr-TR" dirty="0" smtClean="0"/>
              <a:t>Bu gözeneklerden başka kabuk üzerinde, daha genişçe ve </a:t>
            </a:r>
            <a:r>
              <a:rPr lang="tr-TR" dirty="0" smtClean="0">
                <a:solidFill>
                  <a:srgbClr val="FF0000"/>
                </a:solidFill>
              </a:rPr>
              <a:t>mikrofil</a:t>
            </a:r>
            <a:r>
              <a:rPr lang="tr-TR" dirty="0" smtClean="0"/>
              <a:t> adı verilen, spermanın yumurtaya girmesini sağlayan diğer bir delik vardır.</a:t>
            </a:r>
          </a:p>
          <a:p>
            <a:pPr marL="365760" indent="-283464">
              <a:buFont typeface="Wingdings 2"/>
              <a:buChar char=""/>
              <a:defRPr/>
            </a:pPr>
            <a:r>
              <a:rPr lang="tr-TR" dirty="0" smtClean="0"/>
              <a:t>Yumurtanın ortasında besin kesesi bulunur. Besin kesesi içinde;</a:t>
            </a:r>
          </a:p>
          <a:p>
            <a:pPr marL="640080" lvl="1" indent="-237744">
              <a:buFont typeface="Verdana"/>
              <a:buChar char="◦"/>
              <a:defRPr/>
            </a:pPr>
            <a:r>
              <a:rPr lang="tr-TR" dirty="0" smtClean="0"/>
              <a:t>Protein maddesi olan globulin,</a:t>
            </a:r>
          </a:p>
          <a:p>
            <a:pPr marL="640080" lvl="1" indent="-237744">
              <a:buFont typeface="Verdana"/>
              <a:buChar char="◦"/>
              <a:defRPr/>
            </a:pPr>
            <a:r>
              <a:rPr lang="tr-TR" dirty="0" smtClean="0"/>
              <a:t>Tuz ve diğer elektrolitler,</a:t>
            </a:r>
          </a:p>
          <a:p>
            <a:pPr marL="640080" lvl="1" indent="-237744">
              <a:buFont typeface="Verdana"/>
              <a:buChar char="◦"/>
              <a:defRPr/>
            </a:pPr>
            <a:r>
              <a:rPr lang="tr-TR" dirty="0" smtClean="0"/>
              <a:t>Yağ damlacıkları bulunur.</a:t>
            </a:r>
            <a:endParaRPr lang="tr-TR" dirty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06894F0-03D0-4C8B-B17A-FD125B1AB85B}" type="slidenum">
              <a:rPr lang="tr-TR" altLang="tr-TR" sz="120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13</a:t>
            </a:fld>
            <a:endParaRPr lang="tr-TR" altLang="tr-TR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9046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125" indent="-282575">
              <a:buFont typeface="Wingdings 2" panose="05020102010507070707" pitchFamily="18" charset="2"/>
              <a:buChar char=""/>
            </a:pPr>
            <a:r>
              <a:rPr lang="tr-TR" altLang="tr-TR" smtClean="0"/>
              <a:t>Besin kesesinin üst kısmında çekirdek yer alır.</a:t>
            </a:r>
          </a:p>
          <a:p>
            <a:pPr marL="365125" indent="-282575">
              <a:buFont typeface="Wingdings 2" panose="05020102010507070707" pitchFamily="18" charset="2"/>
              <a:buChar char=""/>
            </a:pPr>
            <a:r>
              <a:rPr lang="tr-TR" altLang="tr-TR" smtClean="0"/>
              <a:t>Yumura zarı ile kabuk arasında perivitellin boşluğu ve boşluk içerisinde perivitellin sıvısı vardır.</a:t>
            </a:r>
          </a:p>
          <a:p>
            <a:pPr marL="365125" indent="-282575">
              <a:buFont typeface="Wingdings 2" panose="05020102010507070707" pitchFamily="18" charset="2"/>
              <a:buChar char=""/>
            </a:pPr>
            <a:r>
              <a:rPr lang="tr-TR" altLang="tr-TR" smtClean="0"/>
              <a:t>Bir protoplazma tabakasından oluşan yumura zarı yavru üretiminde büyük önem taşır.</a:t>
            </a:r>
          </a:p>
          <a:p>
            <a:pPr marL="365125" indent="-282575">
              <a:buFont typeface="Wingdings 2" panose="05020102010507070707" pitchFamily="18" charset="2"/>
              <a:buChar char=""/>
            </a:pPr>
            <a:r>
              <a:rPr lang="tr-TR" altLang="tr-TR" smtClean="0"/>
              <a:t>Çünkü bu zarın herhangi bir şekilde incinme veya yırtılması halinde yumurta ölmektedir.</a:t>
            </a:r>
          </a:p>
          <a:p>
            <a:pPr marL="365125" indent="-282575">
              <a:buFont typeface="Wingdings 2" panose="05020102010507070707" pitchFamily="18" charset="2"/>
              <a:buChar char=""/>
            </a:pPr>
            <a:endParaRPr lang="tr-TR" altLang="tr-TR" smtClean="0"/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FC1FEDF-1645-4B4E-9C28-3D5FB1618C35}" type="slidenum">
              <a:rPr lang="tr-TR" altLang="tr-TR" sz="120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14</a:t>
            </a:fld>
            <a:endParaRPr lang="tr-TR" altLang="tr-TR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303838" y="0"/>
            <a:ext cx="5364162" cy="692150"/>
          </a:xfrm>
        </p:spPr>
        <p:txBody>
          <a:bodyPr/>
          <a:lstStyle/>
          <a:p>
            <a:pPr algn="r" eaLnBrk="1" hangingPunct="1"/>
            <a:r>
              <a:rPr lang="tr-TR" altLang="tr-TR" sz="3200" b="1">
                <a:solidFill>
                  <a:srgbClr val="FF0000"/>
                </a:solidFill>
              </a:rPr>
              <a:t>Alabalık yumurtasının yapısı</a:t>
            </a:r>
          </a:p>
        </p:txBody>
      </p:sp>
    </p:spTree>
    <p:extLst>
      <p:ext uri="{BB962C8B-B14F-4D97-AF65-F5344CB8AC3E}">
        <p14:creationId xmlns:p14="http://schemas.microsoft.com/office/powerpoint/2010/main" val="1545870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365760" indent="-283464">
              <a:buFont typeface="Wingdings 2"/>
              <a:buChar char=""/>
              <a:defRPr/>
            </a:pPr>
            <a:r>
              <a:rPr lang="tr-TR" dirty="0" smtClean="0"/>
              <a:t>Yumurta zarı ile kabuk arasındaki perivitellin boşluğu yeni sağılmış yumurtada farkedilmeyecek kadar azdır.</a:t>
            </a:r>
          </a:p>
          <a:p>
            <a:pPr marL="365760" indent="-283464">
              <a:buFont typeface="Wingdings 2"/>
              <a:buChar char=""/>
              <a:defRPr/>
            </a:pPr>
            <a:r>
              <a:rPr lang="tr-TR" dirty="0" smtClean="0"/>
              <a:t>Bu boşluk, yumurta su çekip şiştiğinde bariz olarak ortaya çıkar. </a:t>
            </a:r>
          </a:p>
          <a:p>
            <a:pPr marL="365760" indent="-283464">
              <a:buFont typeface="Wingdings 2"/>
              <a:buChar char=""/>
              <a:defRPr/>
            </a:pPr>
            <a:r>
              <a:rPr lang="tr-TR" dirty="0" smtClean="0"/>
              <a:t>Önce perivitellin boşluğuna mikrofil ve kabuk gözeneklerinden su dolması sonucu yumurta şişer, bunun sonucunda başlangıçta pürüzlü ve solgun olan kabuk gerilir, yuvarlak ve parlak bir şekil alır.</a:t>
            </a:r>
          </a:p>
          <a:p>
            <a:pPr marL="365760" indent="-283464">
              <a:buFont typeface="Wingdings 2"/>
              <a:buChar char=""/>
              <a:defRPr/>
            </a:pPr>
            <a:endParaRPr lang="tr-TR" dirty="0"/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1909FBC-B780-4A5F-9F80-78EED388A076}" type="slidenum">
              <a:rPr lang="tr-TR" altLang="tr-TR" sz="120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15</a:t>
            </a:fld>
            <a:endParaRPr lang="tr-TR" altLang="tr-TR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303838" y="0"/>
            <a:ext cx="5364162" cy="692150"/>
          </a:xfrm>
        </p:spPr>
        <p:txBody>
          <a:bodyPr/>
          <a:lstStyle/>
          <a:p>
            <a:pPr algn="r" eaLnBrk="1" hangingPunct="1"/>
            <a:r>
              <a:rPr lang="tr-TR" altLang="tr-TR" sz="3200" b="1">
                <a:solidFill>
                  <a:srgbClr val="FF0000"/>
                </a:solidFill>
              </a:rPr>
              <a:t>Alabalık yumurtasının yapısı</a:t>
            </a:r>
          </a:p>
        </p:txBody>
      </p:sp>
    </p:spTree>
    <p:extLst>
      <p:ext uri="{BB962C8B-B14F-4D97-AF65-F5344CB8AC3E}">
        <p14:creationId xmlns:p14="http://schemas.microsoft.com/office/powerpoint/2010/main" val="1349709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365760" indent="-283464">
              <a:buFont typeface="Wingdings 2"/>
              <a:buChar char=""/>
              <a:defRPr/>
            </a:pPr>
            <a:r>
              <a:rPr lang="tr-TR" dirty="0" smtClean="0"/>
              <a:t>Yumurta bu şişme işlemi esnasında ilk hacminin %20’si kadar büyür.</a:t>
            </a:r>
          </a:p>
          <a:p>
            <a:pPr marL="365760" indent="-283464">
              <a:buFont typeface="Wingdings 2"/>
              <a:buChar char=""/>
              <a:defRPr/>
            </a:pPr>
            <a:r>
              <a:rPr lang="tr-TR" dirty="0" smtClean="0"/>
              <a:t>Yumurtanın su ile temasta sişmesi, pürüzsüz bir şekil alması işlemine ‘</a:t>
            </a:r>
            <a:r>
              <a:rPr lang="tr-TR" dirty="0" smtClean="0">
                <a:solidFill>
                  <a:srgbClr val="FF0000"/>
                </a:solidFill>
              </a:rPr>
              <a:t>yumurta sertleşmesi</a:t>
            </a:r>
            <a:r>
              <a:rPr lang="tr-TR" dirty="0" smtClean="0"/>
              <a:t>’ veya sadece ‘</a:t>
            </a:r>
            <a:r>
              <a:rPr lang="tr-TR" dirty="0" smtClean="0">
                <a:solidFill>
                  <a:srgbClr val="FF0000"/>
                </a:solidFill>
              </a:rPr>
              <a:t>sertleşme</a:t>
            </a:r>
            <a:r>
              <a:rPr lang="tr-TR" dirty="0" smtClean="0"/>
              <a:t>’ adı verilir.</a:t>
            </a:r>
          </a:p>
          <a:p>
            <a:pPr marL="365760" indent="-283464">
              <a:buFont typeface="Wingdings 2"/>
              <a:buChar char=""/>
              <a:defRPr/>
            </a:pPr>
            <a:r>
              <a:rPr lang="tr-TR" dirty="0" smtClean="0"/>
              <a:t>Bu şekilde şişmiş ve sertleşmiş yumurtalarda, yumurta zarı kalın bir hücre tabakası ile güçlenir ve yumurta sarsıntılara karşı daha dayanıklı hal alır.</a:t>
            </a:r>
            <a:endParaRPr lang="tr-TR" dirty="0"/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2314CD2-2178-495B-B1FD-DDE6894612FD}" type="slidenum">
              <a:rPr lang="tr-TR" altLang="tr-TR" sz="120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16</a:t>
            </a:fld>
            <a:endParaRPr lang="tr-TR" altLang="tr-TR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303838" y="0"/>
            <a:ext cx="5364162" cy="692150"/>
          </a:xfrm>
        </p:spPr>
        <p:txBody>
          <a:bodyPr/>
          <a:lstStyle/>
          <a:p>
            <a:pPr algn="r" eaLnBrk="1" hangingPunct="1"/>
            <a:r>
              <a:rPr lang="tr-TR" altLang="tr-TR" sz="3200" b="1">
                <a:solidFill>
                  <a:srgbClr val="FF0000"/>
                </a:solidFill>
              </a:rPr>
              <a:t>Alabalık yumurtasının yapısı</a:t>
            </a:r>
          </a:p>
        </p:txBody>
      </p:sp>
    </p:spTree>
    <p:extLst>
      <p:ext uri="{BB962C8B-B14F-4D97-AF65-F5344CB8AC3E}">
        <p14:creationId xmlns:p14="http://schemas.microsoft.com/office/powerpoint/2010/main" val="1339253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3" descr="full-size ima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2876" y="549275"/>
            <a:ext cx="4987925" cy="563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5944DF8-1CD3-4521-83B2-8EFE25661BB9}" type="slidenum">
              <a:rPr lang="tr-TR" altLang="tr-TR" sz="120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17</a:t>
            </a:fld>
            <a:endParaRPr lang="tr-TR" altLang="tr-TR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pic>
        <p:nvPicPr>
          <p:cNvPr id="20484" name="Picture 5" descr="BULK Soft Beads / single eggs for Salmon, Steelhead and Trou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8214" y="1079500"/>
            <a:ext cx="2581275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95618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1088" y="765176"/>
            <a:ext cx="7016750" cy="4500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387A053-D76D-43B9-B051-6FB387F63CC9}" type="slidenum">
              <a:rPr lang="tr-TR" altLang="tr-TR" sz="120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18</a:t>
            </a:fld>
            <a:endParaRPr lang="tr-TR" altLang="tr-TR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2569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>
              <a:defRPr/>
            </a:pPr>
            <a:r>
              <a:rPr lang="tr-TR" dirty="0" smtClean="0">
                <a:solidFill>
                  <a:schemeClr val="tx2">
                    <a:satMod val="130000"/>
                  </a:schemeClr>
                </a:solidFill>
                <a:latin typeface="Arial" pitchFamily="34" charset="0"/>
                <a:cs typeface="Arial" pitchFamily="34" charset="0"/>
              </a:rPr>
              <a:t>Sağıma hazırlık</a:t>
            </a:r>
            <a:endParaRPr lang="tr-TR" dirty="0">
              <a:solidFill>
                <a:schemeClr val="tx2">
                  <a:satMod val="13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365760" indent="-283464">
              <a:buFont typeface="Wingdings 2"/>
              <a:buChar char=""/>
              <a:defRPr/>
            </a:pPr>
            <a:r>
              <a:rPr lang="tr-TR" dirty="0" smtClean="0"/>
              <a:t>Yumurtalar direkt güneş ışınlarına ve yüksek sıcalığa maruz kaldıklarında zarar görürler. Bu nedenle sağım için gerekli önlemlerin alınması zorunludur.</a:t>
            </a:r>
          </a:p>
          <a:p>
            <a:pPr marL="365760" indent="-283464">
              <a:buFont typeface="Wingdings 2"/>
              <a:buChar char=""/>
              <a:defRPr/>
            </a:pPr>
            <a:r>
              <a:rPr lang="tr-TR" dirty="0" smtClean="0">
                <a:solidFill>
                  <a:srgbClr val="FF0000"/>
                </a:solidFill>
              </a:rPr>
              <a:t>Sağımdan önce, ayrı ayrı havuzlarda tutulan dişi ve erkek balıklar, birgün aç bekletilerek sindirim artıklarından arındırılması sağlanır.</a:t>
            </a:r>
          </a:p>
          <a:p>
            <a:pPr marL="365760" indent="-283464">
              <a:buFont typeface="Wingdings 2"/>
              <a:buChar char=""/>
              <a:defRPr/>
            </a:pPr>
            <a:r>
              <a:rPr lang="tr-TR" dirty="0" smtClean="0"/>
              <a:t>Sağılacak balık miktarına göre işçi sayısı ayarlanmalıdır.</a:t>
            </a:r>
          </a:p>
          <a:p>
            <a:pPr marL="365760" indent="-283464">
              <a:buFont typeface="Wingdings 2"/>
              <a:buChar char=""/>
              <a:defRPr/>
            </a:pPr>
            <a:endParaRPr lang="tr-TR" dirty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808151D-212C-4E74-947C-B43837C9C609}" type="slidenum">
              <a:rPr lang="tr-TR" altLang="tr-TR" sz="120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19</a:t>
            </a:fld>
            <a:endParaRPr lang="tr-TR" altLang="tr-TR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1968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tr-TR" altLang="tr-TR" smtClean="0"/>
              <a:t>Damızlıklar her hafta kontrol edilirler ve tam cinsi olgunluğa erenler sağıma alınırlar.</a:t>
            </a:r>
          </a:p>
          <a:p>
            <a:pPr eaLnBrk="1" hangingPunct="1"/>
            <a:r>
              <a:rPr lang="tr-TR" altLang="tr-TR" smtClean="0"/>
              <a:t>Tam olgun bir dişi balıkta karın torba şeklinde sarkar ve karın hafif bir şekilde sıvazlandığında yumurtalar akmaya başlar.</a:t>
            </a:r>
          </a:p>
          <a:p>
            <a:pPr eaLnBrk="1" hangingPunct="1"/>
            <a:r>
              <a:rPr lang="tr-TR" altLang="tr-TR" smtClean="0"/>
              <a:t>Ancak yumurta olgunlaşmasının tam devresininin saptanması önemlidir.</a:t>
            </a:r>
          </a:p>
        </p:txBody>
      </p:sp>
      <p:sp>
        <p:nvSpPr>
          <p:cNvPr id="5123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BB2020F-4BA2-4520-A1D9-08701F46F062}" type="slidenum">
              <a:rPr lang="tr-TR" altLang="tr-TR" sz="120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</a:t>
            </a:fld>
            <a:endParaRPr lang="tr-TR" altLang="tr-TR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143250" y="-15875"/>
            <a:ext cx="7524750" cy="708025"/>
          </a:xfrm>
        </p:spPr>
        <p:txBody>
          <a:bodyPr/>
          <a:lstStyle/>
          <a:p>
            <a:pPr algn="r" eaLnBrk="1" hangingPunct="1"/>
            <a:r>
              <a:rPr lang="tr-TR" altLang="tr-TR" sz="3000" b="1">
                <a:solidFill>
                  <a:srgbClr val="FF0000"/>
                </a:solidFill>
              </a:rPr>
              <a:t>Damızlıklarda cinsel olgunluğun belirlenmesi</a:t>
            </a:r>
          </a:p>
        </p:txBody>
      </p:sp>
    </p:spTree>
    <p:extLst>
      <p:ext uri="{BB962C8B-B14F-4D97-AF65-F5344CB8AC3E}">
        <p14:creationId xmlns:p14="http://schemas.microsoft.com/office/powerpoint/2010/main" val="4272273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56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56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125" indent="-282575">
              <a:buFont typeface="Wingdings 2" panose="05020102010507070707" pitchFamily="18" charset="2"/>
              <a:buChar char=""/>
            </a:pPr>
            <a:r>
              <a:rPr lang="tr-TR" altLang="tr-TR" smtClean="0"/>
              <a:t>Genelde dişi balığın sağımı bir kişi, erkek balığın sağımı bir diğer kişi tarafından yapılır.</a:t>
            </a:r>
          </a:p>
          <a:p>
            <a:pPr marL="365125" indent="-282575">
              <a:buFont typeface="Wingdings 2" panose="05020102010507070707" pitchFamily="18" charset="2"/>
              <a:buChar char=""/>
            </a:pPr>
            <a:r>
              <a:rPr lang="tr-TR" altLang="tr-TR" smtClean="0"/>
              <a:t>Sağım işi yorucu olduğundan yorulan kişinin işini bir başkası devir alır. Böylece sağım işinin organizasyonunda rahatlık sağlanır.</a:t>
            </a:r>
          </a:p>
          <a:p>
            <a:pPr marL="365125" indent="-282575">
              <a:buFont typeface="Wingdings 2" panose="05020102010507070707" pitchFamily="18" charset="2"/>
              <a:buChar char=""/>
            </a:pPr>
            <a:r>
              <a:rPr lang="tr-TR" altLang="tr-TR" smtClean="0"/>
              <a:t>Alabalık, genellikle plastik kaplara sağılır. Kapların dezenfektan, deterjan vb. zararlı herhangi bir maddeyle bulaşmaması şarttır.</a:t>
            </a:r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897E34A-75C0-4F33-884E-7D5AFEE990D2}" type="slidenum">
              <a:rPr lang="tr-TR" altLang="tr-TR" sz="120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20</a:t>
            </a:fld>
            <a:endParaRPr lang="tr-TR" altLang="tr-TR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1365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tr-TR" altLang="tr-TR" smtClean="0"/>
              <a:t>Bu arada sağımda kullanılacak</a:t>
            </a:r>
          </a:p>
          <a:p>
            <a:pPr lvl="1" eaLnBrk="1" hangingPunct="1"/>
            <a:r>
              <a:rPr lang="tr-TR" altLang="tr-TR" smtClean="0"/>
              <a:t>Sağım masası,</a:t>
            </a:r>
          </a:p>
          <a:p>
            <a:pPr lvl="1" eaLnBrk="1" hangingPunct="1"/>
            <a:r>
              <a:rPr lang="tr-TR" altLang="tr-TR" smtClean="0"/>
              <a:t>Kurutma işlemlerinde kullanılacak havlu,</a:t>
            </a:r>
          </a:p>
          <a:p>
            <a:pPr lvl="1" eaLnBrk="1" hangingPunct="1"/>
            <a:r>
              <a:rPr lang="tr-TR" altLang="tr-TR" smtClean="0"/>
              <a:t>Yumurta ve spermi karıştırmak için telek,</a:t>
            </a:r>
          </a:p>
          <a:p>
            <a:pPr lvl="1" eaLnBrk="1" hangingPunct="1"/>
            <a:r>
              <a:rPr lang="tr-TR" altLang="tr-TR" smtClean="0"/>
              <a:t>Çeşitli kova, kase vs,</a:t>
            </a:r>
          </a:p>
          <a:p>
            <a:pPr lvl="1" eaLnBrk="1" hangingPunct="1"/>
            <a:r>
              <a:rPr lang="tr-TR" altLang="tr-TR" smtClean="0"/>
              <a:t>Balıkların rahat tutulabilmesi için eldivenlerin bulundurulması</a:t>
            </a: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tr-TR" altLang="tr-TR" smtClean="0"/>
              <a:t>  Çalışma açısından kolaylık sağlar.</a:t>
            </a:r>
          </a:p>
          <a:p>
            <a:pPr eaLnBrk="1" hangingPunct="1"/>
            <a:endParaRPr lang="tr-TR" altLang="tr-TR" smtClean="0"/>
          </a:p>
        </p:txBody>
      </p:sp>
      <p:sp>
        <p:nvSpPr>
          <p:cNvPr id="24579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24439E6-2D9E-4609-844F-B1B49B8D2B60}" type="slidenum">
              <a:rPr lang="tr-TR" altLang="tr-TR" sz="120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21</a:t>
            </a:fld>
            <a:endParaRPr lang="tr-TR" altLang="tr-TR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536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50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50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50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50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50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50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450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>
              <a:defRPr/>
            </a:pPr>
            <a:r>
              <a:rPr lang="tr-TR" sz="3600" dirty="0">
                <a:solidFill>
                  <a:schemeClr val="tx2">
                    <a:satMod val="130000"/>
                  </a:schemeClr>
                </a:solidFill>
                <a:latin typeface="Arial" pitchFamily="34" charset="0"/>
                <a:cs typeface="Arial" pitchFamily="34" charset="0"/>
              </a:rPr>
              <a:t>Sağım için balıkların bayıltılması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365760" indent="-283464">
              <a:buFont typeface="Wingdings 2"/>
              <a:buChar char=""/>
              <a:defRPr/>
            </a:pPr>
            <a:r>
              <a:rPr lang="tr-TR" dirty="0" smtClean="0"/>
              <a:t>Damızlık erkek ve dişi balıklara sağım esnasında zarar vermemek, kanama ve ezilmeleri, hatta ölümlerini önlemek; anesteziyle oluşan kas gevşemesiyle yumurta alımını kolaylaştırmak için balıklar bayıltılır.</a:t>
            </a:r>
          </a:p>
          <a:p>
            <a:pPr marL="365760" indent="-283464">
              <a:buFont typeface="Wingdings 2"/>
              <a:buChar char=""/>
              <a:defRPr/>
            </a:pPr>
            <a:r>
              <a:rPr lang="tr-TR" dirty="0" smtClean="0"/>
              <a:t>Bu uygulamayla;</a:t>
            </a:r>
          </a:p>
          <a:p>
            <a:pPr marL="640080" lvl="1" indent="-237744">
              <a:buFont typeface="Verdana"/>
              <a:buChar char="◦"/>
              <a:defRPr/>
            </a:pPr>
            <a:r>
              <a:rPr lang="tr-TR" dirty="0" smtClean="0"/>
              <a:t>zamandan ve işgücünden tasarruf sağlanır.</a:t>
            </a:r>
          </a:p>
          <a:p>
            <a:pPr marL="640080" lvl="1" indent="-237744">
              <a:buFont typeface="Verdana"/>
              <a:buChar char="◦"/>
              <a:defRPr/>
            </a:pPr>
            <a:r>
              <a:rPr lang="tr-TR" dirty="0" smtClean="0"/>
              <a:t>Balıklar sağım odasındaki nispeten az su hacminde daha uzun süre ve rikssiz olarak bekletilebilirler.</a:t>
            </a:r>
            <a:endParaRPr lang="tr-TR" dirty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9DABF90-4E06-4968-B211-4F8B01546772}" type="slidenum">
              <a:rPr lang="tr-TR" altLang="tr-TR" sz="120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22</a:t>
            </a:fld>
            <a:endParaRPr lang="tr-TR" altLang="tr-TR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2770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Content Placeholder 2"/>
          <p:cNvSpPr>
            <a:spLocks noGrp="1"/>
          </p:cNvSpPr>
          <p:nvPr>
            <p:ph idx="1"/>
          </p:nvPr>
        </p:nvSpPr>
        <p:spPr>
          <a:xfrm>
            <a:off x="2809876" y="1447800"/>
            <a:ext cx="7648575" cy="4800600"/>
          </a:xfrm>
        </p:spPr>
        <p:txBody>
          <a:bodyPr/>
          <a:lstStyle/>
          <a:p>
            <a:pPr eaLnBrk="1" hangingPunct="1"/>
            <a:r>
              <a:rPr lang="tr-TR" altLang="tr-TR" smtClean="0"/>
              <a:t>MS 222 (Tricaine methane-sulphonate) çok yaygın olarak kullanılan bir anesteziktir.</a:t>
            </a:r>
          </a:p>
          <a:p>
            <a:pPr eaLnBrk="1" hangingPunct="1"/>
            <a:r>
              <a:rPr lang="tr-TR" altLang="tr-TR" smtClean="0"/>
              <a:t>Bu madde suda eritilerek 15-300 ppm arasındaki konsantrasyonlarda kullanılır </a:t>
            </a:r>
            <a:r>
              <a:rPr lang="de-DE" altLang="tr-TR" smtClean="0"/>
              <a:t>(</a:t>
            </a:r>
            <a:r>
              <a:rPr lang="tr-TR" altLang="tr-TR" smtClean="0"/>
              <a:t>pratik olarak </a:t>
            </a:r>
            <a:r>
              <a:rPr lang="de-DE" altLang="tr-TR" smtClean="0"/>
              <a:t>1g</a:t>
            </a:r>
            <a:r>
              <a:rPr lang="tr-TR" altLang="tr-TR" smtClean="0"/>
              <a:t> MS 222</a:t>
            </a:r>
            <a:r>
              <a:rPr lang="de-DE" altLang="tr-TR" smtClean="0"/>
              <a:t>+ 20-30 lt su) </a:t>
            </a:r>
            <a:endParaRPr lang="tr-TR" altLang="tr-TR" smtClean="0"/>
          </a:p>
          <a:p>
            <a:pPr eaLnBrk="1" hangingPunct="1"/>
            <a:r>
              <a:rPr lang="tr-TR" altLang="tr-TR" smtClean="0"/>
              <a:t>Hangi büyüklükteki balık ve sıcaklıkta kullanılacaksa, en uygun konsantrasyon denemelerle belirlenir. Kesin miktar önceden tahmin edilemez.</a:t>
            </a:r>
          </a:p>
          <a:p>
            <a:pPr eaLnBrk="1" hangingPunct="1"/>
            <a:endParaRPr lang="tr-TR" altLang="tr-TR" smtClean="0"/>
          </a:p>
        </p:txBody>
      </p:sp>
      <p:sp>
        <p:nvSpPr>
          <p:cNvPr id="26627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135A80F-3B05-440F-9587-AABECC56DE73}" type="slidenum">
              <a:rPr lang="tr-TR" altLang="tr-TR" sz="120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23</a:t>
            </a:fld>
            <a:endParaRPr lang="tr-TR" altLang="tr-TR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8870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7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7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71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marL="365760" indent="-283464">
              <a:buFont typeface="Wingdings 2"/>
              <a:buChar char=""/>
              <a:defRPr/>
            </a:pPr>
            <a:r>
              <a:rPr lang="tr-TR" dirty="0" smtClean="0"/>
              <a:t>Bir başka anestezik </a:t>
            </a:r>
            <a:r>
              <a:rPr lang="tr-TR" dirty="0" smtClean="0">
                <a:solidFill>
                  <a:srgbClr val="FF0000"/>
                </a:solidFill>
              </a:rPr>
              <a:t>klorbütanol</a:t>
            </a:r>
            <a:r>
              <a:rPr lang="tr-TR" dirty="0" smtClean="0"/>
              <a:t>, birkaç cc %70’lik alkolde çözdürülür ve 8-10 ppm konsantrasyonda kullanılır.</a:t>
            </a:r>
          </a:p>
          <a:p>
            <a:pPr marL="365760" indent="-283464">
              <a:buFont typeface="Wingdings 2"/>
              <a:buChar char=""/>
              <a:defRPr/>
            </a:pPr>
            <a:r>
              <a:rPr lang="tr-TR" dirty="0" smtClean="0">
                <a:solidFill>
                  <a:srgbClr val="FF0000"/>
                </a:solidFill>
              </a:rPr>
              <a:t>Benzocain</a:t>
            </a:r>
            <a:r>
              <a:rPr lang="tr-TR" dirty="0" smtClean="0"/>
              <a:t>, birkaç cc asetonda eritilir ve 25 ppm konsantrasyonda kullanılır.</a:t>
            </a:r>
          </a:p>
          <a:p>
            <a:pPr marL="365760" indent="-283464">
              <a:buFont typeface="Wingdings 2"/>
              <a:buChar char=""/>
              <a:defRPr/>
            </a:pPr>
            <a:r>
              <a:rPr lang="de-DE" dirty="0" smtClean="0"/>
              <a:t>Belirtilen anesteziklerden suda kolay eriyen MS-222 </a:t>
            </a:r>
            <a:r>
              <a:rPr lang="tr-TR" dirty="0" smtClean="0"/>
              <a:t>daha yaygın olarak </a:t>
            </a:r>
            <a:r>
              <a:rPr lang="de-DE" dirty="0" smtClean="0"/>
              <a:t>kullanıl</a:t>
            </a:r>
            <a:r>
              <a:rPr lang="tr-TR" dirty="0" smtClean="0"/>
              <a:t>maktadır.</a:t>
            </a:r>
          </a:p>
          <a:p>
            <a:pPr marL="365760" indent="-283464">
              <a:buFont typeface="Wingdings 2"/>
              <a:buChar char=""/>
              <a:defRPr/>
            </a:pPr>
            <a:r>
              <a:rPr lang="de-DE" dirty="0" smtClean="0"/>
              <a:t>Balıklar sağımdan birkaç dakika önce anestezik madde bulanan suya yerleştirilirler. </a:t>
            </a:r>
            <a:endParaRPr lang="tr-TR" dirty="0" smtClean="0"/>
          </a:p>
          <a:p>
            <a:pPr marL="365760" indent="-283464">
              <a:buFont typeface="Wingdings 2"/>
              <a:buChar char=""/>
              <a:defRPr/>
            </a:pPr>
            <a:r>
              <a:rPr lang="de-DE" dirty="0" smtClean="0"/>
              <a:t>Sağım işlemi bittikten sonra balıklar tekrar oksijen yönünden zengin temiz suya bırakılırlar ve burada 2-3 dakika içinde normale dönerler. </a:t>
            </a:r>
          </a:p>
          <a:p>
            <a:pPr marL="365760" indent="-283464">
              <a:buFont typeface="Wingdings 2"/>
              <a:buChar char=""/>
              <a:defRPr/>
            </a:pPr>
            <a:endParaRPr lang="tr-TR" dirty="0"/>
          </a:p>
        </p:txBody>
      </p:sp>
      <p:sp>
        <p:nvSpPr>
          <p:cNvPr id="27651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CA9499C-9E3C-48E7-8E69-7B24A361A2AA}" type="slidenum">
              <a:rPr lang="tr-TR" altLang="tr-TR" sz="120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24</a:t>
            </a:fld>
            <a:endParaRPr lang="tr-TR" altLang="tr-TR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2798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>
              <a:defRPr/>
            </a:pPr>
            <a:r>
              <a:rPr lang="tr-TR" dirty="0" smtClean="0">
                <a:solidFill>
                  <a:schemeClr val="tx2">
                    <a:satMod val="130000"/>
                  </a:schemeClr>
                </a:solidFill>
              </a:rPr>
              <a:t>Sağım ve dölleme</a:t>
            </a:r>
            <a:endParaRPr lang="tr-TR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365760" indent="-283464">
              <a:buFont typeface="Wingdings 2"/>
              <a:buChar char=""/>
              <a:defRPr/>
            </a:pPr>
            <a:r>
              <a:rPr lang="de-DE" dirty="0" smtClean="0"/>
              <a:t>Balık üretiminde damızlık balıklara üreticiler eliyle hafif bir masaj uygulanarak dişi balıklardan yumurta ve erkek balıklardan süt (spermatozoa içeren beyazımsı renkte sıvı) alım işlemi </a:t>
            </a:r>
            <a:r>
              <a:rPr lang="de-DE" dirty="0" smtClean="0">
                <a:solidFill>
                  <a:srgbClr val="FF0000"/>
                </a:solidFill>
              </a:rPr>
              <a:t>sağım</a:t>
            </a:r>
            <a:r>
              <a:rPr lang="de-DE" dirty="0" smtClean="0"/>
              <a:t> olarak adlandırılır.</a:t>
            </a:r>
            <a:endParaRPr lang="tr-TR" dirty="0" smtClean="0"/>
          </a:p>
          <a:p>
            <a:pPr marL="365760" indent="-283464">
              <a:buFont typeface="Wingdings 2"/>
              <a:buChar char=""/>
              <a:defRPr/>
            </a:pPr>
            <a:r>
              <a:rPr lang="tr-TR" dirty="0" smtClean="0"/>
              <a:t>Sağım yöntemleri:</a:t>
            </a:r>
          </a:p>
          <a:p>
            <a:pPr marL="640080" lvl="1" indent="-237744">
              <a:buFont typeface="Verdana"/>
              <a:buChar char="◦"/>
              <a:defRPr/>
            </a:pPr>
            <a:r>
              <a:rPr lang="tr-TR" dirty="0" smtClean="0"/>
              <a:t>1. Elle sağım,</a:t>
            </a:r>
          </a:p>
          <a:p>
            <a:pPr marL="640080" lvl="1" indent="-237744">
              <a:buFont typeface="Verdana"/>
              <a:buChar char="◦"/>
              <a:defRPr/>
            </a:pPr>
            <a:r>
              <a:rPr lang="tr-TR" dirty="0" smtClean="0"/>
              <a:t>2. Hava basınçlı yöntem,</a:t>
            </a:r>
          </a:p>
          <a:p>
            <a:pPr marL="640080" lvl="1" indent="-237744">
              <a:buFont typeface="Verdana"/>
              <a:buChar char="◦"/>
              <a:defRPr/>
            </a:pPr>
            <a:r>
              <a:rPr lang="tr-TR" dirty="0" smtClean="0"/>
              <a:t>3. Karnın yarılması yöntemi olarak üç şekilde uygulanmaktadır.</a:t>
            </a:r>
            <a:endParaRPr lang="tr-TR" dirty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9B3C7E4-3A4D-4126-9192-6E8E0F09AC68}" type="slidenum">
              <a:rPr lang="tr-TR" altLang="tr-TR" sz="120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25</a:t>
            </a:fld>
            <a:endParaRPr lang="tr-TR" altLang="tr-TR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7604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365760" indent="-283464">
              <a:buFont typeface="Wingdings 2"/>
              <a:buChar char=""/>
              <a:defRPr/>
            </a:pPr>
            <a:r>
              <a:rPr lang="tr-TR" dirty="0" smtClean="0"/>
              <a:t>1. Elle sağım:</a:t>
            </a:r>
          </a:p>
          <a:p>
            <a:pPr marL="640080" lvl="1" indent="-237744">
              <a:buFont typeface="Verdana"/>
              <a:buChar char="◦"/>
              <a:defRPr/>
            </a:pPr>
            <a:r>
              <a:rPr lang="tr-TR" dirty="0" smtClean="0"/>
              <a:t>Bu yöntemde, öncelikle balık havluyla kurutulur.</a:t>
            </a:r>
          </a:p>
          <a:p>
            <a:pPr marL="640080" lvl="1" indent="-237744">
              <a:buFont typeface="Verdana"/>
              <a:buChar char="◦"/>
              <a:defRPr/>
            </a:pPr>
            <a:r>
              <a:rPr lang="tr-TR" dirty="0" smtClean="0"/>
              <a:t>Daha sonra, sağımcı sol eliyle balığın kuyruk sapından tutarak, balığı kendi vücuduna yaklaştırır.</a:t>
            </a:r>
          </a:p>
          <a:p>
            <a:pPr marL="640080" lvl="1" indent="-237744">
              <a:buFont typeface="Verdana"/>
              <a:buChar char="◦"/>
              <a:defRPr/>
            </a:pPr>
            <a:r>
              <a:rPr lang="tr-TR" dirty="0" smtClean="0"/>
              <a:t>Sağ eliyle de göğüs hizasından karına doğru balığı sıvazlayarak, yumurta ve spermaların sağım kabına toplanmasını sağlar.</a:t>
            </a:r>
          </a:p>
          <a:p>
            <a:pPr marL="640080" lvl="1" indent="-237744">
              <a:buFont typeface="Verdana"/>
              <a:buChar char="◦"/>
              <a:defRPr/>
            </a:pPr>
            <a:r>
              <a:rPr lang="tr-TR" dirty="0" smtClean="0"/>
              <a:t>Genellikle büyük balıkların sağımı iki kişi tarafından gerçekleştirilir.</a:t>
            </a:r>
          </a:p>
          <a:p>
            <a:pPr marL="640080" lvl="1" indent="-237744">
              <a:buFont typeface="Verdana"/>
              <a:buChar char="◦"/>
              <a:defRPr/>
            </a:pPr>
            <a:r>
              <a:rPr lang="tr-TR" dirty="0" smtClean="0"/>
              <a:t>Fakat üretimde kullanılan damızlıkların normal büyüklükte olması tercih edildiğinden bir kişi tarafından sağılır.</a:t>
            </a:r>
            <a:endParaRPr lang="tr-TR" dirty="0"/>
          </a:p>
        </p:txBody>
      </p:sp>
      <p:sp>
        <p:nvSpPr>
          <p:cNvPr id="29699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534B321-2ED0-4C8E-8949-0B9130CB8C0C}" type="slidenum">
              <a:rPr lang="tr-TR" altLang="tr-TR" sz="120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26</a:t>
            </a:fld>
            <a:endParaRPr lang="tr-TR" altLang="tr-TR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2941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>
              <a:defRPr/>
            </a:pPr>
            <a:r>
              <a:rPr lang="tr-TR" altLang="tr-TR" smtClean="0"/>
              <a:t>2. Hava basınçlı yöntem:</a:t>
            </a:r>
          </a:p>
          <a:p>
            <a:pPr lvl="1">
              <a:defRPr/>
            </a:pPr>
            <a:r>
              <a:rPr lang="tr-TR" altLang="tr-TR" smtClean="0"/>
              <a:t>Alabalıklardan yumurta alımında önceleri kullanılan, fakat son yıllarda uygulaması çok azalmış olan bir yöntemdir.</a:t>
            </a:r>
          </a:p>
          <a:p>
            <a:pPr lvl="1">
              <a:defRPr/>
            </a:pPr>
            <a:r>
              <a:rPr lang="tr-TR" altLang="tr-TR" smtClean="0"/>
              <a:t>Bu yöntemde bir lastik borunun ucuna takılan bir enjeksiyon iğnesi balığın karnına, deri altına sokulur ve basit bir hava pompası, bisiklet pompası, kompresör vs ile hava basılır.</a:t>
            </a:r>
          </a:p>
          <a:p>
            <a:pPr lvl="1">
              <a:defRPr/>
            </a:pPr>
            <a:r>
              <a:rPr lang="tr-TR" altLang="tr-TR" smtClean="0"/>
              <a:t>Bu hava basıncı altında ovaryumdaki yumurtalar cinsiyet deliğinden boşalır.</a:t>
            </a:r>
          </a:p>
        </p:txBody>
      </p:sp>
      <p:sp>
        <p:nvSpPr>
          <p:cNvPr id="30723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FB25AE0-467F-4F9F-9E0D-5B349CA7AB2C}" type="slidenum">
              <a:rPr lang="tr-TR" altLang="tr-TR" sz="120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27</a:t>
            </a:fld>
            <a:endParaRPr lang="tr-TR" altLang="tr-TR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8550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12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12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12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eaLnBrk="1" hangingPunct="1"/>
            <a:r>
              <a:rPr lang="tr-TR" altLang="tr-TR" smtClean="0"/>
              <a:t>Bu basınç deri altından verildiği gibi deri üzerinden de verilebilir.</a:t>
            </a:r>
          </a:p>
          <a:p>
            <a:pPr lvl="1" eaLnBrk="1" hangingPunct="1"/>
            <a:r>
              <a:rPr lang="tr-TR" altLang="tr-TR" smtClean="0"/>
              <a:t>İnsanlarda tansiyon ölçümü gibi, kılıf balığa, cinsiyet deliği dışarıda kalacak şekilde balığın vücuduna sarılır ve hava ile şişirilir.</a:t>
            </a:r>
          </a:p>
          <a:p>
            <a:pPr lvl="1" eaLnBrk="1" hangingPunct="1"/>
            <a:r>
              <a:rPr lang="tr-TR" altLang="tr-TR" smtClean="0"/>
              <a:t>Bu şişmeden dolayı oluşan basınç yumurtaların akması sağlar.</a:t>
            </a: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3DFC145-60A0-426A-A7DE-4F27E72B9D95}" type="slidenum">
              <a:rPr lang="tr-TR" altLang="tr-TR" sz="120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28</a:t>
            </a:fld>
            <a:endParaRPr lang="tr-TR" altLang="tr-TR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3008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22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22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22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tr-TR" altLang="tr-TR" smtClean="0"/>
              <a:t>Bu yöntemin avantajları:</a:t>
            </a:r>
          </a:p>
          <a:p>
            <a:pPr lvl="1" eaLnBrk="1" hangingPunct="1"/>
            <a:r>
              <a:rPr lang="tr-TR" altLang="tr-TR" smtClean="0"/>
              <a:t>Fazla tecrübeye ihtiyaç göstermez,</a:t>
            </a:r>
          </a:p>
          <a:p>
            <a:pPr lvl="1" eaLnBrk="1" hangingPunct="1"/>
            <a:r>
              <a:rPr lang="tr-TR" altLang="tr-TR" smtClean="0"/>
              <a:t>Yumurtalarda kırılma-bozulma olmaz ve böylece izotonik eriyikle yıkanmalarına gerek duyulmaz,</a:t>
            </a:r>
          </a:p>
          <a:p>
            <a:pPr lvl="1" eaLnBrk="1" hangingPunct="1"/>
            <a:r>
              <a:rPr lang="tr-TR" altLang="tr-TR" smtClean="0"/>
              <a:t>Bütün yumurtalar ovaryumdan alınabilir.</a:t>
            </a:r>
          </a:p>
        </p:txBody>
      </p:sp>
      <p:sp>
        <p:nvSpPr>
          <p:cNvPr id="32771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3B66B28-4887-4FB4-87AB-41354D75EF82}" type="slidenum">
              <a:rPr lang="tr-TR" altLang="tr-TR" sz="120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29</a:t>
            </a:fld>
            <a:endParaRPr lang="tr-TR" altLang="tr-TR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2806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32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32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32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32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365760" indent="-283464">
              <a:buFont typeface="Wingdings 2"/>
              <a:buChar char=""/>
              <a:defRPr/>
            </a:pPr>
            <a:r>
              <a:rPr lang="tr-TR" dirty="0" smtClean="0"/>
              <a:t>Henüz olgunlaşmamış yumurtalardan yavru alınamaz. Aynı zamanda bu yumurtalar hafif sıvazlama ile akmaz.</a:t>
            </a:r>
          </a:p>
          <a:p>
            <a:pPr marL="365760" indent="-283464">
              <a:buFont typeface="Wingdings 2"/>
              <a:buChar char=""/>
              <a:defRPr/>
            </a:pPr>
            <a:r>
              <a:rPr lang="tr-TR" dirty="0" smtClean="0"/>
              <a:t>Olgunluğu geçmiş yumurtaların akışı sırasında; </a:t>
            </a:r>
          </a:p>
          <a:p>
            <a:pPr marL="640080" lvl="1" indent="-237744">
              <a:buFont typeface="Verdana"/>
              <a:buChar char="◦"/>
              <a:defRPr/>
            </a:pPr>
            <a:r>
              <a:rPr lang="tr-TR" dirty="0" err="1" smtClean="0"/>
              <a:t>Ovaryum</a:t>
            </a:r>
            <a:r>
              <a:rPr lang="tr-TR" dirty="0" smtClean="0"/>
              <a:t> sıvısı da beraber akmakta, </a:t>
            </a:r>
          </a:p>
          <a:p>
            <a:pPr marL="640080" lvl="1" indent="-237744">
              <a:buFont typeface="Verdana"/>
              <a:buChar char="◦"/>
              <a:defRPr/>
            </a:pPr>
            <a:r>
              <a:rPr lang="tr-TR" dirty="0" smtClean="0"/>
              <a:t>Bu yumurtalar sert ve cam gibi bir görünüş arzetmekte ve </a:t>
            </a:r>
          </a:p>
          <a:p>
            <a:pPr marL="640080" lvl="1" indent="-237744">
              <a:buFont typeface="Verdana"/>
              <a:buChar char="◦"/>
              <a:defRPr/>
            </a:pPr>
            <a:r>
              <a:rPr lang="tr-TR" dirty="0" smtClean="0"/>
              <a:t>Ayrıca yumurta kesesinin üzerinde donuk bir nokta ihtiva etmektedir.</a:t>
            </a:r>
          </a:p>
          <a:p>
            <a:pPr marL="365760" indent="-283464">
              <a:buFont typeface="Wingdings 2"/>
              <a:buChar char=""/>
              <a:defRPr/>
            </a:pPr>
            <a:endParaRPr lang="tr-TR" dirty="0"/>
          </a:p>
        </p:txBody>
      </p:sp>
      <p:sp>
        <p:nvSpPr>
          <p:cNvPr id="6147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AF0BD8B-AB65-497A-A02C-94505DEEF727}" type="slidenum">
              <a:rPr lang="tr-TR" altLang="tr-TR" sz="120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</a:t>
            </a:fld>
            <a:endParaRPr lang="tr-TR" altLang="tr-TR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671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365760" indent="-283464">
              <a:buFont typeface="Wingdings 2"/>
              <a:buChar char=""/>
              <a:defRPr/>
            </a:pPr>
            <a:r>
              <a:rPr lang="tr-TR" dirty="0" smtClean="0"/>
              <a:t>3. Karnın yarılması yöntemi:</a:t>
            </a:r>
          </a:p>
          <a:p>
            <a:pPr marL="640080" lvl="1" indent="-237744">
              <a:buFont typeface="Verdana"/>
              <a:buChar char="◦"/>
              <a:defRPr/>
            </a:pPr>
            <a:r>
              <a:rPr lang="tr-TR" dirty="0" smtClean="0"/>
              <a:t>Birinci yumurtlamadan sonra öldükleri için salmonlarda uygulanan bir yöntemdir.</a:t>
            </a:r>
          </a:p>
          <a:p>
            <a:pPr marL="640080" lvl="1" indent="-237744">
              <a:buFont typeface="Verdana"/>
              <a:buChar char="◦"/>
              <a:defRPr/>
            </a:pPr>
            <a:r>
              <a:rPr lang="tr-TR" dirty="0" smtClean="0"/>
              <a:t>Bunun için balığın başına vurularak balık şok edilir.</a:t>
            </a:r>
          </a:p>
          <a:p>
            <a:pPr marL="640080" lvl="1" indent="-237744">
              <a:buFont typeface="Verdana"/>
              <a:buChar char="◦"/>
              <a:defRPr/>
            </a:pPr>
            <a:r>
              <a:rPr lang="tr-TR" dirty="0" smtClean="0"/>
              <a:t>Daha sonra bir kişi tarafından solungaç kapaklarından, karın tarafı sağıcıya dönük olarak, balığı askıda tutar.</a:t>
            </a:r>
          </a:p>
          <a:p>
            <a:pPr marL="640080" lvl="1" indent="-237744">
              <a:buFont typeface="Verdana"/>
              <a:buChar char="◦"/>
              <a:defRPr/>
            </a:pPr>
            <a:r>
              <a:rPr lang="tr-TR" dirty="0" smtClean="0"/>
              <a:t>Sağıcı, sağım kabına balığın vücudundan su vs akmaması için sol eli ile balığın kuyruğunu sağım kabının dışında tutar ve sağ eli ile bir bıçakla balığın karnını, göğüs yüzgeçlerinin hizasından başlayarak keser.</a:t>
            </a:r>
          </a:p>
          <a:p>
            <a:pPr marL="640080" lvl="1" indent="-237744">
              <a:buFont typeface="Verdana"/>
              <a:buChar char="◦"/>
              <a:defRPr/>
            </a:pPr>
            <a:r>
              <a:rPr lang="tr-TR" dirty="0" smtClean="0"/>
              <a:t>Daha sonra yumurtalar, yumurta sağım kabına akıtılır.</a:t>
            </a:r>
            <a:endParaRPr lang="tr-TR" dirty="0"/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01BC600-84BE-40F6-9166-04F86BB386E0}" type="slidenum">
              <a:rPr lang="tr-TR" altLang="tr-TR" sz="120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30</a:t>
            </a:fld>
            <a:endParaRPr lang="tr-TR" altLang="tr-TR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2561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>
              <a:defRPr/>
            </a:pPr>
            <a:r>
              <a:rPr lang="tr-TR" dirty="0" smtClean="0">
                <a:solidFill>
                  <a:schemeClr val="tx2">
                    <a:satMod val="130000"/>
                  </a:schemeClr>
                </a:solidFill>
              </a:rPr>
              <a:t>Döllenme </a:t>
            </a:r>
            <a:endParaRPr lang="tr-TR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365760" indent="-283464">
              <a:buFont typeface="Wingdings 2"/>
              <a:buChar char=""/>
              <a:defRPr/>
            </a:pPr>
            <a:r>
              <a:rPr lang="tr-TR" dirty="0" smtClean="0"/>
              <a:t>1. Islak veya yaş yöntem:</a:t>
            </a:r>
          </a:p>
          <a:p>
            <a:pPr marL="640080" lvl="1" indent="-237744">
              <a:buFont typeface="Verdana"/>
              <a:buChar char="◦"/>
              <a:defRPr/>
            </a:pPr>
            <a:r>
              <a:rPr lang="tr-TR" dirty="0" smtClean="0"/>
              <a:t>Bu yöntemde dişi ve erkek balıklar, içerisinde su bulunan bir kaba sağılırlar.</a:t>
            </a:r>
          </a:p>
          <a:p>
            <a:pPr marL="640080" lvl="1" indent="-237744">
              <a:buFont typeface="Verdana"/>
              <a:buChar char="◦"/>
              <a:defRPr/>
            </a:pPr>
            <a:r>
              <a:rPr lang="tr-TR" dirty="0" smtClean="0"/>
              <a:t>Ancak bu yöntemde sağım işlemi çabuk yapıldığında başarılı olabilir.</a:t>
            </a:r>
          </a:p>
          <a:p>
            <a:pPr marL="640080" lvl="1" indent="-237744">
              <a:buFont typeface="Verdana"/>
              <a:buChar char="◦"/>
              <a:defRPr/>
            </a:pPr>
            <a:r>
              <a:rPr lang="tr-TR" dirty="0" smtClean="0"/>
              <a:t>Bazı gecikmeler döllenme oranını önemli oranda azaltır.</a:t>
            </a:r>
          </a:p>
          <a:p>
            <a:pPr marL="640080" lvl="1" indent="-237744">
              <a:buFont typeface="Verdana"/>
              <a:buChar char="◦"/>
              <a:defRPr/>
            </a:pPr>
            <a:r>
              <a:rPr lang="tr-TR" dirty="0" smtClean="0"/>
              <a:t>Çünkü yumurtanın su ile teması halinde mikrofil deliği 1-2 dakika sonra kapanır.</a:t>
            </a:r>
          </a:p>
          <a:p>
            <a:pPr marL="640080" lvl="1" indent="-237744">
              <a:buFont typeface="Verdana"/>
              <a:buChar char="◦"/>
              <a:defRPr/>
            </a:pPr>
            <a:r>
              <a:rPr lang="tr-TR" dirty="0" smtClean="0"/>
              <a:t>Diğer taraftan süt suda ancak 50 saniye kadar yaşayabilmektedir.</a:t>
            </a:r>
          </a:p>
          <a:p>
            <a:pPr marL="640080" lvl="1" indent="-237744">
              <a:buFont typeface="Verdana"/>
              <a:buChar char="◦"/>
              <a:defRPr/>
            </a:pPr>
            <a:r>
              <a:rPr lang="tr-TR" dirty="0" smtClean="0"/>
              <a:t>Bu sakıncalarından ötürü genellikle sağımlarda kuru yöntem uygulanır.</a:t>
            </a:r>
          </a:p>
          <a:p>
            <a:pPr marL="640080" lvl="1" indent="-237744">
              <a:buFont typeface="Verdana"/>
              <a:buChar char="◦"/>
              <a:defRPr/>
            </a:pPr>
            <a:endParaRPr lang="tr-TR" dirty="0" smtClean="0"/>
          </a:p>
          <a:p>
            <a:pPr marL="640080" lvl="1" indent="-237744">
              <a:buFont typeface="Verdana"/>
              <a:buChar char="◦"/>
              <a:defRPr/>
            </a:pPr>
            <a:endParaRPr lang="tr-TR" dirty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5F4FE40-B0B2-4741-A34B-C7ABC2E6696A}" type="slidenum">
              <a:rPr lang="tr-TR" altLang="tr-TR" sz="120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31</a:t>
            </a:fld>
            <a:endParaRPr lang="tr-TR" altLang="tr-TR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8535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365760" indent="-283464">
              <a:buFont typeface="Wingdings 2"/>
              <a:buChar char=""/>
              <a:defRPr/>
            </a:pPr>
            <a:r>
              <a:rPr lang="tr-TR" dirty="0" smtClean="0"/>
              <a:t>2. Kuru yöntem:</a:t>
            </a:r>
          </a:p>
          <a:p>
            <a:pPr marL="640080" lvl="1" indent="-237744">
              <a:buFont typeface="Verdana"/>
              <a:buChar char="◦"/>
              <a:defRPr/>
            </a:pPr>
            <a:r>
              <a:rPr lang="tr-TR" dirty="0" smtClean="0"/>
              <a:t>Temiz, kuru ve koyu renkli sağım kaplarına yumurtalar sağılır.</a:t>
            </a:r>
          </a:p>
          <a:p>
            <a:pPr marL="640080" lvl="1" indent="-237744">
              <a:buFont typeface="Verdana"/>
              <a:buChar char="◦"/>
              <a:defRPr/>
            </a:pPr>
            <a:r>
              <a:rPr lang="tr-TR" dirty="0" smtClean="0"/>
              <a:t>Sağlıklı ve randımanlı bir üretim için bu yumurtaların izotonik eriyikle yıkanmaları gerekir.</a:t>
            </a:r>
          </a:p>
          <a:p>
            <a:pPr marL="640080" lvl="1" indent="-237744">
              <a:buFont typeface="Verdana"/>
              <a:buChar char="◦"/>
              <a:defRPr/>
            </a:pPr>
            <a:r>
              <a:rPr lang="tr-TR" dirty="0" smtClean="0"/>
              <a:t>Fazla miktarda bozuk ve zayıf yumurta varsa bu eriyik kullanılmaktadır.</a:t>
            </a:r>
          </a:p>
          <a:p>
            <a:pPr marL="640080" lvl="1" indent="-237744">
              <a:buFont typeface="Verdana"/>
              <a:buChar char="◦"/>
              <a:defRPr/>
            </a:pPr>
            <a:r>
              <a:rPr lang="tr-TR" dirty="0" smtClean="0"/>
              <a:t>Bu işlem sayesinde kırık yumurtaların proteini ortamdan uzaklaştırılır ve böylece yumurtaların mikrofil deliğinin kapanması önlenir.</a:t>
            </a:r>
          </a:p>
        </p:txBody>
      </p:sp>
      <p:sp>
        <p:nvSpPr>
          <p:cNvPr id="35843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DF6C929-406F-4DF4-880E-983B34A3A692}" type="slidenum">
              <a:rPr lang="tr-TR" altLang="tr-TR" sz="120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32</a:t>
            </a:fld>
            <a:endParaRPr lang="tr-TR" altLang="tr-TR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7937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tr-TR" altLang="tr-TR" smtClean="0"/>
              <a:t>İzotonik eriyiğin bileşimi söyledir:</a:t>
            </a:r>
          </a:p>
          <a:p>
            <a:pPr lvl="1" eaLnBrk="1" hangingPunct="1"/>
            <a:r>
              <a:rPr lang="tr-TR" altLang="tr-TR" smtClean="0"/>
              <a:t>Tuz (CaCl)                        90.4 g</a:t>
            </a:r>
          </a:p>
          <a:p>
            <a:pPr lvl="1" eaLnBrk="1" hangingPunct="1"/>
            <a:r>
              <a:rPr lang="tr-TR" altLang="tr-TR" smtClean="0"/>
              <a:t>Kalsiyum klorür (CaCl2)      2.6 g</a:t>
            </a:r>
          </a:p>
          <a:p>
            <a:pPr lvl="1" eaLnBrk="1" hangingPunct="1"/>
            <a:r>
              <a:rPr lang="tr-TR" altLang="tr-TR" smtClean="0"/>
              <a:t>Potasyum klorür (KCl)         2.4 g</a:t>
            </a:r>
          </a:p>
          <a:p>
            <a:pPr lvl="1" eaLnBrk="1" hangingPunct="1"/>
            <a:r>
              <a:rPr lang="tr-TR" altLang="tr-TR" smtClean="0"/>
              <a:t>Su                                     10.0 litre</a:t>
            </a:r>
          </a:p>
          <a:p>
            <a:pPr lvl="1" eaLnBrk="1" hangingPunct="1"/>
            <a:r>
              <a:rPr lang="tr-TR" altLang="tr-TR" smtClean="0"/>
              <a:t>(Veya pratik olarak 7.5 g tuz 1 litre suya karştırılarak da konsantrasyon ayarlanabilir.)</a:t>
            </a:r>
          </a:p>
          <a:p>
            <a:pPr eaLnBrk="1" hangingPunct="1"/>
            <a:r>
              <a:rPr lang="tr-TR" altLang="tr-TR" smtClean="0"/>
              <a:t>Sağılan yumurtalara izotonik eriyik ilave edilir.</a:t>
            </a:r>
          </a:p>
          <a:p>
            <a:pPr lvl="1" eaLnBrk="1" hangingPunct="1"/>
            <a:endParaRPr lang="tr-TR" altLang="tr-TR" smtClean="0"/>
          </a:p>
          <a:p>
            <a:pPr eaLnBrk="1" hangingPunct="1">
              <a:buFont typeface="Wingdings 2" panose="05020102010507070707" pitchFamily="18" charset="2"/>
              <a:buNone/>
            </a:pPr>
            <a:endParaRPr lang="tr-TR" altLang="tr-TR" smtClean="0"/>
          </a:p>
        </p:txBody>
      </p:sp>
      <p:sp>
        <p:nvSpPr>
          <p:cNvPr id="36867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A574264-400A-47FB-8ED7-96007A9EEE80}" type="slidenum">
              <a:rPr lang="tr-TR" altLang="tr-TR" sz="120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33</a:t>
            </a:fld>
            <a:endParaRPr lang="tr-TR" altLang="tr-TR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6169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73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73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73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73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73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73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73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365760" indent="-283464">
              <a:buFont typeface="Wingdings 2"/>
              <a:buChar char=""/>
              <a:defRPr/>
            </a:pPr>
            <a:r>
              <a:rPr lang="tr-TR" dirty="0" smtClean="0"/>
              <a:t>Uygulamada birkaç dişinin yumurtası bir kaba sağıldıktan sonra bunların üzerine birkaç erkeğin sütü sağılır.</a:t>
            </a:r>
          </a:p>
          <a:p>
            <a:pPr marL="365760" indent="-283464">
              <a:buFont typeface="Wingdings 2"/>
              <a:buChar char=""/>
              <a:defRPr/>
            </a:pPr>
            <a:r>
              <a:rPr lang="tr-TR" dirty="0" smtClean="0"/>
              <a:t>Erkeklerde 1 cm³ süt içerisinde 10 milyar civarında spermatozoa vardır. Süt miktarı her sağımda bir damla ile 4-5 cm³ arasında değişir.</a:t>
            </a:r>
          </a:p>
          <a:p>
            <a:pPr marL="365760" indent="-283464">
              <a:buFont typeface="Wingdings 2"/>
              <a:buChar char=""/>
              <a:defRPr/>
            </a:pPr>
            <a:r>
              <a:rPr lang="tr-TR" dirty="0" smtClean="0"/>
              <a:t>Dişilerde yumurta miktarı ise vücut ağırlığının %25’ine kadar ulaşabilir.</a:t>
            </a:r>
          </a:p>
          <a:p>
            <a:pPr marL="365760" indent="-283464">
              <a:buFont typeface="Wingdings 2"/>
              <a:buChar char=""/>
              <a:defRPr/>
            </a:pPr>
            <a:r>
              <a:rPr lang="tr-TR" dirty="0" smtClean="0"/>
              <a:t>Dişiler yılda bir kez sağıldıkları halde, erkekler hemen hemen her 15 günde bir sağılabilirler.</a:t>
            </a:r>
          </a:p>
          <a:p>
            <a:pPr marL="365760" indent="-283464">
              <a:buFont typeface="Wingdings 2"/>
              <a:buChar char=""/>
              <a:defRPr/>
            </a:pPr>
            <a:endParaRPr lang="tr-TR" dirty="0"/>
          </a:p>
        </p:txBody>
      </p:sp>
      <p:sp>
        <p:nvSpPr>
          <p:cNvPr id="37891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A952A78-8855-4BE1-AF32-3A21B37D41CD}" type="slidenum">
              <a:rPr lang="tr-TR" altLang="tr-TR" sz="120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34</a:t>
            </a:fld>
            <a:endParaRPr lang="tr-TR" altLang="tr-TR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140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365760" indent="-283464">
              <a:buFont typeface="Wingdings 2"/>
              <a:buChar char=""/>
              <a:defRPr/>
            </a:pPr>
            <a:r>
              <a:rPr lang="tr-TR" dirty="0" smtClean="0"/>
              <a:t>Süt ilave edilen yumurtalar bir tavuk kanadı veya elle iyice karıştırılır ve daha sonra bunun üzerine, yumurtalarla aynı sıcaklıkta, bir miktar su ilave edilerek, bu yumurta kabı 30-45 dakika bir köşeye bırakılır.</a:t>
            </a:r>
          </a:p>
          <a:p>
            <a:pPr marL="365760" indent="-283464">
              <a:buFont typeface="Wingdings 2"/>
              <a:buChar char=""/>
              <a:defRPr/>
            </a:pPr>
            <a:r>
              <a:rPr lang="tr-TR" dirty="0" smtClean="0"/>
              <a:t>Bu esnada yumurtalarda su alımı ve şişme işlemi tamamlanır.</a:t>
            </a:r>
          </a:p>
          <a:p>
            <a:pPr marL="365760" indent="-283464">
              <a:buFont typeface="Wingdings 2"/>
              <a:buChar char=""/>
              <a:defRPr/>
            </a:pPr>
            <a:r>
              <a:rPr lang="tr-TR" dirty="0" smtClean="0"/>
              <a:t>Bu devreden sonra yumurtalar temiz su ile birkaç kez yıkandıktan sonra yavru çıkış araçlarına yerleştirilir.</a:t>
            </a:r>
          </a:p>
        </p:txBody>
      </p:sp>
      <p:sp>
        <p:nvSpPr>
          <p:cNvPr id="38915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13A556F-2AA8-484A-94EF-510DDB17B4DE}" type="slidenum">
              <a:rPr lang="tr-TR" altLang="tr-TR" sz="120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35</a:t>
            </a:fld>
            <a:endParaRPr lang="tr-TR" altLang="tr-TR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1929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38100"/>
            <a:ext cx="5943600" cy="678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39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4D4B18E-B7C1-42F1-857C-27A7199664E6}" type="slidenum">
              <a:rPr lang="tr-TR" altLang="tr-TR" sz="120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36</a:t>
            </a:fld>
            <a:endParaRPr lang="tr-TR" altLang="tr-TR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sp>
        <p:nvSpPr>
          <p:cNvPr id="39940" name="TextBox 3"/>
          <p:cNvSpPr txBox="1">
            <a:spLocks noChangeArrowheads="1"/>
          </p:cNvSpPr>
          <p:nvPr/>
        </p:nvSpPr>
        <p:spPr bwMode="auto">
          <a:xfrm>
            <a:off x="3524250" y="5214939"/>
            <a:ext cx="928688" cy="369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tr-TR" altLang="tr-TR" sz="1800">
                <a:latin typeface="Gill Sans MT" panose="020B0502020104020203" pitchFamily="34" charset="0"/>
              </a:rPr>
              <a:t>Su ekle</a:t>
            </a:r>
          </a:p>
        </p:txBody>
      </p:sp>
      <p:sp>
        <p:nvSpPr>
          <p:cNvPr id="39941" name="TextBox 4"/>
          <p:cNvSpPr txBox="1">
            <a:spLocks noChangeArrowheads="1"/>
          </p:cNvSpPr>
          <p:nvPr/>
        </p:nvSpPr>
        <p:spPr bwMode="auto">
          <a:xfrm>
            <a:off x="4452939" y="6286500"/>
            <a:ext cx="1000125" cy="3698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tr-TR" altLang="tr-TR" sz="1800">
                <a:latin typeface="Gill Sans MT" panose="020B0502020104020203" pitchFamily="34" charset="0"/>
              </a:rPr>
              <a:t>2 dakika</a:t>
            </a:r>
          </a:p>
        </p:txBody>
      </p:sp>
      <p:sp>
        <p:nvSpPr>
          <p:cNvPr id="39942" name="TextBox 5"/>
          <p:cNvSpPr txBox="1">
            <a:spLocks noChangeArrowheads="1"/>
          </p:cNvSpPr>
          <p:nvPr/>
        </p:nvSpPr>
        <p:spPr bwMode="auto">
          <a:xfrm>
            <a:off x="5381625" y="6357939"/>
            <a:ext cx="285750" cy="369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tr-TR" altLang="tr-TR" sz="1800">
              <a:latin typeface="Gill Sans MT" panose="020B0502020104020203" pitchFamily="34" charset="0"/>
            </a:endParaRPr>
          </a:p>
        </p:txBody>
      </p:sp>
      <p:sp>
        <p:nvSpPr>
          <p:cNvPr id="39943" name="TextBox 6"/>
          <p:cNvSpPr txBox="1">
            <a:spLocks noChangeArrowheads="1"/>
          </p:cNvSpPr>
          <p:nvPr/>
        </p:nvSpPr>
        <p:spPr bwMode="auto">
          <a:xfrm>
            <a:off x="6453188" y="4857751"/>
            <a:ext cx="1143000" cy="6461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tr-TR" altLang="tr-TR" sz="1800">
              <a:latin typeface="Gill Sans MT" panose="020B0502020104020203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r-TR" altLang="tr-TR" sz="1800">
                <a:latin typeface="Gill Sans MT" panose="020B0502020104020203" pitchFamily="34" charset="0"/>
              </a:rPr>
              <a:t>Su ile yıka</a:t>
            </a:r>
          </a:p>
        </p:txBody>
      </p:sp>
      <p:sp>
        <p:nvSpPr>
          <p:cNvPr id="39944" name="TextBox 7"/>
          <p:cNvSpPr txBox="1">
            <a:spLocks noChangeArrowheads="1"/>
          </p:cNvSpPr>
          <p:nvPr/>
        </p:nvSpPr>
        <p:spPr bwMode="auto">
          <a:xfrm>
            <a:off x="7667625" y="5072063"/>
            <a:ext cx="1428750" cy="6461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tr-TR" altLang="tr-TR" sz="1800">
                <a:latin typeface="Gill Sans MT" panose="020B0502020104020203" pitchFamily="34" charset="0"/>
              </a:rPr>
              <a:t>30-45 dakika beklet</a:t>
            </a:r>
          </a:p>
        </p:txBody>
      </p:sp>
      <p:sp>
        <p:nvSpPr>
          <p:cNvPr id="39945" name="Metin kutusu 1"/>
          <p:cNvSpPr txBox="1">
            <a:spLocks noChangeArrowheads="1"/>
          </p:cNvSpPr>
          <p:nvPr/>
        </p:nvSpPr>
        <p:spPr bwMode="auto">
          <a:xfrm>
            <a:off x="9455150" y="49214"/>
            <a:ext cx="1143000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tr-TR" altLang="tr-TR" sz="6600" b="1">
                <a:solidFill>
                  <a:srgbClr val="FF0000"/>
                </a:solidFill>
                <a:latin typeface="Arial" panose="020B0604020202020204" pitchFamily="34" charset="0"/>
                <a:sym typeface="Wingdings 2" panose="05020102010507070707" pitchFamily="18" charset="2"/>
              </a:rPr>
              <a:t></a:t>
            </a:r>
            <a:endParaRPr lang="tr-TR" altLang="tr-TR" sz="6600" b="1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6537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500" y="357188"/>
            <a:ext cx="8167688" cy="6126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3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FE96EE0-B4EC-4AD5-97C5-775935A1996A}" type="slidenum">
              <a:rPr lang="tr-TR" altLang="tr-TR" sz="120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37</a:t>
            </a:fld>
            <a:endParaRPr lang="tr-TR" altLang="tr-TR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8468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5563" y="214313"/>
            <a:ext cx="4760912" cy="314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1800" y="3429000"/>
            <a:ext cx="4999038" cy="314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8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C36EFCA-47D4-4296-8A57-C8D4BBC16F13}" type="slidenum">
              <a:rPr lang="tr-TR" altLang="tr-TR" sz="120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38</a:t>
            </a:fld>
            <a:endParaRPr lang="tr-TR" altLang="tr-TR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6062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http://www.fws.gov/ennis/images/rainbow_trout_eggs_4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9938" y="857250"/>
            <a:ext cx="6572250" cy="4929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1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C8EC74C-597E-4BCA-9F3D-0CA5BF220760}" type="slidenum">
              <a:rPr lang="tr-TR" altLang="tr-TR" sz="120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39</a:t>
            </a:fld>
            <a:endParaRPr lang="tr-TR" altLang="tr-TR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1515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Content Placeholder 2"/>
          <p:cNvSpPr>
            <a:spLocks noGrp="1"/>
          </p:cNvSpPr>
          <p:nvPr>
            <p:ph idx="1"/>
          </p:nvPr>
        </p:nvSpPr>
        <p:spPr>
          <a:xfrm>
            <a:off x="1919289" y="1268414"/>
            <a:ext cx="8497887" cy="3997325"/>
          </a:xfrm>
        </p:spPr>
        <p:txBody>
          <a:bodyPr/>
          <a:lstStyle/>
          <a:p>
            <a:pPr eaLnBrk="1" hangingPunct="1"/>
            <a:r>
              <a:rPr lang="tr-TR" altLang="tr-TR" dirty="0" smtClean="0"/>
              <a:t>Damızlık balıklarda yumurta ve süt örneklerinin alınması cinsel gelişim safhasının belirlenmesinde tahmini hareket edilmesini ortadan kaldırır.</a:t>
            </a:r>
          </a:p>
          <a:p>
            <a:pPr eaLnBrk="1" hangingPunct="1"/>
            <a:r>
              <a:rPr lang="tr-TR" altLang="tr-TR" dirty="0" smtClean="0"/>
              <a:t>Damızlık balıktan örnek alınırken strese ve fiziksel incinmeye en az maruz kalacak şekilde çabuk ve dikkatlice yapılmalıdır.</a:t>
            </a:r>
          </a:p>
        </p:txBody>
      </p:sp>
      <p:sp>
        <p:nvSpPr>
          <p:cNvPr id="7171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9958C8A-EC16-47C9-9269-DB26522A7B48}" type="slidenum">
              <a:rPr lang="tr-TR" altLang="tr-TR" sz="120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4</a:t>
            </a:fld>
            <a:endParaRPr lang="tr-TR" altLang="tr-TR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143250" y="-15875"/>
            <a:ext cx="7524750" cy="708025"/>
          </a:xfrm>
        </p:spPr>
        <p:txBody>
          <a:bodyPr/>
          <a:lstStyle/>
          <a:p>
            <a:pPr algn="r" eaLnBrk="1" hangingPunct="1"/>
            <a:r>
              <a:rPr lang="tr-TR" altLang="tr-TR" sz="3000" b="1">
                <a:solidFill>
                  <a:srgbClr val="FF0000"/>
                </a:solidFill>
              </a:rPr>
              <a:t>Damızlıklarda cinsel olgunluğun belirlenmesi</a:t>
            </a:r>
          </a:p>
        </p:txBody>
      </p:sp>
    </p:spTree>
    <p:extLst>
      <p:ext uri="{BB962C8B-B14F-4D97-AF65-F5344CB8AC3E}">
        <p14:creationId xmlns:p14="http://schemas.microsoft.com/office/powerpoint/2010/main" val="1628392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76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http://www.dnr.state.oh.us/Portals/9/images/fishing/hatcheries/rainbowegg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6726" y="857251"/>
            <a:ext cx="4957763" cy="328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5" name="Picture 4" descr="http://www.aquamerik.com/photo/oeuf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4826" y="2857501"/>
            <a:ext cx="2481263" cy="385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3A896EC-AB27-4E5C-9869-D7B29969351C}" type="slidenum">
              <a:rPr lang="tr-TR" altLang="tr-TR" sz="120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40</a:t>
            </a:fld>
            <a:endParaRPr lang="tr-TR" altLang="tr-TR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6323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fish-press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4863" y="1071564"/>
            <a:ext cx="6659562" cy="442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59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40C7A76-9466-42C8-830C-D1E2FF7C1CEA}" type="slidenum">
              <a:rPr lang="tr-TR" altLang="tr-TR" sz="120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41</a:t>
            </a:fld>
            <a:endParaRPr lang="tr-TR" altLang="tr-TR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612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1313" y="857251"/>
            <a:ext cx="7143750" cy="501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3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39A797E-C742-445C-9638-E90446F71E37}" type="slidenum">
              <a:rPr lang="tr-TR" altLang="tr-TR" sz="120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42</a:t>
            </a:fld>
            <a:endParaRPr lang="tr-TR" altLang="tr-TR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2366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071563"/>
            <a:ext cx="7143750" cy="474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7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B43D632-7C37-4EA9-8BBB-B5157B26A234}" type="slidenum">
              <a:rPr lang="tr-TR" altLang="tr-TR" sz="120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43</a:t>
            </a:fld>
            <a:endParaRPr lang="tr-TR" altLang="tr-TR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2493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285750"/>
            <a:ext cx="4673600" cy="308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5126" y="3571876"/>
            <a:ext cx="4983163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2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F2A878F-F353-4F25-A626-5729168B79FB}" type="slidenum">
              <a:rPr lang="tr-TR" altLang="tr-TR" sz="120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44</a:t>
            </a:fld>
            <a:endParaRPr lang="tr-TR" altLang="tr-TR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3266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C689F03-C746-40AD-939E-840B3EDA3600}" type="slidenum">
              <a:rPr lang="tr-TR" altLang="tr-TR" sz="120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45</a:t>
            </a:fld>
            <a:endParaRPr lang="tr-TR" altLang="tr-TR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pic>
        <p:nvPicPr>
          <p:cNvPr id="49155" name="Resim 1" descr="Stripping a male salmon for milt and fertilising salmon egg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50" y="1143001"/>
            <a:ext cx="5761038" cy="427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8142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24AD898-6343-4292-BFF9-1538BE50C227}" type="slidenum">
              <a:rPr lang="tr-TR" altLang="tr-TR" sz="120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46</a:t>
            </a:fld>
            <a:endParaRPr lang="tr-TR" altLang="tr-TR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pic>
        <p:nvPicPr>
          <p:cNvPr id="50179" name="Resim 19" descr="http://www.raisaquaculture.net/uploads/media/egg%20trout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3500" y="981076"/>
            <a:ext cx="4445000" cy="559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80" name="Metin kutusu 5"/>
          <p:cNvSpPr txBox="1">
            <a:spLocks noChangeArrowheads="1"/>
          </p:cNvSpPr>
          <p:nvPr/>
        </p:nvSpPr>
        <p:spPr bwMode="auto">
          <a:xfrm>
            <a:off x="1524000" y="0"/>
            <a:ext cx="9144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tr-TR" altLang="tr-TR" b="1">
                <a:solidFill>
                  <a:srgbClr val="FF0000"/>
                </a:solidFill>
                <a:latin typeface="Arial" panose="020B0604020202020204" pitchFamily="34" charset="0"/>
              </a:rPr>
              <a:t>İNKÜBASYON</a:t>
            </a:r>
          </a:p>
        </p:txBody>
      </p:sp>
    </p:spTree>
    <p:extLst>
      <p:ext uri="{BB962C8B-B14F-4D97-AF65-F5344CB8AC3E}">
        <p14:creationId xmlns:p14="http://schemas.microsoft.com/office/powerpoint/2010/main" val="1755146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92313" y="692151"/>
            <a:ext cx="7772400" cy="14700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tr-TR" altLang="tr-TR" b="1" smtClean="0">
                <a:latin typeface="Algerian" panose="04020705040A02060702" pitchFamily="82" charset="0"/>
              </a:rPr>
              <a:t>İÇSU BALIKLARI YETİŞTİRİCİLİĞİ DERSİ</a:t>
            </a:r>
            <a:endParaRPr lang="en-US" altLang="tr-TR" b="1" smtClean="0">
              <a:latin typeface="Algerian" panose="04020705040A02060702" pitchFamily="82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800600"/>
            <a:ext cx="9144000" cy="573088"/>
          </a:xfrm>
        </p:spPr>
        <p:txBody>
          <a:bodyPr/>
          <a:lstStyle/>
          <a:p>
            <a:pPr eaLnBrk="1" hangingPunct="1"/>
            <a:r>
              <a:rPr lang="tr-TR" altLang="tr-TR" sz="280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Doç. Dr. İlker Zeki KURTOĞLU</a:t>
            </a:r>
          </a:p>
        </p:txBody>
      </p:sp>
      <p:sp>
        <p:nvSpPr>
          <p:cNvPr id="3076" name="Dikdörtgen 1"/>
          <p:cNvSpPr>
            <a:spLocks noChangeArrowheads="1"/>
          </p:cNvSpPr>
          <p:nvPr/>
        </p:nvSpPr>
        <p:spPr bwMode="auto">
          <a:xfrm>
            <a:off x="1524000" y="6378575"/>
            <a:ext cx="9144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tr-TR" altLang="tr-TR" sz="2000" dirty="0">
                <a:latin typeface="Verdana" panose="020B0604030504040204" pitchFamily="34" charset="0"/>
              </a:rPr>
              <a:t>Recep Tayyip Erdoğan Üniversitesi, Su Ürünleri Fakültesi, Rize, </a:t>
            </a:r>
            <a:r>
              <a:rPr lang="tr-TR" altLang="tr-TR" sz="2000" dirty="0" smtClean="0">
                <a:latin typeface="Verdana" panose="020B0604030504040204" pitchFamily="34" charset="0"/>
              </a:rPr>
              <a:t>2021</a:t>
            </a:r>
            <a:endParaRPr lang="en-US" altLang="tr-TR" sz="2000" dirty="0">
              <a:latin typeface="Verdana" panose="020B0604030504040204" pitchFamily="34" charset="0"/>
            </a:endParaRPr>
          </a:p>
        </p:txBody>
      </p:sp>
      <p:sp>
        <p:nvSpPr>
          <p:cNvPr id="5" name="Dikdörtgen 4"/>
          <p:cNvSpPr/>
          <p:nvPr/>
        </p:nvSpPr>
        <p:spPr>
          <a:xfrm>
            <a:off x="1487488" y="2492897"/>
            <a:ext cx="9144000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tr-TR" altLang="tr-TR" sz="3200" b="1" dirty="0">
                <a:ln w="12700">
                  <a:solidFill>
                    <a:schemeClr val="accent5"/>
                  </a:solidFill>
                  <a:prstDash val="solid"/>
                </a:ln>
                <a:solidFill>
                  <a:schemeClr val="bg1"/>
                </a:solidFill>
              </a:rPr>
              <a:t>Konu; </a:t>
            </a:r>
            <a:r>
              <a:rPr lang="es-ES" altLang="tr-TR" sz="3200" b="1" dirty="0">
                <a:solidFill>
                  <a:srgbClr val="0000FF"/>
                </a:solidFill>
              </a:rPr>
              <a:t>Yumurta ve yavru balık üretimi</a:t>
            </a:r>
            <a:endParaRPr lang="tr-TR" altLang="tr-TR" sz="32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547053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2 İçerik Yer Tutucusu"/>
          <p:cNvSpPr>
            <a:spLocks noGrp="1"/>
          </p:cNvSpPr>
          <p:nvPr>
            <p:ph idx="1"/>
          </p:nvPr>
        </p:nvSpPr>
        <p:spPr>
          <a:xfrm>
            <a:off x="1549401" y="1268413"/>
            <a:ext cx="5959475" cy="4392612"/>
          </a:xfrm>
        </p:spPr>
        <p:txBody>
          <a:bodyPr/>
          <a:lstStyle/>
          <a:p>
            <a:pPr eaLnBrk="1" hangingPunct="1"/>
            <a:r>
              <a:rPr lang="tr-TR" altLang="tr-TR" sz="2400"/>
              <a:t>Sağımda damızlıklara zarar vermemek,</a:t>
            </a:r>
          </a:p>
          <a:p>
            <a:pPr eaLnBrk="1" hangingPunct="1"/>
            <a:r>
              <a:rPr lang="tr-TR" altLang="tr-TR" sz="2400"/>
              <a:t>İşlemi çabuk ve seri gerçekleştirebilmek,</a:t>
            </a:r>
          </a:p>
          <a:p>
            <a:pPr eaLnBrk="1" hangingPunct="1"/>
            <a:r>
              <a:rPr lang="tr-TR" altLang="tr-TR" sz="2400"/>
              <a:t>Sağım yapan kişinin fazla güç harcamadan çok sayıda damızlık balığı sağabilmesi için aşağıdaki anestezik maddeler kullanılabilir:</a:t>
            </a:r>
          </a:p>
          <a:p>
            <a:pPr lvl="1" eaLnBrk="1" hangingPunct="1"/>
            <a:r>
              <a:rPr lang="tr-TR" altLang="tr-TR" sz="2000"/>
              <a:t>MS-222 (Tricainemethansulphonat)=10 g/100 l veya 10-40 mg/l</a:t>
            </a:r>
          </a:p>
          <a:p>
            <a:pPr lvl="1" eaLnBrk="1" hangingPunct="1"/>
            <a:r>
              <a:rPr lang="tr-TR" altLang="tr-TR" sz="2000"/>
              <a:t>Benzocaine= 35-50 mg/l</a:t>
            </a:r>
          </a:p>
          <a:p>
            <a:pPr lvl="1" eaLnBrk="1" hangingPunct="1"/>
            <a:r>
              <a:rPr lang="tr-TR" altLang="tr-TR" sz="2000"/>
              <a:t>Quinaldin (2Methylchinolin)= 25 cc/1000 l</a:t>
            </a:r>
          </a:p>
          <a:p>
            <a:pPr lvl="1" eaLnBrk="1" hangingPunct="1"/>
            <a:r>
              <a:rPr lang="tr-TR" altLang="tr-TR" sz="2000"/>
              <a:t>Tranquil= 5 ml/100 l</a:t>
            </a:r>
          </a:p>
          <a:p>
            <a:pPr lvl="1" eaLnBrk="1" hangingPunct="1"/>
            <a:r>
              <a:rPr lang="tr-TR" altLang="tr-TR" sz="2000"/>
              <a:t>Fenoksi ethanol= 0,1-0,5 mg/l</a:t>
            </a:r>
          </a:p>
          <a:p>
            <a:pPr lvl="1" eaLnBrk="1" hangingPunct="1"/>
            <a:r>
              <a:rPr lang="tr-TR" altLang="tr-TR" sz="2000"/>
              <a:t>Karanfil yağı</a:t>
            </a:r>
          </a:p>
          <a:p>
            <a:pPr lvl="1" eaLnBrk="1" hangingPunct="1"/>
            <a:endParaRPr lang="tr-TR" altLang="tr-TR" sz="2000"/>
          </a:p>
        </p:txBody>
      </p:sp>
      <p:sp>
        <p:nvSpPr>
          <p:cNvPr id="8195" name="3 Slayt Numarası Yer Tutucusu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A4A25F5-52FF-4E0B-BFE3-047D1194B2DB}" type="slidenum">
              <a:rPr lang="tr-TR" altLang="tr-TR" sz="120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5</a:t>
            </a:fld>
            <a:endParaRPr lang="tr-TR" altLang="tr-TR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143250" y="-15875"/>
            <a:ext cx="7524750" cy="708025"/>
          </a:xfrm>
        </p:spPr>
        <p:txBody>
          <a:bodyPr/>
          <a:lstStyle/>
          <a:p>
            <a:pPr algn="r" eaLnBrk="1" hangingPunct="1"/>
            <a:r>
              <a:rPr lang="tr-TR" altLang="tr-TR" sz="3000" b="1">
                <a:solidFill>
                  <a:srgbClr val="FF0000"/>
                </a:solidFill>
              </a:rPr>
              <a:t>Damızlıklarda cinsel olgunluğun belirlenmesi</a:t>
            </a:r>
          </a:p>
        </p:txBody>
      </p:sp>
      <p:pic>
        <p:nvPicPr>
          <p:cNvPr id="8197" name="Resi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8876" y="1449388"/>
            <a:ext cx="2874963" cy="399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2835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86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86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86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86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86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86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867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867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tr-TR" altLang="tr-TR" smtClean="0"/>
              <a:t>Balıklar sağımdan birkaç dakika önce anestezik madde bulunan suya yerleştirilir.</a:t>
            </a:r>
          </a:p>
          <a:p>
            <a:pPr eaLnBrk="1" hangingPunct="1"/>
            <a:r>
              <a:rPr lang="tr-TR" altLang="tr-TR" smtClean="0"/>
              <a:t>Sağım işlemi bittikten sonra balıklar tekrar oksijen yönünden zengin, temiz suya bırakılırlar ve burada 2-3 dakika içerisinde normale dönerler.</a:t>
            </a:r>
          </a:p>
        </p:txBody>
      </p:sp>
      <p:sp>
        <p:nvSpPr>
          <p:cNvPr id="9219" name="3 Slayt Numarası Yer Tutucusu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E2FA037-2210-41C5-BE57-8E1017796164}" type="slidenum">
              <a:rPr lang="tr-TR" altLang="tr-TR" sz="120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6</a:t>
            </a:fld>
            <a:endParaRPr lang="tr-TR" altLang="tr-TR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143250" y="-15875"/>
            <a:ext cx="7524750" cy="708025"/>
          </a:xfrm>
        </p:spPr>
        <p:txBody>
          <a:bodyPr/>
          <a:lstStyle/>
          <a:p>
            <a:pPr algn="r" eaLnBrk="1" hangingPunct="1"/>
            <a:r>
              <a:rPr lang="tr-TR" altLang="tr-TR" sz="3000" b="1">
                <a:solidFill>
                  <a:srgbClr val="FF0000"/>
                </a:solidFill>
              </a:rPr>
              <a:t>Damızlıklarda cinsel olgunluğun belirlenmesi</a:t>
            </a:r>
          </a:p>
        </p:txBody>
      </p:sp>
    </p:spTree>
    <p:extLst>
      <p:ext uri="{BB962C8B-B14F-4D97-AF65-F5344CB8AC3E}">
        <p14:creationId xmlns:p14="http://schemas.microsoft.com/office/powerpoint/2010/main" val="2404479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9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27350" y="14289"/>
            <a:ext cx="7740650" cy="606425"/>
          </a:xfrm>
        </p:spPr>
        <p:txBody>
          <a:bodyPr/>
          <a:lstStyle/>
          <a:p>
            <a:pPr algn="r" eaLnBrk="1" hangingPunct="1"/>
            <a:r>
              <a:rPr lang="tr-TR" altLang="tr-TR" sz="32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Sperm sıvısı (Süt = milt) olgunluk kontrolü</a:t>
            </a:r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tr-TR" altLang="tr-TR" smtClean="0"/>
              <a:t>Erkek balıkların süt vermeye hazır oldukları göğüs yüzgeçleri ile anüs arasında karına nazik bir şekilde basınç uygulanarak süt sağılmasıyla anlaşılabilir.</a:t>
            </a:r>
          </a:p>
          <a:p>
            <a:pPr eaLnBrk="1" hangingPunct="1"/>
            <a:r>
              <a:rPr lang="tr-TR" altLang="tr-TR" smtClean="0"/>
              <a:t>Sütün rengi genellikle kremsi-beyazdır.</a:t>
            </a:r>
          </a:p>
          <a:p>
            <a:pPr eaLnBrk="1" hangingPunct="1"/>
            <a:r>
              <a:rPr lang="tr-TR" altLang="tr-TR" smtClean="0"/>
              <a:t>Spermin dölleme kabiliyeti mikroskop (</a:t>
            </a:r>
            <a:r>
              <a:rPr lang="tr-TR" altLang="tr-TR" b="1" smtClean="0">
                <a:solidFill>
                  <a:srgbClr val="FF0000"/>
                </a:solidFill>
              </a:rPr>
              <a:t>60x</a:t>
            </a:r>
            <a:r>
              <a:rPr lang="tr-TR" altLang="tr-TR" smtClean="0"/>
              <a:t>) altında hareketliliğin gözlenmesi ile belirlenir.</a:t>
            </a:r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BC439D6-18F9-4AB0-97E8-49B2DCAD640D}" type="slidenum">
              <a:rPr lang="tr-TR" altLang="tr-TR" sz="120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7</a:t>
            </a:fld>
            <a:endParaRPr lang="tr-TR" altLang="tr-TR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6708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125" indent="-282575">
              <a:buFont typeface="Wingdings 2" panose="05020102010507070707" pitchFamily="18" charset="2"/>
              <a:buChar char=""/>
            </a:pPr>
            <a:r>
              <a:rPr lang="tr-TR" altLang="tr-TR" smtClean="0"/>
              <a:t>Erkek balık kurulanır. </a:t>
            </a:r>
          </a:p>
          <a:p>
            <a:pPr marL="365125" indent="-282575">
              <a:buFont typeface="Wingdings 2" panose="05020102010507070707" pitchFamily="18" charset="2"/>
              <a:buChar char=""/>
            </a:pPr>
            <a:r>
              <a:rPr lang="tr-TR" altLang="tr-TR" smtClean="0"/>
              <a:t>Genital açıklığa doğru nazikçe masaj yapılarak birkaç damla süt akıtılır. İlk birkaç damla süt kullanılmaz.</a:t>
            </a:r>
          </a:p>
          <a:p>
            <a:pPr marL="365125" indent="-282575">
              <a:buFont typeface="Wingdings 2" panose="05020102010507070707" pitchFamily="18" charset="2"/>
              <a:buChar char=""/>
            </a:pPr>
            <a:r>
              <a:rPr lang="tr-TR" altLang="tr-TR" smtClean="0"/>
              <a:t>İnceleme için süt örneği, damlalık ucunun ürogenital açıklığa sokulması ile alınır.</a:t>
            </a:r>
          </a:p>
          <a:p>
            <a:pPr marL="365125" indent="-282575">
              <a:buFont typeface="Wingdings 2" panose="05020102010507070707" pitchFamily="18" charset="2"/>
              <a:buChar char=""/>
            </a:pPr>
            <a:r>
              <a:rPr lang="tr-TR" altLang="tr-TR" smtClean="0"/>
              <a:t>Süt örneğine su, idrar, bağırsak içeriği, salgı veya kan karışmamasına dikkat edilmelidir.</a:t>
            </a:r>
          </a:p>
        </p:txBody>
      </p:sp>
      <p:sp>
        <p:nvSpPr>
          <p:cNvPr id="11267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1B97C3E-913E-444F-B879-F0C00B706613}" type="slidenum">
              <a:rPr lang="tr-TR" altLang="tr-TR" sz="120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8</a:t>
            </a:fld>
            <a:endParaRPr lang="tr-TR" altLang="tr-TR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927350" y="14289"/>
            <a:ext cx="7740650" cy="606425"/>
          </a:xfrm>
        </p:spPr>
        <p:txBody>
          <a:bodyPr/>
          <a:lstStyle/>
          <a:p>
            <a:pPr algn="r" eaLnBrk="1" hangingPunct="1"/>
            <a:r>
              <a:rPr lang="tr-TR" altLang="tr-TR" sz="32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Sperm sıvısı (Süt = milt) olgunluk kontrolü</a:t>
            </a:r>
          </a:p>
        </p:txBody>
      </p:sp>
    </p:spTree>
    <p:extLst>
      <p:ext uri="{BB962C8B-B14F-4D97-AF65-F5344CB8AC3E}">
        <p14:creationId xmlns:p14="http://schemas.microsoft.com/office/powerpoint/2010/main" val="3075332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>
              <a:defRPr/>
            </a:pPr>
            <a:r>
              <a:rPr lang="tr-TR" altLang="tr-TR" dirty="0" smtClean="0"/>
              <a:t>Bir damla süt lam üzerine bırakılır ve üzerine </a:t>
            </a:r>
            <a:r>
              <a:rPr lang="tr-TR" altLang="tr-TR" u="sng" dirty="0" smtClean="0"/>
              <a:t>bir damla su </a:t>
            </a:r>
            <a:r>
              <a:rPr lang="tr-TR" altLang="tr-TR" dirty="0" smtClean="0"/>
              <a:t>ilave edilir.</a:t>
            </a:r>
          </a:p>
          <a:p>
            <a:pPr>
              <a:defRPr/>
            </a:pPr>
            <a:r>
              <a:rPr lang="tr-TR" altLang="tr-TR" dirty="0" smtClean="0"/>
              <a:t>Daha sonra lamel kapatılarak sütün dağılması sağlanır ve zaman geçirmeden mikroskop altında incelemeye alınır.</a:t>
            </a:r>
          </a:p>
          <a:p>
            <a:pPr>
              <a:defRPr/>
            </a:pPr>
            <a:r>
              <a:rPr lang="tr-TR" altLang="tr-TR" dirty="0" smtClean="0"/>
              <a:t>Süt su ile temas ettikten kısa bir süre sonra aktivitesini kaybeder.</a:t>
            </a:r>
          </a:p>
          <a:p>
            <a:pPr>
              <a:defRPr/>
            </a:pPr>
            <a:r>
              <a:rPr lang="tr-TR" altLang="tr-TR" dirty="0" smtClean="0"/>
              <a:t>Süt hücreleri hareketsiz ve az hareketli olan erkekler damızlıktan çıkarılmalıdır.</a:t>
            </a:r>
          </a:p>
        </p:txBody>
      </p:sp>
      <p:sp>
        <p:nvSpPr>
          <p:cNvPr id="12291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5786D9A-EE4A-4369-9AAA-BB91226B7DD6}" type="slidenum">
              <a:rPr lang="tr-TR" altLang="tr-TR" sz="120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9</a:t>
            </a:fld>
            <a:endParaRPr lang="tr-TR" altLang="tr-TR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927350" y="14289"/>
            <a:ext cx="7740650" cy="606425"/>
          </a:xfrm>
        </p:spPr>
        <p:txBody>
          <a:bodyPr/>
          <a:lstStyle/>
          <a:p>
            <a:pPr algn="r" eaLnBrk="1" hangingPunct="1"/>
            <a:r>
              <a:rPr lang="tr-TR" altLang="tr-TR" sz="32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Sperm sıvısı (Süt = milt) olgunluk kontrolü</a:t>
            </a:r>
          </a:p>
        </p:txBody>
      </p:sp>
    </p:spTree>
    <p:extLst>
      <p:ext uri="{BB962C8B-B14F-4D97-AF65-F5344CB8AC3E}">
        <p14:creationId xmlns:p14="http://schemas.microsoft.com/office/powerpoint/2010/main" val="4254895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2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27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27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1921</Words>
  <Application>Microsoft Office PowerPoint</Application>
  <PresentationFormat>Geniş ekran</PresentationFormat>
  <Paragraphs>265</Paragraphs>
  <Slides>47</Slides>
  <Notes>47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8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47</vt:i4>
      </vt:variant>
    </vt:vector>
  </HeadingPairs>
  <TitlesOfParts>
    <vt:vector size="56" baseType="lpstr">
      <vt:lpstr>Algerian</vt:lpstr>
      <vt:lpstr>Arial</vt:lpstr>
      <vt:lpstr>Calibri</vt:lpstr>
      <vt:lpstr>Calibri Light</vt:lpstr>
      <vt:lpstr>Gill Sans MT</vt:lpstr>
      <vt:lpstr>Times New Roman</vt:lpstr>
      <vt:lpstr>Verdana</vt:lpstr>
      <vt:lpstr>Wingdings 2</vt:lpstr>
      <vt:lpstr>Office Teması</vt:lpstr>
      <vt:lpstr>İÇSU BALIKLARI YETİŞTİRİCİLİĞİ DERSİ</vt:lpstr>
      <vt:lpstr>Damızlıklarda cinsel olgunluğun belirlenmesi</vt:lpstr>
      <vt:lpstr>PowerPoint Sunusu</vt:lpstr>
      <vt:lpstr>Damızlıklarda cinsel olgunluğun belirlenmesi</vt:lpstr>
      <vt:lpstr>Damızlıklarda cinsel olgunluğun belirlenmesi</vt:lpstr>
      <vt:lpstr>Damızlıklarda cinsel olgunluğun belirlenmesi</vt:lpstr>
      <vt:lpstr>Sperm sıvısı (Süt = milt) olgunluk kontrolü</vt:lpstr>
      <vt:lpstr>Sperm sıvısı (Süt = milt) olgunluk kontrolü</vt:lpstr>
      <vt:lpstr>Sperm sıvısı (Süt = milt) olgunluk kontrolü</vt:lpstr>
      <vt:lpstr>Yumurta olgunluk kontrolü</vt:lpstr>
      <vt:lpstr>Yumurta olgunluk kontrolü</vt:lpstr>
      <vt:lpstr>Yumurta olgunluk kontrolü</vt:lpstr>
      <vt:lpstr>Alabalık yumurtasının yapısı</vt:lpstr>
      <vt:lpstr>Alabalık yumurtasının yapısı</vt:lpstr>
      <vt:lpstr>Alabalık yumurtasının yapısı</vt:lpstr>
      <vt:lpstr>Alabalık yumurtasının yapısı</vt:lpstr>
      <vt:lpstr>PowerPoint Sunusu</vt:lpstr>
      <vt:lpstr>PowerPoint Sunusu</vt:lpstr>
      <vt:lpstr>Sağıma hazırlık</vt:lpstr>
      <vt:lpstr>PowerPoint Sunusu</vt:lpstr>
      <vt:lpstr>PowerPoint Sunusu</vt:lpstr>
      <vt:lpstr>Sağım için balıkların bayıltılması</vt:lpstr>
      <vt:lpstr>PowerPoint Sunusu</vt:lpstr>
      <vt:lpstr>PowerPoint Sunusu</vt:lpstr>
      <vt:lpstr>Sağım ve dölleme</vt:lpstr>
      <vt:lpstr>PowerPoint Sunusu</vt:lpstr>
      <vt:lpstr>PowerPoint Sunusu</vt:lpstr>
      <vt:lpstr>PowerPoint Sunusu</vt:lpstr>
      <vt:lpstr>PowerPoint Sunusu</vt:lpstr>
      <vt:lpstr>PowerPoint Sunusu</vt:lpstr>
      <vt:lpstr>Döllenme 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İÇSU BALIKLARI YETİŞTİRİCİLİĞİ DERSİ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İÇSU BALIKLARI YETİŞTİRİCİLİĞİ DERSİ</dc:title>
  <dc:creator>iz_kurtoglu61@hotmail.com</dc:creator>
  <cp:lastModifiedBy>Casper</cp:lastModifiedBy>
  <cp:revision>2</cp:revision>
  <dcterms:created xsi:type="dcterms:W3CDTF">2020-11-06T13:16:43Z</dcterms:created>
  <dcterms:modified xsi:type="dcterms:W3CDTF">2022-03-15T12:21:14Z</dcterms:modified>
</cp:coreProperties>
</file>