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259" r:id="rId4"/>
    <p:sldId id="260" r:id="rId5"/>
    <p:sldId id="261" r:id="rId6"/>
    <p:sldId id="263" r:id="rId7"/>
    <p:sldId id="264" r:id="rId8"/>
    <p:sldId id="271" r:id="rId9"/>
    <p:sldId id="299" r:id="rId10"/>
    <p:sldId id="272" r:id="rId11"/>
    <p:sldId id="273" r:id="rId12"/>
    <p:sldId id="274" r:id="rId13"/>
    <p:sldId id="300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5" r:id="rId35"/>
    <p:sldId id="296" r:id="rId36"/>
    <p:sldId id="297" r:id="rId37"/>
    <p:sldId id="298" r:id="rId38"/>
    <p:sldId id="266" r:id="rId39"/>
    <p:sldId id="265" r:id="rId40"/>
    <p:sldId id="267" r:id="rId41"/>
    <p:sldId id="268" r:id="rId42"/>
    <p:sldId id="270" r:id="rId43"/>
    <p:sldId id="301" r:id="rId44"/>
    <p:sldId id="269" r:id="rId45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663300"/>
    <a:srgbClr val="FF0066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5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6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222145-7E58-4C33-ADF1-E8C6B8A2B0E0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E1AD6A-CDC6-40EE-A6A9-F00378F52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861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ayt Görüntüsü Yer Tutucus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 Yer Tutucusu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tr-TR" altLang="tr-TR" smtClean="0"/>
          </a:p>
        </p:txBody>
      </p:sp>
      <p:sp>
        <p:nvSpPr>
          <p:cNvPr id="4100" name="Slayt Numarası Yer Tutucus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99A644E-A00F-4C18-B3E7-0CDF9B88CD0C}" type="slidenum">
              <a:rPr lang="tr-TR" altLang="tr-TR" smtClean="0">
                <a:latin typeface="Verdana" panose="020B0604030504040204" pitchFamily="34" charset="0"/>
              </a:rPr>
              <a:pPr/>
              <a:t>1</a:t>
            </a:fld>
            <a:endParaRPr lang="tr-TR" altLang="tr-TR" smtClean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683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ayt Görüntüsü Yer Tutucus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 Yer Tutucusu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tr-TR" smtClean="0"/>
          </a:p>
        </p:txBody>
      </p:sp>
      <p:sp>
        <p:nvSpPr>
          <p:cNvPr id="67588" name="Slayt Numarası Yer Tutucus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D127CA5-B381-442F-A9DD-2287B0CF8465}" type="slidenum">
              <a:rPr lang="tr-TR" altLang="tr-TR" smtClean="0">
                <a:latin typeface="Calibri" panose="020F0502020204030204" pitchFamily="34" charset="0"/>
              </a:rPr>
              <a:pPr/>
              <a:t>5</a:t>
            </a:fld>
            <a:endParaRPr lang="tr-TR" altLang="tr-TR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5446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ayt Görüntüsü Yer Tutucus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Not Yer Tutucusu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tr-TR" smtClean="0"/>
          </a:p>
        </p:txBody>
      </p:sp>
      <p:sp>
        <p:nvSpPr>
          <p:cNvPr id="79876" name="Slayt Numarası Yer Tutucus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0C92946-5482-4F55-8F6B-2E58508B29F3}" type="slidenum">
              <a:rPr lang="tr-TR" altLang="tr-TR" smtClean="0">
                <a:latin typeface="Calibri" panose="020F0502020204030204" pitchFamily="34" charset="0"/>
              </a:rPr>
              <a:pPr/>
              <a:t>6</a:t>
            </a:fld>
            <a:endParaRPr lang="tr-TR" altLang="tr-TR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3064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ayt Görüntüsü Yer Tutucus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 Yer Tutucusu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tr-TR" altLang="tr-TR" smtClean="0"/>
          </a:p>
        </p:txBody>
      </p:sp>
      <p:sp>
        <p:nvSpPr>
          <p:cNvPr id="4100" name="Slayt Numarası Yer Tutucus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99A644E-A00F-4C18-B3E7-0CDF9B88CD0C}" type="slidenum">
              <a:rPr lang="tr-TR" altLang="tr-TR" smtClean="0">
                <a:latin typeface="Verdana" panose="020B0604030504040204" pitchFamily="34" charset="0"/>
              </a:rPr>
              <a:pPr/>
              <a:t>44</a:t>
            </a:fld>
            <a:endParaRPr lang="tr-TR" altLang="tr-TR" smtClean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062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tıklatın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288EE-1246-4767-847F-712A0AB5C7CD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E0BEE-6D59-4F54-8CF5-046963BEE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682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288EE-1246-4767-847F-712A0AB5C7CD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E0BEE-6D59-4F54-8CF5-046963BEE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897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288EE-1246-4767-847F-712A0AB5C7CD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E0BEE-6D59-4F54-8CF5-046963BEE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809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288EE-1246-4767-847F-712A0AB5C7CD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E0BEE-6D59-4F54-8CF5-046963BEE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282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288EE-1246-4767-847F-712A0AB5C7CD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E0BEE-6D59-4F54-8CF5-046963BEE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558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288EE-1246-4767-847F-712A0AB5C7CD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E0BEE-6D59-4F54-8CF5-046963BEE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276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288EE-1246-4767-847F-712A0AB5C7CD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E0BEE-6D59-4F54-8CF5-046963BEE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231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288EE-1246-4767-847F-712A0AB5C7CD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E0BEE-6D59-4F54-8CF5-046963BEE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067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288EE-1246-4767-847F-712A0AB5C7CD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E0BEE-6D59-4F54-8CF5-046963BEE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671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288EE-1246-4767-847F-712A0AB5C7CD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E0BEE-6D59-4F54-8CF5-046963BEE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606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288EE-1246-4767-847F-712A0AB5C7CD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E0BEE-6D59-4F54-8CF5-046963BEE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235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288EE-1246-4767-847F-712A0AB5C7CD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E0BEE-6D59-4F54-8CF5-046963BEE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49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.tr/url?sa=i&amp;source=images&amp;cd=&amp;cad=rja&amp;docid=1q_NJk455CiwmM&amp;tbnid=fgcXQmtMJV0mVM:&amp;ved=0CAgQjRwwADgo&amp;url=http://www.flickr.com/photos/91951227@N05/9473417386/&amp;ei=ol9xUuqAF5DBtAbnh4GgDw&amp;psig=AFQjCNHX1dFaOCpeJCwP06Y_IA5HMNQY_w&amp;ust=1383248162557684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1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92313" y="692151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tr-TR" altLang="tr-TR" b="1" smtClean="0">
                <a:latin typeface="Algerian" panose="04020705040A02060702" pitchFamily="82" charset="0"/>
              </a:rPr>
              <a:t>İÇSU BALIKLARI YETİŞTİRİCİLİĞİ DERSİ</a:t>
            </a:r>
            <a:endParaRPr lang="en-US" altLang="tr-TR" b="1" smtClean="0">
              <a:latin typeface="Algerian" panose="04020705040A02060702" pitchFamily="82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800600"/>
            <a:ext cx="9144000" cy="573088"/>
          </a:xfrm>
        </p:spPr>
        <p:txBody>
          <a:bodyPr/>
          <a:lstStyle/>
          <a:p>
            <a:pPr eaLnBrk="1" hangingPunct="1"/>
            <a:r>
              <a:rPr lang="tr-TR" altLang="tr-TR" sz="280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Doç. Dr. İlker Zeki KURTOĞLU</a:t>
            </a:r>
          </a:p>
        </p:txBody>
      </p:sp>
      <p:sp>
        <p:nvSpPr>
          <p:cNvPr id="3076" name="Dikdörtgen 1"/>
          <p:cNvSpPr>
            <a:spLocks noChangeArrowheads="1"/>
          </p:cNvSpPr>
          <p:nvPr/>
        </p:nvSpPr>
        <p:spPr bwMode="auto">
          <a:xfrm>
            <a:off x="1524000" y="6378575"/>
            <a:ext cx="9144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2000" dirty="0">
                <a:latin typeface="Verdana" panose="020B0604030504040204" pitchFamily="34" charset="0"/>
              </a:rPr>
              <a:t>Recep Tayyip Erdoğan Üniversitesi, Su Ürünleri Fakültesi, Rize, </a:t>
            </a:r>
            <a:r>
              <a:rPr lang="tr-TR" altLang="tr-TR" sz="2000" dirty="0" smtClean="0">
                <a:latin typeface="Verdana" panose="020B0604030504040204" pitchFamily="34" charset="0"/>
              </a:rPr>
              <a:t>2021</a:t>
            </a:r>
            <a:endParaRPr lang="en-US" altLang="tr-TR" sz="2000" dirty="0">
              <a:latin typeface="Verdana" panose="020B0604030504040204" pitchFamily="34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487488" y="2492897"/>
            <a:ext cx="9144000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tr-TR" altLang="tr-TR" sz="3200" b="1" dirty="0">
                <a:solidFill>
                  <a:srgbClr val="0000FF"/>
                </a:solidFill>
              </a:rPr>
              <a:t>Yumurta ve </a:t>
            </a:r>
            <a:r>
              <a:rPr lang="tr-TR" altLang="tr-TR" sz="3200" b="1" dirty="0" smtClean="0">
                <a:solidFill>
                  <a:srgbClr val="0000FF"/>
                </a:solidFill>
              </a:rPr>
              <a:t>Larva Bakımı;</a:t>
            </a:r>
          </a:p>
          <a:p>
            <a:pPr algn="ctr" eaLnBrk="1" hangingPunct="1">
              <a:defRPr/>
            </a:pPr>
            <a:r>
              <a:rPr lang="tr-TR" altLang="tr-TR" sz="3200" b="1" dirty="0" smtClean="0">
                <a:solidFill>
                  <a:srgbClr val="0000FF"/>
                </a:solidFill>
              </a:rPr>
              <a:t>Kayıplar ve Kapasite Hesaplama</a:t>
            </a:r>
            <a:endParaRPr lang="tr-TR" altLang="tr-TR" sz="3200" b="1" dirty="0">
              <a:solidFill>
                <a:srgbClr val="0000FF"/>
              </a:solidFill>
            </a:endParaRPr>
          </a:p>
        </p:txBody>
      </p:sp>
      <p:sp>
        <p:nvSpPr>
          <p:cNvPr id="2" name="Dikdörtgen 1"/>
          <p:cNvSpPr/>
          <p:nvPr/>
        </p:nvSpPr>
        <p:spPr>
          <a:xfrm>
            <a:off x="1992313" y="2423475"/>
            <a:ext cx="21945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altLang="tr-TR" sz="4000" b="1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</a:rPr>
              <a:t>Konu;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18900745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de-DE" dirty="0" smtClean="0"/>
              <a:t>Su değişimi, stok yoğunluğuna ve su kalitesine bağlı olarak 4-8 kez/saat olmalıdır. </a:t>
            </a:r>
            <a:endParaRPr lang="tr-TR" dirty="0" smtClean="0"/>
          </a:p>
          <a:p>
            <a:pPr marL="365760" indent="-283464">
              <a:buFont typeface="Wingdings 2"/>
              <a:buChar char=""/>
              <a:defRPr/>
            </a:pPr>
            <a:r>
              <a:rPr lang="de-DE" dirty="0" smtClean="0"/>
              <a:t>Belirtilen koşullarda stok yoğunluğu 100.000 larva/m</a:t>
            </a:r>
            <a:r>
              <a:rPr lang="de-DE" baseline="30000" dirty="0" smtClean="0"/>
              <a:t>3</a:t>
            </a:r>
            <a:r>
              <a:rPr lang="de-DE" dirty="0" smtClean="0"/>
              <a:t> su</a:t>
            </a:r>
            <a:r>
              <a:rPr lang="tr-TR" dirty="0" smtClean="0"/>
              <a:t>’</a:t>
            </a:r>
            <a:r>
              <a:rPr lang="de-DE" dirty="0" smtClean="0"/>
              <a:t>dur. </a:t>
            </a:r>
            <a:endParaRPr lang="tr-TR" dirty="0" smtClean="0"/>
          </a:p>
          <a:p>
            <a:pPr marL="365760" indent="-283464">
              <a:buFont typeface="Wingdings 2"/>
              <a:buChar char=""/>
              <a:defRPr/>
            </a:pPr>
            <a:r>
              <a:rPr lang="de-DE" dirty="0" smtClean="0"/>
              <a:t>Larvaların yemlenmesine her 30-60 dakikada bir </a:t>
            </a:r>
            <a:r>
              <a:rPr lang="tr-TR" dirty="0" smtClean="0"/>
              <a:t>ve </a:t>
            </a:r>
            <a:r>
              <a:rPr lang="de-DE" dirty="0" smtClean="0"/>
              <a:t>günde 12 saat devam edilir. </a:t>
            </a:r>
            <a:endParaRPr lang="tr-TR" dirty="0" smtClean="0"/>
          </a:p>
          <a:p>
            <a:pPr marL="365760" indent="-283464">
              <a:buFont typeface="Wingdings 2"/>
              <a:buChar char=""/>
              <a:defRPr/>
            </a:pPr>
            <a:r>
              <a:rPr lang="de-DE" dirty="0" smtClean="0"/>
              <a:t>Bu dönemde kayıp oranı yaklaşık %30-35’dir. </a:t>
            </a:r>
            <a:endParaRPr lang="tr-TR" dirty="0" smtClean="0"/>
          </a:p>
          <a:p>
            <a:pPr marL="365760" indent="-283464">
              <a:buFont typeface="Wingdings 2"/>
              <a:buChar char=""/>
              <a:defRPr/>
            </a:pPr>
            <a:r>
              <a:rPr lang="de-DE" dirty="0" smtClean="0"/>
              <a:t>Optimum üretim koşullarında hasatta üretim hedefi en azından 1 g bireysel ağırlıkta m</a:t>
            </a:r>
            <a:r>
              <a:rPr lang="de-DE" baseline="30000" dirty="0" smtClean="0"/>
              <a:t>3</a:t>
            </a:r>
            <a:r>
              <a:rPr lang="de-DE" dirty="0" smtClean="0"/>
              <a:t>’de toplam 25 kg veya 25.000 ön büyütülmüş yavru olmalıdır</a:t>
            </a:r>
            <a:r>
              <a:rPr lang="tr-TR" dirty="0" smtClean="0"/>
              <a:t>.</a:t>
            </a:r>
          </a:p>
        </p:txBody>
      </p:sp>
      <p:sp>
        <p:nvSpPr>
          <p:cNvPr id="10035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DE1A292-79AD-43B9-B617-31A8E1E9E6BA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01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de-DE" dirty="0" smtClean="0">
                <a:solidFill>
                  <a:srgbClr val="FF0000"/>
                </a:solidFill>
              </a:rPr>
              <a:t>Ön büyütme döneminde larvaların yetiştirilmesinde aşağıdaki önlemlerin alınmasında fayda vardır</a:t>
            </a:r>
            <a:r>
              <a:rPr lang="tr-TR" dirty="0" smtClean="0"/>
              <a:t>:</a:t>
            </a:r>
            <a:r>
              <a:rPr lang="de-DE" dirty="0" smtClean="0"/>
              <a:t> 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de-DE" dirty="0" smtClean="0"/>
              <a:t>Kaliteli su temini, 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de-DE" dirty="0" smtClean="0"/>
              <a:t>Direkt güneş ışığından korumayla birlikte dolaylı aydınlık sağlama, 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de-DE" dirty="0" smtClean="0"/>
              <a:t>Yavruların köşelerde veya belli noktalarda birikmelerinin önlenmesi, 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de-DE" dirty="0" smtClean="0"/>
              <a:t>Yemlemenin sık olarak yapılması, fakat her defasında azar azar verilmesi ve yem artıkları ile dışkıların sürekli temizlenmesi gibi konularda özen gösterilmelidir. </a:t>
            </a:r>
          </a:p>
          <a:p>
            <a:pPr marL="365760" indent="-283464">
              <a:buFont typeface="Wingdings 2"/>
              <a:buChar char=""/>
              <a:defRPr/>
            </a:pPr>
            <a:endParaRPr lang="tr-TR" dirty="0"/>
          </a:p>
        </p:txBody>
      </p:sp>
      <p:sp>
        <p:nvSpPr>
          <p:cNvPr id="101379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C390D0D-1FC8-41E6-9AB2-0DBC8A9A795A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28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tr-TR" dirty="0" smtClean="0">
                <a:solidFill>
                  <a:schemeClr val="tx2">
                    <a:satMod val="130000"/>
                  </a:schemeClr>
                </a:solidFill>
              </a:rPr>
              <a:t>Kanal ve tanklarda ön büyütme</a:t>
            </a:r>
            <a:endParaRPr lang="tr-TR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de-DE" dirty="0" smtClean="0"/>
              <a:t>Alabalık larvalarının ön büyütülmesinde genellikle 3-4 m uzunluk ve 40-80 cm genişlikte kanallar kullanılmaktadır. </a:t>
            </a:r>
            <a:endParaRPr lang="tr-TR" dirty="0" smtClean="0"/>
          </a:p>
          <a:p>
            <a:pPr marL="365760" indent="-283464">
              <a:buFont typeface="Wingdings 2"/>
              <a:buChar char=""/>
              <a:defRPr/>
            </a:pPr>
            <a:r>
              <a:rPr lang="de-DE" dirty="0" smtClean="0"/>
              <a:t>Genelde betonarme inşa edilirlerse de, hijyenik açıdan polyester kanallar tercih edilmelidir. </a:t>
            </a:r>
            <a:endParaRPr lang="tr-TR" dirty="0" smtClean="0"/>
          </a:p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S</a:t>
            </a:r>
            <a:r>
              <a:rPr lang="de-DE" dirty="0" smtClean="0"/>
              <a:t>tok yoğunluğu, kullanılan suyun miktar ve kalitesine bağlıdır. Bu kanallarda su değişiminin optimum düzeyi saatte 4-8 defa olmalıdır. </a:t>
            </a:r>
            <a:endParaRPr lang="tr-TR" dirty="0" smtClean="0"/>
          </a:p>
          <a:p>
            <a:pPr marL="365760" indent="-283464">
              <a:buFont typeface="Wingdings 2"/>
              <a:buChar char=""/>
              <a:defRPr/>
            </a:pPr>
            <a:r>
              <a:rPr lang="de-DE" dirty="0" err="1" smtClean="0"/>
              <a:t>Derinlikleri</a:t>
            </a:r>
            <a:r>
              <a:rPr lang="de-DE" dirty="0" smtClean="0"/>
              <a:t> 30-80 cm olan bu kanallarda su yüksekliği balık boyutuna </a:t>
            </a:r>
            <a:r>
              <a:rPr lang="tr-TR" dirty="0" smtClean="0"/>
              <a:t>uygun</a:t>
            </a:r>
            <a:r>
              <a:rPr lang="de-DE" dirty="0" smtClean="0"/>
              <a:t> olarak yükseltilir. </a:t>
            </a:r>
            <a:endParaRPr lang="tr-TR" dirty="0" smtClean="0"/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78748E-6C3B-44A7-A8EA-8033CE8B881E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46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2394857" y="1799770"/>
            <a:ext cx="793931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HASAT STOK YOĞUNLUĞU</a:t>
            </a:r>
          </a:p>
          <a:p>
            <a:r>
              <a:rPr lang="tr-TR" sz="3200" dirty="0" smtClean="0"/>
              <a:t>Ön besleme: 50-100.000 adet/m</a:t>
            </a:r>
            <a:r>
              <a:rPr lang="tr-TR" sz="3200" baseline="30000" dirty="0" smtClean="0"/>
              <a:t>3</a:t>
            </a:r>
          </a:p>
          <a:p>
            <a:r>
              <a:rPr lang="tr-TR" sz="3200" dirty="0" err="1" smtClean="0"/>
              <a:t>ÖnYaru</a:t>
            </a:r>
            <a:r>
              <a:rPr lang="tr-TR" sz="3200" dirty="0" smtClean="0"/>
              <a:t> besleme 5-6 kg/m</a:t>
            </a:r>
            <a:r>
              <a:rPr lang="tr-TR" sz="3200" baseline="30000" dirty="0" smtClean="0"/>
              <a:t>3</a:t>
            </a:r>
          </a:p>
          <a:p>
            <a:r>
              <a:rPr lang="tr-TR" sz="3200" dirty="0" smtClean="0"/>
              <a:t>Balıkçık Büyütme: 10-15 kg/m</a:t>
            </a:r>
            <a:r>
              <a:rPr lang="tr-TR" sz="3200" baseline="30000" dirty="0" smtClean="0"/>
              <a:t>3</a:t>
            </a:r>
          </a:p>
          <a:p>
            <a:r>
              <a:rPr lang="tr-TR" sz="3200" dirty="0" smtClean="0"/>
              <a:t>Porsiyonluk Büyütme: 20-30 kg/m</a:t>
            </a:r>
            <a:r>
              <a:rPr lang="tr-TR" sz="3200" baseline="30000" dirty="0" smtClean="0"/>
              <a:t>3</a:t>
            </a:r>
          </a:p>
          <a:p>
            <a:r>
              <a:rPr lang="tr-TR" sz="3200" dirty="0" smtClean="0"/>
              <a:t>Damızlık Stoklama : 6-12 kg/m</a:t>
            </a:r>
            <a:r>
              <a:rPr lang="tr-TR" sz="3200" baseline="30000" dirty="0" smtClean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06232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4997450"/>
          </a:xfrm>
        </p:spPr>
        <p:txBody>
          <a:bodyPr/>
          <a:lstStyle/>
          <a:p>
            <a:pPr eaLnBrk="1" hangingPunct="1"/>
            <a:r>
              <a:rPr lang="de-DE" altLang="tr-TR" dirty="0" err="1" smtClean="0"/>
              <a:t>Örn</a:t>
            </a:r>
            <a:r>
              <a:rPr lang="tr-TR" altLang="tr-TR" dirty="0" smtClean="0"/>
              <a:t>.</a:t>
            </a:r>
            <a:r>
              <a:rPr lang="de-DE" altLang="tr-TR" dirty="0" smtClean="0"/>
              <a:t> 3,60 m </a:t>
            </a:r>
            <a:r>
              <a:rPr lang="de-DE" altLang="tr-TR" dirty="0" err="1" smtClean="0"/>
              <a:t>uzunluk</a:t>
            </a:r>
            <a:r>
              <a:rPr lang="de-DE" altLang="tr-TR" dirty="0" smtClean="0"/>
              <a:t>, 40 cm </a:t>
            </a:r>
            <a:r>
              <a:rPr lang="de-DE" altLang="tr-TR" dirty="0" err="1" smtClean="0"/>
              <a:t>genişlik</a:t>
            </a:r>
            <a:r>
              <a:rPr lang="de-DE" altLang="tr-TR" dirty="0" smtClean="0"/>
              <a:t>, 17 cm </a:t>
            </a:r>
            <a:r>
              <a:rPr lang="de-DE" altLang="tr-TR" dirty="0" err="1" smtClean="0"/>
              <a:t>su</a:t>
            </a:r>
            <a:r>
              <a:rPr lang="de-DE" altLang="tr-TR" dirty="0" smtClean="0"/>
              <a:t> </a:t>
            </a:r>
            <a:r>
              <a:rPr lang="de-DE" altLang="tr-TR" dirty="0" err="1" smtClean="0"/>
              <a:t>derinliğinde</a:t>
            </a:r>
            <a:r>
              <a:rPr lang="de-DE" altLang="tr-TR" dirty="0" smtClean="0"/>
              <a:t> </a:t>
            </a:r>
            <a:r>
              <a:rPr lang="de-DE" altLang="tr-TR" dirty="0" err="1" smtClean="0"/>
              <a:t>kanala</a:t>
            </a:r>
            <a:r>
              <a:rPr lang="de-DE" altLang="tr-TR" dirty="0" smtClean="0"/>
              <a:t> </a:t>
            </a:r>
            <a:r>
              <a:rPr lang="de-DE" altLang="tr-TR" dirty="0" err="1" smtClean="0"/>
              <a:t>yaklaşık</a:t>
            </a:r>
            <a:r>
              <a:rPr lang="de-DE" altLang="tr-TR" dirty="0" smtClean="0"/>
              <a:t> 30.000 </a:t>
            </a:r>
            <a:r>
              <a:rPr lang="de-DE" altLang="tr-TR" dirty="0" err="1" smtClean="0"/>
              <a:t>adet</a:t>
            </a:r>
            <a:r>
              <a:rPr lang="de-DE" altLang="tr-TR" dirty="0" smtClean="0"/>
              <a:t> </a:t>
            </a:r>
            <a:r>
              <a:rPr lang="de-DE" altLang="tr-TR" dirty="0" err="1" smtClean="0"/>
              <a:t>gökkuşağı</a:t>
            </a:r>
            <a:r>
              <a:rPr lang="de-DE" altLang="tr-TR" dirty="0" smtClean="0"/>
              <a:t> </a:t>
            </a:r>
            <a:r>
              <a:rPr lang="de-DE" altLang="tr-TR" dirty="0" err="1" smtClean="0"/>
              <a:t>alabalığı</a:t>
            </a:r>
            <a:r>
              <a:rPr lang="de-DE" altLang="tr-TR" dirty="0" smtClean="0"/>
              <a:t> </a:t>
            </a:r>
            <a:r>
              <a:rPr lang="de-DE" altLang="tr-TR" dirty="0" err="1" smtClean="0"/>
              <a:t>larvası</a:t>
            </a:r>
            <a:r>
              <a:rPr lang="de-DE" altLang="tr-TR" dirty="0" smtClean="0"/>
              <a:t>, </a:t>
            </a:r>
            <a:r>
              <a:rPr lang="de-DE" altLang="tr-TR" dirty="0" err="1" smtClean="0"/>
              <a:t>yani</a:t>
            </a:r>
            <a:r>
              <a:rPr lang="de-DE" altLang="tr-TR" dirty="0" smtClean="0"/>
              <a:t> 122.000 </a:t>
            </a:r>
            <a:r>
              <a:rPr lang="de-DE" altLang="tr-TR" dirty="0" err="1" smtClean="0"/>
              <a:t>larva</a:t>
            </a:r>
            <a:r>
              <a:rPr lang="de-DE" altLang="tr-TR" dirty="0" smtClean="0"/>
              <a:t>/m</a:t>
            </a:r>
            <a:r>
              <a:rPr lang="de-DE" altLang="tr-TR" baseline="30000" dirty="0" smtClean="0"/>
              <a:t>3</a:t>
            </a:r>
            <a:r>
              <a:rPr lang="de-DE" altLang="tr-TR" dirty="0" smtClean="0"/>
              <a:t> </a:t>
            </a:r>
            <a:r>
              <a:rPr lang="de-DE" altLang="tr-TR" dirty="0" err="1" smtClean="0"/>
              <a:t>stoklanarak</a:t>
            </a:r>
            <a:r>
              <a:rPr lang="de-DE" altLang="tr-TR" dirty="0" smtClean="0"/>
              <a:t> </a:t>
            </a:r>
            <a:r>
              <a:rPr lang="de-DE" altLang="tr-TR" dirty="0" err="1" smtClean="0"/>
              <a:t>yemlenebilir</a:t>
            </a:r>
            <a:r>
              <a:rPr lang="de-DE" altLang="tr-TR" dirty="0" smtClean="0"/>
              <a:t>. </a:t>
            </a:r>
            <a:endParaRPr lang="tr-TR" altLang="tr-TR" dirty="0" smtClean="0"/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tr-TR" altLang="tr-TR" sz="1800" dirty="0"/>
              <a:t>			</a:t>
            </a:r>
            <a:r>
              <a:rPr lang="tr-TR" altLang="tr-TR" sz="1800" dirty="0">
                <a:solidFill>
                  <a:srgbClr val="FF0000"/>
                </a:solidFill>
              </a:rPr>
              <a:t>3,60*0,40*0,17=0,2448 </a:t>
            </a:r>
            <a:r>
              <a:rPr lang="de-DE" altLang="tr-TR" sz="1800" dirty="0">
                <a:solidFill>
                  <a:srgbClr val="FF0000"/>
                </a:solidFill>
              </a:rPr>
              <a:t>m</a:t>
            </a:r>
            <a:r>
              <a:rPr lang="de-DE" altLang="tr-TR" sz="1800" baseline="30000" dirty="0">
                <a:solidFill>
                  <a:srgbClr val="FF0000"/>
                </a:solidFill>
              </a:rPr>
              <a:t>3</a:t>
            </a:r>
            <a:endParaRPr lang="tr-TR" altLang="tr-TR" sz="1800" baseline="30000" dirty="0">
              <a:solidFill>
                <a:srgbClr val="FF0000"/>
              </a:solidFill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tr-TR" altLang="tr-TR" sz="1800" dirty="0"/>
              <a:t>			</a:t>
            </a:r>
            <a:r>
              <a:rPr lang="tr-TR" altLang="tr-TR" sz="1800" dirty="0">
                <a:solidFill>
                  <a:srgbClr val="FF0000"/>
                </a:solidFill>
              </a:rPr>
              <a:t>0,2448 </a:t>
            </a:r>
            <a:r>
              <a:rPr lang="de-DE" altLang="tr-TR" sz="1800" dirty="0">
                <a:solidFill>
                  <a:srgbClr val="FF0000"/>
                </a:solidFill>
              </a:rPr>
              <a:t>m</a:t>
            </a:r>
            <a:r>
              <a:rPr lang="de-DE" altLang="tr-TR" sz="1800" baseline="30000" dirty="0">
                <a:solidFill>
                  <a:srgbClr val="FF0000"/>
                </a:solidFill>
              </a:rPr>
              <a:t>3</a:t>
            </a:r>
            <a:r>
              <a:rPr lang="tr-TR" altLang="tr-TR" sz="1800" dirty="0">
                <a:solidFill>
                  <a:srgbClr val="FF0000"/>
                </a:solidFill>
              </a:rPr>
              <a:t>  30 000 larva stoklanırsa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tr-TR" altLang="tr-TR" sz="1800" dirty="0"/>
              <a:t>			</a:t>
            </a:r>
            <a:r>
              <a:rPr lang="tr-TR" altLang="tr-TR" sz="1800" u="sng" dirty="0">
                <a:solidFill>
                  <a:srgbClr val="FF0000"/>
                </a:solidFill>
              </a:rPr>
              <a:t>1 </a:t>
            </a:r>
            <a:r>
              <a:rPr lang="de-DE" altLang="tr-TR" sz="1800" u="sng" dirty="0">
                <a:solidFill>
                  <a:srgbClr val="FF0000"/>
                </a:solidFill>
              </a:rPr>
              <a:t>m</a:t>
            </a:r>
            <a:r>
              <a:rPr lang="de-DE" altLang="tr-TR" sz="1800" u="sng" baseline="30000" dirty="0">
                <a:solidFill>
                  <a:srgbClr val="FF0000"/>
                </a:solidFill>
              </a:rPr>
              <a:t>3</a:t>
            </a:r>
            <a:r>
              <a:rPr lang="tr-TR" altLang="tr-TR" sz="1800" u="sng" baseline="30000" dirty="0">
                <a:solidFill>
                  <a:srgbClr val="FF0000"/>
                </a:solidFill>
              </a:rPr>
              <a:t> </a:t>
            </a:r>
            <a:r>
              <a:rPr lang="tr-TR" altLang="tr-TR" sz="1800" u="sng" dirty="0">
                <a:solidFill>
                  <a:srgbClr val="FF0000"/>
                </a:solidFill>
              </a:rPr>
              <a:t>              X    </a:t>
            </a:r>
            <a:r>
              <a:rPr lang="tr-TR" altLang="tr-TR" sz="1800" u="sng" dirty="0"/>
              <a:t>                 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tr-TR" altLang="tr-TR" sz="1800" dirty="0"/>
              <a:t>			</a:t>
            </a:r>
            <a:r>
              <a:rPr lang="tr-TR" altLang="tr-TR" sz="1800" dirty="0">
                <a:solidFill>
                  <a:srgbClr val="FF0000"/>
                </a:solidFill>
              </a:rPr>
              <a:t>X=122 000 </a:t>
            </a:r>
          </a:p>
          <a:p>
            <a:pPr eaLnBrk="1" hangingPunct="1"/>
            <a:r>
              <a:rPr lang="tr-TR" altLang="tr-TR" dirty="0" smtClean="0"/>
              <a:t>Y</a:t>
            </a:r>
            <a:r>
              <a:rPr lang="de-DE" altLang="tr-TR" dirty="0" err="1" smtClean="0"/>
              <a:t>emleme</a:t>
            </a:r>
            <a:r>
              <a:rPr lang="de-DE" altLang="tr-TR" dirty="0" smtClean="0"/>
              <a:t> </a:t>
            </a:r>
            <a:r>
              <a:rPr lang="de-DE" altLang="tr-TR" dirty="0" err="1" smtClean="0"/>
              <a:t>dönemindeki</a:t>
            </a:r>
            <a:r>
              <a:rPr lang="de-DE" altLang="tr-TR" dirty="0" smtClean="0"/>
              <a:t> </a:t>
            </a:r>
            <a:r>
              <a:rPr lang="de-DE" altLang="tr-TR" dirty="0" err="1" smtClean="0"/>
              <a:t>larvalarda</a:t>
            </a:r>
            <a:r>
              <a:rPr lang="de-DE" altLang="tr-TR" dirty="0" smtClean="0"/>
              <a:t> </a:t>
            </a:r>
            <a:r>
              <a:rPr lang="de-DE" altLang="tr-TR" dirty="0" err="1" smtClean="0"/>
              <a:t>genellikle</a:t>
            </a:r>
            <a:r>
              <a:rPr lang="de-DE" altLang="tr-TR" dirty="0" smtClean="0"/>
              <a:t> 100.000 </a:t>
            </a:r>
            <a:r>
              <a:rPr lang="de-DE" altLang="tr-TR" dirty="0" err="1" smtClean="0"/>
              <a:t>adet</a:t>
            </a:r>
            <a:r>
              <a:rPr lang="de-DE" altLang="tr-TR" dirty="0" smtClean="0"/>
              <a:t>/m</a:t>
            </a:r>
            <a:r>
              <a:rPr lang="de-DE" altLang="tr-TR" baseline="30000" dirty="0" smtClean="0"/>
              <a:t>3</a:t>
            </a:r>
            <a:r>
              <a:rPr lang="tr-TR" altLang="tr-TR" dirty="0" smtClean="0"/>
              <a:t> </a:t>
            </a:r>
            <a:r>
              <a:rPr lang="de-DE" altLang="tr-TR" dirty="0" err="1" smtClean="0">
                <a:solidFill>
                  <a:srgbClr val="FF0000"/>
                </a:solidFill>
              </a:rPr>
              <a:t>stok</a:t>
            </a:r>
            <a:r>
              <a:rPr lang="de-DE" altLang="tr-TR" dirty="0" smtClean="0">
                <a:solidFill>
                  <a:srgbClr val="FF0000"/>
                </a:solidFill>
              </a:rPr>
              <a:t> </a:t>
            </a:r>
            <a:r>
              <a:rPr lang="de-DE" altLang="tr-TR" dirty="0" err="1" smtClean="0">
                <a:solidFill>
                  <a:srgbClr val="FF0000"/>
                </a:solidFill>
              </a:rPr>
              <a:t>miktarları</a:t>
            </a:r>
            <a:r>
              <a:rPr lang="de-DE" altLang="tr-TR" dirty="0" smtClean="0">
                <a:solidFill>
                  <a:srgbClr val="FF0000"/>
                </a:solidFill>
              </a:rPr>
              <a:t> </a:t>
            </a:r>
            <a:r>
              <a:rPr lang="de-DE" altLang="tr-TR" dirty="0" err="1" smtClean="0"/>
              <a:t>uygulanır</a:t>
            </a:r>
            <a:r>
              <a:rPr lang="de-DE" altLang="tr-TR" dirty="0" smtClean="0"/>
              <a:t>. </a:t>
            </a:r>
            <a:endParaRPr lang="tr-TR" altLang="tr-TR" dirty="0" smtClean="0"/>
          </a:p>
        </p:txBody>
      </p:sp>
      <p:sp>
        <p:nvSpPr>
          <p:cNvPr id="10342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79E1B7D-D9BB-42B8-80BA-DD3EB4BD1F6F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5" name="Left Brace 4"/>
          <p:cNvSpPr/>
          <p:nvPr/>
        </p:nvSpPr>
        <p:spPr>
          <a:xfrm>
            <a:off x="3143251" y="3573463"/>
            <a:ext cx="576263" cy="122396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6" name="Right Brace 5"/>
          <p:cNvSpPr/>
          <p:nvPr/>
        </p:nvSpPr>
        <p:spPr>
          <a:xfrm>
            <a:off x="7175500" y="3500439"/>
            <a:ext cx="433388" cy="129698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734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Content Placeholder 2"/>
          <p:cNvSpPr>
            <a:spLocks noGrp="1"/>
          </p:cNvSpPr>
          <p:nvPr>
            <p:ph idx="1"/>
          </p:nvPr>
        </p:nvSpPr>
        <p:spPr>
          <a:xfrm>
            <a:off x="2959100" y="1071564"/>
            <a:ext cx="7499350" cy="5176837"/>
          </a:xfrm>
        </p:spPr>
        <p:txBody>
          <a:bodyPr/>
          <a:lstStyle/>
          <a:p>
            <a:pPr eaLnBrk="1" hangingPunct="1"/>
            <a:r>
              <a:rPr lang="de-DE" altLang="tr-TR" smtClean="0"/>
              <a:t>Belirtilen stok miktarları uygulandığında kanallarda saatte 4-8 defa su değişimi için 1-2 lt/s/m</a:t>
            </a:r>
            <a:r>
              <a:rPr lang="de-DE" altLang="tr-TR" baseline="30000" smtClean="0"/>
              <a:t>3</a:t>
            </a:r>
            <a:r>
              <a:rPr lang="de-DE" altLang="tr-TR" smtClean="0"/>
              <a:t> su gereklidir. </a:t>
            </a:r>
            <a:endParaRPr lang="tr-TR" altLang="tr-TR" smtClean="0"/>
          </a:p>
          <a:p>
            <a:pPr eaLnBrk="1" hangingPunct="1"/>
            <a:r>
              <a:rPr lang="de-DE" altLang="tr-TR" smtClean="0"/>
              <a:t>Bu koşullar altında, 8-10 </a:t>
            </a:r>
            <a:r>
              <a:rPr lang="de-DE" altLang="tr-TR" baseline="30000" smtClean="0"/>
              <a:t>o</a:t>
            </a:r>
            <a:r>
              <a:rPr lang="de-DE" altLang="tr-TR" smtClean="0"/>
              <a:t>C’lik su sıcaklığında 8 günlük yemleme sonunda stokta 50.000 yavru/m</a:t>
            </a:r>
            <a:r>
              <a:rPr lang="de-DE" altLang="tr-TR" baseline="30000" smtClean="0"/>
              <a:t>3</a:t>
            </a:r>
            <a:r>
              <a:rPr lang="de-DE" altLang="tr-TR" smtClean="0"/>
              <a:t>, 15 günlük yemlemeden sonra ise 20.000-30.000 yavru/m</a:t>
            </a:r>
            <a:r>
              <a:rPr lang="de-DE" altLang="tr-TR" baseline="30000" smtClean="0"/>
              <a:t>3</a:t>
            </a:r>
            <a:r>
              <a:rPr lang="de-DE" altLang="tr-TR" smtClean="0"/>
              <a:t> şeklinde seyreltme yapılır. </a:t>
            </a:r>
          </a:p>
        </p:txBody>
      </p:sp>
      <p:sp>
        <p:nvSpPr>
          <p:cNvPr id="10445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768B808-7A03-42F6-A55B-03F71633D40C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6495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297918"/>
          </a:xfrm>
        </p:spPr>
        <p:txBody>
          <a:bodyPr rtlCol="0">
            <a:normAutofit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de-DE" dirty="0" smtClean="0"/>
              <a:t>Kapasitesi 2-4 m</a:t>
            </a:r>
            <a:r>
              <a:rPr lang="de-DE" baseline="30000" dirty="0" smtClean="0"/>
              <a:t>3</a:t>
            </a:r>
            <a:r>
              <a:rPr lang="de-DE" dirty="0" smtClean="0"/>
              <a:t>, genelde </a:t>
            </a:r>
            <a:r>
              <a:rPr lang="de-DE" dirty="0" err="1" smtClean="0"/>
              <a:t>polyester</a:t>
            </a:r>
            <a:r>
              <a:rPr lang="de-DE" dirty="0" smtClean="0"/>
              <a:t> </a:t>
            </a:r>
            <a:r>
              <a:rPr lang="de-DE" dirty="0" err="1" smtClean="0"/>
              <a:t>olan</a:t>
            </a:r>
            <a:r>
              <a:rPr lang="tr-TR" dirty="0" smtClean="0"/>
              <a:t> </a:t>
            </a:r>
            <a:r>
              <a:rPr lang="de-DE" dirty="0" err="1" smtClean="0"/>
              <a:t>kanal</a:t>
            </a:r>
            <a:r>
              <a:rPr lang="de-DE" dirty="0" smtClean="0"/>
              <a:t> tipi tanklarda iyi düzeyde oksijen içeren suyla 30.000-60.000 adet larva 6-8 hafta beslenir. </a:t>
            </a:r>
            <a:endParaRPr lang="tr-TR" dirty="0" smtClean="0"/>
          </a:p>
          <a:p>
            <a:pPr marL="365760" indent="-283464">
              <a:buFont typeface="Wingdings 2"/>
              <a:buChar char=""/>
              <a:defRPr/>
            </a:pPr>
            <a:r>
              <a:rPr lang="de-DE" dirty="0" smtClean="0"/>
              <a:t>Bu tanklara su girişi 20-40 </a:t>
            </a:r>
            <a:r>
              <a:rPr lang="tr-TR" dirty="0" smtClean="0"/>
              <a:t>L</a:t>
            </a:r>
            <a:r>
              <a:rPr lang="de-DE" dirty="0" smtClean="0"/>
              <a:t>/</a:t>
            </a:r>
            <a:r>
              <a:rPr lang="de-DE" dirty="0" err="1" smtClean="0"/>
              <a:t>dk</a:t>
            </a:r>
            <a:r>
              <a:rPr lang="de-DE" dirty="0" smtClean="0"/>
              <a:t>/m</a:t>
            </a:r>
            <a:r>
              <a:rPr lang="de-DE" baseline="30000" dirty="0" smtClean="0"/>
              <a:t>3</a:t>
            </a:r>
            <a:r>
              <a:rPr lang="de-DE" dirty="0" smtClean="0"/>
              <a:t> su, olmalıdır. </a:t>
            </a:r>
            <a:endParaRPr lang="tr-TR" dirty="0" smtClean="0"/>
          </a:p>
          <a:p>
            <a:pPr marL="365760" indent="-283464">
              <a:buFont typeface="Wingdings 2"/>
              <a:buChar char=""/>
              <a:defRPr/>
            </a:pPr>
            <a:r>
              <a:rPr lang="de-DE" dirty="0" smtClean="0"/>
              <a:t>Stok yoğunluğu 8-12 </a:t>
            </a:r>
            <a:r>
              <a:rPr lang="de-DE" dirty="0" err="1" smtClean="0"/>
              <a:t>adet</a:t>
            </a:r>
            <a:r>
              <a:rPr lang="de-DE" dirty="0" smtClean="0"/>
              <a:t> </a:t>
            </a:r>
            <a:r>
              <a:rPr lang="de-DE" dirty="0" err="1" smtClean="0"/>
              <a:t>larva</a:t>
            </a:r>
            <a:r>
              <a:rPr lang="de-DE" dirty="0" smtClean="0"/>
              <a:t>/</a:t>
            </a:r>
            <a:r>
              <a:rPr lang="tr-TR" dirty="0" smtClean="0"/>
              <a:t>L</a:t>
            </a:r>
            <a:r>
              <a:rPr lang="de-DE" dirty="0" smtClean="0"/>
              <a:t> </a:t>
            </a:r>
            <a:endParaRPr lang="tr-TR" dirty="0" smtClean="0"/>
          </a:p>
          <a:p>
            <a:pPr marL="365760" indent="-283464">
              <a:buFont typeface="Wingdings 2"/>
              <a:buChar char=""/>
              <a:defRPr/>
            </a:pPr>
            <a:r>
              <a:rPr lang="de-DE" dirty="0" smtClean="0"/>
              <a:t>Bu tanklarda taban eğimi %1,5-2 </a:t>
            </a:r>
            <a:r>
              <a:rPr lang="de-DE" dirty="0" err="1" smtClean="0"/>
              <a:t>olduğunda</a:t>
            </a:r>
            <a:r>
              <a:rPr lang="de-DE" dirty="0" smtClean="0"/>
              <a:t> </a:t>
            </a:r>
            <a:r>
              <a:rPr lang="tr-TR" dirty="0" smtClean="0"/>
              <a:t>kendiliğinden atıkların uzaklaştırılması </a:t>
            </a:r>
            <a:r>
              <a:rPr lang="tr-TR" dirty="0" err="1" smtClean="0"/>
              <a:t>sağlanı</a:t>
            </a:r>
            <a:r>
              <a:rPr lang="de-DE" dirty="0" smtClean="0"/>
              <a:t>r</a:t>
            </a:r>
            <a:r>
              <a:rPr lang="tr-TR" dirty="0" smtClean="0"/>
              <a:t>.</a:t>
            </a:r>
            <a:endParaRPr lang="de-DE" dirty="0" smtClean="0"/>
          </a:p>
        </p:txBody>
      </p:sp>
      <p:sp>
        <p:nvSpPr>
          <p:cNvPr id="10547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BED0B5C-057F-4F06-BCD2-8BC5ED2C59C7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2175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 descr="Alevin in a hatche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1" y="1643063"/>
            <a:ext cx="3286125" cy="415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499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F084B76-A99F-4447-84A4-A25D227BE7F7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106500" name="3 Metin kutusu"/>
          <p:cNvSpPr txBox="1">
            <a:spLocks noChangeArrowheads="1"/>
          </p:cNvSpPr>
          <p:nvPr/>
        </p:nvSpPr>
        <p:spPr bwMode="auto">
          <a:xfrm>
            <a:off x="6959600" y="1268414"/>
            <a:ext cx="3384550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800">
                <a:latin typeface="Arial" panose="020B0604020202020204" pitchFamily="34" charset="0"/>
              </a:rPr>
              <a:t>Debi: 1-2 l/s/ m</a:t>
            </a:r>
            <a:r>
              <a:rPr lang="tr-TR" altLang="tr-TR" sz="1800" baseline="30000">
                <a:latin typeface="Arial" panose="020B0604020202020204" pitchFamily="34" charset="0"/>
              </a:rPr>
              <a:t>3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800">
                <a:latin typeface="Arial" panose="020B0604020202020204" pitchFamily="34" charset="0"/>
              </a:rPr>
              <a:t>Su değişimi: 4-8 kez/saat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tr-TR" altLang="tr-TR" sz="180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r-TR" altLang="tr-TR" sz="1800">
                <a:latin typeface="Arial" panose="020B0604020202020204" pitchFamily="34" charset="0"/>
              </a:rPr>
              <a:t>100 000 adet/ m</a:t>
            </a:r>
            <a:r>
              <a:rPr lang="tr-TR" altLang="tr-TR" sz="1800" baseline="30000">
                <a:latin typeface="Arial" panose="020B0604020202020204" pitchFamily="34" charset="0"/>
              </a:rPr>
              <a:t>3</a:t>
            </a:r>
            <a:endParaRPr lang="tr-TR" altLang="tr-TR" sz="180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tr-TR" altLang="tr-TR" sz="180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r-TR" altLang="tr-TR" sz="1800">
                <a:latin typeface="Arial" panose="020B0604020202020204" pitchFamily="34" charset="0"/>
              </a:rPr>
              <a:t>             8 gün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tr-TR" altLang="tr-TR" sz="180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r-TR" altLang="tr-TR" sz="1800">
                <a:latin typeface="Arial" panose="020B0604020202020204" pitchFamily="34" charset="0"/>
              </a:rPr>
              <a:t>50 000 adet/ m</a:t>
            </a:r>
            <a:r>
              <a:rPr lang="tr-TR" altLang="tr-TR" sz="1800" baseline="30000">
                <a:latin typeface="Arial" panose="020B0604020202020204" pitchFamily="34" charset="0"/>
              </a:rPr>
              <a:t>3</a:t>
            </a:r>
            <a:endParaRPr lang="tr-TR" altLang="tr-TR" sz="180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tr-TR" altLang="tr-TR" sz="180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r-TR" altLang="tr-TR" sz="1800">
                <a:latin typeface="Arial" panose="020B0604020202020204" pitchFamily="34" charset="0"/>
              </a:rPr>
              <a:t>             15 gün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tr-TR" altLang="tr-TR" sz="180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r-TR" altLang="tr-TR" sz="1800">
                <a:latin typeface="Arial" panose="020B0604020202020204" pitchFamily="34" charset="0"/>
              </a:rPr>
              <a:t>20-30 000 adet/ m</a:t>
            </a:r>
            <a:r>
              <a:rPr lang="tr-TR" altLang="tr-TR" sz="1800" baseline="30000">
                <a:latin typeface="Arial" panose="020B0604020202020204" pitchFamily="34" charset="0"/>
              </a:rPr>
              <a:t>3</a:t>
            </a:r>
            <a:endParaRPr lang="tr-TR" altLang="tr-TR" sz="180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tr-TR" altLang="tr-TR" sz="180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tr-TR" altLang="tr-TR" sz="1800">
              <a:latin typeface="Arial" panose="020B0604020202020204" pitchFamily="34" charset="0"/>
            </a:endParaRPr>
          </a:p>
        </p:txBody>
      </p:sp>
      <p:sp>
        <p:nvSpPr>
          <p:cNvPr id="5" name="4 Aşağı Ok"/>
          <p:cNvSpPr/>
          <p:nvPr/>
        </p:nvSpPr>
        <p:spPr>
          <a:xfrm>
            <a:off x="8328025" y="2492376"/>
            <a:ext cx="215900" cy="5762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  <p:sp>
        <p:nvSpPr>
          <p:cNvPr id="6" name="5 Aşağı Ok"/>
          <p:cNvSpPr/>
          <p:nvPr/>
        </p:nvSpPr>
        <p:spPr>
          <a:xfrm>
            <a:off x="8328025" y="3573463"/>
            <a:ext cx="215900" cy="5762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814123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E7D2F5E-2E04-49E2-8E6A-F3B2BB75C02E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pic>
        <p:nvPicPr>
          <p:cNvPr id="107523" name="Picture 2" descr="IMG_008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0" y="1285875"/>
            <a:ext cx="6357938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27031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de-DE" dirty="0" smtClean="0">
                <a:solidFill>
                  <a:schemeClr val="tx2">
                    <a:satMod val="130000"/>
                  </a:schemeClr>
                </a:solidFill>
              </a:rPr>
              <a:t>Yuvarlak tanklarda ön büyütme </a:t>
            </a:r>
            <a:endParaRPr lang="tr-TR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085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DE" altLang="tr-TR" smtClean="0"/>
              <a:t>Bu tanklarda üst kısımdan basınçla geren su, tank içindeki suyu dairevi bir hareket halinde tutar. </a:t>
            </a:r>
            <a:endParaRPr lang="tr-TR" altLang="tr-TR" smtClean="0"/>
          </a:p>
          <a:p>
            <a:pPr eaLnBrk="1" hangingPunct="1"/>
            <a:r>
              <a:rPr lang="de-DE" altLang="tr-TR" smtClean="0"/>
              <a:t>Dolayısıyla bu tankların her tarafında oksijen hemen hemen aynı düzeydedir. </a:t>
            </a:r>
            <a:endParaRPr lang="tr-TR" altLang="tr-TR" smtClean="0"/>
          </a:p>
          <a:p>
            <a:pPr eaLnBrk="1" hangingPunct="1"/>
            <a:r>
              <a:rPr lang="de-DE" altLang="tr-TR" smtClean="0"/>
              <a:t>Bu tanklarda su çıkışı tabanın ortasındadır. Su çıkış kısmı üzerine 15-20 cm çapında 3,5-4,0 mm göz açıklığında, paslanmaz metalden yapılmış bir süzgeç yerleştirilir. </a:t>
            </a:r>
            <a:endParaRPr lang="tr-TR" altLang="tr-TR" smtClean="0"/>
          </a:p>
        </p:txBody>
      </p:sp>
      <p:sp>
        <p:nvSpPr>
          <p:cNvPr id="10854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8221415-AF8C-40E4-968D-BB9C4B227AD9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225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8100"/>
            <a:ext cx="594360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59E072C-6AC8-442C-9E25-02F77A4372E6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3524250" y="5214939"/>
            <a:ext cx="928688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800">
                <a:latin typeface="Gill Sans MT" panose="020B0502020104020203" pitchFamily="34" charset="0"/>
              </a:rPr>
              <a:t>Su ekle</a:t>
            </a:r>
          </a:p>
        </p:txBody>
      </p:sp>
      <p:sp>
        <p:nvSpPr>
          <p:cNvPr id="21509" name="TextBox 4"/>
          <p:cNvSpPr txBox="1">
            <a:spLocks noChangeArrowheads="1"/>
          </p:cNvSpPr>
          <p:nvPr/>
        </p:nvSpPr>
        <p:spPr bwMode="auto">
          <a:xfrm>
            <a:off x="4452939" y="6286500"/>
            <a:ext cx="1000125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800">
                <a:latin typeface="Gill Sans MT" panose="020B0502020104020203" pitchFamily="34" charset="0"/>
              </a:rPr>
              <a:t>2 dakika</a:t>
            </a:r>
          </a:p>
        </p:txBody>
      </p:sp>
      <p:sp>
        <p:nvSpPr>
          <p:cNvPr id="21510" name="TextBox 5"/>
          <p:cNvSpPr txBox="1">
            <a:spLocks noChangeArrowheads="1"/>
          </p:cNvSpPr>
          <p:nvPr/>
        </p:nvSpPr>
        <p:spPr bwMode="auto">
          <a:xfrm>
            <a:off x="5381625" y="6357939"/>
            <a:ext cx="285750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tr-TR" altLang="tr-TR" sz="1800">
              <a:latin typeface="Gill Sans MT" panose="020B0502020104020203" pitchFamily="34" charset="0"/>
            </a:endParaRPr>
          </a:p>
        </p:txBody>
      </p:sp>
      <p:sp>
        <p:nvSpPr>
          <p:cNvPr id="21511" name="TextBox 6"/>
          <p:cNvSpPr txBox="1">
            <a:spLocks noChangeArrowheads="1"/>
          </p:cNvSpPr>
          <p:nvPr/>
        </p:nvSpPr>
        <p:spPr bwMode="auto">
          <a:xfrm>
            <a:off x="6453188" y="4857751"/>
            <a:ext cx="1143000" cy="646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tr-TR" altLang="tr-TR" sz="1800">
              <a:latin typeface="Gill Sans MT" panose="020B0502020104020203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800">
                <a:latin typeface="Gill Sans MT" panose="020B0502020104020203" pitchFamily="34" charset="0"/>
              </a:rPr>
              <a:t>Su ile yıka</a:t>
            </a:r>
          </a:p>
        </p:txBody>
      </p:sp>
      <p:sp>
        <p:nvSpPr>
          <p:cNvPr id="21512" name="TextBox 7"/>
          <p:cNvSpPr txBox="1">
            <a:spLocks noChangeArrowheads="1"/>
          </p:cNvSpPr>
          <p:nvPr/>
        </p:nvSpPr>
        <p:spPr bwMode="auto">
          <a:xfrm>
            <a:off x="7667625" y="5072063"/>
            <a:ext cx="1428750" cy="646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r-TR" altLang="tr-TR" sz="1800">
                <a:latin typeface="Gill Sans MT" panose="020B0502020104020203" pitchFamily="34" charset="0"/>
              </a:rPr>
              <a:t>20-30 dakika beklet</a:t>
            </a:r>
          </a:p>
        </p:txBody>
      </p:sp>
    </p:spTree>
    <p:extLst>
      <p:ext uri="{BB962C8B-B14F-4D97-AF65-F5344CB8AC3E}">
        <p14:creationId xmlns:p14="http://schemas.microsoft.com/office/powerpoint/2010/main" val="71379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2" descr="Fig.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50" y="2205038"/>
            <a:ext cx="7539038" cy="250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571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F2DAA4E-4A4B-4A3E-BA91-BE0993A181AF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6591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DE" altLang="tr-TR" smtClean="0"/>
              <a:t>Tankın alt kısmına yerleşmiş olan su çıkış borusu hareketli bir dirsekle dış kısmından yükselmektedir. Bu hareketli dirseklerle tank içindeki su seviyesi kolayca ayarlanabilmektedir. </a:t>
            </a:r>
            <a:endParaRPr lang="tr-TR" altLang="tr-TR" smtClean="0"/>
          </a:p>
          <a:p>
            <a:pPr eaLnBrk="1" hangingPunct="1"/>
            <a:r>
              <a:rPr lang="tr-TR" altLang="tr-TR" smtClean="0"/>
              <a:t>Diğer taraftan tankın tabanında orta su çıkış kısmına doğru yaklaşık %5 meyil vardır. </a:t>
            </a:r>
          </a:p>
        </p:txBody>
      </p:sp>
      <p:sp>
        <p:nvSpPr>
          <p:cNvPr id="11059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9DB47D0-D3C6-4961-96AB-0DB40616EF87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21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2292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2 m çapında ve yaklaşık 1,5-2 m3 kapasiteli yuvarlak tankın su ihtiyacı 0,1-1,0 lt/sn olmalıdır. 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Belirtilen özellikleri olan tanklarda hafif asidik su kullanıldığında 0,2-0,4 g ağırlıkta 100.000; 0,76-1,5 g ağırlıkta ise 7.500-10.000 yavru büyütülebilir. 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Bu stok yoğunluklarında havalandırma ve su seviyesinin yükseltilmesi tavsiye edilir. Alkali yapıda su kullanıldığı durumda belirtilen stok yoğunlukları yaklaşık yarıya indirilmelidir. </a:t>
            </a:r>
          </a:p>
        </p:txBody>
      </p:sp>
      <p:sp>
        <p:nvSpPr>
          <p:cNvPr id="111619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84315A5-A45F-4646-8321-4FF54FFA224B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22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773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Kapasitesi 1,5-4 m3, çapı 1,5-3 m, yüksekliği 50-80 cm, taban eğimi %10-20, savak borusu çapı 10-12 cm, çoğunlukla polyester materyalden yapılan fakat beton yada benzeri maddelerden yapılabilen yuvarlak veya oval tanklarda, 30.000-70.000 adet larva 6-8 hafta süreyle yemlenebilir. 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Stok yoğunluğu 8-15 adet larva/lt, su gereksinimi 15-30 lt/dak./m3 su. 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tr-TR" dirty="0" smtClean="0"/>
              <a:t>Bu tanklar parazitlere yada başka hastalık etkenlerine karşı koruyucu banyolara da çok uygundur </a:t>
            </a:r>
          </a:p>
          <a:p>
            <a:pPr marL="365760" indent="-283464">
              <a:buFont typeface="Wingdings 2"/>
              <a:buChar char=""/>
              <a:defRPr/>
            </a:pPr>
            <a:endParaRPr lang="tr-TR" dirty="0"/>
          </a:p>
        </p:txBody>
      </p:sp>
      <p:sp>
        <p:nvSpPr>
          <p:cNvPr id="112643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2C5D337-4AE7-43CA-AD23-1B2FD38DE67C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23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39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2" descr="Fig.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7022" y="0"/>
            <a:ext cx="8854621" cy="7009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667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549F3FD-59E8-48B2-870B-E6E17B18EA33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24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113668" name="3 Metin kutusu"/>
          <p:cNvSpPr txBox="1">
            <a:spLocks noChangeArrowheads="1"/>
          </p:cNvSpPr>
          <p:nvPr/>
        </p:nvSpPr>
        <p:spPr bwMode="auto">
          <a:xfrm>
            <a:off x="8112126" y="1412876"/>
            <a:ext cx="25558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800">
                <a:latin typeface="Arial" panose="020B0604020202020204" pitchFamily="34" charset="0"/>
              </a:rPr>
              <a:t>Yoğunluk: 8-15 larva/l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tr-TR" altLang="tr-TR" sz="18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800">
                <a:latin typeface="Arial" panose="020B0604020202020204" pitchFamily="34" charset="0"/>
              </a:rPr>
              <a:t>Debi: 15-30 l/d/ m</a:t>
            </a:r>
            <a:r>
              <a:rPr lang="tr-TR" altLang="tr-TR" sz="1800" baseline="30000">
                <a:latin typeface="Arial" panose="020B0604020202020204" pitchFamily="34" charset="0"/>
              </a:rPr>
              <a:t>3</a:t>
            </a:r>
            <a:endParaRPr lang="tr-TR" altLang="tr-TR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95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9876" y="274638"/>
            <a:ext cx="7858125" cy="11430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de-DE" sz="2800" dirty="0">
                <a:solidFill>
                  <a:schemeClr val="tx2">
                    <a:satMod val="130000"/>
                  </a:schemeClr>
                </a:solidFill>
              </a:rPr>
              <a:t>Fingerling (</a:t>
            </a:r>
            <a:r>
              <a:rPr lang="tr-TR" sz="2800" dirty="0">
                <a:solidFill>
                  <a:schemeClr val="tx2">
                    <a:satMod val="130000"/>
                  </a:schemeClr>
                </a:solidFill>
              </a:rPr>
              <a:t>p</a:t>
            </a:r>
            <a:r>
              <a:rPr lang="de-DE" sz="2800" dirty="0">
                <a:solidFill>
                  <a:schemeClr val="tx2">
                    <a:satMod val="130000"/>
                  </a:schemeClr>
                </a:solidFill>
              </a:rPr>
              <a:t>armak </a:t>
            </a:r>
            <a:r>
              <a:rPr lang="tr-TR" sz="2800" dirty="0">
                <a:solidFill>
                  <a:schemeClr val="tx2">
                    <a:satMod val="130000"/>
                  </a:schemeClr>
                </a:solidFill>
              </a:rPr>
              <a:t>b</a:t>
            </a:r>
            <a:r>
              <a:rPr lang="de-DE" sz="2800" dirty="0">
                <a:solidFill>
                  <a:schemeClr val="tx2">
                    <a:satMod val="130000"/>
                  </a:schemeClr>
                </a:solidFill>
              </a:rPr>
              <a:t>üyüklüğünde </a:t>
            </a:r>
            <a:r>
              <a:rPr lang="tr-TR" sz="2800" dirty="0">
                <a:solidFill>
                  <a:schemeClr val="tx2">
                    <a:satMod val="130000"/>
                  </a:schemeClr>
                </a:solidFill>
              </a:rPr>
              <a:t>b</a:t>
            </a:r>
            <a:r>
              <a:rPr lang="de-DE" sz="2800" dirty="0">
                <a:solidFill>
                  <a:schemeClr val="tx2">
                    <a:satMod val="130000"/>
                  </a:schemeClr>
                </a:solidFill>
              </a:rPr>
              <a:t>alık) </a:t>
            </a:r>
            <a:r>
              <a:rPr lang="tr-TR" sz="2800" dirty="0">
                <a:solidFill>
                  <a:schemeClr val="tx2">
                    <a:satMod val="130000"/>
                  </a:schemeClr>
                </a:solidFill>
              </a:rPr>
              <a:t>y</a:t>
            </a:r>
            <a:r>
              <a:rPr lang="de-DE" sz="2800" dirty="0">
                <a:solidFill>
                  <a:schemeClr val="tx2">
                    <a:satMod val="130000"/>
                  </a:schemeClr>
                </a:solidFill>
              </a:rPr>
              <a:t>etiştiriciliği </a:t>
            </a:r>
            <a:endParaRPr lang="tr-TR" sz="28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de-DE" dirty="0" smtClean="0"/>
              <a:t>Parmak büyüklüğünde yavru balık üretiminde stok materyali olarak ön büyütmesi yapılan genellikle en azdan 0,5-1 g bireysel ağırlıkta ve 4-5 cm boyunda yavrular kullanılır. </a:t>
            </a:r>
            <a:endParaRPr lang="tr-TR" dirty="0" smtClean="0"/>
          </a:p>
          <a:p>
            <a:pPr marL="365760" indent="-283464">
              <a:buFont typeface="Wingdings 2"/>
              <a:buChar char=""/>
              <a:defRPr/>
            </a:pPr>
            <a:r>
              <a:rPr lang="de-DE" dirty="0" smtClean="0"/>
              <a:t>Eğer ön büyütmesi yapılan yavruların stoklandığı havuzlarda ve kullanılan suda dönme hastalığına neden olan parazitin (</a:t>
            </a:r>
            <a:r>
              <a:rPr lang="de-DE" i="1" dirty="0" smtClean="0"/>
              <a:t>Myxosoma cerebralis</a:t>
            </a:r>
            <a:r>
              <a:rPr lang="de-DE" dirty="0" smtClean="0"/>
              <a:t>) sporları varsa, yavruların boyu en azından 6-7 cm olmalıdır. </a:t>
            </a:r>
            <a:endParaRPr lang="tr-TR" dirty="0" smtClean="0"/>
          </a:p>
          <a:p>
            <a:pPr marL="365760" indent="-283464">
              <a:buFont typeface="Wingdings 2"/>
              <a:buChar char=""/>
              <a:defRPr/>
            </a:pPr>
            <a:r>
              <a:rPr lang="de-DE" dirty="0" smtClean="0"/>
              <a:t>Çünkü belirtilen büyüklükteki yavruların omur ve kafa kemiklerinin kıkırdak kısımları oldukça dayanıklılık kazanmıştır ve deforme olmaz hale gelmiştir</a:t>
            </a:r>
            <a:r>
              <a:rPr lang="tr-TR" dirty="0" smtClean="0"/>
              <a:t>.</a:t>
            </a:r>
            <a:r>
              <a:rPr lang="de-DE" dirty="0" smtClean="0"/>
              <a:t> </a:t>
            </a:r>
            <a:endParaRPr lang="tr-TR" dirty="0" smtClean="0"/>
          </a:p>
          <a:p>
            <a:pPr marL="365760" indent="-283464">
              <a:buFont typeface="Wingdings 2"/>
              <a:buChar char=""/>
              <a:defRPr/>
            </a:pPr>
            <a:endParaRPr lang="tr-TR" dirty="0"/>
          </a:p>
        </p:txBody>
      </p:sp>
      <p:sp>
        <p:nvSpPr>
          <p:cNvPr id="11469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8946651-74F3-493F-925D-5B7181116BA5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25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06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de-DE" dirty="0" smtClean="0"/>
              <a:t>Parmak büyüklüğünde yavru balıkların yetiştiriciliği yapılan bütün üretim donanımlarının, yavru balıklar stoklanmadan önce hijyenik yönden önlemlerinin alınması zorunludur. </a:t>
            </a:r>
            <a:endParaRPr lang="tr-TR" dirty="0" smtClean="0"/>
          </a:p>
          <a:p>
            <a:pPr marL="365760" indent="-283464">
              <a:buFont typeface="Wingdings 2"/>
              <a:buChar char=""/>
              <a:defRPr/>
            </a:pPr>
            <a:r>
              <a:rPr lang="de-DE" dirty="0" smtClean="0"/>
              <a:t>Bu önlemlerin başında dezefenksiyon gelir. Dezenfeksiyon etkisi sıcaklığa bağlıdır. </a:t>
            </a:r>
            <a:endParaRPr lang="tr-TR" dirty="0" smtClean="0"/>
          </a:p>
          <a:p>
            <a:pPr marL="365760" indent="-283464">
              <a:buFont typeface="Wingdings 2"/>
              <a:buChar char=""/>
              <a:defRPr/>
            </a:pPr>
            <a:r>
              <a:rPr lang="de-DE" dirty="0" err="1" smtClean="0"/>
              <a:t>Genel</a:t>
            </a:r>
            <a:r>
              <a:rPr lang="de-DE" dirty="0" smtClean="0"/>
              <a:t> bir kural olarak, </a:t>
            </a:r>
            <a:r>
              <a:rPr lang="de-DE" dirty="0" smtClean="0">
                <a:solidFill>
                  <a:srgbClr val="FF0000"/>
                </a:solidFill>
              </a:rPr>
              <a:t>dezenfeksiyon maddesinin etkisi </a:t>
            </a:r>
            <a:r>
              <a:rPr lang="de-DE" dirty="0" err="1" smtClean="0">
                <a:solidFill>
                  <a:srgbClr val="FF0000"/>
                </a:solidFill>
              </a:rPr>
              <a:t>için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endParaRPr lang="tr-TR" dirty="0" smtClean="0">
              <a:solidFill>
                <a:srgbClr val="FF0000"/>
              </a:solidFill>
            </a:endParaRPr>
          </a:p>
          <a:p>
            <a:pPr marL="640080" lvl="1" indent="-237744">
              <a:buFont typeface="Verdana"/>
              <a:buChar char="◦"/>
              <a:defRPr/>
            </a:pPr>
            <a:r>
              <a:rPr lang="de-DE" dirty="0" smtClean="0"/>
              <a:t>20 </a:t>
            </a:r>
            <a:r>
              <a:rPr lang="de-DE" baseline="30000" dirty="0" smtClean="0"/>
              <a:t>o</a:t>
            </a:r>
            <a:r>
              <a:rPr lang="de-DE" dirty="0" smtClean="0"/>
              <a:t>C’da 30 dakika, </a:t>
            </a:r>
            <a:endParaRPr lang="tr-TR" dirty="0" smtClean="0"/>
          </a:p>
          <a:p>
            <a:pPr marL="640080" lvl="1" indent="-237744">
              <a:buFont typeface="Verdana"/>
              <a:buChar char="◦"/>
              <a:defRPr/>
            </a:pPr>
            <a:r>
              <a:rPr lang="de-DE" dirty="0" smtClean="0"/>
              <a:t>12 </a:t>
            </a:r>
            <a:r>
              <a:rPr lang="de-DE" baseline="30000" dirty="0" smtClean="0"/>
              <a:t>o</a:t>
            </a:r>
            <a:r>
              <a:rPr lang="de-DE" dirty="0" smtClean="0"/>
              <a:t>C’da 1 saat, </a:t>
            </a:r>
            <a:endParaRPr lang="tr-TR" dirty="0" smtClean="0"/>
          </a:p>
          <a:p>
            <a:pPr marL="640080" lvl="1" indent="-237744">
              <a:buFont typeface="Verdana"/>
              <a:buChar char="◦"/>
              <a:defRPr/>
            </a:pPr>
            <a:r>
              <a:rPr lang="de-DE" dirty="0" smtClean="0"/>
              <a:t>4 </a:t>
            </a:r>
            <a:r>
              <a:rPr lang="de-DE" baseline="30000" dirty="0" smtClean="0"/>
              <a:t>o</a:t>
            </a:r>
            <a:r>
              <a:rPr lang="de-DE" dirty="0" smtClean="0"/>
              <a:t>C’da  2,5 saat süre gereklidir. </a:t>
            </a:r>
            <a:endParaRPr lang="tr-TR" dirty="0" smtClean="0"/>
          </a:p>
          <a:p>
            <a:pPr marL="365760" indent="-283464">
              <a:buFont typeface="Wingdings 2"/>
              <a:buChar char=""/>
              <a:defRPr/>
            </a:pPr>
            <a:endParaRPr lang="tr-TR" dirty="0"/>
          </a:p>
        </p:txBody>
      </p:sp>
      <p:sp>
        <p:nvSpPr>
          <p:cNvPr id="11571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3F5FB98-D911-4FE7-A17C-72E76D6EF64A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26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4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125" indent="-282575">
              <a:buFont typeface="Wingdings 2" panose="05020102010507070707" pitchFamily="18" charset="2"/>
              <a:buChar char=""/>
            </a:pPr>
            <a:r>
              <a:rPr lang="de-DE" altLang="tr-TR" smtClean="0"/>
              <a:t>Dezenfeksiyon maddesi olarak genellikle formaldehyd (Ticari adı Formol) tercih edilir. </a:t>
            </a:r>
            <a:endParaRPr lang="tr-TR" altLang="tr-TR" smtClean="0"/>
          </a:p>
          <a:p>
            <a:pPr marL="365125" indent="-282575">
              <a:buFont typeface="Wingdings 2" panose="05020102010507070707" pitchFamily="18" charset="2"/>
              <a:buChar char=""/>
            </a:pPr>
            <a:r>
              <a:rPr lang="de-DE" altLang="tr-TR" smtClean="0"/>
              <a:t>Konsantrasyon olarak %5’lik eriyik (5 kısım Formol + 32 kısım su) önerilmektedir. </a:t>
            </a:r>
            <a:endParaRPr lang="tr-TR" altLang="tr-TR" smtClean="0"/>
          </a:p>
          <a:p>
            <a:pPr marL="365125" indent="-282575">
              <a:buFont typeface="Wingdings 2" panose="05020102010507070707" pitchFamily="18" charset="2"/>
              <a:buChar char=""/>
            </a:pPr>
            <a:r>
              <a:rPr lang="de-DE" altLang="tr-TR" smtClean="0"/>
              <a:t>Metal olmayan materyaller için NaOH (Sodyum hidroksit) %2 oranında, yani 20 g NaOH1litre suya ilave edilerek kullanılmaktadır</a:t>
            </a:r>
            <a:endParaRPr lang="tr-TR" altLang="tr-TR" smtClean="0"/>
          </a:p>
        </p:txBody>
      </p:sp>
      <p:sp>
        <p:nvSpPr>
          <p:cNvPr id="116739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CDB29FA-5CAA-47FF-BD3E-8D80F041AC76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27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6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5" descr="salmon_recirc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38438" y="214314"/>
            <a:ext cx="4286250" cy="3214687"/>
          </a:xfrm>
        </p:spPr>
      </p:pic>
      <p:sp>
        <p:nvSpPr>
          <p:cNvPr id="117763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B8CE501-E195-43A0-B60B-32797E05C008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28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pic>
        <p:nvPicPr>
          <p:cNvPr id="117764" name="Picture 12" descr="salmon_frytank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400" y="3429000"/>
            <a:ext cx="4318000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709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74638"/>
            <a:ext cx="8001000" cy="11430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de-DE" sz="3200" b="1" dirty="0">
                <a:solidFill>
                  <a:schemeClr val="tx2">
                    <a:satMod val="130000"/>
                  </a:schemeClr>
                </a:solidFill>
              </a:rPr>
              <a:t>Beton kanallarda fingerling yetiştiriciliği </a:t>
            </a:r>
            <a:endParaRPr lang="tr-TR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187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DE" altLang="tr-TR" smtClean="0"/>
              <a:t>7-10 m uzunluk, 0.80-1 m genişlik</a:t>
            </a:r>
            <a:r>
              <a:rPr lang="tr-TR" altLang="tr-TR" smtClean="0"/>
              <a:t>,</a:t>
            </a:r>
            <a:r>
              <a:rPr lang="de-DE" altLang="tr-TR" smtClean="0"/>
              <a:t> 0,80-1 m derinlikte beton kanallar parmak büyüklüğünde yavru üretiminde kullanılmaktadır. </a:t>
            </a:r>
            <a:endParaRPr lang="tr-TR" altLang="tr-TR" smtClean="0"/>
          </a:p>
          <a:p>
            <a:pPr eaLnBrk="1" hangingPunct="1"/>
            <a:r>
              <a:rPr lang="de-DE" altLang="tr-TR" smtClean="0"/>
              <a:t>Su koşullarına ve her 10 dakikada su değişiminin gerçekleşmesine bağlı olarak stok yoğunluğu</a:t>
            </a:r>
            <a:r>
              <a:rPr lang="tr-TR" altLang="tr-TR" smtClean="0"/>
              <a:t> </a:t>
            </a:r>
            <a:r>
              <a:rPr lang="de-DE" altLang="tr-TR" smtClean="0"/>
              <a:t>2000-5000 adet/m</a:t>
            </a:r>
            <a:r>
              <a:rPr lang="de-DE" altLang="tr-TR" baseline="30000" smtClean="0"/>
              <a:t>3</a:t>
            </a:r>
            <a:r>
              <a:rPr lang="de-DE" altLang="tr-TR" smtClean="0"/>
              <a:t> olabilir. </a:t>
            </a:r>
            <a:endParaRPr lang="tr-TR" altLang="tr-TR" smtClean="0"/>
          </a:p>
          <a:p>
            <a:pPr eaLnBrk="1" hangingPunct="1"/>
            <a:endParaRPr lang="tr-TR" altLang="tr-TR" smtClean="0"/>
          </a:p>
        </p:txBody>
      </p:sp>
      <p:sp>
        <p:nvSpPr>
          <p:cNvPr id="11878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D433A8-8C46-4623-9958-8429279D967C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29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31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9EAAA02-FC4D-44AC-BA03-93BB86BCF70F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pic>
        <p:nvPicPr>
          <p:cNvPr id="61443" name="Picture 2" descr="DSC000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563" y="908050"/>
            <a:ext cx="5357812" cy="557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866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DE" altLang="tr-TR" smtClean="0"/>
              <a:t>Bu durumda hasatta elde edilen ürün 50 kg/m</a:t>
            </a:r>
            <a:r>
              <a:rPr lang="de-DE" altLang="tr-TR" baseline="30000" smtClean="0"/>
              <a:t>3</a:t>
            </a:r>
            <a:r>
              <a:rPr lang="de-DE" altLang="tr-TR" smtClean="0"/>
              <a:t> olur ve yavru balıkların bireysel ağırlıkları 30 g’a </a:t>
            </a:r>
            <a:r>
              <a:rPr lang="tr-TR" altLang="tr-TR" smtClean="0"/>
              <a:t>kadar </a:t>
            </a:r>
            <a:r>
              <a:rPr lang="de-DE" altLang="tr-TR" smtClean="0"/>
              <a:t>ulaşabilir. </a:t>
            </a:r>
            <a:endParaRPr lang="tr-TR" altLang="tr-TR" smtClean="0"/>
          </a:p>
          <a:p>
            <a:pPr eaLnBrk="1" hangingPunct="1"/>
            <a:r>
              <a:rPr lang="de-DE" altLang="tr-TR" smtClean="0"/>
              <a:t>Bu tip yetiştiricilikte yavruların yemlenmesi</a:t>
            </a:r>
            <a:r>
              <a:rPr lang="tr-TR" altLang="tr-TR" smtClean="0"/>
              <a:t>nde öğün sayısı artırılmalı ve</a:t>
            </a:r>
            <a:r>
              <a:rPr lang="de-DE" altLang="tr-TR" smtClean="0"/>
              <a:t> aynı zamanda günde iki defa temizlik yapılmalıdır. </a:t>
            </a:r>
            <a:endParaRPr lang="tr-TR" altLang="tr-TR" smtClean="0"/>
          </a:p>
          <a:p>
            <a:pPr eaLnBrk="1" hangingPunct="1">
              <a:buFont typeface="Wingdings 2" panose="05020102010507070707" pitchFamily="18" charset="2"/>
              <a:buNone/>
            </a:pPr>
            <a:endParaRPr lang="tr-TR" altLang="tr-TR" smtClean="0"/>
          </a:p>
        </p:txBody>
      </p:sp>
      <p:sp>
        <p:nvSpPr>
          <p:cNvPr id="11981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36BC979-1F7C-454A-B56F-9699676B2F25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30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389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DE" altLang="tr-TR" smtClean="0"/>
              <a:t>Kanalların savaklarında  3,5 mm çapında delikli materyal kullanılmalıdır. </a:t>
            </a:r>
            <a:endParaRPr lang="tr-TR" altLang="tr-TR" smtClean="0"/>
          </a:p>
          <a:p>
            <a:pPr eaLnBrk="1" hangingPunct="1"/>
            <a:r>
              <a:rPr lang="de-DE" altLang="tr-TR" smtClean="0"/>
              <a:t>Hasatta</a:t>
            </a:r>
            <a:r>
              <a:rPr lang="tr-TR" altLang="tr-TR" smtClean="0"/>
              <a:t>,</a:t>
            </a:r>
            <a:r>
              <a:rPr lang="de-DE" altLang="tr-TR" smtClean="0"/>
              <a:t> balık büyüklüğü ve su koşullarına göre 50 kg/m</a:t>
            </a:r>
            <a:r>
              <a:rPr lang="de-DE" altLang="tr-TR" baseline="30000" smtClean="0"/>
              <a:t>3</a:t>
            </a:r>
            <a:r>
              <a:rPr lang="de-DE" altLang="tr-TR" smtClean="0"/>
              <a:t> veya özellikle </a:t>
            </a:r>
            <a:r>
              <a:rPr lang="tr-TR" altLang="tr-TR" smtClean="0"/>
              <a:t>optimal</a:t>
            </a:r>
            <a:r>
              <a:rPr lang="de-DE" altLang="tr-TR" smtClean="0"/>
              <a:t> koşullarda 100 kg/m</a:t>
            </a:r>
            <a:r>
              <a:rPr lang="de-DE" altLang="tr-TR" baseline="30000" smtClean="0"/>
              <a:t>3</a:t>
            </a:r>
            <a:r>
              <a:rPr lang="tr-TR" altLang="tr-TR" smtClean="0"/>
              <a:t> </a:t>
            </a:r>
            <a:r>
              <a:rPr lang="de-DE" altLang="tr-TR" smtClean="0"/>
              <a:t>ürün elde edilebilir</a:t>
            </a:r>
            <a:r>
              <a:rPr lang="tr-TR" altLang="tr-TR" smtClean="0"/>
              <a:t>.</a:t>
            </a:r>
          </a:p>
        </p:txBody>
      </p:sp>
      <p:sp>
        <p:nvSpPr>
          <p:cNvPr id="12083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3F43374-0909-4373-9671-4B9335DEABF1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31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57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3" descr="Raceways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1" y="0"/>
            <a:ext cx="6750956" cy="6750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59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849C6DA-0C5B-4AD5-AA85-2F0298710270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32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79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de-DE" sz="3200" b="1" dirty="0">
                <a:solidFill>
                  <a:schemeClr val="tx2">
                    <a:satMod val="130000"/>
                  </a:schemeClr>
                </a:solidFill>
              </a:rPr>
              <a:t>Havuzlarda fingerling yetiştiriciliği </a:t>
            </a:r>
            <a:endParaRPr lang="tr-TR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228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DE" altLang="tr-TR" smtClean="0"/>
              <a:t>Parmak büyüklüğünde yavru balık yetiştiriciliği uygun koşullarda havuzlarda da yapılabilir. </a:t>
            </a:r>
            <a:endParaRPr lang="tr-TR" altLang="tr-TR" smtClean="0"/>
          </a:p>
          <a:p>
            <a:pPr eaLnBrk="1" hangingPunct="1"/>
            <a:r>
              <a:rPr lang="de-DE" altLang="tr-TR" smtClean="0"/>
              <a:t>Bu havuzların betonarme yapılması daha uygundur. Dikdörtgen konumdaki havuzların genişlik/uzunluk oranları yaklaşık </a:t>
            </a:r>
            <a:r>
              <a:rPr lang="tr-TR" altLang="tr-TR" smtClean="0"/>
              <a:t>1/4-1</a:t>
            </a:r>
            <a:r>
              <a:rPr lang="de-DE" altLang="tr-TR" smtClean="0"/>
              <a:t>/6 olmalıdır. </a:t>
            </a:r>
            <a:endParaRPr lang="tr-TR" altLang="tr-TR" smtClean="0"/>
          </a:p>
        </p:txBody>
      </p:sp>
      <p:sp>
        <p:nvSpPr>
          <p:cNvPr id="12288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52F9344-C1BF-4F26-9C60-423373F45095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33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54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DE" altLang="tr-TR" smtClean="0"/>
              <a:t>Bu havuzlarda kullanılan suyun kalite ve miktarına bağlı olarak stok yoğunluğu 60-100 adet ön büyütülmüş yavru/m</a:t>
            </a:r>
            <a:r>
              <a:rPr lang="de-DE" altLang="tr-TR" baseline="30000" smtClean="0"/>
              <a:t>3</a:t>
            </a:r>
            <a:r>
              <a:rPr lang="de-DE" altLang="tr-TR" smtClean="0"/>
              <a:t> (ortalama 1 m derinlikte) şeklinde düzenlenir. </a:t>
            </a:r>
            <a:endParaRPr lang="tr-TR" altLang="tr-TR" smtClean="0"/>
          </a:p>
          <a:p>
            <a:pPr eaLnBrk="1" hangingPunct="1"/>
            <a:r>
              <a:rPr lang="de-DE" altLang="tr-TR" smtClean="0"/>
              <a:t>Bu tip üretimde 50.000 adet fingerling yetiştiriciliği için yaklaşık 10 lt/sn suya gereksinim vardır. </a:t>
            </a:r>
            <a:endParaRPr lang="tr-TR" altLang="tr-TR" smtClean="0"/>
          </a:p>
        </p:txBody>
      </p:sp>
      <p:sp>
        <p:nvSpPr>
          <p:cNvPr id="12390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32305AF-3C1E-4E4D-BE40-B8E88FD84FA7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34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60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de-DE" sz="3200" b="1" dirty="0">
                <a:solidFill>
                  <a:schemeClr val="tx2">
                    <a:satMod val="130000"/>
                  </a:schemeClr>
                </a:solidFill>
              </a:rPr>
              <a:t>Ağ kafeslerde fingerling yetiştiriciliği </a:t>
            </a:r>
            <a:endParaRPr lang="tr-TR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de-DE" dirty="0" smtClean="0"/>
              <a:t>Ağ kafeslerde parmak büyüklüğünde yavru yetiştiriciliği pazarlık boyutta (sofralık) balık yetiştiriciliği kadar uygun değildir. </a:t>
            </a:r>
            <a:endParaRPr lang="tr-TR" dirty="0" smtClean="0"/>
          </a:p>
          <a:p>
            <a:pPr marL="365760" indent="-283464">
              <a:buFont typeface="Wingdings 2"/>
              <a:buChar char=""/>
              <a:defRPr/>
            </a:pPr>
            <a:r>
              <a:rPr lang="de-DE" dirty="0" smtClean="0"/>
              <a:t>Bunun en büyük nedeni fingerling yetiştirilecek kafeslerde ağ göz açıklığının küçük olma zorunluluğudur. </a:t>
            </a:r>
            <a:endParaRPr lang="tr-TR" dirty="0" smtClean="0"/>
          </a:p>
          <a:p>
            <a:pPr marL="365760" indent="-283464">
              <a:buFont typeface="Wingdings 2"/>
              <a:buChar char=""/>
              <a:defRPr/>
            </a:pPr>
            <a:r>
              <a:rPr lang="de-DE" dirty="0" smtClean="0"/>
              <a:t>Çünkü ağın gözleri küçüldükçe ağlar daha çabuk tıkanır ve böylece su değişimi engellenir. </a:t>
            </a:r>
            <a:endParaRPr lang="tr-TR" dirty="0" smtClean="0"/>
          </a:p>
          <a:p>
            <a:pPr marL="365760" indent="-283464">
              <a:buFont typeface="Wingdings 2"/>
              <a:buChar char=""/>
              <a:defRPr/>
            </a:pPr>
            <a:endParaRPr lang="tr-TR" dirty="0"/>
          </a:p>
        </p:txBody>
      </p:sp>
      <p:sp>
        <p:nvSpPr>
          <p:cNvPr id="12493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571655E-1946-45A9-8C2B-0206350BA75A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35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681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DE" altLang="tr-TR" smtClean="0"/>
              <a:t>Ayrıca kafeslere stoklanacak yavru balıkların genellikle ön beslemesi yapılmış ortalama 1 g ağırlıkta olmaları nedeniyle, kafesten kaçmamaları için 4 mm göz açıklığında ağlar gereklidir. </a:t>
            </a:r>
          </a:p>
          <a:p>
            <a:pPr eaLnBrk="1" hangingPunct="1"/>
            <a:r>
              <a:rPr lang="de-DE" altLang="tr-TR" smtClean="0"/>
              <a:t>Belirtilen sorunlar dikkate alınarak ağ kafeslere stoklanacak yavruların en az 2 g ağırlıkta ve ağ göz açıklığının 6 mm olması daha uygundur. </a:t>
            </a:r>
            <a:endParaRPr lang="tr-TR" altLang="tr-TR" smtClean="0"/>
          </a:p>
          <a:p>
            <a:pPr eaLnBrk="1" hangingPunct="1"/>
            <a:endParaRPr lang="tr-TR" altLang="tr-TR" smtClean="0"/>
          </a:p>
        </p:txBody>
      </p:sp>
      <p:sp>
        <p:nvSpPr>
          <p:cNvPr id="12595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FE89AE9-F950-418A-8BC3-6735572752F3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36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567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de-DE" dirty="0" smtClean="0"/>
              <a:t>Ağ kafeslerde parmak büyüklüğünde yavru yetiştiriciliğinde stok yoğunluğu 300-500 adet/m</a:t>
            </a:r>
            <a:r>
              <a:rPr lang="de-DE" baseline="30000" dirty="0" smtClean="0"/>
              <a:t>3</a:t>
            </a:r>
            <a:r>
              <a:rPr lang="tr-TR" dirty="0" smtClean="0"/>
              <a:t> </a:t>
            </a:r>
            <a:r>
              <a:rPr lang="de-DE" dirty="0" smtClean="0"/>
              <a:t>yavru önerilmektedir. </a:t>
            </a:r>
            <a:endParaRPr lang="tr-TR" dirty="0" smtClean="0"/>
          </a:p>
          <a:p>
            <a:pPr marL="365760" indent="-283464">
              <a:buFont typeface="Wingdings 2"/>
              <a:buChar char=""/>
              <a:defRPr/>
            </a:pPr>
            <a:r>
              <a:rPr lang="de-DE" dirty="0" smtClean="0"/>
              <a:t>Bu tip yetiştiricilikte uygun su koşullarında yavru balıklar 8-10 cm boy ya</a:t>
            </a:r>
            <a:r>
              <a:rPr lang="tr-TR" dirty="0" smtClean="0"/>
              <a:t> </a:t>
            </a:r>
            <a:r>
              <a:rPr lang="de-DE" dirty="0" smtClean="0"/>
              <a:t>da 50 g ağırlığa kadar büyütülebilirler. </a:t>
            </a:r>
            <a:endParaRPr lang="tr-TR" dirty="0" smtClean="0"/>
          </a:p>
          <a:p>
            <a:pPr marL="365760" indent="-283464">
              <a:buFont typeface="Wingdings 2"/>
              <a:buChar char=""/>
              <a:defRPr/>
            </a:pPr>
            <a:r>
              <a:rPr lang="de-DE" dirty="0" smtClean="0"/>
              <a:t>Yalnız yavru balıklar büyüdükçe 1 cm balık boyu için 1 mm ağ göz açıklığı </a:t>
            </a:r>
            <a:r>
              <a:rPr lang="tr-TR" dirty="0" smtClean="0"/>
              <a:t>esas</a:t>
            </a:r>
            <a:r>
              <a:rPr lang="de-DE" dirty="0" smtClean="0"/>
              <a:t> alınarak kafesin ağ torbası periyodik olarak yenilenmelidir</a:t>
            </a:r>
          </a:p>
          <a:p>
            <a:pPr marL="365760" indent="-283464">
              <a:buFont typeface="Wingdings 2"/>
              <a:buChar char=""/>
              <a:defRPr/>
            </a:pPr>
            <a:endParaRPr lang="tr-TR" dirty="0"/>
          </a:p>
        </p:txBody>
      </p:sp>
      <p:sp>
        <p:nvSpPr>
          <p:cNvPr id="126979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B44DF76-15C6-4A89-BE84-0916BB08484C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37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48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Resim 10" descr="full-size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275" y="838200"/>
            <a:ext cx="575945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6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32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3575692-1BA7-4C9A-8BDE-BFE9E2707A26}" type="slidenum">
              <a:rPr lang="tr-TR" altLang="tr-TR" sz="1200">
                <a:solidFill>
                  <a:srgbClr val="B5A788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lang="tr-TR" altLang="tr-TR" sz="1200">
              <a:solidFill>
                <a:srgbClr val="B5A78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35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3" descr="Clockwork-Beltfee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2214563"/>
            <a:ext cx="3500438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63" name="Rectangle 1"/>
          <p:cNvSpPr>
            <a:spLocks noChangeArrowheads="1"/>
          </p:cNvSpPr>
          <p:nvPr/>
        </p:nvSpPr>
        <p:spPr bwMode="auto">
          <a:xfrm>
            <a:off x="3309938" y="1258888"/>
            <a:ext cx="50720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32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tr-TR" altLang="tr-TR" sz="1800" b="1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Clockwork Feeders</a:t>
            </a:r>
            <a:endParaRPr lang="tr-TR" altLang="tr-TR" sz="1800">
              <a:latin typeface="Arial" panose="020B0604020202020204" pitchFamily="34" charset="0"/>
            </a:endParaRPr>
          </a:p>
        </p:txBody>
      </p:sp>
      <p:sp>
        <p:nvSpPr>
          <p:cNvPr id="9216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32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13BEDAB-0338-4F66-BB9D-45C4872706FA}" type="slidenum">
              <a:rPr lang="tr-TR" altLang="tr-TR" sz="1200">
                <a:solidFill>
                  <a:srgbClr val="B5A788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lang="tr-TR" altLang="tr-TR" sz="1200">
              <a:solidFill>
                <a:srgbClr val="B5A78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71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Slayt Numarası Yer Tutucusu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27D50C-D7E4-47FD-8B95-B77D5EA7D983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pic>
        <p:nvPicPr>
          <p:cNvPr id="141315" name="Picture 2" descr="http://farm4.staticflickr.com/3685/9473417386_23a3d18d90_z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51" y="260350"/>
            <a:ext cx="7585075" cy="568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258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3" descr="Solaris Standard with 100 l hopper and tube hol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143125"/>
            <a:ext cx="1347788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3" name="Picture 4" descr="Solaris Intervall with 100 l hopper and tube hold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1" y="2286000"/>
            <a:ext cx="1357313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4" name="Picture 5" descr="Solaris Superspreader with 100 l hopper and tube hold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214563"/>
            <a:ext cx="142875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5" name="Picture 6" descr="Electric Superspreader with 100 l hopper and tube holder as well as electronic box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1938" y="2143126"/>
            <a:ext cx="1643062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6" name="Rectangle 7"/>
          <p:cNvSpPr>
            <a:spLocks noChangeArrowheads="1"/>
          </p:cNvSpPr>
          <p:nvPr/>
        </p:nvSpPr>
        <p:spPr bwMode="auto">
          <a:xfrm>
            <a:off x="4881564" y="1071564"/>
            <a:ext cx="23574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32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tr-TR" altLang="tr-TR" sz="1800" b="1"/>
              <a:t>Solar feeders </a:t>
            </a:r>
            <a:endParaRPr lang="tr-TR" altLang="tr-TR" sz="1800"/>
          </a:p>
        </p:txBody>
      </p:sp>
      <p:sp>
        <p:nvSpPr>
          <p:cNvPr id="87047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32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6897BF6-34D8-493C-B597-284C85CF7C38}" type="slidenum">
              <a:rPr lang="tr-TR" altLang="tr-TR" sz="1200">
                <a:solidFill>
                  <a:srgbClr val="B5A788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tr-TR" altLang="tr-TR" sz="1200">
              <a:solidFill>
                <a:srgbClr val="B5A78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32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7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32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6897BF6-34D8-493C-B597-284C85CF7C38}" type="slidenum">
              <a:rPr lang="tr-TR" altLang="tr-TR" sz="1200">
                <a:solidFill>
                  <a:srgbClr val="B5A788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lang="tr-TR" altLang="tr-TR" sz="1200">
              <a:solidFill>
                <a:srgbClr val="B5A788"/>
              </a:solidFill>
            </a:endParaRPr>
          </a:p>
        </p:txBody>
      </p:sp>
      <p:sp>
        <p:nvSpPr>
          <p:cNvPr id="2" name="Dikdörtgen 1"/>
          <p:cNvSpPr/>
          <p:nvPr/>
        </p:nvSpPr>
        <p:spPr>
          <a:xfrm>
            <a:off x="4840941" y="0"/>
            <a:ext cx="73510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tr-TR" altLang="tr-TR" sz="28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KAYIPLAR VE KAPASİTE HESAPLAMA</a:t>
            </a:r>
            <a:endParaRPr lang="tr-TR" altLang="tr-TR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Nesne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2524975"/>
              </p:ext>
            </p:extLst>
          </p:nvPr>
        </p:nvGraphicFramePr>
        <p:xfrm>
          <a:off x="1693410" y="1362803"/>
          <a:ext cx="9148762" cy="49935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Çalışma Sayfası" r:id="rId3" imgW="7172507" imgH="3914954" progId="Excel.Sheet.8">
                  <p:embed/>
                </p:oleObj>
              </mc:Choice>
              <mc:Fallback>
                <p:oleObj name="Çalışma Sayfası" r:id="rId3" imgW="7172507" imgH="3914954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93410" y="1362803"/>
                        <a:ext cx="9148762" cy="49935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6646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7" name="Slide Number Placeholder 8"/>
          <p:cNvSpPr>
            <a:spLocks noGrp="1"/>
          </p:cNvSpPr>
          <p:nvPr>
            <p:ph type="sldNum" sz="quarter" idx="12"/>
          </p:nvPr>
        </p:nvSpPr>
        <p:spPr bwMode="auto">
          <a:xfrm>
            <a:off x="8005677" y="6004650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32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6897BF6-34D8-493C-B597-284C85CF7C38}" type="slidenum">
              <a:rPr lang="tr-TR" altLang="tr-TR" sz="1200">
                <a:solidFill>
                  <a:srgbClr val="B5A788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lang="tr-TR" altLang="tr-TR" sz="1200">
              <a:solidFill>
                <a:srgbClr val="B5A788"/>
              </a:solidFill>
            </a:endParaRPr>
          </a:p>
        </p:txBody>
      </p:sp>
      <p:sp>
        <p:nvSpPr>
          <p:cNvPr id="2" name="Dikdörtgen 1"/>
          <p:cNvSpPr/>
          <p:nvPr/>
        </p:nvSpPr>
        <p:spPr>
          <a:xfrm>
            <a:off x="4840941" y="0"/>
            <a:ext cx="73510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tr-TR" altLang="tr-TR" sz="28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KAYIPLAR VE KAPASİTE HESAPLAMA</a:t>
            </a:r>
            <a:endParaRPr lang="tr-TR" altLang="tr-TR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618978" y="1183341"/>
            <a:ext cx="110712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smtClean="0"/>
              <a:t>SORU: </a:t>
            </a:r>
            <a:r>
              <a:rPr lang="tr-TR" dirty="0" smtClean="0"/>
              <a:t>10 ton damızlık </a:t>
            </a:r>
            <a:r>
              <a:rPr lang="tr-TR" dirty="0" err="1" smtClean="0"/>
              <a:t>stoğuna</a:t>
            </a:r>
            <a:r>
              <a:rPr lang="tr-TR" dirty="0" smtClean="0"/>
              <a:t> sahip bir alabalık işletmesinin havuzunda %10 damızlık adayı olduğu, olgun damızlıkların dişi/erkek balık oranının 3/1 olduğu, anaç balıklardan sağlıklı yumurta alımında, </a:t>
            </a:r>
            <a:r>
              <a:rPr lang="tr-TR" b="1" dirty="0" smtClean="0">
                <a:solidFill>
                  <a:srgbClr val="FF0000"/>
                </a:solidFill>
              </a:rPr>
              <a:t>ortalama şartlarda </a:t>
            </a:r>
            <a:r>
              <a:rPr lang="tr-TR" dirty="0" smtClean="0"/>
              <a:t>ne kadar </a:t>
            </a:r>
            <a:r>
              <a:rPr lang="tr-TR" b="1" dirty="0" err="1" smtClean="0">
                <a:solidFill>
                  <a:srgbClr val="FF0000"/>
                </a:solidFill>
              </a:rPr>
              <a:t>posiyonluk</a:t>
            </a:r>
            <a:r>
              <a:rPr lang="tr-TR" b="1" dirty="0" smtClean="0">
                <a:solidFill>
                  <a:srgbClr val="FF0000"/>
                </a:solidFill>
              </a:rPr>
              <a:t> balık </a:t>
            </a:r>
            <a:r>
              <a:rPr lang="tr-TR" dirty="0" smtClean="0"/>
              <a:t>hasat edilebilir?</a:t>
            </a:r>
            <a:endParaRPr lang="en-US" dirty="0"/>
          </a:p>
        </p:txBody>
      </p:sp>
      <p:sp>
        <p:nvSpPr>
          <p:cNvPr id="6" name="Metin kutusu 5"/>
          <p:cNvSpPr txBox="1"/>
          <p:nvPr/>
        </p:nvSpPr>
        <p:spPr>
          <a:xfrm>
            <a:off x="157087" y="2283751"/>
            <a:ext cx="11995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smtClean="0"/>
              <a:t>10.000 kg damızlık </a:t>
            </a:r>
            <a:r>
              <a:rPr lang="tr-TR" dirty="0" smtClean="0"/>
              <a:t>balık stoğunun %90’ı ergin balık ise = 10000 x 0,90 = </a:t>
            </a:r>
            <a:r>
              <a:rPr lang="tr-TR" b="1" dirty="0" smtClean="0"/>
              <a:t>9.000 kg ergin damızlık</a:t>
            </a:r>
            <a:endParaRPr lang="tr-TR" dirty="0" smtClean="0"/>
          </a:p>
        </p:txBody>
      </p:sp>
      <p:sp>
        <p:nvSpPr>
          <p:cNvPr id="5" name="Dikdörtgen 4"/>
          <p:cNvSpPr/>
          <p:nvPr/>
        </p:nvSpPr>
        <p:spPr>
          <a:xfrm>
            <a:off x="152505" y="5817880"/>
            <a:ext cx="5883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Porsiyonluk (P)</a:t>
            </a:r>
            <a:r>
              <a:rPr lang="tr-TR" b="1" dirty="0" smtClean="0"/>
              <a:t> = %97 x 9.243.322 adet B = </a:t>
            </a:r>
            <a:r>
              <a:rPr lang="tr-TR" b="1" dirty="0" smtClean="0">
                <a:solidFill>
                  <a:srgbClr val="FF0000"/>
                </a:solidFill>
              </a:rPr>
              <a:t>8.966.022 adet P</a:t>
            </a:r>
          </a:p>
        </p:txBody>
      </p:sp>
      <p:sp>
        <p:nvSpPr>
          <p:cNvPr id="7" name="Dikdörtgen 6"/>
          <p:cNvSpPr/>
          <p:nvPr/>
        </p:nvSpPr>
        <p:spPr>
          <a:xfrm>
            <a:off x="152505" y="5467033"/>
            <a:ext cx="54983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b="1" dirty="0" smtClean="0">
                <a:solidFill>
                  <a:srgbClr val="00B050"/>
                </a:solidFill>
              </a:rPr>
              <a:t>Balıkçık (B)</a:t>
            </a:r>
            <a:r>
              <a:rPr lang="tr-TR" b="1" dirty="0" smtClean="0"/>
              <a:t> = %97 x 9.529.193 adet Y </a:t>
            </a:r>
            <a:r>
              <a:rPr lang="tr-TR" b="1" dirty="0" smtClean="0">
                <a:solidFill>
                  <a:srgbClr val="00B050"/>
                </a:solidFill>
              </a:rPr>
              <a:t>= 9.243.322 adet B</a:t>
            </a:r>
          </a:p>
        </p:txBody>
      </p:sp>
      <p:sp>
        <p:nvSpPr>
          <p:cNvPr id="8" name="Dikdörtgen 7"/>
          <p:cNvSpPr/>
          <p:nvPr/>
        </p:nvSpPr>
        <p:spPr>
          <a:xfrm>
            <a:off x="152505" y="5097701"/>
            <a:ext cx="96104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b="1" dirty="0" smtClean="0">
                <a:solidFill>
                  <a:schemeClr val="accent4"/>
                </a:solidFill>
              </a:rPr>
              <a:t>1 g Yavru </a:t>
            </a:r>
            <a:r>
              <a:rPr lang="tr-TR" b="1" dirty="0" err="1" smtClean="0">
                <a:solidFill>
                  <a:schemeClr val="accent4"/>
                </a:solidFill>
              </a:rPr>
              <a:t>Yavru</a:t>
            </a:r>
            <a:r>
              <a:rPr lang="tr-TR" b="1" dirty="0" smtClean="0">
                <a:solidFill>
                  <a:schemeClr val="accent4"/>
                </a:solidFill>
              </a:rPr>
              <a:t> (Y) </a:t>
            </a:r>
            <a:r>
              <a:rPr lang="tr-TR" b="1" dirty="0" smtClean="0"/>
              <a:t>= %95 x 10.030.729 adet SYL = </a:t>
            </a:r>
            <a:r>
              <a:rPr lang="tr-TR" b="1" dirty="0" smtClean="0">
                <a:solidFill>
                  <a:schemeClr val="accent4"/>
                </a:solidFill>
              </a:rPr>
              <a:t>9.529.193 adet Y</a:t>
            </a:r>
          </a:p>
        </p:txBody>
      </p:sp>
      <p:sp>
        <p:nvSpPr>
          <p:cNvPr id="9" name="Dikdörtgen 8"/>
          <p:cNvSpPr/>
          <p:nvPr/>
        </p:nvSpPr>
        <p:spPr>
          <a:xfrm>
            <a:off x="195347" y="4728369"/>
            <a:ext cx="91819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b="1" dirty="0" smtClean="0">
                <a:solidFill>
                  <a:srgbClr val="0000FF"/>
                </a:solidFill>
                <a:sym typeface="Symbol" panose="05050102010706020507" pitchFamily="18" charset="2"/>
              </a:rPr>
              <a:t>Serbest Yüzen Larva (SYL) </a:t>
            </a:r>
            <a:r>
              <a:rPr lang="tr-TR" b="1" dirty="0" smtClean="0">
                <a:sym typeface="Symbol" panose="05050102010706020507" pitchFamily="18" charset="2"/>
              </a:rPr>
              <a:t>= %95 x 10.558.662 adet AL = </a:t>
            </a:r>
            <a:r>
              <a:rPr lang="tr-TR" b="1" dirty="0" smtClean="0">
                <a:solidFill>
                  <a:srgbClr val="0000FF"/>
                </a:solidFill>
                <a:sym typeface="Symbol" panose="05050102010706020507" pitchFamily="18" charset="2"/>
              </a:rPr>
              <a:t>10.030.729 adet SYL</a:t>
            </a:r>
          </a:p>
        </p:txBody>
      </p:sp>
      <p:sp>
        <p:nvSpPr>
          <p:cNvPr id="10" name="Dikdörtgen 9"/>
          <p:cNvSpPr/>
          <p:nvPr/>
        </p:nvSpPr>
        <p:spPr>
          <a:xfrm>
            <a:off x="152505" y="4328866"/>
            <a:ext cx="95676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b="1" dirty="0" smtClean="0">
                <a:solidFill>
                  <a:srgbClr val="FF0066"/>
                </a:solidFill>
                <a:sym typeface="Symbol" panose="05050102010706020507" pitchFamily="18" charset="2"/>
              </a:rPr>
              <a:t>Açılan Larva (AL)</a:t>
            </a:r>
            <a:r>
              <a:rPr lang="tr-TR" b="1" dirty="0" smtClean="0">
                <a:sym typeface="Symbol" panose="05050102010706020507" pitchFamily="18" charset="2"/>
              </a:rPr>
              <a:t> = %97 GY = %97 x 10.885.219 adet GY = </a:t>
            </a:r>
            <a:r>
              <a:rPr lang="tr-TR" b="1" dirty="0" smtClean="0">
                <a:solidFill>
                  <a:srgbClr val="FF0066"/>
                </a:solidFill>
                <a:sym typeface="Symbol" panose="05050102010706020507" pitchFamily="18" charset="2"/>
              </a:rPr>
              <a:t>10.558.662 adet AL</a:t>
            </a:r>
          </a:p>
        </p:txBody>
      </p:sp>
      <p:sp>
        <p:nvSpPr>
          <p:cNvPr id="11" name="Dikdörtgen 10"/>
          <p:cNvSpPr/>
          <p:nvPr/>
        </p:nvSpPr>
        <p:spPr>
          <a:xfrm>
            <a:off x="152505" y="3905563"/>
            <a:ext cx="113126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b="1" dirty="0" smtClean="0">
                <a:solidFill>
                  <a:srgbClr val="663300"/>
                </a:solidFill>
              </a:rPr>
              <a:t>Gözlenmiş Yumurta (GY) </a:t>
            </a:r>
            <a:r>
              <a:rPr lang="tr-TR" b="1" dirty="0" smtClean="0"/>
              <a:t>= DY - %5 DY = %95 x 11.458.125 adet DY = 10.885.218,75 </a:t>
            </a:r>
            <a:r>
              <a:rPr lang="tr-TR" b="1" dirty="0" smtClean="0">
                <a:sym typeface="Symbol" panose="05050102010706020507" pitchFamily="18" charset="2"/>
              </a:rPr>
              <a:t> </a:t>
            </a:r>
            <a:r>
              <a:rPr lang="tr-TR" b="1" dirty="0" smtClean="0">
                <a:solidFill>
                  <a:srgbClr val="663300"/>
                </a:solidFill>
                <a:sym typeface="Symbol" panose="05050102010706020507" pitchFamily="18" charset="2"/>
              </a:rPr>
              <a:t>10.885.219 adet GY</a:t>
            </a:r>
          </a:p>
        </p:txBody>
      </p:sp>
      <p:sp>
        <p:nvSpPr>
          <p:cNvPr id="12" name="Dikdörtgen 11"/>
          <p:cNvSpPr/>
          <p:nvPr/>
        </p:nvSpPr>
        <p:spPr>
          <a:xfrm>
            <a:off x="168127" y="3511945"/>
            <a:ext cx="108428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b="1" dirty="0" smtClean="0">
                <a:solidFill>
                  <a:srgbClr val="008000"/>
                </a:solidFill>
              </a:rPr>
              <a:t>Döllenmiş Yumurta Sayısı (DY) </a:t>
            </a:r>
            <a:r>
              <a:rPr lang="tr-TR" b="1" dirty="0" smtClean="0"/>
              <a:t>= HY - %3 HY = %97 HY = 0,97 x 11.812.500Ad HY = </a:t>
            </a:r>
            <a:r>
              <a:rPr lang="tr-TR" b="1" dirty="0" smtClean="0">
                <a:solidFill>
                  <a:srgbClr val="008000"/>
                </a:solidFill>
              </a:rPr>
              <a:t>11.458.125 adet DY</a:t>
            </a:r>
          </a:p>
        </p:txBody>
      </p:sp>
      <p:sp>
        <p:nvSpPr>
          <p:cNvPr id="13" name="Dikdörtgen 12"/>
          <p:cNvSpPr/>
          <p:nvPr/>
        </p:nvSpPr>
        <p:spPr>
          <a:xfrm>
            <a:off x="157087" y="3094657"/>
            <a:ext cx="118934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b="1" dirty="0" smtClean="0"/>
              <a:t>6.750 kg ♀ </a:t>
            </a:r>
            <a:r>
              <a:rPr lang="tr-TR" dirty="0" smtClean="0"/>
              <a:t>balığın</a:t>
            </a:r>
            <a:r>
              <a:rPr lang="tr-TR" b="1" dirty="0" smtClean="0"/>
              <a:t> </a:t>
            </a:r>
            <a:r>
              <a:rPr lang="tr-TR" dirty="0" smtClean="0"/>
              <a:t>verebileceği ortalama yumurta sayısı = 6.750 kg ♀ x 1.750 adet / kg♀  = </a:t>
            </a:r>
            <a:r>
              <a:rPr lang="tr-TR" b="1" dirty="0" smtClean="0">
                <a:solidFill>
                  <a:schemeClr val="accent2">
                    <a:lumMod val="75000"/>
                  </a:schemeClr>
                </a:solidFill>
              </a:rPr>
              <a:t>11.812.500 adet Ham Yumurta (HY)</a:t>
            </a:r>
          </a:p>
        </p:txBody>
      </p:sp>
      <p:sp>
        <p:nvSpPr>
          <p:cNvPr id="14" name="Dikdörtgen 13"/>
          <p:cNvSpPr/>
          <p:nvPr/>
        </p:nvSpPr>
        <p:spPr>
          <a:xfrm>
            <a:off x="157087" y="2725325"/>
            <a:ext cx="103504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b="1" dirty="0" smtClean="0"/>
              <a:t>9.000 kg ergin </a:t>
            </a:r>
            <a:r>
              <a:rPr lang="tr-TR" dirty="0" smtClean="0"/>
              <a:t>balığın 1/3 ♀/♂  oranı var ise = 9.000 kg / (3+1 (♀ + ♂)) = </a:t>
            </a:r>
            <a:r>
              <a:rPr lang="tr-TR" b="1" dirty="0" smtClean="0"/>
              <a:t>2.250 kg ♂ ve 6.750 kg ♀</a:t>
            </a:r>
          </a:p>
        </p:txBody>
      </p:sp>
    </p:spTree>
    <p:extLst>
      <p:ext uri="{BB962C8B-B14F-4D97-AF65-F5344CB8AC3E}">
        <p14:creationId xmlns:p14="http://schemas.microsoft.com/office/powerpoint/2010/main" val="996226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667657" y="2002972"/>
            <a:ext cx="1091474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 smtClean="0"/>
              <a:t>ÖDEV SORU: </a:t>
            </a:r>
            <a:r>
              <a:rPr lang="tr-TR" sz="2800" dirty="0" smtClean="0"/>
              <a:t>100.000 kg/yıl yetiştiricilik yapacak bir işletmede ihtiyaç duyulacak </a:t>
            </a:r>
            <a:r>
              <a:rPr lang="tr-TR" sz="2800" b="1" dirty="0" smtClean="0">
                <a:solidFill>
                  <a:srgbClr val="FF0000"/>
                </a:solidFill>
              </a:rPr>
              <a:t>damızlık stok büyüklüğü </a:t>
            </a:r>
            <a:r>
              <a:rPr lang="tr-TR" sz="2800" dirty="0" smtClean="0">
                <a:solidFill>
                  <a:srgbClr val="FF0000"/>
                </a:solidFill>
              </a:rPr>
              <a:t>ne olmalıdır</a:t>
            </a:r>
            <a:r>
              <a:rPr lang="tr-TR" sz="2800" dirty="0" smtClean="0"/>
              <a:t>? </a:t>
            </a:r>
          </a:p>
          <a:p>
            <a:r>
              <a:rPr lang="tr-TR" sz="4000" b="1" dirty="0" smtClean="0"/>
              <a:t>Öngörüler: </a:t>
            </a:r>
            <a:r>
              <a:rPr lang="tr-TR" sz="2800" dirty="0" smtClean="0"/>
              <a:t>Porsiyonluk hasat büyüklüğü 200 g/adet alınmalı ve damızlık stokta %10 damızlık adayı ergin olmayan bireyler ve erkek ♂/dişi ♀ balık oranı  1/3 olacağı, kayıpların normal bir işletmecilikte olabileceği gibi öngörülecektir?</a:t>
            </a:r>
          </a:p>
          <a:p>
            <a:r>
              <a:rPr lang="tr-TR" sz="2800" dirty="0" smtClean="0"/>
              <a:t>20 Kasım 13:00 ders saatine kadar süre verilmiştir.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5738591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92313" y="692151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tr-TR" altLang="tr-TR" b="1" smtClean="0">
                <a:latin typeface="Algerian" panose="04020705040A02060702" pitchFamily="82" charset="0"/>
              </a:rPr>
              <a:t>İÇSU BALIKLARI YETİŞTİRİCİLİĞİ DERSİ</a:t>
            </a:r>
            <a:endParaRPr lang="en-US" altLang="tr-TR" b="1" smtClean="0">
              <a:latin typeface="Algerian" panose="04020705040A02060702" pitchFamily="82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800600"/>
            <a:ext cx="9144000" cy="573088"/>
          </a:xfrm>
        </p:spPr>
        <p:txBody>
          <a:bodyPr/>
          <a:lstStyle/>
          <a:p>
            <a:pPr eaLnBrk="1" hangingPunct="1"/>
            <a:r>
              <a:rPr lang="tr-TR" altLang="tr-TR" sz="280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Doç. Dr. İlker Zeki KURTOĞLU</a:t>
            </a:r>
          </a:p>
        </p:txBody>
      </p:sp>
      <p:sp>
        <p:nvSpPr>
          <p:cNvPr id="3076" name="Dikdörtgen 1"/>
          <p:cNvSpPr>
            <a:spLocks noChangeArrowheads="1"/>
          </p:cNvSpPr>
          <p:nvPr/>
        </p:nvSpPr>
        <p:spPr bwMode="auto">
          <a:xfrm>
            <a:off x="1524000" y="6378575"/>
            <a:ext cx="9144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2000">
                <a:latin typeface="Verdana" panose="020B0604030504040204" pitchFamily="34" charset="0"/>
              </a:rPr>
              <a:t>Recep Tayyip Erdoğan Üniversitesi, Su Ürünleri Fakültesi, Rize, </a:t>
            </a:r>
            <a:r>
              <a:rPr lang="tr-TR" altLang="tr-TR" sz="2000" smtClean="0">
                <a:latin typeface="Verdana" panose="020B0604030504040204" pitchFamily="34" charset="0"/>
              </a:rPr>
              <a:t>2021</a:t>
            </a:r>
            <a:endParaRPr lang="en-US" altLang="tr-TR" sz="2000" dirty="0">
              <a:latin typeface="Verdana" panose="020B0604030504040204" pitchFamily="34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487488" y="2492897"/>
            <a:ext cx="9144000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tr-TR" altLang="tr-TR" sz="3200" b="1" dirty="0">
                <a:solidFill>
                  <a:srgbClr val="0000FF"/>
                </a:solidFill>
              </a:rPr>
              <a:t>Yumurta ve </a:t>
            </a:r>
            <a:r>
              <a:rPr lang="tr-TR" altLang="tr-TR" sz="3200" b="1" dirty="0" smtClean="0">
                <a:solidFill>
                  <a:srgbClr val="0000FF"/>
                </a:solidFill>
              </a:rPr>
              <a:t>Larva Bakımı;</a:t>
            </a:r>
          </a:p>
          <a:p>
            <a:pPr algn="ctr" eaLnBrk="1" hangingPunct="1">
              <a:defRPr/>
            </a:pPr>
            <a:r>
              <a:rPr lang="tr-TR" altLang="tr-TR" sz="3200" b="1" dirty="0" smtClean="0">
                <a:solidFill>
                  <a:srgbClr val="0000FF"/>
                </a:solidFill>
              </a:rPr>
              <a:t>Kayıplar ve Kapasite Hesaplama</a:t>
            </a:r>
            <a:endParaRPr lang="tr-TR" altLang="tr-TR" sz="3200" b="1" dirty="0">
              <a:solidFill>
                <a:srgbClr val="0000FF"/>
              </a:solidFill>
            </a:endParaRPr>
          </a:p>
        </p:txBody>
      </p:sp>
      <p:sp>
        <p:nvSpPr>
          <p:cNvPr id="2" name="Dikdörtgen 1"/>
          <p:cNvSpPr/>
          <p:nvPr/>
        </p:nvSpPr>
        <p:spPr>
          <a:xfrm>
            <a:off x="1992313" y="2423475"/>
            <a:ext cx="21945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altLang="tr-TR" sz="4000" b="1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</a:rPr>
              <a:t>Konu;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9439147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http://www.londonderrynh.net/wp-content/uploads/2009/03/20090323_salmon_larv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450" y="1000125"/>
            <a:ext cx="3563938" cy="520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3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73632AA-64D2-4EEA-9714-F724903FD2E9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77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Rainbow trout fingerling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0" y="214313"/>
            <a:ext cx="4095750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1" name="Picture 4" descr="Photo of rainbow trout fry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76" y="3286126"/>
            <a:ext cx="3916363" cy="307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DF1DBD2-6872-424D-A258-D2EBD21EFC7E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7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439" y="428625"/>
            <a:ext cx="4992687" cy="604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D9A3F67-8A39-4EE0-897E-CF5643F480FE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72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tr-TR" dirty="0" smtClean="0">
                <a:solidFill>
                  <a:schemeClr val="tx2">
                    <a:satMod val="130000"/>
                  </a:schemeClr>
                </a:solidFill>
              </a:rPr>
              <a:t>Ön yavru büyütme</a:t>
            </a:r>
            <a:endParaRPr lang="tr-TR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de-DE" dirty="0" smtClean="0"/>
              <a:t>Serbest yüzme devresine ulaşmış ve suda aktif hareket eden larvaların bakım ve beslenmelerine özen gösterilerek ortalama </a:t>
            </a:r>
            <a:r>
              <a:rPr lang="tr-TR" dirty="0" smtClean="0"/>
              <a:t> </a:t>
            </a:r>
            <a:r>
              <a:rPr lang="de-DE" dirty="0" smtClean="0"/>
              <a:t>1 g canlı ağırlığa kadar yetiştirilmeleri genel olarak “</a:t>
            </a:r>
            <a:r>
              <a:rPr lang="de-DE" dirty="0" smtClean="0">
                <a:solidFill>
                  <a:srgbClr val="FF0000"/>
                </a:solidFill>
              </a:rPr>
              <a:t>ön büyütme</a:t>
            </a:r>
            <a:r>
              <a:rPr lang="de-DE" dirty="0" smtClean="0"/>
              <a:t>” olarak tanımlanır. </a:t>
            </a:r>
            <a:endParaRPr lang="tr-TR" dirty="0" smtClean="0"/>
          </a:p>
          <a:p>
            <a:pPr marL="365760" indent="-283464">
              <a:buFont typeface="Wingdings 2"/>
              <a:buChar char=""/>
              <a:defRPr/>
            </a:pPr>
            <a:r>
              <a:rPr lang="de-DE" dirty="0" smtClean="0"/>
              <a:t>Bu devre 60-80 günde tamamlanır. </a:t>
            </a:r>
            <a:endParaRPr lang="tr-TR" dirty="0" smtClean="0"/>
          </a:p>
          <a:p>
            <a:pPr marL="365760" indent="-283464">
              <a:buFont typeface="Wingdings 2"/>
              <a:buChar char=""/>
              <a:defRPr/>
            </a:pPr>
            <a:r>
              <a:rPr lang="de-DE" dirty="0" smtClean="0"/>
              <a:t>Bu dönemde yetiştirme ortamı olarak daha ziyade büyütme kanalları kullanılır. </a:t>
            </a:r>
            <a:endParaRPr lang="tr-TR" dirty="0" smtClean="0"/>
          </a:p>
          <a:p>
            <a:pPr marL="365760" indent="-283464">
              <a:buFont typeface="Wingdings 2"/>
              <a:buChar char=""/>
              <a:defRPr/>
            </a:pPr>
            <a:r>
              <a:rPr lang="de-DE" dirty="0" smtClean="0"/>
              <a:t>Ayrıca ön büyütme dönemi kuluçka evinde tank yada kanallarda gerçekleştirilir. </a:t>
            </a:r>
            <a:endParaRPr lang="tr-TR" dirty="0" smtClean="0"/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07A8280-D1F2-41C0-896D-E44DFC6B0577}" type="slidenum">
              <a:rPr lang="tr-TR" altLang="tr-TR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tr-TR" altLang="tr-TR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93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 rot="16200000">
            <a:off x="1593284" y="1553135"/>
            <a:ext cx="3677772" cy="1237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Yuvarlatılmış Dikdörtgen 4"/>
          <p:cNvSpPr/>
          <p:nvPr/>
        </p:nvSpPr>
        <p:spPr>
          <a:xfrm>
            <a:off x="5163670" y="244604"/>
            <a:ext cx="2111188" cy="16943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ltıgen 5"/>
          <p:cNvSpPr/>
          <p:nvPr/>
        </p:nvSpPr>
        <p:spPr>
          <a:xfrm>
            <a:off x="5325035" y="2171699"/>
            <a:ext cx="1949823" cy="1761564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38882" y="244604"/>
            <a:ext cx="2326341" cy="14657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kış Çizelgesi: Hazırlık 7"/>
          <p:cNvSpPr/>
          <p:nvPr/>
        </p:nvSpPr>
        <p:spPr>
          <a:xfrm>
            <a:off x="4773706" y="4275317"/>
            <a:ext cx="3052482" cy="1304365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8586332" y="2026269"/>
            <a:ext cx="2160000" cy="216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347080" y="421928"/>
            <a:ext cx="134471" cy="161365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165475" y="951102"/>
            <a:ext cx="134471" cy="161365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266328" y="2944904"/>
            <a:ext cx="134471" cy="161365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796428" y="4846816"/>
            <a:ext cx="134471" cy="161365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747807" y="4846815"/>
            <a:ext cx="134471" cy="161365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9534816" y="859645"/>
            <a:ext cx="134471" cy="161365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9629223" y="3021993"/>
            <a:ext cx="134471" cy="161365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Metin kutusu 17"/>
          <p:cNvSpPr txBox="1"/>
          <p:nvPr/>
        </p:nvSpPr>
        <p:spPr>
          <a:xfrm>
            <a:off x="2510971" y="6052457"/>
            <a:ext cx="5769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Şekil: Alabalık ön beslemede kullanılabilecek havuz şekilleri,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83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1620</Words>
  <Application>Microsoft Office PowerPoint</Application>
  <PresentationFormat>Geniş ekran</PresentationFormat>
  <Paragraphs>178</Paragraphs>
  <Slides>44</Slides>
  <Notes>4</Notes>
  <HiddenSlides>0</HiddenSlides>
  <MMClips>0</MMClips>
  <ScaleCrop>false</ScaleCrop>
  <HeadingPairs>
    <vt:vector size="8" baseType="variant">
      <vt:variant>
        <vt:lpstr>Kullanılan Yazı Tipleri</vt:lpstr>
      </vt:variant>
      <vt:variant>
        <vt:i4>9</vt:i4>
      </vt:variant>
      <vt:variant>
        <vt:lpstr>Tema</vt:lpstr>
      </vt:variant>
      <vt:variant>
        <vt:i4>1</vt:i4>
      </vt:variant>
      <vt:variant>
        <vt:lpstr>Eklenmiş OLE Hizmet Programları</vt:lpstr>
      </vt:variant>
      <vt:variant>
        <vt:i4>1</vt:i4>
      </vt:variant>
      <vt:variant>
        <vt:lpstr>Slayt Başlıkları</vt:lpstr>
      </vt:variant>
      <vt:variant>
        <vt:i4>44</vt:i4>
      </vt:variant>
    </vt:vector>
  </HeadingPairs>
  <TitlesOfParts>
    <vt:vector size="55" baseType="lpstr">
      <vt:lpstr>Algerian</vt:lpstr>
      <vt:lpstr>Arial</vt:lpstr>
      <vt:lpstr>Calibri</vt:lpstr>
      <vt:lpstr>Calibri Light</vt:lpstr>
      <vt:lpstr>Gill Sans MT</vt:lpstr>
      <vt:lpstr>Symbol</vt:lpstr>
      <vt:lpstr>Times New Roman</vt:lpstr>
      <vt:lpstr>Verdana</vt:lpstr>
      <vt:lpstr>Wingdings 2</vt:lpstr>
      <vt:lpstr>Office Teması</vt:lpstr>
      <vt:lpstr>Çalışma Sayfası</vt:lpstr>
      <vt:lpstr>İÇSU BALIKLARI YETİŞTİRİCİLİĞİ DERSİ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Ön yavru büyütme</vt:lpstr>
      <vt:lpstr>PowerPoint Sunusu</vt:lpstr>
      <vt:lpstr>PowerPoint Sunusu</vt:lpstr>
      <vt:lpstr>PowerPoint Sunusu</vt:lpstr>
      <vt:lpstr>Kanal ve tanklarda ön büyütme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Yuvarlak tanklarda ön büyütme </vt:lpstr>
      <vt:lpstr>PowerPoint Sunusu</vt:lpstr>
      <vt:lpstr>PowerPoint Sunusu</vt:lpstr>
      <vt:lpstr>PowerPoint Sunusu</vt:lpstr>
      <vt:lpstr>PowerPoint Sunusu</vt:lpstr>
      <vt:lpstr>PowerPoint Sunusu</vt:lpstr>
      <vt:lpstr>Fingerling (parmak büyüklüğünde balık) yetiştiriciliği </vt:lpstr>
      <vt:lpstr>PowerPoint Sunusu</vt:lpstr>
      <vt:lpstr>PowerPoint Sunusu</vt:lpstr>
      <vt:lpstr>PowerPoint Sunusu</vt:lpstr>
      <vt:lpstr>Beton kanallarda fingerling yetiştiriciliği </vt:lpstr>
      <vt:lpstr>PowerPoint Sunusu</vt:lpstr>
      <vt:lpstr>PowerPoint Sunusu</vt:lpstr>
      <vt:lpstr>PowerPoint Sunusu</vt:lpstr>
      <vt:lpstr>Havuzlarda fingerling yetiştiriciliği </vt:lpstr>
      <vt:lpstr>PowerPoint Sunusu</vt:lpstr>
      <vt:lpstr>Ağ kafeslerde fingerling yetiştiriciliği 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İÇSU BALIKLARI YETİŞTİRİCİLİĞİ DERSİ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İÇSU BALIKLARI YETİŞTİRİCİLİĞİ DERSİ</dc:title>
  <dc:creator>iz_kurtoglu61@hotmail.com</dc:creator>
  <cp:lastModifiedBy>Casper</cp:lastModifiedBy>
  <cp:revision>24</cp:revision>
  <dcterms:created xsi:type="dcterms:W3CDTF">2020-11-17T09:03:35Z</dcterms:created>
  <dcterms:modified xsi:type="dcterms:W3CDTF">2022-03-15T12:22:04Z</dcterms:modified>
</cp:coreProperties>
</file>