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353" r:id="rId2"/>
    <p:sldId id="287" r:id="rId3"/>
    <p:sldId id="358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305" r:id="rId12"/>
    <p:sldId id="312" r:id="rId13"/>
    <p:sldId id="313" r:id="rId14"/>
    <p:sldId id="318" r:id="rId15"/>
    <p:sldId id="315" r:id="rId16"/>
    <p:sldId id="303" r:id="rId17"/>
    <p:sldId id="298" r:id="rId18"/>
    <p:sldId id="299" r:id="rId19"/>
    <p:sldId id="359" r:id="rId20"/>
    <p:sldId id="295" r:id="rId21"/>
    <p:sldId id="311" r:id="rId22"/>
    <p:sldId id="317" r:id="rId23"/>
    <p:sldId id="319" r:id="rId24"/>
    <p:sldId id="321" r:id="rId25"/>
    <p:sldId id="360" r:id="rId26"/>
    <p:sldId id="361" r:id="rId27"/>
    <p:sldId id="354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F61EF-3EF5-4B52-82B8-3A5D1AC6E0F3}" type="datetimeFigureOut">
              <a:rPr lang="tr-TR" smtClean="0"/>
              <a:pPr/>
              <a:t>15.03.2022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FFCED-4773-4671-B6FD-CFB14C62A6D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359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665177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013790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201775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74696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160206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704066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13592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26722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39998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228715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533237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76496-6BC2-4792-9322-58E31567AF4B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BFA95-B6F6-486E-A34A-8EBE41B8BB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843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692696"/>
            <a:ext cx="7772400" cy="1470025"/>
          </a:xfrm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tr-TR" dirty="0" smtClean="0">
                <a:effectLst/>
                <a:latin typeface="Algerian" panose="04020705040A02060702" pitchFamily="82" charset="0"/>
              </a:rPr>
              <a:t>İÇSU BALIKLARI YETİŞTİRİCİLİĞİ DERSİ</a:t>
            </a:r>
            <a:endParaRPr lang="en-US" dirty="0" smtClean="0">
              <a:effectLst/>
              <a:latin typeface="Algerian" panose="04020705040A02060702" pitchFamily="82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800600"/>
            <a:ext cx="9144000" cy="573088"/>
          </a:xfrm>
        </p:spPr>
        <p:txBody>
          <a:bodyPr/>
          <a:lstStyle/>
          <a:p>
            <a:pPr marR="0" algn="ctr"/>
            <a:r>
              <a:rPr lang="tr-TR" altLang="tr-TR" sz="2800" smtClean="0">
                <a:solidFill>
                  <a:srgbClr val="FF0000"/>
                </a:solidFill>
              </a:rPr>
              <a:t>Doç. Dr. İlker Zeki KURTOĞLU</a:t>
            </a:r>
          </a:p>
        </p:txBody>
      </p:sp>
      <p:sp>
        <p:nvSpPr>
          <p:cNvPr id="6148" name="Dikdörtgen 1"/>
          <p:cNvSpPr>
            <a:spLocks noChangeArrowheads="1"/>
          </p:cNvSpPr>
          <p:nvPr/>
        </p:nvSpPr>
        <p:spPr bwMode="auto">
          <a:xfrm>
            <a:off x="0" y="63785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tr-TR" altLang="tr-TR" dirty="0"/>
              <a:t>Recep Tayyip Erdoğan Üniversitesi, Su Ürünleri Fakültesi,                     Rize, </a:t>
            </a:r>
            <a:r>
              <a:rPr lang="tr-TR" altLang="tr-TR" dirty="0" smtClean="0"/>
              <a:t>2021</a:t>
            </a:r>
            <a:endParaRPr lang="en-US" alt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327222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40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tr-TR" sz="4000" dirty="0" smtClean="0"/>
              <a:t>Ağ </a:t>
            </a:r>
            <a:r>
              <a:rPr lang="tr-TR" sz="4000" dirty="0"/>
              <a:t>Kafeslerde </a:t>
            </a:r>
            <a:r>
              <a:rPr lang="tr-TR" sz="4000" dirty="0" smtClean="0"/>
              <a:t>alabalık yetiştiriciliği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4584833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Kafeslerin yapım tekniği:</a:t>
            </a:r>
          </a:p>
          <a:p>
            <a:pPr lvl="1"/>
            <a:r>
              <a:rPr lang="tr-TR" sz="2400" dirty="0" smtClean="0"/>
              <a:t>kafes ünitelerinin ana unsurları </a:t>
            </a:r>
          </a:p>
          <a:p>
            <a:pPr lvl="1"/>
            <a:r>
              <a:rPr lang="tr-TR" sz="2400" dirty="0" smtClean="0"/>
              <a:t>Mooring sistem</a:t>
            </a:r>
          </a:p>
          <a:p>
            <a:pPr lvl="2"/>
            <a:r>
              <a:rPr lang="tr-TR" sz="2100" dirty="0" smtClean="0"/>
              <a:t>Tonoz</a:t>
            </a:r>
          </a:p>
          <a:p>
            <a:pPr lvl="2"/>
            <a:r>
              <a:rPr lang="tr-TR" sz="2100" dirty="0" smtClean="0"/>
              <a:t>Zincir</a:t>
            </a:r>
          </a:p>
          <a:p>
            <a:pPr lvl="2"/>
            <a:r>
              <a:rPr lang="tr-TR" sz="2100" dirty="0" err="1" smtClean="0"/>
              <a:t>Şamanra</a:t>
            </a:r>
            <a:endParaRPr lang="tr-TR" sz="2100" dirty="0" smtClean="0"/>
          </a:p>
          <a:p>
            <a:pPr lvl="2"/>
            <a:r>
              <a:rPr lang="tr-TR" sz="2100" dirty="0" smtClean="0"/>
              <a:t>Halat</a:t>
            </a:r>
          </a:p>
          <a:p>
            <a:pPr marL="685800" lvl="2" indent="-423863">
              <a:buNone/>
            </a:pPr>
            <a:r>
              <a:rPr lang="tr-TR" sz="2100" dirty="0" smtClean="0"/>
              <a:t>Yüzdürücü</a:t>
            </a:r>
          </a:p>
          <a:p>
            <a:pPr marL="685800" lvl="2" indent="-423863">
              <a:buNone/>
            </a:pPr>
            <a:r>
              <a:rPr lang="tr-TR" sz="2100" dirty="0"/>
              <a:t>	</a:t>
            </a:r>
            <a:r>
              <a:rPr lang="tr-TR" sz="2100" dirty="0" smtClean="0"/>
              <a:t>kafes yüzdürücü (bidonlar </a:t>
            </a:r>
            <a:r>
              <a:rPr lang="tr-TR" sz="2100" dirty="0" err="1" smtClean="0"/>
              <a:t>hdpe</a:t>
            </a:r>
            <a:r>
              <a:rPr lang="tr-TR" sz="2100" dirty="0" smtClean="0"/>
              <a:t>)</a:t>
            </a:r>
          </a:p>
          <a:p>
            <a:pPr marL="685800" lvl="2" indent="25400">
              <a:buNone/>
            </a:pPr>
            <a:r>
              <a:rPr lang="tr-TR" sz="2100" dirty="0" smtClean="0"/>
              <a:t>Kafes ağları</a:t>
            </a:r>
          </a:p>
          <a:p>
            <a:pPr marL="685800" lvl="2" indent="25400">
              <a:buNone/>
            </a:pPr>
            <a:r>
              <a:rPr lang="tr-TR" sz="2100" dirty="0" smtClean="0"/>
              <a:t>Koruyucu ağlar</a:t>
            </a:r>
          </a:p>
          <a:p>
            <a:pPr lvl="2"/>
            <a:r>
              <a:rPr lang="tr-TR" sz="2400" dirty="0" smtClean="0"/>
              <a:t>Servis yolları,</a:t>
            </a:r>
          </a:p>
          <a:p>
            <a:pPr lvl="2"/>
            <a:r>
              <a:rPr lang="tr-TR" sz="2400" dirty="0" smtClean="0"/>
              <a:t>Kafes çerçeveleri,</a:t>
            </a:r>
          </a:p>
          <a:p>
            <a:pPr lvl="2"/>
            <a:r>
              <a:rPr lang="tr-TR" sz="2400" dirty="0" smtClean="0"/>
              <a:t>Gergi taşları</a:t>
            </a:r>
          </a:p>
          <a:p>
            <a:pPr lvl="1"/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Fig.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736"/>
            <a:ext cx="6814046" cy="354330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57488" y="5429264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basic structure of a floating cage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farm4.static.flickr.com/3448/3976530835_5187ce0a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1285860"/>
            <a:ext cx="7028495" cy="414340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farm3.static.flickr.com/2656/3976530827_53855907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013" y="928670"/>
            <a:ext cx="7571206" cy="4429156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0" y="188640"/>
            <a:ext cx="995767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g.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816419"/>
            <a:ext cx="5214942" cy="4041581"/>
          </a:xfrm>
          <a:prstGeom prst="rect">
            <a:avLst/>
          </a:prstGeom>
          <a:noFill/>
        </p:spPr>
      </p:pic>
      <p:pic>
        <p:nvPicPr>
          <p:cNvPr id="5" name="Picture 2" descr="http://3.bp.blogspot.com/_RtZaUSyvqso/Sgku-lHZfcI/AAAAAAAAGA0/tJowNc3sxzY/s400/m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1342"/>
            <a:ext cx="5357850" cy="3644696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Fig.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144189"/>
            <a:ext cx="5929322" cy="4713812"/>
          </a:xfrm>
          <a:prstGeom prst="rect">
            <a:avLst/>
          </a:prstGeom>
          <a:noFill/>
        </p:spPr>
      </p:pic>
      <p:pic>
        <p:nvPicPr>
          <p:cNvPr id="3" name="Picture 2" descr="Arctic charr and sea trout are kept here in illuminated net cages. The production method is based on feeding with plankto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14290"/>
            <a:ext cx="7597070" cy="300037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16</a:t>
            </a:fld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14356"/>
            <a:ext cx="646524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17</a:t>
            </a:fld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of mutton snapper juveniles in floating net cages with ACFK hatchery in th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1394" y="2643182"/>
            <a:ext cx="5154384" cy="4071966"/>
          </a:xfrm>
          <a:prstGeom prst="rect">
            <a:avLst/>
          </a:prstGeom>
          <a:noFill/>
        </p:spPr>
      </p:pic>
      <p:pic>
        <p:nvPicPr>
          <p:cNvPr id="4" name="Picture 2" descr="http://img.diytrade.com/cdimg/163331/7739598/0/1230280301/FISH_FARM_CAGE_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5715000" cy="3790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19</a:t>
            </a:fld>
            <a:endParaRPr lang="tr-TR"/>
          </a:p>
        </p:txBody>
      </p:sp>
      <p:pic>
        <p:nvPicPr>
          <p:cNvPr id="5" name="Resim 4" descr="C:\Users\ilk1\Desktop\RAPOR TARIM\Giresun Rapor\Resim 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13690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778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b="1" dirty="0" smtClean="0"/>
              <a:t>AĞ KAFESLERDE </a:t>
            </a:r>
            <a:br>
              <a:rPr lang="tr-TR" b="1" dirty="0" smtClean="0"/>
            </a:br>
            <a:r>
              <a:rPr lang="tr-TR" b="1" dirty="0" smtClean="0"/>
              <a:t>YEMEKLİK ALABALIK YETİŞTİRİCİLİĞİ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342729"/>
            <a:ext cx="831874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dirty="0" smtClean="0"/>
              <a:t>Ağ  Kafeslerde alabalık yetiştiriciliği için tercih edilen su hazneleri;</a:t>
            </a:r>
          </a:p>
          <a:p>
            <a:pPr lvl="1"/>
            <a:r>
              <a:rPr lang="tr-TR" sz="2400" dirty="0" smtClean="0"/>
              <a:t>Sulama </a:t>
            </a:r>
            <a:r>
              <a:rPr lang="tr-TR" sz="2400" dirty="0"/>
              <a:t>kanalları,</a:t>
            </a:r>
          </a:p>
          <a:p>
            <a:pPr lvl="1"/>
            <a:r>
              <a:rPr lang="tr-TR" sz="2400" dirty="0"/>
              <a:t>Akarsu gölcükleri,</a:t>
            </a:r>
          </a:p>
          <a:p>
            <a:pPr lvl="1"/>
            <a:r>
              <a:rPr lang="tr-TR" sz="2400" dirty="0" smtClean="0"/>
              <a:t>Göletler</a:t>
            </a:r>
            <a:r>
              <a:rPr lang="tr-TR" sz="2400" dirty="0"/>
              <a:t>,</a:t>
            </a:r>
          </a:p>
          <a:p>
            <a:pPr lvl="1"/>
            <a:r>
              <a:rPr lang="tr-TR" sz="2400" dirty="0"/>
              <a:t>Baraj gölleri, </a:t>
            </a:r>
          </a:p>
          <a:p>
            <a:pPr lvl="1"/>
            <a:r>
              <a:rPr lang="tr-TR" sz="2400" dirty="0" smtClean="0"/>
              <a:t>Göller, </a:t>
            </a:r>
          </a:p>
          <a:p>
            <a:pPr lvl="1"/>
            <a:r>
              <a:rPr lang="tr-TR" sz="2400" dirty="0" smtClean="0"/>
              <a:t>Denizler,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rfimarine.com/tekBorulu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0"/>
            <a:ext cx="4113096" cy="3143248"/>
          </a:xfrm>
          <a:prstGeom prst="rect">
            <a:avLst/>
          </a:prstGeom>
          <a:noFill/>
        </p:spPr>
      </p:pic>
      <p:pic>
        <p:nvPicPr>
          <p:cNvPr id="1028" name="Picture 4" descr="http://www.orfimarine.com/TekBorulu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286124"/>
            <a:ext cx="5264578" cy="3347585"/>
          </a:xfrm>
          <a:prstGeom prst="rect">
            <a:avLst/>
          </a:prstGeom>
          <a:noFill/>
        </p:spPr>
      </p:pic>
      <p:pic>
        <p:nvPicPr>
          <p:cNvPr id="4" name="Picture 2" descr="http://www.orfimarine.com/2bKaf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0"/>
            <a:ext cx="4000528" cy="314324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Feeding time at a net-cage fish farm in Penghu brings the excited fishes to the water surf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5956" y="2786058"/>
            <a:ext cx="5408044" cy="4071942"/>
          </a:xfrm>
          <a:prstGeom prst="rect">
            <a:avLst/>
          </a:prstGeom>
          <a:noFill/>
        </p:spPr>
      </p:pic>
      <p:pic>
        <p:nvPicPr>
          <p:cNvPr id="3" name="Picture 2" descr="http://www.marineparasites.com/images/gallery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1" y="1"/>
            <a:ext cx="5478080" cy="407194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Kafes büyüklükleri:</a:t>
            </a:r>
          </a:p>
          <a:p>
            <a:pPr lvl="1"/>
            <a:r>
              <a:rPr lang="tr-TR" sz="2400" dirty="0" smtClean="0"/>
              <a:t>Ağ kafeslerin büyüklükleri çok farklı olmakla birlikte 5 m x 5 m x 5 m boyutları, içsularda, en çok kullanılanıdır. </a:t>
            </a:r>
          </a:p>
          <a:p>
            <a:pPr lvl="1"/>
            <a:r>
              <a:rPr lang="tr-TR" sz="2400" dirty="0" smtClean="0"/>
              <a:t>Günümüzde daha çok HDPE kafes yüzdürücüleri tercih edilmektedir.</a:t>
            </a:r>
          </a:p>
          <a:p>
            <a:pPr lvl="1"/>
            <a:r>
              <a:rPr lang="tr-TR" sz="2400" dirty="0" smtClean="0">
                <a:solidFill>
                  <a:srgbClr val="FF0000"/>
                </a:solidFill>
              </a:rPr>
              <a:t>Ağ kafesin göz açıklığı balığın boyunun 1/10’i olmalıdır</a:t>
            </a:r>
            <a:r>
              <a:rPr lang="tr-TR" sz="2400" dirty="0" smtClean="0"/>
              <a:t>. Ağ göz açıklığının bir başka ifadeyle pratikte 1 cm alabalık boyu için 1 mm ağ göz açıklığı esas alınır</a:t>
            </a: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u="sng" dirty="0" smtClean="0"/>
              <a:t>Stoklama yoğunluğu:</a:t>
            </a:r>
          </a:p>
          <a:p>
            <a:pPr lvl="1"/>
            <a:r>
              <a:rPr lang="tr-TR" sz="2400" dirty="0" smtClean="0"/>
              <a:t>Stoklama yoğunluğu su koşulları, bakım ve beslemeye göre değişir.</a:t>
            </a:r>
          </a:p>
          <a:p>
            <a:pPr lvl="1"/>
            <a:r>
              <a:rPr lang="tr-TR" sz="2400" dirty="0" smtClean="0"/>
              <a:t>Ağ kafes hacmi belirdendikten sonra 1 m³’den alınacak porsiyonluk balığa göre kafeslere balıklar stoklanır.</a:t>
            </a:r>
          </a:p>
          <a:p>
            <a:pPr lvl="1"/>
            <a:r>
              <a:rPr lang="tr-TR" sz="2400" dirty="0" smtClean="0"/>
              <a:t>Stok yoğunluğu 20-30 kg/m³ arasında değişmekle beraber, uygun koşullarda 40-50 kg/m³’e kadar çıkabilir.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91822" cy="4351338"/>
          </a:xfrm>
        </p:spPr>
        <p:txBody>
          <a:bodyPr>
            <a:normAutofit/>
          </a:bodyPr>
          <a:lstStyle/>
          <a:p>
            <a:pPr lvl="1"/>
            <a:r>
              <a:rPr lang="tr-TR" sz="2400" dirty="0" smtClean="0"/>
              <a:t>Uygulamada birçok işletmede stok yoğunluğu 15-30 kg/m³ civarındadır.</a:t>
            </a:r>
          </a:p>
          <a:p>
            <a:pPr lvl="1"/>
            <a:r>
              <a:rPr lang="tr-TR" sz="2400" dirty="0" smtClean="0"/>
              <a:t>Hasatta bir balığın ağırlığı 250 g olacağın için 60-120 balık gerekir.</a:t>
            </a:r>
          </a:p>
          <a:p>
            <a:pPr lvl="1"/>
            <a:r>
              <a:rPr lang="tr-TR" sz="2400" dirty="0" smtClean="0"/>
              <a:t>Üretim sürecinde % 10 civarında zayiat olacağı düşünülürse başlangıçta 65-135 balık gerekir.</a:t>
            </a:r>
          </a:p>
          <a:p>
            <a:pPr lvl="1"/>
            <a:r>
              <a:rPr lang="tr-TR" sz="2400" dirty="0" smtClean="0"/>
              <a:t>Buna göre 30-40 m³ hacmindeki (3x3x4 m) bir kafese 1800-5335 arasında 20-40 g ağırlığında balık yerleştirilebilir.</a:t>
            </a:r>
          </a:p>
          <a:p>
            <a:pPr lvl="1"/>
            <a:r>
              <a:rPr lang="tr-TR" sz="2400" dirty="0" smtClean="0"/>
              <a:t>Balıklar </a:t>
            </a:r>
            <a:r>
              <a:rPr lang="tr-TR" sz="2400" dirty="0"/>
              <a:t>kafeslere yerleştirilmeden önce iyi bir sınıflandırma zorunludur.</a:t>
            </a:r>
          </a:p>
          <a:p>
            <a:pPr lvl="1">
              <a:buNone/>
            </a:pP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25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378446" y="116632"/>
            <a:ext cx="865805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Ödev Soru: </a:t>
            </a:r>
          </a:p>
          <a:p>
            <a:r>
              <a:rPr lang="tr-TR" sz="2800" dirty="0" smtClean="0"/>
              <a:t>İç sularda ağ kafeslerde balık yetiştirmek isteyen bir yatırımcı 500 ton / yıl kapasiteli bir işletme için 20 m çaplı, 10 m derinlikli kafesler kullanmak istiyor? Kafeslerde akıntı ve dalgalardan %10 büzülme gerçekleştiği varsayılıyor. Kafeslere 2 g ağırlığında balıklar yerleştirilmesi ve 500 g ağırlığında balıklar hasat edilmesi planlanıyor. 50 g aşamaya kadar %10, 50-500g arasında ise %6 kayıp öngörülüyor. FCR :1,2 olduğu ön görülürse;</a:t>
            </a:r>
          </a:p>
          <a:p>
            <a:pPr marL="514350" indent="-514350">
              <a:buFont typeface="+mj-lt"/>
              <a:buAutoNum type="alphaUcPeriod"/>
            </a:pPr>
            <a:r>
              <a:rPr lang="tr-TR" sz="2800" dirty="0" smtClean="0">
                <a:solidFill>
                  <a:srgbClr val="FF0000"/>
                </a:solidFill>
              </a:rPr>
              <a:t>Kafes sayısı,</a:t>
            </a:r>
          </a:p>
          <a:p>
            <a:pPr marL="514350" indent="-514350">
              <a:buFont typeface="+mj-lt"/>
              <a:buAutoNum type="alphaUcPeriod"/>
            </a:pPr>
            <a:r>
              <a:rPr lang="tr-TR" sz="2800" dirty="0" smtClean="0">
                <a:solidFill>
                  <a:srgbClr val="FF0000"/>
                </a:solidFill>
              </a:rPr>
              <a:t>Hasat edilecek balık sayısı, </a:t>
            </a:r>
          </a:p>
          <a:p>
            <a:pPr marL="514350" indent="-514350">
              <a:buFont typeface="+mj-lt"/>
              <a:buAutoNum type="alphaUcPeriod"/>
            </a:pPr>
            <a:r>
              <a:rPr lang="tr-TR" sz="2800" dirty="0" smtClean="0">
                <a:solidFill>
                  <a:srgbClr val="FF0000"/>
                </a:solidFill>
              </a:rPr>
              <a:t>Yerleştirilecek balık sayısı,</a:t>
            </a:r>
          </a:p>
          <a:p>
            <a:pPr marL="514350" indent="-514350">
              <a:buFont typeface="+mj-lt"/>
              <a:buAutoNum type="alphaUcPeriod"/>
            </a:pPr>
            <a:r>
              <a:rPr lang="tr-TR" sz="2800" dirty="0" smtClean="0">
                <a:solidFill>
                  <a:srgbClr val="FF0000"/>
                </a:solidFill>
              </a:rPr>
              <a:t>Tüketilecek yavru yemi (&lt;50 g) ve büyütme yemi miktarını hesaplayınız?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8537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26</a:t>
            </a:fld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827584" y="348092"/>
            <a:ext cx="1416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Ödev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Cevap: 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478" y="1052736"/>
            <a:ext cx="6326769" cy="54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29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692696"/>
            <a:ext cx="7772400" cy="1470025"/>
          </a:xfrm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tr-TR" dirty="0" smtClean="0">
                <a:effectLst/>
                <a:latin typeface="Algerian" panose="04020705040A02060702" pitchFamily="82" charset="0"/>
              </a:rPr>
              <a:t>İÇSU BALIKLARI YETİŞTİRİCİLİĞİ DERSİ</a:t>
            </a:r>
            <a:endParaRPr lang="en-US" dirty="0" smtClean="0">
              <a:effectLst/>
              <a:latin typeface="Algerian" panose="04020705040A02060702" pitchFamily="82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800600"/>
            <a:ext cx="9144000" cy="573088"/>
          </a:xfrm>
        </p:spPr>
        <p:txBody>
          <a:bodyPr/>
          <a:lstStyle/>
          <a:p>
            <a:pPr marR="0" algn="ctr"/>
            <a:r>
              <a:rPr lang="tr-TR" altLang="tr-TR" sz="2800" smtClean="0">
                <a:solidFill>
                  <a:srgbClr val="FF0000"/>
                </a:solidFill>
              </a:rPr>
              <a:t>Doç. Dr. İlker Zeki KURTOĞLU</a:t>
            </a:r>
          </a:p>
        </p:txBody>
      </p:sp>
      <p:sp>
        <p:nvSpPr>
          <p:cNvPr id="6148" name="Dikdörtgen 1"/>
          <p:cNvSpPr>
            <a:spLocks noChangeArrowheads="1"/>
          </p:cNvSpPr>
          <p:nvPr/>
        </p:nvSpPr>
        <p:spPr bwMode="auto">
          <a:xfrm>
            <a:off x="0" y="63785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tr-TR" altLang="tr-TR"/>
              <a:t>Recep Tayyip Erdoğan Üniversitesi, Su Ürünleri Fakültesi,                     Rize, </a:t>
            </a:r>
            <a:r>
              <a:rPr lang="tr-TR" altLang="tr-TR" smtClean="0"/>
              <a:t>2021</a:t>
            </a:r>
            <a:endParaRPr lang="en-US" alt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327222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40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tr-TR" sz="4000" dirty="0"/>
              <a:t>Yemeklik alabalık </a:t>
            </a:r>
            <a:r>
              <a:rPr lang="tr-TR" sz="4000" dirty="0" smtClean="0"/>
              <a:t>üretimi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5763496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3</a:t>
            </a:fld>
            <a:endParaRPr lang="tr-TR"/>
          </a:p>
        </p:txBody>
      </p:sp>
      <p:pic>
        <p:nvPicPr>
          <p:cNvPr id="1026" name="Picture 2" descr="DSİ Genel Müdürü Acu: Sulamada Hedef 5 Yıldızlı Proje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0" y="188640"/>
            <a:ext cx="4068420" cy="229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755576" y="2480518"/>
            <a:ext cx="2763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tr-TR" sz="2400" dirty="0" smtClean="0"/>
              <a:t>Sulama </a:t>
            </a:r>
            <a:r>
              <a:rPr lang="tr-TR" sz="2400" dirty="0"/>
              <a:t>kanalları,</a:t>
            </a:r>
          </a:p>
        </p:txBody>
      </p:sp>
      <p:pic>
        <p:nvPicPr>
          <p:cNvPr id="1028" name="Picture 4" descr="Esere Göleti - Pazaryeri Belediyes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724" y="188640"/>
            <a:ext cx="4602048" cy="229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kdörtgen 7"/>
          <p:cNvSpPr/>
          <p:nvPr/>
        </p:nvSpPr>
        <p:spPr>
          <a:xfrm>
            <a:off x="5292080" y="2491953"/>
            <a:ext cx="225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tr-TR" sz="2400" dirty="0" smtClean="0"/>
              <a:t>Göl ve Gölet,</a:t>
            </a:r>
            <a:endParaRPr lang="tr-TR" sz="2400" dirty="0"/>
          </a:p>
        </p:txBody>
      </p:sp>
      <p:pic>
        <p:nvPicPr>
          <p:cNvPr id="1030" name="Picture 6" descr="Elazığ Balık Üretiminde Türkiye birincisi - Elazığ, Elazığ Haberleri,  Ajans23 Haber Merkezi, Elazığ Haber, Elazığ Haberleri,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56" y="3396451"/>
            <a:ext cx="4069536" cy="233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ikdörtgen 9"/>
          <p:cNvSpPr/>
          <p:nvPr/>
        </p:nvSpPr>
        <p:spPr>
          <a:xfrm>
            <a:off x="755576" y="5882151"/>
            <a:ext cx="1359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tr-TR" sz="2400" dirty="0" smtClean="0"/>
              <a:t>Baraj,</a:t>
            </a:r>
            <a:endParaRPr lang="tr-TR" sz="2400" dirty="0"/>
          </a:p>
        </p:txBody>
      </p:sp>
      <p:pic>
        <p:nvPicPr>
          <p:cNvPr id="11" name="Resim 10" descr="C:\Users\ilk1\Desktop\RAPOR TARIM\Giresun Rapor\Resim 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723" y="3020408"/>
            <a:ext cx="4752975" cy="28536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ikdörtgen 11"/>
          <p:cNvSpPr/>
          <p:nvPr/>
        </p:nvSpPr>
        <p:spPr>
          <a:xfrm>
            <a:off x="5572208" y="5882151"/>
            <a:ext cx="2007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tr-TR" sz="2400" dirty="0" smtClean="0"/>
              <a:t>Açık Deniz,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10584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506192" cy="4800600"/>
          </a:xfrm>
        </p:spPr>
        <p:txBody>
          <a:bodyPr>
            <a:normAutofit lnSpcReduction="10000"/>
          </a:bodyPr>
          <a:lstStyle/>
          <a:p>
            <a:r>
              <a:rPr lang="tr-TR" sz="2400" dirty="0" smtClean="0">
                <a:solidFill>
                  <a:srgbClr val="FF0000"/>
                </a:solidFill>
              </a:rPr>
              <a:t>Kafes yetiştiriciliğinin karasal sistemlere göre </a:t>
            </a:r>
            <a:r>
              <a:rPr lang="tr-T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avantajları</a:t>
            </a:r>
            <a:r>
              <a:rPr lang="tr-TR" sz="2400" dirty="0" smtClean="0"/>
              <a:t>: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Kolay kurulabilir ve yer değiştirilebilir.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İstenilen boyutta su hacmi denetim altına alınabilir.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Tesis ve havuzlama (Kurulum) masrafları düşüktür, 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Su temini ve iletim masraflarını içermez.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Stoklama, besleme, bakım ve hasatta kolay bakım,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Ailenin her seviyesindeki insanın iç gücünü değerlendirme fırsatı verir.</a:t>
            </a:r>
          </a:p>
          <a:p>
            <a:pPr marL="800100" lvl="1" indent="-457200">
              <a:buFont typeface="+mj-lt"/>
              <a:buAutoNum type="arabicPeriod"/>
            </a:pPr>
            <a:r>
              <a:rPr lang="tr-TR" sz="2400" dirty="0" smtClean="0"/>
              <a:t>Sıcaklığı </a:t>
            </a:r>
            <a:r>
              <a:rPr lang="tr-TR" sz="2400" dirty="0"/>
              <a:t>yaz ve kış büyük ölçüde değişen su kaynaklarında, kışın soğuksu balıklarının, yazın </a:t>
            </a:r>
            <a:r>
              <a:rPr lang="tr-TR" sz="2400" dirty="0" err="1"/>
              <a:t>ılıksu</a:t>
            </a:r>
            <a:r>
              <a:rPr lang="tr-TR" sz="2400" dirty="0"/>
              <a:t> balıklarının, aynı kafeste yetiştiriciliğinin yapılmasını mümkün kılar</a:t>
            </a:r>
            <a:r>
              <a:rPr lang="tr-TR" sz="2400" dirty="0" smtClean="0"/>
              <a:t>.</a:t>
            </a:r>
          </a:p>
          <a:p>
            <a:pPr marL="800100" lvl="1" indent="-457200">
              <a:buFont typeface="+mj-lt"/>
              <a:buAutoNum type="arabicPeriod"/>
            </a:pPr>
            <a:endParaRPr lang="tr-TR" sz="2400" dirty="0"/>
          </a:p>
          <a:p>
            <a:pPr marL="342900" lvl="1" indent="0">
              <a:buNone/>
            </a:pPr>
            <a:r>
              <a:rPr lang="tr-TR" sz="2400" dirty="0" smtClean="0"/>
              <a:t>Mooring </a:t>
            </a:r>
            <a:r>
              <a:rPr lang="tr-TR" sz="2400" dirty="0" err="1" smtClean="0"/>
              <a:t>system</a:t>
            </a: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820" y="620688"/>
            <a:ext cx="7886700" cy="4351338"/>
          </a:xfrm>
        </p:spPr>
        <p:txBody>
          <a:bodyPr>
            <a:normAutofit/>
          </a:bodyPr>
          <a:lstStyle/>
          <a:p>
            <a:pPr lvl="1"/>
            <a:endParaRPr lang="tr-TR" sz="3200" dirty="0" smtClean="0"/>
          </a:p>
          <a:p>
            <a:pPr lvl="1">
              <a:buNone/>
            </a:pPr>
            <a:r>
              <a:rPr lang="tr-TR" sz="3200" dirty="0" smtClean="0">
                <a:solidFill>
                  <a:srgbClr val="FF0000"/>
                </a:solidFill>
              </a:rPr>
              <a:t>Kafeslerde balık yetiştiriciliğinde büyük ölçüde amaç besiciliktir.</a:t>
            </a:r>
          </a:p>
          <a:p>
            <a:pPr lvl="1">
              <a:buNone/>
            </a:pPr>
            <a:r>
              <a:rPr lang="tr-TR" sz="3200" dirty="0" smtClean="0"/>
              <a:t>Bu amaçla;</a:t>
            </a:r>
          </a:p>
          <a:p>
            <a:pPr lvl="1">
              <a:buNone/>
            </a:pPr>
            <a:r>
              <a:rPr lang="tr-TR" sz="3200" dirty="0" smtClean="0"/>
              <a:t>1-50 g (İç sularda) …………………200-300g</a:t>
            </a:r>
          </a:p>
          <a:p>
            <a:pPr lvl="1">
              <a:buNone/>
            </a:pPr>
            <a:r>
              <a:rPr lang="tr-TR" sz="3200" dirty="0" smtClean="0"/>
              <a:t>50-500g…………………………..…1000-5000g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764704"/>
            <a:ext cx="7848872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tr-TR" sz="2400" dirty="0" smtClean="0">
                <a:solidFill>
                  <a:srgbClr val="FF0000"/>
                </a:solidFill>
              </a:rPr>
              <a:t>Yer seçiminde dikkat edilmesi gereken kriterler; 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400" dirty="0" smtClean="0"/>
              <a:t>iyi bir su sirkülasyonuna sahip olmalıdır.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400" dirty="0" smtClean="0"/>
              <a:t>Göl ve denizlerde su derinliği, kafes derinliğinin 3 katı olmalı ve en az derinlik  15 m olarak tercih edilmeldir.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400" dirty="0" smtClean="0"/>
              <a:t>Derinlik akarsularda 3 m’den az olmamalıdır.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400" dirty="0" smtClean="0"/>
              <a:t>Akıntı ve hafif dalga hareketli dinamik sahalar tercih edilmelidir.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400" dirty="0" smtClean="0"/>
              <a:t>Karada yem deposu, idari bina gibi tesislerin kurulabileceği yeterli saha olmalıdır.</a:t>
            </a: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0">
              <a:buNone/>
            </a:pPr>
            <a:r>
              <a:rPr lang="tr-TR" sz="2400" dirty="0" smtClean="0"/>
              <a:t>6. Mevcut tesislerden (kafes işletmelerinden) en az 1000 m uzakta olmalıdır.</a:t>
            </a:r>
          </a:p>
          <a:p>
            <a:pPr marL="342900" lvl="1" indent="0">
              <a:buNone/>
            </a:pPr>
            <a:r>
              <a:rPr lang="tr-TR" sz="2400" dirty="0" smtClean="0"/>
              <a:t>7. Yerleşim birimleri ve sanayi tesislerine uzak olmalıdır.</a:t>
            </a:r>
          </a:p>
          <a:p>
            <a:pPr marL="342900" lvl="1" indent="0">
              <a:buNone/>
            </a:pPr>
            <a:r>
              <a:rPr lang="tr-TR" sz="2400" dirty="0" smtClean="0"/>
              <a:t>8. </a:t>
            </a:r>
            <a:r>
              <a:rPr lang="tr-TR" sz="2400" dirty="0" err="1" smtClean="0"/>
              <a:t>Predatör</a:t>
            </a:r>
            <a:r>
              <a:rPr lang="tr-TR" sz="2400" dirty="0" smtClean="0"/>
              <a:t> hayvanların yaşadıkları bölgelere uzak olmalıdır.</a:t>
            </a: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2400" b="1" u="sng" dirty="0" smtClean="0"/>
              <a:t>Su Kalitesi</a:t>
            </a:r>
            <a:r>
              <a:rPr lang="tr-TR" sz="2400" b="1" dirty="0" smtClean="0"/>
              <a:t>:</a:t>
            </a:r>
          </a:p>
          <a:p>
            <a:r>
              <a:rPr lang="tr-TR" sz="2400" dirty="0" smtClean="0"/>
              <a:t>Kafeslerde alabalık yetiştiriciliğinde öncelikli olarak su koşullarının uygun olması gerekir</a:t>
            </a:r>
          </a:p>
          <a:p>
            <a:pPr lvl="1"/>
            <a:r>
              <a:rPr lang="tr-TR" sz="2400" dirty="0" smtClean="0"/>
              <a:t>Su sıcaklığı                22 °C’nin altında,</a:t>
            </a:r>
          </a:p>
          <a:p>
            <a:pPr lvl="1"/>
            <a:r>
              <a:rPr lang="tr-TR" sz="2400" dirty="0" smtClean="0"/>
              <a:t>Oksijen                        6 mg/l’nin üzerinde,</a:t>
            </a:r>
          </a:p>
          <a:p>
            <a:pPr lvl="1"/>
            <a:r>
              <a:rPr lang="tr-TR" sz="2400" dirty="0" smtClean="0"/>
              <a:t>pH                                7 civarında,</a:t>
            </a:r>
          </a:p>
          <a:p>
            <a:pPr lvl="1"/>
            <a:r>
              <a:rPr lang="tr-TR" sz="2400" dirty="0" smtClean="0"/>
              <a:t>Amonyum (NH4)       0,5 mg/l’nin altında,</a:t>
            </a:r>
          </a:p>
          <a:p>
            <a:pPr lvl="1"/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smtClean="0"/>
              <a:t>Su sıcaklığı yaz kış değişen kaynaklarda kafeslerde </a:t>
            </a:r>
            <a:r>
              <a:rPr lang="tr-TR" sz="2400" dirty="0" smtClean="0">
                <a:solidFill>
                  <a:srgbClr val="FF0000"/>
                </a:solidFill>
              </a:rPr>
              <a:t>alabalık yetiştiriciliği </a:t>
            </a:r>
            <a:r>
              <a:rPr lang="tr-TR" sz="2400" dirty="0" smtClean="0"/>
              <a:t>için su sıcaklığı 22 °C’nin altına düştüğü devre seçilir.</a:t>
            </a:r>
          </a:p>
          <a:p>
            <a:r>
              <a:rPr lang="tr-TR" sz="2400" dirty="0" smtClean="0"/>
              <a:t>18-22 </a:t>
            </a:r>
            <a:r>
              <a:rPr lang="tr-TR" sz="2400" dirty="0"/>
              <a:t>° C’nin </a:t>
            </a:r>
            <a:r>
              <a:rPr lang="tr-TR" sz="2400" dirty="0" smtClean="0"/>
              <a:t>üzerindeki sıcaklıklarda ise </a:t>
            </a:r>
            <a:r>
              <a:rPr lang="tr-TR" sz="2400" dirty="0" smtClean="0">
                <a:solidFill>
                  <a:srgbClr val="FF0000"/>
                </a:solidFill>
              </a:rPr>
              <a:t>ılıksu balıkları </a:t>
            </a:r>
            <a:r>
              <a:rPr lang="tr-TR" sz="2400" dirty="0" smtClean="0"/>
              <a:t>yetiştiriciliği yapılır.</a:t>
            </a:r>
          </a:p>
          <a:p>
            <a:r>
              <a:rPr lang="tr-TR" sz="2400" dirty="0" smtClean="0"/>
              <a:t>Göl ve gölet gibi durgun sularda sabahları </a:t>
            </a:r>
            <a:r>
              <a:rPr lang="tr-TR" sz="2400" dirty="0" smtClean="0">
                <a:solidFill>
                  <a:srgbClr val="FF0000"/>
                </a:solidFill>
              </a:rPr>
              <a:t>oksijen</a:t>
            </a:r>
            <a:r>
              <a:rPr lang="tr-TR" sz="2400" dirty="0" smtClean="0"/>
              <a:t> düzeyi 6 mg/l’nin altına düşmemelidir.</a:t>
            </a:r>
            <a:endParaRPr lang="tr-T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BFA95-B6F6-486E-A34A-8EBE41B8BBCD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2214</TotalTime>
  <Words>705</Words>
  <Application>Microsoft Office PowerPoint</Application>
  <PresentationFormat>Ekran Gösterisi (4:3)</PresentationFormat>
  <Paragraphs>113</Paragraphs>
  <Slides>27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2" baseType="lpstr">
      <vt:lpstr>Algerian</vt:lpstr>
      <vt:lpstr>Arial</vt:lpstr>
      <vt:lpstr>Calibri</vt:lpstr>
      <vt:lpstr>Calibri Light</vt:lpstr>
      <vt:lpstr>Office Teması</vt:lpstr>
      <vt:lpstr>İÇSU BALIKLARI YETİŞTİRİCİLİĞİ DERSİ</vt:lpstr>
      <vt:lpstr>AĞ KAFESLERDE  YEMEKLİK ALABALIK YETİŞTİRİCİLİĞİ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İÇSU BALIKLARI YETİŞTİRİCİLİĞİ DERSİ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Yemeklik alabalık üretimi</dc:title>
  <dc:creator/>
  <cp:lastModifiedBy>Casper</cp:lastModifiedBy>
  <cp:revision>201</cp:revision>
  <dcterms:created xsi:type="dcterms:W3CDTF">2009-10-25T09:06:14Z</dcterms:created>
  <dcterms:modified xsi:type="dcterms:W3CDTF">2022-03-15T12:23:08Z</dcterms:modified>
</cp:coreProperties>
</file>