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424" r:id="rId2"/>
    <p:sldId id="375" r:id="rId3"/>
    <p:sldId id="376" r:id="rId4"/>
    <p:sldId id="377" r:id="rId5"/>
    <p:sldId id="378" r:id="rId6"/>
    <p:sldId id="379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425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2" autoAdjust="0"/>
    <p:restoredTop sz="94660"/>
  </p:normalViewPr>
  <p:slideViewPr>
    <p:cSldViewPr>
      <p:cViewPr varScale="1">
        <p:scale>
          <a:sx n="106" d="100"/>
          <a:sy n="106" d="100"/>
        </p:scale>
        <p:origin x="18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67C1A-4255-461B-A092-75B3E95F3604}" type="datetimeFigureOut">
              <a:rPr lang="tr-TR" smtClean="0"/>
              <a:pPr/>
              <a:t>15.03.2022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76B772-8DC8-425D-9D9D-6AA31B671FE8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23984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89777871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34809689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609372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93265768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66504858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211862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65173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337746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85511957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0301734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82703297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7BE13-B099-4A58-A6FD-3D88F10A90D2}" type="datetime1">
              <a:rPr lang="tr-TR" smtClean="0"/>
              <a:pPr/>
              <a:t>15.03.2022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09888-A9A8-4577-B48D-E6903738C834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83369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692150"/>
            <a:ext cx="7772400" cy="1470025"/>
          </a:xfrm>
        </p:spPr>
        <p:txBody>
          <a:bodyPr/>
          <a:lstStyle/>
          <a:p>
            <a:pPr eaLnBrk="1" hangingPunct="1"/>
            <a:r>
              <a:rPr lang="tr-TR" altLang="tr-TR" smtClean="0">
                <a:latin typeface="Algerian" panose="04020705040A02060702" pitchFamily="82" charset="0"/>
              </a:rPr>
              <a:t>İÇSU BALIKLARI YETİŞTİRİCİLİĞİ DERSİ</a:t>
            </a:r>
            <a:endParaRPr lang="en-US" altLang="tr-TR" smtClean="0">
              <a:latin typeface="Algerian" panose="04020705040A02060702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800600"/>
            <a:ext cx="9144000" cy="573088"/>
          </a:xfrm>
        </p:spPr>
        <p:txBody>
          <a:bodyPr/>
          <a:lstStyle/>
          <a:p>
            <a:pPr marL="26988" eaLnBrk="1" hangingPunct="1"/>
            <a:r>
              <a:rPr lang="tr-TR" altLang="tr-TR" sz="2800" smtClean="0">
                <a:solidFill>
                  <a:srgbClr val="FF0000"/>
                </a:solidFill>
              </a:rPr>
              <a:t>Doç. Dr. İlker Zeki KURTOĞLU</a:t>
            </a:r>
          </a:p>
        </p:txBody>
      </p:sp>
      <p:sp>
        <p:nvSpPr>
          <p:cNvPr id="3076" name="Dikdörtgen 1"/>
          <p:cNvSpPr>
            <a:spLocks noChangeArrowheads="1"/>
          </p:cNvSpPr>
          <p:nvPr/>
        </p:nvSpPr>
        <p:spPr bwMode="auto">
          <a:xfrm>
            <a:off x="0" y="63785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tr-TR" altLang="tr-TR" dirty="0"/>
              <a:t>Recep Tayyip Erdoğan Üniversitesi, Su Ürünleri Fakültesi,               Rize, </a:t>
            </a:r>
            <a:r>
              <a:rPr lang="tr-TR" altLang="tr-TR" dirty="0" smtClean="0"/>
              <a:t>2021</a:t>
            </a:r>
            <a:endParaRPr lang="en-US" altLang="tr-TR" dirty="0"/>
          </a:p>
        </p:txBody>
      </p:sp>
      <p:sp>
        <p:nvSpPr>
          <p:cNvPr id="5" name="Dikdörtgen 4"/>
          <p:cNvSpPr/>
          <p:nvPr/>
        </p:nvSpPr>
        <p:spPr>
          <a:xfrm>
            <a:off x="0" y="327222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tr-TR" sz="40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Konu; </a:t>
            </a:r>
            <a:r>
              <a:rPr lang="tr-TR" sz="4000" dirty="0" smtClean="0">
                <a:solidFill>
                  <a:schemeClr val="tx2">
                    <a:satMod val="130000"/>
                  </a:schemeClr>
                </a:solidFill>
              </a:rPr>
              <a:t>Sazan Balığı Yetiştiriciliği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38899930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tr-TR" sz="2400" smtClean="0">
                <a:latin typeface="Arial" pitchFamily="34" charset="0"/>
                <a:cs typeface="Arial" pitchFamily="34" charset="0"/>
              </a:rPr>
              <a:t>4. Büyütme havuzları:</a:t>
            </a:r>
          </a:p>
          <a:p>
            <a:pPr lvl="1" eaLnBrk="1" hangingPunct="1"/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Yavru balıklar ikinci yaş periyodunu büyütme havuzlarında geçirirler.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 Bu havuzlar gerek şekil, gerekse yapı özellikleri bakımından bölgelere ve işletmelere göre değişir.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Havuzların büyüklüğü ve derinliği işletmenin amacına, arazinin topoğrafik yapısına, su miktarına ve beslenme durumuna bağlı olarak 400 m</a:t>
            </a:r>
            <a:r>
              <a:rPr lang="tr-TR" sz="2000" baseline="30000" smtClean="0">
                <a:latin typeface="Arial" pitchFamily="34" charset="0"/>
                <a:cs typeface="Arial" pitchFamily="34" charset="0"/>
              </a:rPr>
              <a:t>2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’den başlayarak hektarlarla ifade edilen büyüklüklerde olabilir.</a:t>
            </a:r>
          </a:p>
          <a:p>
            <a:pPr lvl="1" eaLnBrk="1" hangingPunct="1"/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Derinliği 1-3 m arasında değişir.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Avrupa’da genel alışkanlık yetiştiriciliğin büyük havuzlarda yapılması doğrultusundadır.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Afrika ve Asya ülkelerinde ise iklim nedeniyle birim alandan daha çok ürün alınabildiğinden, çoğunlukla daha derin, ancak daha küçük havuzlarda yetiştiricilik yapılmaktadır.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F28268-764C-434D-BF77-E4B38EDD4BF2}" type="slidenum">
              <a:rPr lang="tr-TR"/>
              <a:pPr>
                <a:defRPr/>
              </a:pPr>
              <a:t>10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Content Placeholder 2"/>
          <p:cNvSpPr>
            <a:spLocks noGrp="1"/>
          </p:cNvSpPr>
          <p:nvPr>
            <p:ph idx="1"/>
          </p:nvPr>
        </p:nvSpPr>
        <p:spPr>
          <a:xfrm>
            <a:off x="1428750" y="1928813"/>
            <a:ext cx="7497763" cy="2981325"/>
          </a:xfrm>
        </p:spPr>
        <p:txBody>
          <a:bodyPr/>
          <a:lstStyle/>
          <a:p>
            <a:pPr eaLnBrk="1" hangingPunct="1"/>
            <a:r>
              <a:rPr lang="tr-TR" sz="2400" smtClean="0">
                <a:latin typeface="Arial" pitchFamily="34" charset="0"/>
                <a:cs typeface="Arial" pitchFamily="34" charset="0"/>
              </a:rPr>
              <a:t>5. Bakım ve besleme havuzları: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İki yaşını tamamlamış balıklar bu havuzlara stoklanır ve pazar talebine uygun ağırlığa getirmek için kesif bir semirtmeye tabi tutulurlar.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Bundan dolayı bu havuzlara ‘</a:t>
            </a:r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semirtme havuzları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’ da denilmektedir.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Özellikleri bakımından büyütme havuzlarına benzerler.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BA2CFF-2754-47C2-B477-D5A866A659A9}" type="slidenum">
              <a:rPr lang="tr-TR"/>
              <a:pPr>
                <a:defRPr/>
              </a:pPr>
              <a:t>11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sz="2400" smtClean="0">
                <a:latin typeface="Arial" pitchFamily="34" charset="0"/>
                <a:cs typeface="Arial" pitchFamily="34" charset="0"/>
              </a:rPr>
              <a:t>6. Kışlatma havuzları: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Kış mevsimi uzun ve sert geçen bölgelerde balıkları mevsimin etkilerinden korumak için gereklidir.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Soğuk mevsimlerde su sıcaklığı sazanın yem alım sıcaklığının, yani 10-12 C’nin altına düşünce, balıklar bu özel kışlatma havuzlarına yerleştirirler.</a:t>
            </a:r>
          </a:p>
          <a:p>
            <a:pPr lvl="1" eaLnBrk="1" hangingPunct="1"/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Bu havuzlarda balıkara yem verilmez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. Suyun sıcaklığı düşük olduğundan balıklarda hareketlilk ve metabolik faaliyet de düşüktür.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F1AD60-19FE-4838-AA30-97E052F457EB}" type="slidenum">
              <a:rPr lang="tr-TR"/>
              <a:pPr>
                <a:defRPr/>
              </a:pPr>
              <a:t>12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Balıkların kışlatma havuzlarına alınması ile üretim havuzlarının boşaltılarak kurutulmaları da mümkün olur. 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Uzun süre su altında kalan havuzlar kurutulmadıkları takdirde, tabanlarında biriken çamur tabakası nedeniyle birkaç sene sonra verim düşer.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Havuzlar periyodik olarak kurutulmaya bırakılırsa uzun süre verimliliklerini devam ettirebilirler.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r>
              <a:rPr lang="tr-TR" dirty="0" smtClean="0">
                <a:latin typeface="Arial" pitchFamily="34" charset="0"/>
                <a:cs typeface="Arial" pitchFamily="34" charset="0"/>
              </a:rPr>
              <a:t>Kış mevsiminde sığ olan havuzlarda soğuğun etkisi fazla olur. Muhtemel donmalar balığa zarar verebilir. Havuzun üst kısmındaki donma balıklarda oksijen yetersizliğine yol açar.</a:t>
            </a: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endParaRPr lang="tr-TR" dirty="0" smtClean="0">
              <a:latin typeface="Arial" pitchFamily="34" charset="0"/>
              <a:cs typeface="Arial" pitchFamily="34" charset="0"/>
            </a:endParaRPr>
          </a:p>
          <a:p>
            <a:pPr marL="640080" lvl="1" indent="-237744" eaLnBrk="1" fontAlgn="auto" hangingPunct="1">
              <a:spcAft>
                <a:spcPts val="0"/>
              </a:spcAft>
              <a:buFont typeface="Verdana"/>
              <a:buChar char="◦"/>
              <a:defRPr/>
            </a:pPr>
            <a:endParaRPr lang="tr-T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F1CF2-88D4-453B-BBF7-4FA600DB4B3C}" type="slidenum">
              <a:rPr lang="tr-TR"/>
              <a:pPr>
                <a:defRPr/>
              </a:pPr>
              <a:t>13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1214438" y="1447800"/>
            <a:ext cx="7720012" cy="4800600"/>
          </a:xfrm>
        </p:spPr>
        <p:txBody>
          <a:bodyPr/>
          <a:lstStyle/>
          <a:p>
            <a:pPr lvl="1" eaLnBrk="1" hangingPunct="1"/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Kışlatma havuzlarının derinlikleri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, normal yetiştirme havuzlarından daha fazla olup, </a:t>
            </a:r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2-3 m arasında değişir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Havuz büyüklüğü stoklanacak balık miktarına bağlı olarak 500 g ağırlığındaki 2 yaşlı (veya 2 yazlık) sazan için m</a:t>
            </a:r>
            <a:r>
              <a:rPr lang="tr-TR" sz="2000" baseline="30000" smtClean="0">
                <a:latin typeface="Arial" pitchFamily="34" charset="0"/>
                <a:cs typeface="Arial" pitchFamily="34" charset="0"/>
              </a:rPr>
              <a:t>2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’ye 2-4 adet, 1 yaşındaki balıklar için m</a:t>
            </a:r>
            <a:r>
              <a:rPr lang="tr-TR" sz="2000" baseline="30000" smtClean="0">
                <a:latin typeface="Arial" pitchFamily="34" charset="0"/>
                <a:cs typeface="Arial" pitchFamily="34" charset="0"/>
              </a:rPr>
              <a:t>2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’ye 5-10 adet yavru hesaplanır.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Bu havuzlara oksijeni bol, kireçce zengin su verilir ve iyi bir su sirkülasyonu sağlanır.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Su sıcaklığı 10 C’ye çıkınca balıklar besleme havuzlarına alınırlar.</a:t>
            </a:r>
          </a:p>
          <a:p>
            <a:pPr lvl="1" eaLnBrk="1" hangingPunct="1"/>
            <a:endParaRPr lang="tr-TR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928D01-16A4-4A5A-BFC6-6006DFAD62BF}" type="slidenum">
              <a:rPr lang="tr-TR"/>
              <a:pPr>
                <a:defRPr/>
              </a:pPr>
              <a:t>14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692150"/>
            <a:ext cx="7772400" cy="1470025"/>
          </a:xfrm>
        </p:spPr>
        <p:txBody>
          <a:bodyPr/>
          <a:lstStyle/>
          <a:p>
            <a:pPr eaLnBrk="1" hangingPunct="1"/>
            <a:r>
              <a:rPr lang="tr-TR" altLang="tr-TR" smtClean="0">
                <a:latin typeface="Algerian" panose="04020705040A02060702" pitchFamily="82" charset="0"/>
              </a:rPr>
              <a:t>İÇSU BALIKLARI YETİŞTİRİCİLİĞİ DERSİ</a:t>
            </a:r>
            <a:endParaRPr lang="en-US" altLang="tr-TR" smtClean="0">
              <a:latin typeface="Algerian" panose="04020705040A02060702" pitchFamily="82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800600"/>
            <a:ext cx="9144000" cy="573088"/>
          </a:xfrm>
        </p:spPr>
        <p:txBody>
          <a:bodyPr/>
          <a:lstStyle/>
          <a:p>
            <a:pPr marL="26988" eaLnBrk="1" hangingPunct="1"/>
            <a:r>
              <a:rPr lang="tr-TR" altLang="tr-TR" sz="2800" smtClean="0">
                <a:solidFill>
                  <a:srgbClr val="FF0000"/>
                </a:solidFill>
              </a:rPr>
              <a:t>Doç. Dr. İlker Zeki KURTOĞLU</a:t>
            </a:r>
          </a:p>
        </p:txBody>
      </p:sp>
      <p:sp>
        <p:nvSpPr>
          <p:cNvPr id="3076" name="Dikdörtgen 1"/>
          <p:cNvSpPr>
            <a:spLocks noChangeArrowheads="1"/>
          </p:cNvSpPr>
          <p:nvPr/>
        </p:nvSpPr>
        <p:spPr bwMode="auto">
          <a:xfrm>
            <a:off x="0" y="637857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/>
            <a:r>
              <a:rPr lang="tr-TR" altLang="tr-TR"/>
              <a:t>Recep Tayyip Erdoğan Üniversitesi, Su Ürünleri Fakültesi,               Rize, </a:t>
            </a:r>
            <a:r>
              <a:rPr lang="tr-TR" altLang="tr-TR" smtClean="0"/>
              <a:t>2021</a:t>
            </a:r>
            <a:endParaRPr lang="en-US" altLang="tr-TR" dirty="0"/>
          </a:p>
        </p:txBody>
      </p:sp>
      <p:sp>
        <p:nvSpPr>
          <p:cNvPr id="5" name="Dikdörtgen 4"/>
          <p:cNvSpPr/>
          <p:nvPr/>
        </p:nvSpPr>
        <p:spPr>
          <a:xfrm>
            <a:off x="0" y="327222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tr-TR" altLang="tr-TR" sz="40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</a:rPr>
              <a:t>Konu; </a:t>
            </a:r>
            <a:r>
              <a:rPr lang="tr-TR" sz="4000" dirty="0" smtClean="0">
                <a:solidFill>
                  <a:schemeClr val="tx2">
                    <a:satMod val="130000"/>
                  </a:schemeClr>
                </a:solidFill>
              </a:rPr>
              <a:t>Sazan Balığı Yetiştiriciliği</a:t>
            </a:r>
            <a:endParaRPr lang="tr-TR" sz="4000" dirty="0"/>
          </a:p>
        </p:txBody>
      </p:sp>
    </p:spTree>
    <p:extLst>
      <p:ext uri="{BB962C8B-B14F-4D97-AF65-F5344CB8AC3E}">
        <p14:creationId xmlns:p14="http://schemas.microsoft.com/office/powerpoint/2010/main" val="33432938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tr-TR" sz="2400" dirty="0" smtClean="0">
                <a:latin typeface="Arial" pitchFamily="34" charset="0"/>
                <a:cs typeface="Arial" pitchFamily="34" charset="0"/>
              </a:rPr>
              <a:t>2. Ön yavru büyütme (larva) havuzları:</a:t>
            </a:r>
          </a:p>
          <a:p>
            <a:pPr lvl="1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Bu havuzlar yavru büyütme havuzlarından büyük farklılık göstermezler. Yavru büyütme havuzlarından biraz daha küçük ve sığ havuzlardır. Özellikle yavruların ön büyütmelerini yapmak için ayrılmışlardır.</a:t>
            </a:r>
          </a:p>
          <a:p>
            <a:pPr lvl="1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Yavrular bu havuzlarda işletmenin durumu ve amacına göre 20 gün ile 8 hafta arasında, </a:t>
            </a:r>
            <a:r>
              <a:rPr lang="tr-T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çoğunlukla 4-5 hafta süre ile 07-1.5 g ağırlığa ulaşıncaya</a:t>
            </a:r>
            <a:r>
              <a:rPr lang="tr-TR" sz="2000" dirty="0" smtClean="0">
                <a:latin typeface="Arial" pitchFamily="34" charset="0"/>
                <a:cs typeface="Arial" pitchFamily="34" charset="0"/>
              </a:rPr>
              <a:t> kalırlar.</a:t>
            </a:r>
          </a:p>
          <a:p>
            <a:pPr lvl="1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Bu havuzlarda </a:t>
            </a:r>
            <a:r>
              <a:rPr lang="tr-T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hektara yaklaşık 150 000-200 000 adet larva stoklanır. </a:t>
            </a:r>
          </a:p>
          <a:p>
            <a:pPr lvl="1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Eğer yavrular 8 haftalık devreye kadar kalacaklarsa stoklama yoğunluğu 50 000-100 000 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ad/ha daha uygundur</a:t>
            </a:r>
            <a:r>
              <a:rPr lang="tr-TR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637B07-F883-4E90-9F8E-89734FBDCB41}" type="slidenum">
              <a:rPr lang="tr-TR"/>
              <a:pPr>
                <a:defRPr/>
              </a:pPr>
              <a:t>2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1285875" y="1500188"/>
            <a:ext cx="7497763" cy="3571875"/>
          </a:xfrm>
        </p:spPr>
        <p:txBody>
          <a:bodyPr/>
          <a:lstStyle/>
          <a:p>
            <a:pPr marL="611188" lvl="2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tr-TR" sz="2000" smtClean="0">
                <a:latin typeface="Arial" pitchFamily="34" charset="0"/>
                <a:cs typeface="Arial" pitchFamily="34" charset="0"/>
              </a:rPr>
              <a:t>Bazı işletmelerde ön yavru büyütme havuzu yoktur. Yavrular yumurtlama havuzlarından doğrudan yavru büyütme havuzlarına alınırlar ve sonbahara kadar yavrular bu havuzlarda büyütülürler. </a:t>
            </a:r>
          </a:p>
          <a:p>
            <a:pPr marL="611188" lvl="2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tr-TR" sz="2000" smtClean="0">
                <a:latin typeface="Arial" pitchFamily="34" charset="0"/>
                <a:cs typeface="Arial" pitchFamily="34" charset="0"/>
              </a:rPr>
              <a:t>Önyavru büyütme havuzları genellikle </a:t>
            </a:r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50-70 cm derinlikte 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yapılır. Büyüklükleri çoğu zaman </a:t>
            </a:r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500-1000 m</a:t>
            </a:r>
            <a:r>
              <a:rPr lang="tr-TR" sz="2000" baseline="30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olur. </a:t>
            </a:r>
          </a:p>
          <a:p>
            <a:pPr marL="611188" lvl="2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Sazan yavruları için tehlikeli dönem 5-6 cm boya ulaşıncaya kadar olan dönemdir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. Yavrular ne kadar çabuk ve ne kadar sıhhatli olarak bu devreye ulaştırılırsa zayiat o denli az olur. </a:t>
            </a:r>
            <a:endParaRPr lang="tr-TR" sz="1600" smtClean="0"/>
          </a:p>
          <a:p>
            <a:pPr marL="611188" lvl="2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endParaRPr lang="tr-TR" sz="200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tr-TR" sz="20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68E897-875C-403E-BB18-44D41E35B997}" type="slidenum">
              <a:rPr lang="tr-TR"/>
              <a:pPr>
                <a:defRPr/>
              </a:pPr>
              <a:t>3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11188" lvl="2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tr-TR" smtClean="0">
                <a:latin typeface="Arial" pitchFamily="34" charset="0"/>
                <a:cs typeface="Arial" pitchFamily="34" charset="0"/>
              </a:rPr>
              <a:t>Bu devrede zayiat oranı işletmeler arasında çok büyük farklılıklar gösterir. Bazı işletmelerde zayiat oranı %90’a kadar çıkabilir.</a:t>
            </a:r>
          </a:p>
          <a:p>
            <a:pPr marL="611188" lvl="2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tr-TR" smtClean="0">
                <a:latin typeface="Arial" pitchFamily="34" charset="0"/>
                <a:cs typeface="Arial" pitchFamily="34" charset="0"/>
              </a:rPr>
              <a:t>Özellikle; </a:t>
            </a:r>
          </a:p>
          <a:p>
            <a:pPr marL="822325" lvl="3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tr-TR" smtClean="0">
                <a:latin typeface="Arial" pitchFamily="34" charset="0"/>
                <a:cs typeface="Arial" pitchFamily="34" charset="0"/>
              </a:rPr>
              <a:t>Dactylogyrus, </a:t>
            </a:r>
          </a:p>
          <a:p>
            <a:pPr marL="822325" lvl="3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tr-TR" smtClean="0">
                <a:latin typeface="Arial" pitchFamily="34" charset="0"/>
                <a:cs typeface="Arial" pitchFamily="34" charset="0"/>
              </a:rPr>
              <a:t>Costia, </a:t>
            </a:r>
          </a:p>
          <a:p>
            <a:pPr marL="822325" lvl="3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tr-TR" smtClean="0">
                <a:latin typeface="Arial" pitchFamily="34" charset="0"/>
                <a:cs typeface="Arial" pitchFamily="34" charset="0"/>
              </a:rPr>
              <a:t>Chilodonella, </a:t>
            </a:r>
          </a:p>
          <a:p>
            <a:pPr marL="822325" lvl="3" indent="-282575" eaLnBrk="1" hangingPunct="1">
              <a:spcBef>
                <a:spcPts val="600"/>
              </a:spcBef>
              <a:buSzPct val="80000"/>
              <a:buFont typeface="Wingdings 2" pitchFamily="18" charset="2"/>
              <a:buChar char=""/>
            </a:pPr>
            <a:r>
              <a:rPr lang="tr-TR" smtClean="0">
                <a:latin typeface="Arial" pitchFamily="34" charset="0"/>
                <a:cs typeface="Arial" pitchFamily="34" charset="0"/>
              </a:rPr>
              <a:t>Icthyophthirius gibi solungaç ve deri parazitleri bu devredeki yavru balıklar için çok zararlıdır.</a:t>
            </a:r>
          </a:p>
          <a:p>
            <a:pPr lvl="1" eaLnBrk="1" hangingPunct="1"/>
            <a:endParaRPr lang="tr-T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CA6156-7E17-4D52-87BA-43C9934D4C33}" type="slidenum">
              <a:rPr lang="tr-TR"/>
              <a:pPr>
                <a:defRPr/>
              </a:pPr>
              <a:t>4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2"/>
          <p:cNvSpPr>
            <a:spLocks noGrp="1"/>
          </p:cNvSpPr>
          <p:nvPr>
            <p:ph idx="1"/>
          </p:nvPr>
        </p:nvSpPr>
        <p:spPr>
          <a:xfrm>
            <a:off x="1428750" y="1571625"/>
            <a:ext cx="7497763" cy="4000500"/>
          </a:xfrm>
        </p:spPr>
        <p:txBody>
          <a:bodyPr/>
          <a:lstStyle/>
          <a:p>
            <a:pPr eaLnBrk="1" hangingPunct="1"/>
            <a:r>
              <a:rPr lang="tr-TR" sz="2400" smtClean="0">
                <a:latin typeface="Arial" pitchFamily="34" charset="0"/>
                <a:cs typeface="Arial" pitchFamily="34" charset="0"/>
              </a:rPr>
              <a:t>Bu zararlılardan korunma ve zararlı etkisini azaltmak için;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Havuzlar larvaların yerleştirilmesinden bir süre önce su altına alınırlar. Bu süre içinde plankton gelişmesini sağlayacak, gübreleme vs gibi önlemler alınır.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Havuzlarda daha önce balık bulundurulmuş ise su altına alınmadan önce mutlaka dezenfekte edilmelidir.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Su ile havuza başka balıkların girmesini önlemek amacı ile, su girişine ince gözlü elekler yerleştirilir.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F95A9D-BA61-4C8E-9CB8-96FF2E99D29C}" type="slidenum">
              <a:rPr lang="tr-TR"/>
              <a:pPr>
                <a:defRPr/>
              </a:pPr>
              <a:t>5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2"/>
          <p:cNvSpPr>
            <a:spLocks noGrp="1"/>
          </p:cNvSpPr>
          <p:nvPr>
            <p:ph idx="1"/>
          </p:nvPr>
        </p:nvSpPr>
        <p:spPr>
          <a:xfrm>
            <a:off x="1428750" y="1928813"/>
            <a:ext cx="7497763" cy="3124200"/>
          </a:xfrm>
        </p:spPr>
        <p:txBody>
          <a:bodyPr/>
          <a:lstStyle/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Bu havuzlarda dikkat edilmesi gereken en büyük tehlike kurbağa, yılan ve kaplumbağadır. Bunlar büyük miktarda yavru yemektedirler.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Yavruların doğal besini olan planktonik organizmaların gelişmelerini sağlamak için gübrelemenin erken yapılmaması gerekir. Çünkü bazı nektonik ve bentik canlılar yavrular atılıncaya kadar onlara zarar verbilecek büyüklüğe ulaşabilir.</a:t>
            </a:r>
          </a:p>
          <a:p>
            <a:pPr lvl="1" eaLnBrk="1" hangingPunct="1"/>
            <a:endParaRPr lang="tr-T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C122CD-B234-4E84-BCAC-B8ED0FB832AE}" type="slidenum">
              <a:rPr lang="tr-TR"/>
              <a:pPr>
                <a:defRPr/>
              </a:pPr>
              <a:t>6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Content Placeholder 2"/>
          <p:cNvSpPr>
            <a:spLocks noGrp="1"/>
          </p:cNvSpPr>
          <p:nvPr>
            <p:ph idx="1"/>
          </p:nvPr>
        </p:nvSpPr>
        <p:spPr>
          <a:xfrm>
            <a:off x="1435100" y="1000125"/>
            <a:ext cx="7499350" cy="5248275"/>
          </a:xfrm>
        </p:spPr>
        <p:txBody>
          <a:bodyPr/>
          <a:lstStyle/>
          <a:p>
            <a:pPr eaLnBrk="1" hangingPunct="1"/>
            <a:r>
              <a:rPr lang="tr-TR" sz="2400" smtClean="0">
                <a:latin typeface="Arial" pitchFamily="34" charset="0"/>
                <a:cs typeface="Arial" pitchFamily="34" charset="0"/>
              </a:rPr>
              <a:t>3. Yavru büyütme havuzları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Yavru büyütme havuzları sığ, iyi gübrelenmiş ve doğal gıdalar geliştirilmiş küçük havuzlardır. Yapısal özellikleri bakımından besleme havuzlarından büyük faklılık göstermezler.</a:t>
            </a:r>
          </a:p>
          <a:p>
            <a:pPr lvl="1" eaLnBrk="1" hangingPunct="1"/>
            <a:r>
              <a:rPr lang="tr-TR" sz="200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Bu havuzlardaki doğal gıdaların akıp gitmesini önlemek için fazla su giriş-çıkışı arzu edilmez. Böylece su sıcaklığının da yükselmesi sağlanmış olur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lvl="1" eaLnBrk="1" hangingPunct="1"/>
            <a:r>
              <a:rPr lang="tr-TR" sz="2000" smtClean="0">
                <a:latin typeface="Arial" pitchFamily="34" charset="0"/>
                <a:cs typeface="Arial" pitchFamily="34" charset="0"/>
              </a:rPr>
              <a:t>Yavru büyütme havuzlarının büyüklükleri 400 m</a:t>
            </a:r>
            <a:r>
              <a:rPr lang="tr-TR" sz="2000" baseline="30000" smtClean="0">
                <a:latin typeface="Arial" pitchFamily="34" charset="0"/>
                <a:cs typeface="Arial" pitchFamily="34" charset="0"/>
              </a:rPr>
              <a:t>2 </a:t>
            </a:r>
            <a:r>
              <a:rPr lang="tr-TR" sz="2000" smtClean="0">
                <a:latin typeface="Arial" pitchFamily="34" charset="0"/>
                <a:cs typeface="Arial" pitchFamily="34" charset="0"/>
              </a:rPr>
              <a:t>ile 5 ha arasında olabilir, ancak, 1 ha geçmesi tavsiye edilmez. Bununla beraber Avrupa’da bu saha 15-25 ha’a kadar çıkabilir.</a:t>
            </a:r>
          </a:p>
          <a:p>
            <a:pPr lvl="1" eaLnBrk="1" hangingPunct="1"/>
            <a:endParaRPr lang="tr-TR" sz="20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C1E2B1-0B74-4842-8B7C-632F00682632}" type="slidenum">
              <a:rPr lang="tr-TR"/>
              <a:pPr>
                <a:defRPr/>
              </a:pPr>
              <a:t>7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1428750" y="1714500"/>
            <a:ext cx="7497763" cy="3981450"/>
          </a:xfrm>
        </p:spPr>
        <p:txBody>
          <a:bodyPr/>
          <a:lstStyle/>
          <a:p>
            <a:pPr lvl="1" eaLnBrk="1" hangingPunct="1"/>
            <a:r>
              <a:rPr lang="tr-TR" sz="2400" smtClean="0">
                <a:latin typeface="Arial" pitchFamily="34" charset="0"/>
                <a:cs typeface="Arial" pitchFamily="34" charset="0"/>
              </a:rPr>
              <a:t>5-6 cm boyundaki yavru balıkların konulduğu bu havuzların çok geniş olması da tavsiye edilmez.</a:t>
            </a:r>
          </a:p>
          <a:p>
            <a:pPr lvl="1" eaLnBrk="1" hangingPunct="1"/>
            <a:r>
              <a:rPr lang="tr-TR" sz="2400" smtClean="0">
                <a:latin typeface="Arial" pitchFamily="34" charset="0"/>
                <a:cs typeface="Arial" pitchFamily="34" charset="0"/>
              </a:rPr>
              <a:t> Çok büyük olmaları halinde havuzların kontrolu zorlaşır ve boşaltılması problem olabilir.</a:t>
            </a:r>
          </a:p>
          <a:p>
            <a:pPr lvl="1" eaLnBrk="1" hangingPunct="1"/>
            <a:r>
              <a:rPr lang="tr-TR" sz="2400" smtClean="0">
                <a:latin typeface="Arial" pitchFamily="34" charset="0"/>
                <a:cs typeface="Arial" pitchFamily="34" charset="0"/>
              </a:rPr>
              <a:t>Yavru balıklar kışı bu yavru büyütme havuzlarında geçireceklerse (yumuşak iklimler için geçerlidir) bu havuzların pek sığ olmaması gerekir. </a:t>
            </a:r>
          </a:p>
          <a:p>
            <a:pPr lvl="1" eaLnBrk="1" hangingPunct="1"/>
            <a:r>
              <a:rPr lang="tr-TR" sz="2400" smtClean="0">
                <a:latin typeface="Arial" pitchFamily="34" charset="0"/>
                <a:cs typeface="Arial" pitchFamily="34" charset="0"/>
              </a:rPr>
              <a:t>Bu nedenle derinlik 1 m civarında olmalıdır.</a:t>
            </a:r>
          </a:p>
          <a:p>
            <a:pPr lvl="1" eaLnBrk="1" hangingPunct="1"/>
            <a:endParaRPr lang="tr-T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6421E-8AC9-4BCC-90CC-7E4F08FA4B4F}" type="slidenum">
              <a:rPr lang="tr-TR"/>
              <a:pPr>
                <a:defRPr/>
              </a:pPr>
              <a:t>8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Content Placeholder 2"/>
          <p:cNvSpPr>
            <a:spLocks noGrp="1"/>
          </p:cNvSpPr>
          <p:nvPr>
            <p:ph idx="1"/>
          </p:nvPr>
        </p:nvSpPr>
        <p:spPr>
          <a:xfrm>
            <a:off x="1214438" y="1143000"/>
            <a:ext cx="7720012" cy="5105400"/>
          </a:xfrm>
        </p:spPr>
        <p:txBody>
          <a:bodyPr/>
          <a:lstStyle/>
          <a:p>
            <a:pPr lvl="1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Kışı soğuk olan ülkelerde, </a:t>
            </a:r>
            <a:r>
              <a:rPr lang="tr-TR" sz="2000" dirty="0" err="1" smtClean="0">
                <a:latin typeface="Arial" pitchFamily="34" charset="0"/>
                <a:cs typeface="Arial" pitchFamily="34" charset="0"/>
              </a:rPr>
              <a:t>kışlatma</a:t>
            </a:r>
            <a:r>
              <a:rPr lang="tr-TR" sz="2000" dirty="0" smtClean="0">
                <a:latin typeface="Arial" pitchFamily="34" charset="0"/>
                <a:cs typeface="Arial" pitchFamily="34" charset="0"/>
              </a:rPr>
              <a:t> havuzu bulunmayan işletmelerde yavru büyütme havuzlarının kıyı kesimlerinde derinlik 1.5-2 m civarında yapılarak, balıkların kışı tehlikesiz geçirmeleri sağlanır.</a:t>
            </a:r>
          </a:p>
          <a:p>
            <a:pPr lvl="1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Havuzlara stoklanacak balık miktarı;</a:t>
            </a:r>
          </a:p>
          <a:p>
            <a:pPr lvl="2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Havuzun yemleme kapasitesi,</a:t>
            </a:r>
          </a:p>
          <a:p>
            <a:pPr lvl="2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Balık büyüklüğü ile yakından ilgilidir.</a:t>
            </a:r>
          </a:p>
          <a:p>
            <a:pPr lvl="2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Ortalama uzunluk 9-12 cm arasındaki balıklardan (40-50 g) </a:t>
            </a:r>
            <a:r>
              <a:rPr lang="tr-T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5000 adet/ha,</a:t>
            </a:r>
          </a:p>
          <a:p>
            <a:pPr lvl="2" eaLnBrk="1" hangingPunct="1"/>
            <a:r>
              <a:rPr lang="tr-TR" sz="2000" dirty="0" smtClean="0">
                <a:latin typeface="Arial" pitchFamily="34" charset="0"/>
                <a:cs typeface="Arial" pitchFamily="34" charset="0"/>
              </a:rPr>
              <a:t>Eğer balıklar 8-10 cm arasında ise </a:t>
            </a:r>
            <a:r>
              <a:rPr lang="tr-TR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stoklama 10 000 adet/ha olabilir.</a:t>
            </a:r>
          </a:p>
          <a:p>
            <a:pPr lvl="2" eaLnBrk="1" hangingPunct="1"/>
            <a:endParaRPr lang="tr-TR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3A7B57-AF37-4FA1-AAC4-2059DDB1632C}" type="slidenum">
              <a:rPr lang="tr-TR"/>
              <a:pPr>
                <a:defRPr/>
              </a:pPr>
              <a:t>9</a:t>
            </a:fld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2019</TotalTime>
  <Words>932</Words>
  <Application>Microsoft Office PowerPoint</Application>
  <PresentationFormat>Ekran Gösterisi (4:3)</PresentationFormat>
  <Paragraphs>77</Paragraphs>
  <Slides>15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15</vt:i4>
      </vt:variant>
    </vt:vector>
  </HeadingPairs>
  <TitlesOfParts>
    <vt:vector size="21" baseType="lpstr">
      <vt:lpstr>Algerian</vt:lpstr>
      <vt:lpstr>Arial</vt:lpstr>
      <vt:lpstr>Calibri</vt:lpstr>
      <vt:lpstr>Verdana</vt:lpstr>
      <vt:lpstr>Wingdings 2</vt:lpstr>
      <vt:lpstr>Ofis Teması</vt:lpstr>
      <vt:lpstr>İÇSU BALIKLARI YETİŞTİRİCİLİĞİ DERSİ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İÇSU BALIKLARI YETİŞTİRİCİLİĞİ DERSİ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Sazan Balığı Yetiştiriciliği</dc:title>
  <dc:creator>Doç. Dr. Temel ŞAHİN</dc:creator>
  <cp:lastModifiedBy>Casper</cp:lastModifiedBy>
  <cp:revision>304</cp:revision>
  <dcterms:created xsi:type="dcterms:W3CDTF">2009-09-24T18:04:30Z</dcterms:created>
  <dcterms:modified xsi:type="dcterms:W3CDTF">2022-03-15T12:23:57Z</dcterms:modified>
</cp:coreProperties>
</file>